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4.xml" ContentType="application/vnd.openxmlformats-officedocument.presentationml.notesSlide+xml"/>
  <Override PartName="/ppt/charts/chart3.xml" ContentType="application/vnd.openxmlformats-officedocument.drawingml.chart+xml"/>
  <Override PartName="/ppt/drawings/drawing3.xml" ContentType="application/vnd.openxmlformats-officedocument.drawingml.chartshapes+xml"/>
  <Override PartName="/ppt/notesSlides/notesSlide5.xml" ContentType="application/vnd.openxmlformats-officedocument.presentationml.notesSlide+xml"/>
  <Override PartName="/ppt/charts/chart4.xml" ContentType="application/vnd.openxmlformats-officedocument.drawingml.chart+xml"/>
  <Override PartName="/ppt/drawings/drawing4.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drawings/drawing5.xml" ContentType="application/vnd.openxmlformats-officedocument.drawingml.chartshapes+xml"/>
  <Override PartName="/ppt/notesSlides/notesSlide8.xml" ContentType="application/vnd.openxmlformats-officedocument.presentationml.notesSlide+xml"/>
  <Override PartName="/ppt/charts/chart6.xml" ContentType="application/vnd.openxmlformats-officedocument.drawingml.chart+xml"/>
  <Override PartName="/ppt/drawings/drawing6.xml" ContentType="application/vnd.openxmlformats-officedocument.drawingml.chartshapes+xml"/>
  <Override PartName="/ppt/notesSlides/notesSlide9.xml" ContentType="application/vnd.openxmlformats-officedocument.presentationml.notesSlide+xml"/>
  <Override PartName="/ppt/charts/chart7.xml" ContentType="application/vnd.openxmlformats-officedocument.drawingml.chart+xml"/>
  <Override PartName="/ppt/drawings/drawing7.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8.xml" ContentType="application/vnd.openxmlformats-officedocument.drawingml.chart+xml"/>
  <Override PartName="/ppt/drawings/drawing8.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9.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drawings/drawing9.xml" ContentType="application/vnd.openxmlformats-officedocument.drawingml.chartshapes+xml"/>
  <Override PartName="/ppt/notesSlides/notesSlide15.xml" ContentType="application/vnd.openxmlformats-officedocument.presentationml.notesSlide+xml"/>
  <Override PartName="/ppt/charts/chart10.xml" ContentType="application/vnd.openxmlformats-officedocument.drawingml.chart+xml"/>
  <Override PartName="/ppt/theme/themeOverride3.xml" ContentType="application/vnd.openxmlformats-officedocument.themeOverride+xml"/>
  <Override PartName="/ppt/drawings/drawing10.xml" ContentType="application/vnd.openxmlformats-officedocument.drawingml.chartshape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2"/>
  </p:notesMasterIdLst>
  <p:sldIdLst>
    <p:sldId id="300" r:id="rId6"/>
    <p:sldId id="299" r:id="rId7"/>
    <p:sldId id="264" r:id="rId8"/>
    <p:sldId id="290" r:id="rId9"/>
    <p:sldId id="292" r:id="rId10"/>
    <p:sldId id="293" r:id="rId11"/>
    <p:sldId id="314" r:id="rId12"/>
    <p:sldId id="305" r:id="rId13"/>
    <p:sldId id="302" r:id="rId14"/>
    <p:sldId id="327" r:id="rId15"/>
    <p:sldId id="326" r:id="rId16"/>
    <p:sldId id="317" r:id="rId17"/>
    <p:sldId id="318" r:id="rId18"/>
    <p:sldId id="323" r:id="rId19"/>
    <p:sldId id="324" r:id="rId20"/>
    <p:sldId id="315" r:id="rId21"/>
  </p:sldIdLst>
  <p:sldSz cx="9144000" cy="6858000" type="screen4x3"/>
  <p:notesSz cx="6797675" cy="9926638"/>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EYER Virginie (DR-PACA)" initials="M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B954"/>
    <a:srgbClr val="868686"/>
    <a:srgbClr val="F79646"/>
    <a:srgbClr val="37609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38" autoAdjust="0"/>
    <p:restoredTop sz="94306" autoAdjust="0"/>
  </p:normalViewPr>
  <p:slideViewPr>
    <p:cSldViewPr snapToGrid="0" snapToObjects="1">
      <p:cViewPr varScale="1">
        <p:scale>
          <a:sx n="82" d="100"/>
          <a:sy n="82" d="100"/>
        </p:scale>
        <p:origin x="154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polaris.social.gouv.fr\DREETS-PACA$\Users\Cab-SESE\10%20-%20Tableau%20de%20bord%20conjoncturel\01%20-%20Indicateurs\Emploi%20salari&#233;%20total%20yc%20int&#233;rim.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polaris.social.gouv.fr\DREETS-PACA$\Users\Cab-SESE\10%20-%20Tableau%20de%20bord%20conjoncturel\01%20-%20Indicateurs\Emploi%20salari&#233;%20total%20yc%20int&#233;rim.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polaris.social.gouv.fr\DREETS-PACA$\Users\Cab-SESE\10%20-%20Tableau%20de%20bord%20conjoncturel\01%20-%20Indicateurs\Emploi%20salari&#233;%20total%20yc%20int&#233;rim.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polaris.social.gouv.fr\DREETS-PACA$\Users\Cab-SESE\10%20-%20Tableau%20de%20bord%20conjoncturel\01%20-%20Indicateurs\Emploi%20salari&#233;%20total%20yc%20int&#233;rim.xlsx" TargetMode="Externa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oleObject" Target="file:///\\polaris.social.gouv.fr\DREETS-PACA$\Users\Cab-SESE\10%20-%20Notes%20de%20conjoncture\01%20-%20Notes\2026\2026-T2\01%20-%20Fichiers%20de%20travail\Apprentissage\2026_T2_Apprentisage_note.xls" TargetMode="External"/><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polaris.social.gouv.fr\DREETS-PACA$\Users\Cab-SESE\10%20-%20Tableau%20de%20bord%20conjoncturel\01%20-%20Indicateurs\Taux%20de%20ch&#244;mage.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file:///\\polaris.social.gouv.fr\DREETS-PACA$\Users\Cab-SESE\10%20-%20Notes%20de%20conjoncture\01%20-%20Notes\2026\2026-T2\01%20-%20Fichiers%20de%20travail\DEFM-Ch&#244;mage\Tx%20ch&#244;mage%20-%20d&#233;p%20comparables\T201_&#233;clairages_d&#233;p_V2.xls"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oleObject" Target="file:///\\polaris.social.gouv.fr\DREETS-PACA$\Users\Cab-SESE\10%20-%20Notes%20de%20conjoncture\01%20-%20Notes\2026\2026-T2\01%20-%20Fichiers%20de%20travail\Prestations%20sociales\2026-T2%20-%20Prestations%20sociales.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9.xml"/><Relationship Id="rId4" Type="http://schemas.openxmlformats.org/officeDocument/2006/relationships/package" Target="../embeddings/Microsoft_Excel_Worksheet.xlsx"/></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10.xml"/><Relationship Id="rId2" Type="http://schemas.openxmlformats.org/officeDocument/2006/relationships/package" Target="../embeddings/Microsoft_Excel_Worksheet1.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000000"/>
                </a:solidFill>
                <a:latin typeface="Calibri"/>
                <a:ea typeface="Calibri"/>
                <a:cs typeface="Calibri"/>
              </a:defRPr>
            </a:pPr>
            <a:r>
              <a:rPr lang="fr-FR" sz="1400" b="1" i="0" u="none" strike="noStrike" baseline="0">
                <a:solidFill>
                  <a:srgbClr val="000000"/>
                </a:solidFill>
                <a:latin typeface="Calibri"/>
              </a:rPr>
              <a:t>Evolution trimestrielle de l'emploi salarié dans le Var </a:t>
            </a:r>
          </a:p>
          <a:p>
            <a:pPr>
              <a:defRPr sz="1000" b="0" i="0" u="none" strike="noStrike" baseline="0">
                <a:solidFill>
                  <a:srgbClr val="000000"/>
                </a:solidFill>
                <a:latin typeface="Calibri"/>
                <a:ea typeface="Calibri"/>
                <a:cs typeface="Calibri"/>
              </a:defRPr>
            </a:pPr>
            <a:r>
              <a:rPr lang="fr-FR" sz="1100" b="0" i="1" u="none" strike="noStrike" baseline="0">
                <a:solidFill>
                  <a:srgbClr val="000000"/>
                </a:solidFill>
                <a:latin typeface="Calibri"/>
              </a:rPr>
              <a:t>(en indice base 100 au 1</a:t>
            </a:r>
            <a:r>
              <a:rPr lang="fr-FR" sz="1100" b="0" i="1" u="none" strike="noStrike" baseline="30000">
                <a:solidFill>
                  <a:srgbClr val="000000"/>
                </a:solidFill>
                <a:latin typeface="Calibri"/>
              </a:rPr>
              <a:t>er</a:t>
            </a:r>
            <a:r>
              <a:rPr lang="fr-FR" sz="1100" b="0" i="1" u="none" strike="noStrike" baseline="0">
                <a:solidFill>
                  <a:srgbClr val="000000"/>
                </a:solidFill>
                <a:latin typeface="Calibri"/>
              </a:rPr>
              <a:t> trimestre 2016)</a:t>
            </a:r>
          </a:p>
        </c:rich>
      </c:tx>
      <c:layout>
        <c:manualLayout>
          <c:xMode val="edge"/>
          <c:yMode val="edge"/>
          <c:x val="0.23543866733257537"/>
          <c:y val="3.0815232267485879E-3"/>
        </c:manualLayout>
      </c:layout>
      <c:overlay val="0"/>
      <c:spPr>
        <a:noFill/>
        <a:ln w="25400">
          <a:noFill/>
        </a:ln>
      </c:spPr>
    </c:title>
    <c:autoTitleDeleted val="0"/>
    <c:plotArea>
      <c:layout>
        <c:manualLayout>
          <c:layoutTarget val="inner"/>
          <c:xMode val="edge"/>
          <c:yMode val="edge"/>
          <c:x val="8.7565542402437788E-2"/>
          <c:y val="0.20139006920810093"/>
          <c:w val="0.83764367816093011"/>
          <c:h val="0.55855945116834815"/>
        </c:manualLayout>
      </c:layout>
      <c:lineChart>
        <c:grouping val="standard"/>
        <c:varyColors val="0"/>
        <c:ser>
          <c:idx val="0"/>
          <c:order val="0"/>
          <c:tx>
            <c:v>Provence-Alpes-Côte d'Azur</c:v>
          </c:tx>
          <c:spPr>
            <a:ln w="28575">
              <a:solidFill>
                <a:schemeClr val="accent6">
                  <a:lumMod val="75000"/>
                </a:schemeClr>
              </a:solidFill>
              <a:prstDash val="solid"/>
            </a:ln>
          </c:spPr>
          <c:marker>
            <c:symbol val="none"/>
          </c:marker>
          <c:cat>
            <c:multiLvlStrRef>
              <c:f>'Données graph 1 et 3'!$A$10:$B$51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 1 et 3'!$E$10:$E$51</c:f>
              <c:numCache>
                <c:formatCode>#\ ##0.0</c:formatCode>
                <c:ptCount val="42"/>
                <c:pt idx="0">
                  <c:v>100</c:v>
                </c:pt>
                <c:pt idx="1">
                  <c:v>100.37527366571963</c:v>
                </c:pt>
                <c:pt idx="2">
                  <c:v>100.59007751545381</c:v>
                </c:pt>
                <c:pt idx="3">
                  <c:v>100.6321354706555</c:v>
                </c:pt>
                <c:pt idx="4">
                  <c:v>101.08981850671137</c:v>
                </c:pt>
                <c:pt idx="5">
                  <c:v>101.53830824627686</c:v>
                </c:pt>
                <c:pt idx="6">
                  <c:v>101.51760956675351</c:v>
                </c:pt>
                <c:pt idx="7">
                  <c:v>101.94573092487316</c:v>
                </c:pt>
                <c:pt idx="8">
                  <c:v>102.53333120474572</c:v>
                </c:pt>
                <c:pt idx="9">
                  <c:v>102.40132207310488</c:v>
                </c:pt>
                <c:pt idx="10">
                  <c:v>102.54907541310656</c:v>
                </c:pt>
                <c:pt idx="11">
                  <c:v>102.75259407852617</c:v>
                </c:pt>
                <c:pt idx="12">
                  <c:v>103.40636407325792</c:v>
                </c:pt>
                <c:pt idx="13">
                  <c:v>103.69856777248627</c:v>
                </c:pt>
                <c:pt idx="14">
                  <c:v>103.92724414147547</c:v>
                </c:pt>
                <c:pt idx="15">
                  <c:v>104.53917637972387</c:v>
                </c:pt>
                <c:pt idx="16">
                  <c:v>102.48890611332197</c:v>
                </c:pt>
                <c:pt idx="17">
                  <c:v>101.31662318659474</c:v>
                </c:pt>
                <c:pt idx="18">
                  <c:v>103.93880457418798</c:v>
                </c:pt>
                <c:pt idx="19">
                  <c:v>104.45929929464846</c:v>
                </c:pt>
                <c:pt idx="20">
                  <c:v>105.25251012776479</c:v>
                </c:pt>
                <c:pt idx="21">
                  <c:v>106.49272435909786</c:v>
                </c:pt>
                <c:pt idx="22">
                  <c:v>107.56966124078676</c:v>
                </c:pt>
                <c:pt idx="23">
                  <c:v>108.51816722000768</c:v>
                </c:pt>
                <c:pt idx="24">
                  <c:v>109.14975219386736</c:v>
                </c:pt>
                <c:pt idx="25">
                  <c:v>109.45593851170989</c:v>
                </c:pt>
                <c:pt idx="26">
                  <c:v>109.46584745403489</c:v>
                </c:pt>
                <c:pt idx="27">
                  <c:v>110.08201851761122</c:v>
                </c:pt>
                <c:pt idx="28">
                  <c:v>110.54531662098461</c:v>
                </c:pt>
                <c:pt idx="29">
                  <c:v>110.61126613712544</c:v>
                </c:pt>
                <c:pt idx="30">
                  <c:v>110.71756706840088</c:v>
                </c:pt>
                <c:pt idx="31">
                  <c:v>111.06608658984301</c:v>
                </c:pt>
                <c:pt idx="32">
                  <c:v>111.36935527466763</c:v>
                </c:pt>
                <c:pt idx="33">
                  <c:v>111.34304152782678</c:v>
                </c:pt>
                <c:pt idx="34">
                  <c:v>111.56654322693515</c:v>
                </c:pt>
                <c:pt idx="35">
                  <c:v>111.48479445275387</c:v>
                </c:pt>
                <c:pt idx="36">
                  <c:v>111.51253949126389</c:v>
                </c:pt>
                <c:pt idx="37">
                  <c:v>111.75029905738434</c:v>
                </c:pt>
                <c:pt idx="38">
                  <c:v>111.89056564096269</c:v>
                </c:pt>
                <c:pt idx="39">
                  <c:v>111.70653456211559</c:v>
                </c:pt>
                <c:pt idx="40">
                  <c:v>111.62720797383598</c:v>
                </c:pt>
                <c:pt idx="41">
                  <c:v>111.74837231859891</c:v>
                </c:pt>
              </c:numCache>
            </c:numRef>
          </c:val>
          <c:smooth val="0"/>
          <c:extLst>
            <c:ext xmlns:c16="http://schemas.microsoft.com/office/drawing/2014/chart" uri="{C3380CC4-5D6E-409C-BE32-E72D297353CC}">
              <c16:uniqueId val="{00000000-5E55-412B-9837-0813EB544BC4}"/>
            </c:ext>
          </c:extLst>
        </c:ser>
        <c:ser>
          <c:idx val="1"/>
          <c:order val="1"/>
          <c:tx>
            <c:v>France métropolitaine</c:v>
          </c:tx>
          <c:spPr>
            <a:ln w="28575">
              <a:solidFill>
                <a:srgbClr val="0000FF"/>
              </a:solidFill>
              <a:prstDash val="solid"/>
            </a:ln>
          </c:spPr>
          <c:marker>
            <c:symbol val="none"/>
          </c:marker>
          <c:cat>
            <c:multiLvlStrRef>
              <c:f>'Données graph 1 et 3'!$A$10:$B$51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 1 et 3'!$C$10:$C$51</c:f>
              <c:numCache>
                <c:formatCode>#\ ##0.0</c:formatCode>
                <c:ptCount val="42"/>
                <c:pt idx="0">
                  <c:v>100</c:v>
                </c:pt>
                <c:pt idx="1">
                  <c:v>100.22237749463802</c:v>
                </c:pt>
                <c:pt idx="2">
                  <c:v>100.54323892646832</c:v>
                </c:pt>
                <c:pt idx="3">
                  <c:v>100.59199854718848</c:v>
                </c:pt>
                <c:pt idx="4">
                  <c:v>101.05167300293205</c:v>
                </c:pt>
                <c:pt idx="5">
                  <c:v>101.48537941173362</c:v>
                </c:pt>
                <c:pt idx="6">
                  <c:v>101.43449757668061</c:v>
                </c:pt>
                <c:pt idx="7">
                  <c:v>101.92072666754719</c:v>
                </c:pt>
                <c:pt idx="8">
                  <c:v>102.17241209905497</c:v>
                </c:pt>
                <c:pt idx="9">
                  <c:v>102.20715714439777</c:v>
                </c:pt>
                <c:pt idx="10">
                  <c:v>102.2764848469414</c:v>
                </c:pt>
                <c:pt idx="11">
                  <c:v>102.55436503934303</c:v>
                </c:pt>
                <c:pt idx="12">
                  <c:v>103.2341499537949</c:v>
                </c:pt>
                <c:pt idx="13">
                  <c:v>103.36825056317312</c:v>
                </c:pt>
                <c:pt idx="14">
                  <c:v>103.53585913734051</c:v>
                </c:pt>
                <c:pt idx="15">
                  <c:v>104.03930703437521</c:v>
                </c:pt>
                <c:pt idx="16">
                  <c:v>102.09619602872814</c:v>
                </c:pt>
                <c:pt idx="17">
                  <c:v>101.51660740136607</c:v>
                </c:pt>
                <c:pt idx="18">
                  <c:v>103.59072750784395</c:v>
                </c:pt>
                <c:pt idx="19">
                  <c:v>103.74697484772145</c:v>
                </c:pt>
                <c:pt idx="20">
                  <c:v>104.49651164157532</c:v>
                </c:pt>
                <c:pt idx="21">
                  <c:v>105.4887878519674</c:v>
                </c:pt>
                <c:pt idx="22">
                  <c:v>106.44041836721878</c:v>
                </c:pt>
                <c:pt idx="23">
                  <c:v>106.99027863891477</c:v>
                </c:pt>
                <c:pt idx="24">
                  <c:v>107.52457349898326</c:v>
                </c:pt>
                <c:pt idx="25">
                  <c:v>107.68160982074076</c:v>
                </c:pt>
                <c:pt idx="26">
                  <c:v>107.8395680270567</c:v>
                </c:pt>
                <c:pt idx="27">
                  <c:v>108.30656137228263</c:v>
                </c:pt>
                <c:pt idx="28">
                  <c:v>108.56234445676274</c:v>
                </c:pt>
                <c:pt idx="29">
                  <c:v>108.70420194763832</c:v>
                </c:pt>
                <c:pt idx="30">
                  <c:v>108.77154030313503</c:v>
                </c:pt>
                <c:pt idx="31">
                  <c:v>108.98975163310905</c:v>
                </c:pt>
                <c:pt idx="32">
                  <c:v>109.14281665271572</c:v>
                </c:pt>
                <c:pt idx="33">
                  <c:v>109.11441859540678</c:v>
                </c:pt>
                <c:pt idx="34">
                  <c:v>109.24115743074377</c:v>
                </c:pt>
                <c:pt idx="35">
                  <c:v>109.06850880222993</c:v>
                </c:pt>
                <c:pt idx="36">
                  <c:v>109.02485152487611</c:v>
                </c:pt>
                <c:pt idx="37">
                  <c:v>109.07705464145769</c:v>
                </c:pt>
                <c:pt idx="38">
                  <c:v>109.00368047807316</c:v>
                </c:pt>
                <c:pt idx="39">
                  <c:v>108.86732353143178</c:v>
                </c:pt>
                <c:pt idx="40">
                  <c:v>108.86755635277687</c:v>
                </c:pt>
                <c:pt idx="41">
                  <c:v>108.77500030003941</c:v>
                </c:pt>
              </c:numCache>
            </c:numRef>
          </c:val>
          <c:smooth val="0"/>
          <c:extLst>
            <c:ext xmlns:c16="http://schemas.microsoft.com/office/drawing/2014/chart" uri="{C3380CC4-5D6E-409C-BE32-E72D297353CC}">
              <c16:uniqueId val="{00000001-5E55-412B-9837-0813EB544BC4}"/>
            </c:ext>
          </c:extLst>
        </c:ser>
        <c:ser>
          <c:idx val="2"/>
          <c:order val="2"/>
          <c:tx>
            <c:strRef>
              <c:f>'Données graph 1 et 3'!$K$8:$K$9</c:f>
              <c:strCache>
                <c:ptCount val="2"/>
                <c:pt idx="0">
                  <c:v>Var</c:v>
                </c:pt>
              </c:strCache>
            </c:strRef>
          </c:tx>
          <c:spPr>
            <a:ln w="28575"/>
          </c:spPr>
          <c:marker>
            <c:symbol val="none"/>
          </c:marker>
          <c:cat>
            <c:multiLvlStrRef>
              <c:f>'Données graph 1 et 3'!$A$10:$B$51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 1 et 3'!$K$10:$K$51</c:f>
              <c:numCache>
                <c:formatCode>#\ ##0.0</c:formatCode>
                <c:ptCount val="42"/>
                <c:pt idx="0">
                  <c:v>100</c:v>
                </c:pt>
                <c:pt idx="1">
                  <c:v>100.35826781387752</c:v>
                </c:pt>
                <c:pt idx="2">
                  <c:v>100.12594632376131</c:v>
                </c:pt>
                <c:pt idx="3">
                  <c:v>100.09158466589743</c:v>
                </c:pt>
                <c:pt idx="4">
                  <c:v>100.71671689105375</c:v>
                </c:pt>
                <c:pt idx="5">
                  <c:v>101.13957325418103</c:v>
                </c:pt>
                <c:pt idx="6">
                  <c:v>101.16856226397395</c:v>
                </c:pt>
                <c:pt idx="7">
                  <c:v>101.58722939992271</c:v>
                </c:pt>
                <c:pt idx="8">
                  <c:v>102.31115937676287</c:v>
                </c:pt>
                <c:pt idx="9">
                  <c:v>101.79721212319863</c:v>
                </c:pt>
                <c:pt idx="10">
                  <c:v>101.82926263708664</c:v>
                </c:pt>
                <c:pt idx="11">
                  <c:v>101.9672496806381</c:v>
                </c:pt>
                <c:pt idx="12">
                  <c:v>102.8999002272768</c:v>
                </c:pt>
                <c:pt idx="13">
                  <c:v>103.29772484725352</c:v>
                </c:pt>
                <c:pt idx="14">
                  <c:v>103.65530799011759</c:v>
                </c:pt>
                <c:pt idx="15">
                  <c:v>104.32631474113261</c:v>
                </c:pt>
                <c:pt idx="16">
                  <c:v>102.79870518726584</c:v>
                </c:pt>
                <c:pt idx="17">
                  <c:v>101.28578270799231</c:v>
                </c:pt>
                <c:pt idx="18">
                  <c:v>103.740073020317</c:v>
                </c:pt>
                <c:pt idx="19">
                  <c:v>104.58153348281584</c:v>
                </c:pt>
                <c:pt idx="20">
                  <c:v>105.31746586325295</c:v>
                </c:pt>
                <c:pt idx="21">
                  <c:v>106.67089066663024</c:v>
                </c:pt>
                <c:pt idx="22">
                  <c:v>108.1823573726378</c:v>
                </c:pt>
                <c:pt idx="23">
                  <c:v>108.75144479821044</c:v>
                </c:pt>
                <c:pt idx="24">
                  <c:v>109.32996775679</c:v>
                </c:pt>
                <c:pt idx="25">
                  <c:v>109.68938560449146</c:v>
                </c:pt>
                <c:pt idx="26">
                  <c:v>109.98072081511378</c:v>
                </c:pt>
                <c:pt idx="27">
                  <c:v>110.61607327795878</c:v>
                </c:pt>
                <c:pt idx="28">
                  <c:v>111.33846613239827</c:v>
                </c:pt>
                <c:pt idx="29">
                  <c:v>111.21682985194079</c:v>
                </c:pt>
                <c:pt idx="30">
                  <c:v>111.44772763330775</c:v>
                </c:pt>
                <c:pt idx="31">
                  <c:v>111.74094525562779</c:v>
                </c:pt>
                <c:pt idx="32">
                  <c:v>111.94669372071691</c:v>
                </c:pt>
                <c:pt idx="33">
                  <c:v>111.55578809596862</c:v>
                </c:pt>
                <c:pt idx="34">
                  <c:v>111.68331451086712</c:v>
                </c:pt>
                <c:pt idx="35">
                  <c:v>111.59354575155137</c:v>
                </c:pt>
                <c:pt idx="36">
                  <c:v>111.5784707344072</c:v>
                </c:pt>
                <c:pt idx="37">
                  <c:v>111.50536270158153</c:v>
                </c:pt>
                <c:pt idx="38">
                  <c:v>111.9672264536982</c:v>
                </c:pt>
                <c:pt idx="39">
                  <c:v>111.75187945421933</c:v>
                </c:pt>
                <c:pt idx="40">
                  <c:v>111.89732447507102</c:v>
                </c:pt>
                <c:pt idx="41">
                  <c:v>112.1246135455866</c:v>
                </c:pt>
              </c:numCache>
            </c:numRef>
          </c:val>
          <c:smooth val="0"/>
          <c:extLst>
            <c:ext xmlns:c16="http://schemas.microsoft.com/office/drawing/2014/chart" uri="{C3380CC4-5D6E-409C-BE32-E72D297353CC}">
              <c16:uniqueId val="{00000002-5E55-412B-9837-0813EB544BC4}"/>
            </c:ext>
          </c:extLst>
        </c:ser>
        <c:dLbls>
          <c:showLegendKey val="0"/>
          <c:showVal val="0"/>
          <c:showCatName val="0"/>
          <c:showSerName val="0"/>
          <c:showPercent val="0"/>
          <c:showBubbleSize val="0"/>
        </c:dLbls>
        <c:smooth val="0"/>
        <c:axId val="211020800"/>
        <c:axId val="211022592"/>
      </c:lineChart>
      <c:catAx>
        <c:axId val="211020800"/>
        <c:scaling>
          <c:orientation val="minMax"/>
        </c:scaling>
        <c:delete val="0"/>
        <c:axPos val="b"/>
        <c:majorGridlines>
          <c:spPr>
            <a:ln w="3175">
              <a:solidFill>
                <a:srgbClr val="969696"/>
              </a:solidFill>
              <a:prstDash val="sysDash"/>
            </a:ln>
          </c:spPr>
        </c:majorGridlines>
        <c:numFmt formatCode="General" sourceLinked="1"/>
        <c:majorTickMark val="in"/>
        <c:minorTickMark val="none"/>
        <c:tickLblPos val="low"/>
        <c:spPr>
          <a:ln w="19050"/>
        </c:spPr>
        <c:txPr>
          <a:bodyPr/>
          <a:lstStyle/>
          <a:p>
            <a:pPr>
              <a:defRPr sz="900"/>
            </a:pPr>
            <a:endParaRPr lang="fr-FR"/>
          </a:p>
        </c:txPr>
        <c:crossAx val="211022592"/>
        <c:crossesAt val="100"/>
        <c:auto val="0"/>
        <c:lblAlgn val="ctr"/>
        <c:lblOffset val="100"/>
        <c:tickLblSkip val="1"/>
        <c:tickMarkSkip val="1"/>
        <c:noMultiLvlLbl val="0"/>
      </c:catAx>
      <c:valAx>
        <c:axId val="211022592"/>
        <c:scaling>
          <c:orientation val="minMax"/>
          <c:max val="114"/>
          <c:min val="100"/>
        </c:scaling>
        <c:delete val="0"/>
        <c:axPos val="l"/>
        <c:majorGridlines>
          <c:spPr>
            <a:ln>
              <a:prstDash val="sysDash"/>
            </a:ln>
          </c:spPr>
        </c:majorGridlines>
        <c:numFmt formatCode="#,##0" sourceLinked="0"/>
        <c:majorTickMark val="out"/>
        <c:minorTickMark val="none"/>
        <c:tickLblPos val="nextTo"/>
        <c:crossAx val="211020800"/>
        <c:crosses val="autoZero"/>
        <c:crossBetween val="midCat"/>
        <c:majorUnit val="2"/>
      </c:valAx>
    </c:plotArea>
    <c:legend>
      <c:legendPos val="r"/>
      <c:layout>
        <c:manualLayout>
          <c:xMode val="edge"/>
          <c:yMode val="edge"/>
          <c:x val="2.5568232542360778E-2"/>
          <c:y val="0.12702472293265132"/>
          <c:w val="0.91903409090909094"/>
          <c:h val="5.1150895140664808E-2"/>
        </c:manualLayout>
      </c:layout>
      <c:overlay val="0"/>
    </c:legend>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896545228499124E-2"/>
          <c:y val="0.27208624345685795"/>
          <c:w val="0.83764367816092966"/>
          <c:h val="0.49121318168562289"/>
        </c:manualLayout>
      </c:layout>
      <c:barChart>
        <c:barDir val="col"/>
        <c:grouping val="stacked"/>
        <c:varyColors val="0"/>
        <c:ser>
          <c:idx val="1"/>
          <c:order val="0"/>
          <c:tx>
            <c:strRef>
              <c:f>'Données Graph2'!$G$7:$G$8</c:f>
              <c:strCache>
                <c:ptCount val="2"/>
                <c:pt idx="0">
                  <c:v>Emploi hors intérim</c:v>
                </c:pt>
              </c:strCache>
            </c:strRef>
          </c:tx>
          <c:spPr>
            <a:solidFill>
              <a:srgbClr val="00B0F0"/>
            </a:solidFill>
            <a:ln w="28575">
              <a:noFill/>
              <a:prstDash val="solid"/>
            </a:ln>
          </c:spPr>
          <c:invertIfNegative val="0"/>
          <c:cat>
            <c:multiLvlStrRef>
              <c:f>'Données Graph2'!$A$10:$B$42</c:f>
              <c:multiLvlStrCache>
                <c:ptCount val="33"/>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lvl>
                <c:lvl>
                  <c:pt idx="0">
                    <c:v>2016</c:v>
                  </c:pt>
                  <c:pt idx="4">
                    <c:v>2017</c:v>
                  </c:pt>
                  <c:pt idx="8">
                    <c:v>2018</c:v>
                  </c:pt>
                  <c:pt idx="12">
                    <c:v>2019</c:v>
                  </c:pt>
                  <c:pt idx="16">
                    <c:v>2020</c:v>
                  </c:pt>
                  <c:pt idx="20">
                    <c:v>2021</c:v>
                  </c:pt>
                  <c:pt idx="24">
                    <c:v>2022</c:v>
                  </c:pt>
                  <c:pt idx="28">
                    <c:v>2023</c:v>
                  </c:pt>
                  <c:pt idx="32">
                    <c:v>2024</c:v>
                  </c:pt>
                </c:lvl>
              </c:multiLvlStrCache>
            </c:multiLvlStrRef>
          </c:cat>
          <c:val>
            <c:numRef>
              <c:f>'Données Graph2'!$S$10:$S$51</c:f>
              <c:numCache>
                <c:formatCode>#,##0</c:formatCode>
                <c:ptCount val="42"/>
                <c:pt idx="0">
                  <c:v>1096.0005440562381</c:v>
                </c:pt>
                <c:pt idx="1">
                  <c:v>825.54205840569921</c:v>
                </c:pt>
                <c:pt idx="2">
                  <c:v>-765.57366821577307</c:v>
                </c:pt>
                <c:pt idx="3">
                  <c:v>-923.36675147595815</c:v>
                </c:pt>
                <c:pt idx="4">
                  <c:v>1796.9427224620595</c:v>
                </c:pt>
                <c:pt idx="5">
                  <c:v>1262.6573792858981</c:v>
                </c:pt>
                <c:pt idx="6">
                  <c:v>-240.36877557187108</c:v>
                </c:pt>
                <c:pt idx="7">
                  <c:v>1393.5889515865711</c:v>
                </c:pt>
                <c:pt idx="8">
                  <c:v>2376.4634905952844</c:v>
                </c:pt>
                <c:pt idx="9">
                  <c:v>-1685.3486710001016</c:v>
                </c:pt>
                <c:pt idx="10">
                  <c:v>247.81022822827799</c:v>
                </c:pt>
                <c:pt idx="11">
                  <c:v>393.01946340838913</c:v>
                </c:pt>
                <c:pt idx="12">
                  <c:v>2763.8405815230799</c:v>
                </c:pt>
                <c:pt idx="13">
                  <c:v>1645.4173753905343</c:v>
                </c:pt>
                <c:pt idx="14">
                  <c:v>1003.2664875113405</c:v>
                </c:pt>
                <c:pt idx="15">
                  <c:v>2331.7142917911406</c:v>
                </c:pt>
                <c:pt idx="16">
                  <c:v>-2394.5678825524519</c:v>
                </c:pt>
                <c:pt idx="17">
                  <c:v>-7005.7285152388504</c:v>
                </c:pt>
                <c:pt idx="18">
                  <c:v>7482.7163255474879</c:v>
                </c:pt>
                <c:pt idx="19">
                  <c:v>2244.2148833145038</c:v>
                </c:pt>
                <c:pt idx="20">
                  <c:v>2359.2078379332088</c:v>
                </c:pt>
                <c:pt idx="21">
                  <c:v>4490.6481492050807</c:v>
                </c:pt>
                <c:pt idx="22">
                  <c:v>4536.9830942580593</c:v>
                </c:pt>
                <c:pt idx="23">
                  <c:v>1988.684185940132</c:v>
                </c:pt>
                <c:pt idx="24">
                  <c:v>2059.3280252368422</c:v>
                </c:pt>
                <c:pt idx="25">
                  <c:v>1233.0927638288704</c:v>
                </c:pt>
                <c:pt idx="26">
                  <c:v>874.7212668772554</c:v>
                </c:pt>
                <c:pt idx="27">
                  <c:v>2135.1401082693483</c:v>
                </c:pt>
                <c:pt idx="28">
                  <c:v>2362.2546430933871</c:v>
                </c:pt>
                <c:pt idx="29">
                  <c:v>43.069312230625656</c:v>
                </c:pt>
                <c:pt idx="30">
                  <c:v>618.12956409866456</c:v>
                </c:pt>
                <c:pt idx="31">
                  <c:v>740.25307683588471</c:v>
                </c:pt>
                <c:pt idx="32">
                  <c:v>1121.9471205330919</c:v>
                </c:pt>
                <c:pt idx="33">
                  <c:v>-1234.2621130194166</c:v>
                </c:pt>
                <c:pt idx="34">
                  <c:v>793.07275191217195</c:v>
                </c:pt>
                <c:pt idx="35">
                  <c:v>109.45985768246464</c:v>
                </c:pt>
                <c:pt idx="36">
                  <c:v>-10.390830529504456</c:v>
                </c:pt>
                <c:pt idx="37">
                  <c:v>-19.70920562336687</c:v>
                </c:pt>
                <c:pt idx="38">
                  <c:v>1669.6909106562962</c:v>
                </c:pt>
                <c:pt idx="39">
                  <c:v>-490.54393756872742</c:v>
                </c:pt>
                <c:pt idx="40">
                  <c:v>556.23753714194754</c:v>
                </c:pt>
                <c:pt idx="41">
                  <c:v>865.39360225980636</c:v>
                </c:pt>
              </c:numCache>
            </c:numRef>
          </c:val>
          <c:extLst>
            <c:ext xmlns:c16="http://schemas.microsoft.com/office/drawing/2014/chart" uri="{C3380CC4-5D6E-409C-BE32-E72D297353CC}">
              <c16:uniqueId val="{00000000-C858-404F-A04B-5C5596BA7B46}"/>
            </c:ext>
          </c:extLst>
        </c:ser>
        <c:ser>
          <c:idx val="2"/>
          <c:order val="1"/>
          <c:tx>
            <c:strRef>
              <c:f>'Données Graph2'!$H$7:$H$8</c:f>
              <c:strCache>
                <c:ptCount val="2"/>
                <c:pt idx="0">
                  <c:v>Intérim</c:v>
                </c:pt>
              </c:strCache>
            </c:strRef>
          </c:tx>
          <c:spPr>
            <a:solidFill>
              <a:schemeClr val="accent6">
                <a:lumMod val="75000"/>
              </a:schemeClr>
            </a:solidFill>
            <a:ln w="28575">
              <a:noFill/>
            </a:ln>
          </c:spPr>
          <c:invertIfNegative val="0"/>
          <c:cat>
            <c:multiLvlStrRef>
              <c:f>'Données Graph2'!$A$10:$B$42</c:f>
              <c:multiLvlStrCache>
                <c:ptCount val="33"/>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lvl>
                <c:lvl>
                  <c:pt idx="0">
                    <c:v>2016</c:v>
                  </c:pt>
                  <c:pt idx="4">
                    <c:v>2017</c:v>
                  </c:pt>
                  <c:pt idx="8">
                    <c:v>2018</c:v>
                  </c:pt>
                  <c:pt idx="12">
                    <c:v>2019</c:v>
                  </c:pt>
                  <c:pt idx="16">
                    <c:v>2020</c:v>
                  </c:pt>
                  <c:pt idx="20">
                    <c:v>2021</c:v>
                  </c:pt>
                  <c:pt idx="24">
                    <c:v>2022</c:v>
                  </c:pt>
                  <c:pt idx="28">
                    <c:v>2023</c:v>
                  </c:pt>
                  <c:pt idx="32">
                    <c:v>2024</c:v>
                  </c:pt>
                </c:lvl>
              </c:multiLvlStrCache>
            </c:multiLvlStrRef>
          </c:cat>
          <c:val>
            <c:numRef>
              <c:f>'Données Graph2'!$T$10:$T$51</c:f>
              <c:numCache>
                <c:formatCode>#,##0</c:formatCode>
                <c:ptCount val="42"/>
                <c:pt idx="0">
                  <c:v>438.23507695444005</c:v>
                </c:pt>
                <c:pt idx="1">
                  <c:v>373.92303903481297</c:v>
                </c:pt>
                <c:pt idx="2">
                  <c:v>-12.22860144335209</c:v>
                </c:pt>
                <c:pt idx="3">
                  <c:v>808.32541172550009</c:v>
                </c:pt>
                <c:pt idx="4">
                  <c:v>295.97284604817924</c:v>
                </c:pt>
                <c:pt idx="5">
                  <c:v>153.0473788737454</c:v>
                </c:pt>
                <c:pt idx="6">
                  <c:v>337.4227226725643</c:v>
                </c:pt>
                <c:pt idx="7">
                  <c:v>8.0904557285984993</c:v>
                </c:pt>
                <c:pt idx="8">
                  <c:v>47.222664219648323</c:v>
                </c:pt>
                <c:pt idx="9">
                  <c:v>-35.324436371186493</c:v>
                </c:pt>
                <c:pt idx="10">
                  <c:v>-140.50649824022821</c:v>
                </c:pt>
                <c:pt idx="11">
                  <c:v>68.955171844623692</c:v>
                </c:pt>
                <c:pt idx="12">
                  <c:v>358.63298565153582</c:v>
                </c:pt>
                <c:pt idx="13">
                  <c:v>-313.51780729877191</c:v>
                </c:pt>
                <c:pt idx="14">
                  <c:v>193.90636108068429</c:v>
                </c:pt>
                <c:pt idx="15">
                  <c:v>-85.212800968812189</c:v>
                </c:pt>
                <c:pt idx="16">
                  <c:v>-2719.8026285714186</c:v>
                </c:pt>
                <c:pt idx="17">
                  <c:v>1940.529692655713</c:v>
                </c:pt>
                <c:pt idx="18">
                  <c:v>734.14116092046879</c:v>
                </c:pt>
                <c:pt idx="19">
                  <c:v>572.95823843469589</c:v>
                </c:pt>
                <c:pt idx="20">
                  <c:v>104.66184340083601</c:v>
                </c:pt>
                <c:pt idx="21">
                  <c:v>40.55937427191202</c:v>
                </c:pt>
                <c:pt idx="22">
                  <c:v>523.34186258924274</c:v>
                </c:pt>
                <c:pt idx="23">
                  <c:v>-83.404174936755226</c:v>
                </c:pt>
                <c:pt idx="24">
                  <c:v>-122.45825908619554</c:v>
                </c:pt>
                <c:pt idx="25">
                  <c:v>-29.777403039924138</c:v>
                </c:pt>
                <c:pt idx="26">
                  <c:v>100.65637873071046</c:v>
                </c:pt>
                <c:pt idx="27">
                  <c:v>-8.0076273816948742</c:v>
                </c:pt>
                <c:pt idx="28">
                  <c:v>56.285292612057674</c:v>
                </c:pt>
                <c:pt idx="29">
                  <c:v>-450.30230202166604</c:v>
                </c:pt>
                <c:pt idx="30">
                  <c:v>154.90619043558854</c:v>
                </c:pt>
                <c:pt idx="31">
                  <c:v>241.42680146769635</c:v>
                </c:pt>
                <c:pt idx="32">
                  <c:v>-433.11018579593474</c:v>
                </c:pt>
                <c:pt idx="33">
                  <c:v>-74.472959227564388</c:v>
                </c:pt>
                <c:pt idx="34">
                  <c:v>-366.11984755562207</c:v>
                </c:pt>
                <c:pt idx="35">
                  <c:v>-410.00176926083805</c:v>
                </c:pt>
                <c:pt idx="36">
                  <c:v>-40.079672840767671</c:v>
                </c:pt>
                <c:pt idx="37">
                  <c:v>-225.05331649065647</c:v>
                </c:pt>
                <c:pt idx="38">
                  <c:v>-123.3911064927488</c:v>
                </c:pt>
                <c:pt idx="39">
                  <c:v>-230.42847387372694</c:v>
                </c:pt>
                <c:pt idx="40">
                  <c:v>-69.293917451455854</c:v>
                </c:pt>
                <c:pt idx="41">
                  <c:v>-104.43965509231293</c:v>
                </c:pt>
              </c:numCache>
            </c:numRef>
          </c:val>
          <c:extLst>
            <c:ext xmlns:c16="http://schemas.microsoft.com/office/drawing/2014/chart" uri="{C3380CC4-5D6E-409C-BE32-E72D297353CC}">
              <c16:uniqueId val="{00000001-C858-404F-A04B-5C5596BA7B46}"/>
            </c:ext>
          </c:extLst>
        </c:ser>
        <c:dLbls>
          <c:showLegendKey val="0"/>
          <c:showVal val="0"/>
          <c:showCatName val="0"/>
          <c:showSerName val="0"/>
          <c:showPercent val="0"/>
          <c:showBubbleSize val="0"/>
        </c:dLbls>
        <c:gapWidth val="150"/>
        <c:overlap val="100"/>
        <c:axId val="211405824"/>
        <c:axId val="211415808"/>
      </c:barChart>
      <c:lineChart>
        <c:grouping val="standard"/>
        <c:varyColors val="0"/>
        <c:ser>
          <c:idx val="0"/>
          <c:order val="2"/>
          <c:tx>
            <c:strRef>
              <c:f>'Données Graph2'!$F$7:$F$8</c:f>
              <c:strCache>
                <c:ptCount val="2"/>
                <c:pt idx="0">
                  <c:v>Emploi total</c:v>
                </c:pt>
              </c:strCache>
            </c:strRef>
          </c:tx>
          <c:spPr>
            <a:ln w="28575">
              <a:solidFill>
                <a:srgbClr val="002060"/>
              </a:solidFill>
              <a:prstDash val="solid"/>
            </a:ln>
          </c:spPr>
          <c:marker>
            <c:symbol val="none"/>
          </c:marker>
          <c:cat>
            <c:multiLvlStrRef>
              <c:f>'Données Graph2'!$A$10:$B$51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Graph2'!$R$10:$R$51</c:f>
              <c:numCache>
                <c:formatCode>#,##0</c:formatCode>
                <c:ptCount val="42"/>
                <c:pt idx="0">
                  <c:v>1534.23562101071</c:v>
                </c:pt>
                <c:pt idx="1">
                  <c:v>1199.4650974405231</c:v>
                </c:pt>
                <c:pt idx="2">
                  <c:v>-777.80226965917973</c:v>
                </c:pt>
                <c:pt idx="3">
                  <c:v>-115.04133975040168</c:v>
                </c:pt>
                <c:pt idx="4">
                  <c:v>2092.9155685101869</c:v>
                </c:pt>
                <c:pt idx="5">
                  <c:v>1415.7047581596416</c:v>
                </c:pt>
                <c:pt idx="6">
                  <c:v>97.053947100706864</c:v>
                </c:pt>
                <c:pt idx="7">
                  <c:v>1401.6794073151541</c:v>
                </c:pt>
                <c:pt idx="8">
                  <c:v>2423.6861548149609</c:v>
                </c:pt>
                <c:pt idx="9">
                  <c:v>-1720.6731073713163</c:v>
                </c:pt>
                <c:pt idx="10">
                  <c:v>107.30372998805251</c:v>
                </c:pt>
                <c:pt idx="11">
                  <c:v>461.9746352530201</c:v>
                </c:pt>
                <c:pt idx="12">
                  <c:v>3122.4735671746312</c:v>
                </c:pt>
                <c:pt idx="13">
                  <c:v>1331.8995680917869</c:v>
                </c:pt>
                <c:pt idx="14">
                  <c:v>1197.1728485919884</c:v>
                </c:pt>
                <c:pt idx="15">
                  <c:v>2246.5014908223529</c:v>
                </c:pt>
                <c:pt idx="16">
                  <c:v>-5114.3705111238523</c:v>
                </c:pt>
                <c:pt idx="17">
                  <c:v>-5065.1988225831883</c:v>
                </c:pt>
                <c:pt idx="18">
                  <c:v>8216.8574864679831</c:v>
                </c:pt>
                <c:pt idx="19">
                  <c:v>2817.1731217491906</c:v>
                </c:pt>
                <c:pt idx="20">
                  <c:v>2463.8696813340648</c:v>
                </c:pt>
                <c:pt idx="21">
                  <c:v>4531.2075234769727</c:v>
                </c:pt>
                <c:pt idx="22">
                  <c:v>5060.3249568472966</c:v>
                </c:pt>
                <c:pt idx="23">
                  <c:v>1905.2800110033713</c:v>
                </c:pt>
                <c:pt idx="24">
                  <c:v>1936.8697661506594</c:v>
                </c:pt>
                <c:pt idx="25">
                  <c:v>1203.3153607889544</c:v>
                </c:pt>
                <c:pt idx="26">
                  <c:v>975.3776456079795</c:v>
                </c:pt>
                <c:pt idx="27">
                  <c:v>2127.1324808876379</c:v>
                </c:pt>
                <c:pt idx="28">
                  <c:v>2418.5399357054266</c:v>
                </c:pt>
                <c:pt idx="29">
                  <c:v>-407.23298979102401</c:v>
                </c:pt>
                <c:pt idx="30">
                  <c:v>773.03575453424128</c:v>
                </c:pt>
                <c:pt idx="31">
                  <c:v>981.67987830360653</c:v>
                </c:pt>
                <c:pt idx="32">
                  <c:v>688.83693473716266</c:v>
                </c:pt>
                <c:pt idx="33">
                  <c:v>-1308.7350722469855</c:v>
                </c:pt>
                <c:pt idx="34">
                  <c:v>426.95290435652714</c:v>
                </c:pt>
                <c:pt idx="35">
                  <c:v>-300.54191157838795</c:v>
                </c:pt>
                <c:pt idx="36">
                  <c:v>-50.470503370277584</c:v>
                </c:pt>
                <c:pt idx="37">
                  <c:v>-244.76252211397514</c:v>
                </c:pt>
                <c:pt idx="38">
                  <c:v>1546.2998041635146</c:v>
                </c:pt>
                <c:pt idx="39">
                  <c:v>-720.97241144243162</c:v>
                </c:pt>
                <c:pt idx="40">
                  <c:v>486.94361969048623</c:v>
                </c:pt>
                <c:pt idx="41">
                  <c:v>760.95394716749433</c:v>
                </c:pt>
              </c:numCache>
            </c:numRef>
          </c:val>
          <c:smooth val="0"/>
          <c:extLst>
            <c:ext xmlns:c16="http://schemas.microsoft.com/office/drawing/2014/chart" uri="{C3380CC4-5D6E-409C-BE32-E72D297353CC}">
              <c16:uniqueId val="{00000002-C858-404F-A04B-5C5596BA7B46}"/>
            </c:ext>
          </c:extLst>
        </c:ser>
        <c:dLbls>
          <c:showLegendKey val="0"/>
          <c:showVal val="0"/>
          <c:showCatName val="0"/>
          <c:showSerName val="0"/>
          <c:showPercent val="0"/>
          <c:showBubbleSize val="0"/>
        </c:dLbls>
        <c:marker val="1"/>
        <c:smooth val="0"/>
        <c:axId val="211405824"/>
        <c:axId val="211415808"/>
      </c:lineChart>
      <c:catAx>
        <c:axId val="211405824"/>
        <c:scaling>
          <c:orientation val="minMax"/>
        </c:scaling>
        <c:delete val="0"/>
        <c:axPos val="b"/>
        <c:majorGridlines>
          <c:spPr>
            <a:ln w="3175">
              <a:solidFill>
                <a:srgbClr val="969696"/>
              </a:solidFill>
              <a:prstDash val="sysDash"/>
            </a:ln>
          </c:spPr>
        </c:majorGridlines>
        <c:numFmt formatCode="General" sourceLinked="1"/>
        <c:majorTickMark val="in"/>
        <c:minorTickMark val="none"/>
        <c:tickLblPos val="low"/>
        <c:spPr>
          <a:ln w="19050"/>
        </c:spPr>
        <c:txPr>
          <a:bodyPr/>
          <a:lstStyle/>
          <a:p>
            <a:pPr>
              <a:defRPr sz="900"/>
            </a:pPr>
            <a:endParaRPr lang="fr-FR"/>
          </a:p>
        </c:txPr>
        <c:crossAx val="211415808"/>
        <c:crosses val="autoZero"/>
        <c:auto val="0"/>
        <c:lblAlgn val="ctr"/>
        <c:lblOffset val="100"/>
        <c:tickLblSkip val="1"/>
        <c:tickMarkSkip val="1"/>
        <c:noMultiLvlLbl val="0"/>
      </c:catAx>
      <c:valAx>
        <c:axId val="211415808"/>
        <c:scaling>
          <c:orientation val="minMax"/>
          <c:max val="10000"/>
          <c:min val="-7500"/>
        </c:scaling>
        <c:delete val="0"/>
        <c:axPos val="l"/>
        <c:majorGridlines>
          <c:spPr>
            <a:ln>
              <a:prstDash val="sysDash"/>
            </a:ln>
          </c:spPr>
        </c:majorGridlines>
        <c:numFmt formatCode="[Red][&lt;0]\-&quot;&quot;0&quot;&quot;;[Blue][&gt;0]\+&quot;&quot;0&quot;&quot;;0" sourceLinked="0"/>
        <c:majorTickMark val="out"/>
        <c:minorTickMark val="none"/>
        <c:tickLblPos val="nextTo"/>
        <c:crossAx val="211405824"/>
        <c:crosses val="autoZero"/>
        <c:crossBetween val="between"/>
        <c:majorUnit val="2500"/>
      </c:valAx>
    </c:plotArea>
    <c:legend>
      <c:legendPos val="t"/>
      <c:layout>
        <c:manualLayout>
          <c:xMode val="edge"/>
          <c:yMode val="edge"/>
          <c:x val="0.20314306822912012"/>
          <c:y val="0.20098948670377242"/>
          <c:w val="0.58264258622806397"/>
          <c:h val="6.3399948383075486E-2"/>
        </c:manualLayout>
      </c:layout>
      <c:overlay val="0"/>
      <c:txPr>
        <a:bodyPr/>
        <a:lstStyle/>
        <a:p>
          <a:pPr>
            <a:defRPr sz="1200"/>
          </a:pPr>
          <a:endParaRPr lang="fr-FR"/>
        </a:p>
      </c:txPr>
    </c:legend>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7115175578887233E-2"/>
          <c:y val="0.24438852477451195"/>
          <c:w val="0.90516390406154157"/>
          <c:h val="0.50871373175295609"/>
        </c:manualLayout>
      </c:layout>
      <c:barChart>
        <c:barDir val="col"/>
        <c:grouping val="stacked"/>
        <c:varyColors val="0"/>
        <c:ser>
          <c:idx val="0"/>
          <c:order val="0"/>
          <c:tx>
            <c:v>Emploi hors intérim</c:v>
          </c:tx>
          <c:spPr>
            <a:solidFill>
              <a:srgbClr val="00B0F0"/>
            </a:solidFill>
          </c:spPr>
          <c:invertIfNegative val="0"/>
          <c:dPt>
            <c:idx val="4"/>
            <c:invertIfNegative val="0"/>
            <c:bubble3D val="0"/>
            <c:extLst>
              <c:ext xmlns:c16="http://schemas.microsoft.com/office/drawing/2014/chart" uri="{C3380CC4-5D6E-409C-BE32-E72D297353CC}">
                <c16:uniqueId val="{00000000-A0A4-4085-A80A-7DF6044DE538}"/>
              </c:ext>
            </c:extLst>
          </c:dPt>
          <c:dLbls>
            <c:dLbl>
              <c:idx val="1"/>
              <c:layout>
                <c:manualLayout>
                  <c:x val="-1.8451889386298876E-3"/>
                  <c:y val="-8.625648876322458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0A4-4085-A80A-7DF6044DE538}"/>
                </c:ext>
              </c:extLst>
            </c:dLbl>
            <c:dLbl>
              <c:idx val="2"/>
              <c:layout>
                <c:manualLayout>
                  <c:x val="1.8655296040950989E-3"/>
                  <c:y val="-5.749527004280450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0A4-4085-A80A-7DF6044DE538}"/>
                </c:ext>
              </c:extLst>
            </c:dLbl>
            <c:dLbl>
              <c:idx val="3"/>
              <c:layout>
                <c:manualLayout>
                  <c:x val="3.6904096670682899E-3"/>
                  <c:y val="-7.912916194284547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0A4-4085-A80A-7DF6044DE538}"/>
                </c:ext>
              </c:extLst>
            </c:dLbl>
            <c:numFmt formatCode="[&lt;0]\-&quot;&quot;#,###&quot;&quot;;[&gt;0]\+&quot;&quot;#,###&quot;&quot;;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'Données graph4'!$B$8:$F$8</c:f>
              <c:strCache>
                <c:ptCount val="5"/>
                <c:pt idx="0">
                  <c:v>Ensemble</c:v>
                </c:pt>
                <c:pt idx="1">
                  <c:v>Tertiaire marchand</c:v>
                </c:pt>
                <c:pt idx="2">
                  <c:v>Tertiaire non marchand</c:v>
                </c:pt>
                <c:pt idx="3">
                  <c:v>Industrie</c:v>
                </c:pt>
                <c:pt idx="4">
                  <c:v>Construction 
</c:v>
                </c:pt>
              </c:strCache>
            </c:strRef>
          </c:cat>
          <c:val>
            <c:numRef>
              <c:f>'Données graph4 (2)'!$CP$9:$CT$9</c:f>
              <c:numCache>
                <c:formatCode>#,##0</c:formatCode>
                <c:ptCount val="5"/>
                <c:pt idx="0">
                  <c:v>870</c:v>
                </c:pt>
                <c:pt idx="1">
                  <c:v>630</c:v>
                </c:pt>
                <c:pt idx="2">
                  <c:v>410</c:v>
                </c:pt>
                <c:pt idx="3">
                  <c:v>140</c:v>
                </c:pt>
                <c:pt idx="4">
                  <c:v>-150</c:v>
                </c:pt>
              </c:numCache>
            </c:numRef>
          </c:val>
          <c:extLst>
            <c:ext xmlns:c16="http://schemas.microsoft.com/office/drawing/2014/chart" uri="{C3380CC4-5D6E-409C-BE32-E72D297353CC}">
              <c16:uniqueId val="{00000004-A0A4-4085-A80A-7DF6044DE538}"/>
            </c:ext>
          </c:extLst>
        </c:ser>
        <c:ser>
          <c:idx val="1"/>
          <c:order val="1"/>
          <c:tx>
            <c:v>Intérim</c:v>
          </c:tx>
          <c:spPr>
            <a:solidFill>
              <a:schemeClr val="accent6">
                <a:lumMod val="75000"/>
              </a:schemeClr>
            </a:solidFill>
          </c:spPr>
          <c:invertIfNegative val="0"/>
          <c:dPt>
            <c:idx val="4"/>
            <c:invertIfNegative val="0"/>
            <c:bubble3D val="0"/>
            <c:extLst>
              <c:ext xmlns:c16="http://schemas.microsoft.com/office/drawing/2014/chart" uri="{C3380CC4-5D6E-409C-BE32-E72D297353CC}">
                <c16:uniqueId val="{00000005-A0A4-4085-A80A-7DF6044DE538}"/>
              </c:ext>
            </c:extLst>
          </c:dPt>
          <c:dLbls>
            <c:dLbl>
              <c:idx val="0"/>
              <c:layout>
                <c:manualLayout>
                  <c:x val="-3.7316403700606328E-3"/>
                  <c:y val="-7.860660226634962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0A4-4085-A80A-7DF6044DE538}"/>
                </c:ext>
              </c:extLst>
            </c:dLbl>
            <c:dLbl>
              <c:idx val="1"/>
              <c:layout>
                <c:manualLayout>
                  <c:x val="-6.9158262581718621E-5"/>
                  <c:y val="-2.240857547974795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0A4-4085-A80A-7DF6044DE538}"/>
                </c:ext>
              </c:extLst>
            </c:dLbl>
            <c:dLbl>
              <c:idx val="2"/>
              <c:layout>
                <c:manualLayout>
                  <c:x val="-1.6871577654028946E-3"/>
                  <c:y val="-2.279693120772577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0A4-4085-A80A-7DF6044DE538}"/>
                </c:ext>
              </c:extLst>
            </c:dLbl>
            <c:dLbl>
              <c:idx val="3"/>
              <c:layout>
                <c:manualLayout>
                  <c:x val="7.1974819014500374E-3"/>
                  <c:y val="-1.51235360279918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0A4-4085-A80A-7DF6044DE538}"/>
                </c:ext>
              </c:extLst>
            </c:dLbl>
            <c:dLbl>
              <c:idx val="4"/>
              <c:layout>
                <c:manualLayout>
                  <c:x val="0"/>
                  <c:y val="8.9231007881325822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0A4-4085-A80A-7DF6044DE538}"/>
                </c:ext>
              </c:extLst>
            </c:dLbl>
            <c:numFmt formatCode="[&lt;0]\-&quot;&quot;#,###&quot;&quot;;[&gt;0]\+&quot;&quot;#,###&quot;&quot;;0" sourceLinked="0"/>
            <c:spPr>
              <a:noFill/>
              <a:ln>
                <a:noFill/>
              </a:ln>
              <a:effectLst/>
            </c:spPr>
            <c:txPr>
              <a:bodyPr/>
              <a:lstStyle/>
              <a:p>
                <a:pPr>
                  <a:defRPr sz="1100" b="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'Données graph4'!$B$8:$F$8</c:f>
              <c:strCache>
                <c:ptCount val="5"/>
                <c:pt idx="0">
                  <c:v>Ensemble</c:v>
                </c:pt>
                <c:pt idx="1">
                  <c:v>Tertiaire marchand</c:v>
                </c:pt>
                <c:pt idx="2">
                  <c:v>Tertiaire non marchand</c:v>
                </c:pt>
                <c:pt idx="3">
                  <c:v>Industrie</c:v>
                </c:pt>
                <c:pt idx="4">
                  <c:v>Construction 
</c:v>
                </c:pt>
              </c:strCache>
            </c:strRef>
          </c:cat>
          <c:val>
            <c:numRef>
              <c:f>'Données graph4 (2)'!$CV$9:$CZ$9</c:f>
              <c:numCache>
                <c:formatCode>#,##0</c:formatCode>
                <c:ptCount val="5"/>
                <c:pt idx="0">
                  <c:v>-100</c:v>
                </c:pt>
                <c:pt idx="1">
                  <c:v>-160</c:v>
                </c:pt>
                <c:pt idx="2">
                  <c:v>80</c:v>
                </c:pt>
                <c:pt idx="3">
                  <c:v>30</c:v>
                </c:pt>
                <c:pt idx="4">
                  <c:v>-50</c:v>
                </c:pt>
              </c:numCache>
            </c:numRef>
          </c:val>
          <c:extLst>
            <c:ext xmlns:c16="http://schemas.microsoft.com/office/drawing/2014/chart" uri="{C3380CC4-5D6E-409C-BE32-E72D297353CC}">
              <c16:uniqueId val="{0000000A-A0A4-4085-A80A-7DF6044DE538}"/>
            </c:ext>
          </c:extLst>
        </c:ser>
        <c:ser>
          <c:idx val="2"/>
          <c:order val="2"/>
          <c:tx>
            <c:v>Total</c:v>
          </c:tx>
          <c:spPr>
            <a:noFill/>
          </c:spPr>
          <c:invertIfNegative val="0"/>
          <c:dLbls>
            <c:dLbl>
              <c:idx val="0"/>
              <c:layout>
                <c:manualLayout>
                  <c:x val="-1.6646302137822144E-3"/>
                  <c:y val="0.1339634433409032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0A4-4085-A80A-7DF6044DE538}"/>
                </c:ext>
              </c:extLst>
            </c:dLbl>
            <c:dLbl>
              <c:idx val="1"/>
              <c:layout>
                <c:manualLayout>
                  <c:x val="-1.9141334741848426E-3"/>
                  <c:y val="6.511388210521054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0A4-4085-A80A-7DF6044DE538}"/>
                </c:ext>
              </c:extLst>
            </c:dLbl>
            <c:dLbl>
              <c:idx val="2"/>
              <c:layout>
                <c:manualLayout>
                  <c:x val="-1.2449660131504889E-3"/>
                  <c:y val="8.4028144662205928E-2"/>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7.4160983300708527E-2"/>
                      <c:h val="4.685629847147401E-2"/>
                    </c:manualLayout>
                  </c15:layout>
                </c:ext>
                <c:ext xmlns:c16="http://schemas.microsoft.com/office/drawing/2014/chart" uri="{C3380CC4-5D6E-409C-BE32-E72D297353CC}">
                  <c16:uniqueId val="{0000000D-A0A4-4085-A80A-7DF6044DE538}"/>
                </c:ext>
              </c:extLst>
            </c:dLbl>
            <c:dLbl>
              <c:idx val="3"/>
              <c:layout>
                <c:manualLayout>
                  <c:x val="5.4393410960346788E-3"/>
                  <c:y val="7.9506360390956769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0A4-4085-A80A-7DF6044DE538}"/>
                </c:ext>
              </c:extLst>
            </c:dLbl>
            <c:dLbl>
              <c:idx val="4"/>
              <c:layout>
                <c:manualLayout>
                  <c:x val="0"/>
                  <c:y val="2.854095632537043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0A4-4085-A80A-7DF6044DE538}"/>
                </c:ext>
              </c:extLst>
            </c:dLbl>
            <c:numFmt formatCode="[&lt;0]\-&quot;&quot;#,###&quot;&quot;;[&gt;0]\+&quot;&quot;#,###&quot;&quot;;0" sourceLinked="0"/>
            <c:spPr>
              <a:noFill/>
              <a:ln>
                <a:noFill/>
              </a:ln>
              <a:effectLst/>
            </c:spPr>
            <c:txPr>
              <a:bodyPr/>
              <a:lstStyle/>
              <a:p>
                <a:pPr>
                  <a:defRPr sz="1200" b="1"/>
                </a:pPr>
                <a:endParaRPr lang="fr-FR"/>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'Données graph4'!$B$8:$F$8</c:f>
              <c:strCache>
                <c:ptCount val="5"/>
                <c:pt idx="0">
                  <c:v>Ensemble</c:v>
                </c:pt>
                <c:pt idx="1">
                  <c:v>Tertiaire marchand</c:v>
                </c:pt>
                <c:pt idx="2">
                  <c:v>Tertiaire non marchand</c:v>
                </c:pt>
                <c:pt idx="3">
                  <c:v>Industrie</c:v>
                </c:pt>
                <c:pt idx="4">
                  <c:v>Construction 
</c:v>
                </c:pt>
              </c:strCache>
            </c:strRef>
          </c:cat>
          <c:val>
            <c:numRef>
              <c:f>'Données graph4 (2)'!$CJ$9:$CN$9</c:f>
              <c:numCache>
                <c:formatCode>#,##0</c:formatCode>
                <c:ptCount val="5"/>
                <c:pt idx="0">
                  <c:v>760</c:v>
                </c:pt>
                <c:pt idx="1">
                  <c:v>460</c:v>
                </c:pt>
                <c:pt idx="2">
                  <c:v>490</c:v>
                </c:pt>
                <c:pt idx="3">
                  <c:v>170</c:v>
                </c:pt>
                <c:pt idx="4">
                  <c:v>-200</c:v>
                </c:pt>
              </c:numCache>
            </c:numRef>
          </c:val>
          <c:extLst>
            <c:ext xmlns:c16="http://schemas.microsoft.com/office/drawing/2014/chart" uri="{C3380CC4-5D6E-409C-BE32-E72D297353CC}">
              <c16:uniqueId val="{00000010-A0A4-4085-A80A-7DF6044DE538}"/>
            </c:ext>
          </c:extLst>
        </c:ser>
        <c:dLbls>
          <c:showLegendKey val="0"/>
          <c:showVal val="0"/>
          <c:showCatName val="0"/>
          <c:showSerName val="0"/>
          <c:showPercent val="0"/>
          <c:showBubbleSize val="0"/>
        </c:dLbls>
        <c:gapWidth val="150"/>
        <c:overlap val="100"/>
        <c:axId val="212008960"/>
        <c:axId val="212010496"/>
      </c:barChart>
      <c:catAx>
        <c:axId val="212008960"/>
        <c:scaling>
          <c:orientation val="minMax"/>
        </c:scaling>
        <c:delete val="0"/>
        <c:axPos val="b"/>
        <c:numFmt formatCode="General" sourceLinked="0"/>
        <c:majorTickMark val="out"/>
        <c:minorTickMark val="none"/>
        <c:tickLblPos val="low"/>
        <c:spPr>
          <a:ln w="22225" cmpd="sng"/>
        </c:spPr>
        <c:txPr>
          <a:bodyPr rot="0" vert="horz"/>
          <a:lstStyle/>
          <a:p>
            <a:pPr>
              <a:defRPr sz="1000" b="0" baseline="0"/>
            </a:pPr>
            <a:endParaRPr lang="fr-FR"/>
          </a:p>
        </c:txPr>
        <c:crossAx val="212010496"/>
        <c:crosses val="autoZero"/>
        <c:auto val="1"/>
        <c:lblAlgn val="ctr"/>
        <c:lblOffset val="100"/>
        <c:noMultiLvlLbl val="0"/>
      </c:catAx>
      <c:valAx>
        <c:axId val="212010496"/>
        <c:scaling>
          <c:orientation val="minMax"/>
          <c:max val="1000"/>
          <c:min val="-200"/>
        </c:scaling>
        <c:delete val="0"/>
        <c:axPos val="l"/>
        <c:majorGridlines>
          <c:spPr>
            <a:ln>
              <a:prstDash val="sysDot"/>
            </a:ln>
          </c:spPr>
        </c:majorGridlines>
        <c:numFmt formatCode="[Red][&lt;0]\-&quot;&quot;0&quot;&quot;;[Blue][&gt;0]\+&quot;&quot;0&quot;&quot;;0" sourceLinked="0"/>
        <c:majorTickMark val="out"/>
        <c:minorTickMark val="none"/>
        <c:tickLblPos val="nextTo"/>
        <c:crossAx val="212008960"/>
        <c:crosses val="autoZero"/>
        <c:crossBetween val="between"/>
        <c:majorUnit val="200"/>
      </c:valAx>
    </c:plotArea>
    <c:legend>
      <c:legendPos val="r"/>
      <c:legendEntry>
        <c:idx val="0"/>
        <c:delete val="1"/>
      </c:legendEntry>
      <c:layout>
        <c:manualLayout>
          <c:xMode val="edge"/>
          <c:yMode val="edge"/>
          <c:x val="0.27865425198382032"/>
          <c:y val="0.15810180484344899"/>
          <c:w val="0.4416481968830514"/>
          <c:h val="5.7485996694990923E-2"/>
        </c:manualLayout>
      </c:layout>
      <c:overlay val="0"/>
      <c:txPr>
        <a:bodyPr/>
        <a:lstStyle/>
        <a:p>
          <a:pPr>
            <a:defRPr sz="1200" baseline="0"/>
          </a:pPr>
          <a:endParaRPr lang="fr-FR"/>
        </a:p>
      </c:txPr>
    </c:legend>
    <c:plotVisOnly val="1"/>
    <c:dispBlanksAs val="gap"/>
    <c:showDLblsOverMax val="0"/>
  </c:chart>
  <c:spPr>
    <a:ln>
      <a:solidFill>
        <a:schemeClr val="tx1">
          <a:tint val="75000"/>
          <a:shade val="95000"/>
          <a:satMod val="105000"/>
        </a:schemeClr>
      </a:solidFill>
    </a:ln>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896545228499318E-2"/>
          <c:y val="0.27208624345685828"/>
          <c:w val="0.83764367816093033"/>
          <c:h val="0.49141655087231767"/>
        </c:manualLayout>
      </c:layout>
      <c:lineChart>
        <c:grouping val="standard"/>
        <c:varyColors val="0"/>
        <c:ser>
          <c:idx val="0"/>
          <c:order val="0"/>
          <c:tx>
            <c:strRef>
              <c:f>'Données graph 1 et 3'!$AN$8:$AN$9</c:f>
              <c:strCache>
                <c:ptCount val="2"/>
                <c:pt idx="0">
                  <c:v>Construction </c:v>
                </c:pt>
              </c:strCache>
            </c:strRef>
          </c:tx>
          <c:spPr>
            <a:ln w="28575">
              <a:solidFill>
                <a:srgbClr val="00B050"/>
              </a:solidFill>
              <a:prstDash val="solid"/>
            </a:ln>
          </c:spPr>
          <c:marker>
            <c:symbol val="none"/>
          </c:marker>
          <c:cat>
            <c:multiLvlStrRef>
              <c:f>'Données graph 1 et 3'!$A$10:$B$51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 1 et 3'!$AN$10:$AN$51</c:f>
              <c:numCache>
                <c:formatCode>#\ ##0.0</c:formatCode>
                <c:ptCount val="42"/>
                <c:pt idx="0">
                  <c:v>100</c:v>
                </c:pt>
                <c:pt idx="1">
                  <c:v>100.25474320027443</c:v>
                </c:pt>
                <c:pt idx="2">
                  <c:v>101.22406209002675</c:v>
                </c:pt>
                <c:pt idx="3">
                  <c:v>103.23216731631395</c:v>
                </c:pt>
                <c:pt idx="4">
                  <c:v>104.98250382950746</c:v>
                </c:pt>
                <c:pt idx="5">
                  <c:v>105.3768646940147</c:v>
                </c:pt>
                <c:pt idx="6">
                  <c:v>107.17577493081833</c:v>
                </c:pt>
                <c:pt idx="7">
                  <c:v>107.91050553440978</c:v>
                </c:pt>
                <c:pt idx="8">
                  <c:v>108.18845878177072</c:v>
                </c:pt>
                <c:pt idx="9">
                  <c:v>108.70416800371775</c:v>
                </c:pt>
                <c:pt idx="10">
                  <c:v>110.25752924410229</c:v>
                </c:pt>
                <c:pt idx="11">
                  <c:v>109.43044973331185</c:v>
                </c:pt>
                <c:pt idx="12">
                  <c:v>112.93349391817532</c:v>
                </c:pt>
                <c:pt idx="13">
                  <c:v>113.01457532005179</c:v>
                </c:pt>
                <c:pt idx="14">
                  <c:v>114.35976452733034</c:v>
                </c:pt>
                <c:pt idx="15">
                  <c:v>114.77290304238178</c:v>
                </c:pt>
                <c:pt idx="16">
                  <c:v>106.65288950211848</c:v>
                </c:pt>
                <c:pt idx="17">
                  <c:v>114.05540310063604</c:v>
                </c:pt>
                <c:pt idx="18">
                  <c:v>117.31895164323601</c:v>
                </c:pt>
                <c:pt idx="19">
                  <c:v>119.8472216239376</c:v>
                </c:pt>
                <c:pt idx="20">
                  <c:v>121.65121489809978</c:v>
                </c:pt>
                <c:pt idx="21">
                  <c:v>123.59140246534706</c:v>
                </c:pt>
                <c:pt idx="22">
                  <c:v>123.61576743526852</c:v>
                </c:pt>
                <c:pt idx="23">
                  <c:v>123.34243261494471</c:v>
                </c:pt>
                <c:pt idx="24">
                  <c:v>124.48604261132013</c:v>
                </c:pt>
                <c:pt idx="25">
                  <c:v>123.84716702502328</c:v>
                </c:pt>
                <c:pt idx="26">
                  <c:v>124.20941729785888</c:v>
                </c:pt>
                <c:pt idx="27">
                  <c:v>124.11835033844577</c:v>
                </c:pt>
                <c:pt idx="28">
                  <c:v>124.76437115785598</c:v>
                </c:pt>
                <c:pt idx="29">
                  <c:v>122.41589927175391</c:v>
                </c:pt>
                <c:pt idx="30">
                  <c:v>123.06076426537398</c:v>
                </c:pt>
                <c:pt idx="31">
                  <c:v>122.58858298308991</c:v>
                </c:pt>
                <c:pt idx="32">
                  <c:v>120.63975064396305</c:v>
                </c:pt>
                <c:pt idx="33">
                  <c:v>120.46158421505824</c:v>
                </c:pt>
                <c:pt idx="34">
                  <c:v>118.56789394319853</c:v>
                </c:pt>
                <c:pt idx="35">
                  <c:v>117.48217825554943</c:v>
                </c:pt>
                <c:pt idx="36">
                  <c:v>115.98770538437886</c:v>
                </c:pt>
                <c:pt idx="37">
                  <c:v>114.8117750072181</c:v>
                </c:pt>
                <c:pt idx="38">
                  <c:v>114.96199001390477</c:v>
                </c:pt>
                <c:pt idx="39">
                  <c:v>113.46246869712773</c:v>
                </c:pt>
                <c:pt idx="40">
                  <c:v>112.41794417582962</c:v>
                </c:pt>
                <c:pt idx="41">
                  <c:v>111.45128479665154</c:v>
                </c:pt>
              </c:numCache>
            </c:numRef>
          </c:val>
          <c:smooth val="0"/>
          <c:extLst>
            <c:ext xmlns:c16="http://schemas.microsoft.com/office/drawing/2014/chart" uri="{C3380CC4-5D6E-409C-BE32-E72D297353CC}">
              <c16:uniqueId val="{00000000-CC23-442E-A890-A88B19D5FD3D}"/>
            </c:ext>
          </c:extLst>
        </c:ser>
        <c:ser>
          <c:idx val="1"/>
          <c:order val="1"/>
          <c:tx>
            <c:strRef>
              <c:f>'Données graph 1 et 3'!$AM$8:$AM$9</c:f>
              <c:strCache>
                <c:ptCount val="2"/>
                <c:pt idx="0">
                  <c:v>Industrie </c:v>
                </c:pt>
              </c:strCache>
            </c:strRef>
          </c:tx>
          <c:spPr>
            <a:ln w="28575">
              <a:solidFill>
                <a:srgbClr val="0070C0"/>
              </a:solidFill>
              <a:prstDash val="solid"/>
            </a:ln>
          </c:spPr>
          <c:marker>
            <c:symbol val="none"/>
          </c:marker>
          <c:cat>
            <c:multiLvlStrRef>
              <c:f>'Données graph 1 et 3'!$A$10:$B$51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 1 et 3'!$AM$10:$AM$51</c:f>
              <c:numCache>
                <c:formatCode>#\ ##0.0</c:formatCode>
                <c:ptCount val="42"/>
                <c:pt idx="0">
                  <c:v>100</c:v>
                </c:pt>
                <c:pt idx="1">
                  <c:v>99.551908567585912</c:v>
                </c:pt>
                <c:pt idx="2">
                  <c:v>99.42424504851968</c:v>
                </c:pt>
                <c:pt idx="3">
                  <c:v>99.721780316763997</c:v>
                </c:pt>
                <c:pt idx="4">
                  <c:v>100.03659500001652</c:v>
                </c:pt>
                <c:pt idx="5">
                  <c:v>100.68012880499873</c:v>
                </c:pt>
                <c:pt idx="6">
                  <c:v>101.03676718625726</c:v>
                </c:pt>
                <c:pt idx="7">
                  <c:v>102.01223675299535</c:v>
                </c:pt>
                <c:pt idx="8">
                  <c:v>102.85254801336808</c:v>
                </c:pt>
                <c:pt idx="9">
                  <c:v>103.46471469959792</c:v>
                </c:pt>
                <c:pt idx="10">
                  <c:v>103.76045923299029</c:v>
                </c:pt>
                <c:pt idx="11">
                  <c:v>104.7773800292112</c:v>
                </c:pt>
                <c:pt idx="12">
                  <c:v>105.46662344449203</c:v>
                </c:pt>
                <c:pt idx="13">
                  <c:v>106.1613788769213</c:v>
                </c:pt>
                <c:pt idx="14">
                  <c:v>106.98078018225526</c:v>
                </c:pt>
                <c:pt idx="15">
                  <c:v>108.0068503419934</c:v>
                </c:pt>
                <c:pt idx="16">
                  <c:v>105.17404437372042</c:v>
                </c:pt>
                <c:pt idx="17">
                  <c:v>107.33521300520701</c:v>
                </c:pt>
                <c:pt idx="18">
                  <c:v>109.16405527271542</c:v>
                </c:pt>
                <c:pt idx="19">
                  <c:v>110.05659798603151</c:v>
                </c:pt>
                <c:pt idx="20">
                  <c:v>112.28972363910243</c:v>
                </c:pt>
                <c:pt idx="21">
                  <c:v>113.09507180497</c:v>
                </c:pt>
                <c:pt idx="22">
                  <c:v>114.73220792347433</c:v>
                </c:pt>
                <c:pt idx="23">
                  <c:v>115.3673695831091</c:v>
                </c:pt>
                <c:pt idx="24">
                  <c:v>115.75916680972611</c:v>
                </c:pt>
                <c:pt idx="25">
                  <c:v>115.93535512225101</c:v>
                </c:pt>
                <c:pt idx="26">
                  <c:v>116.25305905296162</c:v>
                </c:pt>
                <c:pt idx="27">
                  <c:v>116.85469244557196</c:v>
                </c:pt>
                <c:pt idx="28">
                  <c:v>117.54463402220885</c:v>
                </c:pt>
                <c:pt idx="29">
                  <c:v>118.24798250815138</c:v>
                </c:pt>
                <c:pt idx="30">
                  <c:v>118.746083585896</c:v>
                </c:pt>
                <c:pt idx="31">
                  <c:v>119.73010621657116</c:v>
                </c:pt>
                <c:pt idx="32">
                  <c:v>119.91351573949693</c:v>
                </c:pt>
                <c:pt idx="33">
                  <c:v>120.06291971608402</c:v>
                </c:pt>
                <c:pt idx="34">
                  <c:v>121.14143412366067</c:v>
                </c:pt>
                <c:pt idx="35">
                  <c:v>121.61037539707588</c:v>
                </c:pt>
                <c:pt idx="36">
                  <c:v>122.07844693267266</c:v>
                </c:pt>
                <c:pt idx="37">
                  <c:v>122.29433941349627</c:v>
                </c:pt>
                <c:pt idx="38">
                  <c:v>123.21076704300931</c:v>
                </c:pt>
                <c:pt idx="39">
                  <c:v>123.22529444786497</c:v>
                </c:pt>
                <c:pt idx="40">
                  <c:v>123.87046737151725</c:v>
                </c:pt>
                <c:pt idx="41">
                  <c:v>124.5647916033892</c:v>
                </c:pt>
              </c:numCache>
            </c:numRef>
          </c:val>
          <c:smooth val="0"/>
          <c:extLst>
            <c:ext xmlns:c16="http://schemas.microsoft.com/office/drawing/2014/chart" uri="{C3380CC4-5D6E-409C-BE32-E72D297353CC}">
              <c16:uniqueId val="{00000001-CC23-442E-A890-A88B19D5FD3D}"/>
            </c:ext>
          </c:extLst>
        </c:ser>
        <c:ser>
          <c:idx val="2"/>
          <c:order val="2"/>
          <c:tx>
            <c:strRef>
              <c:f>'Données graph 1 et 3'!$AO$8:$AO$9</c:f>
              <c:strCache>
                <c:ptCount val="2"/>
                <c:pt idx="0">
                  <c:v>Tertiaire marchand </c:v>
                </c:pt>
              </c:strCache>
            </c:strRef>
          </c:tx>
          <c:spPr>
            <a:ln w="28575">
              <a:solidFill>
                <a:srgbClr val="FF0000"/>
              </a:solidFill>
            </a:ln>
          </c:spPr>
          <c:marker>
            <c:symbol val="none"/>
          </c:marker>
          <c:cat>
            <c:multiLvlStrRef>
              <c:f>'Données graph 1 et 3'!$A$10:$B$51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 1 et 3'!$AO$10:$AO$51</c:f>
              <c:numCache>
                <c:formatCode>#\ ##0.0</c:formatCode>
                <c:ptCount val="42"/>
                <c:pt idx="0">
                  <c:v>100</c:v>
                </c:pt>
                <c:pt idx="1">
                  <c:v>100.51878046080165</c:v>
                </c:pt>
                <c:pt idx="2">
                  <c:v>100.23471534253095</c:v>
                </c:pt>
                <c:pt idx="3">
                  <c:v>99.702490997609132</c:v>
                </c:pt>
                <c:pt idx="4">
                  <c:v>100.36064338899466</c:v>
                </c:pt>
                <c:pt idx="5">
                  <c:v>101.30000986038061</c:v>
                </c:pt>
                <c:pt idx="6">
                  <c:v>100.86881721997925</c:v>
                </c:pt>
                <c:pt idx="7">
                  <c:v>101.96242474867748</c:v>
                </c:pt>
                <c:pt idx="8">
                  <c:v>103.87588079811223</c:v>
                </c:pt>
                <c:pt idx="9">
                  <c:v>102.98372687809132</c:v>
                </c:pt>
                <c:pt idx="10">
                  <c:v>103.10930281801687</c:v>
                </c:pt>
                <c:pt idx="11">
                  <c:v>103.28733779412474</c:v>
                </c:pt>
                <c:pt idx="12">
                  <c:v>104.55664199404082</c:v>
                </c:pt>
                <c:pt idx="13">
                  <c:v>104.88892145799313</c:v>
                </c:pt>
                <c:pt idx="14">
                  <c:v>104.55043864092517</c:v>
                </c:pt>
                <c:pt idx="15">
                  <c:v>105.80218833035558</c:v>
                </c:pt>
                <c:pt idx="16">
                  <c:v>104.13401388754538</c:v>
                </c:pt>
                <c:pt idx="17">
                  <c:v>100.49423634391019</c:v>
                </c:pt>
                <c:pt idx="18">
                  <c:v>104.42632700824865</c:v>
                </c:pt>
                <c:pt idx="19">
                  <c:v>105.43813300080502</c:v>
                </c:pt>
                <c:pt idx="20">
                  <c:v>106.1111778008117</c:v>
                </c:pt>
                <c:pt idx="21">
                  <c:v>108.40470162874283</c:v>
                </c:pt>
                <c:pt idx="22">
                  <c:v>111.05966200461796</c:v>
                </c:pt>
                <c:pt idx="23">
                  <c:v>112.1629211141592</c:v>
                </c:pt>
                <c:pt idx="24">
                  <c:v>112.97106696925574</c:v>
                </c:pt>
                <c:pt idx="25">
                  <c:v>113.56302616321874</c:v>
                </c:pt>
                <c:pt idx="26">
                  <c:v>113.87679149566108</c:v>
                </c:pt>
                <c:pt idx="27">
                  <c:v>114.34668163646407</c:v>
                </c:pt>
                <c:pt idx="28">
                  <c:v>115.46499352992718</c:v>
                </c:pt>
                <c:pt idx="29">
                  <c:v>115.23668267137404</c:v>
                </c:pt>
                <c:pt idx="30">
                  <c:v>115.02209672176318</c:v>
                </c:pt>
                <c:pt idx="31">
                  <c:v>114.96762830348759</c:v>
                </c:pt>
                <c:pt idx="32">
                  <c:v>115.52840204850281</c:v>
                </c:pt>
                <c:pt idx="33">
                  <c:v>114.48695448941398</c:v>
                </c:pt>
                <c:pt idx="34">
                  <c:v>114.78574866621258</c:v>
                </c:pt>
                <c:pt idx="35">
                  <c:v>114.57691217474495</c:v>
                </c:pt>
                <c:pt idx="36">
                  <c:v>114.41832499733913</c:v>
                </c:pt>
                <c:pt idx="37">
                  <c:v>114.69142664643127</c:v>
                </c:pt>
                <c:pt idx="38">
                  <c:v>115.1256011687024</c:v>
                </c:pt>
                <c:pt idx="39">
                  <c:v>115.0288776839667</c:v>
                </c:pt>
                <c:pt idx="40">
                  <c:v>115.40922975367192</c:v>
                </c:pt>
                <c:pt idx="41">
                  <c:v>115.73042700788878</c:v>
                </c:pt>
              </c:numCache>
            </c:numRef>
          </c:val>
          <c:smooth val="0"/>
          <c:extLst>
            <c:ext xmlns:c16="http://schemas.microsoft.com/office/drawing/2014/chart" uri="{C3380CC4-5D6E-409C-BE32-E72D297353CC}">
              <c16:uniqueId val="{00000002-CC23-442E-A890-A88B19D5FD3D}"/>
            </c:ext>
          </c:extLst>
        </c:ser>
        <c:ser>
          <c:idx val="3"/>
          <c:order val="3"/>
          <c:tx>
            <c:strRef>
              <c:f>'Données graph 1 et 3'!$AP$8:$AP$9</c:f>
              <c:strCache>
                <c:ptCount val="2"/>
                <c:pt idx="0">
                  <c:v>Tertiaire non marchand </c:v>
                </c:pt>
              </c:strCache>
            </c:strRef>
          </c:tx>
          <c:spPr>
            <a:ln w="28575">
              <a:solidFill>
                <a:schemeClr val="accent6">
                  <a:lumMod val="75000"/>
                </a:schemeClr>
              </a:solidFill>
              <a:prstDash val="solid"/>
            </a:ln>
          </c:spPr>
          <c:marker>
            <c:symbol val="none"/>
          </c:marker>
          <c:cat>
            <c:multiLvlStrRef>
              <c:f>'Données graph 1 et 3'!$A$10:$B$51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 1 et 3'!$AP$10:$AP$51</c:f>
              <c:numCache>
                <c:formatCode>#\ ##0.0</c:formatCode>
                <c:ptCount val="42"/>
                <c:pt idx="0">
                  <c:v>100</c:v>
                </c:pt>
                <c:pt idx="1">
                  <c:v>100.3696911622369</c:v>
                </c:pt>
                <c:pt idx="2">
                  <c:v>100.06448946822782</c:v>
                </c:pt>
                <c:pt idx="3">
                  <c:v>100.03246039123188</c:v>
                </c:pt>
                <c:pt idx="4">
                  <c:v>100.11782170175101</c:v>
                </c:pt>
                <c:pt idx="5">
                  <c:v>100.17870777535565</c:v>
                </c:pt>
                <c:pt idx="6">
                  <c:v>100.17007490455813</c:v>
                </c:pt>
                <c:pt idx="7">
                  <c:v>99.785073822473976</c:v>
                </c:pt>
                <c:pt idx="8">
                  <c:v>99.328496786045079</c:v>
                </c:pt>
                <c:pt idx="9">
                  <c:v>98.755337730270611</c:v>
                </c:pt>
                <c:pt idx="10">
                  <c:v>98.382550498921546</c:v>
                </c:pt>
                <c:pt idx="11">
                  <c:v>98.554302947281968</c:v>
                </c:pt>
                <c:pt idx="12">
                  <c:v>98.800059157004128</c:v>
                </c:pt>
                <c:pt idx="13">
                  <c:v>99.201703551851821</c:v>
                </c:pt>
                <c:pt idx="14">
                  <c:v>99.90898627176071</c:v>
                </c:pt>
                <c:pt idx="15">
                  <c:v>100.15074198161203</c:v>
                </c:pt>
                <c:pt idx="16">
                  <c:v>100.06427568049527</c:v>
                </c:pt>
                <c:pt idx="17">
                  <c:v>98.793130687691971</c:v>
                </c:pt>
                <c:pt idx="18">
                  <c:v>99.776713662972341</c:v>
                </c:pt>
                <c:pt idx="19">
                  <c:v>99.993573252067506</c:v>
                </c:pt>
                <c:pt idx="20">
                  <c:v>100.49942073463302</c:v>
                </c:pt>
                <c:pt idx="21">
                  <c:v>100.73315758991055</c:v>
                </c:pt>
                <c:pt idx="22">
                  <c:v>101.26068654853869</c:v>
                </c:pt>
                <c:pt idx="23">
                  <c:v>101.52352318990711</c:v>
                </c:pt>
                <c:pt idx="24">
                  <c:v>101.80639792716046</c:v>
                </c:pt>
                <c:pt idx="25">
                  <c:v>102.13741499081881</c:v>
                </c:pt>
                <c:pt idx="26">
                  <c:v>102.45076252064329</c:v>
                </c:pt>
                <c:pt idx="27">
                  <c:v>103.30243759287822</c:v>
                </c:pt>
                <c:pt idx="28">
                  <c:v>103.68922795727389</c:v>
                </c:pt>
                <c:pt idx="29">
                  <c:v>103.902079742089</c:v>
                </c:pt>
                <c:pt idx="30">
                  <c:v>104.48260150215094</c:v>
                </c:pt>
                <c:pt idx="31">
                  <c:v>105.1104299515071</c:v>
                </c:pt>
                <c:pt idx="32">
                  <c:v>105.29028946041001</c:v>
                </c:pt>
                <c:pt idx="33">
                  <c:v>105.47127292874707</c:v>
                </c:pt>
                <c:pt idx="34">
                  <c:v>105.52872719468769</c:v>
                </c:pt>
                <c:pt idx="35">
                  <c:v>105.6068759762401</c:v>
                </c:pt>
                <c:pt idx="36">
                  <c:v>105.87896266336998</c:v>
                </c:pt>
                <c:pt idx="37">
                  <c:v>105.54964897545771</c:v>
                </c:pt>
                <c:pt idx="38">
                  <c:v>106.12134301636846</c:v>
                </c:pt>
                <c:pt idx="39">
                  <c:v>105.83113898658993</c:v>
                </c:pt>
                <c:pt idx="40">
                  <c:v>105.9114729353293</c:v>
                </c:pt>
                <c:pt idx="41">
                  <c:v>106.26048431064419</c:v>
                </c:pt>
              </c:numCache>
            </c:numRef>
          </c:val>
          <c:smooth val="0"/>
          <c:extLst>
            <c:ext xmlns:c16="http://schemas.microsoft.com/office/drawing/2014/chart" uri="{C3380CC4-5D6E-409C-BE32-E72D297353CC}">
              <c16:uniqueId val="{00000003-CC23-442E-A890-A88B19D5FD3D}"/>
            </c:ext>
          </c:extLst>
        </c:ser>
        <c:dLbls>
          <c:showLegendKey val="0"/>
          <c:showVal val="0"/>
          <c:showCatName val="0"/>
          <c:showSerName val="0"/>
          <c:showPercent val="0"/>
          <c:showBubbleSize val="0"/>
        </c:dLbls>
        <c:smooth val="0"/>
        <c:axId val="211346944"/>
        <c:axId val="211348480"/>
      </c:lineChart>
      <c:catAx>
        <c:axId val="211346944"/>
        <c:scaling>
          <c:orientation val="minMax"/>
        </c:scaling>
        <c:delete val="0"/>
        <c:axPos val="b"/>
        <c:majorGridlines>
          <c:spPr>
            <a:ln w="3175">
              <a:solidFill>
                <a:srgbClr val="969696"/>
              </a:solidFill>
              <a:prstDash val="sysDash"/>
            </a:ln>
          </c:spPr>
        </c:majorGridlines>
        <c:numFmt formatCode="General" sourceLinked="1"/>
        <c:majorTickMark val="in"/>
        <c:minorTickMark val="none"/>
        <c:tickLblPos val="low"/>
        <c:spPr>
          <a:ln w="19050"/>
        </c:spPr>
        <c:txPr>
          <a:bodyPr/>
          <a:lstStyle/>
          <a:p>
            <a:pPr>
              <a:defRPr sz="900"/>
            </a:pPr>
            <a:endParaRPr lang="fr-FR"/>
          </a:p>
        </c:txPr>
        <c:crossAx val="211348480"/>
        <c:crossesAt val="100"/>
        <c:auto val="0"/>
        <c:lblAlgn val="ctr"/>
        <c:lblOffset val="100"/>
        <c:tickLblSkip val="1"/>
        <c:tickMarkSkip val="1"/>
        <c:noMultiLvlLbl val="0"/>
      </c:catAx>
      <c:valAx>
        <c:axId val="211348480"/>
        <c:scaling>
          <c:orientation val="minMax"/>
          <c:max val="126"/>
          <c:min val="98"/>
        </c:scaling>
        <c:delete val="0"/>
        <c:axPos val="l"/>
        <c:majorGridlines>
          <c:spPr>
            <a:ln>
              <a:prstDash val="sysDash"/>
            </a:ln>
          </c:spPr>
        </c:majorGridlines>
        <c:numFmt formatCode="#,##0" sourceLinked="0"/>
        <c:majorTickMark val="out"/>
        <c:minorTickMark val="none"/>
        <c:tickLblPos val="nextTo"/>
        <c:crossAx val="211346944"/>
        <c:crosses val="autoZero"/>
        <c:crossBetween val="midCat"/>
        <c:majorUnit val="2"/>
      </c:valAx>
    </c:plotArea>
    <c:legend>
      <c:legendPos val="r"/>
      <c:layout>
        <c:manualLayout>
          <c:xMode val="edge"/>
          <c:yMode val="edge"/>
          <c:x val="3.2670454545454551E-2"/>
          <c:y val="0.18066157760814217"/>
          <c:w val="0.95596590909090906"/>
          <c:h val="8.1424936386768468E-2"/>
        </c:manualLayout>
      </c:layout>
      <c:overlay val="0"/>
      <c:txPr>
        <a:bodyPr/>
        <a:lstStyle/>
        <a:p>
          <a:pPr>
            <a:defRPr sz="1200"/>
          </a:pPr>
          <a:endParaRPr lang="fr-FR"/>
        </a:p>
      </c:txPr>
    </c:legend>
    <c:plotVisOnly val="1"/>
    <c:dispBlanksAs val="gap"/>
    <c:showDLblsOverMax val="0"/>
  </c:chart>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nchor="t" anchorCtr="1"/>
          <a:lstStyle/>
          <a:p>
            <a:pPr>
              <a:defRPr sz="1000" b="0" i="0" u="none" strike="noStrike" baseline="0">
                <a:solidFill>
                  <a:srgbClr val="000000"/>
                </a:solidFill>
                <a:latin typeface="Calibri"/>
                <a:ea typeface="Calibri"/>
                <a:cs typeface="Calibri"/>
              </a:defRPr>
            </a:pPr>
            <a:r>
              <a:rPr lang="fr-FR" sz="1400" b="1" i="0" baseline="0" dirty="0">
                <a:effectLst/>
              </a:rPr>
              <a:t>Contrats d'apprentissage commencés dans le trimestre et en cours</a:t>
            </a:r>
          </a:p>
          <a:p>
            <a:pPr>
              <a:defRPr sz="1000" b="0" i="0" u="none" strike="noStrike" baseline="0">
                <a:solidFill>
                  <a:srgbClr val="000000"/>
                </a:solidFill>
                <a:latin typeface="Calibri"/>
                <a:ea typeface="Calibri"/>
                <a:cs typeface="Calibri"/>
              </a:defRPr>
            </a:pPr>
            <a:r>
              <a:rPr lang="fr-FR" sz="1400" b="1" i="0" baseline="0" dirty="0">
                <a:effectLst/>
              </a:rPr>
              <a:t>au 30 juin de chaque année, dans le Var </a:t>
            </a:r>
            <a:r>
              <a:rPr lang="fr-FR" sz="1200" b="0" i="1" baseline="0" dirty="0">
                <a:effectLst/>
              </a:rPr>
              <a:t>(données brutes, en nombre)</a:t>
            </a:r>
            <a:endParaRPr lang="fr-FR" sz="1200" b="0" i="1" dirty="0">
              <a:effectLst/>
            </a:endParaRPr>
          </a:p>
        </c:rich>
      </c:tx>
      <c:layout>
        <c:manualLayout>
          <c:xMode val="edge"/>
          <c:yMode val="edge"/>
          <c:x val="0.15906782644535844"/>
          <c:y val="3.2975055495955037E-3"/>
        </c:manualLayout>
      </c:layout>
      <c:overlay val="0"/>
      <c:spPr>
        <a:noFill/>
        <a:ln w="25400">
          <a:noFill/>
        </a:ln>
      </c:spPr>
    </c:title>
    <c:autoTitleDeleted val="0"/>
    <c:plotArea>
      <c:layout>
        <c:manualLayout>
          <c:layoutTarget val="inner"/>
          <c:xMode val="edge"/>
          <c:yMode val="edge"/>
          <c:x val="6.1589781983542202E-2"/>
          <c:y val="0.22718177019598126"/>
          <c:w val="0.93016067977190131"/>
          <c:h val="0.45357743553426189"/>
        </c:manualLayout>
      </c:layout>
      <c:barChart>
        <c:barDir val="col"/>
        <c:grouping val="stacked"/>
        <c:varyColors val="0"/>
        <c:ser>
          <c:idx val="0"/>
          <c:order val="0"/>
          <c:tx>
            <c:v>Cumul des entrées sur un trimestre (échelle de gauche)</c:v>
          </c:tx>
          <c:spPr>
            <a:ln w="25400">
              <a:noFill/>
            </a:ln>
          </c:spPr>
          <c:invertIfNegative val="0"/>
          <c:cat>
            <c:multiLvlStrRef>
              <c:f>'Graph appr (trim2)'!$A$3:$B$13</c:f>
              <c:multiLvlStrCache>
                <c:ptCount val="11"/>
                <c:lvl>
                  <c:pt idx="0">
                    <c:v>T2</c:v>
                  </c:pt>
                  <c:pt idx="1">
                    <c:v>T2</c:v>
                  </c:pt>
                  <c:pt idx="2">
                    <c:v>T2</c:v>
                  </c:pt>
                  <c:pt idx="3">
                    <c:v>T2</c:v>
                  </c:pt>
                  <c:pt idx="4">
                    <c:v>T2</c:v>
                  </c:pt>
                  <c:pt idx="5">
                    <c:v>T2</c:v>
                  </c:pt>
                  <c:pt idx="6">
                    <c:v>T2</c:v>
                  </c:pt>
                  <c:pt idx="7">
                    <c:v>T2</c:v>
                  </c:pt>
                  <c:pt idx="8">
                    <c:v>T2</c:v>
                  </c:pt>
                  <c:pt idx="9">
                    <c:v>T2</c:v>
                  </c:pt>
                  <c:pt idx="10">
                    <c:v>T2</c:v>
                  </c:pt>
                </c:lvl>
                <c:lvl>
                  <c:pt idx="0">
                    <c:v>2016</c:v>
                  </c:pt>
                  <c:pt idx="1">
                    <c:v>2017</c:v>
                  </c:pt>
                  <c:pt idx="2">
                    <c:v>2018</c:v>
                  </c:pt>
                  <c:pt idx="3">
                    <c:v>2019</c:v>
                  </c:pt>
                  <c:pt idx="4">
                    <c:v>2020</c:v>
                  </c:pt>
                  <c:pt idx="5">
                    <c:v>2021</c:v>
                  </c:pt>
                  <c:pt idx="6">
                    <c:v>2022</c:v>
                  </c:pt>
                  <c:pt idx="7">
                    <c:v>2023</c:v>
                  </c:pt>
                  <c:pt idx="8">
                    <c:v>2024</c:v>
                  </c:pt>
                  <c:pt idx="9">
                    <c:v>2025</c:v>
                  </c:pt>
                  <c:pt idx="10">
                    <c:v>2026</c:v>
                  </c:pt>
                </c:lvl>
              </c:multiLvlStrCache>
            </c:multiLvlStrRef>
          </c:cat>
          <c:val>
            <c:numRef>
              <c:f>'Graph appr (trim2)'!$M$3:$M$13</c:f>
              <c:numCache>
                <c:formatCode>#,##0</c:formatCode>
                <c:ptCount val="11"/>
                <c:pt idx="0">
                  <c:v>114</c:v>
                </c:pt>
                <c:pt idx="1">
                  <c:v>98</c:v>
                </c:pt>
                <c:pt idx="2">
                  <c:v>131</c:v>
                </c:pt>
                <c:pt idx="3">
                  <c:v>215</c:v>
                </c:pt>
                <c:pt idx="4">
                  <c:v>112</c:v>
                </c:pt>
                <c:pt idx="5">
                  <c:v>492</c:v>
                </c:pt>
                <c:pt idx="6">
                  <c:v>677</c:v>
                </c:pt>
                <c:pt idx="7">
                  <c:v>603</c:v>
                </c:pt>
                <c:pt idx="8">
                  <c:v>727</c:v>
                </c:pt>
                <c:pt idx="9">
                  <c:v>761</c:v>
                </c:pt>
                <c:pt idx="10">
                  <c:v>782</c:v>
                </c:pt>
              </c:numCache>
            </c:numRef>
          </c:val>
          <c:extLst>
            <c:ext xmlns:c16="http://schemas.microsoft.com/office/drawing/2014/chart" uri="{C3380CC4-5D6E-409C-BE32-E72D297353CC}">
              <c16:uniqueId val="{00000000-4E34-43E1-8836-7B38F295E700}"/>
            </c:ext>
          </c:extLst>
        </c:ser>
        <c:dLbls>
          <c:showLegendKey val="0"/>
          <c:showVal val="0"/>
          <c:showCatName val="0"/>
          <c:showSerName val="0"/>
          <c:showPercent val="0"/>
          <c:showBubbleSize val="0"/>
        </c:dLbls>
        <c:gapWidth val="150"/>
        <c:overlap val="100"/>
        <c:axId val="806315967"/>
        <c:axId val="1"/>
      </c:barChart>
      <c:lineChart>
        <c:grouping val="standard"/>
        <c:varyColors val="0"/>
        <c:ser>
          <c:idx val="1"/>
          <c:order val="1"/>
          <c:tx>
            <c:v>Stocks de bénéficiaires en fin de 2ème trimestres (échelle de droite)</c:v>
          </c:tx>
          <c:spPr>
            <a:ln>
              <a:solidFill>
                <a:srgbClr val="F79646">
                  <a:lumMod val="75000"/>
                </a:srgbClr>
              </a:solidFill>
            </a:ln>
          </c:spPr>
          <c:marker>
            <c:symbol val="none"/>
          </c:marker>
          <c:cat>
            <c:multiLvlStrRef>
              <c:f>'Graph appr (trim2)'!$A$3:$B$13</c:f>
              <c:multiLvlStrCache>
                <c:ptCount val="11"/>
                <c:lvl>
                  <c:pt idx="0">
                    <c:v>T2</c:v>
                  </c:pt>
                  <c:pt idx="1">
                    <c:v>T2</c:v>
                  </c:pt>
                  <c:pt idx="2">
                    <c:v>T2</c:v>
                  </c:pt>
                  <c:pt idx="3">
                    <c:v>T2</c:v>
                  </c:pt>
                  <c:pt idx="4">
                    <c:v>T2</c:v>
                  </c:pt>
                  <c:pt idx="5">
                    <c:v>T2</c:v>
                  </c:pt>
                  <c:pt idx="6">
                    <c:v>T2</c:v>
                  </c:pt>
                  <c:pt idx="7">
                    <c:v>T2</c:v>
                  </c:pt>
                  <c:pt idx="8">
                    <c:v>T2</c:v>
                  </c:pt>
                  <c:pt idx="9">
                    <c:v>T2</c:v>
                  </c:pt>
                  <c:pt idx="10">
                    <c:v>T2</c:v>
                  </c:pt>
                </c:lvl>
                <c:lvl>
                  <c:pt idx="0">
                    <c:v>2016</c:v>
                  </c:pt>
                  <c:pt idx="1">
                    <c:v>2017</c:v>
                  </c:pt>
                  <c:pt idx="2">
                    <c:v>2018</c:v>
                  </c:pt>
                  <c:pt idx="3">
                    <c:v>2019</c:v>
                  </c:pt>
                  <c:pt idx="4">
                    <c:v>2020</c:v>
                  </c:pt>
                  <c:pt idx="5">
                    <c:v>2021</c:v>
                  </c:pt>
                  <c:pt idx="6">
                    <c:v>2022</c:v>
                  </c:pt>
                  <c:pt idx="7">
                    <c:v>2023</c:v>
                  </c:pt>
                  <c:pt idx="8">
                    <c:v>2024</c:v>
                  </c:pt>
                  <c:pt idx="9">
                    <c:v>2025</c:v>
                  </c:pt>
                  <c:pt idx="10">
                    <c:v>2026</c:v>
                  </c:pt>
                </c:lvl>
              </c:multiLvlStrCache>
            </c:multiLvlStrRef>
          </c:cat>
          <c:val>
            <c:numRef>
              <c:f>'Graph appr (trim2)'!$N$3:$N$13</c:f>
              <c:numCache>
                <c:formatCode>#,##0</c:formatCode>
                <c:ptCount val="11"/>
                <c:pt idx="0">
                  <c:v>5360</c:v>
                </c:pt>
                <c:pt idx="1">
                  <c:v>5400</c:v>
                </c:pt>
                <c:pt idx="2">
                  <c:v>5263</c:v>
                </c:pt>
                <c:pt idx="3">
                  <c:v>5259</c:v>
                </c:pt>
                <c:pt idx="4">
                  <c:v>5776</c:v>
                </c:pt>
                <c:pt idx="5">
                  <c:v>8413</c:v>
                </c:pt>
                <c:pt idx="6">
                  <c:v>10114</c:v>
                </c:pt>
                <c:pt idx="7">
                  <c:v>11030</c:v>
                </c:pt>
                <c:pt idx="8">
                  <c:v>11517</c:v>
                </c:pt>
                <c:pt idx="9">
                  <c:v>11878</c:v>
                </c:pt>
                <c:pt idx="10">
                  <c:v>11651</c:v>
                </c:pt>
              </c:numCache>
            </c:numRef>
          </c:val>
          <c:smooth val="0"/>
          <c:extLst>
            <c:ext xmlns:c16="http://schemas.microsoft.com/office/drawing/2014/chart" uri="{C3380CC4-5D6E-409C-BE32-E72D297353CC}">
              <c16:uniqueId val="{00000001-4E34-43E1-8836-7B38F295E700}"/>
            </c:ext>
          </c:extLst>
        </c:ser>
        <c:dLbls>
          <c:showLegendKey val="0"/>
          <c:showVal val="0"/>
          <c:showCatName val="0"/>
          <c:showSerName val="0"/>
          <c:showPercent val="0"/>
          <c:showBubbleSize val="0"/>
        </c:dLbls>
        <c:marker val="1"/>
        <c:smooth val="0"/>
        <c:axId val="3"/>
        <c:axId val="4"/>
      </c:lineChart>
      <c:catAx>
        <c:axId val="806315967"/>
        <c:scaling>
          <c:orientation val="minMax"/>
        </c:scaling>
        <c:delete val="0"/>
        <c:axPos val="b"/>
        <c:majorGridlines>
          <c:spPr>
            <a:ln w="3175">
              <a:solidFill>
                <a:srgbClr val="969696"/>
              </a:solidFill>
              <a:prstDash val="sysDash"/>
            </a:ln>
          </c:spPr>
        </c:majorGridlines>
        <c:numFmt formatCode="General" sourceLinked="1"/>
        <c:majorTickMark val="in"/>
        <c:minorTickMark val="none"/>
        <c:tickLblPos val="low"/>
        <c:spPr>
          <a:ln w="19050"/>
        </c:spPr>
        <c:txPr>
          <a:bodyPr rot="0" vert="horz"/>
          <a:lstStyle/>
          <a:p>
            <a:pPr>
              <a:defRPr sz="1000" b="0" i="0" u="none" strike="noStrike" baseline="0">
                <a:solidFill>
                  <a:srgbClr val="000000"/>
                </a:solidFill>
                <a:latin typeface="Calibri"/>
                <a:ea typeface="Calibri"/>
                <a:cs typeface="Calibri"/>
              </a:defRPr>
            </a:pPr>
            <a:endParaRPr lang="fr-FR"/>
          </a:p>
        </c:txPr>
        <c:crossAx val="1"/>
        <c:crossesAt val="0"/>
        <c:auto val="0"/>
        <c:lblAlgn val="ctr"/>
        <c:lblOffset val="100"/>
        <c:noMultiLvlLbl val="0"/>
      </c:catAx>
      <c:valAx>
        <c:axId val="1"/>
        <c:scaling>
          <c:orientation val="minMax"/>
          <c:max val="1200"/>
          <c:min val="0"/>
        </c:scaling>
        <c:delete val="0"/>
        <c:axPos val="l"/>
        <c:majorGridlines>
          <c:spPr>
            <a:ln>
              <a:prstDash val="sysDash"/>
            </a:ln>
          </c:spPr>
        </c:majorGridlines>
        <c:numFmt formatCode="#,##0" sourceLinked="0"/>
        <c:majorTickMark val="out"/>
        <c:minorTickMark val="none"/>
        <c:tickLblPos val="nextTo"/>
        <c:txPr>
          <a:bodyPr rot="0" vert="horz"/>
          <a:lstStyle/>
          <a:p>
            <a:pPr>
              <a:defRPr sz="1000" b="0" i="0" u="none" strike="noStrike" baseline="0">
                <a:solidFill>
                  <a:schemeClr val="accent1">
                    <a:lumMod val="75000"/>
                  </a:schemeClr>
                </a:solidFill>
                <a:latin typeface="Calibri"/>
                <a:ea typeface="Calibri"/>
                <a:cs typeface="Calibri"/>
              </a:defRPr>
            </a:pPr>
            <a:endParaRPr lang="fr-FR"/>
          </a:p>
        </c:txPr>
        <c:crossAx val="806315967"/>
        <c:crosses val="autoZero"/>
        <c:crossBetween val="between"/>
        <c:majorUnit val="200"/>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numFmt formatCode="#,##0" sourceLinked="1"/>
        <c:majorTickMark val="out"/>
        <c:minorTickMark val="none"/>
        <c:tickLblPos val="nextTo"/>
        <c:txPr>
          <a:bodyPr/>
          <a:lstStyle/>
          <a:p>
            <a:pPr>
              <a:defRPr>
                <a:solidFill>
                  <a:schemeClr val="accent6">
                    <a:lumMod val="75000"/>
                  </a:schemeClr>
                </a:solidFill>
              </a:defRPr>
            </a:pPr>
            <a:endParaRPr lang="fr-FR"/>
          </a:p>
        </c:txPr>
        <c:crossAx val="3"/>
        <c:crosses val="max"/>
        <c:crossBetween val="between"/>
      </c:valAx>
    </c:plotArea>
    <c:legend>
      <c:legendPos val="r"/>
      <c:layout>
        <c:manualLayout>
          <c:xMode val="edge"/>
          <c:yMode val="edge"/>
          <c:x val="1.1268973057757094E-2"/>
          <c:y val="0.14139222314434347"/>
          <c:w val="0.97276764068613564"/>
          <c:h val="5.3986465059476824E-2"/>
        </c:manualLayout>
      </c:layout>
      <c:overlay val="0"/>
      <c:spPr>
        <a:noFill/>
      </c:spPr>
      <c:txPr>
        <a:bodyPr/>
        <a:lstStyle/>
        <a:p>
          <a:pPr>
            <a:defRPr sz="1100" b="0" i="0" u="none" strike="noStrike" baseline="0">
              <a:solidFill>
                <a:srgbClr val="000000"/>
              </a:solidFill>
              <a:latin typeface="Calibri"/>
              <a:ea typeface="Calibri"/>
              <a:cs typeface="Calibri"/>
            </a:defRPr>
          </a:pPr>
          <a:endParaRPr lang="fr-FR"/>
        </a:p>
      </c:txPr>
    </c:legend>
    <c:plotVisOnly val="1"/>
    <c:dispBlanksAs val="gap"/>
    <c:showDLblsOverMax val="0"/>
  </c:chart>
  <c:spPr>
    <a:solidFill>
      <a:sysClr val="window" lastClr="FFFFFF"/>
    </a:solidFill>
  </c:spPr>
  <c:txPr>
    <a:bodyPr/>
    <a:lstStyle/>
    <a:p>
      <a:pPr>
        <a:defRPr sz="1000" b="0" i="0" u="none" strike="noStrike" baseline="0">
          <a:solidFill>
            <a:srgbClr val="000000"/>
          </a:solidFill>
          <a:latin typeface="Calibri"/>
          <a:ea typeface="Calibri"/>
          <a:cs typeface="Calibri"/>
        </a:defRPr>
      </a:pPr>
      <a:endParaRPr lang="fr-FR"/>
    </a:p>
  </c:tx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500"/>
            </a:pPr>
            <a:r>
              <a:rPr lang="fr-FR" sz="1500"/>
              <a:t>Taux de chômage dans le Var </a:t>
            </a:r>
            <a:r>
              <a:rPr lang="fr-FR" sz="1500" b="0" i="1"/>
              <a:t>(en %)</a:t>
            </a:r>
          </a:p>
        </c:rich>
      </c:tx>
      <c:layout>
        <c:manualLayout>
          <c:xMode val="edge"/>
          <c:yMode val="edge"/>
          <c:x val="0.30595121993790675"/>
          <c:y val="1.1956623503242907E-2"/>
        </c:manualLayout>
      </c:layout>
      <c:overlay val="0"/>
      <c:spPr>
        <a:noFill/>
        <a:ln w="25400">
          <a:noFill/>
        </a:ln>
      </c:spPr>
    </c:title>
    <c:autoTitleDeleted val="0"/>
    <c:plotArea>
      <c:layout>
        <c:manualLayout>
          <c:layoutTarget val="inner"/>
          <c:xMode val="edge"/>
          <c:yMode val="edge"/>
          <c:x val="9.1272816750178953E-2"/>
          <c:y val="0.17602012766155709"/>
          <c:w val="0.83764367816092811"/>
          <c:h val="0.52814114212054852"/>
        </c:manualLayout>
      </c:layout>
      <c:lineChart>
        <c:grouping val="standard"/>
        <c:varyColors val="0"/>
        <c:ser>
          <c:idx val="0"/>
          <c:order val="0"/>
          <c:tx>
            <c:v>Provence-Alpes-Côte d'Azur</c:v>
          </c:tx>
          <c:spPr>
            <a:ln w="25400">
              <a:solidFill>
                <a:schemeClr val="accent6"/>
              </a:solidFill>
              <a:prstDash val="solid"/>
            </a:ln>
          </c:spPr>
          <c:marker>
            <c:symbol val="none"/>
          </c:marker>
          <c:cat>
            <c:multiLvlStrRef>
              <c:f>'dates trim'!$B$138:$C$300</c:f>
              <c:multiLvlStrCache>
                <c:ptCount val="47"/>
                <c:lvl>
                  <c:pt idx="0">
                    <c:v>T2</c:v>
                  </c:pt>
                  <c:pt idx="1">
                    <c:v>T3</c:v>
                  </c:pt>
                  <c:pt idx="2">
                    <c:v>T4</c:v>
                  </c:pt>
                  <c:pt idx="3">
                    <c:v>T1</c:v>
                  </c:pt>
                  <c:pt idx="4">
                    <c:v>T2</c:v>
                  </c:pt>
                  <c:pt idx="5">
                    <c:v>T3</c:v>
                  </c:pt>
                  <c:pt idx="6">
                    <c:v>T4</c:v>
                  </c:pt>
                  <c:pt idx="7">
                    <c:v>T1</c:v>
                  </c:pt>
                  <c:pt idx="8">
                    <c:v>T2</c:v>
                  </c:pt>
                  <c:pt idx="9">
                    <c:v>T3</c:v>
                  </c:pt>
                  <c:pt idx="10">
                    <c:v>T4</c:v>
                  </c:pt>
                  <c:pt idx="11">
                    <c:v>T1</c:v>
                  </c:pt>
                  <c:pt idx="12">
                    <c:v>T2</c:v>
                  </c:pt>
                  <c:pt idx="13">
                    <c:v>T3</c:v>
                  </c:pt>
                  <c:pt idx="14">
                    <c:v>T4</c:v>
                  </c:pt>
                  <c:pt idx="15">
                    <c:v>T1</c:v>
                  </c:pt>
                  <c:pt idx="16">
                    <c:v>T2</c:v>
                  </c:pt>
                  <c:pt idx="17">
                    <c:v>T3</c:v>
                  </c:pt>
                  <c:pt idx="18">
                    <c:v>T4</c:v>
                  </c:pt>
                  <c:pt idx="19">
                    <c:v>T1</c:v>
                  </c:pt>
                  <c:pt idx="20">
                    <c:v>T2</c:v>
                  </c:pt>
                  <c:pt idx="21">
                    <c:v>T3</c:v>
                  </c:pt>
                  <c:pt idx="22">
                    <c:v>T4</c:v>
                  </c:pt>
                  <c:pt idx="23">
                    <c:v>T1</c:v>
                  </c:pt>
                  <c:pt idx="24">
                    <c:v>T2</c:v>
                  </c:pt>
                  <c:pt idx="25">
                    <c:v>T3</c:v>
                  </c:pt>
                  <c:pt idx="26">
                    <c:v>T4</c:v>
                  </c:pt>
                  <c:pt idx="27">
                    <c:v>T1</c:v>
                  </c:pt>
                  <c:pt idx="28">
                    <c:v>T2</c:v>
                  </c:pt>
                  <c:pt idx="29">
                    <c:v>T3</c:v>
                  </c:pt>
                  <c:pt idx="30">
                    <c:v>T4</c:v>
                  </c:pt>
                  <c:pt idx="31">
                    <c:v>T1</c:v>
                  </c:pt>
                  <c:pt idx="32">
                    <c:v>T2</c:v>
                  </c:pt>
                  <c:pt idx="33">
                    <c:v>T3</c:v>
                  </c:pt>
                  <c:pt idx="34">
                    <c:v>T4</c:v>
                  </c:pt>
                  <c:pt idx="35">
                    <c:v>T1</c:v>
                  </c:pt>
                  <c:pt idx="36">
                    <c:v>T2</c:v>
                  </c:pt>
                  <c:pt idx="37">
                    <c:v>T3</c:v>
                  </c:pt>
                  <c:pt idx="38">
                    <c:v>T4</c:v>
                  </c:pt>
                  <c:pt idx="39">
                    <c:v>T1</c:v>
                  </c:pt>
                  <c:pt idx="40">
                    <c:v>T2</c:v>
                  </c:pt>
                  <c:pt idx="41">
                    <c:v>T3</c:v>
                  </c:pt>
                  <c:pt idx="42">
                    <c:v>T4</c:v>
                  </c:pt>
                  <c:pt idx="43">
                    <c:v>T1</c:v>
                  </c:pt>
                  <c:pt idx="44">
                    <c:v>T2</c:v>
                  </c:pt>
                  <c:pt idx="45">
                    <c:v>T3</c:v>
                  </c:pt>
                  <c:pt idx="46">
                    <c:v>T4</c:v>
                  </c:pt>
                </c:lvl>
                <c:lvl>
                  <c:pt idx="0">
                    <c:v>2016</c:v>
                  </c:pt>
                  <c:pt idx="3">
                    <c:v>2017</c:v>
                  </c:pt>
                  <c:pt idx="7">
                    <c:v>2018</c:v>
                  </c:pt>
                  <c:pt idx="11">
                    <c:v>2019</c:v>
                  </c:pt>
                  <c:pt idx="15">
                    <c:v>2020</c:v>
                  </c:pt>
                  <c:pt idx="19">
                    <c:v>2021</c:v>
                  </c:pt>
                  <c:pt idx="23">
                    <c:v>2022</c:v>
                  </c:pt>
                  <c:pt idx="27">
                    <c:v>2023</c:v>
                  </c:pt>
                  <c:pt idx="31">
                    <c:v>2024</c:v>
                  </c:pt>
                  <c:pt idx="35">
                    <c:v>2025</c:v>
                  </c:pt>
                  <c:pt idx="39">
                    <c:v>2026</c:v>
                  </c:pt>
                  <c:pt idx="43">
                    <c:v>2027</c:v>
                  </c:pt>
                </c:lvl>
              </c:multiLvlStrCache>
            </c:multiLvlStrRef>
          </c:cat>
          <c:val>
            <c:numRef>
              <c:f>Données!$C$146:$C$186</c:f>
              <c:numCache>
                <c:formatCode>#\ ##0.0</c:formatCode>
                <c:ptCount val="41"/>
                <c:pt idx="0">
                  <c:v>11.2</c:v>
                </c:pt>
                <c:pt idx="1">
                  <c:v>11</c:v>
                </c:pt>
                <c:pt idx="2">
                  <c:v>11.4</c:v>
                </c:pt>
                <c:pt idx="3">
                  <c:v>10.9</c:v>
                </c:pt>
                <c:pt idx="4">
                  <c:v>10.8</c:v>
                </c:pt>
                <c:pt idx="5">
                  <c:v>10.8</c:v>
                </c:pt>
                <c:pt idx="6">
                  <c:v>10.3</c:v>
                </c:pt>
                <c:pt idx="7">
                  <c:v>10.6</c:v>
                </c:pt>
                <c:pt idx="8">
                  <c:v>10.4</c:v>
                </c:pt>
                <c:pt idx="9">
                  <c:v>10.199999999999999</c:v>
                </c:pt>
                <c:pt idx="10">
                  <c:v>10</c:v>
                </c:pt>
                <c:pt idx="11">
                  <c:v>10.1</c:v>
                </c:pt>
                <c:pt idx="12">
                  <c:v>9.6</c:v>
                </c:pt>
                <c:pt idx="13">
                  <c:v>9.5</c:v>
                </c:pt>
                <c:pt idx="14">
                  <c:v>9.1999999999999993</c:v>
                </c:pt>
                <c:pt idx="15">
                  <c:v>8.9</c:v>
                </c:pt>
                <c:pt idx="16">
                  <c:v>8.1999999999999993</c:v>
                </c:pt>
                <c:pt idx="17">
                  <c:v>10.1</c:v>
                </c:pt>
                <c:pt idx="18">
                  <c:v>9.1</c:v>
                </c:pt>
                <c:pt idx="19">
                  <c:v>9.1999999999999993</c:v>
                </c:pt>
                <c:pt idx="20">
                  <c:v>9.1</c:v>
                </c:pt>
                <c:pt idx="21">
                  <c:v>8.9</c:v>
                </c:pt>
                <c:pt idx="22">
                  <c:v>8.3000000000000007</c:v>
                </c:pt>
                <c:pt idx="23">
                  <c:v>8.1999999999999993</c:v>
                </c:pt>
                <c:pt idx="24">
                  <c:v>8.3000000000000007</c:v>
                </c:pt>
                <c:pt idx="25">
                  <c:v>8.1</c:v>
                </c:pt>
                <c:pt idx="26">
                  <c:v>8</c:v>
                </c:pt>
                <c:pt idx="27">
                  <c:v>7.9</c:v>
                </c:pt>
                <c:pt idx="28">
                  <c:v>7.9</c:v>
                </c:pt>
                <c:pt idx="29">
                  <c:v>8.1</c:v>
                </c:pt>
                <c:pt idx="30">
                  <c:v>8.1999999999999993</c:v>
                </c:pt>
                <c:pt idx="31">
                  <c:v>8.1</c:v>
                </c:pt>
                <c:pt idx="32">
                  <c:v>7.8</c:v>
                </c:pt>
                <c:pt idx="33">
                  <c:v>7.8</c:v>
                </c:pt>
                <c:pt idx="34">
                  <c:v>7.8</c:v>
                </c:pt>
                <c:pt idx="35">
                  <c:v>7.9</c:v>
                </c:pt>
                <c:pt idx="36">
                  <c:v>8</c:v>
                </c:pt>
                <c:pt idx="37">
                  <c:v>8.1999999999999993</c:v>
                </c:pt>
                <c:pt idx="38">
                  <c:v>8.4</c:v>
                </c:pt>
                <c:pt idx="39">
                  <c:v>8.6</c:v>
                </c:pt>
                <c:pt idx="40">
                  <c:v>8.6999999999999993</c:v>
                </c:pt>
              </c:numCache>
            </c:numRef>
          </c:val>
          <c:smooth val="0"/>
          <c:extLst>
            <c:ext xmlns:c16="http://schemas.microsoft.com/office/drawing/2014/chart" uri="{C3380CC4-5D6E-409C-BE32-E72D297353CC}">
              <c16:uniqueId val="{00000000-3A5E-4F38-B9D6-07DA294467ED}"/>
            </c:ext>
          </c:extLst>
        </c:ser>
        <c:ser>
          <c:idx val="1"/>
          <c:order val="1"/>
          <c:tx>
            <c:v>France métropolitaine</c:v>
          </c:tx>
          <c:spPr>
            <a:ln w="25400">
              <a:solidFill>
                <a:srgbClr val="0000FF"/>
              </a:solidFill>
              <a:prstDash val="solid"/>
            </a:ln>
          </c:spPr>
          <c:marker>
            <c:symbol val="none"/>
          </c:marker>
          <c:cat>
            <c:multiLvlStrRef>
              <c:f>'dates trim'!$B$138:$C$300</c:f>
              <c:multiLvlStrCache>
                <c:ptCount val="47"/>
                <c:lvl>
                  <c:pt idx="0">
                    <c:v>T2</c:v>
                  </c:pt>
                  <c:pt idx="1">
                    <c:v>T3</c:v>
                  </c:pt>
                  <c:pt idx="2">
                    <c:v>T4</c:v>
                  </c:pt>
                  <c:pt idx="3">
                    <c:v>T1</c:v>
                  </c:pt>
                  <c:pt idx="4">
                    <c:v>T2</c:v>
                  </c:pt>
                  <c:pt idx="5">
                    <c:v>T3</c:v>
                  </c:pt>
                  <c:pt idx="6">
                    <c:v>T4</c:v>
                  </c:pt>
                  <c:pt idx="7">
                    <c:v>T1</c:v>
                  </c:pt>
                  <c:pt idx="8">
                    <c:v>T2</c:v>
                  </c:pt>
                  <c:pt idx="9">
                    <c:v>T3</c:v>
                  </c:pt>
                  <c:pt idx="10">
                    <c:v>T4</c:v>
                  </c:pt>
                  <c:pt idx="11">
                    <c:v>T1</c:v>
                  </c:pt>
                  <c:pt idx="12">
                    <c:v>T2</c:v>
                  </c:pt>
                  <c:pt idx="13">
                    <c:v>T3</c:v>
                  </c:pt>
                  <c:pt idx="14">
                    <c:v>T4</c:v>
                  </c:pt>
                  <c:pt idx="15">
                    <c:v>T1</c:v>
                  </c:pt>
                  <c:pt idx="16">
                    <c:v>T2</c:v>
                  </c:pt>
                  <c:pt idx="17">
                    <c:v>T3</c:v>
                  </c:pt>
                  <c:pt idx="18">
                    <c:v>T4</c:v>
                  </c:pt>
                  <c:pt idx="19">
                    <c:v>T1</c:v>
                  </c:pt>
                  <c:pt idx="20">
                    <c:v>T2</c:v>
                  </c:pt>
                  <c:pt idx="21">
                    <c:v>T3</c:v>
                  </c:pt>
                  <c:pt idx="22">
                    <c:v>T4</c:v>
                  </c:pt>
                  <c:pt idx="23">
                    <c:v>T1</c:v>
                  </c:pt>
                  <c:pt idx="24">
                    <c:v>T2</c:v>
                  </c:pt>
                  <c:pt idx="25">
                    <c:v>T3</c:v>
                  </c:pt>
                  <c:pt idx="26">
                    <c:v>T4</c:v>
                  </c:pt>
                  <c:pt idx="27">
                    <c:v>T1</c:v>
                  </c:pt>
                  <c:pt idx="28">
                    <c:v>T2</c:v>
                  </c:pt>
                  <c:pt idx="29">
                    <c:v>T3</c:v>
                  </c:pt>
                  <c:pt idx="30">
                    <c:v>T4</c:v>
                  </c:pt>
                  <c:pt idx="31">
                    <c:v>T1</c:v>
                  </c:pt>
                  <c:pt idx="32">
                    <c:v>T2</c:v>
                  </c:pt>
                  <c:pt idx="33">
                    <c:v>T3</c:v>
                  </c:pt>
                  <c:pt idx="34">
                    <c:v>T4</c:v>
                  </c:pt>
                  <c:pt idx="35">
                    <c:v>T1</c:v>
                  </c:pt>
                  <c:pt idx="36">
                    <c:v>T2</c:v>
                  </c:pt>
                  <c:pt idx="37">
                    <c:v>T3</c:v>
                  </c:pt>
                  <c:pt idx="38">
                    <c:v>T4</c:v>
                  </c:pt>
                  <c:pt idx="39">
                    <c:v>T1</c:v>
                  </c:pt>
                  <c:pt idx="40">
                    <c:v>T2</c:v>
                  </c:pt>
                  <c:pt idx="41">
                    <c:v>T3</c:v>
                  </c:pt>
                  <c:pt idx="42">
                    <c:v>T4</c:v>
                  </c:pt>
                  <c:pt idx="43">
                    <c:v>T1</c:v>
                  </c:pt>
                  <c:pt idx="44">
                    <c:v>T2</c:v>
                  </c:pt>
                  <c:pt idx="45">
                    <c:v>T3</c:v>
                  </c:pt>
                  <c:pt idx="46">
                    <c:v>T4</c:v>
                  </c:pt>
                </c:lvl>
                <c:lvl>
                  <c:pt idx="0">
                    <c:v>2016</c:v>
                  </c:pt>
                  <c:pt idx="3">
                    <c:v>2017</c:v>
                  </c:pt>
                  <c:pt idx="7">
                    <c:v>2018</c:v>
                  </c:pt>
                  <c:pt idx="11">
                    <c:v>2019</c:v>
                  </c:pt>
                  <c:pt idx="15">
                    <c:v>2020</c:v>
                  </c:pt>
                  <c:pt idx="19">
                    <c:v>2021</c:v>
                  </c:pt>
                  <c:pt idx="23">
                    <c:v>2022</c:v>
                  </c:pt>
                  <c:pt idx="27">
                    <c:v>2023</c:v>
                  </c:pt>
                  <c:pt idx="31">
                    <c:v>2024</c:v>
                  </c:pt>
                  <c:pt idx="35">
                    <c:v>2025</c:v>
                  </c:pt>
                  <c:pt idx="39">
                    <c:v>2026</c:v>
                  </c:pt>
                  <c:pt idx="43">
                    <c:v>2027</c:v>
                  </c:pt>
                </c:lvl>
              </c:multiLvlStrCache>
            </c:multiLvlStrRef>
          </c:cat>
          <c:val>
            <c:numRef>
              <c:f>Données!$B$146:$B$186</c:f>
              <c:numCache>
                <c:formatCode>#\ ##0.0</c:formatCode>
                <c:ptCount val="41"/>
                <c:pt idx="0">
                  <c:v>9.6999999999999993</c:v>
                </c:pt>
                <c:pt idx="1">
                  <c:v>9.6</c:v>
                </c:pt>
                <c:pt idx="2">
                  <c:v>9.6999999999999993</c:v>
                </c:pt>
                <c:pt idx="3">
                  <c:v>9.3000000000000007</c:v>
                </c:pt>
                <c:pt idx="4">
                  <c:v>9.1999999999999993</c:v>
                </c:pt>
                <c:pt idx="5">
                  <c:v>9.1999999999999993</c:v>
                </c:pt>
                <c:pt idx="6">
                  <c:v>8.6999999999999993</c:v>
                </c:pt>
                <c:pt idx="7">
                  <c:v>9</c:v>
                </c:pt>
                <c:pt idx="8">
                  <c:v>8.8000000000000007</c:v>
                </c:pt>
                <c:pt idx="9">
                  <c:v>8.6</c:v>
                </c:pt>
                <c:pt idx="10">
                  <c:v>8.4</c:v>
                </c:pt>
                <c:pt idx="11">
                  <c:v>8.5</c:v>
                </c:pt>
                <c:pt idx="12">
                  <c:v>8.1999999999999993</c:v>
                </c:pt>
                <c:pt idx="13">
                  <c:v>8.1</c:v>
                </c:pt>
                <c:pt idx="14">
                  <c:v>7.9</c:v>
                </c:pt>
                <c:pt idx="15">
                  <c:v>7.7</c:v>
                </c:pt>
                <c:pt idx="16">
                  <c:v>7.1</c:v>
                </c:pt>
                <c:pt idx="17">
                  <c:v>8.6999999999999993</c:v>
                </c:pt>
                <c:pt idx="18">
                  <c:v>7.9</c:v>
                </c:pt>
                <c:pt idx="19">
                  <c:v>8</c:v>
                </c:pt>
                <c:pt idx="20">
                  <c:v>7.7</c:v>
                </c:pt>
                <c:pt idx="21">
                  <c:v>7.7</c:v>
                </c:pt>
                <c:pt idx="22">
                  <c:v>7.2</c:v>
                </c:pt>
                <c:pt idx="23">
                  <c:v>7.1</c:v>
                </c:pt>
                <c:pt idx="24">
                  <c:v>7.2</c:v>
                </c:pt>
                <c:pt idx="25">
                  <c:v>7</c:v>
                </c:pt>
                <c:pt idx="26">
                  <c:v>6.9</c:v>
                </c:pt>
                <c:pt idx="27">
                  <c:v>6.9</c:v>
                </c:pt>
                <c:pt idx="28">
                  <c:v>7</c:v>
                </c:pt>
                <c:pt idx="29">
                  <c:v>7.2</c:v>
                </c:pt>
                <c:pt idx="30">
                  <c:v>7.3</c:v>
                </c:pt>
                <c:pt idx="31">
                  <c:v>7.2</c:v>
                </c:pt>
                <c:pt idx="32">
                  <c:v>7.1</c:v>
                </c:pt>
                <c:pt idx="33">
                  <c:v>7.2</c:v>
                </c:pt>
                <c:pt idx="34">
                  <c:v>7.1</c:v>
                </c:pt>
                <c:pt idx="35">
                  <c:v>7.2</c:v>
                </c:pt>
                <c:pt idx="36">
                  <c:v>7.3</c:v>
                </c:pt>
                <c:pt idx="37">
                  <c:v>7.5</c:v>
                </c:pt>
                <c:pt idx="38">
                  <c:v>7.7</c:v>
                </c:pt>
                <c:pt idx="39">
                  <c:v>7.9</c:v>
                </c:pt>
                <c:pt idx="40">
                  <c:v>8.1</c:v>
                </c:pt>
              </c:numCache>
            </c:numRef>
          </c:val>
          <c:smooth val="0"/>
          <c:extLst>
            <c:ext xmlns:c16="http://schemas.microsoft.com/office/drawing/2014/chart" uri="{C3380CC4-5D6E-409C-BE32-E72D297353CC}">
              <c16:uniqueId val="{00000001-3A5E-4F38-B9D6-07DA294467ED}"/>
            </c:ext>
          </c:extLst>
        </c:ser>
        <c:ser>
          <c:idx val="2"/>
          <c:order val="2"/>
          <c:tx>
            <c:strRef>
              <c:f>Données!$H$8</c:f>
              <c:strCache>
                <c:ptCount val="1"/>
                <c:pt idx="0">
                  <c:v>Var</c:v>
                </c:pt>
              </c:strCache>
            </c:strRef>
          </c:tx>
          <c:marker>
            <c:symbol val="none"/>
          </c:marker>
          <c:cat>
            <c:multiLvlStrRef>
              <c:f>'dates trim'!$B$138:$C$300</c:f>
              <c:multiLvlStrCache>
                <c:ptCount val="47"/>
                <c:lvl>
                  <c:pt idx="0">
                    <c:v>T2</c:v>
                  </c:pt>
                  <c:pt idx="1">
                    <c:v>T3</c:v>
                  </c:pt>
                  <c:pt idx="2">
                    <c:v>T4</c:v>
                  </c:pt>
                  <c:pt idx="3">
                    <c:v>T1</c:v>
                  </c:pt>
                  <c:pt idx="4">
                    <c:v>T2</c:v>
                  </c:pt>
                  <c:pt idx="5">
                    <c:v>T3</c:v>
                  </c:pt>
                  <c:pt idx="6">
                    <c:v>T4</c:v>
                  </c:pt>
                  <c:pt idx="7">
                    <c:v>T1</c:v>
                  </c:pt>
                  <c:pt idx="8">
                    <c:v>T2</c:v>
                  </c:pt>
                  <c:pt idx="9">
                    <c:v>T3</c:v>
                  </c:pt>
                  <c:pt idx="10">
                    <c:v>T4</c:v>
                  </c:pt>
                  <c:pt idx="11">
                    <c:v>T1</c:v>
                  </c:pt>
                  <c:pt idx="12">
                    <c:v>T2</c:v>
                  </c:pt>
                  <c:pt idx="13">
                    <c:v>T3</c:v>
                  </c:pt>
                  <c:pt idx="14">
                    <c:v>T4</c:v>
                  </c:pt>
                  <c:pt idx="15">
                    <c:v>T1</c:v>
                  </c:pt>
                  <c:pt idx="16">
                    <c:v>T2</c:v>
                  </c:pt>
                  <c:pt idx="17">
                    <c:v>T3</c:v>
                  </c:pt>
                  <c:pt idx="18">
                    <c:v>T4</c:v>
                  </c:pt>
                  <c:pt idx="19">
                    <c:v>T1</c:v>
                  </c:pt>
                  <c:pt idx="20">
                    <c:v>T2</c:v>
                  </c:pt>
                  <c:pt idx="21">
                    <c:v>T3</c:v>
                  </c:pt>
                  <c:pt idx="22">
                    <c:v>T4</c:v>
                  </c:pt>
                  <c:pt idx="23">
                    <c:v>T1</c:v>
                  </c:pt>
                  <c:pt idx="24">
                    <c:v>T2</c:v>
                  </c:pt>
                  <c:pt idx="25">
                    <c:v>T3</c:v>
                  </c:pt>
                  <c:pt idx="26">
                    <c:v>T4</c:v>
                  </c:pt>
                  <c:pt idx="27">
                    <c:v>T1</c:v>
                  </c:pt>
                  <c:pt idx="28">
                    <c:v>T2</c:v>
                  </c:pt>
                  <c:pt idx="29">
                    <c:v>T3</c:v>
                  </c:pt>
                  <c:pt idx="30">
                    <c:v>T4</c:v>
                  </c:pt>
                  <c:pt idx="31">
                    <c:v>T1</c:v>
                  </c:pt>
                  <c:pt idx="32">
                    <c:v>T2</c:v>
                  </c:pt>
                  <c:pt idx="33">
                    <c:v>T3</c:v>
                  </c:pt>
                  <c:pt idx="34">
                    <c:v>T4</c:v>
                  </c:pt>
                  <c:pt idx="35">
                    <c:v>T1</c:v>
                  </c:pt>
                  <c:pt idx="36">
                    <c:v>T2</c:v>
                  </c:pt>
                  <c:pt idx="37">
                    <c:v>T3</c:v>
                  </c:pt>
                  <c:pt idx="38">
                    <c:v>T4</c:v>
                  </c:pt>
                  <c:pt idx="39">
                    <c:v>T1</c:v>
                  </c:pt>
                  <c:pt idx="40">
                    <c:v>T2</c:v>
                  </c:pt>
                  <c:pt idx="41">
                    <c:v>T3</c:v>
                  </c:pt>
                  <c:pt idx="42">
                    <c:v>T4</c:v>
                  </c:pt>
                  <c:pt idx="43">
                    <c:v>T1</c:v>
                  </c:pt>
                  <c:pt idx="44">
                    <c:v>T2</c:v>
                  </c:pt>
                  <c:pt idx="45">
                    <c:v>T3</c:v>
                  </c:pt>
                  <c:pt idx="46">
                    <c:v>T4</c:v>
                  </c:pt>
                </c:lvl>
                <c:lvl>
                  <c:pt idx="0">
                    <c:v>2016</c:v>
                  </c:pt>
                  <c:pt idx="3">
                    <c:v>2017</c:v>
                  </c:pt>
                  <c:pt idx="7">
                    <c:v>2018</c:v>
                  </c:pt>
                  <c:pt idx="11">
                    <c:v>2019</c:v>
                  </c:pt>
                  <c:pt idx="15">
                    <c:v>2020</c:v>
                  </c:pt>
                  <c:pt idx="19">
                    <c:v>2021</c:v>
                  </c:pt>
                  <c:pt idx="23">
                    <c:v>2022</c:v>
                  </c:pt>
                  <c:pt idx="27">
                    <c:v>2023</c:v>
                  </c:pt>
                  <c:pt idx="31">
                    <c:v>2024</c:v>
                  </c:pt>
                  <c:pt idx="35">
                    <c:v>2025</c:v>
                  </c:pt>
                  <c:pt idx="39">
                    <c:v>2026</c:v>
                  </c:pt>
                  <c:pt idx="43">
                    <c:v>2027</c:v>
                  </c:pt>
                </c:lvl>
              </c:multiLvlStrCache>
            </c:multiLvlStrRef>
          </c:cat>
          <c:val>
            <c:numRef>
              <c:f>Données!$H$146:$H$186</c:f>
              <c:numCache>
                <c:formatCode>#\ ##0.0</c:formatCode>
                <c:ptCount val="41"/>
                <c:pt idx="0">
                  <c:v>10.7</c:v>
                </c:pt>
                <c:pt idx="1">
                  <c:v>10.6</c:v>
                </c:pt>
                <c:pt idx="2">
                  <c:v>10.9</c:v>
                </c:pt>
                <c:pt idx="3">
                  <c:v>10.4</c:v>
                </c:pt>
                <c:pt idx="4">
                  <c:v>10.3</c:v>
                </c:pt>
                <c:pt idx="5">
                  <c:v>10.199999999999999</c:v>
                </c:pt>
                <c:pt idx="6">
                  <c:v>9.8000000000000007</c:v>
                </c:pt>
                <c:pt idx="7">
                  <c:v>10.1</c:v>
                </c:pt>
                <c:pt idx="8">
                  <c:v>9.9</c:v>
                </c:pt>
                <c:pt idx="9">
                  <c:v>9.6999999999999993</c:v>
                </c:pt>
                <c:pt idx="10">
                  <c:v>9.5</c:v>
                </c:pt>
                <c:pt idx="11">
                  <c:v>9.6</c:v>
                </c:pt>
                <c:pt idx="12">
                  <c:v>9.1</c:v>
                </c:pt>
                <c:pt idx="13">
                  <c:v>9</c:v>
                </c:pt>
                <c:pt idx="14">
                  <c:v>8.6999999999999993</c:v>
                </c:pt>
                <c:pt idx="15">
                  <c:v>8.3000000000000007</c:v>
                </c:pt>
                <c:pt idx="16">
                  <c:v>7.8</c:v>
                </c:pt>
                <c:pt idx="17">
                  <c:v>9.4</c:v>
                </c:pt>
                <c:pt idx="18">
                  <c:v>8.3000000000000007</c:v>
                </c:pt>
                <c:pt idx="19">
                  <c:v>8.4</c:v>
                </c:pt>
                <c:pt idx="20">
                  <c:v>8.4</c:v>
                </c:pt>
                <c:pt idx="21">
                  <c:v>8.1</c:v>
                </c:pt>
                <c:pt idx="22">
                  <c:v>7.5</c:v>
                </c:pt>
                <c:pt idx="23">
                  <c:v>7.4</c:v>
                </c:pt>
                <c:pt idx="24">
                  <c:v>7.4</c:v>
                </c:pt>
                <c:pt idx="25">
                  <c:v>7.3</c:v>
                </c:pt>
                <c:pt idx="26">
                  <c:v>7.2</c:v>
                </c:pt>
                <c:pt idx="27">
                  <c:v>7.1</c:v>
                </c:pt>
                <c:pt idx="28">
                  <c:v>7.2</c:v>
                </c:pt>
                <c:pt idx="29">
                  <c:v>7.4</c:v>
                </c:pt>
                <c:pt idx="30">
                  <c:v>7.4</c:v>
                </c:pt>
                <c:pt idx="31">
                  <c:v>7.4</c:v>
                </c:pt>
                <c:pt idx="32">
                  <c:v>7.1</c:v>
                </c:pt>
                <c:pt idx="33">
                  <c:v>7.2</c:v>
                </c:pt>
                <c:pt idx="34">
                  <c:v>7.1</c:v>
                </c:pt>
                <c:pt idx="35">
                  <c:v>7.2</c:v>
                </c:pt>
                <c:pt idx="36">
                  <c:v>7.2</c:v>
                </c:pt>
                <c:pt idx="37">
                  <c:v>7.5</c:v>
                </c:pt>
                <c:pt idx="38">
                  <c:v>7.8</c:v>
                </c:pt>
                <c:pt idx="39">
                  <c:v>7.9</c:v>
                </c:pt>
                <c:pt idx="40">
                  <c:v>8.1999999999999993</c:v>
                </c:pt>
              </c:numCache>
            </c:numRef>
          </c:val>
          <c:smooth val="0"/>
          <c:extLst>
            <c:ext xmlns:c16="http://schemas.microsoft.com/office/drawing/2014/chart" uri="{C3380CC4-5D6E-409C-BE32-E72D297353CC}">
              <c16:uniqueId val="{00000002-3A5E-4F38-B9D6-07DA294467ED}"/>
            </c:ext>
          </c:extLst>
        </c:ser>
        <c:dLbls>
          <c:showLegendKey val="0"/>
          <c:showVal val="0"/>
          <c:showCatName val="0"/>
          <c:showSerName val="0"/>
          <c:showPercent val="0"/>
          <c:showBubbleSize val="0"/>
        </c:dLbls>
        <c:smooth val="0"/>
        <c:axId val="138875648"/>
        <c:axId val="138877184"/>
      </c:lineChart>
      <c:catAx>
        <c:axId val="138875648"/>
        <c:scaling>
          <c:orientation val="minMax"/>
        </c:scaling>
        <c:delete val="0"/>
        <c:axPos val="b"/>
        <c:majorGridlines>
          <c:spPr>
            <a:ln w="3175">
              <a:solidFill>
                <a:srgbClr val="969696"/>
              </a:solidFill>
              <a:prstDash val="sysDash"/>
            </a:ln>
          </c:spPr>
        </c:majorGridlines>
        <c:numFmt formatCode="General" sourceLinked="1"/>
        <c:majorTickMark val="cross"/>
        <c:minorTickMark val="none"/>
        <c:tickLblPos val="nextTo"/>
        <c:crossAx val="138877184"/>
        <c:crosses val="autoZero"/>
        <c:auto val="0"/>
        <c:lblAlgn val="ctr"/>
        <c:lblOffset val="100"/>
        <c:tickLblSkip val="1"/>
        <c:tickMarkSkip val="1"/>
        <c:noMultiLvlLbl val="0"/>
      </c:catAx>
      <c:valAx>
        <c:axId val="138877184"/>
        <c:scaling>
          <c:orientation val="minMax"/>
          <c:max val="12"/>
          <c:min val="6"/>
        </c:scaling>
        <c:delete val="0"/>
        <c:axPos val="l"/>
        <c:majorGridlines>
          <c:spPr>
            <a:ln>
              <a:prstDash val="sysDash"/>
            </a:ln>
          </c:spPr>
        </c:majorGridlines>
        <c:numFmt formatCode="#,##0" sourceLinked="0"/>
        <c:majorTickMark val="out"/>
        <c:minorTickMark val="none"/>
        <c:tickLblPos val="nextTo"/>
        <c:txPr>
          <a:bodyPr/>
          <a:lstStyle/>
          <a:p>
            <a:pPr>
              <a:defRPr sz="1000"/>
            </a:pPr>
            <a:endParaRPr lang="fr-FR"/>
          </a:p>
        </c:txPr>
        <c:crossAx val="138875648"/>
        <c:crosses val="autoZero"/>
        <c:crossBetween val="midCat"/>
        <c:majorUnit val="1"/>
      </c:valAx>
    </c:plotArea>
    <c:legend>
      <c:legendPos val="r"/>
      <c:layout>
        <c:manualLayout>
          <c:xMode val="edge"/>
          <c:yMode val="edge"/>
          <c:x val="9.2821671438797423E-2"/>
          <c:y val="8.6418533476673345E-2"/>
          <c:w val="0.83397727272727273"/>
          <c:h val="8.3821460187299218E-2"/>
        </c:manualLayout>
      </c:layout>
      <c:overlay val="0"/>
      <c:txPr>
        <a:bodyPr/>
        <a:lstStyle/>
        <a:p>
          <a:pPr>
            <a:defRPr sz="1200"/>
          </a:pPr>
          <a:endParaRPr lang="fr-FR"/>
        </a:p>
      </c:txPr>
    </c:legend>
    <c:plotVisOnly val="1"/>
    <c:dispBlanksAs val="gap"/>
    <c:showDLblsOverMax val="0"/>
  </c:chart>
  <c:txPr>
    <a:bodyPr/>
    <a:lstStyle/>
    <a:p>
      <a:pPr>
        <a:defRPr sz="900"/>
      </a:pPr>
      <a:endParaRPr lang="fr-FR"/>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906668268667008E-2"/>
          <c:y val="0.1861788714061014"/>
          <c:w val="0.87735585029537844"/>
          <c:h val="0.57749499622406353"/>
        </c:manualLayout>
      </c:layout>
      <c:barChart>
        <c:barDir val="col"/>
        <c:grouping val="clustered"/>
        <c:varyColors val="0"/>
        <c:ser>
          <c:idx val="0"/>
          <c:order val="0"/>
          <c:tx>
            <c:v>Taux de chômage, en % (échelle de gauche)</c:v>
          </c:tx>
          <c:spPr>
            <a:solidFill>
              <a:srgbClr val="00B0F0"/>
            </a:solidFill>
          </c:spPr>
          <c:invertIfNegative val="0"/>
          <c:dPt>
            <c:idx val="1"/>
            <c:invertIfNegative val="0"/>
            <c:bubble3D val="0"/>
            <c:extLst>
              <c:ext xmlns:c16="http://schemas.microsoft.com/office/drawing/2014/chart" uri="{C3380CC4-5D6E-409C-BE32-E72D297353CC}">
                <c16:uniqueId val="{00000000-B7D2-4B7F-920F-E347727D656F}"/>
              </c:ext>
            </c:extLst>
          </c:dPt>
          <c:dPt>
            <c:idx val="2"/>
            <c:invertIfNegative val="0"/>
            <c:bubble3D val="0"/>
            <c:spPr>
              <a:solidFill>
                <a:schemeClr val="accent6">
                  <a:lumMod val="75000"/>
                </a:schemeClr>
              </a:solidFill>
            </c:spPr>
            <c:extLst>
              <c:ext xmlns:c16="http://schemas.microsoft.com/office/drawing/2014/chart" uri="{C3380CC4-5D6E-409C-BE32-E72D297353CC}">
                <c16:uniqueId val="{00000002-B7D2-4B7F-920F-E347727D656F}"/>
              </c:ext>
            </c:extLst>
          </c:dPt>
          <c:dPt>
            <c:idx val="3"/>
            <c:invertIfNegative val="0"/>
            <c:bubble3D val="0"/>
            <c:spPr>
              <a:solidFill>
                <a:srgbClr val="92D050"/>
              </a:solidFill>
            </c:spPr>
            <c:extLst>
              <c:ext xmlns:c16="http://schemas.microsoft.com/office/drawing/2014/chart" uri="{C3380CC4-5D6E-409C-BE32-E72D297353CC}">
                <c16:uniqueId val="{00000004-B7D2-4B7F-920F-E347727D656F}"/>
              </c:ext>
            </c:extLst>
          </c:dPt>
          <c:dPt>
            <c:idx val="4"/>
            <c:invertIfNegative val="0"/>
            <c:bubble3D val="0"/>
            <c:spPr>
              <a:solidFill>
                <a:srgbClr val="0070C0"/>
              </a:solidFill>
            </c:spPr>
            <c:extLst>
              <c:ext xmlns:c16="http://schemas.microsoft.com/office/drawing/2014/chart" uri="{C3380CC4-5D6E-409C-BE32-E72D297353CC}">
                <c16:uniqueId val="{00000006-B7D2-4B7F-920F-E347727D656F}"/>
              </c:ext>
            </c:extLst>
          </c:dPt>
          <c:dPt>
            <c:idx val="5"/>
            <c:invertIfNegative val="0"/>
            <c:bubble3D val="0"/>
            <c:extLst>
              <c:ext xmlns:c16="http://schemas.microsoft.com/office/drawing/2014/chart" uri="{C3380CC4-5D6E-409C-BE32-E72D297353CC}">
                <c16:uniqueId val="{00000007-B7D2-4B7F-920F-E347727D656F}"/>
              </c:ext>
            </c:extLst>
          </c:dPt>
          <c:dPt>
            <c:idx val="6"/>
            <c:invertIfNegative val="0"/>
            <c:bubble3D val="0"/>
            <c:extLst>
              <c:ext xmlns:c16="http://schemas.microsoft.com/office/drawing/2014/chart" uri="{C3380CC4-5D6E-409C-BE32-E72D297353CC}">
                <c16:uniqueId val="{00000008-B7D2-4B7F-920F-E347727D656F}"/>
              </c:ext>
            </c:extLst>
          </c:dPt>
          <c:dPt>
            <c:idx val="7"/>
            <c:invertIfNegative val="0"/>
            <c:bubble3D val="0"/>
            <c:extLst>
              <c:ext xmlns:c16="http://schemas.microsoft.com/office/drawing/2014/chart" uri="{C3380CC4-5D6E-409C-BE32-E72D297353CC}">
                <c16:uniqueId val="{00000009-B7D2-4B7F-920F-E347727D656F}"/>
              </c:ext>
            </c:extLst>
          </c:dPt>
          <c:dPt>
            <c:idx val="8"/>
            <c:invertIfNegative val="0"/>
            <c:bubble3D val="0"/>
            <c:extLst>
              <c:ext xmlns:c16="http://schemas.microsoft.com/office/drawing/2014/chart" uri="{C3380CC4-5D6E-409C-BE32-E72D297353CC}">
                <c16:uniqueId val="{0000000A-B7D2-4B7F-920F-E347727D656F}"/>
              </c:ext>
            </c:extLst>
          </c:dPt>
          <c:dLbls>
            <c:dLbl>
              <c:idx val="0"/>
              <c:layout>
                <c:manualLayout>
                  <c:x val="0"/>
                  <c:y val="5.3655264922870313E-3"/>
                </c:manualLayout>
              </c:layout>
              <c:spPr/>
              <c:txPr>
                <a:bodyPr/>
                <a:lstStyle/>
                <a:p>
                  <a:pPr>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7D2-4B7F-920F-E347727D656F}"/>
                </c:ext>
              </c:extLst>
            </c:dLbl>
            <c:dLbl>
              <c:idx val="1"/>
              <c:layout>
                <c:manualLayout>
                  <c:x val="-1.8340210912425492E-3"/>
                  <c:y val="2.6827632461435278E-3"/>
                </c:manualLayout>
              </c:layout>
              <c:spPr/>
              <c:txPr>
                <a:bodyPr/>
                <a:lstStyle/>
                <a:p>
                  <a:pPr>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7D2-4B7F-920F-E347727D656F}"/>
                </c:ext>
              </c:extLst>
            </c:dLbl>
            <c:dLbl>
              <c:idx val="4"/>
              <c:layout>
                <c:manualLayout>
                  <c:x val="1.8340210912425492E-3"/>
                  <c:y val="5.3655264922870555E-3"/>
                </c:manualLayout>
              </c:layout>
              <c:spPr/>
              <c:txPr>
                <a:bodyPr/>
                <a:lstStyle/>
                <a:p>
                  <a:pPr>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7D2-4B7F-920F-E347727D656F}"/>
                </c:ext>
              </c:extLst>
            </c:dLbl>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'données graphiques_trim'!$G$59:$G$65</c:f>
              <c:strCache>
                <c:ptCount val="7"/>
                <c:pt idx="0">
                  <c:v>Hérault</c:v>
                </c:pt>
                <c:pt idx="1">
                  <c:v>Pas-de-Calais</c:v>
                </c:pt>
                <c:pt idx="2">
                  <c:v>Paca</c:v>
                </c:pt>
                <c:pt idx="3">
                  <c:v>Var</c:v>
                </c:pt>
                <c:pt idx="4">
                  <c:v>France métro.</c:v>
                </c:pt>
                <c:pt idx="5">
                  <c:v>Moselle</c:v>
                </c:pt>
                <c:pt idx="6">
                  <c:v>Finistère</c:v>
                </c:pt>
              </c:strCache>
            </c:strRef>
          </c:cat>
          <c:val>
            <c:numRef>
              <c:f>'données graphiques_trim'!$H$59:$H$65</c:f>
              <c:numCache>
                <c:formatCode>#\ ##0.0</c:formatCode>
                <c:ptCount val="7"/>
                <c:pt idx="0">
                  <c:v>11</c:v>
                </c:pt>
                <c:pt idx="1">
                  <c:v>9.4</c:v>
                </c:pt>
                <c:pt idx="2">
                  <c:v>8.6999999999999993</c:v>
                </c:pt>
                <c:pt idx="3">
                  <c:v>8.1999999999999993</c:v>
                </c:pt>
                <c:pt idx="4">
                  <c:v>8.1</c:v>
                </c:pt>
                <c:pt idx="5">
                  <c:v>7.8</c:v>
                </c:pt>
                <c:pt idx="6">
                  <c:v>7.1</c:v>
                </c:pt>
              </c:numCache>
            </c:numRef>
          </c:val>
          <c:extLst>
            <c:ext xmlns:c16="http://schemas.microsoft.com/office/drawing/2014/chart" uri="{C3380CC4-5D6E-409C-BE32-E72D297353CC}">
              <c16:uniqueId val="{0000000C-B7D2-4B7F-920F-E347727D656F}"/>
            </c:ext>
          </c:extLst>
        </c:ser>
        <c:dLbls>
          <c:showLegendKey val="0"/>
          <c:showVal val="0"/>
          <c:showCatName val="0"/>
          <c:showSerName val="0"/>
          <c:showPercent val="0"/>
          <c:showBubbleSize val="0"/>
        </c:dLbls>
        <c:gapWidth val="150"/>
        <c:axId val="1343224240"/>
        <c:axId val="1"/>
      </c:barChart>
      <c:scatterChart>
        <c:scatterStyle val="lineMarker"/>
        <c:varyColors val="0"/>
        <c:ser>
          <c:idx val="1"/>
          <c:order val="1"/>
          <c:tx>
            <c:v>Variation trimestrielle, en point (échelle de droite)</c:v>
          </c:tx>
          <c:spPr>
            <a:ln w="28575">
              <a:noFill/>
            </a:ln>
          </c:spPr>
          <c:marker>
            <c:symbol val="square"/>
            <c:size val="7"/>
            <c:spPr>
              <a:solidFill>
                <a:schemeClr val="accent6">
                  <a:lumMod val="75000"/>
                </a:schemeClr>
              </a:solidFill>
            </c:spPr>
          </c:marker>
          <c:xVal>
            <c:strRef>
              <c:f>'données graphiques_trim'!$G$59:$G$65</c:f>
              <c:strCache>
                <c:ptCount val="7"/>
                <c:pt idx="0">
                  <c:v>Hérault</c:v>
                </c:pt>
                <c:pt idx="1">
                  <c:v>Pas-de-Calais</c:v>
                </c:pt>
                <c:pt idx="2">
                  <c:v>Paca</c:v>
                </c:pt>
                <c:pt idx="3">
                  <c:v>Var</c:v>
                </c:pt>
                <c:pt idx="4">
                  <c:v>France métro.</c:v>
                </c:pt>
                <c:pt idx="5">
                  <c:v>Moselle</c:v>
                </c:pt>
                <c:pt idx="6">
                  <c:v>Finistère</c:v>
                </c:pt>
              </c:strCache>
            </c:strRef>
          </c:xVal>
          <c:yVal>
            <c:numRef>
              <c:f>'données graphiques_trim'!$J$59:$J$65</c:f>
              <c:numCache>
                <c:formatCode>#\ ##0.0</c:formatCode>
                <c:ptCount val="7"/>
                <c:pt idx="0">
                  <c:v>9.9999999999999645E-2</c:v>
                </c:pt>
                <c:pt idx="1">
                  <c:v>0.20000000000000107</c:v>
                </c:pt>
                <c:pt idx="2">
                  <c:v>9.9999999999999645E-2</c:v>
                </c:pt>
                <c:pt idx="3">
                  <c:v>0.29999999999999893</c:v>
                </c:pt>
                <c:pt idx="4">
                  <c:v>0.19999999999999929</c:v>
                </c:pt>
                <c:pt idx="5">
                  <c:v>0.20000000000000018</c:v>
                </c:pt>
                <c:pt idx="6">
                  <c:v>0.19999999999999929</c:v>
                </c:pt>
              </c:numCache>
            </c:numRef>
          </c:yVal>
          <c:smooth val="0"/>
          <c:extLst>
            <c:ext xmlns:c16="http://schemas.microsoft.com/office/drawing/2014/chart" uri="{C3380CC4-5D6E-409C-BE32-E72D297353CC}">
              <c16:uniqueId val="{0000000D-B7D2-4B7F-920F-E347727D656F}"/>
            </c:ext>
          </c:extLst>
        </c:ser>
        <c:dLbls>
          <c:showLegendKey val="0"/>
          <c:showVal val="0"/>
          <c:showCatName val="0"/>
          <c:showSerName val="0"/>
          <c:showPercent val="0"/>
          <c:showBubbleSize val="0"/>
        </c:dLbls>
        <c:axId val="3"/>
        <c:axId val="4"/>
      </c:scatterChart>
      <c:catAx>
        <c:axId val="1343224240"/>
        <c:scaling>
          <c:orientation val="minMax"/>
        </c:scaling>
        <c:delete val="0"/>
        <c:axPos val="b"/>
        <c:numFmt formatCode="General" sourceLinked="1"/>
        <c:majorTickMark val="out"/>
        <c:minorTickMark val="none"/>
        <c:tickLblPos val="nextTo"/>
        <c:txPr>
          <a:bodyPr/>
          <a:lstStyle/>
          <a:p>
            <a:pPr>
              <a:defRPr sz="1000"/>
            </a:pPr>
            <a:endParaRPr lang="fr-FR"/>
          </a:p>
        </c:txPr>
        <c:crossAx val="1"/>
        <c:crosses val="autoZero"/>
        <c:auto val="1"/>
        <c:lblAlgn val="ctr"/>
        <c:lblOffset val="100"/>
        <c:noMultiLvlLbl val="0"/>
      </c:catAx>
      <c:valAx>
        <c:axId val="1"/>
        <c:scaling>
          <c:orientation val="minMax"/>
          <c:max val="12"/>
        </c:scaling>
        <c:delete val="0"/>
        <c:axPos val="l"/>
        <c:majorGridlines/>
        <c:numFmt formatCode="#,##0" sourceLinked="0"/>
        <c:majorTickMark val="out"/>
        <c:minorTickMark val="none"/>
        <c:tickLblPos val="nextTo"/>
        <c:crossAx val="1343224240"/>
        <c:crosses val="autoZero"/>
        <c:crossBetween val="between"/>
        <c:majorUnit val="2"/>
      </c:valAx>
      <c:valAx>
        <c:axId val="3"/>
        <c:scaling>
          <c:orientation val="minMax"/>
        </c:scaling>
        <c:delete val="1"/>
        <c:axPos val="b"/>
        <c:majorTickMark val="out"/>
        <c:minorTickMark val="none"/>
        <c:tickLblPos val="nextTo"/>
        <c:crossAx val="4"/>
        <c:crosses val="autoZero"/>
        <c:crossBetween val="midCat"/>
      </c:valAx>
      <c:valAx>
        <c:axId val="4"/>
        <c:scaling>
          <c:orientation val="minMax"/>
          <c:max val="0.30000000000000004"/>
          <c:min val="0.1"/>
        </c:scaling>
        <c:delete val="0"/>
        <c:axPos val="r"/>
        <c:numFmt formatCode="[&lt;0]\-&quot;&quot;0.0&quot;&quot;;[&gt;0]\+&quot;&quot;0.0&quot;&quot;;0" sourceLinked="0"/>
        <c:majorTickMark val="out"/>
        <c:minorTickMark val="none"/>
        <c:tickLblPos val="nextTo"/>
        <c:crossAx val="3"/>
        <c:crosses val="max"/>
        <c:crossBetween val="midCat"/>
        <c:majorUnit val="0.1"/>
        <c:minorUnit val="0.1"/>
      </c:valAx>
    </c:plotArea>
    <c:legend>
      <c:legendPos val="r"/>
      <c:layout>
        <c:manualLayout>
          <c:xMode val="edge"/>
          <c:yMode val="edge"/>
          <c:x val="4.264229007137519E-2"/>
          <c:y val="0.12274043209387558"/>
          <c:w val="0.90099174329481169"/>
          <c:h val="5.0303500794795009E-2"/>
        </c:manualLayout>
      </c:layout>
      <c:overlay val="0"/>
      <c:txPr>
        <a:bodyPr/>
        <a:lstStyle/>
        <a:p>
          <a:pPr>
            <a:defRPr sz="1100"/>
          </a:pPr>
          <a:endParaRPr lang="fr-FR"/>
        </a:p>
      </c:txPr>
    </c:legend>
    <c:plotVisOnly val="1"/>
    <c:dispBlanksAs val="gap"/>
    <c:showDLblsOverMax val="0"/>
  </c:chart>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fr-FR" sz="1500" b="1" i="0" u="none" strike="noStrike" baseline="0">
                <a:effectLst/>
              </a:rPr>
              <a:t>Evolution du nombre de bénéficiaires* des principales prestations sociales </a:t>
            </a:r>
            <a:r>
              <a:rPr lang="fr-FR" sz="1500" baseline="0"/>
              <a:t>dans le Var</a:t>
            </a:r>
          </a:p>
          <a:p>
            <a:pPr>
              <a:defRPr/>
            </a:pPr>
            <a:r>
              <a:rPr lang="fr-FR" sz="1100" b="0" i="1"/>
              <a:t>(données brutes, base 100 au T4</a:t>
            </a:r>
            <a:r>
              <a:rPr lang="fr-FR" sz="1100" b="0" i="1" u="none" strike="noStrike" kern="1200" baseline="0">
                <a:solidFill>
                  <a:sysClr val="windowText" lastClr="000000"/>
                </a:solidFill>
              </a:rPr>
              <a:t> 2021</a:t>
            </a:r>
            <a:r>
              <a:rPr lang="fr-FR" sz="1100" b="0" i="1"/>
              <a:t>)</a:t>
            </a:r>
          </a:p>
        </c:rich>
      </c:tx>
      <c:overlay val="0"/>
    </c:title>
    <c:autoTitleDeleted val="0"/>
    <c:plotArea>
      <c:layout>
        <c:manualLayout>
          <c:layoutTarget val="inner"/>
          <c:xMode val="edge"/>
          <c:yMode val="edge"/>
          <c:x val="7.771817322834644E-2"/>
          <c:y val="0.19233373921826691"/>
          <c:w val="0.88312922262587745"/>
          <c:h val="0.50372596503803679"/>
        </c:manualLayout>
      </c:layout>
      <c:lineChart>
        <c:grouping val="standard"/>
        <c:varyColors val="0"/>
        <c:ser>
          <c:idx val="1"/>
          <c:order val="0"/>
          <c:tx>
            <c:v>RSA</c:v>
          </c:tx>
          <c:spPr>
            <a:ln>
              <a:solidFill>
                <a:schemeClr val="accent2">
                  <a:lumMod val="75000"/>
                </a:schemeClr>
              </a:solidFill>
            </a:ln>
          </c:spPr>
          <c:marker>
            <c:symbol val="none"/>
          </c:marker>
          <c:cat>
            <c:strRef>
              <c:f>RSA!$A$62:$A$116</c:f>
              <c:strCache>
                <c:ptCount val="55"/>
                <c:pt idx="0">
                  <c:v>T4
2021</c:v>
                </c:pt>
                <c:pt idx="3">
                  <c:v>T1
2022</c:v>
                </c:pt>
                <c:pt idx="6">
                  <c:v>T2
2022</c:v>
                </c:pt>
                <c:pt idx="9">
                  <c:v>T3
2022</c:v>
                </c:pt>
                <c:pt idx="12">
                  <c:v>T4
2022</c:v>
                </c:pt>
                <c:pt idx="15">
                  <c:v>T1
2023</c:v>
                </c:pt>
                <c:pt idx="18">
                  <c:v>T2
2023</c:v>
                </c:pt>
                <c:pt idx="21">
                  <c:v>T3
2023</c:v>
                </c:pt>
                <c:pt idx="24">
                  <c:v>T4
2023</c:v>
                </c:pt>
                <c:pt idx="27">
                  <c:v>T1
2024</c:v>
                </c:pt>
                <c:pt idx="30">
                  <c:v>T2
2024</c:v>
                </c:pt>
                <c:pt idx="33">
                  <c:v>T3
2024</c:v>
                </c:pt>
                <c:pt idx="36">
                  <c:v>T4
2024</c:v>
                </c:pt>
                <c:pt idx="39">
                  <c:v>T1
2025</c:v>
                </c:pt>
                <c:pt idx="42">
                  <c:v>T2
2025</c:v>
                </c:pt>
                <c:pt idx="45">
                  <c:v>T3
2025</c:v>
                </c:pt>
                <c:pt idx="48">
                  <c:v>T4
2025</c:v>
                </c:pt>
                <c:pt idx="51">
                  <c:v>T1
2026</c:v>
                </c:pt>
                <c:pt idx="54">
                  <c:v>T2
2026</c:v>
                </c:pt>
              </c:strCache>
            </c:strRef>
          </c:cat>
          <c:val>
            <c:numRef>
              <c:f>RSA!$AW$62:$AW$116</c:f>
              <c:numCache>
                <c:formatCode>0.0</c:formatCode>
                <c:ptCount val="55"/>
                <c:pt idx="0">
                  <c:v>100</c:v>
                </c:pt>
                <c:pt idx="1">
                  <c:v>99.548600662052365</c:v>
                </c:pt>
                <c:pt idx="2">
                  <c:v>99.187481191694246</c:v>
                </c:pt>
                <c:pt idx="3">
                  <c:v>99.48841408365935</c:v>
                </c:pt>
                <c:pt idx="4">
                  <c:v>99.187481191694246</c:v>
                </c:pt>
                <c:pt idx="5">
                  <c:v>98.766175142943126</c:v>
                </c:pt>
                <c:pt idx="6">
                  <c:v>97.953656334637373</c:v>
                </c:pt>
                <c:pt idx="7">
                  <c:v>96.990671080349074</c:v>
                </c:pt>
                <c:pt idx="8">
                  <c:v>96.719831477580499</c:v>
                </c:pt>
                <c:pt idx="9">
                  <c:v>97.682816731868797</c:v>
                </c:pt>
                <c:pt idx="10">
                  <c:v>98.976828167318686</c:v>
                </c:pt>
                <c:pt idx="11">
                  <c:v>100.3310261811616</c:v>
                </c:pt>
                <c:pt idx="12">
                  <c:v>100.21065302437557</c:v>
                </c:pt>
                <c:pt idx="13">
                  <c:v>100.24074631357207</c:v>
                </c:pt>
                <c:pt idx="14">
                  <c:v>99.638880529641895</c:v>
                </c:pt>
                <c:pt idx="15">
                  <c:v>99.247667770087261</c:v>
                </c:pt>
                <c:pt idx="16">
                  <c:v>99.247667770087261</c:v>
                </c:pt>
                <c:pt idx="17">
                  <c:v>98.465242250978037</c:v>
                </c:pt>
                <c:pt idx="18">
                  <c:v>97.502256996689738</c:v>
                </c:pt>
                <c:pt idx="19">
                  <c:v>96.689738188383984</c:v>
                </c:pt>
                <c:pt idx="20">
                  <c:v>95.786939512488715</c:v>
                </c:pt>
                <c:pt idx="21">
                  <c:v>95.84712609088173</c:v>
                </c:pt>
                <c:pt idx="22">
                  <c:v>97.381883839903708</c:v>
                </c:pt>
                <c:pt idx="23">
                  <c:v>98.555522118567566</c:v>
                </c:pt>
                <c:pt idx="24">
                  <c:v>98.555522118567566</c:v>
                </c:pt>
                <c:pt idx="25">
                  <c:v>98.645801986157096</c:v>
                </c:pt>
                <c:pt idx="26">
                  <c:v>98.104122780619917</c:v>
                </c:pt>
                <c:pt idx="27">
                  <c:v>97.411977129100208</c:v>
                </c:pt>
                <c:pt idx="28">
                  <c:v>97.050857658742089</c:v>
                </c:pt>
                <c:pt idx="29">
                  <c:v>96.749924766777013</c:v>
                </c:pt>
                <c:pt idx="30">
                  <c:v>96.448991874811924</c:v>
                </c:pt>
                <c:pt idx="31">
                  <c:v>95.93740595847126</c:v>
                </c:pt>
                <c:pt idx="32">
                  <c:v>94.974420704182975</c:v>
                </c:pt>
                <c:pt idx="33">
                  <c:v>94.91423412578996</c:v>
                </c:pt>
                <c:pt idx="34">
                  <c:v>94.703581101414386</c:v>
                </c:pt>
                <c:pt idx="35">
                  <c:v>95.154980439362021</c:v>
                </c:pt>
                <c:pt idx="36">
                  <c:v>95.12488715016552</c:v>
                </c:pt>
                <c:pt idx="37">
                  <c:v>95.576286488113155</c:v>
                </c:pt>
                <c:pt idx="38">
                  <c:v>96.208245561239849</c:v>
                </c:pt>
                <c:pt idx="39">
                  <c:v>96.719831477580499</c:v>
                </c:pt>
                <c:pt idx="40">
                  <c:v>97.050857658742089</c:v>
                </c:pt>
                <c:pt idx="41">
                  <c:v>97.351790550707193</c:v>
                </c:pt>
                <c:pt idx="42">
                  <c:v>95.54619319891664</c:v>
                </c:pt>
                <c:pt idx="43">
                  <c:v>93.740595847126102</c:v>
                </c:pt>
                <c:pt idx="44">
                  <c:v>91.543785735780929</c:v>
                </c:pt>
                <c:pt idx="45">
                  <c:v>90.97201324104725</c:v>
                </c:pt>
                <c:pt idx="46">
                  <c:v>91.152572976226296</c:v>
                </c:pt>
                <c:pt idx="47">
                  <c:v>91.603972314173944</c:v>
                </c:pt>
                <c:pt idx="48">
                  <c:v>92.025278362925064</c:v>
                </c:pt>
                <c:pt idx="49">
                  <c:v>92.777610592837803</c:v>
                </c:pt>
                <c:pt idx="50">
                  <c:v>93.560036111947028</c:v>
                </c:pt>
                <c:pt idx="51">
                  <c:v>94.432741498645797</c:v>
                </c:pt>
                <c:pt idx="52">
                  <c:v>93.951248871501662</c:v>
                </c:pt>
                <c:pt idx="53">
                  <c:v>93.379476376767983</c:v>
                </c:pt>
                <c:pt idx="54">
                  <c:v>92.597050857658743</c:v>
                </c:pt>
              </c:numCache>
            </c:numRef>
          </c:val>
          <c:smooth val="0"/>
          <c:extLst>
            <c:ext xmlns:c16="http://schemas.microsoft.com/office/drawing/2014/chart" uri="{C3380CC4-5D6E-409C-BE32-E72D297353CC}">
              <c16:uniqueId val="{00000000-AB5F-4605-8014-34375670B334}"/>
            </c:ext>
          </c:extLst>
        </c:ser>
        <c:ser>
          <c:idx val="0"/>
          <c:order val="1"/>
          <c:tx>
            <c:v>ASS**</c:v>
          </c:tx>
          <c:marker>
            <c:symbol val="none"/>
          </c:marker>
          <c:cat>
            <c:strRef>
              <c:f>RSA!$A$62:$A$116</c:f>
              <c:strCache>
                <c:ptCount val="55"/>
                <c:pt idx="0">
                  <c:v>T4
2021</c:v>
                </c:pt>
                <c:pt idx="3">
                  <c:v>T1
2022</c:v>
                </c:pt>
                <c:pt idx="6">
                  <c:v>T2
2022</c:v>
                </c:pt>
                <c:pt idx="9">
                  <c:v>T3
2022</c:v>
                </c:pt>
                <c:pt idx="12">
                  <c:v>T4
2022</c:v>
                </c:pt>
                <c:pt idx="15">
                  <c:v>T1
2023</c:v>
                </c:pt>
                <c:pt idx="18">
                  <c:v>T2
2023</c:v>
                </c:pt>
                <c:pt idx="21">
                  <c:v>T3
2023</c:v>
                </c:pt>
                <c:pt idx="24">
                  <c:v>T4
2023</c:v>
                </c:pt>
                <c:pt idx="27">
                  <c:v>T1
2024</c:v>
                </c:pt>
                <c:pt idx="30">
                  <c:v>T2
2024</c:v>
                </c:pt>
                <c:pt idx="33">
                  <c:v>T3
2024</c:v>
                </c:pt>
                <c:pt idx="36">
                  <c:v>T4
2024</c:v>
                </c:pt>
                <c:pt idx="39">
                  <c:v>T1
2025</c:v>
                </c:pt>
                <c:pt idx="42">
                  <c:v>T2
2025</c:v>
                </c:pt>
                <c:pt idx="45">
                  <c:v>T3
2025</c:v>
                </c:pt>
                <c:pt idx="48">
                  <c:v>T4
2025</c:v>
                </c:pt>
                <c:pt idx="51">
                  <c:v>T1
2026</c:v>
                </c:pt>
                <c:pt idx="54">
                  <c:v>T2
2026</c:v>
                </c:pt>
              </c:strCache>
            </c:strRef>
          </c:cat>
          <c:val>
            <c:numRef>
              <c:f>ASS!$AV$62:$AV$115</c:f>
              <c:numCache>
                <c:formatCode>0.0</c:formatCode>
                <c:ptCount val="54"/>
                <c:pt idx="0">
                  <c:v>100</c:v>
                </c:pt>
                <c:pt idx="1">
                  <c:v>99.280575539568346</c:v>
                </c:pt>
                <c:pt idx="2">
                  <c:v>99.760191846522787</c:v>
                </c:pt>
                <c:pt idx="3">
                  <c:v>100</c:v>
                </c:pt>
                <c:pt idx="4">
                  <c:v>97.601918465227826</c:v>
                </c:pt>
                <c:pt idx="5">
                  <c:v>96.163069544364504</c:v>
                </c:pt>
                <c:pt idx="6">
                  <c:v>93.525179856115102</c:v>
                </c:pt>
                <c:pt idx="7">
                  <c:v>91.366906474820141</c:v>
                </c:pt>
                <c:pt idx="8">
                  <c:v>90.407673860911274</c:v>
                </c:pt>
                <c:pt idx="9">
                  <c:v>86.810551558753005</c:v>
                </c:pt>
                <c:pt idx="10">
                  <c:v>86.810551558753005</c:v>
                </c:pt>
                <c:pt idx="11">
                  <c:v>86.570743405275778</c:v>
                </c:pt>
                <c:pt idx="12">
                  <c:v>86.570743405275778</c:v>
                </c:pt>
                <c:pt idx="13">
                  <c:v>85.851318944844124</c:v>
                </c:pt>
                <c:pt idx="14">
                  <c:v>85.851318944844124</c:v>
                </c:pt>
                <c:pt idx="15">
                  <c:v>83.932853717026376</c:v>
                </c:pt>
                <c:pt idx="16">
                  <c:v>82.494004796163068</c:v>
                </c:pt>
                <c:pt idx="17">
                  <c:v>81.294964028776988</c:v>
                </c:pt>
                <c:pt idx="18">
                  <c:v>79.616306954436453</c:v>
                </c:pt>
                <c:pt idx="19">
                  <c:v>80.335731414868107</c:v>
                </c:pt>
                <c:pt idx="20">
                  <c:v>80.335731414868107</c:v>
                </c:pt>
                <c:pt idx="21">
                  <c:v>78.177458033573146</c:v>
                </c:pt>
                <c:pt idx="22">
                  <c:v>79.376498800959226</c:v>
                </c:pt>
                <c:pt idx="23">
                  <c:v>79.856115107913666</c:v>
                </c:pt>
                <c:pt idx="24">
                  <c:v>80.815347721822533</c:v>
                </c:pt>
                <c:pt idx="25">
                  <c:v>81.294964028776988</c:v>
                </c:pt>
                <c:pt idx="26">
                  <c:v>80.095923261390894</c:v>
                </c:pt>
                <c:pt idx="27">
                  <c:v>79.856115107913666</c:v>
                </c:pt>
                <c:pt idx="28">
                  <c:v>78.657074340527572</c:v>
                </c:pt>
                <c:pt idx="29">
                  <c:v>80.335731414868107</c:v>
                </c:pt>
                <c:pt idx="30">
                  <c:v>81.055155875299761</c:v>
                </c:pt>
                <c:pt idx="31">
                  <c:v>81.774580335731414</c:v>
                </c:pt>
                <c:pt idx="32">
                  <c:v>81.774580335731414</c:v>
                </c:pt>
                <c:pt idx="33">
                  <c:v>81.294964028776988</c:v>
                </c:pt>
                <c:pt idx="34">
                  <c:v>82.494004796163068</c:v>
                </c:pt>
                <c:pt idx="35">
                  <c:v>85.611510791366911</c:v>
                </c:pt>
                <c:pt idx="36">
                  <c:v>89.208633093525179</c:v>
                </c:pt>
                <c:pt idx="37">
                  <c:v>91.846522781774581</c:v>
                </c:pt>
                <c:pt idx="38">
                  <c:v>93.285371702637889</c:v>
                </c:pt>
                <c:pt idx="39">
                  <c:v>95.203836930455637</c:v>
                </c:pt>
                <c:pt idx="40">
                  <c:v>94.964028776978409</c:v>
                </c:pt>
                <c:pt idx="41">
                  <c:v>93.285371702637889</c:v>
                </c:pt>
                <c:pt idx="42">
                  <c:v>92.326139088729022</c:v>
                </c:pt>
                <c:pt idx="43">
                  <c:v>98.321342925659465</c:v>
                </c:pt>
                <c:pt idx="44">
                  <c:v>100.23980815347721</c:v>
                </c:pt>
                <c:pt idx="45">
                  <c:v>100.23980815347721</c:v>
                </c:pt>
                <c:pt idx="46">
                  <c:v>100.47961630695443</c:v>
                </c:pt>
                <c:pt idx="47">
                  <c:v>100.47961630695443</c:v>
                </c:pt>
                <c:pt idx="48">
                  <c:v>103.8369304556355</c:v>
                </c:pt>
                <c:pt idx="49">
                  <c:v>104.79616306954436</c:v>
                </c:pt>
                <c:pt idx="50">
                  <c:v>106.4748201438849</c:v>
                </c:pt>
                <c:pt idx="51">
                  <c:v>109.59232613908874</c:v>
                </c:pt>
                <c:pt idx="52">
                  <c:v>108.63309352517985</c:v>
                </c:pt>
                <c:pt idx="53">
                  <c:v>110.79136690647482</c:v>
                </c:pt>
              </c:numCache>
            </c:numRef>
          </c:val>
          <c:smooth val="0"/>
          <c:extLst>
            <c:ext xmlns:c16="http://schemas.microsoft.com/office/drawing/2014/chart" uri="{C3380CC4-5D6E-409C-BE32-E72D297353CC}">
              <c16:uniqueId val="{00000001-AB5F-4605-8014-34375670B334}"/>
            </c:ext>
          </c:extLst>
        </c:ser>
        <c:ser>
          <c:idx val="3"/>
          <c:order val="2"/>
          <c:tx>
            <c:v>PA</c:v>
          </c:tx>
          <c:marker>
            <c:symbol val="none"/>
          </c:marker>
          <c:cat>
            <c:strRef>
              <c:f>RSA!$A$62:$A$116</c:f>
              <c:strCache>
                <c:ptCount val="55"/>
                <c:pt idx="0">
                  <c:v>T4
2021</c:v>
                </c:pt>
                <c:pt idx="3">
                  <c:v>T1
2022</c:v>
                </c:pt>
                <c:pt idx="6">
                  <c:v>T2
2022</c:v>
                </c:pt>
                <c:pt idx="9">
                  <c:v>T3
2022</c:v>
                </c:pt>
                <c:pt idx="12">
                  <c:v>T4
2022</c:v>
                </c:pt>
                <c:pt idx="15">
                  <c:v>T1
2023</c:v>
                </c:pt>
                <c:pt idx="18">
                  <c:v>T2
2023</c:v>
                </c:pt>
                <c:pt idx="21">
                  <c:v>T3
2023</c:v>
                </c:pt>
                <c:pt idx="24">
                  <c:v>T4
2023</c:v>
                </c:pt>
                <c:pt idx="27">
                  <c:v>T1
2024</c:v>
                </c:pt>
                <c:pt idx="30">
                  <c:v>T2
2024</c:v>
                </c:pt>
                <c:pt idx="33">
                  <c:v>T3
2024</c:v>
                </c:pt>
                <c:pt idx="36">
                  <c:v>T4
2024</c:v>
                </c:pt>
                <c:pt idx="39">
                  <c:v>T1
2025</c:v>
                </c:pt>
                <c:pt idx="42">
                  <c:v>T2
2025</c:v>
                </c:pt>
                <c:pt idx="45">
                  <c:v>T3
2025</c:v>
                </c:pt>
                <c:pt idx="48">
                  <c:v>T4
2025</c:v>
                </c:pt>
                <c:pt idx="51">
                  <c:v>T1
2026</c:v>
                </c:pt>
                <c:pt idx="54">
                  <c:v>T2
2026</c:v>
                </c:pt>
              </c:strCache>
            </c:strRef>
          </c:cat>
          <c:val>
            <c:numRef>
              <c:f>PA!$AV$62:$AV$116</c:f>
              <c:numCache>
                <c:formatCode>0.0</c:formatCode>
                <c:ptCount val="55"/>
                <c:pt idx="0">
                  <c:v>100</c:v>
                </c:pt>
                <c:pt idx="1">
                  <c:v>98.766519823788542</c:v>
                </c:pt>
                <c:pt idx="2">
                  <c:v>97.595972309628692</c:v>
                </c:pt>
                <c:pt idx="3">
                  <c:v>97.369414726242923</c:v>
                </c:pt>
                <c:pt idx="4">
                  <c:v>96.777847702957828</c:v>
                </c:pt>
                <c:pt idx="5">
                  <c:v>97.369414726242923</c:v>
                </c:pt>
                <c:pt idx="6">
                  <c:v>97.960981749528003</c:v>
                </c:pt>
                <c:pt idx="7">
                  <c:v>98.665827564505975</c:v>
                </c:pt>
                <c:pt idx="8">
                  <c:v>100.02517306482063</c:v>
                </c:pt>
                <c:pt idx="9">
                  <c:v>101.64883574575205</c:v>
                </c:pt>
                <c:pt idx="10">
                  <c:v>102.45437382001259</c:v>
                </c:pt>
                <c:pt idx="11">
                  <c:v>103.33543108873506</c:v>
                </c:pt>
                <c:pt idx="12">
                  <c:v>103.02076777847704</c:v>
                </c:pt>
                <c:pt idx="13">
                  <c:v>102.44178728760227</c:v>
                </c:pt>
                <c:pt idx="14">
                  <c:v>101.47262429200757</c:v>
                </c:pt>
                <c:pt idx="15">
                  <c:v>101.1453744493392</c:v>
                </c:pt>
                <c:pt idx="16">
                  <c:v>100.3020767778477</c:v>
                </c:pt>
                <c:pt idx="17">
                  <c:v>100.65449968533669</c:v>
                </c:pt>
                <c:pt idx="18">
                  <c:v>101.22089364380113</c:v>
                </c:pt>
                <c:pt idx="19">
                  <c:v>100.7174323473883</c:v>
                </c:pt>
                <c:pt idx="20">
                  <c:v>101.33417243549403</c:v>
                </c:pt>
                <c:pt idx="21">
                  <c:v>101.88797986154813</c:v>
                </c:pt>
                <c:pt idx="22">
                  <c:v>101.54814348646948</c:v>
                </c:pt>
                <c:pt idx="23">
                  <c:v>101.37193203272498</c:v>
                </c:pt>
                <c:pt idx="24">
                  <c:v>100.56639395846445</c:v>
                </c:pt>
                <c:pt idx="25">
                  <c:v>98.967904342353691</c:v>
                </c:pt>
                <c:pt idx="26">
                  <c:v>97.784770295783503</c:v>
                </c:pt>
                <c:pt idx="27">
                  <c:v>96.89112649465072</c:v>
                </c:pt>
                <c:pt idx="28">
                  <c:v>96.085588420390181</c:v>
                </c:pt>
                <c:pt idx="29">
                  <c:v>96.601636249213342</c:v>
                </c:pt>
                <c:pt idx="30">
                  <c:v>97.747010698552543</c:v>
                </c:pt>
                <c:pt idx="31">
                  <c:v>99.660163624921339</c:v>
                </c:pt>
                <c:pt idx="32">
                  <c:v>101.24606670862177</c:v>
                </c:pt>
                <c:pt idx="33">
                  <c:v>102.63058527375708</c:v>
                </c:pt>
                <c:pt idx="34">
                  <c:v>103.32284455632472</c:v>
                </c:pt>
                <c:pt idx="35">
                  <c:v>103.63750786658275</c:v>
                </c:pt>
                <c:pt idx="36">
                  <c:v>104.27942101950913</c:v>
                </c:pt>
                <c:pt idx="37">
                  <c:v>104.04027690371302</c:v>
                </c:pt>
                <c:pt idx="38">
                  <c:v>102.78162366268093</c:v>
                </c:pt>
                <c:pt idx="39">
                  <c:v>100.46570169918188</c:v>
                </c:pt>
                <c:pt idx="40">
                  <c:v>98.363750786658272</c:v>
                </c:pt>
                <c:pt idx="41">
                  <c:v>97.142857142857139</c:v>
                </c:pt>
                <c:pt idx="42">
                  <c:v>97.986154814348652</c:v>
                </c:pt>
                <c:pt idx="43">
                  <c:v>98.703587161736934</c:v>
                </c:pt>
                <c:pt idx="44">
                  <c:v>99.760855884203906</c:v>
                </c:pt>
                <c:pt idx="45">
                  <c:v>100.55380742605414</c:v>
                </c:pt>
                <c:pt idx="46">
                  <c:v>100.83071113908117</c:v>
                </c:pt>
                <c:pt idx="47">
                  <c:v>102.25298930144746</c:v>
                </c:pt>
                <c:pt idx="48">
                  <c:v>102.6431718061674</c:v>
                </c:pt>
                <c:pt idx="49">
                  <c:v>102.76903713027062</c:v>
                </c:pt>
                <c:pt idx="50">
                  <c:v>102.11453744493393</c:v>
                </c:pt>
                <c:pt idx="51">
                  <c:v>101.05726872246696</c:v>
                </c:pt>
                <c:pt idx="52">
                  <c:v>99.987413467589676</c:v>
                </c:pt>
                <c:pt idx="53">
                  <c:v>99.647577092511014</c:v>
                </c:pt>
                <c:pt idx="54">
                  <c:v>100.59156702328509</c:v>
                </c:pt>
              </c:numCache>
            </c:numRef>
          </c:val>
          <c:smooth val="0"/>
          <c:extLst>
            <c:ext xmlns:c16="http://schemas.microsoft.com/office/drawing/2014/chart" uri="{C3380CC4-5D6E-409C-BE32-E72D297353CC}">
              <c16:uniqueId val="{00000002-AB5F-4605-8014-34375670B334}"/>
            </c:ext>
          </c:extLst>
        </c:ser>
        <c:dLbls>
          <c:showLegendKey val="0"/>
          <c:showVal val="0"/>
          <c:showCatName val="0"/>
          <c:showSerName val="0"/>
          <c:showPercent val="0"/>
          <c:showBubbleSize val="0"/>
        </c:dLbls>
        <c:smooth val="0"/>
        <c:axId val="231151872"/>
        <c:axId val="231161856"/>
      </c:lineChart>
      <c:catAx>
        <c:axId val="231151872"/>
        <c:scaling>
          <c:orientation val="minMax"/>
          <c:min val="1"/>
        </c:scaling>
        <c:delete val="0"/>
        <c:axPos val="b"/>
        <c:majorGridlines/>
        <c:numFmt formatCode="General" sourceLinked="1"/>
        <c:majorTickMark val="out"/>
        <c:minorTickMark val="none"/>
        <c:tickLblPos val="low"/>
        <c:spPr>
          <a:ln w="19050"/>
        </c:spPr>
        <c:txPr>
          <a:bodyPr/>
          <a:lstStyle/>
          <a:p>
            <a:pPr>
              <a:defRPr sz="1000" baseline="0"/>
            </a:pPr>
            <a:endParaRPr lang="fr-FR"/>
          </a:p>
        </c:txPr>
        <c:crossAx val="231161856"/>
        <c:crossesAt val="100"/>
        <c:auto val="1"/>
        <c:lblAlgn val="ctr"/>
        <c:lblOffset val="100"/>
        <c:tickMarkSkip val="3"/>
        <c:noMultiLvlLbl val="1"/>
      </c:catAx>
      <c:valAx>
        <c:axId val="231161856"/>
        <c:scaling>
          <c:orientation val="minMax"/>
          <c:max val="112"/>
          <c:min val="76"/>
        </c:scaling>
        <c:delete val="0"/>
        <c:axPos val="l"/>
        <c:majorGridlines/>
        <c:numFmt formatCode="0" sourceLinked="0"/>
        <c:majorTickMark val="out"/>
        <c:minorTickMark val="none"/>
        <c:tickLblPos val="low"/>
        <c:crossAx val="231151872"/>
        <c:crossesAt val="43862"/>
        <c:crossBetween val="midCat"/>
        <c:majorUnit val="4"/>
      </c:valAx>
      <c:spPr>
        <a:ln>
          <a:solidFill>
            <a:schemeClr val="tx1">
              <a:tint val="75000"/>
            </a:schemeClr>
          </a:solidFill>
        </a:ln>
      </c:spPr>
    </c:plotArea>
    <c:legend>
      <c:legendPos val="b"/>
      <c:layout>
        <c:manualLayout>
          <c:xMode val="edge"/>
          <c:yMode val="edge"/>
          <c:x val="0.27513835170603679"/>
          <c:y val="0.76977358910298455"/>
          <c:w val="0.3981703727034121"/>
          <c:h val="6.135000300534952E-2"/>
        </c:manualLayout>
      </c:layout>
      <c:overlay val="0"/>
    </c:legend>
    <c:plotVisOnly val="1"/>
    <c:dispBlanksAs val="gap"/>
    <c:showDLblsOverMax val="0"/>
  </c:chart>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400" b="1" i="0" u="none" strike="noStrike" kern="1200" spc="0" baseline="0">
                <a:solidFill>
                  <a:srgbClr val="000000"/>
                </a:solidFill>
                <a:latin typeface="Calibri"/>
              </a:rPr>
              <a:t>Evolution du cumul annuel glissant des créations d'entreprises </a:t>
            </a:r>
          </a:p>
          <a:p>
            <a:pPr>
              <a:defRPr/>
            </a:pPr>
            <a:r>
              <a:rPr lang="fr-FR" sz="1000" b="0" i="1" u="none" strike="noStrike" kern="1200" spc="0" baseline="0">
                <a:solidFill>
                  <a:srgbClr val="000000"/>
                </a:solidFill>
                <a:latin typeface="Calibri"/>
              </a:rPr>
              <a:t>(données brutes,  base 100 au 1</a:t>
            </a:r>
            <a:r>
              <a:rPr lang="fr-FR" sz="1000" b="0" i="1" u="none" strike="noStrike" kern="1200" spc="0" baseline="30000">
                <a:solidFill>
                  <a:srgbClr val="000000"/>
                </a:solidFill>
                <a:latin typeface="Calibri"/>
              </a:rPr>
              <a:t>er </a:t>
            </a:r>
            <a:r>
              <a:rPr lang="fr-FR" sz="1000" b="0" i="1" u="none" strike="noStrike" kern="1200" spc="0" baseline="0">
                <a:solidFill>
                  <a:srgbClr val="000000"/>
                </a:solidFill>
                <a:latin typeface="Calibri"/>
              </a:rPr>
              <a:t>trimestre 2016 )</a:t>
            </a:r>
          </a:p>
        </c:rich>
      </c:tx>
      <c:layout>
        <c:manualLayout>
          <c:xMode val="edge"/>
          <c:yMode val="edge"/>
          <c:x val="0.21786639343918568"/>
          <c:y val="2.023310976868051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5.0918923802737791E-2"/>
          <c:y val="0.24729020639798646"/>
          <c:w val="0.92942066234906906"/>
          <c:h val="0.52392569192019056"/>
        </c:manualLayout>
      </c:layout>
      <c:lineChart>
        <c:grouping val="standard"/>
        <c:varyColors val="0"/>
        <c:ser>
          <c:idx val="3"/>
          <c:order val="0"/>
          <c:tx>
            <c:v>Total Var</c:v>
          </c:tx>
          <c:spPr>
            <a:ln w="28575" cap="rnd">
              <a:solidFill>
                <a:schemeClr val="accent6">
                  <a:lumMod val="75000"/>
                </a:schemeClr>
              </a:solidFill>
              <a:round/>
            </a:ln>
            <a:effectLst/>
          </c:spPr>
          <c:marker>
            <c:symbol val="none"/>
          </c:marker>
          <c:cat>
            <c:multiLvlStrRef>
              <c:f>'Cumul annuel'!$A$10:$B$51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'Cumul annuel'!$AD$10:$AD$51</c:f>
              <c:numCache>
                <c:formatCode>0.0</c:formatCode>
                <c:ptCount val="42"/>
                <c:pt idx="0">
                  <c:v>100</c:v>
                </c:pt>
                <c:pt idx="1">
                  <c:v>102.53807106598984</c:v>
                </c:pt>
                <c:pt idx="2">
                  <c:v>101.49111675126903</c:v>
                </c:pt>
                <c:pt idx="3">
                  <c:v>101.72112944162437</c:v>
                </c:pt>
                <c:pt idx="4">
                  <c:v>100.95970812182742</c:v>
                </c:pt>
                <c:pt idx="5">
                  <c:v>100.80107868020305</c:v>
                </c:pt>
                <c:pt idx="6">
                  <c:v>103.00602791878173</c:v>
                </c:pt>
                <c:pt idx="7">
                  <c:v>106.13895939086295</c:v>
                </c:pt>
                <c:pt idx="8">
                  <c:v>110.60437817258884</c:v>
                </c:pt>
                <c:pt idx="9">
                  <c:v>114.95875634517768</c:v>
                </c:pt>
                <c:pt idx="10">
                  <c:v>117.16370558375635</c:v>
                </c:pt>
                <c:pt idx="11">
                  <c:v>119.17036802030456</c:v>
                </c:pt>
                <c:pt idx="12">
                  <c:v>123.08851522842639</c:v>
                </c:pt>
                <c:pt idx="13">
                  <c:v>125.49968274111676</c:v>
                </c:pt>
                <c:pt idx="14">
                  <c:v>128.83883248730965</c:v>
                </c:pt>
                <c:pt idx="15">
                  <c:v>134.28775380710661</c:v>
                </c:pt>
                <c:pt idx="16">
                  <c:v>133.47081218274113</c:v>
                </c:pt>
                <c:pt idx="17">
                  <c:v>127.17322335025381</c:v>
                </c:pt>
                <c:pt idx="18">
                  <c:v>134.39879441624365</c:v>
                </c:pt>
                <c:pt idx="19">
                  <c:v>139.13388324873097</c:v>
                </c:pt>
                <c:pt idx="20">
                  <c:v>148.4375</c:v>
                </c:pt>
                <c:pt idx="21">
                  <c:v>167.54441624365481</c:v>
                </c:pt>
                <c:pt idx="22">
                  <c:v>166.11675126903555</c:v>
                </c:pt>
                <c:pt idx="23">
                  <c:v>168.30583756345177</c:v>
                </c:pt>
                <c:pt idx="24">
                  <c:v>170.3125</c:v>
                </c:pt>
                <c:pt idx="25">
                  <c:v>167.06059644670052</c:v>
                </c:pt>
                <c:pt idx="26">
                  <c:v>171.08978426395939</c:v>
                </c:pt>
                <c:pt idx="27">
                  <c:v>171.79568527918784</c:v>
                </c:pt>
                <c:pt idx="28">
                  <c:v>170.74079949238578</c:v>
                </c:pt>
                <c:pt idx="29">
                  <c:v>168.82931472081216</c:v>
                </c:pt>
                <c:pt idx="30">
                  <c:v>169.003807106599</c:v>
                </c:pt>
                <c:pt idx="31">
                  <c:v>167.84581218274113</c:v>
                </c:pt>
                <c:pt idx="32">
                  <c:v>170.62975888324874</c:v>
                </c:pt>
                <c:pt idx="33">
                  <c:v>171.05805837563452</c:v>
                </c:pt>
                <c:pt idx="34">
                  <c:v>169.9159263959391</c:v>
                </c:pt>
                <c:pt idx="35">
                  <c:v>172.75539340101523</c:v>
                </c:pt>
                <c:pt idx="36">
                  <c:v>168.50412436548223</c:v>
                </c:pt>
                <c:pt idx="37">
                  <c:v>170.93908629441626</c:v>
                </c:pt>
                <c:pt idx="38">
                  <c:v>177.95050761421319</c:v>
                </c:pt>
                <c:pt idx="39">
                  <c:v>182.558692893401</c:v>
                </c:pt>
                <c:pt idx="40">
                  <c:v>191.88610406091371</c:v>
                </c:pt>
                <c:pt idx="41">
                  <c:v>200.19035532994926</c:v>
                </c:pt>
              </c:numCache>
            </c:numRef>
          </c:val>
          <c:smooth val="0"/>
          <c:extLst>
            <c:ext xmlns:c16="http://schemas.microsoft.com/office/drawing/2014/chart" uri="{C3380CC4-5D6E-409C-BE32-E72D297353CC}">
              <c16:uniqueId val="{00000000-AB81-495E-9C3E-FCBB7CB91A3D}"/>
            </c:ext>
          </c:extLst>
        </c:ser>
        <c:ser>
          <c:idx val="1"/>
          <c:order val="1"/>
          <c:tx>
            <c:v>Var hors micro-entrepreneurs</c:v>
          </c:tx>
          <c:spPr>
            <a:ln w="28575" cap="rnd">
              <a:solidFill>
                <a:schemeClr val="accent6">
                  <a:lumMod val="75000"/>
                </a:schemeClr>
              </a:solidFill>
              <a:prstDash val="dash"/>
              <a:round/>
            </a:ln>
            <a:effectLst/>
          </c:spPr>
          <c:marker>
            <c:symbol val="none"/>
          </c:marker>
          <c:cat>
            <c:multiLvlStrRef>
              <c:f>'Cumul annuel'!$A$10:$B$51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'Cumul annuel'!$AC$10:$AC$51</c:f>
              <c:numCache>
                <c:formatCode>0.0</c:formatCode>
                <c:ptCount val="42"/>
                <c:pt idx="0">
                  <c:v>100</c:v>
                </c:pt>
                <c:pt idx="1">
                  <c:v>105.61597143320888</c:v>
                </c:pt>
                <c:pt idx="2">
                  <c:v>106.97938646323648</c:v>
                </c:pt>
                <c:pt idx="3">
                  <c:v>110.38792403830546</c:v>
                </c:pt>
                <c:pt idx="4">
                  <c:v>111.45917870475573</c:v>
                </c:pt>
                <c:pt idx="5">
                  <c:v>110.56646648271385</c:v>
                </c:pt>
                <c:pt idx="6">
                  <c:v>111.63772114916411</c:v>
                </c:pt>
                <c:pt idx="7">
                  <c:v>112.91998052264243</c:v>
                </c:pt>
                <c:pt idx="8">
                  <c:v>113.19590975490992</c:v>
                </c:pt>
                <c:pt idx="9">
                  <c:v>115.63057945138777</c:v>
                </c:pt>
                <c:pt idx="10">
                  <c:v>116.9453010874858</c:v>
                </c:pt>
                <c:pt idx="11">
                  <c:v>115.4844992695991</c:v>
                </c:pt>
                <c:pt idx="12">
                  <c:v>116.32851809771141</c:v>
                </c:pt>
                <c:pt idx="13">
                  <c:v>116.14997565330303</c:v>
                </c:pt>
                <c:pt idx="14">
                  <c:v>115.82535302710599</c:v>
                </c:pt>
                <c:pt idx="15">
                  <c:v>114.55932478493752</c:v>
                </c:pt>
                <c:pt idx="16">
                  <c:v>106.91446193799707</c:v>
                </c:pt>
                <c:pt idx="17">
                  <c:v>95.049504950495049</c:v>
                </c:pt>
                <c:pt idx="18">
                  <c:v>95.228047394903427</c:v>
                </c:pt>
                <c:pt idx="19">
                  <c:v>98.506735919493593</c:v>
                </c:pt>
                <c:pt idx="20">
                  <c:v>102.93783476708327</c:v>
                </c:pt>
                <c:pt idx="21">
                  <c:v>117.48092842071091</c:v>
                </c:pt>
                <c:pt idx="22">
                  <c:v>119.47735757182276</c:v>
                </c:pt>
                <c:pt idx="23">
                  <c:v>118.7144944002597</c:v>
                </c:pt>
                <c:pt idx="24">
                  <c:v>120.48368771303359</c:v>
                </c:pt>
                <c:pt idx="25">
                  <c:v>117.54585294595033</c:v>
                </c:pt>
                <c:pt idx="26">
                  <c:v>117.33484823892226</c:v>
                </c:pt>
                <c:pt idx="27">
                  <c:v>118.7144944002597</c:v>
                </c:pt>
                <c:pt idx="28">
                  <c:v>117.20499918844342</c:v>
                </c:pt>
                <c:pt idx="29">
                  <c:v>114.13731537088134</c:v>
                </c:pt>
                <c:pt idx="30">
                  <c:v>113.27706541145919</c:v>
                </c:pt>
                <c:pt idx="31">
                  <c:v>112.40058432072715</c:v>
                </c:pt>
                <c:pt idx="32">
                  <c:v>113.92631066385329</c:v>
                </c:pt>
                <c:pt idx="33">
                  <c:v>115.12741438078234</c:v>
                </c:pt>
                <c:pt idx="34">
                  <c:v>113.32575880538873</c:v>
                </c:pt>
                <c:pt idx="35">
                  <c:v>113.16344749229022</c:v>
                </c:pt>
                <c:pt idx="36">
                  <c:v>109.26797597792566</c:v>
                </c:pt>
                <c:pt idx="37">
                  <c:v>109.8360655737705</c:v>
                </c:pt>
                <c:pt idx="38">
                  <c:v>112.27073527024834</c:v>
                </c:pt>
                <c:pt idx="39">
                  <c:v>114.94887193637398</c:v>
                </c:pt>
                <c:pt idx="40">
                  <c:v>120.19152734945627</c:v>
                </c:pt>
                <c:pt idx="41">
                  <c:v>121.6360980360331</c:v>
                </c:pt>
              </c:numCache>
            </c:numRef>
          </c:val>
          <c:smooth val="0"/>
          <c:extLst>
            <c:ext xmlns:c16="http://schemas.microsoft.com/office/drawing/2014/chart" uri="{C3380CC4-5D6E-409C-BE32-E72D297353CC}">
              <c16:uniqueId val="{00000001-AB81-495E-9C3E-FCBB7CB91A3D}"/>
            </c:ext>
          </c:extLst>
        </c:ser>
        <c:ser>
          <c:idx val="2"/>
          <c:order val="2"/>
          <c:tx>
            <c:v>Total Provence-Alpes-Côte d'Azur</c:v>
          </c:tx>
          <c:spPr>
            <a:ln w="28575" cap="rnd">
              <a:solidFill>
                <a:schemeClr val="accent2"/>
              </a:solidFill>
              <a:round/>
            </a:ln>
            <a:effectLst/>
          </c:spPr>
          <c:marker>
            <c:symbol val="none"/>
          </c:marker>
          <c:cat>
            <c:multiLvlStrRef>
              <c:f>'Cumul annuel'!$A$10:$B$51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'Cumul annuel'!$T$10:$T$51</c:f>
              <c:numCache>
                <c:formatCode>0.0</c:formatCode>
                <c:ptCount val="42"/>
                <c:pt idx="0">
                  <c:v>100</c:v>
                </c:pt>
                <c:pt idx="1">
                  <c:v>101.92826183406709</c:v>
                </c:pt>
                <c:pt idx="2">
                  <c:v>101.86853691000309</c:v>
                </c:pt>
                <c:pt idx="3">
                  <c:v>102.31903348008599</c:v>
                </c:pt>
                <c:pt idx="4">
                  <c:v>103.06474181768542</c:v>
                </c:pt>
                <c:pt idx="5">
                  <c:v>103.13299887375858</c:v>
                </c:pt>
                <c:pt idx="6">
                  <c:v>105.50834442510495</c:v>
                </c:pt>
                <c:pt idx="7">
                  <c:v>109.20105115866352</c:v>
                </c:pt>
                <c:pt idx="8">
                  <c:v>114.44319306508311</c:v>
                </c:pt>
                <c:pt idx="9">
                  <c:v>119.78089485000511</c:v>
                </c:pt>
                <c:pt idx="10">
                  <c:v>123.06235282072284</c:v>
                </c:pt>
                <c:pt idx="11">
                  <c:v>125.6527080986997</c:v>
                </c:pt>
                <c:pt idx="12">
                  <c:v>130.46824340466196</c:v>
                </c:pt>
                <c:pt idx="13">
                  <c:v>133.70533428893211</c:v>
                </c:pt>
                <c:pt idx="14">
                  <c:v>137.45776594655473</c:v>
                </c:pt>
                <c:pt idx="15">
                  <c:v>143.50875396744138</c:v>
                </c:pt>
                <c:pt idx="16">
                  <c:v>142.21698918125659</c:v>
                </c:pt>
                <c:pt idx="17">
                  <c:v>134.72236442442238</c:v>
                </c:pt>
                <c:pt idx="18">
                  <c:v>142.28183338452612</c:v>
                </c:pt>
                <c:pt idx="19">
                  <c:v>147.73215931196887</c:v>
                </c:pt>
                <c:pt idx="20">
                  <c:v>158.55090269956656</c:v>
                </c:pt>
                <c:pt idx="21">
                  <c:v>180.2429951196205</c:v>
                </c:pt>
                <c:pt idx="22">
                  <c:v>178.6235964642845</c:v>
                </c:pt>
                <c:pt idx="23">
                  <c:v>182.3640831370943</c:v>
                </c:pt>
                <c:pt idx="24">
                  <c:v>184.63533667792908</c:v>
                </c:pt>
                <c:pt idx="25">
                  <c:v>181.41872291048088</c:v>
                </c:pt>
                <c:pt idx="26">
                  <c:v>187.07552643254496</c:v>
                </c:pt>
                <c:pt idx="27">
                  <c:v>188.5174567420907</c:v>
                </c:pt>
                <c:pt idx="28">
                  <c:v>184.87935565339066</c:v>
                </c:pt>
                <c:pt idx="29">
                  <c:v>181.25319954950342</c:v>
                </c:pt>
                <c:pt idx="30">
                  <c:v>179.46145182758269</c:v>
                </c:pt>
                <c:pt idx="31">
                  <c:v>176.01276406948568</c:v>
                </c:pt>
                <c:pt idx="32">
                  <c:v>180.47165625746561</c:v>
                </c:pt>
                <c:pt idx="33">
                  <c:v>181.12009829016074</c:v>
                </c:pt>
                <c:pt idx="34">
                  <c:v>180.31125217569365</c:v>
                </c:pt>
                <c:pt idx="35">
                  <c:v>181.19859390464489</c:v>
                </c:pt>
                <c:pt idx="36">
                  <c:v>178.21405412784546</c:v>
                </c:pt>
                <c:pt idx="37">
                  <c:v>181.02112555885466</c:v>
                </c:pt>
                <c:pt idx="38">
                  <c:v>187.55332582505716</c:v>
                </c:pt>
                <c:pt idx="39">
                  <c:v>192.14531927237979</c:v>
                </c:pt>
                <c:pt idx="40">
                  <c:v>199.32254871847377</c:v>
                </c:pt>
                <c:pt idx="41">
                  <c:v>206.5663287942391</c:v>
                </c:pt>
              </c:numCache>
            </c:numRef>
          </c:val>
          <c:smooth val="0"/>
          <c:extLst>
            <c:ext xmlns:c16="http://schemas.microsoft.com/office/drawing/2014/chart" uri="{C3380CC4-5D6E-409C-BE32-E72D297353CC}">
              <c16:uniqueId val="{00000002-AB81-495E-9C3E-FCBB7CB91A3D}"/>
            </c:ext>
          </c:extLst>
        </c:ser>
        <c:ser>
          <c:idx val="0"/>
          <c:order val="3"/>
          <c:tx>
            <c:v>Provence-Alpes-Côte d'Azur hors micro-entrepreneurs</c:v>
          </c:tx>
          <c:spPr>
            <a:ln w="28575" cap="rnd">
              <a:solidFill>
                <a:schemeClr val="accent2"/>
              </a:solidFill>
              <a:prstDash val="dash"/>
              <a:round/>
            </a:ln>
            <a:effectLst/>
          </c:spPr>
          <c:marker>
            <c:symbol val="none"/>
          </c:marker>
          <c:cat>
            <c:multiLvlStrRef>
              <c:f>'Cumul annuel'!$A$10:$B$51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'Cumul annuel'!$S$10:$S$51</c:f>
              <c:numCache>
                <c:formatCode>0.0</c:formatCode>
                <c:ptCount val="42"/>
                <c:pt idx="0">
                  <c:v>100</c:v>
                </c:pt>
                <c:pt idx="1">
                  <c:v>103.70043454644215</c:v>
                </c:pt>
                <c:pt idx="2">
                  <c:v>104.90222705051602</c:v>
                </c:pt>
                <c:pt idx="3">
                  <c:v>107.14285714285714</c:v>
                </c:pt>
                <c:pt idx="4">
                  <c:v>108.58568712656165</c:v>
                </c:pt>
                <c:pt idx="5">
                  <c:v>108.79956545355785</c:v>
                </c:pt>
                <c:pt idx="6">
                  <c:v>110.94174361759912</c:v>
                </c:pt>
                <c:pt idx="7">
                  <c:v>112.99225964149919</c:v>
                </c:pt>
                <c:pt idx="8">
                  <c:v>114.0888104291146</c:v>
                </c:pt>
                <c:pt idx="9">
                  <c:v>117.59234111895709</c:v>
                </c:pt>
                <c:pt idx="10">
                  <c:v>118.74660510592069</c:v>
                </c:pt>
                <c:pt idx="11">
                  <c:v>117.93183052688757</c:v>
                </c:pt>
                <c:pt idx="12">
                  <c:v>121.42857142857142</c:v>
                </c:pt>
                <c:pt idx="13">
                  <c:v>122.36216730038024</c:v>
                </c:pt>
                <c:pt idx="14">
                  <c:v>122.23655621944596</c:v>
                </c:pt>
                <c:pt idx="15">
                  <c:v>120.64095600217273</c:v>
                </c:pt>
                <c:pt idx="16">
                  <c:v>113.23669201520912</c:v>
                </c:pt>
                <c:pt idx="17">
                  <c:v>100.20369364475827</c:v>
                </c:pt>
                <c:pt idx="18">
                  <c:v>101.2934546442151</c:v>
                </c:pt>
                <c:pt idx="19">
                  <c:v>105.24511135252581</c:v>
                </c:pt>
                <c:pt idx="20">
                  <c:v>110.50719717544813</c:v>
                </c:pt>
                <c:pt idx="21">
                  <c:v>125.05092341118957</c:v>
                </c:pt>
                <c:pt idx="22">
                  <c:v>126.03204780010864</c:v>
                </c:pt>
                <c:pt idx="23">
                  <c:v>126.2221618685497</c:v>
                </c:pt>
                <c:pt idx="24">
                  <c:v>126.42585551330798</c:v>
                </c:pt>
                <c:pt idx="25">
                  <c:v>124.84722976643128</c:v>
                </c:pt>
                <c:pt idx="26">
                  <c:v>125.49225964149919</c:v>
                </c:pt>
                <c:pt idx="27">
                  <c:v>127.31871265616512</c:v>
                </c:pt>
                <c:pt idx="28">
                  <c:v>124.82007061379686</c:v>
                </c:pt>
                <c:pt idx="29">
                  <c:v>122.14828897338404</c:v>
                </c:pt>
                <c:pt idx="30">
                  <c:v>121.40820206409559</c:v>
                </c:pt>
                <c:pt idx="31">
                  <c:v>120.06721890277024</c:v>
                </c:pt>
                <c:pt idx="32">
                  <c:v>124.55187398153178</c:v>
                </c:pt>
                <c:pt idx="33">
                  <c:v>124.94568169473112</c:v>
                </c:pt>
                <c:pt idx="34">
                  <c:v>123.4824823465508</c:v>
                </c:pt>
                <c:pt idx="35">
                  <c:v>122.44703965236286</c:v>
                </c:pt>
                <c:pt idx="36">
                  <c:v>119.46632265073329</c:v>
                </c:pt>
                <c:pt idx="37">
                  <c:v>120.47800108636611</c:v>
                </c:pt>
                <c:pt idx="38">
                  <c:v>123.58093427485062</c:v>
                </c:pt>
                <c:pt idx="39">
                  <c:v>125.72650733297121</c:v>
                </c:pt>
                <c:pt idx="40">
                  <c:v>127.93318848451929</c:v>
                </c:pt>
                <c:pt idx="41">
                  <c:v>128.69364475828354</c:v>
                </c:pt>
              </c:numCache>
            </c:numRef>
          </c:val>
          <c:smooth val="0"/>
          <c:extLst>
            <c:ext xmlns:c16="http://schemas.microsoft.com/office/drawing/2014/chart" uri="{C3380CC4-5D6E-409C-BE32-E72D297353CC}">
              <c16:uniqueId val="{00000003-AB81-495E-9C3E-FCBB7CB91A3D}"/>
            </c:ext>
          </c:extLst>
        </c:ser>
        <c:dLbls>
          <c:showLegendKey val="0"/>
          <c:showVal val="0"/>
          <c:showCatName val="0"/>
          <c:showSerName val="0"/>
          <c:showPercent val="0"/>
          <c:showBubbleSize val="0"/>
        </c:dLbls>
        <c:smooth val="0"/>
        <c:axId val="1705317920"/>
        <c:axId val="1705316960"/>
      </c:lineChart>
      <c:catAx>
        <c:axId val="17053179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25400" cap="flat" cmpd="sng" algn="ctr">
            <a:solidFill>
              <a:schemeClr val="bg2">
                <a:lumMod val="50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705316960"/>
        <c:crossesAt val="100"/>
        <c:auto val="1"/>
        <c:lblAlgn val="ctr"/>
        <c:lblOffset val="100"/>
        <c:tickLblSkip val="4"/>
        <c:tickMarkSkip val="4"/>
        <c:noMultiLvlLbl val="1"/>
      </c:catAx>
      <c:valAx>
        <c:axId val="1705316960"/>
        <c:scaling>
          <c:orientation val="minMax"/>
          <c:max val="220"/>
          <c:min val="8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705317920"/>
        <c:crosses val="autoZero"/>
        <c:crossBetween val="midCat"/>
        <c:majorUnit val="20"/>
        <c:minorUnit val="1"/>
      </c:valAx>
      <c:spPr>
        <a:noFill/>
        <a:ln>
          <a:noFill/>
        </a:ln>
        <a:effectLst/>
      </c:spPr>
    </c:plotArea>
    <c:legend>
      <c:legendPos val="b"/>
      <c:layout>
        <c:manualLayout>
          <c:xMode val="edge"/>
          <c:yMode val="edge"/>
          <c:x val="3.6633682742078191E-2"/>
          <c:y val="0.10190922057280717"/>
          <c:w val="0.92431118858147676"/>
          <c:h val="0.1313306052462908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400" b="1" i="0" u="none" strike="noStrike" kern="1200" spc="0" baseline="0" dirty="0">
                <a:solidFill>
                  <a:srgbClr val="000000"/>
                </a:solidFill>
                <a:latin typeface="Calibri"/>
              </a:rPr>
              <a:t>Evolution du cumul annuel glissant </a:t>
            </a:r>
            <a:r>
              <a:rPr lang="fr-FR" sz="1400" b="1" i="0" u="none" strike="noStrike" baseline="0" dirty="0">
                <a:solidFill>
                  <a:srgbClr val="000000"/>
                </a:solidFill>
                <a:latin typeface="Calibri"/>
              </a:rPr>
              <a:t> des défaillances d'entreprises</a:t>
            </a:r>
          </a:p>
          <a:p>
            <a:pPr>
              <a:defRPr sz="1400" b="0" i="0" u="none" strike="noStrike" kern="1200" spc="0" baseline="0">
                <a:solidFill>
                  <a:schemeClr val="tx1">
                    <a:lumMod val="65000"/>
                    <a:lumOff val="35000"/>
                  </a:schemeClr>
                </a:solidFill>
                <a:latin typeface="+mn-lt"/>
                <a:ea typeface="+mn-ea"/>
                <a:cs typeface="+mn-cs"/>
              </a:defRPr>
            </a:pPr>
            <a:r>
              <a:rPr lang="fr-FR" sz="1000" b="0" i="1" u="none" strike="noStrike" baseline="0" dirty="0">
                <a:solidFill>
                  <a:srgbClr val="000000"/>
                </a:solidFill>
                <a:latin typeface="Calibri"/>
              </a:rPr>
              <a:t>(données brutes, base 100 au 1</a:t>
            </a:r>
            <a:r>
              <a:rPr lang="fr-FR" sz="1000" b="0" i="1" u="none" strike="noStrike" baseline="30000" dirty="0">
                <a:solidFill>
                  <a:srgbClr val="000000"/>
                </a:solidFill>
                <a:latin typeface="Calibri"/>
              </a:rPr>
              <a:t>er</a:t>
            </a:r>
            <a:r>
              <a:rPr lang="fr-FR" sz="1000" b="0" i="1" u="none" strike="noStrike" baseline="0" dirty="0">
                <a:solidFill>
                  <a:srgbClr val="000000"/>
                </a:solidFill>
                <a:latin typeface="Calibri"/>
              </a:rPr>
              <a:t> trimestre 2016)</a:t>
            </a:r>
          </a:p>
        </c:rich>
      </c:tx>
      <c:layout>
        <c:manualLayout>
          <c:xMode val="edge"/>
          <c:yMode val="edge"/>
          <c:x val="0.21097819246723301"/>
          <c:y val="3.1510697067522409E-2"/>
        </c:manualLayout>
      </c:layout>
      <c:overlay val="0"/>
      <c:spPr>
        <a:noFill/>
        <a:ln>
          <a:noFill/>
        </a:ln>
        <a:effectLst/>
      </c:spPr>
    </c:title>
    <c:autoTitleDeleted val="0"/>
    <c:plotArea>
      <c:layout>
        <c:manualLayout>
          <c:layoutTarget val="inner"/>
          <c:xMode val="edge"/>
          <c:yMode val="edge"/>
          <c:x val="5.9075436405720168E-2"/>
          <c:y val="0.2225039123630673"/>
          <c:w val="0.91033142539173328"/>
          <c:h val="0.53890946730250266"/>
        </c:manualLayout>
      </c:layout>
      <c:lineChart>
        <c:grouping val="standard"/>
        <c:varyColors val="0"/>
        <c:ser>
          <c:idx val="0"/>
          <c:order val="0"/>
          <c:tx>
            <c:strRef>
              <c:f>Graphique!$D$8:$D$9</c:f>
              <c:strCache>
                <c:ptCount val="2"/>
                <c:pt idx="0">
                  <c:v>Provence-Alpes-Côte d'Azur</c:v>
                </c:pt>
              </c:strCache>
            </c:strRef>
          </c:tx>
          <c:spPr>
            <a:ln w="38100">
              <a:solidFill>
                <a:schemeClr val="accent2"/>
              </a:solidFill>
            </a:ln>
          </c:spPr>
          <c:marker>
            <c:symbol val="none"/>
          </c:marker>
          <c:cat>
            <c:multiLvlStrRef>
              <c:f>'Données Eclairages Deps'!$A$10:$B$51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Graphique!$D$10:$D$51</c:f>
              <c:numCache>
                <c:formatCode>#\ ##0.0</c:formatCode>
                <c:ptCount val="42"/>
                <c:pt idx="0">
                  <c:v>100</c:v>
                </c:pt>
                <c:pt idx="1">
                  <c:v>99.216125419932808</c:v>
                </c:pt>
                <c:pt idx="2">
                  <c:v>96.256598944168942</c:v>
                </c:pt>
                <c:pt idx="3">
                  <c:v>95.712685970244763</c:v>
                </c:pt>
                <c:pt idx="4">
                  <c:v>95.328747400415935</c:v>
                </c:pt>
                <c:pt idx="5">
                  <c:v>96.064629659254521</c:v>
                </c:pt>
                <c:pt idx="6">
                  <c:v>96.208606622940323</c:v>
                </c:pt>
                <c:pt idx="7">
                  <c:v>95.760678291473369</c:v>
                </c:pt>
                <c:pt idx="8">
                  <c:v>92.35322348424252</c:v>
                </c:pt>
                <c:pt idx="9">
                  <c:v>87.873940169572876</c:v>
                </c:pt>
                <c:pt idx="10">
                  <c:v>86.066229403295466</c:v>
                </c:pt>
                <c:pt idx="11">
                  <c:v>83.746600543912976</c:v>
                </c:pt>
                <c:pt idx="12">
                  <c:v>82.194848824188128</c:v>
                </c:pt>
                <c:pt idx="13">
                  <c:v>82.162853943369058</c:v>
                </c:pt>
                <c:pt idx="14">
                  <c:v>83.1067029275316</c:v>
                </c:pt>
                <c:pt idx="15">
                  <c:v>83.698608222684371</c:v>
                </c:pt>
                <c:pt idx="16">
                  <c:v>78.195488721804509</c:v>
                </c:pt>
                <c:pt idx="17">
                  <c:v>67.189249720044799</c:v>
                </c:pt>
                <c:pt idx="18">
                  <c:v>62.51799712046072</c:v>
                </c:pt>
                <c:pt idx="19">
                  <c:v>54.391297392417215</c:v>
                </c:pt>
                <c:pt idx="20">
                  <c:v>49.864021756518959</c:v>
                </c:pt>
                <c:pt idx="21">
                  <c:v>53.223484242521202</c:v>
                </c:pt>
                <c:pt idx="22">
                  <c:v>51.127819548872175</c:v>
                </c:pt>
                <c:pt idx="23">
                  <c:v>50.327947528395455</c:v>
                </c:pt>
                <c:pt idx="24">
                  <c:v>55.047192449208126</c:v>
                </c:pt>
                <c:pt idx="25">
                  <c:v>59.766437370020796</c:v>
                </c:pt>
                <c:pt idx="26">
                  <c:v>64.181730923052314</c:v>
                </c:pt>
                <c:pt idx="27">
                  <c:v>69.66885298352264</c:v>
                </c:pt>
                <c:pt idx="28">
                  <c:v>76.563749800031999</c:v>
                </c:pt>
                <c:pt idx="29">
                  <c:v>81.522956326987682</c:v>
                </c:pt>
                <c:pt idx="30">
                  <c:v>85.266357382818754</c:v>
                </c:pt>
                <c:pt idx="31">
                  <c:v>93.329067349224132</c:v>
                </c:pt>
                <c:pt idx="32">
                  <c:v>99.280115181570949</c:v>
                </c:pt>
                <c:pt idx="33">
                  <c:v>104.06334986402175</c:v>
                </c:pt>
                <c:pt idx="34">
                  <c:v>107.77475603903375</c:v>
                </c:pt>
                <c:pt idx="35">
                  <c:v>108.44664853623421</c:v>
                </c:pt>
                <c:pt idx="36">
                  <c:v>105.35914253719405</c:v>
                </c:pt>
                <c:pt idx="37">
                  <c:v>104.94320908654615</c:v>
                </c:pt>
                <c:pt idx="38">
                  <c:v>103.95136778115501</c:v>
                </c:pt>
                <c:pt idx="39">
                  <c:v>101.67973124300111</c:v>
                </c:pt>
                <c:pt idx="40">
                  <c:v>103.74340105583106</c:v>
                </c:pt>
                <c:pt idx="41">
                  <c:v>102.67157254839225</c:v>
                </c:pt>
              </c:numCache>
            </c:numRef>
          </c:val>
          <c:smooth val="0"/>
          <c:extLst>
            <c:ext xmlns:c16="http://schemas.microsoft.com/office/drawing/2014/chart" uri="{C3380CC4-5D6E-409C-BE32-E72D297353CC}">
              <c16:uniqueId val="{00000000-FD4F-4581-AFF0-AFC3E6A5B974}"/>
            </c:ext>
          </c:extLst>
        </c:ser>
        <c:ser>
          <c:idx val="2"/>
          <c:order val="1"/>
          <c:tx>
            <c:v>France métro.</c:v>
          </c:tx>
          <c:spPr>
            <a:ln>
              <a:solidFill>
                <a:schemeClr val="tx2">
                  <a:lumMod val="75000"/>
                  <a:lumOff val="25000"/>
                </a:schemeClr>
              </a:solidFill>
            </a:ln>
          </c:spPr>
          <c:marker>
            <c:symbol val="none"/>
          </c:marker>
          <c:cat>
            <c:multiLvlStrRef>
              <c:f>'Données Eclairages Deps'!$A$10:$B$51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Graphique!$C$10:$C$51</c:f>
              <c:numCache>
                <c:formatCode>#\ ##0.0</c:formatCode>
                <c:ptCount val="42"/>
                <c:pt idx="0">
                  <c:v>100</c:v>
                </c:pt>
                <c:pt idx="1">
                  <c:v>100.00501077316231</c:v>
                </c:pt>
                <c:pt idx="2">
                  <c:v>97.152210586093432</c:v>
                </c:pt>
                <c:pt idx="3">
                  <c:v>94.683569674800822</c:v>
                </c:pt>
                <c:pt idx="4">
                  <c:v>93.212072622805692</c:v>
                </c:pt>
                <c:pt idx="5">
                  <c:v>90.740091196071546</c:v>
                </c:pt>
                <c:pt idx="6">
                  <c:v>89.547527183444402</c:v>
                </c:pt>
                <c:pt idx="7">
                  <c:v>88.702376776736642</c:v>
                </c:pt>
                <c:pt idx="8">
                  <c:v>86.28885437022933</c:v>
                </c:pt>
                <c:pt idx="9">
                  <c:v>85.675869786708091</c:v>
                </c:pt>
                <c:pt idx="10">
                  <c:v>86.190309164704118</c:v>
                </c:pt>
                <c:pt idx="11">
                  <c:v>87.010405705600363</c:v>
                </c:pt>
                <c:pt idx="12">
                  <c:v>87.170750446793946</c:v>
                </c:pt>
                <c:pt idx="13">
                  <c:v>86.287184112508569</c:v>
                </c:pt>
                <c:pt idx="14">
                  <c:v>85.16310066643284</c:v>
                </c:pt>
                <c:pt idx="15">
                  <c:v>82.983414340832795</c:v>
                </c:pt>
                <c:pt idx="16">
                  <c:v>76.726628918842181</c:v>
                </c:pt>
                <c:pt idx="17">
                  <c:v>65.29538507791753</c:v>
                </c:pt>
                <c:pt idx="18">
                  <c:v>59.309181406691046</c:v>
                </c:pt>
                <c:pt idx="19">
                  <c:v>50.660586928563077</c:v>
                </c:pt>
                <c:pt idx="20">
                  <c:v>45.270665263650187</c:v>
                </c:pt>
                <c:pt idx="21">
                  <c:v>46.603530924821698</c:v>
                </c:pt>
                <c:pt idx="22">
                  <c:v>44.325299393696447</c:v>
                </c:pt>
                <c:pt idx="23">
                  <c:v>44.335320940021042</c:v>
                </c:pt>
                <c:pt idx="24">
                  <c:v>48.621202251507405</c:v>
                </c:pt>
                <c:pt idx="25">
                  <c:v>54.102988091062457</c:v>
                </c:pt>
                <c:pt idx="26">
                  <c:v>60.292963204222417</c:v>
                </c:pt>
                <c:pt idx="27">
                  <c:v>66.865427335437857</c:v>
                </c:pt>
                <c:pt idx="28">
                  <c:v>74.343171151308653</c:v>
                </c:pt>
                <c:pt idx="29">
                  <c:v>80.035409463680239</c:v>
                </c:pt>
                <c:pt idx="30">
                  <c:v>83.838586293865148</c:v>
                </c:pt>
                <c:pt idx="31">
                  <c:v>91.062450936179445</c:v>
                </c:pt>
                <c:pt idx="32">
                  <c:v>96.101618479731428</c:v>
                </c:pt>
                <c:pt idx="33">
                  <c:v>100.75328623206561</c:v>
                </c:pt>
                <c:pt idx="34">
                  <c:v>104.12219605485127</c:v>
                </c:pt>
                <c:pt idx="35">
                  <c:v>107.09191428237376</c:v>
                </c:pt>
                <c:pt idx="36">
                  <c:v>107.62305623757746</c:v>
                </c:pt>
                <c:pt idx="37">
                  <c:v>109.01438091897579</c:v>
                </c:pt>
                <c:pt idx="38">
                  <c:v>110.29045781764127</c:v>
                </c:pt>
                <c:pt idx="39">
                  <c:v>110.61114730002839</c:v>
                </c:pt>
                <c:pt idx="40">
                  <c:v>112.89271934659517</c:v>
                </c:pt>
                <c:pt idx="41">
                  <c:v>114.00678124634631</c:v>
                </c:pt>
              </c:numCache>
            </c:numRef>
          </c:val>
          <c:smooth val="0"/>
          <c:extLst>
            <c:ext xmlns:c16="http://schemas.microsoft.com/office/drawing/2014/chart" uri="{C3380CC4-5D6E-409C-BE32-E72D297353CC}">
              <c16:uniqueId val="{00000001-FD4F-4581-AFF0-AFC3E6A5B974}"/>
            </c:ext>
          </c:extLst>
        </c:ser>
        <c:ser>
          <c:idx val="1"/>
          <c:order val="2"/>
          <c:tx>
            <c:strRef>
              <c:f>'Données Eclairages Deps'!$G$9</c:f>
              <c:strCache>
                <c:ptCount val="1"/>
                <c:pt idx="0">
                  <c:v>Var</c:v>
                </c:pt>
              </c:strCache>
            </c:strRef>
          </c:tx>
          <c:spPr>
            <a:ln>
              <a:solidFill>
                <a:schemeClr val="accent6">
                  <a:lumMod val="75000"/>
                </a:schemeClr>
              </a:solidFill>
            </a:ln>
          </c:spPr>
          <c:marker>
            <c:symbol val="none"/>
          </c:marker>
          <c:cat>
            <c:multiLvlStrRef>
              <c:f>'Données Eclairages Deps'!$A$10:$B$51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Eclairages Deps'!$G$10:$G$51</c:f>
              <c:numCache>
                <c:formatCode>#\ ##0.0</c:formatCode>
                <c:ptCount val="42"/>
                <c:pt idx="0">
                  <c:v>100</c:v>
                </c:pt>
                <c:pt idx="1">
                  <c:v>99.078667611622961</c:v>
                </c:pt>
                <c:pt idx="2">
                  <c:v>94.61374911410347</c:v>
                </c:pt>
                <c:pt idx="3">
                  <c:v>89.014883061658395</c:v>
                </c:pt>
                <c:pt idx="4">
                  <c:v>85.613040396881644</c:v>
                </c:pt>
                <c:pt idx="5">
                  <c:v>83.061658398299073</c:v>
                </c:pt>
                <c:pt idx="6">
                  <c:v>82.565556343019125</c:v>
                </c:pt>
                <c:pt idx="7">
                  <c:v>83.699503897944709</c:v>
                </c:pt>
                <c:pt idx="8">
                  <c:v>85.187810063784553</c:v>
                </c:pt>
                <c:pt idx="9">
                  <c:v>82.494684620836296</c:v>
                </c:pt>
                <c:pt idx="10">
                  <c:v>82.282069454287736</c:v>
                </c:pt>
                <c:pt idx="11">
                  <c:v>80.722891566265062</c:v>
                </c:pt>
                <c:pt idx="12">
                  <c:v>78.171509567682492</c:v>
                </c:pt>
                <c:pt idx="13">
                  <c:v>76.824946846208363</c:v>
                </c:pt>
                <c:pt idx="14">
                  <c:v>75.903614457831324</c:v>
                </c:pt>
                <c:pt idx="15">
                  <c:v>77.037562012756908</c:v>
                </c:pt>
                <c:pt idx="16">
                  <c:v>65.910701630049601</c:v>
                </c:pt>
                <c:pt idx="17">
                  <c:v>56.555634301913535</c:v>
                </c:pt>
                <c:pt idx="18">
                  <c:v>54.004252303330972</c:v>
                </c:pt>
                <c:pt idx="19">
                  <c:v>43.090007087172218</c:v>
                </c:pt>
                <c:pt idx="20">
                  <c:v>42.381289865343732</c:v>
                </c:pt>
                <c:pt idx="21">
                  <c:v>43.72785258681786</c:v>
                </c:pt>
                <c:pt idx="22">
                  <c:v>38.412473423104181</c:v>
                </c:pt>
                <c:pt idx="23">
                  <c:v>39.192062367115518</c:v>
                </c:pt>
                <c:pt idx="24">
                  <c:v>43.869596031183555</c:v>
                </c:pt>
                <c:pt idx="25">
                  <c:v>48.688873139617293</c:v>
                </c:pt>
                <c:pt idx="26">
                  <c:v>54.500354358610913</c:v>
                </c:pt>
                <c:pt idx="27">
                  <c:v>59.815733522324585</c:v>
                </c:pt>
                <c:pt idx="28">
                  <c:v>63.288447909284194</c:v>
                </c:pt>
                <c:pt idx="29">
                  <c:v>68.036853295535082</c:v>
                </c:pt>
                <c:pt idx="30">
                  <c:v>70.517363571934794</c:v>
                </c:pt>
                <c:pt idx="31">
                  <c:v>77.108433734939766</c:v>
                </c:pt>
                <c:pt idx="32">
                  <c:v>87.101346562721474</c:v>
                </c:pt>
                <c:pt idx="33">
                  <c:v>91.637136782423809</c:v>
                </c:pt>
                <c:pt idx="34">
                  <c:v>95.03897944720056</c:v>
                </c:pt>
                <c:pt idx="35">
                  <c:v>96.031183557760457</c:v>
                </c:pt>
                <c:pt idx="36">
                  <c:v>91.991495393338056</c:v>
                </c:pt>
                <c:pt idx="37">
                  <c:v>91.424521615875264</c:v>
                </c:pt>
                <c:pt idx="38">
                  <c:v>93.905031892274977</c:v>
                </c:pt>
                <c:pt idx="39">
                  <c:v>96.739900779588936</c:v>
                </c:pt>
                <c:pt idx="40">
                  <c:v>100.21261516654856</c:v>
                </c:pt>
                <c:pt idx="41">
                  <c:v>99.149539333805819</c:v>
                </c:pt>
              </c:numCache>
            </c:numRef>
          </c:val>
          <c:smooth val="0"/>
          <c:extLst>
            <c:ext xmlns:c16="http://schemas.microsoft.com/office/drawing/2014/chart" uri="{C3380CC4-5D6E-409C-BE32-E72D297353CC}">
              <c16:uniqueId val="{00000002-FD4F-4581-AFF0-AFC3E6A5B974}"/>
            </c:ext>
          </c:extLst>
        </c:ser>
        <c:dLbls>
          <c:showLegendKey val="0"/>
          <c:showVal val="0"/>
          <c:showCatName val="0"/>
          <c:showSerName val="0"/>
          <c:showPercent val="0"/>
          <c:showBubbleSize val="0"/>
        </c:dLbls>
        <c:smooth val="0"/>
        <c:axId val="961269663"/>
        <c:axId val="961261023"/>
      </c:lineChart>
      <c:catAx>
        <c:axId val="961269663"/>
        <c:scaling>
          <c:orientation val="minMax"/>
        </c:scaling>
        <c:delete val="0"/>
        <c:axPos val="b"/>
        <c:majorGridlines/>
        <c:numFmt formatCode="General" sourceLinked="1"/>
        <c:majorTickMark val="none"/>
        <c:minorTickMark val="none"/>
        <c:tickLblPos val="low"/>
        <c:spPr>
          <a:noFill/>
          <a:ln w="19050" cap="flat" cmpd="sng" algn="ctr">
            <a:solidFill>
              <a:schemeClr val="bg2">
                <a:lumMod val="50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fr-FR"/>
          </a:p>
        </c:txPr>
        <c:crossAx val="961261023"/>
        <c:crossesAt val="100"/>
        <c:auto val="1"/>
        <c:lblAlgn val="ctr"/>
        <c:lblOffset val="100"/>
        <c:tickLblSkip val="4"/>
        <c:tickMarkSkip val="4"/>
        <c:noMultiLvlLbl val="1"/>
      </c:catAx>
      <c:valAx>
        <c:axId val="961261023"/>
        <c:scaling>
          <c:orientation val="minMax"/>
          <c:max val="120"/>
          <c:min val="3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961269663"/>
        <c:crosses val="autoZero"/>
        <c:crossBetween val="midCat"/>
        <c:majorUnit val="10"/>
      </c:valAx>
    </c:plotArea>
    <c:legend>
      <c:legendPos val="b"/>
      <c:layout>
        <c:manualLayout>
          <c:xMode val="edge"/>
          <c:yMode val="edge"/>
          <c:x val="0.2030416472911758"/>
          <c:y val="0.1525858563454216"/>
          <c:w val="0.64753684526347943"/>
          <c:h val="5.5330010525952683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chart>
  <c:txPr>
    <a:bodyPr/>
    <a:lstStyle/>
    <a:p>
      <a:pPr>
        <a:defRPr/>
      </a:pPr>
      <a:endParaRPr lang="fr-FR"/>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0.02599</cdr:x>
      <cdr:y>0.86765</cdr:y>
    </cdr:from>
    <cdr:to>
      <cdr:x>1</cdr:x>
      <cdr:y>1</cdr:y>
    </cdr:to>
    <cdr:sp macro="" textlink="">
      <cdr:nvSpPr>
        <cdr:cNvPr id="4" name="Text Box 1"/>
        <cdr:cNvSpPr txBox="1">
          <a:spLocks xmlns:a="http://schemas.openxmlformats.org/drawingml/2006/main" noChangeArrowheads="1"/>
        </cdr:cNvSpPr>
      </cdr:nvSpPr>
      <cdr:spPr bwMode="auto">
        <a:xfrm xmlns:a="http://schemas.openxmlformats.org/drawingml/2006/main">
          <a:off x="179317" y="3122295"/>
          <a:ext cx="6720593" cy="47625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endParaRPr lang="fr-FR" sz="900" b="0" i="1" u="none" strike="noStrike" baseline="0">
            <a:solidFill>
              <a:srgbClr val="000000"/>
            </a:solidFill>
            <a:latin typeface="Calibri"/>
          </a:endParaRPr>
        </a:p>
      </cdr:txBody>
    </cdr:sp>
  </cdr:relSizeAnchor>
  <cdr:relSizeAnchor xmlns:cdr="http://schemas.openxmlformats.org/drawingml/2006/chartDrawing">
    <cdr:from>
      <cdr:x>0.02599</cdr:x>
      <cdr:y>0.87242</cdr:y>
    </cdr:from>
    <cdr:to>
      <cdr:x>1</cdr:x>
      <cdr:y>1</cdr:y>
    </cdr:to>
    <cdr:sp macro="" textlink="">
      <cdr:nvSpPr>
        <cdr:cNvPr id="3" name="Text Box 1"/>
        <cdr:cNvSpPr txBox="1">
          <a:spLocks xmlns:a="http://schemas.openxmlformats.org/drawingml/2006/main" noChangeArrowheads="1"/>
        </cdr:cNvSpPr>
      </cdr:nvSpPr>
      <cdr:spPr bwMode="auto">
        <a:xfrm xmlns:a="http://schemas.openxmlformats.org/drawingml/2006/main">
          <a:off x="179317" y="3139439"/>
          <a:ext cx="6720593" cy="45910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eaLnBrk="1" fontAlgn="auto" latinLnBrk="0" hangingPunct="1"/>
          <a:r>
            <a:rPr lang="fr-FR" sz="900" b="1" i="0" baseline="0">
              <a:effectLst/>
              <a:latin typeface="+mn-lt"/>
              <a:ea typeface="+mn-ea"/>
              <a:cs typeface="+mn-cs"/>
            </a:rPr>
            <a:t>Note</a:t>
          </a:r>
          <a:r>
            <a:rPr lang="fr-FR" sz="900" b="0" i="0" baseline="0">
              <a:effectLst/>
              <a:latin typeface="+mn-lt"/>
              <a:ea typeface="+mn-ea"/>
              <a:cs typeface="+mn-cs"/>
            </a:rPr>
            <a:t> : données provisoires, corrigées des variations saisonnières </a:t>
          </a:r>
        </a:p>
        <a:p xmlns:a="http://schemas.openxmlformats.org/drawingml/2006/main">
          <a:pPr rtl="0" eaLnBrk="1" fontAlgn="auto" latinLnBrk="0" hangingPunct="1"/>
          <a:r>
            <a:rPr lang="fr-FR" sz="900" b="1" i="0" baseline="0">
              <a:effectLst/>
              <a:latin typeface="+mn-lt"/>
              <a:ea typeface="+mn-ea"/>
              <a:cs typeface="+mn-cs"/>
            </a:rPr>
            <a:t>Champ</a:t>
          </a:r>
          <a:r>
            <a:rPr lang="fr-FR" sz="900" b="0" i="0" baseline="0">
              <a:effectLst/>
              <a:latin typeface="+mn-lt"/>
              <a:ea typeface="+mn-ea"/>
              <a:cs typeface="+mn-cs"/>
            </a:rPr>
            <a:t> : emploi salarié en fin de trimestre </a:t>
          </a:r>
        </a:p>
        <a:p xmlns:a="http://schemas.openxmlformats.org/drawingml/2006/main">
          <a:pPr rtl="0" eaLnBrk="1" fontAlgn="auto" latinLnBrk="0" hangingPunct="1"/>
          <a:r>
            <a:rPr lang="fr-FR" sz="900" b="1" i="1" baseline="0">
              <a:effectLst/>
              <a:latin typeface="+mn-lt"/>
              <a:ea typeface="+mn-ea"/>
              <a:cs typeface="+mn-cs"/>
            </a:rPr>
            <a:t>Sources</a:t>
          </a:r>
          <a:r>
            <a:rPr lang="fr-FR" sz="900" b="0" i="1" baseline="0">
              <a:effectLst/>
              <a:latin typeface="+mn-lt"/>
              <a:ea typeface="+mn-ea"/>
              <a:cs typeface="+mn-cs"/>
            </a:rPr>
            <a:t> : Insee, estimations d'emploi ; estimations trimestrielles Acoss-Urssaf, Dares, Insee</a:t>
          </a:r>
          <a:endParaRPr lang="fr-FR" sz="900">
            <a:effectLs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0.02182</cdr:x>
      <cdr:y>0</cdr:y>
    </cdr:from>
    <cdr:to>
      <cdr:x>0.98079</cdr:x>
      <cdr:y>0.18853</cdr:y>
    </cdr:to>
    <cdr:sp macro="" textlink="">
      <cdr:nvSpPr>
        <cdr:cNvPr id="5" name="ZoneTexte 1"/>
        <cdr:cNvSpPr txBox="1"/>
      </cdr:nvSpPr>
      <cdr:spPr>
        <a:xfrm xmlns:a="http://schemas.openxmlformats.org/drawingml/2006/main">
          <a:off x="150155" y="0"/>
          <a:ext cx="6600365" cy="774327"/>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ctr" defTabSz="914400" eaLnBrk="1" fontAlgn="auto" latinLnBrk="0" hangingPunct="1">
            <a:lnSpc>
              <a:spcPct val="100000"/>
            </a:lnSpc>
            <a:spcBef>
              <a:spcPts val="0"/>
            </a:spcBef>
            <a:spcAft>
              <a:spcPts val="0"/>
            </a:spcAft>
            <a:buClrTx/>
            <a:buSzTx/>
            <a:buFontTx/>
            <a:buNone/>
            <a:tabLst/>
            <a:defRPr/>
          </a:pPr>
          <a:r>
            <a:rPr kumimoji="0" lang="fr-FR" sz="1500" b="1" i="0" u="none" strike="noStrike" kern="0" cap="none" spc="0" normalizeH="0" baseline="0" noProof="0">
              <a:ln>
                <a:noFill/>
              </a:ln>
              <a:solidFill>
                <a:sysClr val="windowText" lastClr="000000"/>
              </a:solidFill>
              <a:effectLst/>
              <a:uLnTx/>
              <a:uFillTx/>
              <a:latin typeface="Calibri" pitchFamily="34" charset="0"/>
              <a:ea typeface="+mn-ea"/>
              <a:cs typeface="+mn-cs"/>
            </a:rPr>
            <a:t>Contribution de l'emploi hors intérim et de l'intérim </a:t>
          </a:r>
        </a:p>
        <a:p xmlns:a="http://schemas.openxmlformats.org/drawingml/2006/main">
          <a:pPr marL="0" marR="0" lvl="0" indent="0" algn="ctr" defTabSz="914400" eaLnBrk="1" fontAlgn="auto" latinLnBrk="0" hangingPunct="1">
            <a:lnSpc>
              <a:spcPct val="100000"/>
            </a:lnSpc>
            <a:spcBef>
              <a:spcPts val="0"/>
            </a:spcBef>
            <a:spcAft>
              <a:spcPts val="0"/>
            </a:spcAft>
            <a:buClrTx/>
            <a:buSzTx/>
            <a:buFontTx/>
            <a:buNone/>
            <a:tabLst/>
            <a:defRPr/>
          </a:pPr>
          <a:r>
            <a:rPr kumimoji="0" lang="fr-FR" sz="1500" b="1" i="0" u="none" strike="noStrike" kern="0" cap="none" spc="0" normalizeH="0" baseline="0" noProof="0">
              <a:ln>
                <a:noFill/>
              </a:ln>
              <a:solidFill>
                <a:sysClr val="windowText" lastClr="000000"/>
              </a:solidFill>
              <a:effectLst/>
              <a:uLnTx/>
              <a:uFillTx/>
              <a:latin typeface="Calibri" pitchFamily="34" charset="0"/>
              <a:ea typeface="+mn-ea"/>
              <a:cs typeface="+mn-cs"/>
            </a:rPr>
            <a:t>à l'évolution de l'emploi salarié, dans le Var</a:t>
          </a:r>
        </a:p>
        <a:p xmlns:a="http://schemas.openxmlformats.org/drawingml/2006/main">
          <a:pPr marL="0" marR="0" lvl="0" indent="0" algn="ctr" defTabSz="914400" eaLnBrk="1" fontAlgn="auto" latinLnBrk="0" hangingPunct="1">
            <a:lnSpc>
              <a:spcPct val="100000"/>
            </a:lnSpc>
            <a:spcBef>
              <a:spcPts val="0"/>
            </a:spcBef>
            <a:spcAft>
              <a:spcPts val="0"/>
            </a:spcAft>
            <a:buClrTx/>
            <a:buSzTx/>
            <a:buFontTx/>
            <a:buNone/>
            <a:tabLst/>
            <a:defRPr/>
          </a:pPr>
          <a:r>
            <a:rPr lang="fr-FR" sz="1100" b="0" i="1" baseline="0">
              <a:effectLst/>
              <a:latin typeface="+mn-lt"/>
              <a:ea typeface="+mn-ea"/>
              <a:cs typeface="+mn-cs"/>
            </a:rPr>
            <a:t>(en nombre)</a:t>
          </a:r>
          <a:endParaRPr lang="fr-FR" sz="1400">
            <a:effectLst/>
          </a:endParaRPr>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endParaRPr lang="fr-FR" sz="1400">
            <a:effectLst/>
          </a:endParaRPr>
        </a:p>
        <a:p xmlns:a="http://schemas.openxmlformats.org/drawingml/2006/main">
          <a:pPr algn="ctr" rtl="0"/>
          <a:endParaRPr lang="fr-FR" sz="1400" b="1" i="0" u="none" strike="noStrike" kern="1200" baseline="0">
            <a:solidFill>
              <a:srgbClr val="000000"/>
            </a:solidFill>
            <a:latin typeface="Calibri"/>
            <a:ea typeface="Calibri"/>
            <a:cs typeface="Calibri"/>
          </a:endParaRPr>
        </a:p>
        <a:p xmlns:a="http://schemas.openxmlformats.org/drawingml/2006/main">
          <a:endParaRPr lang="fr-FR" sz="1100"/>
        </a:p>
      </cdr:txBody>
    </cdr:sp>
  </cdr:relSizeAnchor>
  <cdr:relSizeAnchor xmlns:cdr="http://schemas.openxmlformats.org/drawingml/2006/chartDrawing">
    <cdr:from>
      <cdr:x>0.01276</cdr:x>
      <cdr:y>0.8743</cdr:y>
    </cdr:from>
    <cdr:to>
      <cdr:x>0.99775</cdr:x>
      <cdr:y>1</cdr:y>
    </cdr:to>
    <cdr:sp macro="" textlink="">
      <cdr:nvSpPr>
        <cdr:cNvPr id="6" name="Text Box 1"/>
        <cdr:cNvSpPr txBox="1">
          <a:spLocks xmlns:a="http://schemas.openxmlformats.org/drawingml/2006/main" noChangeArrowheads="1"/>
        </cdr:cNvSpPr>
      </cdr:nvSpPr>
      <cdr:spPr bwMode="auto">
        <a:xfrm xmlns:a="http://schemas.openxmlformats.org/drawingml/2006/main">
          <a:off x="85758" y="3590925"/>
          <a:ext cx="6619960" cy="51625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eaLnBrk="1" fontAlgn="auto" latinLnBrk="0" hangingPunct="1"/>
          <a:r>
            <a:rPr lang="fr-FR" sz="900" b="1" i="0" baseline="0">
              <a:effectLst/>
              <a:latin typeface="+mn-lt"/>
              <a:ea typeface="+mn-ea"/>
              <a:cs typeface="+mn-cs"/>
            </a:rPr>
            <a:t>Note : </a:t>
          </a:r>
          <a:r>
            <a:rPr lang="fr-FR" sz="900" b="0" i="0" baseline="0">
              <a:effectLst/>
              <a:latin typeface="+mn-lt"/>
              <a:ea typeface="+mn-ea"/>
              <a:cs typeface="+mn-cs"/>
            </a:rPr>
            <a:t>données provisoires, corrigées des variations saisonnières</a:t>
          </a:r>
          <a:endParaRPr lang="fr-FR" sz="900">
            <a:effectLst/>
          </a:endParaRPr>
        </a:p>
        <a:p xmlns:a="http://schemas.openxmlformats.org/drawingml/2006/main">
          <a:pPr rtl="0" eaLnBrk="1" fontAlgn="auto" latinLnBrk="0" hangingPunct="1"/>
          <a:r>
            <a:rPr lang="fr-FR" sz="900" b="1" i="0" baseline="0">
              <a:effectLst/>
              <a:latin typeface="+mn-lt"/>
              <a:ea typeface="+mn-ea"/>
              <a:cs typeface="+mn-cs"/>
            </a:rPr>
            <a:t>Champ : </a:t>
          </a:r>
          <a:r>
            <a:rPr lang="fr-FR" sz="900" b="0" i="0" baseline="0">
              <a:effectLst/>
              <a:latin typeface="+mn-lt"/>
              <a:ea typeface="+mn-ea"/>
              <a:cs typeface="+mn-cs"/>
            </a:rPr>
            <a:t>emploi salarié en fin de trimestre </a:t>
          </a:r>
        </a:p>
        <a:p xmlns:a="http://schemas.openxmlformats.org/drawingml/2006/main">
          <a:pPr rtl="0" eaLnBrk="1" fontAlgn="auto" latinLnBrk="0" hangingPunct="1"/>
          <a:r>
            <a:rPr lang="fr-FR" sz="900" b="1" i="1" baseline="0">
              <a:effectLst/>
              <a:latin typeface="+mn-lt"/>
              <a:ea typeface="+mn-ea"/>
              <a:cs typeface="+mn-cs"/>
            </a:rPr>
            <a:t>Sources</a:t>
          </a:r>
          <a:r>
            <a:rPr lang="fr-FR" sz="900" b="0" i="1" baseline="0">
              <a:effectLst/>
              <a:latin typeface="+mn-lt"/>
              <a:ea typeface="+mn-ea"/>
              <a:cs typeface="+mn-cs"/>
            </a:rPr>
            <a:t> : Insee, estimations d'emploi ; estimations trimestrielles Acoss-Urssaf, Dares, Insee </a:t>
          </a:r>
          <a:endParaRPr lang="fr-FR" sz="900">
            <a:effectLs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0.09145</cdr:x>
      <cdr:y>0</cdr:y>
    </cdr:from>
    <cdr:to>
      <cdr:x>0.92871</cdr:x>
      <cdr:y>0.1958</cdr:y>
    </cdr:to>
    <cdr:sp macro="" textlink="">
      <cdr:nvSpPr>
        <cdr:cNvPr id="2" name="ZoneTexte 1"/>
        <cdr:cNvSpPr txBox="1"/>
      </cdr:nvSpPr>
      <cdr:spPr>
        <a:xfrm xmlns:a="http://schemas.openxmlformats.org/drawingml/2006/main">
          <a:off x="645439" y="0"/>
          <a:ext cx="5909401" cy="8305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fr-FR" sz="1500" b="1" i="0" baseline="0"/>
            <a:t>Evolution de la contribution de l'intérim et de l'emploi hors intérim </a:t>
          </a:r>
        </a:p>
        <a:p xmlns:a="http://schemas.openxmlformats.org/drawingml/2006/main">
          <a:pPr algn="ctr"/>
          <a:r>
            <a:rPr lang="fr-FR" sz="1500" b="1" i="0" baseline="0"/>
            <a:t>à l'emploi salarié, dans le Var</a:t>
          </a:r>
        </a:p>
        <a:p xmlns:a="http://schemas.openxmlformats.org/drawingml/2006/main">
          <a:pPr algn="ctr" eaLnBrk="1" fontAlgn="auto" latinLnBrk="0" hangingPunct="1"/>
          <a:r>
            <a:rPr lang="fr-FR" sz="1100" b="0" i="1" baseline="0">
              <a:effectLst/>
              <a:latin typeface="+mn-lt"/>
              <a:ea typeface="+mn-ea"/>
              <a:cs typeface="+mn-cs"/>
            </a:rPr>
            <a:t>(en nombre, entre le T1 2026 et le T2 2026) </a:t>
          </a:r>
          <a:endParaRPr lang="fr-FR">
            <a:effectLst/>
          </a:endParaRPr>
        </a:p>
        <a:p xmlns:a="http://schemas.openxmlformats.org/drawingml/2006/main">
          <a:pPr algn="ctr"/>
          <a:endParaRPr lang="fr-FR" sz="1400" b="1" i="0" baseline="0"/>
        </a:p>
        <a:p xmlns:a="http://schemas.openxmlformats.org/drawingml/2006/main">
          <a:pPr algn="ctr"/>
          <a:endParaRPr lang="fr-FR" sz="1400" b="1" i="0" baseline="0"/>
        </a:p>
      </cdr:txBody>
    </cdr:sp>
  </cdr:relSizeAnchor>
  <cdr:relSizeAnchor xmlns:cdr="http://schemas.openxmlformats.org/drawingml/2006/chartDrawing">
    <cdr:from>
      <cdr:x>0</cdr:x>
      <cdr:y>0.82202</cdr:y>
    </cdr:from>
    <cdr:to>
      <cdr:x>0.98564</cdr:x>
      <cdr:y>1</cdr:y>
    </cdr:to>
    <cdr:sp macro="" textlink="">
      <cdr:nvSpPr>
        <cdr:cNvPr id="4" name="Text Box 1"/>
        <cdr:cNvSpPr txBox="1">
          <a:spLocks xmlns:a="http://schemas.openxmlformats.org/drawingml/2006/main" noChangeArrowheads="1"/>
        </cdr:cNvSpPr>
      </cdr:nvSpPr>
      <cdr:spPr bwMode="auto">
        <a:xfrm xmlns:a="http://schemas.openxmlformats.org/drawingml/2006/main">
          <a:off x="0" y="3630929"/>
          <a:ext cx="6708822" cy="78613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eaLnBrk="1" fontAlgn="auto" latinLnBrk="0" hangingPunct="1"/>
          <a:r>
            <a:rPr lang="fr-FR" sz="900" b="1" i="0" baseline="0">
              <a:effectLst/>
              <a:latin typeface="+mn-lt"/>
              <a:ea typeface="+mn-ea"/>
              <a:cs typeface="+mn-cs"/>
            </a:rPr>
            <a:t>Note</a:t>
          </a:r>
          <a:r>
            <a:rPr lang="fr-FR" sz="900" b="0" i="0" baseline="0">
              <a:effectLst/>
              <a:latin typeface="+mn-lt"/>
              <a:ea typeface="+mn-ea"/>
              <a:cs typeface="+mn-cs"/>
            </a:rPr>
            <a:t> : données arrondies provisoires, corrigées des variations saisonnières ; l'addition des quatre secteurs d'activité ne correspond pas au total de l'emploi salarié, car l'</a:t>
          </a:r>
          <a:r>
            <a:rPr lang="fr-FR" sz="900" b="0" i="1" baseline="0">
              <a:effectLst/>
              <a:latin typeface="+mn-lt"/>
              <a:ea typeface="+mn-ea"/>
              <a:cs typeface="+mn-cs"/>
            </a:rPr>
            <a:t>Agriculture, sylviculture et pêche </a:t>
          </a:r>
          <a:r>
            <a:rPr lang="fr-FR" sz="900" b="0" i="0" baseline="0">
              <a:effectLst/>
              <a:latin typeface="+mn-lt"/>
              <a:ea typeface="+mn-ea"/>
              <a:cs typeface="+mn-cs"/>
            </a:rPr>
            <a:t>qui représente 1 % de l'emploi salarié total n'est pas représentée</a:t>
          </a:r>
          <a:endParaRPr lang="fr-FR" sz="900">
            <a:effectLst/>
          </a:endParaRPr>
        </a:p>
        <a:p xmlns:a="http://schemas.openxmlformats.org/drawingml/2006/main">
          <a:pPr rtl="0" eaLnBrk="1" fontAlgn="auto" latinLnBrk="0" hangingPunct="1"/>
          <a:r>
            <a:rPr lang="fr-FR" sz="900" b="1" i="0" baseline="0">
              <a:effectLst/>
              <a:latin typeface="+mn-lt"/>
              <a:ea typeface="+mn-ea"/>
              <a:cs typeface="+mn-cs"/>
            </a:rPr>
            <a:t>Champ</a:t>
          </a:r>
          <a:r>
            <a:rPr lang="fr-FR" sz="900" b="0" i="0" baseline="0">
              <a:effectLst/>
              <a:latin typeface="+mn-lt"/>
              <a:ea typeface="+mn-ea"/>
              <a:cs typeface="+mn-cs"/>
            </a:rPr>
            <a:t> : emploi salarié en fin de trimestre </a:t>
          </a:r>
          <a:endParaRPr lang="fr-FR" sz="900">
            <a:effectLst/>
          </a:endParaRPr>
        </a:p>
        <a:p xmlns:a="http://schemas.openxmlformats.org/drawingml/2006/main">
          <a:pPr rtl="0" eaLnBrk="1" fontAlgn="auto" latinLnBrk="0" hangingPunct="1"/>
          <a:r>
            <a:rPr lang="fr-FR" sz="900" b="1" i="1" baseline="0">
              <a:effectLst/>
              <a:latin typeface="+mn-lt"/>
              <a:ea typeface="+mn-ea"/>
              <a:cs typeface="+mn-cs"/>
            </a:rPr>
            <a:t>Sources</a:t>
          </a:r>
          <a:r>
            <a:rPr lang="fr-FR" sz="900" b="0" i="1" baseline="0">
              <a:effectLst/>
              <a:latin typeface="+mn-lt"/>
              <a:ea typeface="+mn-ea"/>
              <a:cs typeface="+mn-cs"/>
            </a:rPr>
            <a:t> : Insee, estimations d'emploi ; estimations trimestrielles Acoss-Urssaf, Dares, Insee</a:t>
          </a:r>
          <a:endParaRPr lang="fr-FR" sz="900">
            <a:effectLst/>
          </a:endParaRPr>
        </a:p>
        <a:p xmlns:a="http://schemas.openxmlformats.org/drawingml/2006/main">
          <a:pPr algn="l" rtl="0">
            <a:defRPr sz="1000"/>
          </a:pPr>
          <a:endParaRPr lang="fr-FR" sz="900" b="0" i="1" u="none" strike="noStrike" baseline="0">
            <a:solidFill>
              <a:srgbClr val="000000"/>
            </a:solidFill>
            <a:latin typeface="Calibri"/>
          </a:endParaRPr>
        </a:p>
      </cdr:txBody>
    </cdr:sp>
  </cdr:relSizeAnchor>
  <cdr:relSizeAnchor xmlns:cdr="http://schemas.openxmlformats.org/drawingml/2006/chartDrawing">
    <cdr:from>
      <cdr:x>0.26781</cdr:x>
      <cdr:y>0.20807</cdr:y>
    </cdr:from>
    <cdr:to>
      <cdr:x>0.26781</cdr:x>
      <cdr:y>0.70657</cdr:y>
    </cdr:to>
    <cdr:cxnSp macro="">
      <cdr:nvCxnSpPr>
        <cdr:cNvPr id="5" name="Connecteur droit 4">
          <a:extLst xmlns:a="http://schemas.openxmlformats.org/drawingml/2006/main">
            <a:ext uri="{FF2B5EF4-FFF2-40B4-BE49-F238E27FC236}">
              <a16:creationId xmlns:a16="http://schemas.microsoft.com/office/drawing/2014/main" id="{737A9211-210B-FB05-D5E9-40BFB9EF4155}"/>
            </a:ext>
          </a:extLst>
        </cdr:cNvPr>
        <cdr:cNvCxnSpPr/>
      </cdr:nvCxnSpPr>
      <cdr:spPr>
        <a:xfrm xmlns:a="http://schemas.openxmlformats.org/drawingml/2006/main" flipV="1">
          <a:off x="1843299" y="919071"/>
          <a:ext cx="0" cy="2201904"/>
        </a:xfrm>
        <a:prstGeom xmlns:a="http://schemas.openxmlformats.org/drawingml/2006/main" prst="line">
          <a:avLst/>
        </a:prstGeom>
        <a:ln xmlns:a="http://schemas.openxmlformats.org/drawingml/2006/main" w="12700">
          <a:solidFill>
            <a:sysClr val="windowText" lastClr="000000"/>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0.00758</cdr:x>
      <cdr:y>0.01307</cdr:y>
    </cdr:from>
    <cdr:to>
      <cdr:x>0.97149</cdr:x>
      <cdr:y>0.17696</cdr:y>
    </cdr:to>
    <cdr:sp macro="" textlink="">
      <cdr:nvSpPr>
        <cdr:cNvPr id="5" name="ZoneTexte 1"/>
        <cdr:cNvSpPr txBox="1"/>
      </cdr:nvSpPr>
      <cdr:spPr>
        <a:xfrm xmlns:a="http://schemas.openxmlformats.org/drawingml/2006/main">
          <a:off x="52170" y="55565"/>
          <a:ext cx="6634379" cy="696749"/>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r>
            <a:rPr lang="fr-FR" sz="1500" b="1" i="0" u="none" strike="noStrike" kern="1200" baseline="0">
              <a:solidFill>
                <a:srgbClr val="000000"/>
              </a:solidFill>
              <a:latin typeface="+mn-lt"/>
              <a:ea typeface="Calibri"/>
              <a:cs typeface="Calibri"/>
            </a:rPr>
            <a:t>Evolution de l'emploi salarié par secteur d'activité y compris intérim,</a:t>
          </a:r>
        </a:p>
        <a:p xmlns:a="http://schemas.openxmlformats.org/drawingml/2006/main">
          <a:pPr algn="ctr" rtl="0"/>
          <a:r>
            <a:rPr lang="fr-FR" sz="1500" b="1" i="0" u="none" strike="noStrike" kern="1200" baseline="0">
              <a:solidFill>
                <a:srgbClr val="000000"/>
              </a:solidFill>
              <a:latin typeface="Calibri"/>
              <a:ea typeface="Calibri"/>
              <a:cs typeface="Calibri"/>
            </a:rPr>
            <a:t>dans le Var</a:t>
          </a:r>
        </a:p>
        <a:p xmlns:a="http://schemas.openxmlformats.org/drawingml/2006/main">
          <a:pPr algn="ctr" rtl="0"/>
          <a:r>
            <a:rPr lang="fr-FR" sz="1100" b="0" i="1" baseline="0">
              <a:effectLst/>
              <a:latin typeface="+mn-lt"/>
              <a:ea typeface="+mn-ea"/>
              <a:cs typeface="+mn-cs"/>
            </a:rPr>
            <a:t>(en indice base 100 au 1</a:t>
          </a:r>
          <a:r>
            <a:rPr lang="fr-FR" sz="1100" b="0" i="1" baseline="30000">
              <a:effectLst/>
              <a:latin typeface="+mn-lt"/>
              <a:ea typeface="+mn-ea"/>
              <a:cs typeface="+mn-cs"/>
            </a:rPr>
            <a:t>er</a:t>
          </a:r>
          <a:r>
            <a:rPr lang="fr-FR" sz="1100" b="0" i="1" baseline="0">
              <a:effectLst/>
              <a:latin typeface="+mn-lt"/>
              <a:ea typeface="+mn-ea"/>
              <a:cs typeface="+mn-cs"/>
            </a:rPr>
            <a:t> trimestre 2016)</a:t>
          </a:r>
          <a:endParaRPr lang="fr-FR">
            <a:effectLst/>
          </a:endParaRPr>
        </a:p>
        <a:p xmlns:a="http://schemas.openxmlformats.org/drawingml/2006/main">
          <a:pPr algn="ctr" rtl="0"/>
          <a:endParaRPr lang="fr-FR" sz="1400" b="1" i="0" u="none" strike="noStrike" kern="1200" baseline="0">
            <a:solidFill>
              <a:srgbClr val="000000"/>
            </a:solidFill>
            <a:latin typeface="Calibri"/>
            <a:ea typeface="Calibri"/>
            <a:cs typeface="Calibri"/>
          </a:endParaRPr>
        </a:p>
        <a:p xmlns:a="http://schemas.openxmlformats.org/drawingml/2006/main">
          <a:endParaRPr lang="fr-FR" sz="1100"/>
        </a:p>
      </cdr:txBody>
    </cdr:sp>
  </cdr:relSizeAnchor>
  <cdr:relSizeAnchor xmlns:cdr="http://schemas.openxmlformats.org/drawingml/2006/chartDrawing">
    <cdr:from>
      <cdr:x>0.00567</cdr:x>
      <cdr:y>0.85539</cdr:y>
    </cdr:from>
    <cdr:to>
      <cdr:x>0.97866</cdr:x>
      <cdr:y>1</cdr:y>
    </cdr:to>
    <cdr:sp macro="" textlink="">
      <cdr:nvSpPr>
        <cdr:cNvPr id="6" name="Text Box 1"/>
        <cdr:cNvSpPr txBox="1">
          <a:spLocks xmlns:a="http://schemas.openxmlformats.org/drawingml/2006/main" noChangeArrowheads="1"/>
        </cdr:cNvSpPr>
      </cdr:nvSpPr>
      <cdr:spPr bwMode="auto">
        <a:xfrm xmlns:a="http://schemas.openxmlformats.org/drawingml/2006/main">
          <a:off x="38100" y="3324225"/>
          <a:ext cx="6539317" cy="56197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eaLnBrk="1" fontAlgn="auto" latinLnBrk="0" hangingPunct="1"/>
          <a:r>
            <a:rPr lang="fr-FR" sz="900" b="1" i="0" baseline="0">
              <a:effectLst/>
              <a:latin typeface="+mn-lt"/>
              <a:ea typeface="+mn-ea"/>
              <a:cs typeface="+mn-cs"/>
            </a:rPr>
            <a:t>Note : </a:t>
          </a:r>
          <a:r>
            <a:rPr lang="fr-FR" sz="900" b="0" i="0" baseline="0">
              <a:effectLst/>
              <a:latin typeface="+mn-lt"/>
              <a:ea typeface="+mn-ea"/>
              <a:cs typeface="+mn-cs"/>
            </a:rPr>
            <a:t>données provisoires, corrigées des variations saisonnières</a:t>
          </a:r>
          <a:endParaRPr lang="fr-FR" sz="900">
            <a:effectLst/>
          </a:endParaRPr>
        </a:p>
        <a:p xmlns:a="http://schemas.openxmlformats.org/drawingml/2006/main">
          <a:pPr rtl="0" eaLnBrk="1" fontAlgn="auto" latinLnBrk="0" hangingPunct="1"/>
          <a:r>
            <a:rPr lang="fr-FR" sz="900" b="1" i="0" baseline="0">
              <a:effectLst/>
              <a:latin typeface="+mn-lt"/>
              <a:ea typeface="+mn-ea"/>
              <a:cs typeface="+mn-cs"/>
            </a:rPr>
            <a:t>Champ : </a:t>
          </a:r>
          <a:r>
            <a:rPr lang="fr-FR" sz="900" b="0" i="0" baseline="0">
              <a:effectLst/>
              <a:latin typeface="+mn-lt"/>
              <a:ea typeface="+mn-ea"/>
              <a:cs typeface="+mn-cs"/>
            </a:rPr>
            <a:t>emploi salarié en fin de trimestre </a:t>
          </a:r>
          <a:endParaRPr lang="fr-FR" sz="900">
            <a:effectLst/>
          </a:endParaRPr>
        </a:p>
        <a:p xmlns:a="http://schemas.openxmlformats.org/drawingml/2006/main">
          <a:pPr rtl="0"/>
          <a:r>
            <a:rPr lang="fr-FR" sz="900" b="1" i="1" baseline="0">
              <a:effectLst/>
              <a:latin typeface="+mn-lt"/>
              <a:ea typeface="+mn-ea"/>
              <a:cs typeface="+mn-cs"/>
            </a:rPr>
            <a:t>Sources</a:t>
          </a:r>
          <a:r>
            <a:rPr lang="fr-FR" sz="900" b="0" i="1" baseline="0">
              <a:effectLst/>
              <a:latin typeface="+mn-lt"/>
              <a:ea typeface="+mn-ea"/>
              <a:cs typeface="+mn-cs"/>
            </a:rPr>
            <a:t> : Insee, estimations d'emploi ; estimations trimestrielles Acoss-Urssaf, Dares, Insee </a:t>
          </a:r>
          <a:endParaRPr lang="fr-FR" sz="900">
            <a:effectLst/>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0.81748</cdr:y>
    </cdr:from>
    <cdr:to>
      <cdr:x>0.99673</cdr:x>
      <cdr:y>0.98507</cdr:y>
    </cdr:to>
    <cdr:sp macro="" textlink="">
      <cdr:nvSpPr>
        <cdr:cNvPr id="3" name="ZoneTexte 1"/>
        <cdr:cNvSpPr txBox="1"/>
      </cdr:nvSpPr>
      <cdr:spPr>
        <a:xfrm xmlns:a="http://schemas.openxmlformats.org/drawingml/2006/main">
          <a:off x="0" y="3028950"/>
          <a:ext cx="8705850" cy="62096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fr-FR" sz="900" b="1" i="0" baseline="0" dirty="0">
              <a:effectLst/>
              <a:latin typeface="+mn-lt"/>
              <a:ea typeface="+mn-ea"/>
              <a:cs typeface="+mn-cs"/>
            </a:rPr>
            <a:t>Note</a:t>
          </a:r>
          <a:r>
            <a:rPr lang="fr-FR" sz="900" b="0" i="0" baseline="0" dirty="0">
              <a:effectLst/>
              <a:latin typeface="+mn-lt"/>
              <a:ea typeface="+mn-ea"/>
              <a:cs typeface="+mn-cs"/>
            </a:rPr>
            <a:t> : données provisoires</a:t>
          </a:r>
        </a:p>
        <a:p xmlns:a="http://schemas.openxmlformats.org/drawingml/2006/main">
          <a:pPr rtl="0"/>
          <a:r>
            <a:rPr lang="fr-FR" sz="900" b="1" i="0" baseline="0" dirty="0">
              <a:effectLst/>
              <a:latin typeface="+mn-lt"/>
              <a:ea typeface="+mn-ea"/>
              <a:cs typeface="+mn-cs"/>
            </a:rPr>
            <a:t>Lecture : </a:t>
          </a:r>
          <a:r>
            <a:rPr lang="fr-FR" sz="900" b="0" i="0" baseline="0" dirty="0">
              <a:effectLst/>
              <a:latin typeface="+mn-lt"/>
              <a:ea typeface="+mn-ea"/>
              <a:cs typeface="+mn-cs"/>
            </a:rPr>
            <a:t>780 contrats d'apprentissage ont commencé entre avril et juin 2026 dans le Var . Fin juin 2026, le département  compte 11 </a:t>
          </a:r>
          <a:r>
            <a:rPr lang="fr-FR" sz="900" dirty="0"/>
            <a:t>70</a:t>
          </a:r>
          <a:r>
            <a:rPr lang="fr-FR" sz="900" b="0" i="0" baseline="0" dirty="0">
              <a:effectLst/>
              <a:latin typeface="+mn-lt"/>
              <a:ea typeface="+mn-ea"/>
              <a:cs typeface="+mn-cs"/>
            </a:rPr>
            <a:t>0 bénéficiaires de contrats d'apprentissage.</a:t>
          </a:r>
          <a:endParaRPr lang="fr-FR" sz="900" dirty="0">
            <a:effectLst/>
          </a:endParaRPr>
        </a:p>
        <a:p xmlns:a="http://schemas.openxmlformats.org/drawingml/2006/main">
          <a:pPr rtl="0"/>
          <a:r>
            <a:rPr lang="fr-FR" sz="900" b="1" i="1" baseline="0" dirty="0">
              <a:effectLst/>
              <a:latin typeface="+mn-lt"/>
              <a:ea typeface="+mn-ea"/>
              <a:cs typeface="+mn-cs"/>
            </a:rPr>
            <a:t>Source : </a:t>
          </a:r>
          <a:r>
            <a:rPr lang="fr-FR" sz="900" b="0" i="1" baseline="0" dirty="0">
              <a:effectLst/>
              <a:latin typeface="+mn-lt"/>
              <a:ea typeface="+mn-ea"/>
              <a:cs typeface="+mn-cs"/>
            </a:rPr>
            <a:t>Dares, Système d'information sur l'apprentissage  - </a:t>
          </a:r>
          <a:r>
            <a:rPr lang="fr-FR" sz="900" b="1" i="1" baseline="0" dirty="0">
              <a:effectLst/>
              <a:latin typeface="+mn-lt"/>
              <a:ea typeface="+mn-ea"/>
              <a:cs typeface="+mn-cs"/>
            </a:rPr>
            <a:t>Traitements</a:t>
          </a:r>
          <a:r>
            <a:rPr lang="fr-FR" sz="900" b="0" i="1" baseline="0" dirty="0">
              <a:effectLst/>
              <a:latin typeface="+mn-lt"/>
              <a:ea typeface="+mn-ea"/>
              <a:cs typeface="+mn-cs"/>
            </a:rPr>
            <a:t> : Dares</a:t>
          </a:r>
          <a:endParaRPr lang="fr-FR" sz="900" dirty="0">
            <a:effectLst/>
          </a:endParaRPr>
        </a:p>
        <a:p xmlns:a="http://schemas.openxmlformats.org/drawingml/2006/main">
          <a:pPr marL="0" marR="0" indent="0" defTabSz="914400" rtl="0" eaLnBrk="1" fontAlgn="auto" latinLnBrk="0" hangingPunct="1">
            <a:lnSpc>
              <a:spcPts val="1200"/>
            </a:lnSpc>
            <a:spcBef>
              <a:spcPts val="0"/>
            </a:spcBef>
            <a:spcAft>
              <a:spcPts val="0"/>
            </a:spcAft>
            <a:buClrTx/>
            <a:buSzTx/>
            <a:buFontTx/>
            <a:buNone/>
            <a:tabLst/>
            <a:defRPr/>
          </a:pPr>
          <a:endParaRPr lang="fr-FR" sz="900" i="1" dirty="0"/>
        </a:p>
      </cdr:txBody>
    </cdr:sp>
  </cdr:relSizeAnchor>
</c:userShapes>
</file>

<file path=ppt/drawings/drawing6.xml><?xml version="1.0" encoding="utf-8"?>
<c:userShapes xmlns:c="http://schemas.openxmlformats.org/drawingml/2006/chart">
  <cdr:relSizeAnchor xmlns:cdr="http://schemas.openxmlformats.org/drawingml/2006/chartDrawing">
    <cdr:from>
      <cdr:x>0.05303</cdr:x>
      <cdr:y>0.84911</cdr:y>
    </cdr:from>
    <cdr:to>
      <cdr:x>0.93609</cdr:x>
      <cdr:y>1</cdr:y>
    </cdr:to>
    <cdr:sp macro="" textlink="">
      <cdr:nvSpPr>
        <cdr:cNvPr id="3" name="Text Box 1"/>
        <cdr:cNvSpPr txBox="1">
          <a:spLocks xmlns:a="http://schemas.openxmlformats.org/drawingml/2006/main" noChangeArrowheads="1"/>
        </cdr:cNvSpPr>
      </cdr:nvSpPr>
      <cdr:spPr bwMode="auto">
        <a:xfrm xmlns:a="http://schemas.openxmlformats.org/drawingml/2006/main">
          <a:off x="355600" y="2733677"/>
          <a:ext cx="5921432" cy="485773"/>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fr-FR" sz="1000" b="1" i="0" u="none" strike="noStrike" baseline="0">
              <a:solidFill>
                <a:srgbClr val="000000"/>
              </a:solidFill>
              <a:latin typeface="+mn-lt"/>
            </a:rPr>
            <a:t>Note : </a:t>
          </a:r>
          <a:r>
            <a:rPr lang="fr-FR" sz="1000" b="0" i="0" u="none" strike="noStrike" baseline="0">
              <a:solidFill>
                <a:srgbClr val="000000"/>
              </a:solidFill>
              <a:latin typeface="+mn-lt"/>
            </a:rPr>
            <a:t>données trimestrielles provisoires, corrigées des variations saisonnières ; estimation à +/- 0,3 point près du</a:t>
          </a:r>
        </a:p>
        <a:p xmlns:a="http://schemas.openxmlformats.org/drawingml/2006/main">
          <a:pPr algn="l" rtl="0">
            <a:defRPr sz="1000"/>
          </a:pPr>
          <a:r>
            <a:rPr lang="fr-FR" sz="1000" b="0" i="0" u="none" strike="noStrike" baseline="0">
              <a:solidFill>
                <a:srgbClr val="000000"/>
              </a:solidFill>
              <a:latin typeface="+mn-lt"/>
            </a:rPr>
            <a:t>niveau du taux de chômage national et de son évolution d’un trimestre à l’autre</a:t>
          </a:r>
        </a:p>
        <a:p xmlns:a="http://schemas.openxmlformats.org/drawingml/2006/main">
          <a:pPr algn="l" rtl="0">
            <a:defRPr sz="1000"/>
          </a:pPr>
          <a:r>
            <a:rPr lang="fr-FR" sz="1000" b="1" i="1" u="none" strike="noStrike" baseline="0">
              <a:solidFill>
                <a:srgbClr val="000000"/>
              </a:solidFill>
              <a:latin typeface="Calibri"/>
            </a:rPr>
            <a:t>Source : </a:t>
          </a:r>
          <a:r>
            <a:rPr lang="fr-FR" sz="1000" b="0" i="1" u="none" strike="noStrike" baseline="0">
              <a:solidFill>
                <a:srgbClr val="000000"/>
              </a:solidFill>
              <a:latin typeface="+mn-lt"/>
            </a:rPr>
            <a:t>Insee, taux de chômage au sens du BIT (national ) et taux de chômage localisés (régional et départementaux)</a:t>
          </a:r>
        </a:p>
      </cdr:txBody>
    </cdr:sp>
  </cdr:relSizeAnchor>
</c:userShapes>
</file>

<file path=ppt/drawings/drawing7.xml><?xml version="1.0" encoding="utf-8"?>
<c:userShapes xmlns:c="http://schemas.openxmlformats.org/drawingml/2006/chart">
  <cdr:relSizeAnchor xmlns:cdr="http://schemas.openxmlformats.org/drawingml/2006/chartDrawing">
    <cdr:from>
      <cdr:x>0</cdr:x>
      <cdr:y>0.84196</cdr:y>
    </cdr:from>
    <cdr:to>
      <cdr:x>0</cdr:x>
      <cdr:y>0.8422</cdr:y>
    </cdr:to>
    <cdr:sp macro="" textlink="">
      <cdr:nvSpPr>
        <cdr:cNvPr id="3" name="Text Box 1"/>
        <cdr:cNvSpPr txBox="1">
          <a:spLocks xmlns:a="http://schemas.openxmlformats.org/drawingml/2006/main" noChangeArrowheads="1"/>
        </cdr:cNvSpPr>
      </cdr:nvSpPr>
      <cdr:spPr bwMode="auto">
        <a:xfrm xmlns:a="http://schemas.openxmlformats.org/drawingml/2006/main">
          <a:off x="0" y="3952875"/>
          <a:ext cx="6924675" cy="78105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fr-FR" sz="1000" b="0" i="0" u="none" strike="noStrike" baseline="0">
              <a:solidFill>
                <a:srgbClr val="000000"/>
              </a:solidFill>
              <a:latin typeface="+mn-lt"/>
            </a:rPr>
            <a:t>* Pour évaluer la comparabilité avec le Var, les critères retenus sont le nombre total d'emplois (salariés et non salariés) du département, ainsi que le poids du secteur du tertiaire non marchand dans l'emploi total </a:t>
          </a:r>
        </a:p>
        <a:p xmlns:a="http://schemas.openxmlformats.org/drawingml/2006/main">
          <a:pPr algn="l" rtl="0">
            <a:defRPr sz="1000"/>
          </a:pPr>
          <a:r>
            <a:rPr lang="fr-FR" sz="1000" b="1" i="0" u="none" strike="noStrike" baseline="0">
              <a:solidFill>
                <a:srgbClr val="000000"/>
              </a:solidFill>
              <a:latin typeface="+mn-lt"/>
            </a:rPr>
            <a:t>Note : </a:t>
          </a:r>
          <a:r>
            <a:rPr lang="fr-FR" sz="1000" b="0" i="0" u="none" strike="noStrike" baseline="0">
              <a:solidFill>
                <a:srgbClr val="000000"/>
              </a:solidFill>
              <a:latin typeface="+mn-lt"/>
            </a:rPr>
            <a:t>données trimestrielles provisoires, corrigées des variations saisonnières ; estimation à +/- 0,3 point près du niveau du taux de chômage national et de son évolution d’un trimestre à l’autre</a:t>
          </a:r>
        </a:p>
        <a:p xmlns:a="http://schemas.openxmlformats.org/drawingml/2006/main">
          <a:pPr algn="l" rtl="0">
            <a:defRPr sz="1000"/>
          </a:pPr>
          <a:r>
            <a:rPr lang="fr-FR" sz="1000" b="1" i="1" u="none" strike="noStrike" baseline="0">
              <a:solidFill>
                <a:srgbClr val="000000"/>
              </a:solidFill>
              <a:latin typeface="Calibri"/>
            </a:rPr>
            <a:t>Source : </a:t>
          </a:r>
          <a:r>
            <a:rPr lang="fr-FR" sz="1000" b="0" i="1" u="none" strike="noStrike" baseline="0">
              <a:solidFill>
                <a:srgbClr val="000000"/>
              </a:solidFill>
              <a:latin typeface="Calibri"/>
            </a:rPr>
            <a:t>Insee, taux de chômage au sens du BIT (national ) et taux de chômage localisés (régional</a:t>
          </a:r>
          <a:r>
            <a:rPr lang="fr-FR" sz="1000" b="0" i="1" baseline="0">
              <a:effectLst/>
              <a:latin typeface="+mn-lt"/>
              <a:ea typeface="+mn-ea"/>
              <a:cs typeface="+mn-cs"/>
            </a:rPr>
            <a:t> et départementaux</a:t>
          </a:r>
          <a:r>
            <a:rPr lang="fr-FR" sz="1000" b="0" i="1" u="none" strike="noStrike" baseline="0">
              <a:solidFill>
                <a:srgbClr val="000000"/>
              </a:solidFill>
              <a:latin typeface="Calibri"/>
            </a:rPr>
            <a:t>)</a:t>
          </a:r>
        </a:p>
      </cdr:txBody>
    </cdr:sp>
  </cdr:relSizeAnchor>
  <cdr:relSizeAnchor xmlns:cdr="http://schemas.openxmlformats.org/drawingml/2006/chartDrawing">
    <cdr:from>
      <cdr:x>0.0055</cdr:x>
      <cdr:y>0.01073</cdr:y>
    </cdr:from>
    <cdr:to>
      <cdr:x>1</cdr:x>
      <cdr:y>0.0892</cdr:y>
    </cdr:to>
    <cdr:sp macro="" textlink="">
      <cdr:nvSpPr>
        <cdr:cNvPr id="2" name="ZoneTexte 1"/>
        <cdr:cNvSpPr txBox="1"/>
      </cdr:nvSpPr>
      <cdr:spPr>
        <a:xfrm xmlns:a="http://schemas.openxmlformats.org/drawingml/2006/main">
          <a:off x="50800" y="50800"/>
          <a:ext cx="6886589" cy="37147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r>
            <a:rPr lang="fr-FR" sz="1500" b="1" i="0" baseline="0">
              <a:effectLst/>
              <a:latin typeface="+mn-lt"/>
              <a:ea typeface="+mn-ea"/>
              <a:cs typeface="+mn-cs"/>
            </a:rPr>
            <a:t>Taux de chômage localisés dans les départements comparables* au T2 2026</a:t>
          </a:r>
          <a:endParaRPr lang="fr-FR" sz="1100"/>
        </a:p>
      </cdr:txBody>
    </cdr:sp>
  </cdr:relSizeAnchor>
  <cdr:relSizeAnchor xmlns:cdr="http://schemas.openxmlformats.org/drawingml/2006/chartDrawing">
    <cdr:from>
      <cdr:x>0</cdr:x>
      <cdr:y>0.81958</cdr:y>
    </cdr:from>
    <cdr:to>
      <cdr:x>1</cdr:x>
      <cdr:y>0.98457</cdr:y>
    </cdr:to>
    <cdr:sp macro="" textlink="">
      <cdr:nvSpPr>
        <cdr:cNvPr id="4" name="Text Box 1"/>
        <cdr:cNvSpPr txBox="1">
          <a:spLocks xmlns:a="http://schemas.openxmlformats.org/drawingml/2006/main" noChangeArrowheads="1"/>
        </cdr:cNvSpPr>
      </cdr:nvSpPr>
      <cdr:spPr bwMode="auto">
        <a:xfrm xmlns:a="http://schemas.openxmlformats.org/drawingml/2006/main">
          <a:off x="0" y="3879850"/>
          <a:ext cx="6924675" cy="78105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fr-FR" sz="1000" b="0" i="0" baseline="0">
              <a:effectLst/>
              <a:latin typeface="+mn-lt"/>
              <a:ea typeface="+mn-ea"/>
              <a:cs typeface="+mn-cs"/>
            </a:rPr>
            <a:t>* Pour évaluer la comparabilité avec le Var, les critères retenus sont le nombre total d'emplois (salariés et non salariés) du département, ainsi que le poids du secteur du tertiaire non marchand dans l'emploi total </a:t>
          </a:r>
          <a:endParaRPr lang="fr-FR" sz="1000">
            <a:effectLst/>
          </a:endParaRPr>
        </a:p>
        <a:p xmlns:a="http://schemas.openxmlformats.org/drawingml/2006/main">
          <a:pPr algn="l" rtl="0">
            <a:defRPr sz="1000"/>
          </a:pPr>
          <a:r>
            <a:rPr lang="fr-FR" sz="1000" b="1" i="0" u="none" strike="noStrike" baseline="0">
              <a:solidFill>
                <a:srgbClr val="000000"/>
              </a:solidFill>
              <a:latin typeface="+mn-lt"/>
            </a:rPr>
            <a:t>Note : </a:t>
          </a:r>
          <a:r>
            <a:rPr lang="fr-FR" sz="1000" b="0" i="0" u="none" strike="noStrike" baseline="0">
              <a:solidFill>
                <a:srgbClr val="000000"/>
              </a:solidFill>
              <a:latin typeface="+mn-lt"/>
            </a:rPr>
            <a:t>données trimestrielles provisoires, corrigées des variations saisonnières ; estimation à +/- 0,3 point près du niveau du taux de chômage national et de son évolution d’un trimestre à l’autre</a:t>
          </a:r>
        </a:p>
        <a:p xmlns:a="http://schemas.openxmlformats.org/drawingml/2006/main">
          <a:pPr algn="l" rtl="0">
            <a:defRPr sz="1000"/>
          </a:pPr>
          <a:r>
            <a:rPr lang="fr-FR" sz="1000" b="1" i="1" u="none" strike="noStrike" baseline="0">
              <a:solidFill>
                <a:srgbClr val="000000"/>
              </a:solidFill>
              <a:latin typeface="Calibri"/>
            </a:rPr>
            <a:t>Source : </a:t>
          </a:r>
          <a:r>
            <a:rPr lang="fr-FR" sz="1000" b="0" i="1" u="none" strike="noStrike" baseline="0">
              <a:solidFill>
                <a:srgbClr val="000000"/>
              </a:solidFill>
              <a:latin typeface="Calibri"/>
            </a:rPr>
            <a:t>Insee, taux de chômage au sens du BIT (national ) et taux de chômage localisés (régional et départementaux)</a:t>
          </a:r>
        </a:p>
      </cdr:txBody>
    </cdr:sp>
  </cdr:relSizeAnchor>
</c:userShapes>
</file>

<file path=ppt/drawings/drawing8.xml><?xml version="1.0" encoding="utf-8"?>
<c:userShapes xmlns:c="http://schemas.openxmlformats.org/drawingml/2006/chart">
  <cdr:relSizeAnchor xmlns:cdr="http://schemas.openxmlformats.org/drawingml/2006/chartDrawing">
    <cdr:from>
      <cdr:x>0</cdr:x>
      <cdr:y>0.81405</cdr:y>
    </cdr:from>
    <cdr:to>
      <cdr:x>1</cdr:x>
      <cdr:y>1</cdr:y>
    </cdr:to>
    <cdr:sp macro="" textlink="">
      <cdr:nvSpPr>
        <cdr:cNvPr id="3" name="ZoneTexte 1"/>
        <cdr:cNvSpPr txBox="1"/>
      </cdr:nvSpPr>
      <cdr:spPr>
        <a:xfrm xmlns:a="http://schemas.openxmlformats.org/drawingml/2006/main">
          <a:off x="0" y="3886201"/>
          <a:ext cx="5953125" cy="88772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fr-FR" sz="1000" b="0" i="0">
              <a:effectLst/>
              <a:latin typeface="+mn-lt"/>
              <a:ea typeface="+mn-ea"/>
              <a:cs typeface="+mn-cs"/>
            </a:rPr>
            <a:t>* Pour le RSA et la PA, la notion de bénéficiaires renvoie à celle de foyer et non d’individu. Pour l’ASS, elle renvoie à l’individu qui perçoit l’allocation.</a:t>
          </a:r>
          <a:endParaRPr lang="fr-FR" sz="1000">
            <a:effectLst/>
          </a:endParaRPr>
        </a:p>
        <a:p xmlns:a="http://schemas.openxmlformats.org/drawingml/2006/main">
          <a:pPr eaLnBrk="1" fontAlgn="auto" latinLnBrk="0" hangingPunct="1"/>
          <a:r>
            <a:rPr lang="fr-FR" sz="1000" b="0" i="0">
              <a:effectLst/>
              <a:latin typeface="+mn-lt"/>
              <a:ea typeface="+mn-ea"/>
              <a:cs typeface="+mn-cs"/>
            </a:rPr>
            <a:t>** Données à fin mai</a:t>
          </a:r>
        </a:p>
        <a:p xmlns:a="http://schemas.openxmlformats.org/drawingml/2006/main">
          <a:pPr eaLnBrk="1" fontAlgn="auto" latinLnBrk="0" hangingPunct="1"/>
          <a:r>
            <a:rPr lang="fr-FR" sz="1000" b="1" i="0">
              <a:effectLst/>
              <a:latin typeface="+mn-lt"/>
              <a:ea typeface="+mn-ea"/>
              <a:cs typeface="+mn-cs"/>
            </a:rPr>
            <a:t>Note : </a:t>
          </a:r>
          <a:r>
            <a:rPr lang="fr-FR" sz="1000" i="0">
              <a:effectLst/>
              <a:latin typeface="+mn-lt"/>
              <a:ea typeface="+mn-ea"/>
              <a:cs typeface="+mn-cs"/>
            </a:rPr>
            <a:t>données provisoires</a:t>
          </a:r>
        </a:p>
        <a:p xmlns:a="http://schemas.openxmlformats.org/drawingml/2006/main">
          <a:pPr eaLnBrk="1" fontAlgn="auto" latinLnBrk="0" hangingPunct="1"/>
          <a:r>
            <a:rPr lang="fr-FR" sz="1000" b="1" i="1">
              <a:effectLst/>
              <a:latin typeface="+mn-lt"/>
              <a:ea typeface="+mn-ea"/>
              <a:cs typeface="+mn-cs"/>
            </a:rPr>
            <a:t>Sources : </a:t>
          </a:r>
          <a:r>
            <a:rPr lang="fr-FR" sz="1000" i="1">
              <a:effectLst/>
              <a:latin typeface="+mn-lt"/>
              <a:ea typeface="+mn-ea"/>
              <a:cs typeface="+mn-cs"/>
            </a:rPr>
            <a:t>Cnaf, Allstat FR6 et FR2 ; MSA ;  France Travail, FNA - </a:t>
          </a:r>
          <a:r>
            <a:rPr lang="fr-FR" sz="1000" b="1" i="1">
              <a:effectLst/>
              <a:latin typeface="+mn-lt"/>
              <a:ea typeface="+mn-ea"/>
              <a:cs typeface="+mn-cs"/>
            </a:rPr>
            <a:t>Traitements : </a:t>
          </a:r>
          <a:r>
            <a:rPr lang="fr-FR" sz="1000" i="1">
              <a:effectLst/>
              <a:latin typeface="+mn-lt"/>
              <a:ea typeface="+mn-ea"/>
              <a:cs typeface="+mn-cs"/>
            </a:rPr>
            <a:t>Drees</a:t>
          </a:r>
          <a:endParaRPr lang="fr-FR" sz="1000">
            <a:effectLst/>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0.02592</cdr:x>
      <cdr:y>0.90134</cdr:y>
    </cdr:from>
    <cdr:to>
      <cdr:x>0.89902</cdr:x>
      <cdr:y>0.98028</cdr:y>
    </cdr:to>
    <cdr:sp macro="" textlink="">
      <cdr:nvSpPr>
        <cdr:cNvPr id="2" name="Text Box 1">
          <a:extLst xmlns:a="http://schemas.openxmlformats.org/drawingml/2006/main">
            <a:ext uri="{FF2B5EF4-FFF2-40B4-BE49-F238E27FC236}">
              <a16:creationId xmlns:a16="http://schemas.microsoft.com/office/drawing/2014/main" id="{7E4BD3CD-C52D-50EC-A772-6E89A58BAE0E}"/>
            </a:ext>
          </a:extLst>
        </cdr:cNvPr>
        <cdr:cNvSpPr txBox="1">
          <a:spLocks xmlns:a="http://schemas.openxmlformats.org/drawingml/2006/main" noChangeArrowheads="1"/>
        </cdr:cNvSpPr>
      </cdr:nvSpPr>
      <cdr:spPr bwMode="auto">
        <a:xfrm xmlns:a="http://schemas.openxmlformats.org/drawingml/2006/main">
          <a:off x="184150" y="4060825"/>
          <a:ext cx="6203955" cy="35564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fr-FR" sz="1000" b="1" i="0" u="none" strike="noStrike" baseline="0">
              <a:solidFill>
                <a:srgbClr val="000000"/>
              </a:solidFill>
              <a:latin typeface="+mn-lt"/>
            </a:rPr>
            <a:t>Champ</a:t>
          </a:r>
          <a:r>
            <a:rPr lang="fr-FR" sz="1000" b="0" i="0" u="none" strike="noStrike" baseline="0">
              <a:solidFill>
                <a:srgbClr val="000000"/>
              </a:solidFill>
              <a:latin typeface="+mn-lt"/>
            </a:rPr>
            <a:t> : ensemble des activités marchandes hors agriculture</a:t>
          </a:r>
        </a:p>
        <a:p xmlns:a="http://schemas.openxmlformats.org/drawingml/2006/main">
          <a:pPr algn="l" rtl="0">
            <a:defRPr sz="1000"/>
          </a:pPr>
          <a:r>
            <a:rPr lang="fr-FR" sz="1000" b="1" i="1" u="none" strike="noStrike" baseline="0">
              <a:solidFill>
                <a:srgbClr val="000000"/>
              </a:solidFill>
              <a:latin typeface="+mn-lt"/>
            </a:rPr>
            <a:t>Source</a:t>
          </a:r>
          <a:r>
            <a:rPr lang="fr-FR" sz="1000" b="0" i="1" u="none" strike="noStrike" baseline="0">
              <a:solidFill>
                <a:srgbClr val="000000"/>
              </a:solidFill>
              <a:latin typeface="+mn-lt"/>
            </a:rPr>
            <a:t> : Insee, SIDE (Système d'information sur la démographie d'entreprises)</a:t>
          </a:r>
        </a:p>
      </cdr:txBody>
    </cdr:sp>
  </cdr:relSizeAnchor>
</c:userShapes>
</file>

<file path=ppt/drawings/drawing10.xml><?xml version="1.0" encoding="utf-8"?>
<c:userShapes xmlns:c="http://schemas.openxmlformats.org/drawingml/2006/chart">
  <cdr:relSizeAnchor xmlns:cdr="http://schemas.openxmlformats.org/drawingml/2006/chartDrawing">
    <cdr:from>
      <cdr:x>0</cdr:x>
      <cdr:y>0.88029</cdr:y>
    </cdr:from>
    <cdr:to>
      <cdr:x>1</cdr:x>
      <cdr:y>1</cdr:y>
    </cdr:to>
    <cdr:sp macro="" textlink="">
      <cdr:nvSpPr>
        <cdr:cNvPr id="3" name="Text Box 1">
          <a:extLst xmlns:a="http://schemas.openxmlformats.org/drawingml/2006/main">
            <a:ext uri="{FF2B5EF4-FFF2-40B4-BE49-F238E27FC236}">
              <a16:creationId xmlns:a16="http://schemas.microsoft.com/office/drawing/2014/main" id="{DA88C067-CF1C-7E00-BE62-B413ECD558F2}"/>
            </a:ext>
          </a:extLst>
        </cdr:cNvPr>
        <cdr:cNvSpPr txBox="1">
          <a:spLocks xmlns:a="http://schemas.openxmlformats.org/drawingml/2006/main" noChangeArrowheads="1"/>
        </cdr:cNvSpPr>
      </cdr:nvSpPr>
      <cdr:spPr bwMode="auto">
        <a:xfrm xmlns:a="http://schemas.openxmlformats.org/drawingml/2006/main">
          <a:off x="0" y="3831074"/>
          <a:ext cx="6124576" cy="52098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fr-FR" sz="1100" b="1" i="0" baseline="0">
              <a:effectLst/>
              <a:latin typeface="+mn-lt"/>
              <a:ea typeface="+mn-ea"/>
              <a:cs typeface="+mn-cs"/>
            </a:rPr>
            <a:t>Note</a:t>
          </a:r>
          <a:r>
            <a:rPr lang="fr-FR" sz="1100" b="0" i="0" baseline="0">
              <a:effectLst/>
              <a:latin typeface="+mn-lt"/>
              <a:ea typeface="+mn-ea"/>
              <a:cs typeface="+mn-cs"/>
            </a:rPr>
            <a:t> : données en date de jugement. </a:t>
          </a:r>
          <a:endParaRPr lang="fr-FR" sz="1200">
            <a:effectLst/>
          </a:endParaRPr>
        </a:p>
        <a:p xmlns:a="http://schemas.openxmlformats.org/drawingml/2006/main">
          <a:pPr rtl="0"/>
          <a:r>
            <a:rPr lang="fr-FR" sz="1100" b="1" i="1" baseline="0">
              <a:effectLst/>
              <a:latin typeface="+mn-lt"/>
              <a:ea typeface="+mn-ea"/>
              <a:cs typeface="+mn-cs"/>
            </a:rPr>
            <a:t>Source</a:t>
          </a:r>
          <a:r>
            <a:rPr lang="fr-FR" sz="1100" b="0" i="1" baseline="0">
              <a:effectLst/>
              <a:latin typeface="+mn-lt"/>
              <a:ea typeface="+mn-ea"/>
              <a:cs typeface="+mn-cs"/>
            </a:rPr>
            <a:t> : Banque de France, Fiben</a:t>
          </a:r>
          <a:endParaRPr lang="fr-FR" sz="1200">
            <a:effectLst/>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481BDC1-2E55-4A3B-A51F-0A4221669760}" type="datetimeFigureOut">
              <a:rPr lang="fr-FR" smtClean="0"/>
              <a:t>24/09/2026</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6C025E1C-9CFD-400D-8595-7A8158A95F2D}" type="slidenum">
              <a:rPr lang="fr-FR" smtClean="0"/>
              <a:t>‹N°›</a:t>
            </a:fld>
            <a:endParaRPr lang="fr-FR"/>
          </a:p>
        </p:txBody>
      </p:sp>
    </p:spTree>
    <p:extLst>
      <p:ext uri="{BB962C8B-B14F-4D97-AF65-F5344CB8AC3E}">
        <p14:creationId xmlns:p14="http://schemas.microsoft.com/office/powerpoint/2010/main" val="2110586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kern="1200" dirty="0">
              <a:solidFill>
                <a:schemeClr val="tx1"/>
              </a:solidFill>
              <a:effectLst/>
              <a:latin typeface="+mn-lt"/>
              <a:ea typeface="+mn-ea"/>
              <a:cs typeface="+mn-cs"/>
            </a:endParaRPr>
          </a:p>
          <a:p>
            <a:endParaRPr lang="fr-FR" baseline="0"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a:t>
            </a:fld>
            <a:endParaRPr lang="fr-FR"/>
          </a:p>
        </p:txBody>
      </p:sp>
    </p:spTree>
    <p:extLst>
      <p:ext uri="{BB962C8B-B14F-4D97-AF65-F5344CB8AC3E}">
        <p14:creationId xmlns:p14="http://schemas.microsoft.com/office/powerpoint/2010/main" val="3880869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2</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3</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4</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5</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6</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dirty="0">
              <a:latin typeface="+mj-lt"/>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7</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8</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3523062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0" i="0" u="none" strike="noStrike" baseline="0" dirty="0">
              <a:ln>
                <a:noFill/>
              </a:ln>
              <a:solidFill>
                <a:srgbClr val="000000"/>
              </a:solidFill>
              <a:effectLst/>
              <a:latin typeface="Times New Roman" pitchFamily="18"/>
              <a:ea typeface="MS Gothic" pitchFamily="2"/>
              <a:cs typeface="Tahoma" pitchFamily="2"/>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9</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0" i="0" u="none" strike="noStrike" baseline="0" dirty="0">
              <a:ln>
                <a:noFill/>
              </a:ln>
              <a:solidFill>
                <a:srgbClr val="000000"/>
              </a:solidFill>
              <a:effectLst/>
              <a:latin typeface="Times New Roman" pitchFamily="18"/>
              <a:ea typeface="MS Gothic" pitchFamily="2"/>
              <a:cs typeface="Tahoma" pitchFamily="2"/>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10</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3523062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0" i="0" u="none" strike="noStrike" baseline="0" dirty="0">
              <a:ln>
                <a:noFill/>
              </a:ln>
              <a:solidFill>
                <a:srgbClr val="000000"/>
              </a:solidFill>
              <a:effectLst/>
              <a:latin typeface="Times New Roman" pitchFamily="18"/>
              <a:ea typeface="MS Gothic" pitchFamily="2"/>
              <a:cs typeface="Tahoma" pitchFamily="2"/>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11</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3044874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endParaRPr lang="fr-FR" sz="1200"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12</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60975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endParaRPr lang="fr-FR" sz="1200"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13</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2944894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endParaRPr lang="fr-FR" sz="1200"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14</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1710233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endParaRPr lang="fr-FR" sz="1200"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15</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1507991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16</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801561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a:xfrm>
            <a:off x="0" y="6568767"/>
            <a:ext cx="2133600" cy="365125"/>
          </a:xfrm>
        </p:spPr>
        <p:txBody>
          <a:bodyPr/>
          <a:lstStyle>
            <a:lvl1pPr>
              <a:defRPr baseline="0"/>
            </a:lvl1pPr>
          </a:lstStyle>
          <a:p>
            <a:r>
              <a:rPr lang="fr-FR" sz="1500"/>
              <a:t>Edition septembre 2026</a:t>
            </a:r>
            <a:endParaRPr lang="fr-FR" sz="1500" dirty="0"/>
          </a:p>
        </p:txBody>
      </p:sp>
      <p:sp>
        <p:nvSpPr>
          <p:cNvPr id="5" name="Espace réservé du pied de page 4"/>
          <p:cNvSpPr>
            <a:spLocks noGrp="1"/>
          </p:cNvSpPr>
          <p:nvPr>
            <p:ph type="ftr" sz="quarter" idx="11"/>
          </p:nvPr>
        </p:nvSpPr>
        <p:spPr>
          <a:xfrm>
            <a:off x="3124200" y="6568767"/>
            <a:ext cx="2895600" cy="365125"/>
          </a:xfrm>
        </p:spPr>
        <p:txBody>
          <a:bodyPr/>
          <a:lstStyle>
            <a:lvl1pPr>
              <a:defRPr sz="1500" baseline="0"/>
            </a:lvl1pPr>
          </a:lstStyle>
          <a:p>
            <a:r>
              <a:rPr lang="fr-FR"/>
              <a:t>Les éclairages conjoncturels départementaux - Var</a:t>
            </a:r>
            <a:endParaRPr lang="fr-FR" dirty="0"/>
          </a:p>
        </p:txBody>
      </p:sp>
      <p:sp>
        <p:nvSpPr>
          <p:cNvPr id="6" name="Espace réservé du numéro de diapositive 5"/>
          <p:cNvSpPr>
            <a:spLocks noGrp="1"/>
          </p:cNvSpPr>
          <p:nvPr>
            <p:ph type="sldNum" sz="quarter" idx="12"/>
          </p:nvPr>
        </p:nvSpPr>
        <p:spPr>
          <a:xfrm>
            <a:off x="8739398" y="6568767"/>
            <a:ext cx="404601" cy="289233"/>
          </a:xfrm>
          <a:solidFill>
            <a:schemeClr val="accent6">
              <a:lumMod val="75000"/>
            </a:schemeClr>
          </a:solidFill>
        </p:spPr>
        <p:txBody>
          <a:bodyPr/>
          <a:lstStyle>
            <a:lvl1pPr>
              <a:defRPr sz="1700" baseline="0">
                <a:solidFill>
                  <a:schemeClr val="bg1"/>
                </a:solidFill>
              </a:defRPr>
            </a:lvl1pPr>
          </a:lstStyle>
          <a:p>
            <a:fld id="{3C7AC07C-28E4-BD4F-9FFB-37ABAC856C34}" type="slidenum">
              <a:rPr lang="fr-FR" smtClean="0"/>
              <a:pPr/>
              <a:t>‹N°›</a:t>
            </a:fld>
            <a:endParaRPr lang="fr-FR" dirty="0"/>
          </a:p>
        </p:txBody>
      </p:sp>
    </p:spTree>
    <p:extLst>
      <p:ext uri="{BB962C8B-B14F-4D97-AF65-F5344CB8AC3E}">
        <p14:creationId xmlns:p14="http://schemas.microsoft.com/office/powerpoint/2010/main" val="2640054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Edition septembre 2026</a:t>
            </a:r>
          </a:p>
        </p:txBody>
      </p:sp>
      <p:sp>
        <p:nvSpPr>
          <p:cNvPr id="5" name="Espace réservé du pied de page 4"/>
          <p:cNvSpPr>
            <a:spLocks noGrp="1"/>
          </p:cNvSpPr>
          <p:nvPr>
            <p:ph type="ftr" sz="quarter" idx="11"/>
          </p:nvPr>
        </p:nvSpPr>
        <p:spPr/>
        <p:txBody>
          <a:bodyPr/>
          <a:lstStyle/>
          <a:p>
            <a:r>
              <a:rPr lang="fr-FR"/>
              <a:t>Les éclairages conjoncturels départementaux - Var</a:t>
            </a:r>
          </a:p>
        </p:txBody>
      </p:sp>
      <p:sp>
        <p:nvSpPr>
          <p:cNvPr id="6" name="Espace réservé du numéro de diapositive 5"/>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848633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r>
              <a:rPr lang="fr-FR"/>
              <a:t>Edition septembre 2026</a:t>
            </a:r>
            <a:endParaRPr lang="fr-FR" dirty="0"/>
          </a:p>
        </p:txBody>
      </p:sp>
      <p:sp>
        <p:nvSpPr>
          <p:cNvPr id="5" name="Espace réservé du pied de page 4"/>
          <p:cNvSpPr>
            <a:spLocks noGrp="1"/>
          </p:cNvSpPr>
          <p:nvPr>
            <p:ph type="ftr" sz="quarter" idx="11"/>
          </p:nvPr>
        </p:nvSpPr>
        <p:spPr/>
        <p:txBody>
          <a:bodyPr/>
          <a:lstStyle/>
          <a:p>
            <a:r>
              <a:rPr lang="fr-FR"/>
              <a:t>Les éclairages conjoncturels départementaux - Var</a:t>
            </a:r>
          </a:p>
        </p:txBody>
      </p:sp>
      <p:sp>
        <p:nvSpPr>
          <p:cNvPr id="6" name="Espace réservé du numéro de diapositive 5"/>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333947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r>
              <a:rPr lang="fr-FR"/>
              <a:t>Edition septembre 2026</a:t>
            </a:r>
          </a:p>
        </p:txBody>
      </p:sp>
      <p:sp>
        <p:nvSpPr>
          <p:cNvPr id="6" name="Espace réservé du pied de page 5"/>
          <p:cNvSpPr>
            <a:spLocks noGrp="1"/>
          </p:cNvSpPr>
          <p:nvPr>
            <p:ph type="ftr" sz="quarter" idx="11"/>
          </p:nvPr>
        </p:nvSpPr>
        <p:spPr/>
        <p:txBody>
          <a:bodyPr/>
          <a:lstStyle/>
          <a:p>
            <a:r>
              <a:rPr lang="fr-FR"/>
              <a:t>Les éclairages conjoncturels départementaux - Var</a:t>
            </a:r>
          </a:p>
        </p:txBody>
      </p:sp>
      <p:sp>
        <p:nvSpPr>
          <p:cNvPr id="7" name="Espace réservé du numéro de diapositive 6"/>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4094810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r>
              <a:rPr lang="fr-FR"/>
              <a:t>Edition septembre 2026</a:t>
            </a:r>
          </a:p>
        </p:txBody>
      </p:sp>
      <p:sp>
        <p:nvSpPr>
          <p:cNvPr id="8" name="Espace réservé du pied de page 7"/>
          <p:cNvSpPr>
            <a:spLocks noGrp="1"/>
          </p:cNvSpPr>
          <p:nvPr>
            <p:ph type="ftr" sz="quarter" idx="11"/>
          </p:nvPr>
        </p:nvSpPr>
        <p:spPr/>
        <p:txBody>
          <a:bodyPr/>
          <a:lstStyle/>
          <a:p>
            <a:r>
              <a:rPr lang="fr-FR"/>
              <a:t>Les éclairages conjoncturels départementaux - Var</a:t>
            </a:r>
          </a:p>
        </p:txBody>
      </p:sp>
      <p:sp>
        <p:nvSpPr>
          <p:cNvPr id="9" name="Espace réservé du numéro de diapositive 8"/>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706953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r>
              <a:rPr lang="fr-FR"/>
              <a:t>Edition septembre 2026</a:t>
            </a:r>
          </a:p>
        </p:txBody>
      </p:sp>
      <p:sp>
        <p:nvSpPr>
          <p:cNvPr id="4" name="Espace réservé du pied de page 3"/>
          <p:cNvSpPr>
            <a:spLocks noGrp="1"/>
          </p:cNvSpPr>
          <p:nvPr>
            <p:ph type="ftr" sz="quarter" idx="11"/>
          </p:nvPr>
        </p:nvSpPr>
        <p:spPr/>
        <p:txBody>
          <a:bodyPr/>
          <a:lstStyle/>
          <a:p>
            <a:r>
              <a:rPr lang="fr-FR"/>
              <a:t>Les éclairages conjoncturels départementaux - Var</a:t>
            </a:r>
          </a:p>
        </p:txBody>
      </p:sp>
      <p:sp>
        <p:nvSpPr>
          <p:cNvPr id="5" name="Espace réservé du numéro de diapositive 4"/>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573859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a:t>Edition septembre 2026</a:t>
            </a:r>
          </a:p>
        </p:txBody>
      </p:sp>
      <p:sp>
        <p:nvSpPr>
          <p:cNvPr id="3" name="Espace réservé du pied de page 2"/>
          <p:cNvSpPr>
            <a:spLocks noGrp="1"/>
          </p:cNvSpPr>
          <p:nvPr>
            <p:ph type="ftr" sz="quarter" idx="11"/>
          </p:nvPr>
        </p:nvSpPr>
        <p:spPr/>
        <p:txBody>
          <a:bodyPr/>
          <a:lstStyle/>
          <a:p>
            <a:r>
              <a:rPr lang="fr-FR"/>
              <a:t>Les éclairages conjoncturels départementaux - Var</a:t>
            </a:r>
          </a:p>
        </p:txBody>
      </p:sp>
      <p:sp>
        <p:nvSpPr>
          <p:cNvPr id="4" name="Espace réservé du numéro de diapositive 3"/>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27250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r>
              <a:rPr lang="fr-FR"/>
              <a:t>Edition septembre 2026</a:t>
            </a:r>
          </a:p>
        </p:txBody>
      </p:sp>
      <p:sp>
        <p:nvSpPr>
          <p:cNvPr id="6" name="Espace réservé du pied de page 5"/>
          <p:cNvSpPr>
            <a:spLocks noGrp="1"/>
          </p:cNvSpPr>
          <p:nvPr>
            <p:ph type="ftr" sz="quarter" idx="11"/>
          </p:nvPr>
        </p:nvSpPr>
        <p:spPr/>
        <p:txBody>
          <a:bodyPr/>
          <a:lstStyle/>
          <a:p>
            <a:r>
              <a:rPr lang="fr-FR"/>
              <a:t>Les éclairages conjoncturels départementaux - Var</a:t>
            </a:r>
          </a:p>
        </p:txBody>
      </p:sp>
      <p:sp>
        <p:nvSpPr>
          <p:cNvPr id="7" name="Espace réservé du numéro de diapositive 6"/>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1540105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r>
              <a:rPr lang="fr-FR"/>
              <a:t>Edition septembre 2026</a:t>
            </a:r>
          </a:p>
        </p:txBody>
      </p:sp>
      <p:sp>
        <p:nvSpPr>
          <p:cNvPr id="6" name="Espace réservé du pied de page 5"/>
          <p:cNvSpPr>
            <a:spLocks noGrp="1"/>
          </p:cNvSpPr>
          <p:nvPr>
            <p:ph type="ftr" sz="quarter" idx="11"/>
          </p:nvPr>
        </p:nvSpPr>
        <p:spPr/>
        <p:txBody>
          <a:bodyPr/>
          <a:lstStyle/>
          <a:p>
            <a:r>
              <a:rPr lang="fr-FR"/>
              <a:t>Les éclairages conjoncturels départementaux - Var</a:t>
            </a:r>
          </a:p>
        </p:txBody>
      </p:sp>
      <p:sp>
        <p:nvSpPr>
          <p:cNvPr id="7" name="Espace réservé du numéro de diapositive 6"/>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970357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Edition septembre 2026</a:t>
            </a:r>
          </a:p>
        </p:txBody>
      </p:sp>
      <p:sp>
        <p:nvSpPr>
          <p:cNvPr id="5" name="Espace réservé du pied de page 4"/>
          <p:cNvSpPr>
            <a:spLocks noGrp="1"/>
          </p:cNvSpPr>
          <p:nvPr>
            <p:ph type="ftr" sz="quarter" idx="11"/>
          </p:nvPr>
        </p:nvSpPr>
        <p:spPr/>
        <p:txBody>
          <a:bodyPr/>
          <a:lstStyle/>
          <a:p>
            <a:r>
              <a:rPr lang="fr-FR"/>
              <a:t>Les éclairages conjoncturels départementaux - Var</a:t>
            </a:r>
          </a:p>
        </p:txBody>
      </p:sp>
      <p:sp>
        <p:nvSpPr>
          <p:cNvPr id="6" name="Espace réservé du numéro de diapositive 5"/>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117806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Edition septembre 2026</a:t>
            </a:r>
          </a:p>
        </p:txBody>
      </p:sp>
      <p:sp>
        <p:nvSpPr>
          <p:cNvPr id="5" name="Espace réservé du pied de page 4"/>
          <p:cNvSpPr>
            <a:spLocks noGrp="1"/>
          </p:cNvSpPr>
          <p:nvPr>
            <p:ph type="ftr" sz="quarter" idx="11"/>
          </p:nvPr>
        </p:nvSpPr>
        <p:spPr/>
        <p:txBody>
          <a:bodyPr/>
          <a:lstStyle/>
          <a:p>
            <a:r>
              <a:rPr lang="fr-FR"/>
              <a:t>Les éclairages conjoncturels départementaux - Var</a:t>
            </a:r>
          </a:p>
        </p:txBody>
      </p:sp>
      <p:sp>
        <p:nvSpPr>
          <p:cNvPr id="6" name="Espace réservé du numéro de diapositive 5"/>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94986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Edition septembre 2026</a:t>
            </a:r>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Les éclairages conjoncturels départementaux - Var</a:t>
            </a: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7AC07C-28E4-BD4F-9FFB-37ABAC856C34}" type="slidenum">
              <a:rPr lang="fr-FR" smtClean="0"/>
              <a:t>‹N°›</a:t>
            </a:fld>
            <a:endParaRPr lang="fr-FR"/>
          </a:p>
        </p:txBody>
      </p:sp>
    </p:spTree>
    <p:extLst>
      <p:ext uri="{BB962C8B-B14F-4D97-AF65-F5344CB8AC3E}">
        <p14:creationId xmlns:p14="http://schemas.microsoft.com/office/powerpoint/2010/main" val="2496495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imsOizzOjgAhVWAGMBHXMQAxYQjRx6BAgBEAU&amp;url=https://www.ania.net/economie-export/ega-point-de-conjoncture&amp;psig=AOvVaw0wwhQEom1VbtCAOZvqCiu4&amp;ust=1551792264050881" TargetMode="External"/><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paca.dreets.gouv.fr/Les-publications-periodiques-9124"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hyperlink" Target="https://paca.dreets.gouv.fr/les-indicateurs-cles-socio-economiques-en-paca" TargetMode="External"/><Relationship Id="rId4" Type="http://schemas.openxmlformats.org/officeDocument/2006/relationships/hyperlink" Target="https://paca.dreets.gouv.fr/les-notes-de-conjoncture-trimestrielles-en-pa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0" y="1504225"/>
            <a:ext cx="9144000" cy="754053"/>
          </a:xfrm>
          <a:prstGeom prst="rect">
            <a:avLst/>
          </a:prstGeom>
          <a:noFill/>
        </p:spPr>
        <p:txBody>
          <a:bodyPr wrap="square" rtlCol="0">
            <a:spAutoFit/>
          </a:bodyPr>
          <a:lstStyle/>
          <a:p>
            <a:pPr algn="ctr"/>
            <a:r>
              <a:rPr lang="fr-FR" sz="2800" b="1" i="1" dirty="0">
                <a:solidFill>
                  <a:schemeClr val="bg1">
                    <a:lumMod val="65000"/>
                  </a:schemeClr>
                </a:solidFill>
              </a:rPr>
              <a:t>Les éclairages conjoncturels départementaux</a:t>
            </a:r>
          </a:p>
          <a:p>
            <a:pPr algn="ctr"/>
            <a:endParaRPr lang="fr-FR" sz="1500" i="1" dirty="0"/>
          </a:p>
        </p:txBody>
      </p:sp>
      <p:sp>
        <p:nvSpPr>
          <p:cNvPr id="3" name="Espace réservé du numéro de diapositive 2"/>
          <p:cNvSpPr>
            <a:spLocks noGrp="1"/>
          </p:cNvSpPr>
          <p:nvPr>
            <p:ph type="sldNum" sz="quarter" idx="12"/>
          </p:nvPr>
        </p:nvSpPr>
        <p:spPr/>
        <p:txBody>
          <a:bodyPr/>
          <a:lstStyle/>
          <a:p>
            <a:fld id="{3C7AC07C-28E4-BD4F-9FFB-37ABAC856C34}" type="slidenum">
              <a:rPr lang="fr-FR" smtClean="0"/>
              <a:t>1</a:t>
            </a:fld>
            <a:endParaRPr lang="fr-FR"/>
          </a:p>
        </p:txBody>
      </p:sp>
      <p:sp>
        <p:nvSpPr>
          <p:cNvPr id="4" name="Espace réservé du pied de page 3"/>
          <p:cNvSpPr>
            <a:spLocks noGrp="1"/>
          </p:cNvSpPr>
          <p:nvPr>
            <p:ph type="ftr" sz="quarter" idx="11"/>
          </p:nvPr>
        </p:nvSpPr>
        <p:spPr>
          <a:xfrm>
            <a:off x="2388611" y="6520993"/>
            <a:ext cx="4507453" cy="365125"/>
          </a:xfrm>
        </p:spPr>
        <p:txBody>
          <a:bodyPr/>
          <a:lstStyle/>
          <a:p>
            <a:r>
              <a:rPr lang="fr-FR"/>
              <a:t>Les éclairages conjoncturels départementaux - Var</a:t>
            </a:r>
            <a:endParaRPr lang="fr-FR" dirty="0"/>
          </a:p>
        </p:txBody>
      </p:sp>
      <p:sp>
        <p:nvSpPr>
          <p:cNvPr id="5" name="Espace réservé de la date 4"/>
          <p:cNvSpPr>
            <a:spLocks noGrp="1"/>
          </p:cNvSpPr>
          <p:nvPr>
            <p:ph type="dt" sz="half" idx="10"/>
          </p:nvPr>
        </p:nvSpPr>
        <p:spPr/>
        <p:txBody>
          <a:bodyPr/>
          <a:lstStyle/>
          <a:p>
            <a:r>
              <a:rPr lang="fr-FR"/>
              <a:t>Edition septembre 2026</a:t>
            </a:r>
            <a:endParaRPr lang="fr-FR" dirty="0"/>
          </a:p>
        </p:txBody>
      </p:sp>
      <p:sp>
        <p:nvSpPr>
          <p:cNvPr id="9" name="ZoneTexte 8"/>
          <p:cNvSpPr txBox="1"/>
          <p:nvPr/>
        </p:nvSpPr>
        <p:spPr>
          <a:xfrm>
            <a:off x="3671392" y="6189335"/>
            <a:ext cx="5472608" cy="307777"/>
          </a:xfrm>
          <a:prstGeom prst="rect">
            <a:avLst/>
          </a:prstGeom>
          <a:noFill/>
        </p:spPr>
        <p:txBody>
          <a:bodyPr wrap="square" rtlCol="0">
            <a:spAutoFit/>
          </a:bodyPr>
          <a:lstStyle/>
          <a:p>
            <a:pPr algn="r"/>
            <a:r>
              <a:rPr lang="fr-FR" sz="1400" b="1" i="1" dirty="0"/>
              <a:t>Services études, statistiques, évaluation</a:t>
            </a:r>
          </a:p>
        </p:txBody>
      </p:sp>
      <p:pic>
        <p:nvPicPr>
          <p:cNvPr id="1031" name="Picture 7" descr="Résultat de recherche d'images pour &quot;conjoncture&quo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959" y="4467610"/>
            <a:ext cx="2409504" cy="1668804"/>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p:cNvSpPr txBox="1"/>
          <p:nvPr/>
        </p:nvSpPr>
        <p:spPr>
          <a:xfrm rot="5400000">
            <a:off x="8181834" y="5243990"/>
            <a:ext cx="1674047" cy="246223"/>
          </a:xfrm>
          <a:prstGeom prst="rect">
            <a:avLst/>
          </a:prstGeom>
          <a:noFill/>
        </p:spPr>
        <p:txBody>
          <a:bodyPr wrap="square" rtlCol="0">
            <a:spAutoFit/>
          </a:bodyPr>
          <a:lstStyle/>
          <a:p>
            <a:pPr algn="r"/>
            <a:r>
              <a:rPr lang="fr-FR" sz="1000" i="1" dirty="0"/>
              <a:t>Crédit photo : ©</a:t>
            </a:r>
            <a:r>
              <a:rPr lang="fr-FR" sz="1000" i="1" dirty="0" err="1"/>
              <a:t>Shutterstock</a:t>
            </a:r>
            <a:endParaRPr lang="fr-FR" sz="1000" i="1" dirty="0"/>
          </a:p>
        </p:txBody>
      </p:sp>
      <p:pic>
        <p:nvPicPr>
          <p:cNvPr id="11" name="Image 1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06837" y="4530078"/>
            <a:ext cx="2409504" cy="1606336"/>
          </a:xfrm>
          <a:prstGeom prst="rect">
            <a:avLst/>
          </a:prstGeom>
        </p:spPr>
      </p:pic>
      <p:pic>
        <p:nvPicPr>
          <p:cNvPr id="13" name="Imag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85444" y="4369927"/>
            <a:ext cx="2571078" cy="1819408"/>
          </a:xfrm>
          <a:prstGeom prst="rect">
            <a:avLst/>
          </a:prstGeom>
        </p:spPr>
      </p:pic>
      <p:sp>
        <p:nvSpPr>
          <p:cNvPr id="14" name="Rectangle 13"/>
          <p:cNvSpPr/>
          <p:nvPr/>
        </p:nvSpPr>
        <p:spPr>
          <a:xfrm>
            <a:off x="878430" y="2049675"/>
            <a:ext cx="7385099" cy="406265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0" h="0" prst="angle"/>
              <a:contourClr>
                <a:schemeClr val="accent3">
                  <a:tint val="100000"/>
                  <a:shade val="100000"/>
                  <a:satMod val="100000"/>
                  <a:hueMod val="100000"/>
                </a:schemeClr>
              </a:contourClr>
            </a:sp3d>
          </a:bodyPr>
          <a:lstStyle/>
          <a:p>
            <a:pPr algn="ctr"/>
            <a:r>
              <a:rPr lang="fr-FR" sz="5000" b="1" dirty="0">
                <a:ln/>
                <a:solidFill>
                  <a:schemeClr val="accent1">
                    <a:lumMod val="75000"/>
                  </a:schemeClr>
                </a:solidFill>
              </a:rPr>
              <a:t>La situation conjoncturelle </a:t>
            </a:r>
          </a:p>
          <a:p>
            <a:pPr algn="ctr"/>
            <a:r>
              <a:rPr lang="fr-FR" sz="5000" b="1" dirty="0">
                <a:ln/>
                <a:solidFill>
                  <a:schemeClr val="accent1">
                    <a:lumMod val="75000"/>
                  </a:schemeClr>
                </a:solidFill>
              </a:rPr>
              <a:t>au 2</a:t>
            </a:r>
            <a:r>
              <a:rPr lang="fr-FR" sz="5000" b="1" baseline="30000" dirty="0">
                <a:ln/>
                <a:solidFill>
                  <a:schemeClr val="accent1">
                    <a:lumMod val="75000"/>
                  </a:schemeClr>
                </a:solidFill>
              </a:rPr>
              <a:t>e</a:t>
            </a:r>
            <a:r>
              <a:rPr lang="fr-FR" sz="5000" b="1" dirty="0">
                <a:ln/>
                <a:solidFill>
                  <a:schemeClr val="accent1">
                    <a:lumMod val="75000"/>
                  </a:schemeClr>
                </a:solidFill>
              </a:rPr>
              <a:t> trimestre 2026</a:t>
            </a:r>
          </a:p>
          <a:p>
            <a:pPr algn="ctr"/>
            <a:r>
              <a:rPr lang="fr-FR" sz="5000" b="1" dirty="0">
                <a:ln/>
                <a:solidFill>
                  <a:schemeClr val="accent1">
                    <a:lumMod val="75000"/>
                  </a:schemeClr>
                </a:solidFill>
              </a:rPr>
              <a:t>dans le Var</a:t>
            </a:r>
            <a:endParaRPr lang="fr-FR" sz="5400" b="1" dirty="0">
              <a:ln/>
              <a:solidFill>
                <a:schemeClr val="accent3"/>
              </a:solidFill>
            </a:endParaRPr>
          </a:p>
          <a:p>
            <a:pPr algn="ctr"/>
            <a:endParaRPr lang="fr-FR" sz="5400" b="1" dirty="0">
              <a:ln/>
              <a:solidFill>
                <a:schemeClr val="accent3"/>
              </a:solidFill>
            </a:endParaRPr>
          </a:p>
          <a:p>
            <a:pPr algn="ctr"/>
            <a:endParaRPr lang="fr-FR" sz="5400" b="1" dirty="0">
              <a:ln/>
              <a:solidFill>
                <a:schemeClr val="accent3"/>
              </a:solidFill>
            </a:endParaRPr>
          </a:p>
        </p:txBody>
      </p:sp>
      <p:pic>
        <p:nvPicPr>
          <p:cNvPr id="15" name="Picture 4" descr="http://intranet.direccte.gouv.fr/paca/Etudes%20et%20statistiques/Les%20logos/Cartouche%20Pr%C3%A9fet%20de%20r%C3%A9gion%20%E2%80%93%20DREET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3181082" cy="132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188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0057" y="1120579"/>
            <a:ext cx="7781925" cy="5078313"/>
          </a:xfrm>
          <a:prstGeom prst="rect">
            <a:avLst/>
          </a:prstGeom>
          <a:noFill/>
        </p:spPr>
        <p:txBody>
          <a:bodyPr wrap="square" rtlCol="0">
            <a:normAutofit/>
          </a:bodyPr>
          <a:lstStyle/>
          <a:p>
            <a:endParaRPr lang="fr-FR" dirty="0">
              <a:sym typeface="Wingdings" panose="05000000000000000000" pitchFamily="2" charset="2"/>
            </a:endParaRPr>
          </a:p>
          <a:p>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p:txBody>
      </p:sp>
      <p:sp>
        <p:nvSpPr>
          <p:cNvPr id="4" name="ZoneTexte 3"/>
          <p:cNvSpPr txBox="1"/>
          <p:nvPr/>
        </p:nvSpPr>
        <p:spPr>
          <a:xfrm>
            <a:off x="215676" y="111718"/>
            <a:ext cx="8928324" cy="954107"/>
          </a:xfrm>
          <a:prstGeom prst="rect">
            <a:avLst/>
          </a:prstGeom>
          <a:noFill/>
        </p:spPr>
        <p:txBody>
          <a:bodyPr wrap="square" rtlCol="0">
            <a:spAutoFit/>
          </a:bodyPr>
          <a:lstStyle/>
          <a:p>
            <a:r>
              <a:rPr lang="fr-FR" sz="2800" b="1" dirty="0">
                <a:solidFill>
                  <a:schemeClr val="accent1">
                    <a:lumMod val="75000"/>
                  </a:schemeClr>
                </a:solidFill>
              </a:rPr>
              <a:t>Pour le 2</a:t>
            </a:r>
            <a:r>
              <a:rPr lang="fr-FR" sz="2800" b="1" baseline="30000" dirty="0">
                <a:solidFill>
                  <a:schemeClr val="accent1">
                    <a:lumMod val="75000"/>
                  </a:schemeClr>
                </a:solidFill>
              </a:rPr>
              <a:t>e</a:t>
            </a:r>
            <a:r>
              <a:rPr lang="fr-FR" sz="2800" b="1" dirty="0">
                <a:solidFill>
                  <a:schemeClr val="accent1">
                    <a:lumMod val="75000"/>
                  </a:schemeClr>
                </a:solidFill>
              </a:rPr>
              <a:t> trimestre consécutif, l’emploi salarié progresse légèrement…</a:t>
            </a:r>
            <a:endParaRPr lang="fr-FR" sz="2800" i="1" dirty="0">
              <a:solidFill>
                <a:schemeClr val="accent1">
                  <a:lumMod val="75000"/>
                </a:schemeClr>
              </a:solidFill>
            </a:endParaRPr>
          </a:p>
        </p:txBody>
      </p:sp>
      <p:cxnSp>
        <p:nvCxnSpPr>
          <p:cNvPr id="6" name="Connecteur droit 5"/>
          <p:cNvCxnSpPr/>
          <p:nvPr/>
        </p:nvCxnSpPr>
        <p:spPr>
          <a:xfrm>
            <a:off x="213645" y="99108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2</a:t>
            </a:fld>
            <a:endParaRPr lang="fr-FR" dirty="0"/>
          </a:p>
        </p:txBody>
      </p:sp>
      <p:sp>
        <p:nvSpPr>
          <p:cNvPr id="7" name="Espace réservé du pied de page 6"/>
          <p:cNvSpPr>
            <a:spLocks noGrp="1"/>
          </p:cNvSpPr>
          <p:nvPr>
            <p:ph type="ftr" sz="quarter" idx="11"/>
          </p:nvPr>
        </p:nvSpPr>
        <p:spPr>
          <a:xfrm>
            <a:off x="2391471" y="6568767"/>
            <a:ext cx="4889583" cy="365125"/>
          </a:xfrm>
        </p:spPr>
        <p:txBody>
          <a:bodyPr/>
          <a:lstStyle/>
          <a:p>
            <a:r>
              <a:rPr lang="fr-FR" dirty="0"/>
              <a:t>Les éclairages conjoncturels départementaux - Var</a:t>
            </a:r>
          </a:p>
        </p:txBody>
      </p:sp>
      <p:sp>
        <p:nvSpPr>
          <p:cNvPr id="8" name="Espace réservé de la date 7"/>
          <p:cNvSpPr>
            <a:spLocks noGrp="1"/>
          </p:cNvSpPr>
          <p:nvPr>
            <p:ph type="dt" sz="half" idx="10"/>
          </p:nvPr>
        </p:nvSpPr>
        <p:spPr/>
        <p:txBody>
          <a:bodyPr/>
          <a:lstStyle/>
          <a:p>
            <a:r>
              <a:rPr lang="fr-FR"/>
              <a:t>Edition septembre 2026</a:t>
            </a:r>
          </a:p>
        </p:txBody>
      </p:sp>
      <p:sp>
        <p:nvSpPr>
          <p:cNvPr id="12" name="ZoneTexte 11"/>
          <p:cNvSpPr txBox="1"/>
          <p:nvPr/>
        </p:nvSpPr>
        <p:spPr>
          <a:xfrm>
            <a:off x="7710106" y="2491556"/>
            <a:ext cx="891727" cy="338554"/>
          </a:xfrm>
          <a:prstGeom prst="rect">
            <a:avLst/>
          </a:prstGeom>
          <a:noFill/>
        </p:spPr>
        <p:txBody>
          <a:bodyPr wrap="square" rtlCol="0">
            <a:spAutoFit/>
          </a:bodyPr>
          <a:lstStyle/>
          <a:p>
            <a:pPr algn="ctr"/>
            <a:r>
              <a:rPr lang="fr-FR" sz="1600" b="1" dirty="0">
                <a:solidFill>
                  <a:schemeClr val="accent6">
                    <a:lumMod val="75000"/>
                  </a:schemeClr>
                </a:solidFill>
              </a:rPr>
              <a:t> +0,1%</a:t>
            </a:r>
            <a:endParaRPr lang="fr-FR" b="1" dirty="0">
              <a:solidFill>
                <a:srgbClr val="FF0000"/>
              </a:solidFill>
            </a:endParaRPr>
          </a:p>
        </p:txBody>
      </p:sp>
      <p:sp>
        <p:nvSpPr>
          <p:cNvPr id="15" name="ZoneTexte 14"/>
          <p:cNvSpPr txBox="1"/>
          <p:nvPr/>
        </p:nvSpPr>
        <p:spPr>
          <a:xfrm>
            <a:off x="7759234" y="2280731"/>
            <a:ext cx="891727" cy="338554"/>
          </a:xfrm>
          <a:prstGeom prst="rect">
            <a:avLst/>
          </a:prstGeom>
          <a:noFill/>
        </p:spPr>
        <p:txBody>
          <a:bodyPr wrap="square" rtlCol="0">
            <a:spAutoFit/>
          </a:bodyPr>
          <a:lstStyle/>
          <a:p>
            <a:pPr algn="ctr"/>
            <a:r>
              <a:rPr lang="fr-FR" sz="1600" b="1" dirty="0">
                <a:solidFill>
                  <a:schemeClr val="accent3">
                    <a:lumMod val="75000"/>
                  </a:schemeClr>
                </a:solidFill>
              </a:rPr>
              <a:t>+0,2 %</a:t>
            </a:r>
            <a:endParaRPr lang="fr-FR" b="1" dirty="0">
              <a:solidFill>
                <a:srgbClr val="FF0000"/>
              </a:solidFill>
            </a:endParaRPr>
          </a:p>
        </p:txBody>
      </p:sp>
      <p:sp>
        <p:nvSpPr>
          <p:cNvPr id="14" name="ZoneTexte 13"/>
          <p:cNvSpPr txBox="1"/>
          <p:nvPr/>
        </p:nvSpPr>
        <p:spPr>
          <a:xfrm>
            <a:off x="7830608" y="2962230"/>
            <a:ext cx="891727" cy="615553"/>
          </a:xfrm>
          <a:prstGeom prst="rect">
            <a:avLst/>
          </a:prstGeom>
          <a:noFill/>
        </p:spPr>
        <p:txBody>
          <a:bodyPr wrap="square" rtlCol="0">
            <a:spAutoFit/>
          </a:bodyPr>
          <a:lstStyle/>
          <a:p>
            <a:pPr algn="ctr"/>
            <a:r>
              <a:rPr lang="fr-FR" sz="1600" b="1" dirty="0">
                <a:solidFill>
                  <a:schemeClr val="accent1">
                    <a:lumMod val="75000"/>
                  </a:schemeClr>
                </a:solidFill>
              </a:rPr>
              <a:t>-0,1 %</a:t>
            </a:r>
          </a:p>
          <a:p>
            <a:pPr algn="ctr"/>
            <a:endParaRPr lang="fr-FR" b="1" dirty="0">
              <a:solidFill>
                <a:srgbClr val="FF0000"/>
              </a:solidFill>
            </a:endParaRPr>
          </a:p>
        </p:txBody>
      </p:sp>
      <p:sp>
        <p:nvSpPr>
          <p:cNvPr id="13" name="ZoneTexte 12"/>
          <p:cNvSpPr txBox="1"/>
          <p:nvPr/>
        </p:nvSpPr>
        <p:spPr>
          <a:xfrm>
            <a:off x="7677815" y="1713105"/>
            <a:ext cx="1346180" cy="338554"/>
          </a:xfrm>
          <a:prstGeom prst="rect">
            <a:avLst/>
          </a:prstGeom>
          <a:noFill/>
        </p:spPr>
        <p:txBody>
          <a:bodyPr wrap="square" rtlCol="0">
            <a:spAutoFit/>
          </a:bodyPr>
          <a:lstStyle/>
          <a:p>
            <a:pPr algn="ctr"/>
            <a:r>
              <a:rPr lang="fr-FR" sz="1600" b="1" dirty="0"/>
              <a:t>Au T2 2026 :</a:t>
            </a:r>
            <a:endParaRPr lang="fr-FR" b="1" dirty="0"/>
          </a:p>
        </p:txBody>
      </p:sp>
      <p:graphicFrame>
        <p:nvGraphicFramePr>
          <p:cNvPr id="9" name="Graphique 8" descr="Ce graphique présente l’évolution de l’emploi salarié dans le Var, en Provence-Alpes-Côte d'Azur et en France métropolitaine sur les dix dernières années, avec une distinction pour le secteur privé.">
            <a:extLst>
              <a:ext uri="{FF2B5EF4-FFF2-40B4-BE49-F238E27FC236}">
                <a16:creationId xmlns:a16="http://schemas.microsoft.com/office/drawing/2014/main" id="{00000000-0008-0000-0700-000001600000}"/>
              </a:ext>
            </a:extLst>
          </p:cNvPr>
          <p:cNvGraphicFramePr>
            <a:graphicFrameLocks/>
          </p:cNvGraphicFramePr>
          <p:nvPr>
            <p:extLst>
              <p:ext uri="{D42A27DB-BD31-4B8C-83A1-F6EECF244321}">
                <p14:modId xmlns:p14="http://schemas.microsoft.com/office/powerpoint/2010/main" val="3865218839"/>
              </p:ext>
            </p:extLst>
          </p:nvPr>
        </p:nvGraphicFramePr>
        <p:xfrm>
          <a:off x="380047" y="1611800"/>
          <a:ext cx="8064157" cy="331641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3360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13645" y="415956"/>
            <a:ext cx="9144000" cy="523220"/>
          </a:xfrm>
          <a:prstGeom prst="rect">
            <a:avLst/>
          </a:prstGeom>
          <a:noFill/>
        </p:spPr>
        <p:txBody>
          <a:bodyPr wrap="square" rtlCol="0">
            <a:spAutoFit/>
          </a:bodyPr>
          <a:lstStyle/>
          <a:p>
            <a:r>
              <a:rPr lang="fr-FR" sz="2800" b="1" dirty="0">
                <a:solidFill>
                  <a:schemeClr val="accent1">
                    <a:lumMod val="75000"/>
                  </a:schemeClr>
                </a:solidFill>
              </a:rPr>
              <a:t>… grâce au soutien de l’emploi hors intérim…</a:t>
            </a:r>
            <a:endParaRPr lang="fr-FR" sz="2800" b="1" dirty="0">
              <a:solidFill>
                <a:srgbClr val="FF0000"/>
              </a:solidFill>
            </a:endParaRPr>
          </a:p>
        </p:txBody>
      </p:sp>
      <p:cxnSp>
        <p:nvCxnSpPr>
          <p:cNvPr id="6" name="Connecteur droit 5"/>
          <p:cNvCxnSpPr/>
          <p:nvPr/>
        </p:nvCxnSpPr>
        <p:spPr>
          <a:xfrm>
            <a:off x="213645" y="99108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3</a:t>
            </a:fld>
            <a:endParaRPr lang="fr-FR" dirty="0"/>
          </a:p>
        </p:txBody>
      </p:sp>
      <p:sp>
        <p:nvSpPr>
          <p:cNvPr id="7" name="Espace réservé du pied de page 6"/>
          <p:cNvSpPr>
            <a:spLocks noGrp="1"/>
          </p:cNvSpPr>
          <p:nvPr>
            <p:ph type="ftr" sz="quarter" idx="11"/>
          </p:nvPr>
        </p:nvSpPr>
        <p:spPr>
          <a:xfrm>
            <a:off x="2291379" y="6568767"/>
            <a:ext cx="4496696" cy="365125"/>
          </a:xfrm>
        </p:spPr>
        <p:txBody>
          <a:bodyPr/>
          <a:lstStyle/>
          <a:p>
            <a:r>
              <a:rPr lang="fr-FR"/>
              <a:t>Les éclairages conjoncturels départementaux - Var</a:t>
            </a:r>
            <a:endParaRPr lang="fr-FR" dirty="0"/>
          </a:p>
        </p:txBody>
      </p:sp>
      <p:sp>
        <p:nvSpPr>
          <p:cNvPr id="8" name="Espace réservé de la date 7"/>
          <p:cNvSpPr>
            <a:spLocks noGrp="1"/>
          </p:cNvSpPr>
          <p:nvPr>
            <p:ph type="dt" sz="half" idx="10"/>
          </p:nvPr>
        </p:nvSpPr>
        <p:spPr/>
        <p:txBody>
          <a:bodyPr/>
          <a:lstStyle/>
          <a:p>
            <a:r>
              <a:rPr lang="fr-FR"/>
              <a:t>Edition septembre 2026</a:t>
            </a:r>
            <a:endParaRPr lang="fr-FR" dirty="0"/>
          </a:p>
        </p:txBody>
      </p:sp>
      <p:sp>
        <p:nvSpPr>
          <p:cNvPr id="14" name="ZoneTexte 13"/>
          <p:cNvSpPr txBox="1"/>
          <p:nvPr/>
        </p:nvSpPr>
        <p:spPr>
          <a:xfrm>
            <a:off x="7695270" y="2222466"/>
            <a:ext cx="1597688" cy="3416320"/>
          </a:xfrm>
          <a:prstGeom prst="rect">
            <a:avLst/>
          </a:prstGeom>
          <a:noFill/>
        </p:spPr>
        <p:txBody>
          <a:bodyPr wrap="square" rtlCol="0">
            <a:spAutoFit/>
          </a:bodyPr>
          <a:lstStyle/>
          <a:p>
            <a:pPr algn="ctr"/>
            <a:endParaRPr lang="fr-FR" b="1" dirty="0">
              <a:solidFill>
                <a:srgbClr val="00B0F0"/>
              </a:solidFill>
            </a:endParaRPr>
          </a:p>
          <a:p>
            <a:pPr algn="ctr"/>
            <a:endParaRPr lang="fr-FR" b="1" dirty="0">
              <a:solidFill>
                <a:schemeClr val="accent6">
                  <a:lumMod val="75000"/>
                </a:schemeClr>
              </a:solidFill>
            </a:endParaRPr>
          </a:p>
          <a:p>
            <a:pPr algn="ctr"/>
            <a:r>
              <a:rPr lang="fr-FR" b="1" dirty="0">
                <a:solidFill>
                  <a:srgbClr val="00B0F0"/>
                </a:solidFill>
              </a:rPr>
              <a:t>+870</a:t>
            </a:r>
          </a:p>
          <a:p>
            <a:pPr algn="ctr"/>
            <a:r>
              <a:rPr lang="fr-FR" b="1" dirty="0">
                <a:solidFill>
                  <a:srgbClr val="00B0F0"/>
                </a:solidFill>
              </a:rPr>
              <a:t>emplois hors intérim</a:t>
            </a:r>
          </a:p>
          <a:p>
            <a:pPr algn="ctr"/>
            <a:r>
              <a:rPr lang="fr-FR" b="1" dirty="0">
                <a:solidFill>
                  <a:schemeClr val="accent6">
                    <a:lumMod val="75000"/>
                  </a:schemeClr>
                </a:solidFill>
              </a:rPr>
              <a:t>-100</a:t>
            </a:r>
          </a:p>
          <a:p>
            <a:pPr algn="ctr"/>
            <a:r>
              <a:rPr lang="fr-FR" b="1" dirty="0">
                <a:solidFill>
                  <a:schemeClr val="accent6">
                    <a:lumMod val="75000"/>
                  </a:schemeClr>
                </a:solidFill>
              </a:rPr>
              <a:t>intérimaires</a:t>
            </a:r>
          </a:p>
          <a:p>
            <a:pPr algn="ctr"/>
            <a:endParaRPr lang="fr-FR" b="1" dirty="0">
              <a:solidFill>
                <a:schemeClr val="accent6">
                  <a:lumMod val="75000"/>
                </a:schemeClr>
              </a:solidFill>
            </a:endParaRPr>
          </a:p>
          <a:p>
            <a:pPr algn="ctr"/>
            <a:endParaRPr lang="fr-FR" b="1" dirty="0">
              <a:solidFill>
                <a:srgbClr val="00B0F0"/>
              </a:solidFill>
            </a:endParaRPr>
          </a:p>
          <a:p>
            <a:pPr algn="ctr"/>
            <a:endParaRPr lang="fr-FR" b="1" dirty="0">
              <a:solidFill>
                <a:srgbClr val="00B0F0"/>
              </a:solidFill>
            </a:endParaRPr>
          </a:p>
          <a:p>
            <a:pPr algn="ctr"/>
            <a:endParaRPr lang="fr-FR" b="1" dirty="0">
              <a:solidFill>
                <a:schemeClr val="accent6">
                  <a:lumMod val="75000"/>
                </a:schemeClr>
              </a:solidFill>
            </a:endParaRPr>
          </a:p>
          <a:p>
            <a:pPr algn="ctr"/>
            <a:endParaRPr lang="fr-FR" b="1" dirty="0">
              <a:solidFill>
                <a:schemeClr val="accent6">
                  <a:lumMod val="75000"/>
                </a:schemeClr>
              </a:solidFill>
            </a:endParaRPr>
          </a:p>
        </p:txBody>
      </p:sp>
      <p:sp>
        <p:nvSpPr>
          <p:cNvPr id="10" name="ZoneTexte 9"/>
          <p:cNvSpPr txBox="1"/>
          <p:nvPr/>
        </p:nvSpPr>
        <p:spPr>
          <a:xfrm>
            <a:off x="7878482" y="2226665"/>
            <a:ext cx="1346180" cy="338554"/>
          </a:xfrm>
          <a:prstGeom prst="rect">
            <a:avLst/>
          </a:prstGeom>
          <a:noFill/>
        </p:spPr>
        <p:txBody>
          <a:bodyPr wrap="square" rtlCol="0">
            <a:spAutoFit/>
          </a:bodyPr>
          <a:lstStyle/>
          <a:p>
            <a:pPr algn="ctr"/>
            <a:r>
              <a:rPr lang="fr-FR" sz="1600" b="1" dirty="0"/>
              <a:t>Au T2 2026 :</a:t>
            </a:r>
            <a:endParaRPr lang="fr-FR" b="1" dirty="0"/>
          </a:p>
        </p:txBody>
      </p:sp>
      <p:graphicFrame>
        <p:nvGraphicFramePr>
          <p:cNvPr id="2" name="Graphique 1" descr="Ce graphique présente la contribution de l’emploi hors intérim et de l’intérim à l’évolution de l’emploi salarié, dans le Var, sur les dix dernières années.">
            <a:extLst>
              <a:ext uri="{FF2B5EF4-FFF2-40B4-BE49-F238E27FC236}">
                <a16:creationId xmlns:a16="http://schemas.microsoft.com/office/drawing/2014/main" id="{00000000-0008-0000-0700-000006000000}"/>
              </a:ext>
            </a:extLst>
          </p:cNvPr>
          <p:cNvGraphicFramePr>
            <a:graphicFrameLocks/>
          </p:cNvGraphicFramePr>
          <p:nvPr>
            <p:extLst>
              <p:ext uri="{D42A27DB-BD31-4B8C-83A1-F6EECF244321}">
                <p14:modId xmlns:p14="http://schemas.microsoft.com/office/powerpoint/2010/main" val="743952675"/>
              </p:ext>
            </p:extLst>
          </p:nvPr>
        </p:nvGraphicFramePr>
        <p:xfrm>
          <a:off x="213645" y="1464595"/>
          <a:ext cx="8383905" cy="39471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25084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157080" y="960464"/>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4</a:t>
            </a:fld>
            <a:endParaRPr lang="fr-FR" dirty="0"/>
          </a:p>
        </p:txBody>
      </p:sp>
      <p:sp>
        <p:nvSpPr>
          <p:cNvPr id="7" name="Espace réservé du pied de page 6"/>
          <p:cNvSpPr>
            <a:spLocks noGrp="1"/>
          </p:cNvSpPr>
          <p:nvPr>
            <p:ph type="ftr" sz="quarter" idx="11"/>
          </p:nvPr>
        </p:nvSpPr>
        <p:spPr>
          <a:xfrm>
            <a:off x="2312893" y="6568767"/>
            <a:ext cx="4592731" cy="365125"/>
          </a:xfrm>
        </p:spPr>
        <p:txBody>
          <a:bodyPr/>
          <a:lstStyle/>
          <a:p>
            <a:r>
              <a:rPr lang="fr-FR" dirty="0"/>
              <a:t>Les éclairages conjoncturels départementaux - Var</a:t>
            </a:r>
          </a:p>
        </p:txBody>
      </p:sp>
      <p:sp>
        <p:nvSpPr>
          <p:cNvPr id="8" name="Espace réservé de la date 7"/>
          <p:cNvSpPr>
            <a:spLocks noGrp="1"/>
          </p:cNvSpPr>
          <p:nvPr>
            <p:ph type="dt" sz="half" idx="10"/>
          </p:nvPr>
        </p:nvSpPr>
        <p:spPr/>
        <p:txBody>
          <a:bodyPr/>
          <a:lstStyle/>
          <a:p>
            <a:r>
              <a:rPr lang="fr-FR"/>
              <a:t>Edition septembre 2026</a:t>
            </a:r>
            <a:endParaRPr lang="fr-FR" dirty="0"/>
          </a:p>
        </p:txBody>
      </p:sp>
      <p:sp>
        <p:nvSpPr>
          <p:cNvPr id="12" name="ZoneTexte 11"/>
          <p:cNvSpPr txBox="1"/>
          <p:nvPr/>
        </p:nvSpPr>
        <p:spPr>
          <a:xfrm>
            <a:off x="113894" y="416911"/>
            <a:ext cx="8827804" cy="523220"/>
          </a:xfrm>
          <a:prstGeom prst="rect">
            <a:avLst/>
          </a:prstGeom>
          <a:noFill/>
        </p:spPr>
        <p:txBody>
          <a:bodyPr wrap="square" rtlCol="0">
            <a:spAutoFit/>
          </a:bodyPr>
          <a:lstStyle/>
          <a:p>
            <a:r>
              <a:rPr lang="fr-FR" sz="2800" b="1" dirty="0">
                <a:solidFill>
                  <a:schemeClr val="accent1">
                    <a:lumMod val="75000"/>
                  </a:schemeClr>
                </a:solidFill>
              </a:rPr>
              <a:t>… principalement dans le secteur tertiaire</a:t>
            </a:r>
            <a:endParaRPr lang="fr-FR" sz="2800" b="1" dirty="0">
              <a:solidFill>
                <a:srgbClr val="FF0000"/>
              </a:solidFill>
            </a:endParaRPr>
          </a:p>
        </p:txBody>
      </p:sp>
      <p:graphicFrame>
        <p:nvGraphicFramePr>
          <p:cNvPr id="3" name="Graphique 2" descr="Ce graphique présente l’évolution de la contribution de l’emploi hors intérim et de l’intérim à l’emploi salarié par secteur d’activité, dans le Var, entre le dernier trimestre et le trimestre précédent.">
            <a:extLst>
              <a:ext uri="{FF2B5EF4-FFF2-40B4-BE49-F238E27FC236}">
                <a16:creationId xmlns:a16="http://schemas.microsoft.com/office/drawing/2014/main" id="{00000000-0008-0000-0700-000009000000}"/>
              </a:ext>
            </a:extLst>
          </p:cNvPr>
          <p:cNvGraphicFramePr>
            <a:graphicFrameLocks/>
          </p:cNvGraphicFramePr>
          <p:nvPr/>
        </p:nvGraphicFramePr>
        <p:xfrm>
          <a:off x="380048" y="1308100"/>
          <a:ext cx="8383904" cy="42417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05623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213645" y="99108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5</a:t>
            </a:fld>
            <a:endParaRPr lang="fr-FR" dirty="0"/>
          </a:p>
        </p:txBody>
      </p:sp>
      <p:sp>
        <p:nvSpPr>
          <p:cNvPr id="7" name="Espace réservé du pied de page 6"/>
          <p:cNvSpPr>
            <a:spLocks noGrp="1"/>
          </p:cNvSpPr>
          <p:nvPr>
            <p:ph type="ftr" sz="quarter" idx="11"/>
          </p:nvPr>
        </p:nvSpPr>
        <p:spPr>
          <a:xfrm>
            <a:off x="2312893" y="6568767"/>
            <a:ext cx="4475181" cy="365125"/>
          </a:xfrm>
        </p:spPr>
        <p:txBody>
          <a:bodyPr/>
          <a:lstStyle/>
          <a:p>
            <a:r>
              <a:rPr lang="fr-FR"/>
              <a:t>Les éclairages conjoncturels départementaux - Var</a:t>
            </a:r>
            <a:endParaRPr lang="fr-FR" dirty="0"/>
          </a:p>
        </p:txBody>
      </p:sp>
      <p:sp>
        <p:nvSpPr>
          <p:cNvPr id="8" name="Espace réservé de la date 7"/>
          <p:cNvSpPr>
            <a:spLocks noGrp="1"/>
          </p:cNvSpPr>
          <p:nvPr>
            <p:ph type="dt" sz="half" idx="10"/>
          </p:nvPr>
        </p:nvSpPr>
        <p:spPr/>
        <p:txBody>
          <a:bodyPr/>
          <a:lstStyle/>
          <a:p>
            <a:r>
              <a:rPr lang="fr-FR"/>
              <a:t>Edition septembre 2026</a:t>
            </a:r>
            <a:endParaRPr lang="fr-FR" dirty="0"/>
          </a:p>
        </p:txBody>
      </p:sp>
      <p:sp>
        <p:nvSpPr>
          <p:cNvPr id="14" name="ZoneTexte 13"/>
          <p:cNvSpPr txBox="1"/>
          <p:nvPr/>
        </p:nvSpPr>
        <p:spPr>
          <a:xfrm>
            <a:off x="213645" y="0"/>
            <a:ext cx="8827806" cy="954107"/>
          </a:xfrm>
          <a:prstGeom prst="rect">
            <a:avLst/>
          </a:prstGeom>
          <a:noFill/>
        </p:spPr>
        <p:txBody>
          <a:bodyPr wrap="square" rtlCol="0">
            <a:spAutoFit/>
          </a:bodyPr>
          <a:lstStyle/>
          <a:p>
            <a:r>
              <a:rPr lang="fr-FR" sz="2800" b="1" dirty="0">
                <a:solidFill>
                  <a:schemeClr val="accent1">
                    <a:lumMod val="75000"/>
                  </a:schemeClr>
                </a:solidFill>
              </a:rPr>
              <a:t>Les effectifs augmentent dans l’ensemble des secteurs, sauf dans la construction où ils continuent de reculer</a:t>
            </a:r>
            <a:endParaRPr lang="fr-FR" sz="2800" b="1" dirty="0">
              <a:solidFill>
                <a:srgbClr val="FF0000"/>
              </a:solidFill>
            </a:endParaRPr>
          </a:p>
        </p:txBody>
      </p:sp>
      <p:graphicFrame>
        <p:nvGraphicFramePr>
          <p:cNvPr id="2" name="Graphique 1" descr="Ce graphique présente l’évolution de l'emploi salarié par secteur d'activité y compris intérim, dans le Var, sur les dix dernières années.">
            <a:extLst>
              <a:ext uri="{FF2B5EF4-FFF2-40B4-BE49-F238E27FC236}">
                <a16:creationId xmlns:a16="http://schemas.microsoft.com/office/drawing/2014/main" id="{00000000-0008-0000-0700-000002600000}"/>
              </a:ext>
            </a:extLst>
          </p:cNvPr>
          <p:cNvGraphicFramePr>
            <a:graphicFrameLocks/>
          </p:cNvGraphicFramePr>
          <p:nvPr/>
        </p:nvGraphicFramePr>
        <p:xfrm>
          <a:off x="380047" y="1387157"/>
          <a:ext cx="8383905" cy="40836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34510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56487" y="1120580"/>
            <a:ext cx="7781925" cy="5078313"/>
          </a:xfrm>
          <a:prstGeom prst="rect">
            <a:avLst/>
          </a:prstGeom>
          <a:noFill/>
        </p:spPr>
        <p:txBody>
          <a:bodyPr wrap="square" rtlCol="0">
            <a:normAutofit/>
          </a:bodyPr>
          <a:lstStyle/>
          <a:p>
            <a:endParaRPr lang="fr-FR" dirty="0">
              <a:sym typeface="Wingdings" panose="05000000000000000000" pitchFamily="2" charset="2"/>
            </a:endParaRPr>
          </a:p>
          <a:p>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p:txBody>
      </p:sp>
      <p:cxnSp>
        <p:nvCxnSpPr>
          <p:cNvPr id="6" name="Connecteur droit 5"/>
          <p:cNvCxnSpPr/>
          <p:nvPr/>
        </p:nvCxnSpPr>
        <p:spPr>
          <a:xfrm>
            <a:off x="213645" y="99108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6</a:t>
            </a:fld>
            <a:endParaRPr lang="fr-FR" dirty="0"/>
          </a:p>
        </p:txBody>
      </p:sp>
      <p:sp>
        <p:nvSpPr>
          <p:cNvPr id="7" name="Espace réservé du pied de page 6"/>
          <p:cNvSpPr>
            <a:spLocks noGrp="1"/>
          </p:cNvSpPr>
          <p:nvPr>
            <p:ph type="ftr" sz="quarter" idx="11"/>
          </p:nvPr>
        </p:nvSpPr>
        <p:spPr>
          <a:xfrm>
            <a:off x="2291379" y="6568767"/>
            <a:ext cx="4509471" cy="365125"/>
          </a:xfrm>
        </p:spPr>
        <p:txBody>
          <a:bodyPr/>
          <a:lstStyle/>
          <a:p>
            <a:r>
              <a:rPr lang="fr-FR" dirty="0"/>
              <a:t>Les éclairages conjoncturels départementaux - Var</a:t>
            </a:r>
          </a:p>
        </p:txBody>
      </p:sp>
      <p:sp>
        <p:nvSpPr>
          <p:cNvPr id="8" name="Espace réservé de la date 7"/>
          <p:cNvSpPr>
            <a:spLocks noGrp="1"/>
          </p:cNvSpPr>
          <p:nvPr>
            <p:ph type="dt" sz="half" idx="10"/>
          </p:nvPr>
        </p:nvSpPr>
        <p:spPr/>
        <p:txBody>
          <a:bodyPr/>
          <a:lstStyle/>
          <a:p>
            <a:r>
              <a:rPr lang="fr-FR"/>
              <a:t>Edition septembre 2026</a:t>
            </a:r>
            <a:endParaRPr lang="fr-FR" dirty="0"/>
          </a:p>
        </p:txBody>
      </p:sp>
      <p:sp>
        <p:nvSpPr>
          <p:cNvPr id="12" name="ZoneTexte 11"/>
          <p:cNvSpPr txBox="1"/>
          <p:nvPr/>
        </p:nvSpPr>
        <p:spPr>
          <a:xfrm>
            <a:off x="131751" y="490775"/>
            <a:ext cx="8930354" cy="523220"/>
          </a:xfrm>
          <a:prstGeom prst="rect">
            <a:avLst/>
          </a:prstGeom>
          <a:noFill/>
        </p:spPr>
        <p:txBody>
          <a:bodyPr wrap="square" rtlCol="0">
            <a:spAutoFit/>
          </a:bodyPr>
          <a:lstStyle/>
          <a:p>
            <a:r>
              <a:rPr lang="fr-FR" sz="2800" b="1" dirty="0">
                <a:solidFill>
                  <a:schemeClr val="accent1">
                    <a:lumMod val="75000"/>
                  </a:schemeClr>
                </a:solidFill>
              </a:rPr>
              <a:t>Sur un an, la croissance de l’emploi salarié est dynamique</a:t>
            </a:r>
            <a:endParaRPr lang="fr-FR" sz="2800" b="1" dirty="0">
              <a:solidFill>
                <a:srgbClr val="FF0000"/>
              </a:solidFill>
            </a:endParaRPr>
          </a:p>
        </p:txBody>
      </p:sp>
      <p:pic>
        <p:nvPicPr>
          <p:cNvPr id="9" name="Image 8">
            <a:extLst>
              <a:ext uri="{FF2B5EF4-FFF2-40B4-BE49-F238E27FC236}">
                <a16:creationId xmlns:a16="http://schemas.microsoft.com/office/drawing/2014/main" id="{13568204-84C2-66F0-FE77-3A3C7918C333}"/>
              </a:ext>
            </a:extLst>
          </p:cNvPr>
          <p:cNvPicPr>
            <a:picLocks noChangeAspect="1"/>
          </p:cNvPicPr>
          <p:nvPr/>
        </p:nvPicPr>
        <p:blipFill>
          <a:blip r:embed="rId3"/>
          <a:stretch>
            <a:fillRect/>
          </a:stretch>
        </p:blipFill>
        <p:spPr>
          <a:xfrm>
            <a:off x="179070" y="1905000"/>
            <a:ext cx="8785860" cy="3048000"/>
          </a:xfrm>
          <a:prstGeom prst="rect">
            <a:avLst/>
          </a:prstGeom>
        </p:spPr>
      </p:pic>
    </p:spTree>
    <p:extLst>
      <p:ext uri="{BB962C8B-B14F-4D97-AF65-F5344CB8AC3E}">
        <p14:creationId xmlns:p14="http://schemas.microsoft.com/office/powerpoint/2010/main" val="2876306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122151" y="965200"/>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7</a:t>
            </a:fld>
            <a:endParaRPr lang="fr-FR" dirty="0"/>
          </a:p>
        </p:txBody>
      </p:sp>
      <p:sp>
        <p:nvSpPr>
          <p:cNvPr id="7" name="Espace réservé du pied de page 6"/>
          <p:cNvSpPr>
            <a:spLocks noGrp="1"/>
          </p:cNvSpPr>
          <p:nvPr>
            <p:ph type="ftr" sz="quarter" idx="11"/>
          </p:nvPr>
        </p:nvSpPr>
        <p:spPr>
          <a:xfrm>
            <a:off x="2133600" y="6568767"/>
            <a:ext cx="4095078" cy="365125"/>
          </a:xfrm>
        </p:spPr>
        <p:txBody>
          <a:bodyPr/>
          <a:lstStyle/>
          <a:p>
            <a:r>
              <a:rPr lang="fr-FR"/>
              <a:t>Les éclairages conjoncturels départementaux - Var</a:t>
            </a:r>
            <a:endParaRPr lang="fr-FR" dirty="0"/>
          </a:p>
        </p:txBody>
      </p:sp>
      <p:sp>
        <p:nvSpPr>
          <p:cNvPr id="8" name="Espace réservé de la date 7"/>
          <p:cNvSpPr>
            <a:spLocks noGrp="1"/>
          </p:cNvSpPr>
          <p:nvPr>
            <p:ph type="dt" sz="half" idx="10"/>
          </p:nvPr>
        </p:nvSpPr>
        <p:spPr/>
        <p:txBody>
          <a:bodyPr/>
          <a:lstStyle/>
          <a:p>
            <a:r>
              <a:rPr lang="fr-FR"/>
              <a:t>Edition septembre 2026</a:t>
            </a:r>
            <a:endParaRPr lang="fr-FR" dirty="0"/>
          </a:p>
        </p:txBody>
      </p:sp>
      <p:sp>
        <p:nvSpPr>
          <p:cNvPr id="3" name="ZoneTexte 2">
            <a:extLst>
              <a:ext uri="{FF2B5EF4-FFF2-40B4-BE49-F238E27FC236}">
                <a16:creationId xmlns:a16="http://schemas.microsoft.com/office/drawing/2014/main" id="{80D0D633-B213-08A8-2863-CEB4BC992C7B}"/>
              </a:ext>
            </a:extLst>
          </p:cNvPr>
          <p:cNvSpPr txBox="1"/>
          <p:nvPr/>
        </p:nvSpPr>
        <p:spPr>
          <a:xfrm>
            <a:off x="122151" y="28378"/>
            <a:ext cx="8905697" cy="954107"/>
          </a:xfrm>
          <a:prstGeom prst="rect">
            <a:avLst/>
          </a:prstGeom>
          <a:noFill/>
        </p:spPr>
        <p:txBody>
          <a:bodyPr wrap="square" rtlCol="0">
            <a:spAutoFit/>
          </a:bodyPr>
          <a:lstStyle/>
          <a:p>
            <a:r>
              <a:rPr lang="fr-FR" sz="2800" b="1" dirty="0">
                <a:solidFill>
                  <a:schemeClr val="accent1">
                    <a:lumMod val="75000"/>
                  </a:schemeClr>
                </a:solidFill>
              </a:rPr>
              <a:t>Les entrées en apprentissage progressent légèrement sur un an, mais le nombre de bénéficiaires recule</a:t>
            </a:r>
          </a:p>
        </p:txBody>
      </p:sp>
      <p:graphicFrame>
        <p:nvGraphicFramePr>
          <p:cNvPr id="9" name="Graphique 8">
            <a:extLst>
              <a:ext uri="{FF2B5EF4-FFF2-40B4-BE49-F238E27FC236}">
                <a16:creationId xmlns:a16="http://schemas.microsoft.com/office/drawing/2014/main" id="{6534CDD9-123F-8671-E13C-08618FB5B1A3}"/>
              </a:ext>
            </a:extLst>
          </p:cNvPr>
          <p:cNvGraphicFramePr>
            <a:graphicFrameLocks/>
          </p:cNvGraphicFramePr>
          <p:nvPr>
            <p:extLst>
              <p:ext uri="{D42A27DB-BD31-4B8C-83A1-F6EECF244321}">
                <p14:modId xmlns:p14="http://schemas.microsoft.com/office/powerpoint/2010/main" val="1968613772"/>
              </p:ext>
            </p:extLst>
          </p:nvPr>
        </p:nvGraphicFramePr>
        <p:xfrm>
          <a:off x="122151" y="1062164"/>
          <a:ext cx="8817061" cy="5399021"/>
        </p:xfrm>
        <a:graphic>
          <a:graphicData uri="http://schemas.openxmlformats.org/drawingml/2006/chart">
            <c:chart xmlns:c="http://schemas.openxmlformats.org/drawingml/2006/chart" xmlns:r="http://schemas.openxmlformats.org/officeDocument/2006/relationships" r:id="rId3"/>
          </a:graphicData>
        </a:graphic>
      </p:graphicFrame>
      <p:sp>
        <p:nvSpPr>
          <p:cNvPr id="10" name="ZoneTexte 3"/>
          <p:cNvSpPr txBox="1"/>
          <p:nvPr/>
        </p:nvSpPr>
        <p:spPr bwMode="auto">
          <a:xfrm>
            <a:off x="7823169" y="2164308"/>
            <a:ext cx="593842" cy="289234"/>
          </a:xfrm>
          <a:prstGeom prst="rect">
            <a:avLst/>
          </a:prstGeom>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wrap="square"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fr-FR" sz="1100" b="1" dirty="0"/>
              <a:t>11 700</a:t>
            </a:r>
          </a:p>
        </p:txBody>
      </p:sp>
      <p:sp>
        <p:nvSpPr>
          <p:cNvPr id="4" name="Signe de multiplication 3">
            <a:extLst>
              <a:ext uri="{FF2B5EF4-FFF2-40B4-BE49-F238E27FC236}">
                <a16:creationId xmlns:a16="http://schemas.microsoft.com/office/drawing/2014/main" id="{0A8F56F6-4609-3BEE-2A18-01F82A0D627D}"/>
              </a:ext>
            </a:extLst>
          </p:cNvPr>
          <p:cNvSpPr/>
          <p:nvPr/>
        </p:nvSpPr>
        <p:spPr>
          <a:xfrm>
            <a:off x="7990281" y="2561124"/>
            <a:ext cx="259619" cy="224296"/>
          </a:xfrm>
          <a:prstGeom prst="mathMultiply">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fr-FR" kern="1200"/>
          </a:p>
        </p:txBody>
      </p:sp>
    </p:spTree>
    <p:extLst>
      <p:ext uri="{BB962C8B-B14F-4D97-AF65-F5344CB8AC3E}">
        <p14:creationId xmlns:p14="http://schemas.microsoft.com/office/powerpoint/2010/main" val="1251310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125698" y="965397"/>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8</a:t>
            </a:fld>
            <a:endParaRPr lang="fr-FR" dirty="0"/>
          </a:p>
        </p:txBody>
      </p:sp>
      <p:sp>
        <p:nvSpPr>
          <p:cNvPr id="7" name="Espace réservé du pied de page 6"/>
          <p:cNvSpPr>
            <a:spLocks noGrp="1"/>
          </p:cNvSpPr>
          <p:nvPr>
            <p:ph type="ftr" sz="quarter" idx="11"/>
          </p:nvPr>
        </p:nvSpPr>
        <p:spPr>
          <a:xfrm>
            <a:off x="1733909" y="6568767"/>
            <a:ext cx="6003985" cy="365125"/>
          </a:xfrm>
        </p:spPr>
        <p:txBody>
          <a:bodyPr/>
          <a:lstStyle/>
          <a:p>
            <a:r>
              <a:rPr lang="fr-FR" dirty="0"/>
              <a:t>Les éclairages conjoncturels départementaux - Var</a:t>
            </a:r>
          </a:p>
        </p:txBody>
      </p:sp>
      <p:sp>
        <p:nvSpPr>
          <p:cNvPr id="3" name="Espace réservé de la date 2"/>
          <p:cNvSpPr>
            <a:spLocks noGrp="1"/>
          </p:cNvSpPr>
          <p:nvPr>
            <p:ph type="dt" sz="half" idx="10"/>
          </p:nvPr>
        </p:nvSpPr>
        <p:spPr/>
        <p:txBody>
          <a:bodyPr/>
          <a:lstStyle/>
          <a:p>
            <a:r>
              <a:rPr lang="fr-FR"/>
              <a:t>Edition septembre 2026</a:t>
            </a:r>
            <a:endParaRPr lang="fr-FR" dirty="0"/>
          </a:p>
        </p:txBody>
      </p:sp>
      <p:sp>
        <p:nvSpPr>
          <p:cNvPr id="12" name="ZoneTexte 11"/>
          <p:cNvSpPr txBox="1"/>
          <p:nvPr/>
        </p:nvSpPr>
        <p:spPr>
          <a:xfrm>
            <a:off x="7570789" y="3830351"/>
            <a:ext cx="1652756" cy="338554"/>
          </a:xfrm>
          <a:prstGeom prst="rect">
            <a:avLst/>
          </a:prstGeom>
          <a:noFill/>
        </p:spPr>
        <p:txBody>
          <a:bodyPr wrap="square" rtlCol="0">
            <a:spAutoFit/>
          </a:bodyPr>
          <a:lstStyle/>
          <a:p>
            <a:pPr algn="ctr"/>
            <a:r>
              <a:rPr lang="fr-FR" sz="1600" b="1" dirty="0">
                <a:solidFill>
                  <a:schemeClr val="accent1">
                    <a:lumMod val="75000"/>
                  </a:schemeClr>
                </a:solidFill>
              </a:rPr>
              <a:t>8,1 % (+0,2 pt)</a:t>
            </a:r>
            <a:endParaRPr lang="fr-FR" sz="1600" b="1" dirty="0">
              <a:solidFill>
                <a:srgbClr val="FF0000"/>
              </a:solidFill>
            </a:endParaRPr>
          </a:p>
        </p:txBody>
      </p:sp>
      <p:sp>
        <p:nvSpPr>
          <p:cNvPr id="13" name="ZoneTexte 12"/>
          <p:cNvSpPr txBox="1"/>
          <p:nvPr/>
        </p:nvSpPr>
        <p:spPr>
          <a:xfrm>
            <a:off x="7611014" y="4104494"/>
            <a:ext cx="1572743" cy="338554"/>
          </a:xfrm>
          <a:prstGeom prst="rect">
            <a:avLst/>
          </a:prstGeom>
          <a:noFill/>
        </p:spPr>
        <p:txBody>
          <a:bodyPr wrap="square" rtlCol="0">
            <a:spAutoFit/>
          </a:bodyPr>
          <a:lstStyle/>
          <a:p>
            <a:pPr algn="ctr"/>
            <a:r>
              <a:rPr lang="fr-FR" sz="1600" b="1" dirty="0">
                <a:solidFill>
                  <a:schemeClr val="accent3">
                    <a:lumMod val="75000"/>
                  </a:schemeClr>
                </a:solidFill>
              </a:rPr>
              <a:t>8,2 % (+0,3 pt)</a:t>
            </a:r>
            <a:endParaRPr lang="fr-FR" b="1" dirty="0">
              <a:solidFill>
                <a:srgbClr val="FF0000"/>
              </a:solidFill>
            </a:endParaRPr>
          </a:p>
        </p:txBody>
      </p:sp>
      <p:sp>
        <p:nvSpPr>
          <p:cNvPr id="11" name="ZoneTexte 10"/>
          <p:cNvSpPr txBox="1"/>
          <p:nvPr/>
        </p:nvSpPr>
        <p:spPr>
          <a:xfrm>
            <a:off x="7583853" y="3556208"/>
            <a:ext cx="1595602" cy="338554"/>
          </a:xfrm>
          <a:prstGeom prst="rect">
            <a:avLst/>
          </a:prstGeom>
          <a:noFill/>
        </p:spPr>
        <p:txBody>
          <a:bodyPr wrap="square" rtlCol="0">
            <a:spAutoFit/>
          </a:bodyPr>
          <a:lstStyle/>
          <a:p>
            <a:pPr algn="ctr"/>
            <a:r>
              <a:rPr lang="fr-FR" sz="1600" b="1" dirty="0">
                <a:solidFill>
                  <a:schemeClr val="accent6">
                    <a:lumMod val="75000"/>
                  </a:schemeClr>
                </a:solidFill>
              </a:rPr>
              <a:t>8,7 % (+0,1 pt)</a:t>
            </a:r>
          </a:p>
        </p:txBody>
      </p:sp>
      <p:sp>
        <p:nvSpPr>
          <p:cNvPr id="2" name="ZoneTexte 1">
            <a:extLst>
              <a:ext uri="{FF2B5EF4-FFF2-40B4-BE49-F238E27FC236}">
                <a16:creationId xmlns:a16="http://schemas.microsoft.com/office/drawing/2014/main" id="{F84D798C-F463-C91D-764F-E349DEE23EE9}"/>
              </a:ext>
            </a:extLst>
          </p:cNvPr>
          <p:cNvSpPr txBox="1"/>
          <p:nvPr/>
        </p:nvSpPr>
        <p:spPr>
          <a:xfrm>
            <a:off x="7358737" y="2386816"/>
            <a:ext cx="2043680" cy="1200329"/>
          </a:xfrm>
          <a:prstGeom prst="rect">
            <a:avLst/>
          </a:prstGeom>
          <a:noFill/>
        </p:spPr>
        <p:txBody>
          <a:bodyPr wrap="square" rtlCol="0">
            <a:spAutoFit/>
          </a:bodyPr>
          <a:lstStyle/>
          <a:p>
            <a:pPr algn="ctr"/>
            <a:r>
              <a:rPr lang="fr-FR" dirty="0">
                <a:solidFill>
                  <a:srgbClr val="002060"/>
                </a:solidFill>
              </a:rPr>
              <a:t>Taux au T2 2026 (évolution par rapport</a:t>
            </a:r>
          </a:p>
          <a:p>
            <a:pPr algn="ctr"/>
            <a:r>
              <a:rPr lang="fr-FR" dirty="0">
                <a:solidFill>
                  <a:srgbClr val="002060"/>
                </a:solidFill>
              </a:rPr>
              <a:t>au T1 2026) :</a:t>
            </a:r>
            <a:endParaRPr lang="fr-FR" dirty="0"/>
          </a:p>
        </p:txBody>
      </p:sp>
      <p:sp>
        <p:nvSpPr>
          <p:cNvPr id="10" name="ZoneTexte 9">
            <a:extLst>
              <a:ext uri="{FF2B5EF4-FFF2-40B4-BE49-F238E27FC236}">
                <a16:creationId xmlns:a16="http://schemas.microsoft.com/office/drawing/2014/main" id="{FA6BA605-8AF7-1E0F-077D-8287E23E39A2}"/>
              </a:ext>
            </a:extLst>
          </p:cNvPr>
          <p:cNvSpPr txBox="1"/>
          <p:nvPr/>
        </p:nvSpPr>
        <p:spPr>
          <a:xfrm>
            <a:off x="96069" y="334294"/>
            <a:ext cx="9047931" cy="523220"/>
          </a:xfrm>
          <a:prstGeom prst="rect">
            <a:avLst/>
          </a:prstGeom>
          <a:noFill/>
        </p:spPr>
        <p:txBody>
          <a:bodyPr wrap="square" rtlCol="0">
            <a:spAutoFit/>
          </a:bodyPr>
          <a:lstStyle/>
          <a:p>
            <a:r>
              <a:rPr lang="fr-FR" sz="2800" b="1" dirty="0">
                <a:solidFill>
                  <a:schemeClr val="accent1">
                    <a:lumMod val="75000"/>
                  </a:schemeClr>
                </a:solidFill>
              </a:rPr>
              <a:t>Nouvelle progression graduelle du taux de chômage </a:t>
            </a:r>
          </a:p>
        </p:txBody>
      </p:sp>
      <p:graphicFrame>
        <p:nvGraphicFramePr>
          <p:cNvPr id="8" name="Graphique 7" descr="Ce graphique présente les taux de chômage en Paca, en France métropolitaine, et dans le Var sur les dix dernières années">
            <a:extLst>
              <a:ext uri="{FF2B5EF4-FFF2-40B4-BE49-F238E27FC236}">
                <a16:creationId xmlns:a16="http://schemas.microsoft.com/office/drawing/2014/main" id="{00000000-0008-0000-0200-000006140000}"/>
              </a:ext>
            </a:extLst>
          </p:cNvPr>
          <p:cNvGraphicFramePr>
            <a:graphicFrameLocks/>
          </p:cNvGraphicFramePr>
          <p:nvPr>
            <p:extLst>
              <p:ext uri="{D42A27DB-BD31-4B8C-83A1-F6EECF244321}">
                <p14:modId xmlns:p14="http://schemas.microsoft.com/office/powerpoint/2010/main" val="2827039875"/>
              </p:ext>
            </p:extLst>
          </p:nvPr>
        </p:nvGraphicFramePr>
        <p:xfrm>
          <a:off x="208230" y="1602466"/>
          <a:ext cx="7957996" cy="42901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92101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54667" y="-72106"/>
            <a:ext cx="8889333" cy="954107"/>
          </a:xfrm>
          <a:prstGeom prst="rect">
            <a:avLst/>
          </a:prstGeom>
          <a:noFill/>
        </p:spPr>
        <p:txBody>
          <a:bodyPr wrap="square" rtlCol="0">
            <a:spAutoFit/>
          </a:bodyPr>
          <a:lstStyle/>
          <a:p>
            <a:r>
              <a:rPr lang="fr-FR" sz="2800" b="1" dirty="0">
                <a:solidFill>
                  <a:schemeClr val="accent1">
                    <a:lumMod val="75000"/>
                  </a:schemeClr>
                </a:solidFill>
              </a:rPr>
              <a:t>Un taux qui se situe dans la moyenne des départements comparables</a:t>
            </a:r>
          </a:p>
        </p:txBody>
      </p:sp>
      <p:cxnSp>
        <p:nvCxnSpPr>
          <p:cNvPr id="6" name="Connecteur droit 5"/>
          <p:cNvCxnSpPr/>
          <p:nvPr/>
        </p:nvCxnSpPr>
        <p:spPr>
          <a:xfrm>
            <a:off x="254667" y="825013"/>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9</a:t>
            </a:fld>
            <a:endParaRPr lang="fr-FR" dirty="0"/>
          </a:p>
        </p:txBody>
      </p:sp>
      <p:sp>
        <p:nvSpPr>
          <p:cNvPr id="7" name="Espace réservé du pied de page 6"/>
          <p:cNvSpPr>
            <a:spLocks noGrp="1"/>
          </p:cNvSpPr>
          <p:nvPr>
            <p:ph type="ftr" sz="quarter" idx="11"/>
          </p:nvPr>
        </p:nvSpPr>
        <p:spPr>
          <a:xfrm>
            <a:off x="2226833" y="6568767"/>
            <a:ext cx="4216998" cy="365125"/>
          </a:xfrm>
        </p:spPr>
        <p:txBody>
          <a:bodyPr/>
          <a:lstStyle/>
          <a:p>
            <a:r>
              <a:rPr lang="fr-FR"/>
              <a:t>Les éclairages conjoncturels départementaux - Var</a:t>
            </a:r>
            <a:endParaRPr lang="fr-FR" dirty="0"/>
          </a:p>
        </p:txBody>
      </p:sp>
      <p:sp>
        <p:nvSpPr>
          <p:cNvPr id="8" name="Espace réservé de la date 7"/>
          <p:cNvSpPr>
            <a:spLocks noGrp="1"/>
          </p:cNvSpPr>
          <p:nvPr>
            <p:ph type="dt" sz="half" idx="10"/>
          </p:nvPr>
        </p:nvSpPr>
        <p:spPr/>
        <p:txBody>
          <a:bodyPr/>
          <a:lstStyle/>
          <a:p>
            <a:r>
              <a:rPr lang="fr-FR"/>
              <a:t>Edition septembre 2026</a:t>
            </a:r>
            <a:endParaRPr lang="fr-FR" dirty="0"/>
          </a:p>
        </p:txBody>
      </p:sp>
      <p:graphicFrame>
        <p:nvGraphicFramePr>
          <p:cNvPr id="2" name="Graphique 1">
            <a:extLst>
              <a:ext uri="{FF2B5EF4-FFF2-40B4-BE49-F238E27FC236}">
                <a16:creationId xmlns:a16="http://schemas.microsoft.com/office/drawing/2014/main" id="{DABDBBA0-E7C1-98F4-1BBD-A283D3F0D913}"/>
              </a:ext>
            </a:extLst>
          </p:cNvPr>
          <p:cNvGraphicFramePr>
            <a:graphicFrameLocks/>
          </p:cNvGraphicFramePr>
          <p:nvPr/>
        </p:nvGraphicFramePr>
        <p:xfrm>
          <a:off x="1109662" y="1062037"/>
          <a:ext cx="6924675" cy="47339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22069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8965" y="-1637"/>
            <a:ext cx="8932333" cy="954107"/>
          </a:xfrm>
          <a:prstGeom prst="rect">
            <a:avLst/>
          </a:prstGeom>
          <a:noFill/>
        </p:spPr>
        <p:txBody>
          <a:bodyPr wrap="square" rtlCol="0">
            <a:spAutoFit/>
          </a:bodyPr>
          <a:lstStyle/>
          <a:p>
            <a:pPr lvl="0"/>
            <a:r>
              <a:rPr lang="fr-FR" sz="2800" b="1" dirty="0">
                <a:solidFill>
                  <a:srgbClr val="4F81BD">
                    <a:lumMod val="75000"/>
                  </a:srgbClr>
                </a:solidFill>
              </a:rPr>
              <a:t>Demande d’emploi - avertissement : </a:t>
            </a:r>
          </a:p>
          <a:p>
            <a:pPr lvl="0"/>
            <a:r>
              <a:rPr lang="fr-FR" sz="2800" b="1" dirty="0">
                <a:solidFill>
                  <a:srgbClr val="4F81BD">
                    <a:lumMod val="75000"/>
                  </a:srgbClr>
                </a:solidFill>
              </a:rPr>
              <a:t>mise en place de la loi pour le plein emploi depuis 2025</a:t>
            </a:r>
            <a:endParaRPr lang="fr-FR" sz="2500" dirty="0">
              <a:solidFill>
                <a:schemeClr val="accent1">
                  <a:lumMod val="75000"/>
                </a:schemeClr>
              </a:solidFill>
            </a:endParaRPr>
          </a:p>
        </p:txBody>
      </p:sp>
      <p:cxnSp>
        <p:nvCxnSpPr>
          <p:cNvPr id="6" name="Connecteur droit 5"/>
          <p:cNvCxnSpPr/>
          <p:nvPr/>
        </p:nvCxnSpPr>
        <p:spPr>
          <a:xfrm>
            <a:off x="174526" y="87296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10</a:t>
            </a:fld>
            <a:endParaRPr lang="fr-FR" dirty="0"/>
          </a:p>
        </p:txBody>
      </p:sp>
      <p:sp>
        <p:nvSpPr>
          <p:cNvPr id="7" name="Espace réservé du pied de page 6"/>
          <p:cNvSpPr>
            <a:spLocks noGrp="1"/>
          </p:cNvSpPr>
          <p:nvPr>
            <p:ph type="ftr" sz="quarter" idx="11"/>
          </p:nvPr>
        </p:nvSpPr>
        <p:spPr>
          <a:xfrm>
            <a:off x="1647645" y="6579716"/>
            <a:ext cx="5848710" cy="365125"/>
          </a:xfrm>
        </p:spPr>
        <p:txBody>
          <a:bodyPr/>
          <a:lstStyle/>
          <a:p>
            <a:r>
              <a:rPr lang="fr-FR"/>
              <a:t>Les éclairages conjoncturels départementaux - Var</a:t>
            </a:r>
            <a:endParaRPr lang="fr-FR" dirty="0"/>
          </a:p>
        </p:txBody>
      </p:sp>
      <p:sp>
        <p:nvSpPr>
          <p:cNvPr id="3" name="Espace réservé de la date 2"/>
          <p:cNvSpPr>
            <a:spLocks noGrp="1"/>
          </p:cNvSpPr>
          <p:nvPr>
            <p:ph type="dt" sz="half" idx="10"/>
          </p:nvPr>
        </p:nvSpPr>
        <p:spPr/>
        <p:txBody>
          <a:bodyPr/>
          <a:lstStyle/>
          <a:p>
            <a:r>
              <a:rPr lang="fr-FR"/>
              <a:t>Edition septembre 2026</a:t>
            </a:r>
            <a:endParaRPr lang="fr-FR" dirty="0"/>
          </a:p>
        </p:txBody>
      </p:sp>
      <p:sp>
        <p:nvSpPr>
          <p:cNvPr id="2" name="ZoneTexte 1">
            <a:extLst>
              <a:ext uri="{FF2B5EF4-FFF2-40B4-BE49-F238E27FC236}">
                <a16:creationId xmlns:a16="http://schemas.microsoft.com/office/drawing/2014/main" id="{D7BA48EB-44EF-7369-00ED-82D1BA2D1475}"/>
              </a:ext>
            </a:extLst>
          </p:cNvPr>
          <p:cNvSpPr txBox="1"/>
          <p:nvPr/>
        </p:nvSpPr>
        <p:spPr>
          <a:xfrm>
            <a:off x="174526" y="1063996"/>
            <a:ext cx="8703144" cy="5262979"/>
          </a:xfrm>
          <a:prstGeom prst="rect">
            <a:avLst/>
          </a:prstGeom>
          <a:noFill/>
        </p:spPr>
        <p:txBody>
          <a:bodyPr wrap="square" rtlCol="0">
            <a:spAutoFit/>
          </a:bodyPr>
          <a:lstStyle/>
          <a:p>
            <a:pPr algn="just"/>
            <a:r>
              <a:rPr lang="fr-FR" sz="1400" dirty="0">
                <a:solidFill>
                  <a:srgbClr val="002060"/>
                </a:solidFill>
              </a:rPr>
              <a:t>Comme le prévoit la loi pour le plein emploi du 18 décembre 2023, </a:t>
            </a:r>
            <a:r>
              <a:rPr lang="fr-FR" sz="1400" b="1" dirty="0">
                <a:solidFill>
                  <a:srgbClr val="002060"/>
                </a:solidFill>
              </a:rPr>
              <a:t>depuis janvier 2025, de nouveaux publics sont systématiquement inscrits à France Travail :</a:t>
            </a:r>
          </a:p>
          <a:p>
            <a:pPr marL="285750" indent="-285750" algn="just">
              <a:buFont typeface="Arial" panose="020B0604020202020204" pitchFamily="34" charset="0"/>
              <a:buChar char="•"/>
            </a:pPr>
            <a:r>
              <a:rPr lang="fr-FR" sz="1400" b="1" dirty="0">
                <a:solidFill>
                  <a:srgbClr val="002060"/>
                </a:solidFill>
              </a:rPr>
              <a:t>les </a:t>
            </a:r>
            <a:r>
              <a:rPr lang="fr-FR" sz="1400" b="1" dirty="0">
                <a:solidFill>
                  <a:srgbClr val="00B0F0"/>
                </a:solidFill>
              </a:rPr>
              <a:t>demandeurs et bénéficiaires du RSA </a:t>
            </a:r>
            <a:r>
              <a:rPr lang="fr-FR" sz="1400" b="1" dirty="0">
                <a:solidFill>
                  <a:srgbClr val="002060"/>
                </a:solidFill>
              </a:rPr>
              <a:t>(Revenu de solidarité active) ;</a:t>
            </a:r>
          </a:p>
          <a:p>
            <a:pPr marL="285750" indent="-285750" algn="just">
              <a:buFont typeface="Arial" panose="020B0604020202020204" pitchFamily="34" charset="0"/>
              <a:buChar char="•"/>
            </a:pPr>
            <a:r>
              <a:rPr lang="fr-FR" sz="1400" b="1" dirty="0">
                <a:solidFill>
                  <a:srgbClr val="002060"/>
                </a:solidFill>
              </a:rPr>
              <a:t>les </a:t>
            </a:r>
            <a:r>
              <a:rPr lang="fr-FR" sz="1400" b="1" dirty="0">
                <a:solidFill>
                  <a:srgbClr val="00B0F0"/>
                </a:solidFill>
              </a:rPr>
              <a:t>jeunes en recherche d'emploi </a:t>
            </a:r>
            <a:r>
              <a:rPr lang="fr-FR" sz="1400" b="1" dirty="0">
                <a:solidFill>
                  <a:srgbClr val="002060"/>
                </a:solidFill>
              </a:rPr>
              <a:t>suivis par les missions locales en CEJ (Contrat d'engagement jeune), </a:t>
            </a:r>
            <a:r>
              <a:rPr lang="fr-FR" sz="1400" b="1" dirty="0" err="1">
                <a:solidFill>
                  <a:srgbClr val="002060"/>
                </a:solidFill>
              </a:rPr>
              <a:t>Pacea</a:t>
            </a:r>
            <a:r>
              <a:rPr lang="fr-FR" sz="1400" b="1" dirty="0">
                <a:solidFill>
                  <a:srgbClr val="002060"/>
                </a:solidFill>
              </a:rPr>
              <a:t> (Parcours contractualisé d'accompagnement vers l'emploi et l'autonomie) ou AIJ (Accompagnement intensif des jeunes) ;</a:t>
            </a:r>
          </a:p>
          <a:p>
            <a:pPr marL="285750" indent="-285750" algn="just">
              <a:buFont typeface="Arial" panose="020B0604020202020204" pitchFamily="34" charset="0"/>
              <a:buChar char="•"/>
            </a:pPr>
            <a:r>
              <a:rPr lang="fr-FR" sz="1400" b="1" dirty="0">
                <a:solidFill>
                  <a:srgbClr val="002060"/>
                </a:solidFill>
              </a:rPr>
              <a:t>les </a:t>
            </a:r>
            <a:r>
              <a:rPr lang="fr-FR" sz="1400" b="1" dirty="0">
                <a:solidFill>
                  <a:srgbClr val="00B0F0"/>
                </a:solidFill>
              </a:rPr>
              <a:t>personnes en situation de handicap </a:t>
            </a:r>
            <a:r>
              <a:rPr lang="fr-FR" sz="1400" b="1" dirty="0">
                <a:solidFill>
                  <a:srgbClr val="002060"/>
                </a:solidFill>
              </a:rPr>
              <a:t>suivies par Cap emploi</a:t>
            </a:r>
            <a:r>
              <a:rPr lang="fr-FR" sz="1400" dirty="0">
                <a:solidFill>
                  <a:srgbClr val="002060"/>
                </a:solidFill>
              </a:rPr>
              <a:t>. </a:t>
            </a:r>
          </a:p>
          <a:p>
            <a:pPr algn="just"/>
            <a:r>
              <a:rPr lang="fr-FR" sz="1400" dirty="0">
                <a:solidFill>
                  <a:srgbClr val="002060"/>
                </a:solidFill>
              </a:rPr>
              <a:t>Selon leurs situations socioprofessionnelles, ces publics sont orientés vers différents parcours d'accompagnement. L’orientation des personnes bénéficiant déjà du RSA avant la mise en place de la réforme étant progressive à partir du 1</a:t>
            </a:r>
            <a:r>
              <a:rPr lang="fr-FR" sz="1400" baseline="30000" dirty="0">
                <a:solidFill>
                  <a:srgbClr val="002060"/>
                </a:solidFill>
              </a:rPr>
              <a:t>er</a:t>
            </a:r>
            <a:r>
              <a:rPr lang="fr-FR" sz="1400" dirty="0">
                <a:solidFill>
                  <a:srgbClr val="002060"/>
                </a:solidFill>
              </a:rPr>
              <a:t> janvier 2025, la montée en charge statistique l'est aussi. </a:t>
            </a:r>
          </a:p>
          <a:p>
            <a:pPr algn="just"/>
            <a:endParaRPr lang="fr-FR" sz="1400" dirty="0">
              <a:solidFill>
                <a:srgbClr val="002060"/>
              </a:solidFill>
            </a:endParaRPr>
          </a:p>
          <a:p>
            <a:pPr algn="just"/>
            <a:r>
              <a:rPr lang="fr-FR" sz="1400" dirty="0">
                <a:solidFill>
                  <a:srgbClr val="002060"/>
                </a:solidFill>
              </a:rPr>
              <a:t>Pour prendre en compte les situations de ces nouveaux publics, </a:t>
            </a:r>
            <a:r>
              <a:rPr lang="fr-FR" sz="1400" b="1" dirty="0">
                <a:solidFill>
                  <a:srgbClr val="002060"/>
                </a:solidFill>
              </a:rPr>
              <a:t>deux nouvelles catégories statistiques sont créées, selon les recommandations du </a:t>
            </a:r>
            <a:r>
              <a:rPr lang="fr-FR" sz="1400" b="1" dirty="0" err="1">
                <a:solidFill>
                  <a:srgbClr val="002060"/>
                </a:solidFill>
              </a:rPr>
              <a:t>Cnis</a:t>
            </a:r>
            <a:r>
              <a:rPr lang="fr-FR" sz="1400" b="1" dirty="0">
                <a:solidFill>
                  <a:srgbClr val="002060"/>
                </a:solidFill>
              </a:rPr>
              <a:t> : la </a:t>
            </a:r>
            <a:r>
              <a:rPr lang="fr-FR" sz="1400" b="1" dirty="0">
                <a:solidFill>
                  <a:srgbClr val="00B0F0"/>
                </a:solidFill>
              </a:rPr>
              <a:t>catégorie F</a:t>
            </a:r>
            <a:r>
              <a:rPr lang="fr-FR" sz="1400" b="1" dirty="0">
                <a:solidFill>
                  <a:srgbClr val="002060"/>
                </a:solidFill>
              </a:rPr>
              <a:t> pour les personnes orientées en parcours social et la </a:t>
            </a:r>
            <a:r>
              <a:rPr lang="fr-FR" sz="1400" b="1" dirty="0">
                <a:solidFill>
                  <a:srgbClr val="00B0F0"/>
                </a:solidFill>
              </a:rPr>
              <a:t>catégorie G </a:t>
            </a:r>
            <a:r>
              <a:rPr lang="fr-FR" sz="1400" b="1" dirty="0">
                <a:solidFill>
                  <a:srgbClr val="002060"/>
                </a:solidFill>
              </a:rPr>
              <a:t>pour les demandeurs et bénéficiaires du RSA en attente d'orientation</a:t>
            </a:r>
            <a:r>
              <a:rPr lang="fr-FR" sz="1400" dirty="0">
                <a:solidFill>
                  <a:srgbClr val="002060"/>
                </a:solidFill>
              </a:rPr>
              <a:t>. </a:t>
            </a:r>
          </a:p>
          <a:p>
            <a:pPr algn="just"/>
            <a:endParaRPr lang="fr-FR" sz="1400" dirty="0">
              <a:solidFill>
                <a:srgbClr val="002060"/>
              </a:solidFill>
            </a:endParaRPr>
          </a:p>
          <a:p>
            <a:pPr algn="just"/>
            <a:r>
              <a:rPr lang="fr-FR" sz="1400" dirty="0">
                <a:solidFill>
                  <a:srgbClr val="002060"/>
                </a:solidFill>
              </a:rPr>
              <a:t>Cette phase de transition devrait durer deux ans en France métropolitaine. </a:t>
            </a:r>
            <a:r>
              <a:rPr lang="fr-FR" sz="1400" b="1" dirty="0">
                <a:solidFill>
                  <a:srgbClr val="002060"/>
                </a:solidFill>
              </a:rPr>
              <a:t>Afin d'appréhender les évolutions conjoncturelles du nombre d'inscrits à France Travail pendant cette période, la Dares a mis à disposition, aux niveaux national et régional seulement, des indicateurs complémentaires hors bénéficiaires du RSA et hors jeunes « en parcours » (CEJ, </a:t>
            </a:r>
            <a:r>
              <a:rPr lang="fr-FR" sz="1400" b="1" dirty="0" err="1">
                <a:solidFill>
                  <a:srgbClr val="002060"/>
                </a:solidFill>
              </a:rPr>
              <a:t>Pacea</a:t>
            </a:r>
            <a:r>
              <a:rPr lang="fr-FR" sz="1400" b="1" dirty="0">
                <a:solidFill>
                  <a:srgbClr val="002060"/>
                </a:solidFill>
              </a:rPr>
              <a:t> et AIJ)</a:t>
            </a:r>
            <a:r>
              <a:rPr lang="fr-FR" sz="1400" dirty="0">
                <a:solidFill>
                  <a:srgbClr val="002060"/>
                </a:solidFill>
              </a:rPr>
              <a:t>. Ces séries, dites « contrefactuelles » ne sont pas disponibles au niveau départemental. </a:t>
            </a:r>
            <a:r>
              <a:rPr lang="fr-FR" sz="1400" b="1" dirty="0">
                <a:solidFill>
                  <a:srgbClr val="FF0000"/>
                </a:solidFill>
              </a:rPr>
              <a:t>Entre 2025 et 2027, il n’est donc plus possible de réaliser des analyses conjoncturelles de la demande d’emploi au niveau départemental.</a:t>
            </a:r>
          </a:p>
          <a:p>
            <a:pPr algn="just"/>
            <a:endParaRPr lang="fr-FR" sz="1400" b="1" dirty="0">
              <a:solidFill>
                <a:srgbClr val="FF0000"/>
              </a:solidFill>
            </a:endParaRPr>
          </a:p>
          <a:p>
            <a:pPr algn="just"/>
            <a:r>
              <a:rPr lang="fr-FR" sz="1400" dirty="0">
                <a:solidFill>
                  <a:srgbClr val="002060"/>
                </a:solidFill>
              </a:rPr>
              <a:t>Néanmoins, un chiffrage du nombre total d’inscrits, comprenant ces nouveaux publics, a été réalisé par la Dares et permet de situer chaque département au sein de la région. C’est ce qui est présenté dans la diapositive suivante.</a:t>
            </a:r>
          </a:p>
        </p:txBody>
      </p:sp>
    </p:spTree>
    <p:extLst>
      <p:ext uri="{BB962C8B-B14F-4D97-AF65-F5344CB8AC3E}">
        <p14:creationId xmlns:p14="http://schemas.microsoft.com/office/powerpoint/2010/main" val="353388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a:extLst>
              <a:ext uri="{FF2B5EF4-FFF2-40B4-BE49-F238E27FC236}">
                <a16:creationId xmlns:a16="http://schemas.microsoft.com/office/drawing/2014/main" id="{6E883D8D-5561-D0D2-B837-7999A1599DA7}"/>
              </a:ext>
            </a:extLst>
          </p:cNvPr>
          <p:cNvPicPr>
            <a:picLocks noChangeAspect="1"/>
          </p:cNvPicPr>
          <p:nvPr/>
        </p:nvPicPr>
        <p:blipFill>
          <a:blip r:embed="rId3"/>
          <a:stretch>
            <a:fillRect/>
          </a:stretch>
        </p:blipFill>
        <p:spPr>
          <a:xfrm>
            <a:off x="669957" y="846696"/>
            <a:ext cx="7531303" cy="3734965"/>
          </a:xfrm>
          <a:prstGeom prst="rect">
            <a:avLst/>
          </a:prstGeom>
        </p:spPr>
      </p:pic>
      <p:sp>
        <p:nvSpPr>
          <p:cNvPr id="4" name="ZoneTexte 3"/>
          <p:cNvSpPr txBox="1"/>
          <p:nvPr/>
        </p:nvSpPr>
        <p:spPr>
          <a:xfrm>
            <a:off x="1" y="-1637"/>
            <a:ext cx="9081298" cy="769441"/>
          </a:xfrm>
          <a:prstGeom prst="rect">
            <a:avLst/>
          </a:prstGeom>
          <a:noFill/>
        </p:spPr>
        <p:txBody>
          <a:bodyPr wrap="square" rtlCol="0">
            <a:spAutoFit/>
          </a:bodyPr>
          <a:lstStyle/>
          <a:p>
            <a:pPr lvl="0"/>
            <a:r>
              <a:rPr lang="fr-FR" sz="2200" b="1" dirty="0">
                <a:solidFill>
                  <a:srgbClr val="4F81BD">
                    <a:lumMod val="75000"/>
                  </a:srgbClr>
                </a:solidFill>
              </a:rPr>
              <a:t>Au 2</a:t>
            </a:r>
            <a:r>
              <a:rPr lang="fr-FR" sz="2200" b="1" baseline="30000" dirty="0">
                <a:solidFill>
                  <a:srgbClr val="4F81BD">
                    <a:lumMod val="75000"/>
                  </a:srgbClr>
                </a:solidFill>
              </a:rPr>
              <a:t>e</a:t>
            </a:r>
            <a:r>
              <a:rPr lang="fr-FR" sz="2200" b="1" dirty="0">
                <a:solidFill>
                  <a:srgbClr val="4F81BD">
                    <a:lumMod val="75000"/>
                  </a:srgbClr>
                </a:solidFill>
              </a:rPr>
              <a:t> trimestre 2026, la hausse trimestrielle de la demande d’emploi, y compris nouveaux publics, est deux fois plus rapide qu’au niveau régional</a:t>
            </a:r>
            <a:endParaRPr lang="fr-FR" sz="2200" dirty="0">
              <a:solidFill>
                <a:schemeClr val="accent1">
                  <a:lumMod val="75000"/>
                </a:schemeClr>
              </a:solidFill>
            </a:endParaRPr>
          </a:p>
        </p:txBody>
      </p:sp>
      <p:cxnSp>
        <p:nvCxnSpPr>
          <p:cNvPr id="6" name="Connecteur droit 5"/>
          <p:cNvCxnSpPr/>
          <p:nvPr/>
        </p:nvCxnSpPr>
        <p:spPr>
          <a:xfrm>
            <a:off x="174526" y="87296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11</a:t>
            </a:fld>
            <a:endParaRPr lang="fr-FR" dirty="0"/>
          </a:p>
        </p:txBody>
      </p:sp>
      <p:sp>
        <p:nvSpPr>
          <p:cNvPr id="7" name="Espace réservé du pied de page 6"/>
          <p:cNvSpPr>
            <a:spLocks noGrp="1"/>
          </p:cNvSpPr>
          <p:nvPr>
            <p:ph type="ftr" sz="quarter" idx="11"/>
          </p:nvPr>
        </p:nvSpPr>
        <p:spPr>
          <a:xfrm>
            <a:off x="1690777" y="6568767"/>
            <a:ext cx="5848710" cy="365125"/>
          </a:xfrm>
        </p:spPr>
        <p:txBody>
          <a:bodyPr/>
          <a:lstStyle/>
          <a:p>
            <a:r>
              <a:rPr lang="fr-FR" dirty="0"/>
              <a:t>Les éclairages conjoncturels départementaux - Var</a:t>
            </a:r>
          </a:p>
        </p:txBody>
      </p:sp>
      <p:sp>
        <p:nvSpPr>
          <p:cNvPr id="3" name="Espace réservé de la date 2"/>
          <p:cNvSpPr>
            <a:spLocks noGrp="1"/>
          </p:cNvSpPr>
          <p:nvPr>
            <p:ph type="dt" sz="half" idx="10"/>
          </p:nvPr>
        </p:nvSpPr>
        <p:spPr/>
        <p:txBody>
          <a:bodyPr/>
          <a:lstStyle/>
          <a:p>
            <a:r>
              <a:rPr lang="fr-FR"/>
              <a:t>Edition septembre 2026</a:t>
            </a:r>
            <a:endParaRPr lang="fr-FR" dirty="0"/>
          </a:p>
        </p:txBody>
      </p:sp>
      <p:sp>
        <p:nvSpPr>
          <p:cNvPr id="2" name="ZoneTexte 1">
            <a:extLst>
              <a:ext uri="{FF2B5EF4-FFF2-40B4-BE49-F238E27FC236}">
                <a16:creationId xmlns:a16="http://schemas.microsoft.com/office/drawing/2014/main" id="{1FCF47F1-EFD2-654D-55A6-4926D0EBD43A}"/>
              </a:ext>
            </a:extLst>
          </p:cNvPr>
          <p:cNvSpPr txBox="1"/>
          <p:nvPr/>
        </p:nvSpPr>
        <p:spPr>
          <a:xfrm>
            <a:off x="394121" y="4629775"/>
            <a:ext cx="8687178" cy="1569660"/>
          </a:xfrm>
          <a:prstGeom prst="rect">
            <a:avLst/>
          </a:prstGeom>
          <a:noFill/>
        </p:spPr>
        <p:txBody>
          <a:bodyPr wrap="square" rtlCol="0">
            <a:spAutoFit/>
          </a:bodyPr>
          <a:lstStyle/>
          <a:p>
            <a:pPr algn="just"/>
            <a:r>
              <a:rPr lang="fr-FR" sz="1200" b="1" dirty="0">
                <a:solidFill>
                  <a:srgbClr val="FF0000"/>
                </a:solidFill>
              </a:rPr>
              <a:t>Avertissements : </a:t>
            </a:r>
          </a:p>
          <a:p>
            <a:pPr marL="171450" indent="-171450" algn="just">
              <a:buFontTx/>
              <a:buChar char="-"/>
            </a:pPr>
            <a:r>
              <a:rPr lang="fr-FR" sz="1200" dirty="0">
                <a:solidFill>
                  <a:srgbClr val="FF0000"/>
                </a:solidFill>
              </a:rPr>
              <a:t>Les évolutions sont perturbées par des changements dans les règles d’actualisation subvenus au 1</a:t>
            </a:r>
            <a:r>
              <a:rPr lang="fr-FR" sz="1200" baseline="30000" dirty="0">
                <a:solidFill>
                  <a:srgbClr val="FF0000"/>
                </a:solidFill>
              </a:rPr>
              <a:t>er</a:t>
            </a:r>
            <a:r>
              <a:rPr lang="fr-FR" sz="1200" dirty="0">
                <a:solidFill>
                  <a:srgbClr val="FF0000"/>
                </a:solidFill>
              </a:rPr>
              <a:t> semestre 2025 et par l’entrée en vigueur en juin 2025 du décret relatif aux sanctions applicables aux inscrits à France Travail en cas de manquement à leurs obligations. </a:t>
            </a:r>
          </a:p>
          <a:p>
            <a:pPr marL="171450" indent="-171450" algn="just">
              <a:buFontTx/>
              <a:buChar char="-"/>
            </a:pPr>
            <a:r>
              <a:rPr lang="fr-FR" sz="1200" dirty="0">
                <a:solidFill>
                  <a:srgbClr val="FF0000"/>
                </a:solidFill>
              </a:rPr>
              <a:t>Une estimation de l’impact de ces deux effets a été réalisée par la Dares au 2</a:t>
            </a:r>
            <a:r>
              <a:rPr lang="fr-FR" sz="1200" baseline="30000" dirty="0">
                <a:solidFill>
                  <a:srgbClr val="FF0000"/>
                </a:solidFill>
              </a:rPr>
              <a:t>e</a:t>
            </a:r>
            <a:r>
              <a:rPr lang="fr-FR" sz="1200" dirty="0">
                <a:solidFill>
                  <a:srgbClr val="FF0000"/>
                </a:solidFill>
              </a:rPr>
              <a:t> trimestre 2026 au niveau national : </a:t>
            </a:r>
            <a:r>
              <a:rPr lang="fr-FR" sz="1200" i="1" dirty="0">
                <a:solidFill>
                  <a:srgbClr val="FF0000"/>
                </a:solidFill>
              </a:rPr>
              <a:t>in fine</a:t>
            </a:r>
            <a:r>
              <a:rPr lang="fr-FR" sz="1200" dirty="0">
                <a:solidFill>
                  <a:srgbClr val="FF0000"/>
                </a:solidFill>
              </a:rPr>
              <a:t>, le nombre de demandeurs d’emploi en catégories A, B, C hors nouveaux publics (hors BRSA et hors jeunes en parcours) aurait augmenté de +0,4 % en France entière sur un trimestre et diminué de -0,9 % sur un an. </a:t>
            </a:r>
          </a:p>
          <a:p>
            <a:pPr marL="171450" indent="-171450" algn="just">
              <a:buFontTx/>
              <a:buChar char="-"/>
            </a:pPr>
            <a:r>
              <a:rPr lang="fr-FR" sz="1200" dirty="0">
                <a:solidFill>
                  <a:srgbClr val="FF0000"/>
                </a:solidFill>
              </a:rPr>
              <a:t>Au niveau régional, seul l’impact trimestriel du décret relatif aux sanctions a été estimé par la Dares : comme au niveau national, la hausse aurait été également moins prononcée : +0,9 %.</a:t>
            </a:r>
          </a:p>
        </p:txBody>
      </p:sp>
      <p:sp>
        <p:nvSpPr>
          <p:cNvPr id="16" name="Ellipse 15">
            <a:extLst>
              <a:ext uri="{FF2B5EF4-FFF2-40B4-BE49-F238E27FC236}">
                <a16:creationId xmlns:a16="http://schemas.microsoft.com/office/drawing/2014/main" id="{C182E75B-1C4D-1EDA-8CC1-E5BAE4469BCF}"/>
              </a:ext>
            </a:extLst>
          </p:cNvPr>
          <p:cNvSpPr/>
          <p:nvPr/>
        </p:nvSpPr>
        <p:spPr>
          <a:xfrm>
            <a:off x="6645251" y="2794306"/>
            <a:ext cx="574601" cy="184726"/>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E4DF72C6-EFE2-D267-88F4-CEAAF984A540}"/>
              </a:ext>
            </a:extLst>
          </p:cNvPr>
          <p:cNvSpPr/>
          <p:nvPr/>
        </p:nvSpPr>
        <p:spPr>
          <a:xfrm>
            <a:off x="6681467" y="3134510"/>
            <a:ext cx="574601" cy="184726"/>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19582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146856" y="898148"/>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12</a:t>
            </a:fld>
            <a:endParaRPr lang="fr-FR" dirty="0"/>
          </a:p>
        </p:txBody>
      </p:sp>
      <p:sp>
        <p:nvSpPr>
          <p:cNvPr id="7" name="Espace réservé du pied de page 6"/>
          <p:cNvSpPr>
            <a:spLocks noGrp="1"/>
          </p:cNvSpPr>
          <p:nvPr>
            <p:ph type="ftr" sz="quarter" idx="11"/>
          </p:nvPr>
        </p:nvSpPr>
        <p:spPr>
          <a:xfrm>
            <a:off x="1708030" y="6568767"/>
            <a:ext cx="5900468" cy="365125"/>
          </a:xfrm>
        </p:spPr>
        <p:txBody>
          <a:bodyPr/>
          <a:lstStyle/>
          <a:p>
            <a:r>
              <a:rPr lang="fr-FR"/>
              <a:t>Les éclairages conjoncturels départementaux - Var</a:t>
            </a:r>
            <a:endParaRPr lang="fr-FR" dirty="0"/>
          </a:p>
        </p:txBody>
      </p:sp>
      <p:sp>
        <p:nvSpPr>
          <p:cNvPr id="3" name="Espace réservé de la date 2"/>
          <p:cNvSpPr>
            <a:spLocks noGrp="1"/>
          </p:cNvSpPr>
          <p:nvPr>
            <p:ph type="dt" sz="half" idx="10"/>
          </p:nvPr>
        </p:nvSpPr>
        <p:spPr/>
        <p:txBody>
          <a:bodyPr/>
          <a:lstStyle/>
          <a:p>
            <a:r>
              <a:rPr lang="fr-FR"/>
              <a:t>Edition septembre 2026</a:t>
            </a:r>
            <a:endParaRPr lang="fr-FR" dirty="0"/>
          </a:p>
        </p:txBody>
      </p:sp>
      <p:sp>
        <p:nvSpPr>
          <p:cNvPr id="9" name="ZoneTexte 8"/>
          <p:cNvSpPr txBox="1"/>
          <p:nvPr/>
        </p:nvSpPr>
        <p:spPr>
          <a:xfrm>
            <a:off x="169339" y="68390"/>
            <a:ext cx="8995113" cy="892552"/>
          </a:xfrm>
          <a:prstGeom prst="rect">
            <a:avLst/>
          </a:prstGeom>
          <a:noFill/>
        </p:spPr>
        <p:txBody>
          <a:bodyPr wrap="square" rtlCol="0">
            <a:spAutoFit/>
          </a:bodyPr>
          <a:lstStyle/>
          <a:p>
            <a:r>
              <a:rPr lang="fr-FR" sz="2600" b="1" dirty="0">
                <a:solidFill>
                  <a:srgbClr val="376092"/>
                </a:solidFill>
              </a:rPr>
              <a:t>Sur un an, baisse du nombre de foyers bénéficiaires du RSA, très forte hausse de l’ASS, beaucoup </a:t>
            </a:r>
            <a:r>
              <a:rPr lang="fr-FR" sz="2600" b="1">
                <a:solidFill>
                  <a:srgbClr val="376092"/>
                </a:solidFill>
              </a:rPr>
              <a:t>moins prononcée pour la PA</a:t>
            </a:r>
            <a:endParaRPr lang="fr-FR" sz="2600" b="1" dirty="0">
              <a:solidFill>
                <a:srgbClr val="376092"/>
              </a:solidFill>
            </a:endParaRPr>
          </a:p>
        </p:txBody>
      </p:sp>
      <p:graphicFrame>
        <p:nvGraphicFramePr>
          <p:cNvPr id="4" name="Graphique 3">
            <a:extLst>
              <a:ext uri="{FF2B5EF4-FFF2-40B4-BE49-F238E27FC236}">
                <a16:creationId xmlns:a16="http://schemas.microsoft.com/office/drawing/2014/main" id="{00000000-0008-0000-0300-000006000000}"/>
              </a:ext>
            </a:extLst>
          </p:cNvPr>
          <p:cNvGraphicFramePr>
            <a:graphicFrameLocks/>
          </p:cNvGraphicFramePr>
          <p:nvPr>
            <p:extLst>
              <p:ext uri="{D42A27DB-BD31-4B8C-83A1-F6EECF244321}">
                <p14:modId xmlns:p14="http://schemas.microsoft.com/office/powerpoint/2010/main" val="959330671"/>
              </p:ext>
            </p:extLst>
          </p:nvPr>
        </p:nvGraphicFramePr>
        <p:xfrm>
          <a:off x="941560" y="1042986"/>
          <a:ext cx="7043596" cy="50952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31033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9719" y="75834"/>
            <a:ext cx="8995113" cy="954107"/>
          </a:xfrm>
          <a:prstGeom prst="rect">
            <a:avLst/>
          </a:prstGeom>
          <a:noFill/>
        </p:spPr>
        <p:txBody>
          <a:bodyPr wrap="square" rtlCol="0">
            <a:spAutoFit/>
          </a:bodyPr>
          <a:lstStyle/>
          <a:p>
            <a:r>
              <a:rPr lang="fr-FR" sz="2800" b="1" dirty="0">
                <a:solidFill>
                  <a:srgbClr val="376092"/>
                </a:solidFill>
              </a:rPr>
              <a:t>Le nombre de foyers bénéficiaires du RSA se replie un peu plus vite qu’en moyenne régionale</a:t>
            </a:r>
          </a:p>
        </p:txBody>
      </p:sp>
      <p:cxnSp>
        <p:nvCxnSpPr>
          <p:cNvPr id="6" name="Connecteur droit 5"/>
          <p:cNvCxnSpPr/>
          <p:nvPr/>
        </p:nvCxnSpPr>
        <p:spPr>
          <a:xfrm>
            <a:off x="69719" y="955068"/>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13</a:t>
            </a:fld>
            <a:endParaRPr lang="fr-FR" dirty="0"/>
          </a:p>
        </p:txBody>
      </p:sp>
      <p:sp>
        <p:nvSpPr>
          <p:cNvPr id="7" name="Espace réservé du pied de page 6"/>
          <p:cNvSpPr>
            <a:spLocks noGrp="1"/>
          </p:cNvSpPr>
          <p:nvPr>
            <p:ph type="ftr" sz="quarter" idx="11"/>
          </p:nvPr>
        </p:nvSpPr>
        <p:spPr>
          <a:xfrm>
            <a:off x="1708030" y="6568767"/>
            <a:ext cx="5900468" cy="365125"/>
          </a:xfrm>
        </p:spPr>
        <p:txBody>
          <a:bodyPr/>
          <a:lstStyle/>
          <a:p>
            <a:r>
              <a:rPr lang="fr-FR"/>
              <a:t>Les éclairages conjoncturels départementaux - Var</a:t>
            </a:r>
            <a:endParaRPr lang="fr-FR" dirty="0"/>
          </a:p>
        </p:txBody>
      </p:sp>
      <p:sp>
        <p:nvSpPr>
          <p:cNvPr id="3" name="Espace réservé de la date 2"/>
          <p:cNvSpPr>
            <a:spLocks noGrp="1"/>
          </p:cNvSpPr>
          <p:nvPr>
            <p:ph type="dt" sz="half" idx="10"/>
          </p:nvPr>
        </p:nvSpPr>
        <p:spPr/>
        <p:txBody>
          <a:bodyPr/>
          <a:lstStyle/>
          <a:p>
            <a:r>
              <a:rPr lang="fr-FR"/>
              <a:t>Edition septembre 2026</a:t>
            </a:r>
            <a:endParaRPr lang="fr-FR" dirty="0"/>
          </a:p>
        </p:txBody>
      </p:sp>
      <p:pic>
        <p:nvPicPr>
          <p:cNvPr id="9" name="Image 8">
            <a:extLst>
              <a:ext uri="{FF2B5EF4-FFF2-40B4-BE49-F238E27FC236}">
                <a16:creationId xmlns:a16="http://schemas.microsoft.com/office/drawing/2014/main" id="{E9CF2252-CF03-B7D5-A820-B1FE259A8B3C}"/>
              </a:ext>
            </a:extLst>
          </p:cNvPr>
          <p:cNvPicPr>
            <a:picLocks noChangeAspect="1"/>
          </p:cNvPicPr>
          <p:nvPr/>
        </p:nvPicPr>
        <p:blipFill>
          <a:blip r:embed="rId3"/>
          <a:stretch>
            <a:fillRect/>
          </a:stretch>
        </p:blipFill>
        <p:spPr>
          <a:xfrm>
            <a:off x="317599" y="1834303"/>
            <a:ext cx="8414752" cy="3163210"/>
          </a:xfrm>
          <a:prstGeom prst="rect">
            <a:avLst/>
          </a:prstGeom>
        </p:spPr>
      </p:pic>
      <p:sp>
        <p:nvSpPr>
          <p:cNvPr id="2" name="Rectangle 1"/>
          <p:cNvSpPr/>
          <p:nvPr/>
        </p:nvSpPr>
        <p:spPr>
          <a:xfrm>
            <a:off x="246476" y="3575928"/>
            <a:ext cx="8579925" cy="185990"/>
          </a:xfrm>
          <a:prstGeom prst="rect">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18083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6856" y="321985"/>
            <a:ext cx="8995113" cy="523220"/>
          </a:xfrm>
          <a:prstGeom prst="rect">
            <a:avLst/>
          </a:prstGeom>
          <a:noFill/>
        </p:spPr>
        <p:txBody>
          <a:bodyPr wrap="square" rtlCol="0">
            <a:spAutoFit/>
          </a:bodyPr>
          <a:lstStyle/>
          <a:p>
            <a:r>
              <a:rPr lang="fr-FR" sz="2800" b="1" dirty="0">
                <a:solidFill>
                  <a:srgbClr val="376092"/>
                </a:solidFill>
              </a:rPr>
              <a:t>Nouvelle hausse des créations d’entreprises</a:t>
            </a:r>
          </a:p>
        </p:txBody>
      </p:sp>
      <p:cxnSp>
        <p:nvCxnSpPr>
          <p:cNvPr id="6" name="Connecteur droit 5"/>
          <p:cNvCxnSpPr/>
          <p:nvPr/>
        </p:nvCxnSpPr>
        <p:spPr>
          <a:xfrm>
            <a:off x="69719" y="955068"/>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14</a:t>
            </a:fld>
            <a:endParaRPr lang="fr-FR" dirty="0"/>
          </a:p>
        </p:txBody>
      </p:sp>
      <p:sp>
        <p:nvSpPr>
          <p:cNvPr id="7" name="Espace réservé du pied de page 6"/>
          <p:cNvSpPr>
            <a:spLocks noGrp="1"/>
          </p:cNvSpPr>
          <p:nvPr>
            <p:ph type="ftr" sz="quarter" idx="11"/>
          </p:nvPr>
        </p:nvSpPr>
        <p:spPr>
          <a:xfrm>
            <a:off x="1708030" y="6568767"/>
            <a:ext cx="5900468" cy="365125"/>
          </a:xfrm>
        </p:spPr>
        <p:txBody>
          <a:bodyPr/>
          <a:lstStyle/>
          <a:p>
            <a:r>
              <a:rPr lang="fr-FR"/>
              <a:t>Les éclairages conjoncturels départementaux - Var</a:t>
            </a:r>
            <a:endParaRPr lang="fr-FR" dirty="0"/>
          </a:p>
        </p:txBody>
      </p:sp>
      <p:sp>
        <p:nvSpPr>
          <p:cNvPr id="3" name="Espace réservé de la date 2"/>
          <p:cNvSpPr>
            <a:spLocks noGrp="1"/>
          </p:cNvSpPr>
          <p:nvPr>
            <p:ph type="dt" sz="half" idx="10"/>
          </p:nvPr>
        </p:nvSpPr>
        <p:spPr/>
        <p:txBody>
          <a:bodyPr/>
          <a:lstStyle/>
          <a:p>
            <a:r>
              <a:rPr lang="fr-FR"/>
              <a:t>Edition septembre 2026</a:t>
            </a:r>
            <a:endParaRPr lang="fr-FR" dirty="0"/>
          </a:p>
        </p:txBody>
      </p:sp>
      <p:graphicFrame>
        <p:nvGraphicFramePr>
          <p:cNvPr id="9" name="Graphique 8">
            <a:extLst>
              <a:ext uri="{FF2B5EF4-FFF2-40B4-BE49-F238E27FC236}">
                <a16:creationId xmlns:a16="http://schemas.microsoft.com/office/drawing/2014/main" id="{1CB19EAD-CC19-1DE2-B828-0C543D42E99E}"/>
              </a:ext>
            </a:extLst>
          </p:cNvPr>
          <p:cNvGraphicFramePr>
            <a:graphicFrameLocks/>
          </p:cNvGraphicFramePr>
          <p:nvPr>
            <p:extLst>
              <p:ext uri="{D42A27DB-BD31-4B8C-83A1-F6EECF244321}">
                <p14:modId xmlns:p14="http://schemas.microsoft.com/office/powerpoint/2010/main" val="3714804745"/>
              </p:ext>
            </p:extLst>
          </p:nvPr>
        </p:nvGraphicFramePr>
        <p:xfrm>
          <a:off x="733245" y="1174432"/>
          <a:ext cx="7816177" cy="51573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23981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9168" y="74718"/>
            <a:ext cx="8995113" cy="954107"/>
          </a:xfrm>
          <a:prstGeom prst="rect">
            <a:avLst/>
          </a:prstGeom>
          <a:noFill/>
        </p:spPr>
        <p:txBody>
          <a:bodyPr wrap="square" rtlCol="0">
            <a:spAutoFit/>
          </a:bodyPr>
          <a:lstStyle/>
          <a:p>
            <a:r>
              <a:rPr lang="fr-FR" sz="2800" b="1" dirty="0">
                <a:solidFill>
                  <a:srgbClr val="376092"/>
                </a:solidFill>
              </a:rPr>
              <a:t>Les défaillances d’entreprises repartent à la baisse, après un an de hausse</a:t>
            </a:r>
          </a:p>
        </p:txBody>
      </p:sp>
      <p:cxnSp>
        <p:nvCxnSpPr>
          <p:cNvPr id="6" name="Connecteur droit 5"/>
          <p:cNvCxnSpPr/>
          <p:nvPr/>
        </p:nvCxnSpPr>
        <p:spPr>
          <a:xfrm>
            <a:off x="69719" y="955068"/>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15</a:t>
            </a:fld>
            <a:endParaRPr lang="fr-FR" dirty="0"/>
          </a:p>
        </p:txBody>
      </p:sp>
      <p:sp>
        <p:nvSpPr>
          <p:cNvPr id="7" name="Espace réservé du pied de page 6"/>
          <p:cNvSpPr>
            <a:spLocks noGrp="1"/>
          </p:cNvSpPr>
          <p:nvPr>
            <p:ph type="ftr" sz="quarter" idx="11"/>
          </p:nvPr>
        </p:nvSpPr>
        <p:spPr>
          <a:xfrm>
            <a:off x="1708030" y="6568767"/>
            <a:ext cx="5900468" cy="365125"/>
          </a:xfrm>
        </p:spPr>
        <p:txBody>
          <a:bodyPr/>
          <a:lstStyle/>
          <a:p>
            <a:r>
              <a:rPr lang="fr-FR"/>
              <a:t>Les éclairages conjoncturels départementaux - Var</a:t>
            </a:r>
            <a:endParaRPr lang="fr-FR" dirty="0"/>
          </a:p>
        </p:txBody>
      </p:sp>
      <p:sp>
        <p:nvSpPr>
          <p:cNvPr id="3" name="Espace réservé de la date 2"/>
          <p:cNvSpPr>
            <a:spLocks noGrp="1"/>
          </p:cNvSpPr>
          <p:nvPr>
            <p:ph type="dt" sz="half" idx="10"/>
          </p:nvPr>
        </p:nvSpPr>
        <p:spPr/>
        <p:txBody>
          <a:bodyPr/>
          <a:lstStyle/>
          <a:p>
            <a:r>
              <a:rPr lang="fr-FR"/>
              <a:t>Edition septembre 2026</a:t>
            </a:r>
            <a:endParaRPr lang="fr-FR" dirty="0"/>
          </a:p>
        </p:txBody>
      </p:sp>
      <p:graphicFrame>
        <p:nvGraphicFramePr>
          <p:cNvPr id="2" name="Graphique 1">
            <a:extLst>
              <a:ext uri="{FF2B5EF4-FFF2-40B4-BE49-F238E27FC236}">
                <a16:creationId xmlns:a16="http://schemas.microsoft.com/office/drawing/2014/main" id="{96020B70-C146-3953-BA84-F8A696FC8A05}"/>
              </a:ext>
            </a:extLst>
          </p:cNvPr>
          <p:cNvGraphicFramePr>
            <a:graphicFrameLocks/>
          </p:cNvGraphicFramePr>
          <p:nvPr>
            <p:extLst>
              <p:ext uri="{D42A27DB-BD31-4B8C-83A1-F6EECF244321}">
                <p14:modId xmlns:p14="http://schemas.microsoft.com/office/powerpoint/2010/main" val="3634121069"/>
              </p:ext>
            </p:extLst>
          </p:nvPr>
        </p:nvGraphicFramePr>
        <p:xfrm>
          <a:off x="336430" y="1190447"/>
          <a:ext cx="8402968" cy="50550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02855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56487" y="1120580"/>
            <a:ext cx="8282911" cy="5078313"/>
          </a:xfrm>
          <a:prstGeom prst="rect">
            <a:avLst/>
          </a:prstGeom>
          <a:noFill/>
        </p:spPr>
        <p:txBody>
          <a:bodyPr wrap="square" rtlCol="0">
            <a:normAutofit/>
          </a:bodyPr>
          <a:lstStyle/>
          <a:p>
            <a:pPr algn="ctr">
              <a:defRPr/>
            </a:pPr>
            <a:endParaRPr lang="fr-FR" dirty="0"/>
          </a:p>
          <a:p>
            <a:pPr algn="ctr">
              <a:defRPr/>
            </a:pPr>
            <a:endParaRPr lang="fr-FR" dirty="0"/>
          </a:p>
          <a:p>
            <a:pPr algn="ctr">
              <a:defRPr/>
            </a:pPr>
            <a:r>
              <a:rPr lang="fr-FR" sz="2000" dirty="0"/>
              <a:t>La </a:t>
            </a:r>
            <a:r>
              <a:rPr lang="fr-FR" sz="2000" b="1" dirty="0">
                <a:solidFill>
                  <a:schemeClr val="accent6">
                    <a:lumMod val="75000"/>
                  </a:schemeClr>
                </a:solidFill>
              </a:rPr>
              <a:t>Note de conjoncture </a:t>
            </a:r>
            <a:r>
              <a:rPr lang="fr-FR" sz="2000" dirty="0"/>
              <a:t>de la </a:t>
            </a:r>
            <a:r>
              <a:rPr lang="fr-FR" sz="2000" dirty="0" err="1"/>
              <a:t>Dreets</a:t>
            </a:r>
            <a:r>
              <a:rPr lang="fr-FR" sz="2000" dirty="0"/>
              <a:t> Provence-Alpes-Côte d’Azur:</a:t>
            </a:r>
          </a:p>
          <a:p>
            <a:pPr algn="ctr">
              <a:defRPr/>
            </a:pPr>
            <a:br>
              <a:rPr lang="fr-FR" dirty="0">
                <a:hlinkClick r:id="rId3"/>
              </a:rPr>
            </a:br>
            <a:r>
              <a:rPr lang="fr-FR" sz="2000" dirty="0">
                <a:hlinkClick r:id="rId4"/>
              </a:rPr>
              <a:t>https://paca.dreets.gouv.fr/les-notes-de-conjoncture-trimestrielles-en-paca</a:t>
            </a:r>
            <a:endParaRPr lang="fr-FR" sz="2000" dirty="0"/>
          </a:p>
          <a:p>
            <a:pPr algn="ctr">
              <a:defRPr/>
            </a:pPr>
            <a:endParaRPr lang="fr-FR" dirty="0"/>
          </a:p>
          <a:p>
            <a:pPr algn="ctr">
              <a:defRPr/>
            </a:pPr>
            <a:endParaRPr lang="fr-FR" sz="2000" dirty="0"/>
          </a:p>
          <a:p>
            <a:pPr algn="ctr">
              <a:defRPr/>
            </a:pPr>
            <a:r>
              <a:rPr lang="fr-FR" sz="2000" dirty="0"/>
              <a:t>Retrouvez tous nos indicateurs dans le </a:t>
            </a:r>
            <a:r>
              <a:rPr lang="fr-FR" sz="2000" b="1" dirty="0">
                <a:solidFill>
                  <a:schemeClr val="accent6">
                    <a:lumMod val="75000"/>
                  </a:schemeClr>
                </a:solidFill>
              </a:rPr>
              <a:t>Tableau de bord des indicateurs clés </a:t>
            </a:r>
          </a:p>
          <a:p>
            <a:pPr algn="ctr">
              <a:defRPr/>
            </a:pPr>
            <a:endParaRPr lang="fr-FR" sz="2000" dirty="0">
              <a:solidFill>
                <a:srgbClr val="FF0000"/>
              </a:solidFill>
            </a:endParaRPr>
          </a:p>
          <a:p>
            <a:pPr algn="ctr">
              <a:defRPr/>
            </a:pPr>
            <a:r>
              <a:rPr lang="fr-FR" sz="2000" dirty="0"/>
              <a:t>en téléchargement sur le site de la </a:t>
            </a:r>
            <a:r>
              <a:rPr lang="fr-FR" sz="2000" dirty="0" err="1"/>
              <a:t>Dreets</a:t>
            </a:r>
            <a:r>
              <a:rPr lang="fr-FR" sz="2000" dirty="0"/>
              <a:t> Provence-Alpes-Côte d’Azur : </a:t>
            </a:r>
          </a:p>
          <a:p>
            <a:pPr algn="ctr">
              <a:defRPr/>
            </a:pPr>
            <a:endParaRPr lang="fr-FR" sz="2400" dirty="0"/>
          </a:p>
          <a:p>
            <a:pPr algn="ctr"/>
            <a:r>
              <a:rPr lang="fr-FR" u="sng" dirty="0">
                <a:hlinkClick r:id="rId5"/>
              </a:rPr>
              <a:t>https://paca.dreets.gouv.fr/les-indicateurs-cles-socio-economiques-en-paca</a:t>
            </a:r>
            <a:endParaRPr lang="fr-FR" u="sng" dirty="0"/>
          </a:p>
          <a:p>
            <a:pPr algn="ctr"/>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a:p>
          <a:p>
            <a:pPr lvl="1"/>
            <a:endParaRPr lang="fr-FR" dirty="0"/>
          </a:p>
        </p:txBody>
      </p:sp>
      <p:sp>
        <p:nvSpPr>
          <p:cNvPr id="4" name="ZoneTexte 3"/>
          <p:cNvSpPr txBox="1"/>
          <p:nvPr/>
        </p:nvSpPr>
        <p:spPr>
          <a:xfrm>
            <a:off x="264895" y="465363"/>
            <a:ext cx="8612177" cy="523220"/>
          </a:xfrm>
          <a:prstGeom prst="rect">
            <a:avLst/>
          </a:prstGeom>
          <a:noFill/>
        </p:spPr>
        <p:txBody>
          <a:bodyPr wrap="square" rtlCol="0">
            <a:spAutoFit/>
          </a:bodyPr>
          <a:lstStyle/>
          <a:p>
            <a:r>
              <a:rPr lang="fr-FR" sz="2800" b="1" dirty="0">
                <a:solidFill>
                  <a:schemeClr val="accent1">
                    <a:lumMod val="75000"/>
                  </a:schemeClr>
                </a:solidFill>
              </a:rPr>
              <a:t>Pour en savoir plus</a:t>
            </a:r>
            <a:endParaRPr lang="fr-FR" sz="2800" dirty="0">
              <a:solidFill>
                <a:schemeClr val="accent1">
                  <a:lumMod val="75000"/>
                </a:schemeClr>
              </a:solidFill>
            </a:endParaRPr>
          </a:p>
        </p:txBody>
      </p:sp>
      <p:cxnSp>
        <p:nvCxnSpPr>
          <p:cNvPr id="6" name="Connecteur droit 5"/>
          <p:cNvCxnSpPr/>
          <p:nvPr/>
        </p:nvCxnSpPr>
        <p:spPr>
          <a:xfrm>
            <a:off x="213645" y="99108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16</a:t>
            </a:fld>
            <a:endParaRPr lang="fr-FR" dirty="0"/>
          </a:p>
        </p:txBody>
      </p:sp>
      <p:sp>
        <p:nvSpPr>
          <p:cNvPr id="7" name="Espace réservé du pied de page 6"/>
          <p:cNvSpPr>
            <a:spLocks noGrp="1"/>
          </p:cNvSpPr>
          <p:nvPr>
            <p:ph type="ftr" sz="quarter" idx="11"/>
          </p:nvPr>
        </p:nvSpPr>
        <p:spPr>
          <a:xfrm>
            <a:off x="1768415" y="6568767"/>
            <a:ext cx="5840083" cy="365125"/>
          </a:xfrm>
        </p:spPr>
        <p:txBody>
          <a:bodyPr/>
          <a:lstStyle/>
          <a:p>
            <a:r>
              <a:rPr lang="fr-FR"/>
              <a:t>Les éclairages conjoncturels départementaux - Var</a:t>
            </a:r>
            <a:endParaRPr lang="fr-FR" dirty="0"/>
          </a:p>
        </p:txBody>
      </p:sp>
      <p:sp>
        <p:nvSpPr>
          <p:cNvPr id="8" name="Espace réservé de la date 7"/>
          <p:cNvSpPr>
            <a:spLocks noGrp="1"/>
          </p:cNvSpPr>
          <p:nvPr>
            <p:ph type="dt" sz="half" idx="10"/>
          </p:nvPr>
        </p:nvSpPr>
        <p:spPr/>
        <p:txBody>
          <a:bodyPr/>
          <a:lstStyle/>
          <a:p>
            <a:r>
              <a:rPr lang="fr-FR"/>
              <a:t>Edition septembre 2026</a:t>
            </a:r>
            <a:endParaRPr lang="fr-FR" dirty="0"/>
          </a:p>
        </p:txBody>
      </p:sp>
    </p:spTree>
    <p:extLst>
      <p:ext uri="{BB962C8B-B14F-4D97-AF65-F5344CB8AC3E}">
        <p14:creationId xmlns:p14="http://schemas.microsoft.com/office/powerpoint/2010/main" val="1320088042"/>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Jour xmlns="ab994d58-9349-46a1-8cee-b96a64c5dc7e">07</Jour>
    <Auteur xmlns="2ff91c20-40e6-4ab5-a5ac-9b5646c66526">
      <UserInfo>
        <DisplayName/>
        <AccountId xsi:nil="true"/>
        <AccountType/>
      </UserInfo>
    </Auteur>
    <DIRECCTE xmlns="2ff91c20-40e6-4ab5-a5ac-9b5646c66526" xsi:nil="true"/>
    <Mots_x0020_Clefs xmlns="2ff91c20-40e6-4ab5-a5ac-9b5646c66526" xsi:nil="true"/>
    <Resume xmlns="ab994d58-9349-46a1-8cee-b96a64c5dc7e" xsi:nil="true"/>
    <Année xmlns="ab994d58-9349-46a1-8cee-b96a64c5dc7e">2018</Année>
    <RubriqueNiv3 xmlns="2ff91c20-40e6-4ab5-a5ac-9b5646c66526" xsi:nil="true"/>
    <Rubrique xmlns="2ff91c20-40e6-4ab5-a5ac-9b5646c66526" xsi:nil="true"/>
    <RubriqueNiv2 xmlns="2ff91c20-40e6-4ab5-a5ac-9b5646c66526" xsi:nil="true"/>
    <Mois xmlns="ab994d58-9349-46a1-8cee-b96a64c5dc7e">06 - Juin</Mois>
    <_dlc_DocId xmlns="ab994d58-9349-46a1-8cee-b96a64c5dc7e">PACA-1195-1</_dlc_DocId>
    <_dlc_DocIdUrl xmlns="ab994d58-9349-46a1-8cee-b96a64c5dc7e">
      <Url>http://intranet.direccte.gouv.fr/paca/Etudes%20et%20statistiques/_layouts/15/DocIdRedir.aspx?ID=PACA-1195-1</Url>
      <Description>PACA-1195-1</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ireccte - Document" ma:contentTypeID="0x0101002B9C2962A44E47E49C985B3DB63656AE0096388B916A9B264DBD77EFB5256EEC22" ma:contentTypeVersion="8" ma:contentTypeDescription="Document pour les portails de type Direccte" ma:contentTypeScope="" ma:versionID="c11fc93c9e7ea15410097cfb7479afe7">
  <xsd:schema xmlns:xsd="http://www.w3.org/2001/XMLSchema" xmlns:xs="http://www.w3.org/2001/XMLSchema" xmlns:p="http://schemas.microsoft.com/office/2006/metadata/properties" xmlns:ns2="2ff91c20-40e6-4ab5-a5ac-9b5646c66526" xmlns:ns3="ab994d58-9349-46a1-8cee-b96a64c5dc7e" targetNamespace="http://schemas.microsoft.com/office/2006/metadata/properties" ma:root="true" ma:fieldsID="dcf6eb2dcc919f976b99dd89427cdf59" ns2:_="" ns3:_="">
    <xsd:import namespace="2ff91c20-40e6-4ab5-a5ac-9b5646c66526"/>
    <xsd:import namespace="ab994d58-9349-46a1-8cee-b96a64c5dc7e"/>
    <xsd:element name="properties">
      <xsd:complexType>
        <xsd:sequence>
          <xsd:element name="documentManagement">
            <xsd:complexType>
              <xsd:all>
                <xsd:element ref="ns2:DIRECCTE" minOccurs="0"/>
                <xsd:element ref="ns2:Rubrique" minOccurs="0"/>
                <xsd:element ref="ns2:RubriqueNiv2" minOccurs="0"/>
                <xsd:element ref="ns2:RubriqueNiv3" minOccurs="0"/>
                <xsd:element ref="ns2:Auteur" minOccurs="0"/>
                <xsd:element ref="ns2:Mots_x0020_Clefs" minOccurs="0"/>
                <xsd:element ref="ns3:_dlc_DocId" minOccurs="0"/>
                <xsd:element ref="ns3:_dlc_DocIdUrl" minOccurs="0"/>
                <xsd:element ref="ns3:_dlc_DocIdPersistId" minOccurs="0"/>
                <xsd:element ref="ns3:Resume" minOccurs="0"/>
                <xsd:element ref="ns3:Année" minOccurs="0"/>
                <xsd:element ref="ns3:Mois" minOccurs="0"/>
                <xsd:element ref="ns3:Jou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f91c20-40e6-4ab5-a5ac-9b5646c66526" elementFormDefault="qualified">
    <xsd:import namespace="http://schemas.microsoft.com/office/2006/documentManagement/types"/>
    <xsd:import namespace="http://schemas.microsoft.com/office/infopath/2007/PartnerControls"/>
    <xsd:element name="DIRECCTE" ma:index="8" nillable="true" ma:displayName="DIRECCTE" ma:internalName="DIRECCTE">
      <xsd:simpleType>
        <xsd:restriction base="dms:Text">
          <xsd:maxLength value="255"/>
        </xsd:restriction>
      </xsd:simpleType>
    </xsd:element>
    <xsd:element name="Rubrique" ma:index="9" nillable="true" ma:displayName="Rubrique" ma:internalName="Rubrique">
      <xsd:simpleType>
        <xsd:restriction base="dms:Text">
          <xsd:maxLength value="255"/>
        </xsd:restriction>
      </xsd:simpleType>
    </xsd:element>
    <xsd:element name="RubriqueNiv2" ma:index="10" nillable="true" ma:displayName="Rubrique Niveau 2" ma:internalName="RubriqueNiv2">
      <xsd:simpleType>
        <xsd:restriction base="dms:Text">
          <xsd:maxLength value="255"/>
        </xsd:restriction>
      </xsd:simpleType>
    </xsd:element>
    <xsd:element name="RubriqueNiv3" ma:index="11" nillable="true" ma:displayName="Rubrique Niveau 3" ma:internalName="RubriqueNiv3">
      <xsd:simpleType>
        <xsd:restriction base="dms:Text">
          <xsd:maxLength value="255"/>
        </xsd:restriction>
      </xsd:simpleType>
    </xsd:element>
    <xsd:element name="Auteur" ma:index="12" nillable="true" ma:displayName="Auteur" ma:list="UserInfo" ma:SharePointGroup="0" ma:internalName="Auteu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ots_x0020_Clefs" ma:index="13" nillable="true" ma:displayName="Mots Clefs" ma:internalName="Mots_x0020_Clef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994d58-9349-46a1-8cee-b96a64c5dc7e" elementFormDefault="qualified">
    <xsd:import namespace="http://schemas.microsoft.com/office/2006/documentManagement/types"/>
    <xsd:import namespace="http://schemas.microsoft.com/office/infopath/2007/PartnerControls"/>
    <xsd:element name="_dlc_DocId" ma:index="14" nillable="true" ma:displayName="Valeur d’ID de document" ma:description="Valeur de l’ID de document affecté à cet élément." ma:internalName="_dlc_DocId" ma:readOnly="true">
      <xsd:simpleType>
        <xsd:restriction base="dms:Text"/>
      </xsd:simpleType>
    </xsd:element>
    <xsd:element name="_dlc_DocIdUrl" ma:index="15"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6" nillable="true" ma:displayName="Persist ID" ma:description="Keep ID on add." ma:hidden="true" ma:internalName="_dlc_DocIdPersistId" ma:readOnly="true">
      <xsd:simpleType>
        <xsd:restriction base="dms:Boolean"/>
      </xsd:simpleType>
    </xsd:element>
    <xsd:element name="Resume" ma:index="17" nillable="true" ma:displayName="Résumé" ma:internalName="Resume">
      <xsd:simpleType>
        <xsd:restriction base="dms:Text">
          <xsd:maxLength value="255"/>
        </xsd:restriction>
      </xsd:simpleType>
    </xsd:element>
    <xsd:element name="Année" ma:index="18" nillable="true" ma:displayName="Année" ma:description="" ma:format="Dropdown" ma:internalName="Ann_x00e9_e">
      <xsd:simpleType>
        <xsd:union memberTypes="dms:Text">
          <xsd:simpleType>
            <xsd:restriction base="dms:Choice">
              <xsd:enumeration value="2004"/>
              <xsd:enumeration value="2005"/>
              <xsd:enumeration value="2006"/>
              <xsd:enumeration value="2007"/>
              <xsd:enumeration value="2008"/>
              <xsd:enumeration value="2009"/>
              <xsd:enumeration value="2010"/>
              <xsd:enumeration value="2011"/>
              <xsd:enumeration value="2012"/>
              <xsd:enumeration value="2013"/>
              <xsd:enumeration value="2014"/>
              <xsd:enumeration value="2015"/>
              <xsd:enumeration value="2016"/>
              <xsd:enumeration value="2017"/>
              <xsd:enumeration value="2018"/>
            </xsd:restriction>
          </xsd:simpleType>
        </xsd:union>
      </xsd:simpleType>
    </xsd:element>
    <xsd:element name="Mois" ma:index="19" nillable="true" ma:displayName="Mois" ma:format="Dropdown" ma:internalName="Mois">
      <xsd:simpleType>
        <xsd:restriction base="dms:Choice">
          <xsd:enumeration value="01 - Janvier"/>
          <xsd:enumeration value="02 - Février"/>
          <xsd:enumeration value="03 - Mars"/>
          <xsd:enumeration value="04 - Avril"/>
          <xsd:enumeration value="05 - Mai"/>
          <xsd:enumeration value="06 - Juin"/>
          <xsd:enumeration value="07 - Juillet"/>
          <xsd:enumeration value="08 - Août"/>
          <xsd:enumeration value="09 - Septembre"/>
          <xsd:enumeration value="10 - Octobre"/>
          <xsd:enumeration value="11 - Novembre"/>
          <xsd:enumeration value="12 - Décembre"/>
        </xsd:restriction>
      </xsd:simpleType>
    </xsd:element>
    <xsd:element name="Jour" ma:index="20" nillable="true" ma:displayName="Jour" ma:format="Dropdown" ma:internalName="Jour">
      <xsd:simpleType>
        <xsd:restriction base="dms:Choice">
          <xsd:enumeration value="01"/>
          <xsd:enumeration value="02"/>
          <xsd:enumeration value="03"/>
          <xsd:enumeration value="04"/>
          <xsd:enumeration value="05"/>
          <xsd:enumeration value="06"/>
          <xsd:enumeration value="07"/>
          <xsd:enumeration value="08"/>
          <xsd:enumeration value="09"/>
          <xsd:enumeration value="10"/>
          <xsd:enumeration value="11"/>
          <xsd:enumeration value="12"/>
          <xsd:enumeration value="13"/>
          <xsd:enumeration value="14"/>
          <xsd:enumeration value="15"/>
          <xsd:enumeration value="16"/>
          <xsd:enumeration value="17"/>
          <xsd:enumeration value="18"/>
          <xsd:enumeration value="19"/>
          <xsd:enumeration value="20"/>
          <xsd:enumeration value="21"/>
          <xsd:enumeration value="22"/>
          <xsd:enumeration value="23"/>
          <xsd:enumeration value="24"/>
          <xsd:enumeration value="25"/>
          <xsd:enumeration value="26"/>
          <xsd:enumeration value="27"/>
          <xsd:enumeration value="28"/>
          <xsd:enumeration value="29"/>
          <xsd:enumeration value="30"/>
          <xsd:enumeration value="31"/>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75A013-2665-47DA-9765-AD20C70A5351}">
  <ds:schemaRefs>
    <ds:schemaRef ds:uri="http://purl.org/dc/elements/1.1/"/>
    <ds:schemaRef ds:uri="http://schemas.microsoft.com/office/2006/metadata/properties"/>
    <ds:schemaRef ds:uri="ab994d58-9349-46a1-8cee-b96a64c5dc7e"/>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2ff91c20-40e6-4ab5-a5ac-9b5646c66526"/>
    <ds:schemaRef ds:uri="http://www.w3.org/XML/1998/namespace"/>
    <ds:schemaRef ds:uri="http://purl.org/dc/dcmitype/"/>
  </ds:schemaRefs>
</ds:datastoreItem>
</file>

<file path=customXml/itemProps2.xml><?xml version="1.0" encoding="utf-8"?>
<ds:datastoreItem xmlns:ds="http://schemas.openxmlformats.org/officeDocument/2006/customXml" ds:itemID="{3B2AE89B-080E-49C5-92D1-0FC918E24C08}">
  <ds:schemaRefs>
    <ds:schemaRef ds:uri="http://schemas.microsoft.com/sharepoint/events"/>
  </ds:schemaRefs>
</ds:datastoreItem>
</file>

<file path=customXml/itemProps3.xml><?xml version="1.0" encoding="utf-8"?>
<ds:datastoreItem xmlns:ds="http://schemas.openxmlformats.org/officeDocument/2006/customXml" ds:itemID="{4CD4B930-2EF4-44AA-B4F3-1B1D22FE6A52}">
  <ds:schemaRefs>
    <ds:schemaRef ds:uri="http://schemas.microsoft.com/sharepoint/v3/contenttype/forms"/>
  </ds:schemaRefs>
</ds:datastoreItem>
</file>

<file path=customXml/itemProps4.xml><?xml version="1.0" encoding="utf-8"?>
<ds:datastoreItem xmlns:ds="http://schemas.openxmlformats.org/officeDocument/2006/customXml" ds:itemID="{608BEFDB-FD80-49BF-933E-2ABC1EFC7D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f91c20-40e6-4ab5-a5ac-9b5646c66526"/>
    <ds:schemaRef ds:uri="ab994d58-9349-46a1-8cee-b96a64c5dc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13066</TotalTime>
  <Words>1773</Words>
  <Application>Microsoft Office PowerPoint</Application>
  <PresentationFormat>Affichage à l'écran (4:3)</PresentationFormat>
  <Paragraphs>236</Paragraphs>
  <Slides>16</Slides>
  <Notes>16</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16</vt:i4>
      </vt:variant>
    </vt:vector>
  </HeadingPairs>
  <TitlesOfParts>
    <vt:vector size="22" baseType="lpstr">
      <vt:lpstr>Aptos Narrow</vt:lpstr>
      <vt:lpstr>Arial</vt:lpstr>
      <vt:lpstr>Calibri</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L'agence Mars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Pascale Lami</dc:creator>
  <cp:lastModifiedBy>MEYER, Virginie (DREETS-PACA)</cp:lastModifiedBy>
  <cp:revision>1059</cp:revision>
  <cp:lastPrinted>2018-10-09T12:30:48Z</cp:lastPrinted>
  <dcterms:created xsi:type="dcterms:W3CDTF">2018-05-30T13:27:07Z</dcterms:created>
  <dcterms:modified xsi:type="dcterms:W3CDTF">2026-09-24T12:52:26Z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0x0101002B9C2962A44E47E49C985B3DB63656AE0096388B916A9B264DBD77EFB5256EEC22</vt:lpwstr>
  </property>
  <property fmtid="{D5CDD505-2E9C-101B-9397-08002B2CF9AE}" pid="3" name="_dlc_DocIdItemGuid">
    <vt:lpwstr>e2e11c4f-34e3-4fd7-820e-3307ce29c67b</vt:lpwstr>
  </property>
  <property fmtid="{D5CDD505-2E9C-101B-9397-08002B2CF9AE}" pid="4" name="MSIP_Label_3094c1fb-3db8-4cce-b079-9b022302847f_Enabled">
    <vt:lpwstr>true</vt:lpwstr>
  </property>
  <property fmtid="{D5CDD505-2E9C-101B-9397-08002B2CF9AE}" pid="5" name="MSIP_Label_3094c1fb-3db8-4cce-b079-9b022302847f_SetDate">
    <vt:lpwstr>2025-09-15T09:19:47Z</vt:lpwstr>
  </property>
  <property fmtid="{D5CDD505-2E9C-101B-9397-08002B2CF9AE}" pid="6" name="MSIP_Label_3094c1fb-3db8-4cce-b079-9b022302847f_Method">
    <vt:lpwstr>Standard</vt:lpwstr>
  </property>
  <property fmtid="{D5CDD505-2E9C-101B-9397-08002B2CF9AE}" pid="7" name="MSIP_Label_3094c1fb-3db8-4cce-b079-9b022302847f_Name">
    <vt:lpwstr>[Prod v5] C1 - Standard</vt:lpwstr>
  </property>
  <property fmtid="{D5CDD505-2E9C-101B-9397-08002B2CF9AE}" pid="8" name="MSIP_Label_3094c1fb-3db8-4cce-b079-9b022302847f_SiteId">
    <vt:lpwstr>035e5292-5a25-4509-bb08-a555f7d31a8b</vt:lpwstr>
  </property>
  <property fmtid="{D5CDD505-2E9C-101B-9397-08002B2CF9AE}" pid="9" name="MSIP_Label_3094c1fb-3db8-4cce-b079-9b022302847f_ActionId">
    <vt:lpwstr>9b42108e-cd95-4545-90f0-c98b12fd3763</vt:lpwstr>
  </property>
  <property fmtid="{D5CDD505-2E9C-101B-9397-08002B2CF9AE}" pid="10" name="MSIP_Label_3094c1fb-3db8-4cce-b079-9b022302847f_ContentBits">
    <vt:lpwstr>0</vt:lpwstr>
  </property>
  <property fmtid="{D5CDD505-2E9C-101B-9397-08002B2CF9AE}" pid="11" name="MSIP_Label_3094c1fb-3db8-4cce-b079-9b022302847f_Tag">
    <vt:lpwstr>10, 3, 0, 1</vt:lpwstr>
  </property>
</Properties>
</file>