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drawings/drawing5.xml" ContentType="application/vnd.openxmlformats-officedocument.drawingml.chartshapes+xml"/>
  <Override PartName="/ppt/notesSlides/notesSlide8.xml" ContentType="application/vnd.openxmlformats-officedocument.presentationml.notesSlide+xml"/>
  <Override PartName="/ppt/charts/chart6.xml" ContentType="application/vnd.openxmlformats-officedocument.drawingml.chart+xml"/>
  <Override PartName="/ppt/drawings/drawing6.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drawings/drawing7.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8.xml" ContentType="application/vnd.openxmlformats-officedocument.drawingml.chart+xml"/>
  <Override PartName="/ppt/drawings/drawing8.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drawings/drawing9.xml" ContentType="application/vnd.openxmlformats-officedocument.drawingml.chartshapes+xml"/>
  <Override PartName="/ppt/notesSlides/notesSlide15.xml" ContentType="application/vnd.openxmlformats-officedocument.presentationml.notesSlide+xml"/>
  <Override PartName="/ppt/charts/chart10.xml" ContentType="application/vnd.openxmlformats-officedocument.drawingml.chart+xml"/>
  <Override PartName="/ppt/theme/themeOverride4.xml" ContentType="application/vnd.openxmlformats-officedocument.themeOverride+xml"/>
  <Override PartName="/ppt/drawings/drawing10.xml" ContentType="application/vnd.openxmlformats-officedocument.drawingml.chartshape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2"/>
  </p:notesMasterIdLst>
  <p:sldIdLst>
    <p:sldId id="300" r:id="rId6"/>
    <p:sldId id="299" r:id="rId7"/>
    <p:sldId id="264" r:id="rId8"/>
    <p:sldId id="290" r:id="rId9"/>
    <p:sldId id="292" r:id="rId10"/>
    <p:sldId id="293" r:id="rId11"/>
    <p:sldId id="316" r:id="rId12"/>
    <p:sldId id="306" r:id="rId13"/>
    <p:sldId id="302" r:id="rId14"/>
    <p:sldId id="328" r:id="rId15"/>
    <p:sldId id="314" r:id="rId16"/>
    <p:sldId id="319" r:id="rId17"/>
    <p:sldId id="320" r:id="rId18"/>
    <p:sldId id="326" r:id="rId19"/>
    <p:sldId id="327" r:id="rId20"/>
    <p:sldId id="317" r:id="rId21"/>
  </p:sldIdLst>
  <p:sldSz cx="9144000" cy="6858000" type="screen4x3"/>
  <p:notesSz cx="7104063" cy="102346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B954"/>
    <a:srgbClr val="868686"/>
    <a:srgbClr val="F79646"/>
    <a:srgbClr val="3760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46" autoAdjust="0"/>
    <p:restoredTop sz="94306" autoAdjust="0"/>
  </p:normalViewPr>
  <p:slideViewPr>
    <p:cSldViewPr snapToGrid="0" snapToObjects="1">
      <p:cViewPr varScale="1">
        <p:scale>
          <a:sx n="78" d="100"/>
          <a:sy n="78" d="100"/>
        </p:scale>
        <p:origin x="1541"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polaris.social.gouv.fr\DREETS-PACA$\Users\Cab-SESE\10%20-%20Tableau%20de%20bord%20conjoncturel\01%20-%20Indicateurs\Emploi%20salari&#233;%20total%20yc%20int&#233;rim.xlsx" TargetMode="Externa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polaris.social.gouv.fr\DREETS-PACA$\Users\Cab-SESE\10%20-%20Notes%20de%20conjoncture\01%20-%20Notes\2026\2026-T2\01%20-%20Fichiers%20de%20travail\Apprentissage\2026_T2_Apprentisage_note.xls"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polaris.social.gouv.fr\DREETS-PACA$\Users\Cab-SESE\10%20-%20Tableau%20de%20bord%20conjoncturel\01%20-%20Indicateurs\Taux%20de%20ch&#244;mage.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polaris.social.gouv.fr\DREETS-PACA$\Users\Cab-SESE\10%20-%20Notes%20de%20conjoncture\01%20-%20Notes\2026\2026-T2\01%20-%20Fichiers%20de%20travail\DEFM-Ch&#244;mage\Tx%20ch&#244;mage%20-%20d&#233;p%20comparables\T201_&#233;clairages_d&#233;p_V2.xls"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polaris.social.gouv.fr\DREETS-PACA$\Users\Cab-SESE\10%20-%20Notes%20de%20conjoncture\01%20-%20Notes\2026\2026-T2\01%20-%20Fichiers%20de%20travail\Prestations%20sociales\2026-T2%20-%20Prestations%20sociale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9.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0" u="none" strike="noStrike" baseline="0">
                <a:solidFill>
                  <a:srgbClr val="000000"/>
                </a:solidFill>
                <a:latin typeface="Calibri"/>
                <a:ea typeface="Calibri"/>
                <a:cs typeface="Calibri"/>
              </a:defRPr>
            </a:pPr>
            <a:r>
              <a:rPr lang="fr-FR" sz="1500" b="1" i="0" u="none" strike="noStrike" baseline="0">
                <a:solidFill>
                  <a:srgbClr val="000000"/>
                </a:solidFill>
                <a:latin typeface="Calibri"/>
              </a:rPr>
              <a:t>Evolution de l'emploi salarié dans le Vaucluse </a:t>
            </a:r>
          </a:p>
          <a:p>
            <a:pPr>
              <a:defRPr sz="1000" b="0" i="0" u="none" strike="noStrike" baseline="0">
                <a:solidFill>
                  <a:srgbClr val="000000"/>
                </a:solidFill>
                <a:latin typeface="Calibri"/>
                <a:ea typeface="Calibri"/>
                <a:cs typeface="Calibri"/>
              </a:defRPr>
            </a:pPr>
            <a:r>
              <a:rPr lang="fr-FR" sz="1100" b="0" i="1" u="none" strike="noStrike" baseline="0">
                <a:solidFill>
                  <a:srgbClr val="000000"/>
                </a:solidFill>
                <a:latin typeface="Calibri"/>
              </a:rPr>
              <a:t>(en indice base 100 au 1</a:t>
            </a:r>
            <a:r>
              <a:rPr lang="fr-FR" sz="1100" b="0" i="1" u="none" strike="noStrike" baseline="30000">
                <a:solidFill>
                  <a:srgbClr val="000000"/>
                </a:solidFill>
                <a:latin typeface="Calibri"/>
              </a:rPr>
              <a:t>er </a:t>
            </a:r>
            <a:r>
              <a:rPr lang="fr-FR" sz="1100" b="0" i="1" u="none" strike="noStrike" baseline="0">
                <a:solidFill>
                  <a:srgbClr val="000000"/>
                </a:solidFill>
                <a:latin typeface="Calibri"/>
              </a:rPr>
              <a:t>trimestre 2016)</a:t>
            </a:r>
          </a:p>
        </c:rich>
      </c:tx>
      <c:layout>
        <c:manualLayout>
          <c:xMode val="edge"/>
          <c:yMode val="edge"/>
          <c:x val="0.18746375911425131"/>
          <c:y val="1.0109929892715665E-2"/>
        </c:manualLayout>
      </c:layout>
      <c:overlay val="0"/>
      <c:spPr>
        <a:noFill/>
        <a:ln w="25400">
          <a:noFill/>
        </a:ln>
      </c:spPr>
    </c:title>
    <c:autoTitleDeleted val="0"/>
    <c:plotArea>
      <c:layout>
        <c:manualLayout>
          <c:layoutTarget val="inner"/>
          <c:xMode val="edge"/>
          <c:yMode val="edge"/>
          <c:x val="8.1896608162074974E-2"/>
          <c:y val="0.22450065094648314"/>
          <c:w val="0.83764367816093033"/>
          <c:h val="0.50651294582871997"/>
        </c:manualLayout>
      </c:layout>
      <c:lineChart>
        <c:grouping val="standard"/>
        <c:varyColors val="0"/>
        <c:ser>
          <c:idx val="0"/>
          <c:order val="0"/>
          <c:tx>
            <c:v>Provence-Alpes-Côte d'Azur</c:v>
          </c:tx>
          <c:spPr>
            <a:ln w="28575">
              <a:solidFill>
                <a:schemeClr val="accent6">
                  <a:lumMod val="75000"/>
                </a:schemeClr>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3'!$E$10:$E$51</c:f>
              <c:numCache>
                <c:formatCode>#\ ##0.0</c:formatCode>
                <c:ptCount val="42"/>
                <c:pt idx="0">
                  <c:v>100</c:v>
                </c:pt>
                <c:pt idx="1">
                  <c:v>100.37527366571963</c:v>
                </c:pt>
                <c:pt idx="2">
                  <c:v>100.59007751545381</c:v>
                </c:pt>
                <c:pt idx="3">
                  <c:v>100.6321354706555</c:v>
                </c:pt>
                <c:pt idx="4">
                  <c:v>101.08981850671137</c:v>
                </c:pt>
                <c:pt idx="5">
                  <c:v>101.53830824627686</c:v>
                </c:pt>
                <c:pt idx="6">
                  <c:v>101.51760956675351</c:v>
                </c:pt>
                <c:pt idx="7">
                  <c:v>101.94573092487316</c:v>
                </c:pt>
                <c:pt idx="8">
                  <c:v>102.53333120474572</c:v>
                </c:pt>
                <c:pt idx="9">
                  <c:v>102.40132207310488</c:v>
                </c:pt>
                <c:pt idx="10">
                  <c:v>102.54907541310656</c:v>
                </c:pt>
                <c:pt idx="11">
                  <c:v>102.75259407852617</c:v>
                </c:pt>
                <c:pt idx="12">
                  <c:v>103.40636407325792</c:v>
                </c:pt>
                <c:pt idx="13">
                  <c:v>103.69856777248627</c:v>
                </c:pt>
                <c:pt idx="14">
                  <c:v>103.92724414147547</c:v>
                </c:pt>
                <c:pt idx="15">
                  <c:v>104.53917637972387</c:v>
                </c:pt>
                <c:pt idx="16">
                  <c:v>102.48890611332197</c:v>
                </c:pt>
                <c:pt idx="17">
                  <c:v>101.31662318659474</c:v>
                </c:pt>
                <c:pt idx="18">
                  <c:v>103.93880457418798</c:v>
                </c:pt>
                <c:pt idx="19">
                  <c:v>104.45929929464846</c:v>
                </c:pt>
                <c:pt idx="20">
                  <c:v>105.25251012776479</c:v>
                </c:pt>
                <c:pt idx="21">
                  <c:v>106.49272435909786</c:v>
                </c:pt>
                <c:pt idx="22">
                  <c:v>107.56966124078676</c:v>
                </c:pt>
                <c:pt idx="23">
                  <c:v>108.51816722000768</c:v>
                </c:pt>
                <c:pt idx="24">
                  <c:v>109.14975219386736</c:v>
                </c:pt>
                <c:pt idx="25">
                  <c:v>109.45593851170989</c:v>
                </c:pt>
                <c:pt idx="26">
                  <c:v>109.46584745403489</c:v>
                </c:pt>
                <c:pt idx="27">
                  <c:v>110.08201851761122</c:v>
                </c:pt>
                <c:pt idx="28">
                  <c:v>110.54531662098461</c:v>
                </c:pt>
                <c:pt idx="29">
                  <c:v>110.61126613712544</c:v>
                </c:pt>
                <c:pt idx="30">
                  <c:v>110.71756706840088</c:v>
                </c:pt>
                <c:pt idx="31">
                  <c:v>111.06608658984301</c:v>
                </c:pt>
                <c:pt idx="32">
                  <c:v>111.36935527466763</c:v>
                </c:pt>
                <c:pt idx="33">
                  <c:v>111.34304152782678</c:v>
                </c:pt>
                <c:pt idx="34">
                  <c:v>111.56654322693515</c:v>
                </c:pt>
                <c:pt idx="35">
                  <c:v>111.48479445275387</c:v>
                </c:pt>
                <c:pt idx="36">
                  <c:v>111.51253949126389</c:v>
                </c:pt>
                <c:pt idx="37">
                  <c:v>111.75029905738434</c:v>
                </c:pt>
                <c:pt idx="38">
                  <c:v>111.89056564096269</c:v>
                </c:pt>
                <c:pt idx="39">
                  <c:v>111.70653456211559</c:v>
                </c:pt>
                <c:pt idx="40">
                  <c:v>111.62720797383598</c:v>
                </c:pt>
                <c:pt idx="41">
                  <c:v>111.74837231859891</c:v>
                </c:pt>
              </c:numCache>
            </c:numRef>
          </c:val>
          <c:smooth val="0"/>
          <c:extLst>
            <c:ext xmlns:c16="http://schemas.microsoft.com/office/drawing/2014/chart" uri="{C3380CC4-5D6E-409C-BE32-E72D297353CC}">
              <c16:uniqueId val="{00000000-D971-4139-B482-3C20FE653D36}"/>
            </c:ext>
          </c:extLst>
        </c:ser>
        <c:ser>
          <c:idx val="1"/>
          <c:order val="1"/>
          <c:tx>
            <c:v>France métropolitaine</c:v>
          </c:tx>
          <c:spPr>
            <a:ln w="28575">
              <a:solidFill>
                <a:srgbClr val="0000FF"/>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3'!$C$10:$C$51</c:f>
              <c:numCache>
                <c:formatCode>#\ ##0.0</c:formatCode>
                <c:ptCount val="42"/>
                <c:pt idx="0">
                  <c:v>100</c:v>
                </c:pt>
                <c:pt idx="1">
                  <c:v>100.22237749463802</c:v>
                </c:pt>
                <c:pt idx="2">
                  <c:v>100.54323892646832</c:v>
                </c:pt>
                <c:pt idx="3">
                  <c:v>100.59199854718848</c:v>
                </c:pt>
                <c:pt idx="4">
                  <c:v>101.05167300293205</c:v>
                </c:pt>
                <c:pt idx="5">
                  <c:v>101.48537941173362</c:v>
                </c:pt>
                <c:pt idx="6">
                  <c:v>101.43449757668061</c:v>
                </c:pt>
                <c:pt idx="7">
                  <c:v>101.92072666754719</c:v>
                </c:pt>
                <c:pt idx="8">
                  <c:v>102.17241209905497</c:v>
                </c:pt>
                <c:pt idx="9">
                  <c:v>102.20715714439777</c:v>
                </c:pt>
                <c:pt idx="10">
                  <c:v>102.2764848469414</c:v>
                </c:pt>
                <c:pt idx="11">
                  <c:v>102.55436503934303</c:v>
                </c:pt>
                <c:pt idx="12">
                  <c:v>103.2341499537949</c:v>
                </c:pt>
                <c:pt idx="13">
                  <c:v>103.36825056317312</c:v>
                </c:pt>
                <c:pt idx="14">
                  <c:v>103.53585913734051</c:v>
                </c:pt>
                <c:pt idx="15">
                  <c:v>104.03930703437521</c:v>
                </c:pt>
                <c:pt idx="16">
                  <c:v>102.09619602872814</c:v>
                </c:pt>
                <c:pt idx="17">
                  <c:v>101.51660740136607</c:v>
                </c:pt>
                <c:pt idx="18">
                  <c:v>103.59072750784395</c:v>
                </c:pt>
                <c:pt idx="19">
                  <c:v>103.74697484772145</c:v>
                </c:pt>
                <c:pt idx="20">
                  <c:v>104.49651164157532</c:v>
                </c:pt>
                <c:pt idx="21">
                  <c:v>105.4887878519674</c:v>
                </c:pt>
                <c:pt idx="22">
                  <c:v>106.44041836721878</c:v>
                </c:pt>
                <c:pt idx="23">
                  <c:v>106.99027863891477</c:v>
                </c:pt>
                <c:pt idx="24">
                  <c:v>107.52457349898326</c:v>
                </c:pt>
                <c:pt idx="25">
                  <c:v>107.68160982074076</c:v>
                </c:pt>
                <c:pt idx="26">
                  <c:v>107.8395680270567</c:v>
                </c:pt>
                <c:pt idx="27">
                  <c:v>108.30656137228263</c:v>
                </c:pt>
                <c:pt idx="28">
                  <c:v>108.56234445676274</c:v>
                </c:pt>
                <c:pt idx="29">
                  <c:v>108.70420194763832</c:v>
                </c:pt>
                <c:pt idx="30">
                  <c:v>108.77154030313503</c:v>
                </c:pt>
                <c:pt idx="31">
                  <c:v>108.98975163310905</c:v>
                </c:pt>
                <c:pt idx="32">
                  <c:v>109.14281665271572</c:v>
                </c:pt>
                <c:pt idx="33">
                  <c:v>109.11441859540678</c:v>
                </c:pt>
                <c:pt idx="34">
                  <c:v>109.24115743074377</c:v>
                </c:pt>
                <c:pt idx="35">
                  <c:v>109.06850880222993</c:v>
                </c:pt>
                <c:pt idx="36">
                  <c:v>109.02485152487611</c:v>
                </c:pt>
                <c:pt idx="37">
                  <c:v>109.07705464145769</c:v>
                </c:pt>
                <c:pt idx="38">
                  <c:v>109.00368047807316</c:v>
                </c:pt>
                <c:pt idx="39">
                  <c:v>108.86732353143178</c:v>
                </c:pt>
                <c:pt idx="40">
                  <c:v>108.86755635277687</c:v>
                </c:pt>
                <c:pt idx="41">
                  <c:v>108.77500030003941</c:v>
                </c:pt>
              </c:numCache>
            </c:numRef>
          </c:val>
          <c:smooth val="0"/>
          <c:extLst>
            <c:ext xmlns:c16="http://schemas.microsoft.com/office/drawing/2014/chart" uri="{C3380CC4-5D6E-409C-BE32-E72D297353CC}">
              <c16:uniqueId val="{00000001-D971-4139-B482-3C20FE653D36}"/>
            </c:ext>
          </c:extLst>
        </c:ser>
        <c:ser>
          <c:idx val="2"/>
          <c:order val="2"/>
          <c:tx>
            <c:strRef>
              <c:f>'Données graph 1 et 3'!$L$8:$L$9</c:f>
              <c:strCache>
                <c:ptCount val="2"/>
                <c:pt idx="0">
                  <c:v>Vaucluse</c:v>
                </c:pt>
              </c:strCache>
            </c:strRef>
          </c:tx>
          <c:spPr>
            <a:ln w="28575"/>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3'!$L$10:$L$51</c:f>
              <c:numCache>
                <c:formatCode>#\ ##0.0</c:formatCode>
                <c:ptCount val="42"/>
                <c:pt idx="0">
                  <c:v>100</c:v>
                </c:pt>
                <c:pt idx="1">
                  <c:v>100.67090246638799</c:v>
                </c:pt>
                <c:pt idx="2">
                  <c:v>100.7805565775263</c:v>
                </c:pt>
                <c:pt idx="3">
                  <c:v>100.49647406529181</c:v>
                </c:pt>
                <c:pt idx="4">
                  <c:v>101.71639169082398</c:v>
                </c:pt>
                <c:pt idx="5">
                  <c:v>102.16029740834038</c:v>
                </c:pt>
                <c:pt idx="6">
                  <c:v>101.65113662259809</c:v>
                </c:pt>
                <c:pt idx="7">
                  <c:v>102.54181655881381</c:v>
                </c:pt>
                <c:pt idx="8">
                  <c:v>103.34651276549556</c:v>
                </c:pt>
                <c:pt idx="9">
                  <c:v>103.1310154346293</c:v>
                </c:pt>
                <c:pt idx="10">
                  <c:v>103.42224800301025</c:v>
                </c:pt>
                <c:pt idx="11">
                  <c:v>103.3303007036605</c:v>
                </c:pt>
                <c:pt idx="12">
                  <c:v>104.1118395088213</c:v>
                </c:pt>
                <c:pt idx="13">
                  <c:v>104.59536078141211</c:v>
                </c:pt>
                <c:pt idx="14">
                  <c:v>104.39152515971723</c:v>
                </c:pt>
                <c:pt idx="15">
                  <c:v>104.78150244062219</c:v>
                </c:pt>
                <c:pt idx="16">
                  <c:v>102.78347652095268</c:v>
                </c:pt>
                <c:pt idx="17">
                  <c:v>101.35313437888782</c:v>
                </c:pt>
                <c:pt idx="18">
                  <c:v>104.33108251686056</c:v>
                </c:pt>
                <c:pt idx="19">
                  <c:v>105.3314147041481</c:v>
                </c:pt>
                <c:pt idx="20">
                  <c:v>106.04776374791534</c:v>
                </c:pt>
                <c:pt idx="21">
                  <c:v>106.8540443357507</c:v>
                </c:pt>
                <c:pt idx="22">
                  <c:v>107.72966378365261</c:v>
                </c:pt>
                <c:pt idx="23">
                  <c:v>109.19551378033701</c:v>
                </c:pt>
                <c:pt idx="24">
                  <c:v>109.62379253897645</c:v>
                </c:pt>
                <c:pt idx="25">
                  <c:v>109.39906744538909</c:v>
                </c:pt>
                <c:pt idx="26">
                  <c:v>108.9208380802595</c:v>
                </c:pt>
                <c:pt idx="27">
                  <c:v>109.46106614615682</c:v>
                </c:pt>
                <c:pt idx="28">
                  <c:v>109.57917466599081</c:v>
                </c:pt>
                <c:pt idx="29">
                  <c:v>109.60812066461756</c:v>
                </c:pt>
                <c:pt idx="30">
                  <c:v>109.62959238418854</c:v>
                </c:pt>
                <c:pt idx="31">
                  <c:v>109.76713860372624</c:v>
                </c:pt>
                <c:pt idx="32">
                  <c:v>109.98578567701836</c:v>
                </c:pt>
                <c:pt idx="33">
                  <c:v>109.79421822269191</c:v>
                </c:pt>
                <c:pt idx="34">
                  <c:v>109.84950905813473</c:v>
                </c:pt>
                <c:pt idx="35">
                  <c:v>109.93936269322646</c:v>
                </c:pt>
                <c:pt idx="36">
                  <c:v>109.75693775903457</c:v>
                </c:pt>
                <c:pt idx="37">
                  <c:v>109.99337636815221</c:v>
                </c:pt>
                <c:pt idx="38">
                  <c:v>109.61913274600379</c:v>
                </c:pt>
                <c:pt idx="39">
                  <c:v>109.20782198464684</c:v>
                </c:pt>
                <c:pt idx="40">
                  <c:v>109.10101545646785</c:v>
                </c:pt>
                <c:pt idx="41">
                  <c:v>108.79292702140671</c:v>
                </c:pt>
              </c:numCache>
            </c:numRef>
          </c:val>
          <c:smooth val="0"/>
          <c:extLst>
            <c:ext xmlns:c16="http://schemas.microsoft.com/office/drawing/2014/chart" uri="{C3380CC4-5D6E-409C-BE32-E72D297353CC}">
              <c16:uniqueId val="{00000002-D971-4139-B482-3C20FE653D36}"/>
            </c:ext>
          </c:extLst>
        </c:ser>
        <c:dLbls>
          <c:showLegendKey val="0"/>
          <c:showVal val="0"/>
          <c:showCatName val="0"/>
          <c:showSerName val="0"/>
          <c:showPercent val="0"/>
          <c:showBubbleSize val="0"/>
        </c:dLbls>
        <c:smooth val="0"/>
        <c:axId val="212072704"/>
        <c:axId val="212140032"/>
      </c:lineChart>
      <c:catAx>
        <c:axId val="212072704"/>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1000"/>
            </a:pPr>
            <a:endParaRPr lang="fr-FR"/>
          </a:p>
        </c:txPr>
        <c:crossAx val="212140032"/>
        <c:crossesAt val="100"/>
        <c:auto val="0"/>
        <c:lblAlgn val="ctr"/>
        <c:lblOffset val="100"/>
        <c:tickLblSkip val="1"/>
        <c:tickMarkSkip val="1"/>
        <c:noMultiLvlLbl val="0"/>
      </c:catAx>
      <c:valAx>
        <c:axId val="212140032"/>
        <c:scaling>
          <c:orientation val="minMax"/>
          <c:max val="114"/>
          <c:min val="100"/>
        </c:scaling>
        <c:delete val="0"/>
        <c:axPos val="l"/>
        <c:majorGridlines>
          <c:spPr>
            <a:ln>
              <a:prstDash val="sysDash"/>
            </a:ln>
          </c:spPr>
        </c:majorGridlines>
        <c:numFmt formatCode="#,##0" sourceLinked="0"/>
        <c:majorTickMark val="out"/>
        <c:minorTickMark val="none"/>
        <c:tickLblPos val="nextTo"/>
        <c:txPr>
          <a:bodyPr/>
          <a:lstStyle/>
          <a:p>
            <a:pPr>
              <a:defRPr sz="1000"/>
            </a:pPr>
            <a:endParaRPr lang="fr-FR"/>
          </a:p>
        </c:txPr>
        <c:crossAx val="212072704"/>
        <c:crosses val="autoZero"/>
        <c:crossBetween val="midCat"/>
        <c:majorUnit val="2"/>
      </c:valAx>
    </c:plotArea>
    <c:legend>
      <c:legendPos val="r"/>
      <c:layout>
        <c:manualLayout>
          <c:xMode val="edge"/>
          <c:yMode val="edge"/>
          <c:x val="2.7935606060606088E-2"/>
          <c:y val="0.14765694076038904"/>
          <c:w val="0.91903409090909094"/>
          <c:h val="5.3050397877984094E-2"/>
        </c:manualLayout>
      </c:layout>
      <c:overlay val="0"/>
      <c:txPr>
        <a:bodyPr/>
        <a:lstStyle/>
        <a:p>
          <a:pPr>
            <a:defRPr sz="1200"/>
          </a:pPr>
          <a:endParaRPr lang="fr-FR"/>
        </a:p>
      </c:txPr>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96545228499124E-2"/>
          <c:y val="0.27208624345685795"/>
          <c:w val="0.83764367816092966"/>
          <c:h val="0.49121318168562289"/>
        </c:manualLayout>
      </c:layout>
      <c:barChart>
        <c:barDir val="col"/>
        <c:grouping val="stacked"/>
        <c:varyColors val="0"/>
        <c:ser>
          <c:idx val="1"/>
          <c:order val="0"/>
          <c:tx>
            <c:strRef>
              <c:f>'Données Graph2'!$G$7:$G$8</c:f>
              <c:strCache>
                <c:ptCount val="2"/>
                <c:pt idx="0">
                  <c:v>Emploi hors intérim</c:v>
                </c:pt>
              </c:strCache>
            </c:strRef>
          </c:tx>
          <c:spPr>
            <a:solidFill>
              <a:srgbClr val="00B0F0"/>
            </a:solidFill>
            <a:ln w="28575">
              <a:noFill/>
              <a:prstDash val="solid"/>
            </a:ln>
          </c:spPr>
          <c:invertIfNegative val="0"/>
          <c:cat>
            <c:multiLvlStrRef>
              <c:f>'Données Graph2'!$A$10:$B$42</c:f>
              <c:multiLvlStrCache>
                <c:ptCount val="33"/>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lvl>
                <c:lvl>
                  <c:pt idx="0">
                    <c:v>2016</c:v>
                  </c:pt>
                  <c:pt idx="4">
                    <c:v>2017</c:v>
                  </c:pt>
                  <c:pt idx="8">
                    <c:v>2018</c:v>
                  </c:pt>
                  <c:pt idx="12">
                    <c:v>2019</c:v>
                  </c:pt>
                  <c:pt idx="16">
                    <c:v>2020</c:v>
                  </c:pt>
                  <c:pt idx="20">
                    <c:v>2021</c:v>
                  </c:pt>
                  <c:pt idx="24">
                    <c:v>2022</c:v>
                  </c:pt>
                  <c:pt idx="28">
                    <c:v>2023</c:v>
                  </c:pt>
                  <c:pt idx="32">
                    <c:v>2024</c:v>
                  </c:pt>
                </c:lvl>
              </c:multiLvlStrCache>
            </c:multiLvlStrRef>
          </c:cat>
          <c:val>
            <c:numRef>
              <c:f>'Données Graph2'!$V$10:$V$51</c:f>
              <c:numCache>
                <c:formatCode>#,##0</c:formatCode>
                <c:ptCount val="42"/>
                <c:pt idx="0">
                  <c:v>453.27995749594993</c:v>
                </c:pt>
                <c:pt idx="1">
                  <c:v>1119.0621656909643</c:v>
                </c:pt>
                <c:pt idx="2">
                  <c:v>104.65319697084487</c:v>
                </c:pt>
                <c:pt idx="3">
                  <c:v>-511.96864282875322</c:v>
                </c:pt>
                <c:pt idx="4">
                  <c:v>1867.0096354651614</c:v>
                </c:pt>
                <c:pt idx="5">
                  <c:v>533.51011198470951</c:v>
                </c:pt>
                <c:pt idx="6">
                  <c:v>-1306.7063369666866</c:v>
                </c:pt>
                <c:pt idx="7">
                  <c:v>1722.2177280127653</c:v>
                </c:pt>
                <c:pt idx="8">
                  <c:v>1523.5115246082132</c:v>
                </c:pt>
                <c:pt idx="9">
                  <c:v>-257.41207930957898</c:v>
                </c:pt>
                <c:pt idx="10">
                  <c:v>547.96269689447945</c:v>
                </c:pt>
                <c:pt idx="11">
                  <c:v>-164.16568672610447</c:v>
                </c:pt>
                <c:pt idx="12">
                  <c:v>1316.6520925876684</c:v>
                </c:pt>
                <c:pt idx="13">
                  <c:v>788.25427657540422</c:v>
                </c:pt>
                <c:pt idx="14">
                  <c:v>-346.4818594911485</c:v>
                </c:pt>
                <c:pt idx="15">
                  <c:v>776.86312346250634</c:v>
                </c:pt>
                <c:pt idx="16">
                  <c:v>-1567.5040475195274</c:v>
                </c:pt>
                <c:pt idx="17">
                  <c:v>-4024.3830974527809</c:v>
                </c:pt>
                <c:pt idx="18">
                  <c:v>5112.7335321366845</c:v>
                </c:pt>
                <c:pt idx="19">
                  <c:v>1906.8805920429877</c:v>
                </c:pt>
                <c:pt idx="20">
                  <c:v>1162.7276929017098</c:v>
                </c:pt>
                <c:pt idx="21">
                  <c:v>1426.1028425267432</c:v>
                </c:pt>
                <c:pt idx="22">
                  <c:v>1626.2967445719696</c:v>
                </c:pt>
                <c:pt idx="23">
                  <c:v>2830.0230554630107</c:v>
                </c:pt>
                <c:pt idx="24">
                  <c:v>943.55239894546685</c:v>
                </c:pt>
                <c:pt idx="25">
                  <c:v>-580.74415443628095</c:v>
                </c:pt>
                <c:pt idx="26">
                  <c:v>-687.80021276400657</c:v>
                </c:pt>
                <c:pt idx="27">
                  <c:v>1078.2555618117913</c:v>
                </c:pt>
                <c:pt idx="28">
                  <c:v>653.72901559970342</c:v>
                </c:pt>
                <c:pt idx="29">
                  <c:v>279.79294127016328</c:v>
                </c:pt>
                <c:pt idx="30">
                  <c:v>31.676132457039785</c:v>
                </c:pt>
                <c:pt idx="31">
                  <c:v>274.11561755629373</c:v>
                </c:pt>
                <c:pt idx="32">
                  <c:v>215.24777820991585</c:v>
                </c:pt>
                <c:pt idx="33">
                  <c:v>-379.3344280605088</c:v>
                </c:pt>
                <c:pt idx="34">
                  <c:v>84.861887148552341</c:v>
                </c:pt>
                <c:pt idx="35">
                  <c:v>-24.481868735630997</c:v>
                </c:pt>
                <c:pt idx="36">
                  <c:v>-340.46106988657266</c:v>
                </c:pt>
                <c:pt idx="37">
                  <c:v>470.98278680359363</c:v>
                </c:pt>
                <c:pt idx="38">
                  <c:v>-732.98441216986976</c:v>
                </c:pt>
                <c:pt idx="39">
                  <c:v>-470.65254961090977</c:v>
                </c:pt>
                <c:pt idx="40">
                  <c:v>-132.25355294570909</c:v>
                </c:pt>
                <c:pt idx="41">
                  <c:v>-639.77214151108637</c:v>
                </c:pt>
              </c:numCache>
            </c:numRef>
          </c:val>
          <c:extLst>
            <c:ext xmlns:c16="http://schemas.microsoft.com/office/drawing/2014/chart" uri="{C3380CC4-5D6E-409C-BE32-E72D297353CC}">
              <c16:uniqueId val="{00000000-984F-491F-92E1-043D3AA8C08C}"/>
            </c:ext>
          </c:extLst>
        </c:ser>
        <c:ser>
          <c:idx val="2"/>
          <c:order val="1"/>
          <c:tx>
            <c:strRef>
              <c:f>'Données Graph2'!$H$7:$H$8</c:f>
              <c:strCache>
                <c:ptCount val="2"/>
                <c:pt idx="0">
                  <c:v>Intérim</c:v>
                </c:pt>
              </c:strCache>
            </c:strRef>
          </c:tx>
          <c:spPr>
            <a:solidFill>
              <a:schemeClr val="accent6">
                <a:lumMod val="75000"/>
              </a:schemeClr>
            </a:solidFill>
            <a:ln w="28575">
              <a:noFill/>
            </a:ln>
          </c:spPr>
          <c:invertIfNegative val="0"/>
          <c:cat>
            <c:multiLvlStrRef>
              <c:f>'Données Graph2'!$A$10:$B$42</c:f>
              <c:multiLvlStrCache>
                <c:ptCount val="33"/>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lvl>
                <c:lvl>
                  <c:pt idx="0">
                    <c:v>2016</c:v>
                  </c:pt>
                  <c:pt idx="4">
                    <c:v>2017</c:v>
                  </c:pt>
                  <c:pt idx="8">
                    <c:v>2018</c:v>
                  </c:pt>
                  <c:pt idx="12">
                    <c:v>2019</c:v>
                  </c:pt>
                  <c:pt idx="16">
                    <c:v>2020</c:v>
                  </c:pt>
                  <c:pt idx="20">
                    <c:v>2021</c:v>
                  </c:pt>
                  <c:pt idx="24">
                    <c:v>2022</c:v>
                  </c:pt>
                  <c:pt idx="28">
                    <c:v>2023</c:v>
                  </c:pt>
                  <c:pt idx="32">
                    <c:v>2024</c:v>
                  </c:pt>
                </c:lvl>
              </c:multiLvlStrCache>
            </c:multiLvlStrRef>
          </c:cat>
          <c:val>
            <c:numRef>
              <c:f>'Données Graph2'!$W$10:$W$51</c:f>
              <c:numCache>
                <c:formatCode>#,##0</c:formatCode>
                <c:ptCount val="42"/>
                <c:pt idx="0">
                  <c:v>157.87213014341069</c:v>
                </c:pt>
                <c:pt idx="1">
                  <c:v>183.96708509032305</c:v>
                </c:pt>
                <c:pt idx="2">
                  <c:v>108.31742311179732</c:v>
                </c:pt>
                <c:pt idx="3">
                  <c:v>-39.777462786091746</c:v>
                </c:pt>
                <c:pt idx="4">
                  <c:v>502.31888730822538</c:v>
                </c:pt>
                <c:pt idx="5">
                  <c:v>328.6452138512841</c:v>
                </c:pt>
                <c:pt idx="6">
                  <c:v>317.81237635138405</c:v>
                </c:pt>
                <c:pt idx="7">
                  <c:v>7.6641372626017983</c:v>
                </c:pt>
                <c:pt idx="8">
                  <c:v>39.372423254135356</c:v>
                </c:pt>
                <c:pt idx="9">
                  <c:v>-161.12763346833253</c:v>
                </c:pt>
                <c:pt idx="10">
                  <c:v>17.670274204311681</c:v>
                </c:pt>
                <c:pt idx="11">
                  <c:v>-14.414698032510387</c:v>
                </c:pt>
                <c:pt idx="12">
                  <c:v>201.25546441967344</c:v>
                </c:pt>
                <c:pt idx="13">
                  <c:v>150.84252679875408</c:v>
                </c:pt>
                <c:pt idx="14">
                  <c:v>-49.408438616680542</c:v>
                </c:pt>
                <c:pt idx="15">
                  <c:v>-19.447806605655387</c:v>
                </c:pt>
                <c:pt idx="16">
                  <c:v>-2313.0692810675764</c:v>
                </c:pt>
                <c:pt idx="17">
                  <c:v>1246.3673006561839</c:v>
                </c:pt>
                <c:pt idx="18">
                  <c:v>671.0483519562149</c:v>
                </c:pt>
                <c:pt idx="19">
                  <c:v>35.968280687034166</c:v>
                </c:pt>
                <c:pt idx="20">
                  <c:v>228.56806849750046</c:v>
                </c:pt>
                <c:pt idx="21">
                  <c:v>139.85829627016301</c:v>
                </c:pt>
                <c:pt idx="22">
                  <c:v>74.334584616401116</c:v>
                </c:pt>
                <c:pt idx="23">
                  <c:v>16.956227860733634</c:v>
                </c:pt>
                <c:pt idx="24">
                  <c:v>-111.74781041868664</c:v>
                </c:pt>
                <c:pt idx="25">
                  <c:v>144.28224678322931</c:v>
                </c:pt>
                <c:pt idx="26">
                  <c:v>-241.0186283729945</c:v>
                </c:pt>
                <c:pt idx="27">
                  <c:v>-29.022614812742177</c:v>
                </c:pt>
                <c:pt idx="28">
                  <c:v>-424.33821168939357</c:v>
                </c:pt>
                <c:pt idx="29">
                  <c:v>-223.57391571370044</c:v>
                </c:pt>
                <c:pt idx="30">
                  <c:v>10.026320682235564</c:v>
                </c:pt>
                <c:pt idx="31">
                  <c:v>-6.9728414134333434</c:v>
                </c:pt>
                <c:pt idx="32">
                  <c:v>209.40937595319519</c:v>
                </c:pt>
                <c:pt idx="33">
                  <c:v>7.2714099754439303</c:v>
                </c:pt>
                <c:pt idx="34">
                  <c:v>22.524177878113733</c:v>
                </c:pt>
                <c:pt idx="35">
                  <c:v>198.99593103129791</c:v>
                </c:pt>
                <c:pt idx="36">
                  <c:v>-13.845311790043525</c:v>
                </c:pt>
                <c:pt idx="37">
                  <c:v>-11.77084597861176</c:v>
                </c:pt>
                <c:pt idx="38">
                  <c:v>6.1270655228518081</c:v>
                </c:pt>
                <c:pt idx="39">
                  <c:v>-328.19673185716783</c:v>
                </c:pt>
                <c:pt idx="40">
                  <c:v>-75.186480984883019</c:v>
                </c:pt>
                <c:pt idx="41">
                  <c:v>41.401643823947779</c:v>
                </c:pt>
              </c:numCache>
            </c:numRef>
          </c:val>
          <c:extLst>
            <c:ext xmlns:c16="http://schemas.microsoft.com/office/drawing/2014/chart" uri="{C3380CC4-5D6E-409C-BE32-E72D297353CC}">
              <c16:uniqueId val="{00000001-984F-491F-92E1-043D3AA8C08C}"/>
            </c:ext>
          </c:extLst>
        </c:ser>
        <c:dLbls>
          <c:showLegendKey val="0"/>
          <c:showVal val="0"/>
          <c:showCatName val="0"/>
          <c:showSerName val="0"/>
          <c:showPercent val="0"/>
          <c:showBubbleSize val="0"/>
        </c:dLbls>
        <c:gapWidth val="150"/>
        <c:overlap val="100"/>
        <c:axId val="212256640"/>
        <c:axId val="212258176"/>
      </c:barChart>
      <c:lineChart>
        <c:grouping val="standard"/>
        <c:varyColors val="0"/>
        <c:ser>
          <c:idx val="0"/>
          <c:order val="2"/>
          <c:tx>
            <c:strRef>
              <c:f>'Données Graph2'!$F$7:$F$8</c:f>
              <c:strCache>
                <c:ptCount val="2"/>
                <c:pt idx="0">
                  <c:v>Emploi total</c:v>
                </c:pt>
              </c:strCache>
            </c:strRef>
          </c:tx>
          <c:spPr>
            <a:ln w="28575">
              <a:solidFill>
                <a:srgbClr val="002060"/>
              </a:solidFill>
              <a:prstDash val="solid"/>
            </a:ln>
          </c:spPr>
          <c:marker>
            <c:symbol val="none"/>
          </c:marker>
          <c:cat>
            <c:multiLvlStrRef>
              <c:f>'Données Graph2'!$A$10:$B$51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Graph2'!$U$10:$U$51</c:f>
              <c:numCache>
                <c:formatCode>#,##0</c:formatCode>
                <c:ptCount val="42"/>
                <c:pt idx="0">
                  <c:v>611.15208763937699</c:v>
                </c:pt>
                <c:pt idx="1">
                  <c:v>1303.0292507812846</c:v>
                </c:pt>
                <c:pt idx="2">
                  <c:v>212.9706200826331</c:v>
                </c:pt>
                <c:pt idx="3">
                  <c:v>-551.74610561484587</c:v>
                </c:pt>
                <c:pt idx="4">
                  <c:v>2369.3285227734013</c:v>
                </c:pt>
                <c:pt idx="5">
                  <c:v>862.15532583597815</c:v>
                </c:pt>
                <c:pt idx="6">
                  <c:v>-988.89396061529987</c:v>
                </c:pt>
                <c:pt idx="7">
                  <c:v>1729.8818652753544</c:v>
                </c:pt>
                <c:pt idx="8">
                  <c:v>1562.8839478623704</c:v>
                </c:pt>
                <c:pt idx="9">
                  <c:v>-418.53971277791425</c:v>
                </c:pt>
                <c:pt idx="10">
                  <c:v>565.63297109879204</c:v>
                </c:pt>
                <c:pt idx="11">
                  <c:v>-178.58038475862122</c:v>
                </c:pt>
                <c:pt idx="12">
                  <c:v>1517.9075570073328</c:v>
                </c:pt>
                <c:pt idx="13">
                  <c:v>939.09680337418104</c:v>
                </c:pt>
                <c:pt idx="14">
                  <c:v>-395.89029810784268</c:v>
                </c:pt>
                <c:pt idx="15">
                  <c:v>757.41531685684458</c:v>
                </c:pt>
                <c:pt idx="16">
                  <c:v>-3880.5733285871102</c:v>
                </c:pt>
                <c:pt idx="17">
                  <c:v>-2778.0157967965933</c:v>
                </c:pt>
                <c:pt idx="18">
                  <c:v>5783.7818840928958</c:v>
                </c:pt>
                <c:pt idx="19">
                  <c:v>1942.8488727300428</c:v>
                </c:pt>
                <c:pt idx="20">
                  <c:v>1391.2957613992039</c:v>
                </c:pt>
                <c:pt idx="21">
                  <c:v>1565.9611387969053</c:v>
                </c:pt>
                <c:pt idx="22">
                  <c:v>1700.6313291883562</c:v>
                </c:pt>
                <c:pt idx="23">
                  <c:v>2846.9792833237443</c:v>
                </c:pt>
                <c:pt idx="24">
                  <c:v>831.80458852680749</c:v>
                </c:pt>
                <c:pt idx="25">
                  <c:v>-436.46190765307983</c:v>
                </c:pt>
                <c:pt idx="26">
                  <c:v>-928.81884113699198</c:v>
                </c:pt>
                <c:pt idx="27">
                  <c:v>1049.2329469990509</c:v>
                </c:pt>
                <c:pt idx="28">
                  <c:v>229.39080391032621</c:v>
                </c:pt>
                <c:pt idx="29">
                  <c:v>56.219025556434644</c:v>
                </c:pt>
                <c:pt idx="30">
                  <c:v>41.702453139296267</c:v>
                </c:pt>
                <c:pt idx="31">
                  <c:v>267.14277614286402</c:v>
                </c:pt>
                <c:pt idx="32">
                  <c:v>424.65715416311286</c:v>
                </c:pt>
                <c:pt idx="33">
                  <c:v>-372.06301808508579</c:v>
                </c:pt>
                <c:pt idx="34">
                  <c:v>107.38606502668699</c:v>
                </c:pt>
                <c:pt idx="35">
                  <c:v>174.51406229566783</c:v>
                </c:pt>
                <c:pt idx="36">
                  <c:v>-354.3063816766371</c:v>
                </c:pt>
                <c:pt idx="37">
                  <c:v>459.2119408249855</c:v>
                </c:pt>
                <c:pt idx="38">
                  <c:v>-726.85734664701158</c:v>
                </c:pt>
                <c:pt idx="39">
                  <c:v>-798.84928146807943</c:v>
                </c:pt>
                <c:pt idx="40">
                  <c:v>-207.44003393058665</c:v>
                </c:pt>
                <c:pt idx="41">
                  <c:v>-598.37049768713769</c:v>
                </c:pt>
              </c:numCache>
            </c:numRef>
          </c:val>
          <c:smooth val="0"/>
          <c:extLst>
            <c:ext xmlns:c16="http://schemas.microsoft.com/office/drawing/2014/chart" uri="{C3380CC4-5D6E-409C-BE32-E72D297353CC}">
              <c16:uniqueId val="{00000002-984F-491F-92E1-043D3AA8C08C}"/>
            </c:ext>
          </c:extLst>
        </c:ser>
        <c:dLbls>
          <c:showLegendKey val="0"/>
          <c:showVal val="0"/>
          <c:showCatName val="0"/>
          <c:showSerName val="0"/>
          <c:showPercent val="0"/>
          <c:showBubbleSize val="0"/>
        </c:dLbls>
        <c:marker val="1"/>
        <c:smooth val="0"/>
        <c:axId val="212256640"/>
        <c:axId val="212258176"/>
      </c:lineChart>
      <c:catAx>
        <c:axId val="212256640"/>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1000"/>
            </a:pPr>
            <a:endParaRPr lang="fr-FR"/>
          </a:p>
        </c:txPr>
        <c:crossAx val="212258176"/>
        <c:crosses val="autoZero"/>
        <c:auto val="0"/>
        <c:lblAlgn val="ctr"/>
        <c:lblOffset val="100"/>
        <c:tickLblSkip val="1"/>
        <c:tickMarkSkip val="1"/>
        <c:noMultiLvlLbl val="0"/>
      </c:catAx>
      <c:valAx>
        <c:axId val="212258176"/>
        <c:scaling>
          <c:orientation val="minMax"/>
          <c:max val="6000"/>
          <c:min val="-4500"/>
        </c:scaling>
        <c:delete val="0"/>
        <c:axPos val="l"/>
        <c:majorGridlines>
          <c:spPr>
            <a:ln>
              <a:prstDash val="sysDash"/>
            </a:ln>
          </c:spPr>
        </c:majorGridlines>
        <c:numFmt formatCode="[Red][&lt;0]\-&quot;&quot;0&quot;&quot;;[Blue][&gt;0]\+&quot;&quot;0&quot;&quot;;0" sourceLinked="0"/>
        <c:majorTickMark val="out"/>
        <c:minorTickMark val="none"/>
        <c:tickLblPos val="nextTo"/>
        <c:crossAx val="212256640"/>
        <c:crosses val="autoZero"/>
        <c:crossBetween val="between"/>
        <c:majorUnit val="1500"/>
      </c:valAx>
    </c:plotArea>
    <c:legend>
      <c:legendPos val="t"/>
      <c:layout>
        <c:manualLayout>
          <c:xMode val="edge"/>
          <c:yMode val="edge"/>
          <c:x val="0.21627906807801803"/>
          <c:y val="0.21335807050092764"/>
          <c:w val="0.58264258622806397"/>
          <c:h val="6.3399948383075486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57958052898516E-2"/>
          <c:y val="0.24595686858608862"/>
          <c:w val="0.90516390406154157"/>
          <c:h val="0.46769863994273447"/>
        </c:manualLayout>
      </c:layout>
      <c:barChart>
        <c:barDir val="col"/>
        <c:grouping val="stacked"/>
        <c:varyColors val="0"/>
        <c:ser>
          <c:idx val="0"/>
          <c:order val="0"/>
          <c:tx>
            <c:v>Emploi hors intérim</c:v>
          </c:tx>
          <c:spPr>
            <a:solidFill>
              <a:srgbClr val="00B0F0"/>
            </a:solidFill>
          </c:spPr>
          <c:invertIfNegative val="0"/>
          <c:dPt>
            <c:idx val="4"/>
            <c:invertIfNegative val="0"/>
            <c:bubble3D val="0"/>
            <c:extLst>
              <c:ext xmlns:c16="http://schemas.microsoft.com/office/drawing/2014/chart" uri="{C3380CC4-5D6E-409C-BE32-E72D297353CC}">
                <c16:uniqueId val="{00000000-A9D5-4A1D-92D9-908C36A352F4}"/>
              </c:ext>
            </c:extLst>
          </c:dPt>
          <c:dLbls>
            <c:dLbl>
              <c:idx val="1"/>
              <c:layout>
                <c:manualLayout>
                  <c:x val="-1.8451889386298876E-3"/>
                  <c:y val="-8.62564887632245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D5-4A1D-92D9-908C36A352F4}"/>
                </c:ext>
              </c:extLst>
            </c:dLbl>
            <c:dLbl>
              <c:idx val="2"/>
              <c:layout>
                <c:manualLayout>
                  <c:x val="3.8026223770279048E-3"/>
                  <c:y val="-8.62558551218480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D5-4A1D-92D9-908C36A352F4}"/>
                </c:ext>
              </c:extLst>
            </c:dLbl>
            <c:dLbl>
              <c:idx val="3"/>
              <c:layout>
                <c:manualLayout>
                  <c:x val="1.7993704753625093E-3"/>
                  <c:y val="-1.80583757033277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9D5-4A1D-92D9-908C36A352F4}"/>
                </c:ext>
              </c:extLst>
            </c:dLbl>
            <c:dLbl>
              <c:idx val="4"/>
              <c:layout>
                <c:manualLayout>
                  <c:x val="0"/>
                  <c:y val="3.35070096437855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D5-4A1D-92D9-908C36A352F4}"/>
                </c:ext>
              </c:extLst>
            </c:dLbl>
            <c:numFmt formatCode="[&lt;0]\-&quot;&quot;#,###&quot;&quot;;[&gt;0]\+&quot;&quot;#,###&quot;&quot;;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graph4'!$DM$8:$DQ$8</c:f>
              <c:strCache>
                <c:ptCount val="5"/>
                <c:pt idx="0">
                  <c:v>Ensemble</c:v>
                </c:pt>
                <c:pt idx="1">
                  <c:v>Tertiaire marchand</c:v>
                </c:pt>
                <c:pt idx="2">
                  <c:v>Tertiaire non marchand</c:v>
                </c:pt>
                <c:pt idx="3">
                  <c:v>Industrie</c:v>
                </c:pt>
                <c:pt idx="4">
                  <c:v>Construction 
</c:v>
                </c:pt>
              </c:strCache>
            </c:strRef>
          </c:cat>
          <c:val>
            <c:numRef>
              <c:f>'Données graph4 (2)'!$DG$9:$DK$9</c:f>
              <c:numCache>
                <c:formatCode>#,##0</c:formatCode>
                <c:ptCount val="5"/>
                <c:pt idx="0">
                  <c:v>-640</c:v>
                </c:pt>
                <c:pt idx="1">
                  <c:v>-450</c:v>
                </c:pt>
                <c:pt idx="2">
                  <c:v>120</c:v>
                </c:pt>
                <c:pt idx="3">
                  <c:v>-140</c:v>
                </c:pt>
                <c:pt idx="4">
                  <c:v>-50</c:v>
                </c:pt>
              </c:numCache>
            </c:numRef>
          </c:val>
          <c:extLst>
            <c:ext xmlns:c16="http://schemas.microsoft.com/office/drawing/2014/chart" uri="{C3380CC4-5D6E-409C-BE32-E72D297353CC}">
              <c16:uniqueId val="{00000004-A9D5-4A1D-92D9-908C36A352F4}"/>
            </c:ext>
          </c:extLst>
        </c:ser>
        <c:ser>
          <c:idx val="1"/>
          <c:order val="1"/>
          <c:tx>
            <c:v>Intérim</c:v>
          </c:tx>
          <c:spPr>
            <a:solidFill>
              <a:schemeClr val="accent6">
                <a:lumMod val="75000"/>
              </a:schemeClr>
            </a:solidFill>
          </c:spPr>
          <c:invertIfNegative val="0"/>
          <c:dPt>
            <c:idx val="4"/>
            <c:invertIfNegative val="0"/>
            <c:bubble3D val="0"/>
            <c:extLst>
              <c:ext xmlns:c16="http://schemas.microsoft.com/office/drawing/2014/chart" uri="{C3380CC4-5D6E-409C-BE32-E72D297353CC}">
                <c16:uniqueId val="{00000005-A9D5-4A1D-92D9-908C36A352F4}"/>
              </c:ext>
            </c:extLst>
          </c:dPt>
          <c:dLbls>
            <c:dLbl>
              <c:idx val="0"/>
              <c:layout>
                <c:manualLayout>
                  <c:x val="-1.9322688616530631E-3"/>
                  <c:y val="4.116178065014395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9D5-4A1D-92D9-908C36A352F4}"/>
                </c:ext>
              </c:extLst>
            </c:dLbl>
            <c:dLbl>
              <c:idx val="1"/>
              <c:layout>
                <c:manualLayout>
                  <c:x val="-1.9143472012116062E-3"/>
                  <c:y val="-5.116073840082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9D5-4A1D-92D9-908C36A352F4}"/>
                </c:ext>
              </c:extLst>
            </c:dLbl>
            <c:dLbl>
              <c:idx val="2"/>
              <c:layout>
                <c:manualLayout>
                  <c:x val="7.4012216450383937E-3"/>
                  <c:y val="-1.1261495417392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9D5-4A1D-92D9-908C36A352F4}"/>
                </c:ext>
              </c:extLst>
            </c:dLbl>
            <c:dLbl>
              <c:idx val="3"/>
              <c:layout>
                <c:manualLayout>
                  <c:x val="1.8910391917057805E-3"/>
                  <c:y val="-4.2413607999813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9D5-4A1D-92D9-908C36A352F4}"/>
                </c:ext>
              </c:extLst>
            </c:dLbl>
            <c:dLbl>
              <c:idx val="4"/>
              <c:layout>
                <c:manualLayout>
                  <c:x val="0"/>
                  <c:y val="-1.04898888419748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9D5-4A1D-92D9-908C36A352F4}"/>
                </c:ext>
              </c:extLst>
            </c:dLbl>
            <c:numFmt formatCode="[&lt;0]\-&quot;&quot;#,###&quot;&quot;;[&gt;0]\+&quot;&quot;#,###&quot;&quot;;0" sourceLinked="0"/>
            <c:spPr>
              <a:noFill/>
              <a:ln>
                <a:noFill/>
              </a:ln>
              <a:effectLst/>
            </c:spPr>
            <c:txPr>
              <a:bodyPr/>
              <a:lstStyle/>
              <a:p>
                <a:pPr>
                  <a:defRPr sz="1100" b="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graph4'!$DM$8:$DQ$8</c:f>
              <c:strCache>
                <c:ptCount val="5"/>
                <c:pt idx="0">
                  <c:v>Ensemble</c:v>
                </c:pt>
                <c:pt idx="1">
                  <c:v>Tertiaire marchand</c:v>
                </c:pt>
                <c:pt idx="2">
                  <c:v>Tertiaire non marchand</c:v>
                </c:pt>
                <c:pt idx="3">
                  <c:v>Industrie</c:v>
                </c:pt>
                <c:pt idx="4">
                  <c:v>Construction 
</c:v>
                </c:pt>
              </c:strCache>
            </c:strRef>
          </c:cat>
          <c:val>
            <c:numRef>
              <c:f>'Données graph4 (2)'!$DM$9:$DQ$9</c:f>
              <c:numCache>
                <c:formatCode>#,##0</c:formatCode>
                <c:ptCount val="5"/>
                <c:pt idx="0">
                  <c:v>40</c:v>
                </c:pt>
                <c:pt idx="1">
                  <c:v>-60</c:v>
                </c:pt>
                <c:pt idx="2">
                  <c:v>20</c:v>
                </c:pt>
                <c:pt idx="3">
                  <c:v>50</c:v>
                </c:pt>
                <c:pt idx="4">
                  <c:v>10</c:v>
                </c:pt>
              </c:numCache>
            </c:numRef>
          </c:val>
          <c:extLst>
            <c:ext xmlns:c16="http://schemas.microsoft.com/office/drawing/2014/chart" uri="{C3380CC4-5D6E-409C-BE32-E72D297353CC}">
              <c16:uniqueId val="{0000000A-A9D5-4A1D-92D9-908C36A352F4}"/>
            </c:ext>
          </c:extLst>
        </c:ser>
        <c:ser>
          <c:idx val="2"/>
          <c:order val="2"/>
          <c:tx>
            <c:v>Total</c:v>
          </c:tx>
          <c:spPr>
            <a:noFill/>
          </c:spPr>
          <c:invertIfNegative val="0"/>
          <c:dLbls>
            <c:dLbl>
              <c:idx val="0"/>
              <c:layout>
                <c:manualLayout>
                  <c:x val="-3.6471964391166707E-3"/>
                  <c:y val="0.11842663843155969"/>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5.0229355978387152E-2"/>
                      <c:h val="4.3087121212121215E-2"/>
                    </c:manualLayout>
                  </c15:layout>
                </c:ext>
                <c:ext xmlns:c16="http://schemas.microsoft.com/office/drawing/2014/chart" uri="{C3380CC4-5D6E-409C-BE32-E72D297353CC}">
                  <c16:uniqueId val="{0000000B-A9D5-4A1D-92D9-908C36A352F4}"/>
                </c:ext>
              </c:extLst>
            </c:dLbl>
            <c:dLbl>
              <c:idx val="1"/>
              <c:layout>
                <c:manualLayout>
                  <c:x val="-1.1476299882233327E-4"/>
                  <c:y val="0.1096869283385031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9D5-4A1D-92D9-908C36A352F4}"/>
                </c:ext>
              </c:extLst>
            </c:dLbl>
            <c:dLbl>
              <c:idx val="2"/>
              <c:layout>
                <c:manualLayout>
                  <c:x val="3.344845526169865E-3"/>
                  <c:y val="2.93386622126779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9D5-4A1D-92D9-908C36A352F4}"/>
                </c:ext>
              </c:extLst>
            </c:dLbl>
            <c:dLbl>
              <c:idx val="3"/>
              <c:layout>
                <c:manualLayout>
                  <c:x val="5.4393410960348106E-3"/>
                  <c:y val="-9.086683766801819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9D5-4A1D-92D9-908C36A352F4}"/>
                </c:ext>
              </c:extLst>
            </c:dLbl>
            <c:dLbl>
              <c:idx val="4"/>
              <c:layout>
                <c:manualLayout>
                  <c:x val="1.8451339921767152E-3"/>
                  <c:y val="-2.2443430366658655E-2"/>
                </c:manualLayout>
              </c:layout>
              <c:numFmt formatCode="[&lt;0]\-&quot;&quot;#,###&quot;&quot;;[&gt;0]\+&quot;&quot;#,###&quot;&quot;;0" sourceLinked="0"/>
              <c:spPr>
                <a:noFill/>
                <a:ln>
                  <a:noFill/>
                </a:ln>
                <a:effectLst/>
              </c:spPr>
              <c:txPr>
                <a:bodyPr anchorCtr="0"/>
                <a:lstStyle/>
                <a:p>
                  <a:pPr algn="ctr">
                    <a:defRPr sz="1200" b="1"/>
                  </a:pPr>
                  <a:endParaRPr lang="fr-F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9D5-4A1D-92D9-908C36A352F4}"/>
                </c:ext>
              </c:extLst>
            </c:dLbl>
            <c:numFmt formatCode="[&lt;0]\-&quot;&quot;#,###&quot;&quot;;[&gt;0]\+&quot;&quot;#,###&quot;&quot;;0" sourceLinked="0"/>
            <c:spPr>
              <a:noFill/>
              <a:ln>
                <a:noFill/>
              </a:ln>
              <a:effectLst/>
            </c:spPr>
            <c:txPr>
              <a:bodyPr/>
              <a:lstStyle/>
              <a:p>
                <a:pPr>
                  <a:defRPr sz="1200" b="1"/>
                </a:pPr>
                <a:endParaRPr lang="fr-FR"/>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graph4'!$DM$8:$DQ$8</c:f>
              <c:strCache>
                <c:ptCount val="5"/>
                <c:pt idx="0">
                  <c:v>Ensemble</c:v>
                </c:pt>
                <c:pt idx="1">
                  <c:v>Tertiaire marchand</c:v>
                </c:pt>
                <c:pt idx="2">
                  <c:v>Tertiaire non marchand</c:v>
                </c:pt>
                <c:pt idx="3">
                  <c:v>Industrie</c:v>
                </c:pt>
                <c:pt idx="4">
                  <c:v>Construction 
</c:v>
                </c:pt>
              </c:strCache>
            </c:strRef>
          </c:cat>
          <c:val>
            <c:numRef>
              <c:f>'Données graph4 (2)'!$DA$9:$DE$9</c:f>
              <c:numCache>
                <c:formatCode>#,##0</c:formatCode>
                <c:ptCount val="5"/>
                <c:pt idx="0">
                  <c:v>-600</c:v>
                </c:pt>
                <c:pt idx="1">
                  <c:v>-510</c:v>
                </c:pt>
                <c:pt idx="2">
                  <c:v>140</c:v>
                </c:pt>
                <c:pt idx="3">
                  <c:v>-90</c:v>
                </c:pt>
                <c:pt idx="4">
                  <c:v>-40</c:v>
                </c:pt>
              </c:numCache>
            </c:numRef>
          </c:val>
          <c:extLst>
            <c:ext xmlns:c16="http://schemas.microsoft.com/office/drawing/2014/chart" uri="{C3380CC4-5D6E-409C-BE32-E72D297353CC}">
              <c16:uniqueId val="{00000010-A9D5-4A1D-92D9-908C36A352F4}"/>
            </c:ext>
          </c:extLst>
        </c:ser>
        <c:dLbls>
          <c:showLegendKey val="0"/>
          <c:showVal val="0"/>
          <c:showCatName val="0"/>
          <c:showSerName val="0"/>
          <c:showPercent val="0"/>
          <c:showBubbleSize val="0"/>
        </c:dLbls>
        <c:gapWidth val="150"/>
        <c:overlap val="100"/>
        <c:axId val="212311040"/>
        <c:axId val="212329216"/>
      </c:barChart>
      <c:catAx>
        <c:axId val="212311040"/>
        <c:scaling>
          <c:orientation val="minMax"/>
        </c:scaling>
        <c:delete val="0"/>
        <c:axPos val="b"/>
        <c:numFmt formatCode="General" sourceLinked="0"/>
        <c:majorTickMark val="out"/>
        <c:minorTickMark val="none"/>
        <c:tickLblPos val="low"/>
        <c:spPr>
          <a:ln w="22225" cmpd="sng"/>
        </c:spPr>
        <c:txPr>
          <a:bodyPr rot="0" vert="horz"/>
          <a:lstStyle/>
          <a:p>
            <a:pPr>
              <a:defRPr sz="1000" b="0" baseline="0"/>
            </a:pPr>
            <a:endParaRPr lang="fr-FR"/>
          </a:p>
        </c:txPr>
        <c:crossAx val="212329216"/>
        <c:crosses val="autoZero"/>
        <c:auto val="1"/>
        <c:lblAlgn val="ctr"/>
        <c:lblOffset val="100"/>
        <c:noMultiLvlLbl val="0"/>
      </c:catAx>
      <c:valAx>
        <c:axId val="212329216"/>
        <c:scaling>
          <c:orientation val="minMax"/>
          <c:max val="200"/>
          <c:min val="-700"/>
        </c:scaling>
        <c:delete val="0"/>
        <c:axPos val="l"/>
        <c:majorGridlines>
          <c:spPr>
            <a:ln>
              <a:prstDash val="sysDot"/>
            </a:ln>
          </c:spPr>
        </c:majorGridlines>
        <c:numFmt formatCode="[Red][&lt;0]\-&quot;&quot;0&quot;&quot;;[Blue][&gt;0]\+&quot;&quot;0&quot;&quot;;0" sourceLinked="0"/>
        <c:majorTickMark val="out"/>
        <c:minorTickMark val="none"/>
        <c:tickLblPos val="nextTo"/>
        <c:crossAx val="212311040"/>
        <c:crosses val="autoZero"/>
        <c:crossBetween val="between"/>
        <c:majorUnit val="100"/>
      </c:valAx>
    </c:plotArea>
    <c:legend>
      <c:legendPos val="r"/>
      <c:legendEntry>
        <c:idx val="0"/>
        <c:delete val="1"/>
      </c:legendEntry>
      <c:layout>
        <c:manualLayout>
          <c:xMode val="edge"/>
          <c:yMode val="edge"/>
          <c:x val="0.29484852984348031"/>
          <c:y val="0.16900871540589266"/>
          <c:w val="0.4416481968830514"/>
          <c:h val="5.7485996694990923E-2"/>
        </c:manualLayout>
      </c:layout>
      <c:overlay val="0"/>
      <c:txPr>
        <a:bodyPr/>
        <a:lstStyle/>
        <a:p>
          <a:pPr>
            <a:defRPr sz="1200" baseline="0"/>
          </a:pPr>
          <a:endParaRPr lang="fr-FR"/>
        </a:p>
      </c:txPr>
    </c:legend>
    <c:plotVisOnly val="1"/>
    <c:dispBlanksAs val="gap"/>
    <c:showDLblsOverMax val="0"/>
  </c:chart>
  <c:spPr>
    <a:ln>
      <a:solidFill>
        <a:schemeClr val="tx1">
          <a:tint val="75000"/>
          <a:shade val="95000"/>
          <a:satMod val="105000"/>
        </a:schemeClr>
      </a:solid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896545228499415E-2"/>
          <c:y val="0.27208624345685839"/>
          <c:w val="0.83764367816093055"/>
          <c:h val="0.49287174439733517"/>
        </c:manualLayout>
      </c:layout>
      <c:lineChart>
        <c:grouping val="standard"/>
        <c:varyColors val="0"/>
        <c:ser>
          <c:idx val="0"/>
          <c:order val="0"/>
          <c:tx>
            <c:strRef>
              <c:f>'Données graph 1 et 3'!$AS$8:$AS$9</c:f>
              <c:strCache>
                <c:ptCount val="2"/>
                <c:pt idx="0">
                  <c:v>Construction </c:v>
                </c:pt>
              </c:strCache>
            </c:strRef>
          </c:tx>
          <c:spPr>
            <a:ln w="28575">
              <a:solidFill>
                <a:srgbClr val="00B050"/>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3'!$AS$10:$AS$51</c:f>
              <c:numCache>
                <c:formatCode>#\ ##0.0</c:formatCode>
                <c:ptCount val="42"/>
                <c:pt idx="0">
                  <c:v>100</c:v>
                </c:pt>
                <c:pt idx="1">
                  <c:v>100.80224216495644</c:v>
                </c:pt>
                <c:pt idx="2">
                  <c:v>101.30811444653136</c:v>
                </c:pt>
                <c:pt idx="3">
                  <c:v>101.38701242219233</c:v>
                </c:pt>
                <c:pt idx="4">
                  <c:v>102.68250172902181</c:v>
                </c:pt>
                <c:pt idx="5">
                  <c:v>104.02314886102482</c:v>
                </c:pt>
                <c:pt idx="6">
                  <c:v>105.90830474101389</c:v>
                </c:pt>
                <c:pt idx="7">
                  <c:v>105.64061552378033</c:v>
                </c:pt>
                <c:pt idx="8">
                  <c:v>107.95364909877891</c:v>
                </c:pt>
                <c:pt idx="9">
                  <c:v>107.52227362962226</c:v>
                </c:pt>
                <c:pt idx="10">
                  <c:v>108.71552442993173</c:v>
                </c:pt>
                <c:pt idx="11">
                  <c:v>109.68810752518132</c:v>
                </c:pt>
                <c:pt idx="12">
                  <c:v>111.01630018778886</c:v>
                </c:pt>
                <c:pt idx="13">
                  <c:v>111.76040230476119</c:v>
                </c:pt>
                <c:pt idx="14">
                  <c:v>113.54671553722486</c:v>
                </c:pt>
                <c:pt idx="15">
                  <c:v>113.74912641676703</c:v>
                </c:pt>
                <c:pt idx="16">
                  <c:v>106.72518584381407</c:v>
                </c:pt>
                <c:pt idx="17">
                  <c:v>110.54638487419304</c:v>
                </c:pt>
                <c:pt idx="18">
                  <c:v>114.23780690914995</c:v>
                </c:pt>
                <c:pt idx="19">
                  <c:v>115.27383109396806</c:v>
                </c:pt>
                <c:pt idx="20">
                  <c:v>117.34020133916732</c:v>
                </c:pt>
                <c:pt idx="21">
                  <c:v>118.78225927204105</c:v>
                </c:pt>
                <c:pt idx="22">
                  <c:v>119.66115515830542</c:v>
                </c:pt>
                <c:pt idx="23">
                  <c:v>119.10855484092542</c:v>
                </c:pt>
                <c:pt idx="24">
                  <c:v>118.60860790248056</c:v>
                </c:pt>
                <c:pt idx="25">
                  <c:v>118.1741929875423</c:v>
                </c:pt>
                <c:pt idx="26">
                  <c:v>117.98820077827241</c:v>
                </c:pt>
                <c:pt idx="27">
                  <c:v>116.89552582167673</c:v>
                </c:pt>
                <c:pt idx="28">
                  <c:v>117.82939526955074</c:v>
                </c:pt>
                <c:pt idx="29">
                  <c:v>116.34236343556105</c:v>
                </c:pt>
                <c:pt idx="30">
                  <c:v>116.4990156023045</c:v>
                </c:pt>
                <c:pt idx="31">
                  <c:v>115.01528813793365</c:v>
                </c:pt>
                <c:pt idx="32">
                  <c:v>113.43523814685923</c:v>
                </c:pt>
                <c:pt idx="33">
                  <c:v>112.51092021352736</c:v>
                </c:pt>
                <c:pt idx="34">
                  <c:v>111.56891434719527</c:v>
                </c:pt>
                <c:pt idx="35">
                  <c:v>110.40629560937363</c:v>
                </c:pt>
                <c:pt idx="36">
                  <c:v>109.25646974069163</c:v>
                </c:pt>
                <c:pt idx="37">
                  <c:v>108.14401834899515</c:v>
                </c:pt>
                <c:pt idx="38">
                  <c:v>107.4771402681898</c:v>
                </c:pt>
                <c:pt idx="39">
                  <c:v>107.28871557654249</c:v>
                </c:pt>
                <c:pt idx="40">
                  <c:v>106.12579720502549</c:v>
                </c:pt>
                <c:pt idx="41">
                  <c:v>105.79258114027263</c:v>
                </c:pt>
              </c:numCache>
            </c:numRef>
          </c:val>
          <c:smooth val="0"/>
          <c:extLst>
            <c:ext xmlns:c16="http://schemas.microsoft.com/office/drawing/2014/chart" uri="{C3380CC4-5D6E-409C-BE32-E72D297353CC}">
              <c16:uniqueId val="{00000000-3440-43C1-BA13-363429236AE1}"/>
            </c:ext>
          </c:extLst>
        </c:ser>
        <c:ser>
          <c:idx val="1"/>
          <c:order val="1"/>
          <c:tx>
            <c:strRef>
              <c:f>'Données graph 1 et 3'!$AR$8:$AR$9</c:f>
              <c:strCache>
                <c:ptCount val="2"/>
                <c:pt idx="0">
                  <c:v>Industrie </c:v>
                </c:pt>
              </c:strCache>
            </c:strRef>
          </c:tx>
          <c:spPr>
            <a:ln w="28575">
              <a:solidFill>
                <a:srgbClr val="0070C0"/>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3'!$AR$10:$AR$51</c:f>
              <c:numCache>
                <c:formatCode>#\ ##0.0</c:formatCode>
                <c:ptCount val="42"/>
                <c:pt idx="0">
                  <c:v>100</c:v>
                </c:pt>
                <c:pt idx="1">
                  <c:v>100.7521509463281</c:v>
                </c:pt>
                <c:pt idx="2">
                  <c:v>100.43308328995471</c:v>
                </c:pt>
                <c:pt idx="3">
                  <c:v>99.971280427996177</c:v>
                </c:pt>
                <c:pt idx="4">
                  <c:v>99.811705259571525</c:v>
                </c:pt>
                <c:pt idx="5">
                  <c:v>100.47471637012664</c:v>
                </c:pt>
                <c:pt idx="6">
                  <c:v>100.9191984150619</c:v>
                </c:pt>
                <c:pt idx="7">
                  <c:v>102.24539735095064</c:v>
                </c:pt>
                <c:pt idx="8">
                  <c:v>102.87529273494893</c:v>
                </c:pt>
                <c:pt idx="9">
                  <c:v>102.95704037549118</c:v>
                </c:pt>
                <c:pt idx="10">
                  <c:v>103.08831708889763</c:v>
                </c:pt>
                <c:pt idx="11">
                  <c:v>102.72862466153694</c:v>
                </c:pt>
                <c:pt idx="12">
                  <c:v>104.38866517816629</c:v>
                </c:pt>
                <c:pt idx="13">
                  <c:v>103.61542043292388</c:v>
                </c:pt>
                <c:pt idx="14">
                  <c:v>102.57012456901549</c:v>
                </c:pt>
                <c:pt idx="15">
                  <c:v>103.27567120449532</c:v>
                </c:pt>
                <c:pt idx="16">
                  <c:v>100.2047308417862</c:v>
                </c:pt>
                <c:pt idx="17">
                  <c:v>101.49241143433821</c:v>
                </c:pt>
                <c:pt idx="18">
                  <c:v>104.20898542810852</c:v>
                </c:pt>
                <c:pt idx="19">
                  <c:v>103.94121942009116</c:v>
                </c:pt>
                <c:pt idx="20">
                  <c:v>104.76737346837052</c:v>
                </c:pt>
                <c:pt idx="21">
                  <c:v>105.05713859520418</c:v>
                </c:pt>
                <c:pt idx="22">
                  <c:v>105.72854187879672</c:v>
                </c:pt>
                <c:pt idx="23">
                  <c:v>107.36691177664379</c:v>
                </c:pt>
                <c:pt idx="24">
                  <c:v>107.62562397930897</c:v>
                </c:pt>
                <c:pt idx="25">
                  <c:v>108.36771031614364</c:v>
                </c:pt>
                <c:pt idx="26">
                  <c:v>108.60385862914244</c:v>
                </c:pt>
                <c:pt idx="27">
                  <c:v>108.66863886102607</c:v>
                </c:pt>
                <c:pt idx="28">
                  <c:v>108.25974388415993</c:v>
                </c:pt>
                <c:pt idx="29">
                  <c:v>108.16644425480754</c:v>
                </c:pt>
                <c:pt idx="30">
                  <c:v>108.46088542117866</c:v>
                </c:pt>
                <c:pt idx="31">
                  <c:v>108.40565066050264</c:v>
                </c:pt>
                <c:pt idx="32">
                  <c:v>109.11598821632913</c:v>
                </c:pt>
                <c:pt idx="33">
                  <c:v>109.0675443511078</c:v>
                </c:pt>
                <c:pt idx="34">
                  <c:v>109.65132079571644</c:v>
                </c:pt>
                <c:pt idx="35">
                  <c:v>109.99821847618352</c:v>
                </c:pt>
                <c:pt idx="36">
                  <c:v>110.39941000863955</c:v>
                </c:pt>
                <c:pt idx="37">
                  <c:v>110.31827718099404</c:v>
                </c:pt>
                <c:pt idx="38">
                  <c:v>110.2500170312095</c:v>
                </c:pt>
                <c:pt idx="39">
                  <c:v>109.47191453428815</c:v>
                </c:pt>
                <c:pt idx="40">
                  <c:v>108.55050157629489</c:v>
                </c:pt>
                <c:pt idx="41">
                  <c:v>108.12776490914904</c:v>
                </c:pt>
              </c:numCache>
            </c:numRef>
          </c:val>
          <c:smooth val="0"/>
          <c:extLst>
            <c:ext xmlns:c16="http://schemas.microsoft.com/office/drawing/2014/chart" uri="{C3380CC4-5D6E-409C-BE32-E72D297353CC}">
              <c16:uniqueId val="{00000001-3440-43C1-BA13-363429236AE1}"/>
            </c:ext>
          </c:extLst>
        </c:ser>
        <c:ser>
          <c:idx val="2"/>
          <c:order val="2"/>
          <c:tx>
            <c:strRef>
              <c:f>'Données graph 1 et 3'!$AT$8:$AT$9</c:f>
              <c:strCache>
                <c:ptCount val="2"/>
                <c:pt idx="0">
                  <c:v>Tertiaire marchand </c:v>
                </c:pt>
              </c:strCache>
            </c:strRef>
          </c:tx>
          <c:spPr>
            <a:ln w="28575">
              <a:solidFill>
                <a:srgbClr val="FF0000"/>
              </a:solidFill>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3'!$AT$10:$AT$51</c:f>
              <c:numCache>
                <c:formatCode>#\ ##0.0</c:formatCode>
                <c:ptCount val="42"/>
                <c:pt idx="0">
                  <c:v>100</c:v>
                </c:pt>
                <c:pt idx="1">
                  <c:v>100.90501735970943</c:v>
                </c:pt>
                <c:pt idx="2">
                  <c:v>101.16074583287981</c:v>
                </c:pt>
                <c:pt idx="3">
                  <c:v>101.3910390732599</c:v>
                </c:pt>
                <c:pt idx="4">
                  <c:v>102.57408736629657</c:v>
                </c:pt>
                <c:pt idx="5">
                  <c:v>103.56632009769011</c:v>
                </c:pt>
                <c:pt idx="6">
                  <c:v>102.81431493453891</c:v>
                </c:pt>
                <c:pt idx="7">
                  <c:v>104.35135995032714</c:v>
                </c:pt>
                <c:pt idx="8">
                  <c:v>105.22351794548382</c:v>
                </c:pt>
                <c:pt idx="9">
                  <c:v>105.04500118847146</c:v>
                </c:pt>
                <c:pt idx="10">
                  <c:v>104.84654452713227</c:v>
                </c:pt>
                <c:pt idx="11">
                  <c:v>105.0216025345964</c:v>
                </c:pt>
                <c:pt idx="12">
                  <c:v>106.17748593367705</c:v>
                </c:pt>
                <c:pt idx="13">
                  <c:v>106.51828905824487</c:v>
                </c:pt>
                <c:pt idx="14">
                  <c:v>105.57997237240238</c:v>
                </c:pt>
                <c:pt idx="15">
                  <c:v>107.20156261954195</c:v>
                </c:pt>
                <c:pt idx="16">
                  <c:v>104.20825822600636</c:v>
                </c:pt>
                <c:pt idx="17">
                  <c:v>101.52192826251951</c:v>
                </c:pt>
                <c:pt idx="18">
                  <c:v>104.97610426466355</c:v>
                </c:pt>
                <c:pt idx="19">
                  <c:v>106.51762339809557</c:v>
                </c:pt>
                <c:pt idx="20">
                  <c:v>107.4150374306938</c:v>
                </c:pt>
                <c:pt idx="21">
                  <c:v>108.881019498673</c:v>
                </c:pt>
                <c:pt idx="22">
                  <c:v>111.00179552736671</c:v>
                </c:pt>
                <c:pt idx="23">
                  <c:v>112.56121029802198</c:v>
                </c:pt>
                <c:pt idx="24">
                  <c:v>112.92375934301006</c:v>
                </c:pt>
                <c:pt idx="25">
                  <c:v>112.62630902950099</c:v>
                </c:pt>
                <c:pt idx="26">
                  <c:v>112.62455932889407</c:v>
                </c:pt>
                <c:pt idx="27">
                  <c:v>113.5921424563451</c:v>
                </c:pt>
                <c:pt idx="28">
                  <c:v>113.29779912584587</c:v>
                </c:pt>
                <c:pt idx="29">
                  <c:v>113.61948109580172</c:v>
                </c:pt>
                <c:pt idx="30">
                  <c:v>113.42634384897143</c:v>
                </c:pt>
                <c:pt idx="31">
                  <c:v>113.51769760101895</c:v>
                </c:pt>
                <c:pt idx="32">
                  <c:v>113.98913058115374</c:v>
                </c:pt>
                <c:pt idx="33">
                  <c:v>113.95565792107134</c:v>
                </c:pt>
                <c:pt idx="34">
                  <c:v>113.9346435857546</c:v>
                </c:pt>
                <c:pt idx="35">
                  <c:v>114.32656761834174</c:v>
                </c:pt>
                <c:pt idx="36">
                  <c:v>114.29375064725207</c:v>
                </c:pt>
                <c:pt idx="37">
                  <c:v>114.48929972493841</c:v>
                </c:pt>
                <c:pt idx="38">
                  <c:v>114.31445897639165</c:v>
                </c:pt>
                <c:pt idx="39">
                  <c:v>113.62967101963841</c:v>
                </c:pt>
                <c:pt idx="40">
                  <c:v>113.70927356048843</c:v>
                </c:pt>
                <c:pt idx="41">
                  <c:v>113.13137213953431</c:v>
                </c:pt>
              </c:numCache>
            </c:numRef>
          </c:val>
          <c:smooth val="0"/>
          <c:extLst>
            <c:ext xmlns:c16="http://schemas.microsoft.com/office/drawing/2014/chart" uri="{C3380CC4-5D6E-409C-BE32-E72D297353CC}">
              <c16:uniqueId val="{00000002-3440-43C1-BA13-363429236AE1}"/>
            </c:ext>
          </c:extLst>
        </c:ser>
        <c:ser>
          <c:idx val="3"/>
          <c:order val="3"/>
          <c:tx>
            <c:strRef>
              <c:f>'Données graph 1 et 3'!$AU$8:$AU$9</c:f>
              <c:strCache>
                <c:ptCount val="2"/>
                <c:pt idx="0">
                  <c:v>Tertiaire non marchand </c:v>
                </c:pt>
              </c:strCache>
            </c:strRef>
          </c:tx>
          <c:spPr>
            <a:ln w="28575">
              <a:solidFill>
                <a:schemeClr val="accent6">
                  <a:lumMod val="75000"/>
                </a:schemeClr>
              </a:solidFill>
              <a:prstDash val="solid"/>
            </a:ln>
          </c:spPr>
          <c:marker>
            <c:symbol val="none"/>
          </c:marker>
          <c:cat>
            <c:multiLvlStrRef>
              <c:f>'Données graph 1 et 3'!$A$10:$B$51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graph 1 et 3'!$AU$10:$AU$51</c:f>
              <c:numCache>
                <c:formatCode>#\ ##0.0</c:formatCode>
                <c:ptCount val="42"/>
                <c:pt idx="0">
                  <c:v>100</c:v>
                </c:pt>
                <c:pt idx="1">
                  <c:v>100.14509755794548</c:v>
                </c:pt>
                <c:pt idx="2">
                  <c:v>100.47697346692091</c:v>
                </c:pt>
                <c:pt idx="3">
                  <c:v>99.916822579036818</c:v>
                </c:pt>
                <c:pt idx="4">
                  <c:v>100.87584033073698</c:v>
                </c:pt>
                <c:pt idx="5">
                  <c:v>100.91611026835284</c:v>
                </c:pt>
                <c:pt idx="6">
                  <c:v>100.35716944656347</c:v>
                </c:pt>
                <c:pt idx="7">
                  <c:v>99.5199298591033</c:v>
                </c:pt>
                <c:pt idx="8">
                  <c:v>99.479452495509719</c:v>
                </c:pt>
                <c:pt idx="9">
                  <c:v>98.981015286615261</c:v>
                </c:pt>
                <c:pt idx="10">
                  <c:v>99.113810510778507</c:v>
                </c:pt>
                <c:pt idx="11">
                  <c:v>99.247351776756972</c:v>
                </c:pt>
                <c:pt idx="12">
                  <c:v>99.425187098180899</c:v>
                </c:pt>
                <c:pt idx="13">
                  <c:v>99.685424027127866</c:v>
                </c:pt>
                <c:pt idx="14">
                  <c:v>99.90666887402935</c:v>
                </c:pt>
                <c:pt idx="15">
                  <c:v>99.339306296751616</c:v>
                </c:pt>
                <c:pt idx="16">
                  <c:v>99.799026408767062</c:v>
                </c:pt>
                <c:pt idx="17">
                  <c:v>98.5370403633748</c:v>
                </c:pt>
                <c:pt idx="18">
                  <c:v>100.51297677601671</c:v>
                </c:pt>
                <c:pt idx="19">
                  <c:v>101.16234984840922</c:v>
                </c:pt>
                <c:pt idx="20">
                  <c:v>102.03364165193484</c:v>
                </c:pt>
                <c:pt idx="21">
                  <c:v>102.2064463316577</c:v>
                </c:pt>
                <c:pt idx="22">
                  <c:v>102.22347474232356</c:v>
                </c:pt>
                <c:pt idx="23">
                  <c:v>102.44613716946947</c:v>
                </c:pt>
                <c:pt idx="24">
                  <c:v>102.98958098572236</c:v>
                </c:pt>
                <c:pt idx="25">
                  <c:v>102.1977950869429</c:v>
                </c:pt>
                <c:pt idx="26">
                  <c:v>101.65198843373673</c:v>
                </c:pt>
                <c:pt idx="27">
                  <c:v>102.15933536578457</c:v>
                </c:pt>
                <c:pt idx="28">
                  <c:v>102.36729441637678</c:v>
                </c:pt>
                <c:pt idx="29">
                  <c:v>102.59293725946395</c:v>
                </c:pt>
                <c:pt idx="30">
                  <c:v>102.98633398920911</c:v>
                </c:pt>
                <c:pt idx="31">
                  <c:v>103.78127971208248</c:v>
                </c:pt>
                <c:pt idx="32">
                  <c:v>103.42675194799902</c:v>
                </c:pt>
                <c:pt idx="33">
                  <c:v>103.83666205012632</c:v>
                </c:pt>
                <c:pt idx="34">
                  <c:v>103.75101294565118</c:v>
                </c:pt>
                <c:pt idx="35">
                  <c:v>103.82615786755365</c:v>
                </c:pt>
                <c:pt idx="36">
                  <c:v>103.91053787553066</c:v>
                </c:pt>
                <c:pt idx="37">
                  <c:v>103.84285926831947</c:v>
                </c:pt>
                <c:pt idx="38">
                  <c:v>104.19560500841439</c:v>
                </c:pt>
                <c:pt idx="39">
                  <c:v>103.61589427059847</c:v>
                </c:pt>
                <c:pt idx="40">
                  <c:v>103.97370375182015</c:v>
                </c:pt>
                <c:pt idx="41">
                  <c:v>104.19177166750302</c:v>
                </c:pt>
              </c:numCache>
            </c:numRef>
          </c:val>
          <c:smooth val="0"/>
          <c:extLst>
            <c:ext xmlns:c16="http://schemas.microsoft.com/office/drawing/2014/chart" uri="{C3380CC4-5D6E-409C-BE32-E72D297353CC}">
              <c16:uniqueId val="{00000003-3440-43C1-BA13-363429236AE1}"/>
            </c:ext>
          </c:extLst>
        </c:ser>
        <c:dLbls>
          <c:showLegendKey val="0"/>
          <c:showVal val="0"/>
          <c:showCatName val="0"/>
          <c:showSerName val="0"/>
          <c:showPercent val="0"/>
          <c:showBubbleSize val="0"/>
        </c:dLbls>
        <c:smooth val="0"/>
        <c:axId val="212177664"/>
        <c:axId val="212179200"/>
      </c:lineChart>
      <c:catAx>
        <c:axId val="212177664"/>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c:spPr>
        <c:txPr>
          <a:bodyPr/>
          <a:lstStyle/>
          <a:p>
            <a:pPr>
              <a:defRPr sz="1000"/>
            </a:pPr>
            <a:endParaRPr lang="fr-FR"/>
          </a:p>
        </c:txPr>
        <c:crossAx val="212179200"/>
        <c:crossesAt val="100"/>
        <c:auto val="0"/>
        <c:lblAlgn val="ctr"/>
        <c:lblOffset val="100"/>
        <c:tickLblSkip val="1"/>
        <c:tickMarkSkip val="1"/>
        <c:noMultiLvlLbl val="0"/>
      </c:catAx>
      <c:valAx>
        <c:axId val="212179200"/>
        <c:scaling>
          <c:orientation val="minMax"/>
          <c:max val="120"/>
          <c:min val="98"/>
        </c:scaling>
        <c:delete val="0"/>
        <c:axPos val="l"/>
        <c:majorGridlines>
          <c:spPr>
            <a:ln>
              <a:prstDash val="sysDash"/>
            </a:ln>
          </c:spPr>
        </c:majorGridlines>
        <c:numFmt formatCode="#,##0" sourceLinked="0"/>
        <c:majorTickMark val="out"/>
        <c:minorTickMark val="none"/>
        <c:tickLblPos val="nextTo"/>
        <c:crossAx val="212177664"/>
        <c:crosses val="autoZero"/>
        <c:crossBetween val="midCat"/>
        <c:majorUnit val="2"/>
      </c:valAx>
    </c:plotArea>
    <c:legend>
      <c:legendPos val="r"/>
      <c:layout>
        <c:manualLayout>
          <c:xMode val="edge"/>
          <c:yMode val="edge"/>
          <c:x val="3.2670454545454551E-2"/>
          <c:y val="0.18066157760814217"/>
          <c:w val="0.95596590909090906"/>
          <c:h val="8.142493638676846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nchor="t" anchorCtr="1"/>
          <a:lstStyle/>
          <a:p>
            <a:pPr>
              <a:defRPr sz="1000" b="0" i="0" u="none" strike="noStrike" baseline="0">
                <a:solidFill>
                  <a:srgbClr val="000000"/>
                </a:solidFill>
                <a:latin typeface="Calibri"/>
                <a:ea typeface="Calibri"/>
                <a:cs typeface="Calibri"/>
              </a:defRPr>
            </a:pPr>
            <a:r>
              <a:rPr lang="fr-FR" sz="1400" b="1" i="0" baseline="0" dirty="0">
                <a:effectLst/>
              </a:rPr>
              <a:t>Contrats d'apprentissage commencés dans le trimestre et en cours</a:t>
            </a:r>
          </a:p>
          <a:p>
            <a:pPr>
              <a:defRPr sz="1000" b="0" i="0" u="none" strike="noStrike" baseline="0">
                <a:solidFill>
                  <a:srgbClr val="000000"/>
                </a:solidFill>
                <a:latin typeface="Calibri"/>
                <a:ea typeface="Calibri"/>
                <a:cs typeface="Calibri"/>
              </a:defRPr>
            </a:pPr>
            <a:r>
              <a:rPr lang="fr-FR" sz="1400" b="1" i="0" baseline="0" dirty="0">
                <a:effectLst/>
              </a:rPr>
              <a:t>au 30 juin de chaque année, dans le Vaucluse </a:t>
            </a:r>
            <a:r>
              <a:rPr lang="fr-FR" sz="1200" b="0" i="1" baseline="0" dirty="0">
                <a:effectLst/>
              </a:rPr>
              <a:t>(données brutes, en nombre)</a:t>
            </a:r>
            <a:endParaRPr lang="fr-FR" sz="1200" b="0" i="1" dirty="0">
              <a:effectLst/>
            </a:endParaRPr>
          </a:p>
        </c:rich>
      </c:tx>
      <c:layout>
        <c:manualLayout>
          <c:xMode val="edge"/>
          <c:yMode val="edge"/>
          <c:x val="0.20854086051313533"/>
          <c:y val="1.4369216097477419E-2"/>
        </c:manualLayout>
      </c:layout>
      <c:overlay val="0"/>
      <c:spPr>
        <a:noFill/>
        <a:ln w="25400">
          <a:noFill/>
        </a:ln>
      </c:spPr>
    </c:title>
    <c:autoTitleDeleted val="0"/>
    <c:plotArea>
      <c:layout>
        <c:manualLayout>
          <c:layoutTarget val="inner"/>
          <c:xMode val="edge"/>
          <c:yMode val="edge"/>
          <c:x val="6.1589781983542202E-2"/>
          <c:y val="0.22718177019598126"/>
          <c:w val="0.93016067977190131"/>
          <c:h val="0.45357743553426189"/>
        </c:manualLayout>
      </c:layout>
      <c:barChart>
        <c:barDir val="col"/>
        <c:grouping val="stacked"/>
        <c:varyColors val="0"/>
        <c:ser>
          <c:idx val="0"/>
          <c:order val="0"/>
          <c:tx>
            <c:v>Cumul des entrées sur un trimestre (échelle de gauche)</c:v>
          </c:tx>
          <c:spPr>
            <a:ln w="25400">
              <a:noFill/>
            </a:ln>
          </c:spPr>
          <c:invertIfNegative val="0"/>
          <c:cat>
            <c:multiLvlStrRef>
              <c:f>'Graph appr (trim2)'!$A$3:$B$13</c:f>
              <c:multiLvlStrCache>
                <c:ptCount val="11"/>
                <c:lvl>
                  <c:pt idx="0">
                    <c:v>T2</c:v>
                  </c:pt>
                  <c:pt idx="1">
                    <c:v>T2</c:v>
                  </c:pt>
                  <c:pt idx="2">
                    <c:v>T2</c:v>
                  </c:pt>
                  <c:pt idx="3">
                    <c:v>T2</c:v>
                  </c:pt>
                  <c:pt idx="4">
                    <c:v>T2</c:v>
                  </c:pt>
                  <c:pt idx="5">
                    <c:v>T2</c:v>
                  </c:pt>
                  <c:pt idx="6">
                    <c:v>T2</c:v>
                  </c:pt>
                  <c:pt idx="7">
                    <c:v>T2</c:v>
                  </c:pt>
                  <c:pt idx="8">
                    <c:v>T2</c:v>
                  </c:pt>
                  <c:pt idx="9">
                    <c:v>T2</c:v>
                  </c:pt>
                  <c:pt idx="10">
                    <c:v>T2</c:v>
                  </c:pt>
                </c:lvl>
                <c:lvl>
                  <c:pt idx="0">
                    <c:v>2016</c:v>
                  </c:pt>
                  <c:pt idx="1">
                    <c:v>2017</c:v>
                  </c:pt>
                  <c:pt idx="2">
                    <c:v>2018</c:v>
                  </c:pt>
                  <c:pt idx="3">
                    <c:v>2019</c:v>
                  </c:pt>
                  <c:pt idx="4">
                    <c:v>2020</c:v>
                  </c:pt>
                  <c:pt idx="5">
                    <c:v>2021</c:v>
                  </c:pt>
                  <c:pt idx="6">
                    <c:v>2022</c:v>
                  </c:pt>
                  <c:pt idx="7">
                    <c:v>2023</c:v>
                  </c:pt>
                  <c:pt idx="8">
                    <c:v>2024</c:v>
                  </c:pt>
                  <c:pt idx="9">
                    <c:v>2025</c:v>
                  </c:pt>
                  <c:pt idx="10">
                    <c:v>2026</c:v>
                  </c:pt>
                </c:lvl>
              </c:multiLvlStrCache>
            </c:multiLvlStrRef>
          </c:cat>
          <c:val>
            <c:numRef>
              <c:f>'Graph appr (trim2)'!$O$3:$O$13</c:f>
              <c:numCache>
                <c:formatCode>#,##0</c:formatCode>
                <c:ptCount val="11"/>
                <c:pt idx="0">
                  <c:v>40</c:v>
                </c:pt>
                <c:pt idx="1">
                  <c:v>66</c:v>
                </c:pt>
                <c:pt idx="2">
                  <c:v>80</c:v>
                </c:pt>
                <c:pt idx="3">
                  <c:v>97</c:v>
                </c:pt>
                <c:pt idx="4">
                  <c:v>36</c:v>
                </c:pt>
                <c:pt idx="5">
                  <c:v>150</c:v>
                </c:pt>
                <c:pt idx="6">
                  <c:v>271</c:v>
                </c:pt>
                <c:pt idx="7">
                  <c:v>221</c:v>
                </c:pt>
                <c:pt idx="8">
                  <c:v>291</c:v>
                </c:pt>
                <c:pt idx="9">
                  <c:v>347</c:v>
                </c:pt>
                <c:pt idx="10">
                  <c:v>299</c:v>
                </c:pt>
              </c:numCache>
            </c:numRef>
          </c:val>
          <c:extLst>
            <c:ext xmlns:c16="http://schemas.microsoft.com/office/drawing/2014/chart" uri="{C3380CC4-5D6E-409C-BE32-E72D297353CC}">
              <c16:uniqueId val="{00000000-B011-4BBC-B0CD-944EAE8F9C2E}"/>
            </c:ext>
          </c:extLst>
        </c:ser>
        <c:dLbls>
          <c:showLegendKey val="0"/>
          <c:showVal val="0"/>
          <c:showCatName val="0"/>
          <c:showSerName val="0"/>
          <c:showPercent val="0"/>
          <c:showBubbleSize val="0"/>
        </c:dLbls>
        <c:gapWidth val="150"/>
        <c:overlap val="100"/>
        <c:axId val="806303487"/>
        <c:axId val="1"/>
      </c:barChart>
      <c:lineChart>
        <c:grouping val="standard"/>
        <c:varyColors val="0"/>
        <c:ser>
          <c:idx val="1"/>
          <c:order val="1"/>
          <c:tx>
            <c:v>Stocks de bénéficiaires en fin de 2ème trimestres (échelle de droite)</c:v>
          </c:tx>
          <c:spPr>
            <a:ln>
              <a:solidFill>
                <a:srgbClr val="F79646">
                  <a:lumMod val="75000"/>
                </a:srgbClr>
              </a:solidFill>
            </a:ln>
          </c:spPr>
          <c:marker>
            <c:symbol val="none"/>
          </c:marker>
          <c:cat>
            <c:multiLvlStrRef>
              <c:f>'Graph appr (trim2)'!$A$3:$B$12</c:f>
              <c:multiLvlStrCache>
                <c:ptCount val="10"/>
                <c:lvl>
                  <c:pt idx="0">
                    <c:v>T2</c:v>
                  </c:pt>
                  <c:pt idx="1">
                    <c:v>T2</c:v>
                  </c:pt>
                  <c:pt idx="2">
                    <c:v>T2</c:v>
                  </c:pt>
                  <c:pt idx="3">
                    <c:v>T2</c:v>
                  </c:pt>
                  <c:pt idx="4">
                    <c:v>T2</c:v>
                  </c:pt>
                  <c:pt idx="5">
                    <c:v>T2</c:v>
                  </c:pt>
                  <c:pt idx="6">
                    <c:v>T2</c:v>
                  </c:pt>
                  <c:pt idx="7">
                    <c:v>T2</c:v>
                  </c:pt>
                  <c:pt idx="8">
                    <c:v>T2</c:v>
                  </c:pt>
                  <c:pt idx="9">
                    <c:v>T2</c:v>
                  </c:pt>
                </c:lvl>
                <c:lvl>
                  <c:pt idx="0">
                    <c:v>2016</c:v>
                  </c:pt>
                  <c:pt idx="1">
                    <c:v>2017</c:v>
                  </c:pt>
                  <c:pt idx="2">
                    <c:v>2018</c:v>
                  </c:pt>
                  <c:pt idx="3">
                    <c:v>2019</c:v>
                  </c:pt>
                  <c:pt idx="4">
                    <c:v>2020</c:v>
                  </c:pt>
                  <c:pt idx="5">
                    <c:v>2021</c:v>
                  </c:pt>
                  <c:pt idx="6">
                    <c:v>2022</c:v>
                  </c:pt>
                  <c:pt idx="7">
                    <c:v>2023</c:v>
                  </c:pt>
                  <c:pt idx="8">
                    <c:v>2024</c:v>
                  </c:pt>
                  <c:pt idx="9">
                    <c:v>2025</c:v>
                  </c:pt>
                </c:lvl>
              </c:multiLvlStrCache>
            </c:multiLvlStrRef>
          </c:cat>
          <c:val>
            <c:numRef>
              <c:f>'Graph appr (trim2)'!$P$3:$P$13</c:f>
              <c:numCache>
                <c:formatCode>#,##0</c:formatCode>
                <c:ptCount val="11"/>
                <c:pt idx="0">
                  <c:v>3477</c:v>
                </c:pt>
                <c:pt idx="1">
                  <c:v>3325</c:v>
                </c:pt>
                <c:pt idx="2">
                  <c:v>3131</c:v>
                </c:pt>
                <c:pt idx="3">
                  <c:v>3252</c:v>
                </c:pt>
                <c:pt idx="4">
                  <c:v>3674</c:v>
                </c:pt>
                <c:pt idx="5">
                  <c:v>5172</c:v>
                </c:pt>
                <c:pt idx="6">
                  <c:v>6196</c:v>
                </c:pt>
                <c:pt idx="7">
                  <c:v>6792</c:v>
                </c:pt>
                <c:pt idx="8">
                  <c:v>7055</c:v>
                </c:pt>
                <c:pt idx="9">
                  <c:v>7345</c:v>
                </c:pt>
                <c:pt idx="10">
                  <c:v>7270</c:v>
                </c:pt>
              </c:numCache>
            </c:numRef>
          </c:val>
          <c:smooth val="0"/>
          <c:extLst>
            <c:ext xmlns:c16="http://schemas.microsoft.com/office/drawing/2014/chart" uri="{C3380CC4-5D6E-409C-BE32-E72D297353CC}">
              <c16:uniqueId val="{00000001-B011-4BBC-B0CD-944EAE8F9C2E}"/>
            </c:ext>
          </c:extLst>
        </c:ser>
        <c:dLbls>
          <c:showLegendKey val="0"/>
          <c:showVal val="0"/>
          <c:showCatName val="0"/>
          <c:showSerName val="0"/>
          <c:showPercent val="0"/>
          <c:showBubbleSize val="0"/>
        </c:dLbls>
        <c:marker val="1"/>
        <c:smooth val="0"/>
        <c:axId val="3"/>
        <c:axId val="4"/>
      </c:lineChart>
      <c:catAx>
        <c:axId val="806303487"/>
        <c:scaling>
          <c:orientation val="minMax"/>
        </c:scaling>
        <c:delete val="0"/>
        <c:axPos val="b"/>
        <c:majorGridlines>
          <c:spPr>
            <a:ln w="3175">
              <a:solidFill>
                <a:srgbClr val="969696"/>
              </a:solidFill>
              <a:prstDash val="sysDash"/>
            </a:ln>
          </c:spPr>
        </c:majorGridlines>
        <c:numFmt formatCode="General" sourceLinked="1"/>
        <c:majorTickMark val="in"/>
        <c:minorTickMark val="none"/>
        <c:tickLblPos val="low"/>
        <c:spPr>
          <a:ln w="19050">
            <a:solidFill>
              <a:sysClr val="windowText" lastClr="000000">
                <a:tint val="75000"/>
                <a:shade val="95000"/>
                <a:satMod val="105000"/>
              </a:sysClr>
            </a:solidFill>
          </a:ln>
        </c:spPr>
        <c:txPr>
          <a:bodyPr rot="0" vert="horz"/>
          <a:lstStyle/>
          <a:p>
            <a:pPr>
              <a:defRPr sz="1000" b="0" i="0" u="none" strike="noStrike" baseline="0">
                <a:solidFill>
                  <a:srgbClr val="000000"/>
                </a:solidFill>
                <a:latin typeface="Calibri"/>
                <a:ea typeface="Calibri"/>
                <a:cs typeface="Calibri"/>
              </a:defRPr>
            </a:pPr>
            <a:endParaRPr lang="fr-FR"/>
          </a:p>
        </c:txPr>
        <c:crossAx val="1"/>
        <c:crossesAt val="0"/>
        <c:auto val="0"/>
        <c:lblAlgn val="ctr"/>
        <c:lblOffset val="0"/>
        <c:noMultiLvlLbl val="0"/>
      </c:catAx>
      <c:valAx>
        <c:axId val="1"/>
        <c:scaling>
          <c:orientation val="minMax"/>
          <c:max val="500"/>
          <c:min val="0"/>
        </c:scaling>
        <c:delete val="0"/>
        <c:axPos val="l"/>
        <c:majorGridlines>
          <c:spPr>
            <a:ln>
              <a:prstDash val="sysDash"/>
            </a:ln>
          </c:spPr>
        </c:majorGridlines>
        <c:numFmt formatCode="#,##0" sourceLinked="0"/>
        <c:majorTickMark val="out"/>
        <c:minorTickMark val="none"/>
        <c:tickLblPos val="nextTo"/>
        <c:txPr>
          <a:bodyPr rot="0" vert="horz"/>
          <a:lstStyle/>
          <a:p>
            <a:pPr>
              <a:defRPr sz="1000" b="0" i="0" u="none" strike="noStrike" baseline="0">
                <a:solidFill>
                  <a:schemeClr val="accent1">
                    <a:lumMod val="75000"/>
                  </a:schemeClr>
                </a:solidFill>
                <a:latin typeface="Calibri"/>
                <a:ea typeface="Calibri"/>
                <a:cs typeface="Calibri"/>
              </a:defRPr>
            </a:pPr>
            <a:endParaRPr lang="fr-FR"/>
          </a:p>
        </c:txPr>
        <c:crossAx val="806303487"/>
        <c:crosses val="autoZero"/>
        <c:crossBetween val="between"/>
        <c:majorUnit val="100"/>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scaling>
        <c:delete val="0"/>
        <c:axPos val="r"/>
        <c:numFmt formatCode="#,##0" sourceLinked="1"/>
        <c:majorTickMark val="out"/>
        <c:minorTickMark val="none"/>
        <c:tickLblPos val="nextTo"/>
        <c:txPr>
          <a:bodyPr/>
          <a:lstStyle/>
          <a:p>
            <a:pPr>
              <a:defRPr>
                <a:solidFill>
                  <a:schemeClr val="accent6">
                    <a:lumMod val="75000"/>
                  </a:schemeClr>
                </a:solidFill>
              </a:defRPr>
            </a:pPr>
            <a:endParaRPr lang="fr-FR"/>
          </a:p>
        </c:txPr>
        <c:crossAx val="3"/>
        <c:crosses val="max"/>
        <c:crossBetween val="between"/>
      </c:valAx>
    </c:plotArea>
    <c:legend>
      <c:legendPos val="r"/>
      <c:layout>
        <c:manualLayout>
          <c:xMode val="edge"/>
          <c:yMode val="edge"/>
          <c:x val="1.3353603076843117E-2"/>
          <c:y val="0.12853911163917808"/>
          <c:w val="0.97480938645045601"/>
          <c:h val="5.3986346335864022E-2"/>
        </c:manualLayout>
      </c:layout>
      <c:overlay val="0"/>
      <c:spPr>
        <a:noFill/>
      </c:spPr>
      <c:txPr>
        <a:bodyPr/>
        <a:lstStyle/>
        <a:p>
          <a:pPr>
            <a:defRPr sz="1050" b="0" i="0" u="none" strike="noStrike" baseline="0">
              <a:solidFill>
                <a:srgbClr val="000000"/>
              </a:solidFill>
              <a:latin typeface="Calibri"/>
              <a:ea typeface="Calibri"/>
              <a:cs typeface="Calibri"/>
            </a:defRPr>
          </a:pPr>
          <a:endParaRPr lang="fr-FR"/>
        </a:p>
      </c:txPr>
    </c:legend>
    <c:plotVisOnly val="1"/>
    <c:dispBlanksAs val="gap"/>
    <c:showDLblsOverMax val="0"/>
  </c:chart>
  <c:spPr>
    <a:solidFill>
      <a:sysClr val="window" lastClr="FFFFFF"/>
    </a:solidFill>
  </c:spPr>
  <c:txPr>
    <a:bodyPr/>
    <a:lstStyle/>
    <a:p>
      <a:pPr>
        <a:defRPr sz="1000" b="0" i="0" u="none" strike="noStrike" baseline="0">
          <a:solidFill>
            <a:srgbClr val="000000"/>
          </a:solidFill>
          <a:latin typeface="Calibri"/>
          <a:ea typeface="Calibri"/>
          <a:cs typeface="Calibri"/>
        </a:defRPr>
      </a:pPr>
      <a:endParaRPr lang="fr-FR"/>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500" b="0" i="0" u="none" strike="noStrike" baseline="0">
                <a:solidFill>
                  <a:srgbClr val="000000"/>
                </a:solidFill>
                <a:latin typeface="Calibri"/>
                <a:ea typeface="Calibri"/>
                <a:cs typeface="Calibri"/>
              </a:defRPr>
            </a:pPr>
            <a:r>
              <a:rPr lang="fr-FR" sz="1500" b="1" i="0" u="none" strike="noStrike" baseline="0">
                <a:solidFill>
                  <a:srgbClr val="000000"/>
                </a:solidFill>
                <a:latin typeface="Calibri"/>
              </a:rPr>
              <a:t>Taux de chômage dans le Vaucluse </a:t>
            </a:r>
            <a:r>
              <a:rPr lang="fr-FR" sz="1500" b="0" i="1" u="none" strike="noStrike" baseline="0">
                <a:solidFill>
                  <a:srgbClr val="000000"/>
                </a:solidFill>
                <a:latin typeface="Calibri"/>
              </a:rPr>
              <a:t>(en %)</a:t>
            </a:r>
          </a:p>
        </c:rich>
      </c:tx>
      <c:layout>
        <c:manualLayout>
          <c:xMode val="edge"/>
          <c:yMode val="edge"/>
          <c:x val="0.27938931639226944"/>
          <c:y val="2.4256627684853017E-2"/>
        </c:manualLayout>
      </c:layout>
      <c:overlay val="0"/>
      <c:spPr>
        <a:noFill/>
        <a:ln w="25400">
          <a:noFill/>
        </a:ln>
      </c:spPr>
    </c:title>
    <c:autoTitleDeleted val="0"/>
    <c:plotArea>
      <c:layout>
        <c:manualLayout>
          <c:layoutTarget val="inner"/>
          <c:xMode val="edge"/>
          <c:yMode val="edge"/>
          <c:x val="8.7438260558339295E-2"/>
          <c:y val="0.18816505924925064"/>
          <c:w val="0.83764367816092833"/>
          <c:h val="0.53603068847163338"/>
        </c:manualLayout>
      </c:layout>
      <c:lineChart>
        <c:grouping val="standard"/>
        <c:varyColors val="0"/>
        <c:ser>
          <c:idx val="0"/>
          <c:order val="0"/>
          <c:tx>
            <c:v>Provence-Alpes-Côte d'Azur</c:v>
          </c:tx>
          <c:spPr>
            <a:ln w="25400">
              <a:solidFill>
                <a:schemeClr val="accent6"/>
              </a:solidFill>
              <a:prstDash val="solid"/>
            </a:ln>
          </c:spPr>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Données!$C$146:$C$186</c:f>
              <c:numCache>
                <c:formatCode>#\ ##0.0</c:formatCode>
                <c:ptCount val="41"/>
                <c:pt idx="0">
                  <c:v>11.2</c:v>
                </c:pt>
                <c:pt idx="1">
                  <c:v>11</c:v>
                </c:pt>
                <c:pt idx="2">
                  <c:v>11.4</c:v>
                </c:pt>
                <c:pt idx="3">
                  <c:v>10.9</c:v>
                </c:pt>
                <c:pt idx="4">
                  <c:v>10.8</c:v>
                </c:pt>
                <c:pt idx="5">
                  <c:v>10.8</c:v>
                </c:pt>
                <c:pt idx="6">
                  <c:v>10.3</c:v>
                </c:pt>
                <c:pt idx="7">
                  <c:v>10.6</c:v>
                </c:pt>
                <c:pt idx="8">
                  <c:v>10.4</c:v>
                </c:pt>
                <c:pt idx="9">
                  <c:v>10.199999999999999</c:v>
                </c:pt>
                <c:pt idx="10">
                  <c:v>10</c:v>
                </c:pt>
                <c:pt idx="11">
                  <c:v>10.1</c:v>
                </c:pt>
                <c:pt idx="12">
                  <c:v>9.6</c:v>
                </c:pt>
                <c:pt idx="13">
                  <c:v>9.5</c:v>
                </c:pt>
                <c:pt idx="14">
                  <c:v>9.1999999999999993</c:v>
                </c:pt>
                <c:pt idx="15">
                  <c:v>8.9</c:v>
                </c:pt>
                <c:pt idx="16">
                  <c:v>8.1999999999999993</c:v>
                </c:pt>
                <c:pt idx="17">
                  <c:v>10.1</c:v>
                </c:pt>
                <c:pt idx="18">
                  <c:v>9.1</c:v>
                </c:pt>
                <c:pt idx="19">
                  <c:v>9.1999999999999993</c:v>
                </c:pt>
                <c:pt idx="20">
                  <c:v>9.1</c:v>
                </c:pt>
                <c:pt idx="21">
                  <c:v>8.9</c:v>
                </c:pt>
                <c:pt idx="22">
                  <c:v>8.3000000000000007</c:v>
                </c:pt>
                <c:pt idx="23">
                  <c:v>8.1999999999999993</c:v>
                </c:pt>
                <c:pt idx="24">
                  <c:v>8.3000000000000007</c:v>
                </c:pt>
                <c:pt idx="25">
                  <c:v>8.1</c:v>
                </c:pt>
                <c:pt idx="26">
                  <c:v>8</c:v>
                </c:pt>
                <c:pt idx="27">
                  <c:v>7.9</c:v>
                </c:pt>
                <c:pt idx="28">
                  <c:v>7.9</c:v>
                </c:pt>
                <c:pt idx="29">
                  <c:v>8.1</c:v>
                </c:pt>
                <c:pt idx="30">
                  <c:v>8.1999999999999993</c:v>
                </c:pt>
                <c:pt idx="31">
                  <c:v>8.1</c:v>
                </c:pt>
                <c:pt idx="32">
                  <c:v>7.8</c:v>
                </c:pt>
                <c:pt idx="33">
                  <c:v>7.8</c:v>
                </c:pt>
                <c:pt idx="34">
                  <c:v>7.8</c:v>
                </c:pt>
                <c:pt idx="35">
                  <c:v>7.9</c:v>
                </c:pt>
                <c:pt idx="36">
                  <c:v>8</c:v>
                </c:pt>
                <c:pt idx="37">
                  <c:v>8.1999999999999993</c:v>
                </c:pt>
                <c:pt idx="38">
                  <c:v>8.4</c:v>
                </c:pt>
                <c:pt idx="39">
                  <c:v>8.6</c:v>
                </c:pt>
                <c:pt idx="40">
                  <c:v>8.6999999999999993</c:v>
                </c:pt>
              </c:numCache>
            </c:numRef>
          </c:val>
          <c:smooth val="0"/>
          <c:extLst>
            <c:ext xmlns:c16="http://schemas.microsoft.com/office/drawing/2014/chart" uri="{C3380CC4-5D6E-409C-BE32-E72D297353CC}">
              <c16:uniqueId val="{00000000-D082-4B86-9B2B-C9DB68BB6A99}"/>
            </c:ext>
          </c:extLst>
        </c:ser>
        <c:ser>
          <c:idx val="1"/>
          <c:order val="1"/>
          <c:tx>
            <c:v>France métropolitaine</c:v>
          </c:tx>
          <c:spPr>
            <a:ln w="25400">
              <a:solidFill>
                <a:srgbClr val="0000FF"/>
              </a:solidFill>
              <a:prstDash val="solid"/>
            </a:ln>
          </c:spPr>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Données!$B$146:$B$186</c:f>
              <c:numCache>
                <c:formatCode>#\ ##0.0</c:formatCode>
                <c:ptCount val="41"/>
                <c:pt idx="0">
                  <c:v>9.6999999999999993</c:v>
                </c:pt>
                <c:pt idx="1">
                  <c:v>9.6</c:v>
                </c:pt>
                <c:pt idx="2">
                  <c:v>9.6999999999999993</c:v>
                </c:pt>
                <c:pt idx="3">
                  <c:v>9.3000000000000007</c:v>
                </c:pt>
                <c:pt idx="4">
                  <c:v>9.1999999999999993</c:v>
                </c:pt>
                <c:pt idx="5">
                  <c:v>9.1999999999999993</c:v>
                </c:pt>
                <c:pt idx="6">
                  <c:v>8.6999999999999993</c:v>
                </c:pt>
                <c:pt idx="7">
                  <c:v>9</c:v>
                </c:pt>
                <c:pt idx="8">
                  <c:v>8.8000000000000007</c:v>
                </c:pt>
                <c:pt idx="9">
                  <c:v>8.6</c:v>
                </c:pt>
                <c:pt idx="10">
                  <c:v>8.4</c:v>
                </c:pt>
                <c:pt idx="11">
                  <c:v>8.5</c:v>
                </c:pt>
                <c:pt idx="12">
                  <c:v>8.1999999999999993</c:v>
                </c:pt>
                <c:pt idx="13">
                  <c:v>8.1</c:v>
                </c:pt>
                <c:pt idx="14">
                  <c:v>7.9</c:v>
                </c:pt>
                <c:pt idx="15">
                  <c:v>7.7</c:v>
                </c:pt>
                <c:pt idx="16">
                  <c:v>7.1</c:v>
                </c:pt>
                <c:pt idx="17">
                  <c:v>8.6999999999999993</c:v>
                </c:pt>
                <c:pt idx="18">
                  <c:v>7.9</c:v>
                </c:pt>
                <c:pt idx="19">
                  <c:v>8</c:v>
                </c:pt>
                <c:pt idx="20">
                  <c:v>7.7</c:v>
                </c:pt>
                <c:pt idx="21">
                  <c:v>7.7</c:v>
                </c:pt>
                <c:pt idx="22">
                  <c:v>7.2</c:v>
                </c:pt>
                <c:pt idx="23">
                  <c:v>7.1</c:v>
                </c:pt>
                <c:pt idx="24">
                  <c:v>7.2</c:v>
                </c:pt>
                <c:pt idx="25">
                  <c:v>7</c:v>
                </c:pt>
                <c:pt idx="26">
                  <c:v>6.9</c:v>
                </c:pt>
                <c:pt idx="27">
                  <c:v>6.9</c:v>
                </c:pt>
                <c:pt idx="28">
                  <c:v>7</c:v>
                </c:pt>
                <c:pt idx="29">
                  <c:v>7.2</c:v>
                </c:pt>
                <c:pt idx="30">
                  <c:v>7.3</c:v>
                </c:pt>
                <c:pt idx="31">
                  <c:v>7.2</c:v>
                </c:pt>
                <c:pt idx="32">
                  <c:v>7.1</c:v>
                </c:pt>
                <c:pt idx="33">
                  <c:v>7.2</c:v>
                </c:pt>
                <c:pt idx="34">
                  <c:v>7.1</c:v>
                </c:pt>
                <c:pt idx="35">
                  <c:v>7.2</c:v>
                </c:pt>
                <c:pt idx="36">
                  <c:v>7.3</c:v>
                </c:pt>
                <c:pt idx="37">
                  <c:v>7.5</c:v>
                </c:pt>
                <c:pt idx="38">
                  <c:v>7.7</c:v>
                </c:pt>
                <c:pt idx="39">
                  <c:v>7.9</c:v>
                </c:pt>
                <c:pt idx="40">
                  <c:v>8.1</c:v>
                </c:pt>
              </c:numCache>
            </c:numRef>
          </c:val>
          <c:smooth val="0"/>
          <c:extLst>
            <c:ext xmlns:c16="http://schemas.microsoft.com/office/drawing/2014/chart" uri="{C3380CC4-5D6E-409C-BE32-E72D297353CC}">
              <c16:uniqueId val="{00000001-D082-4B86-9B2B-C9DB68BB6A99}"/>
            </c:ext>
          </c:extLst>
        </c:ser>
        <c:ser>
          <c:idx val="2"/>
          <c:order val="2"/>
          <c:tx>
            <c:strRef>
              <c:f>Données!$I$8</c:f>
              <c:strCache>
                <c:ptCount val="1"/>
                <c:pt idx="0">
                  <c:v>Vaucluse</c:v>
                </c:pt>
              </c:strCache>
            </c:strRef>
          </c:tx>
          <c:marker>
            <c:symbol val="none"/>
          </c:marker>
          <c:cat>
            <c:multiLvlStrRef>
              <c:f>'dates trim'!$B$138:$C$300</c:f>
              <c:multiLvlStrCache>
                <c:ptCount val="47"/>
                <c:lvl>
                  <c:pt idx="0">
                    <c:v>T2</c:v>
                  </c:pt>
                  <c:pt idx="1">
                    <c:v>T3</c:v>
                  </c:pt>
                  <c:pt idx="2">
                    <c:v>T4</c:v>
                  </c:pt>
                  <c:pt idx="3">
                    <c:v>T1</c:v>
                  </c:pt>
                  <c:pt idx="4">
                    <c:v>T2</c:v>
                  </c:pt>
                  <c:pt idx="5">
                    <c:v>T3</c:v>
                  </c:pt>
                  <c:pt idx="6">
                    <c:v>T4</c:v>
                  </c:pt>
                  <c:pt idx="7">
                    <c:v>T1</c:v>
                  </c:pt>
                  <c:pt idx="8">
                    <c:v>T2</c:v>
                  </c:pt>
                  <c:pt idx="9">
                    <c:v>T3</c:v>
                  </c:pt>
                  <c:pt idx="10">
                    <c:v>T4</c:v>
                  </c:pt>
                  <c:pt idx="11">
                    <c:v>T1</c:v>
                  </c:pt>
                  <c:pt idx="12">
                    <c:v>T2</c:v>
                  </c:pt>
                  <c:pt idx="13">
                    <c:v>T3</c:v>
                  </c:pt>
                  <c:pt idx="14">
                    <c:v>T4</c:v>
                  </c:pt>
                  <c:pt idx="15">
                    <c:v>T1</c:v>
                  </c:pt>
                  <c:pt idx="16">
                    <c:v>T2</c:v>
                  </c:pt>
                  <c:pt idx="17">
                    <c:v>T3</c:v>
                  </c:pt>
                  <c:pt idx="18">
                    <c:v>T4</c:v>
                  </c:pt>
                  <c:pt idx="19">
                    <c:v>T1</c:v>
                  </c:pt>
                  <c:pt idx="20">
                    <c:v>T2</c:v>
                  </c:pt>
                  <c:pt idx="21">
                    <c:v>T3</c:v>
                  </c:pt>
                  <c:pt idx="22">
                    <c:v>T4</c:v>
                  </c:pt>
                  <c:pt idx="23">
                    <c:v>T1</c:v>
                  </c:pt>
                  <c:pt idx="24">
                    <c:v>T2</c:v>
                  </c:pt>
                  <c:pt idx="25">
                    <c:v>T3</c:v>
                  </c:pt>
                  <c:pt idx="26">
                    <c:v>T4</c:v>
                  </c:pt>
                  <c:pt idx="27">
                    <c:v>T1</c:v>
                  </c:pt>
                  <c:pt idx="28">
                    <c:v>T2</c:v>
                  </c:pt>
                  <c:pt idx="29">
                    <c:v>T3</c:v>
                  </c:pt>
                  <c:pt idx="30">
                    <c:v>T4</c:v>
                  </c:pt>
                  <c:pt idx="31">
                    <c:v>T1</c:v>
                  </c:pt>
                  <c:pt idx="32">
                    <c:v>T2</c:v>
                  </c:pt>
                  <c:pt idx="33">
                    <c:v>T3</c:v>
                  </c:pt>
                  <c:pt idx="34">
                    <c:v>T4</c:v>
                  </c:pt>
                  <c:pt idx="35">
                    <c:v>T1</c:v>
                  </c:pt>
                  <c:pt idx="36">
                    <c:v>T2</c:v>
                  </c:pt>
                  <c:pt idx="37">
                    <c:v>T3</c:v>
                  </c:pt>
                  <c:pt idx="38">
                    <c:v>T4</c:v>
                  </c:pt>
                  <c:pt idx="39">
                    <c:v>T1</c:v>
                  </c:pt>
                  <c:pt idx="40">
                    <c:v>T2</c:v>
                  </c:pt>
                  <c:pt idx="41">
                    <c:v>T3</c:v>
                  </c:pt>
                  <c:pt idx="42">
                    <c:v>T4</c:v>
                  </c:pt>
                  <c:pt idx="43">
                    <c:v>T1</c:v>
                  </c:pt>
                  <c:pt idx="44">
                    <c:v>T2</c:v>
                  </c:pt>
                  <c:pt idx="45">
                    <c:v>T3</c:v>
                  </c:pt>
                  <c:pt idx="46">
                    <c:v>T4</c:v>
                  </c:pt>
                </c:lvl>
                <c:lvl>
                  <c:pt idx="0">
                    <c:v>2016</c:v>
                  </c:pt>
                  <c:pt idx="3">
                    <c:v>2017</c:v>
                  </c:pt>
                  <c:pt idx="7">
                    <c:v>2018</c:v>
                  </c:pt>
                  <c:pt idx="11">
                    <c:v>2019</c:v>
                  </c:pt>
                  <c:pt idx="15">
                    <c:v>2020</c:v>
                  </c:pt>
                  <c:pt idx="19">
                    <c:v>2021</c:v>
                  </c:pt>
                  <c:pt idx="23">
                    <c:v>2022</c:v>
                  </c:pt>
                  <c:pt idx="27">
                    <c:v>2023</c:v>
                  </c:pt>
                  <c:pt idx="31">
                    <c:v>2024</c:v>
                  </c:pt>
                  <c:pt idx="35">
                    <c:v>2025</c:v>
                  </c:pt>
                  <c:pt idx="39">
                    <c:v>2026</c:v>
                  </c:pt>
                  <c:pt idx="43">
                    <c:v>2027</c:v>
                  </c:pt>
                </c:lvl>
              </c:multiLvlStrCache>
            </c:multiLvlStrRef>
          </c:cat>
          <c:val>
            <c:numRef>
              <c:f>Données!$I$146:$I$186</c:f>
              <c:numCache>
                <c:formatCode>#\ ##0.0</c:formatCode>
                <c:ptCount val="41"/>
                <c:pt idx="0">
                  <c:v>12.8</c:v>
                </c:pt>
                <c:pt idx="1">
                  <c:v>12.6</c:v>
                </c:pt>
                <c:pt idx="2">
                  <c:v>12.9</c:v>
                </c:pt>
                <c:pt idx="3">
                  <c:v>12.2</c:v>
                </c:pt>
                <c:pt idx="4">
                  <c:v>12</c:v>
                </c:pt>
                <c:pt idx="5">
                  <c:v>12</c:v>
                </c:pt>
                <c:pt idx="6">
                  <c:v>11.7</c:v>
                </c:pt>
                <c:pt idx="7">
                  <c:v>11.9</c:v>
                </c:pt>
                <c:pt idx="8">
                  <c:v>11.7</c:v>
                </c:pt>
                <c:pt idx="9">
                  <c:v>11.5</c:v>
                </c:pt>
                <c:pt idx="10">
                  <c:v>11.4</c:v>
                </c:pt>
                <c:pt idx="11">
                  <c:v>11.5</c:v>
                </c:pt>
                <c:pt idx="12">
                  <c:v>10.9</c:v>
                </c:pt>
                <c:pt idx="13">
                  <c:v>10.8</c:v>
                </c:pt>
                <c:pt idx="14">
                  <c:v>10.6</c:v>
                </c:pt>
                <c:pt idx="15">
                  <c:v>10.199999999999999</c:v>
                </c:pt>
                <c:pt idx="16">
                  <c:v>9.1999999999999993</c:v>
                </c:pt>
                <c:pt idx="17">
                  <c:v>11.4</c:v>
                </c:pt>
                <c:pt idx="18">
                  <c:v>10.199999999999999</c:v>
                </c:pt>
                <c:pt idx="19">
                  <c:v>10.4</c:v>
                </c:pt>
                <c:pt idx="20">
                  <c:v>10.199999999999999</c:v>
                </c:pt>
                <c:pt idx="21">
                  <c:v>10.199999999999999</c:v>
                </c:pt>
                <c:pt idx="22">
                  <c:v>9.6</c:v>
                </c:pt>
                <c:pt idx="23">
                  <c:v>9.5</c:v>
                </c:pt>
                <c:pt idx="24">
                  <c:v>9.5</c:v>
                </c:pt>
                <c:pt idx="25">
                  <c:v>9.5</c:v>
                </c:pt>
                <c:pt idx="26">
                  <c:v>9.5</c:v>
                </c:pt>
                <c:pt idx="27">
                  <c:v>9.4</c:v>
                </c:pt>
                <c:pt idx="28">
                  <c:v>9.5</c:v>
                </c:pt>
                <c:pt idx="29">
                  <c:v>9.8000000000000007</c:v>
                </c:pt>
                <c:pt idx="30">
                  <c:v>9.9</c:v>
                </c:pt>
                <c:pt idx="31">
                  <c:v>9.8000000000000007</c:v>
                </c:pt>
                <c:pt idx="32">
                  <c:v>9.6</c:v>
                </c:pt>
                <c:pt idx="33">
                  <c:v>9.6999999999999993</c:v>
                </c:pt>
                <c:pt idx="34">
                  <c:v>9.5</c:v>
                </c:pt>
                <c:pt idx="35">
                  <c:v>9.6999999999999993</c:v>
                </c:pt>
                <c:pt idx="36">
                  <c:v>9.8000000000000007</c:v>
                </c:pt>
                <c:pt idx="37">
                  <c:v>10.1</c:v>
                </c:pt>
                <c:pt idx="38">
                  <c:v>10.4</c:v>
                </c:pt>
                <c:pt idx="39">
                  <c:v>10.7</c:v>
                </c:pt>
                <c:pt idx="40">
                  <c:v>10.8</c:v>
                </c:pt>
              </c:numCache>
            </c:numRef>
          </c:val>
          <c:smooth val="0"/>
          <c:extLst>
            <c:ext xmlns:c16="http://schemas.microsoft.com/office/drawing/2014/chart" uri="{C3380CC4-5D6E-409C-BE32-E72D297353CC}">
              <c16:uniqueId val="{00000002-D082-4B86-9B2B-C9DB68BB6A99}"/>
            </c:ext>
          </c:extLst>
        </c:ser>
        <c:dLbls>
          <c:showLegendKey val="0"/>
          <c:showVal val="0"/>
          <c:showCatName val="0"/>
          <c:showSerName val="0"/>
          <c:showPercent val="0"/>
          <c:showBubbleSize val="0"/>
        </c:dLbls>
        <c:smooth val="0"/>
        <c:axId val="138919296"/>
        <c:axId val="138921088"/>
      </c:lineChart>
      <c:catAx>
        <c:axId val="138919296"/>
        <c:scaling>
          <c:orientation val="minMax"/>
        </c:scaling>
        <c:delete val="0"/>
        <c:axPos val="b"/>
        <c:majorGridlines>
          <c:spPr>
            <a:ln w="3175">
              <a:solidFill>
                <a:srgbClr val="969696"/>
              </a:solidFill>
              <a:prstDash val="sysDash"/>
            </a:ln>
          </c:spPr>
        </c:majorGridlines>
        <c:numFmt formatCode="General" sourceLinked="1"/>
        <c:majorTickMark val="cross"/>
        <c:minorTickMark val="none"/>
        <c:tickLblPos val="nextTo"/>
        <c:txPr>
          <a:bodyPr/>
          <a:lstStyle/>
          <a:p>
            <a:pPr>
              <a:defRPr sz="900"/>
            </a:pPr>
            <a:endParaRPr lang="fr-FR"/>
          </a:p>
        </c:txPr>
        <c:crossAx val="138921088"/>
        <c:crosses val="autoZero"/>
        <c:auto val="0"/>
        <c:lblAlgn val="ctr"/>
        <c:lblOffset val="100"/>
        <c:tickLblSkip val="1"/>
        <c:tickMarkSkip val="1"/>
        <c:noMultiLvlLbl val="0"/>
      </c:catAx>
      <c:valAx>
        <c:axId val="138921088"/>
        <c:scaling>
          <c:orientation val="minMax"/>
          <c:max val="14"/>
          <c:min val="6"/>
        </c:scaling>
        <c:delete val="0"/>
        <c:axPos val="l"/>
        <c:majorGridlines>
          <c:spPr>
            <a:ln>
              <a:prstDash val="sysDash"/>
            </a:ln>
          </c:spPr>
        </c:majorGridlines>
        <c:numFmt formatCode="#,##0" sourceLinked="0"/>
        <c:majorTickMark val="out"/>
        <c:minorTickMark val="none"/>
        <c:tickLblPos val="nextTo"/>
        <c:crossAx val="138919296"/>
        <c:crosses val="autoZero"/>
        <c:crossBetween val="midCat"/>
        <c:majorUnit val="1"/>
      </c:valAx>
    </c:plotArea>
    <c:legend>
      <c:legendPos val="r"/>
      <c:layout>
        <c:manualLayout>
          <c:xMode val="edge"/>
          <c:yMode val="edge"/>
          <c:x val="8.5245913863039841E-2"/>
          <c:y val="9.8718656477903358E-2"/>
          <c:w val="0.8415530303030303"/>
          <c:h val="8.382146018729921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906668268667008E-2"/>
          <c:y val="0.1861788714061014"/>
          <c:w val="0.87735585029537844"/>
          <c:h val="0.56676394323948942"/>
        </c:manualLayout>
      </c:layout>
      <c:barChart>
        <c:barDir val="col"/>
        <c:grouping val="clustered"/>
        <c:varyColors val="0"/>
        <c:ser>
          <c:idx val="0"/>
          <c:order val="0"/>
          <c:tx>
            <c:v>Taux de chômage, en % (échelle de gauche)</c:v>
          </c:tx>
          <c:spPr>
            <a:solidFill>
              <a:srgbClr val="00B0F0"/>
            </a:solidFill>
          </c:spPr>
          <c:invertIfNegative val="0"/>
          <c:dPt>
            <c:idx val="0"/>
            <c:invertIfNegative val="0"/>
            <c:bubble3D val="0"/>
            <c:spPr>
              <a:solidFill>
                <a:srgbClr val="92D050"/>
              </a:solidFill>
            </c:spPr>
            <c:extLst>
              <c:ext xmlns:c16="http://schemas.microsoft.com/office/drawing/2014/chart" uri="{C3380CC4-5D6E-409C-BE32-E72D297353CC}">
                <c16:uniqueId val="{00000001-23F4-4100-823A-8C10F3493BE3}"/>
              </c:ext>
            </c:extLst>
          </c:dPt>
          <c:dPt>
            <c:idx val="1"/>
            <c:invertIfNegative val="0"/>
            <c:bubble3D val="0"/>
            <c:spPr>
              <a:solidFill>
                <a:schemeClr val="accent6">
                  <a:lumMod val="75000"/>
                </a:schemeClr>
              </a:solidFill>
            </c:spPr>
            <c:extLst>
              <c:ext xmlns:c16="http://schemas.microsoft.com/office/drawing/2014/chart" uri="{C3380CC4-5D6E-409C-BE32-E72D297353CC}">
                <c16:uniqueId val="{00000003-23F4-4100-823A-8C10F3493BE3}"/>
              </c:ext>
            </c:extLst>
          </c:dPt>
          <c:dPt>
            <c:idx val="2"/>
            <c:invertIfNegative val="0"/>
            <c:bubble3D val="0"/>
            <c:extLst>
              <c:ext xmlns:c16="http://schemas.microsoft.com/office/drawing/2014/chart" uri="{C3380CC4-5D6E-409C-BE32-E72D297353CC}">
                <c16:uniqueId val="{00000004-23F4-4100-823A-8C10F3493BE3}"/>
              </c:ext>
            </c:extLst>
          </c:dPt>
          <c:dPt>
            <c:idx val="3"/>
            <c:invertIfNegative val="0"/>
            <c:bubble3D val="0"/>
            <c:extLst>
              <c:ext xmlns:c16="http://schemas.microsoft.com/office/drawing/2014/chart" uri="{C3380CC4-5D6E-409C-BE32-E72D297353CC}">
                <c16:uniqueId val="{00000005-23F4-4100-823A-8C10F3493BE3}"/>
              </c:ext>
            </c:extLst>
          </c:dPt>
          <c:dPt>
            <c:idx val="4"/>
            <c:invertIfNegative val="0"/>
            <c:bubble3D val="0"/>
            <c:spPr>
              <a:solidFill>
                <a:srgbClr val="0070C0"/>
              </a:solidFill>
            </c:spPr>
            <c:extLst>
              <c:ext xmlns:c16="http://schemas.microsoft.com/office/drawing/2014/chart" uri="{C3380CC4-5D6E-409C-BE32-E72D297353CC}">
                <c16:uniqueId val="{00000007-23F4-4100-823A-8C10F3493BE3}"/>
              </c:ext>
            </c:extLst>
          </c:dPt>
          <c:dPt>
            <c:idx val="5"/>
            <c:invertIfNegative val="0"/>
            <c:bubble3D val="0"/>
            <c:extLst>
              <c:ext xmlns:c16="http://schemas.microsoft.com/office/drawing/2014/chart" uri="{C3380CC4-5D6E-409C-BE32-E72D297353CC}">
                <c16:uniqueId val="{00000008-23F4-4100-823A-8C10F3493BE3}"/>
              </c:ext>
            </c:extLst>
          </c:dPt>
          <c:dPt>
            <c:idx val="6"/>
            <c:invertIfNegative val="0"/>
            <c:bubble3D val="0"/>
            <c:extLst>
              <c:ext xmlns:c16="http://schemas.microsoft.com/office/drawing/2014/chart" uri="{C3380CC4-5D6E-409C-BE32-E72D297353CC}">
                <c16:uniqueId val="{00000009-23F4-4100-823A-8C10F3493BE3}"/>
              </c:ext>
            </c:extLst>
          </c:dPt>
          <c:dPt>
            <c:idx val="7"/>
            <c:invertIfNegative val="0"/>
            <c:bubble3D val="0"/>
            <c:extLst>
              <c:ext xmlns:c16="http://schemas.microsoft.com/office/drawing/2014/chart" uri="{C3380CC4-5D6E-409C-BE32-E72D297353CC}">
                <c16:uniqueId val="{0000000A-23F4-4100-823A-8C10F3493BE3}"/>
              </c:ext>
            </c:extLst>
          </c:dPt>
          <c:dPt>
            <c:idx val="8"/>
            <c:invertIfNegative val="0"/>
            <c:bubble3D val="0"/>
            <c:extLst>
              <c:ext xmlns:c16="http://schemas.microsoft.com/office/drawing/2014/chart" uri="{C3380CC4-5D6E-409C-BE32-E72D297353CC}">
                <c16:uniqueId val="{0000000B-23F4-4100-823A-8C10F3493BE3}"/>
              </c:ext>
            </c:extLst>
          </c:dPt>
          <c:dLbls>
            <c:dLbl>
              <c:idx val="0"/>
              <c:layout>
                <c:manualLayout>
                  <c:x val="-1.8340210912425662E-3"/>
                  <c:y val="-2.6827632461435525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F4-4100-823A-8C10F3493BE3}"/>
                </c:ext>
              </c:extLst>
            </c:dLbl>
            <c:dLbl>
              <c:idx val="1"/>
              <c:layout>
                <c:manualLayout>
                  <c:x val="0"/>
                  <c:y val="-2.1124120048374236E-7"/>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F4-4100-823A-8C10F3493BE3}"/>
                </c:ext>
              </c:extLst>
            </c:dLbl>
            <c:dLbl>
              <c:idx val="2"/>
              <c:layout>
                <c:manualLayout>
                  <c:x val="0"/>
                  <c:y val="-1.6096579476861168E-2"/>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F4-4100-823A-8C10F3493BE3}"/>
                </c:ext>
              </c:extLst>
            </c:dLbl>
            <c:dLbl>
              <c:idx val="3"/>
              <c:layout>
                <c:manualLayout>
                  <c:x val="0"/>
                  <c:y val="8.0482897384305842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F4-4100-823A-8C10F3493BE3}"/>
                </c:ext>
              </c:extLst>
            </c:dLbl>
            <c:dLbl>
              <c:idx val="4"/>
              <c:layout>
                <c:manualLayout>
                  <c:x val="-6.7246663173035446E-17"/>
                  <c:y val="8.0482897384305842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F4-4100-823A-8C10F3493BE3}"/>
                </c:ext>
              </c:extLst>
            </c:dLbl>
            <c:dLbl>
              <c:idx val="5"/>
              <c:layout>
                <c:manualLayout>
                  <c:x val="0"/>
                  <c:y val="1.0731052984574111E-2"/>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F4-4100-823A-8C10F3493BE3}"/>
                </c:ext>
              </c:extLst>
            </c:dLbl>
            <c:dLbl>
              <c:idx val="6"/>
              <c:layout>
                <c:manualLayout>
                  <c:x val="0"/>
                  <c:y val="5.3655264922870555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F4-4100-823A-8C10F3493BE3}"/>
                </c:ext>
              </c:extLst>
            </c:dLbl>
            <c:dLbl>
              <c:idx val="7"/>
              <c:layout>
                <c:manualLayout>
                  <c:x val="0"/>
                  <c:y val="8.0482897384305842E-3"/>
                </c:manualLayout>
              </c:layout>
              <c:spPr/>
              <c:txPr>
                <a:bodyPr/>
                <a:lstStyle/>
                <a:p>
                  <a:pPr>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F4-4100-823A-8C10F3493BE3}"/>
                </c:ext>
              </c:extLst>
            </c:dLbl>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'données graphiques_trim'!$G$73:$G$81</c:f>
              <c:strCache>
                <c:ptCount val="9"/>
                <c:pt idx="0">
                  <c:v>Vaucluse</c:v>
                </c:pt>
                <c:pt idx="1">
                  <c:v>Paca</c:v>
                </c:pt>
                <c:pt idx="2">
                  <c:v>Drome</c:v>
                </c:pt>
                <c:pt idx="3">
                  <c:v>Sarthe</c:v>
                </c:pt>
                <c:pt idx="4">
                  <c:v>France métro.</c:v>
                </c:pt>
                <c:pt idx="5">
                  <c:v>Marne</c:v>
                </c:pt>
                <c:pt idx="6">
                  <c:v>Charente Maritime</c:v>
                </c:pt>
                <c:pt idx="7">
                  <c:v>Côtes d'armor</c:v>
                </c:pt>
                <c:pt idx="8">
                  <c:v>Côte d'or</c:v>
                </c:pt>
              </c:strCache>
            </c:strRef>
          </c:cat>
          <c:val>
            <c:numRef>
              <c:f>'données graphiques_trim'!$H$73:$H$81</c:f>
              <c:numCache>
                <c:formatCode>#\ ##0.0</c:formatCode>
                <c:ptCount val="9"/>
                <c:pt idx="0">
                  <c:v>10.8</c:v>
                </c:pt>
                <c:pt idx="1">
                  <c:v>8.6999999999999993</c:v>
                </c:pt>
                <c:pt idx="2">
                  <c:v>8.1999999999999993</c:v>
                </c:pt>
                <c:pt idx="3">
                  <c:v>8.1</c:v>
                </c:pt>
                <c:pt idx="4">
                  <c:v>8.1</c:v>
                </c:pt>
                <c:pt idx="5">
                  <c:v>7.9</c:v>
                </c:pt>
                <c:pt idx="6">
                  <c:v>7.9</c:v>
                </c:pt>
                <c:pt idx="7">
                  <c:v>6.7</c:v>
                </c:pt>
                <c:pt idx="8">
                  <c:v>6.6</c:v>
                </c:pt>
              </c:numCache>
            </c:numRef>
          </c:val>
          <c:extLst>
            <c:ext xmlns:c16="http://schemas.microsoft.com/office/drawing/2014/chart" uri="{C3380CC4-5D6E-409C-BE32-E72D297353CC}">
              <c16:uniqueId val="{0000000C-23F4-4100-823A-8C10F3493BE3}"/>
            </c:ext>
          </c:extLst>
        </c:ser>
        <c:dLbls>
          <c:showLegendKey val="0"/>
          <c:showVal val="0"/>
          <c:showCatName val="0"/>
          <c:showSerName val="0"/>
          <c:showPercent val="0"/>
          <c:showBubbleSize val="0"/>
        </c:dLbls>
        <c:gapWidth val="150"/>
        <c:axId val="1343222848"/>
        <c:axId val="1"/>
      </c:barChart>
      <c:scatterChart>
        <c:scatterStyle val="lineMarker"/>
        <c:varyColors val="0"/>
        <c:ser>
          <c:idx val="1"/>
          <c:order val="1"/>
          <c:tx>
            <c:v>Variation trimestrielle, en point (échelle de droite)</c:v>
          </c:tx>
          <c:spPr>
            <a:ln w="28575">
              <a:noFill/>
            </a:ln>
          </c:spPr>
          <c:marker>
            <c:spPr>
              <a:solidFill>
                <a:schemeClr val="accent6">
                  <a:lumMod val="75000"/>
                </a:schemeClr>
              </a:solidFill>
            </c:spPr>
          </c:marker>
          <c:xVal>
            <c:strRef>
              <c:f>'données graphiques_trim'!$G$73:$G$81</c:f>
              <c:strCache>
                <c:ptCount val="9"/>
                <c:pt idx="0">
                  <c:v>Vaucluse</c:v>
                </c:pt>
                <c:pt idx="1">
                  <c:v>Paca</c:v>
                </c:pt>
                <c:pt idx="2">
                  <c:v>Drome</c:v>
                </c:pt>
                <c:pt idx="3">
                  <c:v>Sarthe</c:v>
                </c:pt>
                <c:pt idx="4">
                  <c:v>France métro.</c:v>
                </c:pt>
                <c:pt idx="5">
                  <c:v>Marne</c:v>
                </c:pt>
                <c:pt idx="6">
                  <c:v>Charente Maritime</c:v>
                </c:pt>
                <c:pt idx="7">
                  <c:v>Côtes d'armor</c:v>
                </c:pt>
                <c:pt idx="8">
                  <c:v>Côte d'or</c:v>
                </c:pt>
              </c:strCache>
            </c:strRef>
          </c:xVal>
          <c:yVal>
            <c:numRef>
              <c:f>'données graphiques_trim'!$J$73:$J$81</c:f>
              <c:numCache>
                <c:formatCode>#\ ##0.0</c:formatCode>
                <c:ptCount val="9"/>
                <c:pt idx="0">
                  <c:v>0.10000000000000142</c:v>
                </c:pt>
                <c:pt idx="1">
                  <c:v>9.9999999999999645E-2</c:v>
                </c:pt>
                <c:pt idx="2">
                  <c:v>9.9999999999999645E-2</c:v>
                </c:pt>
                <c:pt idx="3">
                  <c:v>0.19999999999999929</c:v>
                </c:pt>
                <c:pt idx="4">
                  <c:v>0.19999999999999929</c:v>
                </c:pt>
                <c:pt idx="5">
                  <c:v>0.20000000000000018</c:v>
                </c:pt>
                <c:pt idx="6">
                  <c:v>0.30000000000000071</c:v>
                </c:pt>
                <c:pt idx="7">
                  <c:v>0.10000000000000053</c:v>
                </c:pt>
                <c:pt idx="8">
                  <c:v>0.19999999999999929</c:v>
                </c:pt>
              </c:numCache>
            </c:numRef>
          </c:yVal>
          <c:smooth val="0"/>
          <c:extLst>
            <c:ext xmlns:c16="http://schemas.microsoft.com/office/drawing/2014/chart" uri="{C3380CC4-5D6E-409C-BE32-E72D297353CC}">
              <c16:uniqueId val="{0000000D-23F4-4100-823A-8C10F3493BE3}"/>
            </c:ext>
          </c:extLst>
        </c:ser>
        <c:dLbls>
          <c:showLegendKey val="0"/>
          <c:showVal val="0"/>
          <c:showCatName val="0"/>
          <c:showSerName val="0"/>
          <c:showPercent val="0"/>
          <c:showBubbleSize val="0"/>
        </c:dLbls>
        <c:axId val="3"/>
        <c:axId val="4"/>
      </c:scatterChart>
      <c:catAx>
        <c:axId val="1343222848"/>
        <c:scaling>
          <c:orientation val="minMax"/>
        </c:scaling>
        <c:delete val="0"/>
        <c:axPos val="b"/>
        <c:numFmt formatCode="General" sourceLinked="1"/>
        <c:majorTickMark val="out"/>
        <c:minorTickMark val="none"/>
        <c:tickLblPos val="nextTo"/>
        <c:txPr>
          <a:bodyPr/>
          <a:lstStyle/>
          <a:p>
            <a:pPr>
              <a:defRPr sz="1000"/>
            </a:pPr>
            <a:endParaRPr lang="fr-FR"/>
          </a:p>
        </c:txPr>
        <c:crossAx val="1"/>
        <c:crosses val="autoZero"/>
        <c:auto val="1"/>
        <c:lblAlgn val="ctr"/>
        <c:lblOffset val="100"/>
        <c:noMultiLvlLbl val="0"/>
      </c:catAx>
      <c:valAx>
        <c:axId val="1"/>
        <c:scaling>
          <c:orientation val="minMax"/>
          <c:max val="12"/>
          <c:min val="0"/>
        </c:scaling>
        <c:delete val="0"/>
        <c:axPos val="l"/>
        <c:majorGridlines/>
        <c:numFmt formatCode="#,##0" sourceLinked="0"/>
        <c:majorTickMark val="out"/>
        <c:minorTickMark val="none"/>
        <c:tickLblPos val="nextTo"/>
        <c:crossAx val="1343222848"/>
        <c:crosses val="autoZero"/>
        <c:crossBetween val="between"/>
        <c:majorUnit val="1"/>
      </c:valAx>
      <c:valAx>
        <c:axId val="3"/>
        <c:scaling>
          <c:orientation val="minMax"/>
        </c:scaling>
        <c:delete val="1"/>
        <c:axPos val="b"/>
        <c:majorTickMark val="out"/>
        <c:minorTickMark val="none"/>
        <c:tickLblPos val="nextTo"/>
        <c:crossAx val="4"/>
        <c:crosses val="autoZero"/>
        <c:crossBetween val="midCat"/>
      </c:valAx>
      <c:valAx>
        <c:axId val="4"/>
        <c:scaling>
          <c:orientation val="minMax"/>
          <c:max val="0.30000000000000004"/>
          <c:min val="0"/>
        </c:scaling>
        <c:delete val="0"/>
        <c:axPos val="r"/>
        <c:numFmt formatCode="[&lt;0]\-&quot;&quot;0.0&quot;&quot;;[&gt;0]\+&quot;&quot;0.0&quot;&quot;;0" sourceLinked="0"/>
        <c:majorTickMark val="out"/>
        <c:minorTickMark val="none"/>
        <c:tickLblPos val="nextTo"/>
        <c:crossAx val="3"/>
        <c:crosses val="max"/>
        <c:crossBetween val="midCat"/>
        <c:majorUnit val="0.1"/>
        <c:minorUnit val="0.1"/>
      </c:valAx>
    </c:plotArea>
    <c:legend>
      <c:legendPos val="r"/>
      <c:layout>
        <c:manualLayout>
          <c:xMode val="edge"/>
          <c:yMode val="edge"/>
          <c:x val="4.1266774252943283E-2"/>
          <c:y val="0.11469193111424453"/>
          <c:w val="0.90099174329481158"/>
          <c:h val="5.0303500794795009E-2"/>
        </c:manualLayout>
      </c:layout>
      <c:overlay val="0"/>
      <c:txPr>
        <a:bodyPr/>
        <a:lstStyle/>
        <a:p>
          <a:pPr>
            <a:defRPr sz="1100"/>
          </a:pPr>
          <a:endParaRPr lang="fr-FR"/>
        </a:p>
      </c:txPr>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sz="1500" b="1" i="0" u="none" strike="noStrike" baseline="0">
                <a:effectLst/>
              </a:rPr>
              <a:t>Evolution du nombre de bénéficiaires* des principales prestations sociales </a:t>
            </a:r>
            <a:r>
              <a:rPr lang="fr-FR" sz="1500" baseline="0"/>
              <a:t>en Vaucluse</a:t>
            </a:r>
          </a:p>
          <a:p>
            <a:pPr>
              <a:defRPr/>
            </a:pPr>
            <a:r>
              <a:rPr lang="fr-FR" sz="1100" b="0" i="1"/>
              <a:t>(données brutes, base 100 au T4</a:t>
            </a:r>
            <a:r>
              <a:rPr lang="fr-FR" sz="1100" b="0" i="1" u="none" strike="noStrike" kern="1200" baseline="0">
                <a:solidFill>
                  <a:sysClr val="windowText" lastClr="000000"/>
                </a:solidFill>
              </a:rPr>
              <a:t> 2021</a:t>
            </a:r>
            <a:r>
              <a:rPr lang="fr-FR" sz="1100" b="0" i="1"/>
              <a:t>)</a:t>
            </a:r>
          </a:p>
        </c:rich>
      </c:tx>
      <c:overlay val="0"/>
    </c:title>
    <c:autoTitleDeleted val="0"/>
    <c:plotArea>
      <c:layout>
        <c:manualLayout>
          <c:layoutTarget val="inner"/>
          <c:xMode val="edge"/>
          <c:yMode val="edge"/>
          <c:x val="8.0097557036139702E-2"/>
          <c:y val="0.17568576934018218"/>
          <c:w val="0.88312922262587745"/>
          <c:h val="0.508974660376042"/>
        </c:manualLayout>
      </c:layout>
      <c:lineChart>
        <c:grouping val="standard"/>
        <c:varyColors val="0"/>
        <c:ser>
          <c:idx val="1"/>
          <c:order val="0"/>
          <c:tx>
            <c:v>RSA</c:v>
          </c:tx>
          <c:spPr>
            <a:ln>
              <a:solidFill>
                <a:schemeClr val="accent2">
                  <a:lumMod val="75000"/>
                </a:schemeClr>
              </a:solidFill>
            </a:ln>
          </c:spPr>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RSA!$AX$62:$AX$116</c:f>
              <c:numCache>
                <c:formatCode>0.0</c:formatCode>
                <c:ptCount val="55"/>
                <c:pt idx="0">
                  <c:v>100</c:v>
                </c:pt>
                <c:pt idx="1">
                  <c:v>98.990465507571514</c:v>
                </c:pt>
                <c:pt idx="2">
                  <c:v>97.588334268087493</c:v>
                </c:pt>
                <c:pt idx="3">
                  <c:v>97.756590016825569</c:v>
                </c:pt>
                <c:pt idx="4">
                  <c:v>95.681435782389229</c:v>
                </c:pt>
                <c:pt idx="5">
                  <c:v>94.279304542905223</c:v>
                </c:pt>
                <c:pt idx="6">
                  <c:v>92.821088053841834</c:v>
                </c:pt>
                <c:pt idx="7">
                  <c:v>91.643297812675257</c:v>
                </c:pt>
                <c:pt idx="8">
                  <c:v>91.026360067302306</c:v>
                </c:pt>
                <c:pt idx="9">
                  <c:v>91.418956814357827</c:v>
                </c:pt>
                <c:pt idx="10">
                  <c:v>92.372406057206959</c:v>
                </c:pt>
                <c:pt idx="11">
                  <c:v>93.269770050476723</c:v>
                </c:pt>
                <c:pt idx="12">
                  <c:v>92.09197980931016</c:v>
                </c:pt>
                <c:pt idx="13">
                  <c:v>91.699383062254626</c:v>
                </c:pt>
                <c:pt idx="14">
                  <c:v>90.633763320246771</c:v>
                </c:pt>
                <c:pt idx="15">
                  <c:v>90.802019068984848</c:v>
                </c:pt>
                <c:pt idx="16">
                  <c:v>90.521592821088063</c:v>
                </c:pt>
                <c:pt idx="17">
                  <c:v>90.072910824453174</c:v>
                </c:pt>
                <c:pt idx="18">
                  <c:v>89.624228827818285</c:v>
                </c:pt>
                <c:pt idx="19">
                  <c:v>87.997756590016834</c:v>
                </c:pt>
                <c:pt idx="20">
                  <c:v>86.427369601794723</c:v>
                </c:pt>
                <c:pt idx="21">
                  <c:v>86.427369601794723</c:v>
                </c:pt>
                <c:pt idx="22">
                  <c:v>86.876051598429612</c:v>
                </c:pt>
                <c:pt idx="23">
                  <c:v>87.77341559169939</c:v>
                </c:pt>
                <c:pt idx="24">
                  <c:v>88.053841839596174</c:v>
                </c:pt>
                <c:pt idx="25">
                  <c:v>86.76388109927089</c:v>
                </c:pt>
                <c:pt idx="26">
                  <c:v>85.530005608524959</c:v>
                </c:pt>
                <c:pt idx="27">
                  <c:v>83.567021873247342</c:v>
                </c:pt>
                <c:pt idx="28">
                  <c:v>82.557487380818841</c:v>
                </c:pt>
                <c:pt idx="29">
                  <c:v>80.7627593942793</c:v>
                </c:pt>
                <c:pt idx="30">
                  <c:v>79.92148065058889</c:v>
                </c:pt>
                <c:pt idx="31">
                  <c:v>78.295008412787439</c:v>
                </c:pt>
                <c:pt idx="32">
                  <c:v>76.500280426247897</c:v>
                </c:pt>
                <c:pt idx="33">
                  <c:v>75.434660684240043</c:v>
                </c:pt>
                <c:pt idx="34">
                  <c:v>76.500280426247897</c:v>
                </c:pt>
                <c:pt idx="35">
                  <c:v>75.827257431295564</c:v>
                </c:pt>
                <c:pt idx="36">
                  <c:v>75.154234436343231</c:v>
                </c:pt>
                <c:pt idx="37">
                  <c:v>74.369040942232189</c:v>
                </c:pt>
                <c:pt idx="38">
                  <c:v>73.639932697700502</c:v>
                </c:pt>
                <c:pt idx="39">
                  <c:v>72.349971957375217</c:v>
                </c:pt>
                <c:pt idx="40">
                  <c:v>73.471676948962426</c:v>
                </c:pt>
                <c:pt idx="41">
                  <c:v>70.386988222097585</c:v>
                </c:pt>
                <c:pt idx="42">
                  <c:v>68.872686483454842</c:v>
                </c:pt>
                <c:pt idx="43">
                  <c:v>66.404935501962981</c:v>
                </c:pt>
                <c:pt idx="44">
                  <c:v>62.927650028042628</c:v>
                </c:pt>
                <c:pt idx="45">
                  <c:v>64.161525518788551</c:v>
                </c:pt>
                <c:pt idx="46">
                  <c:v>64.61020751542344</c:v>
                </c:pt>
                <c:pt idx="47">
                  <c:v>64.217610768367919</c:v>
                </c:pt>
                <c:pt idx="48">
                  <c:v>63.937184520471114</c:v>
                </c:pt>
                <c:pt idx="49">
                  <c:v>63.264161525518794</c:v>
                </c:pt>
                <c:pt idx="50">
                  <c:v>62.5350532809871</c:v>
                </c:pt>
                <c:pt idx="51">
                  <c:v>61.693774537296683</c:v>
                </c:pt>
                <c:pt idx="52">
                  <c:v>61.974200785193489</c:v>
                </c:pt>
                <c:pt idx="53">
                  <c:v>58.553000560852496</c:v>
                </c:pt>
                <c:pt idx="54">
                  <c:v>58.665171060011211</c:v>
                </c:pt>
              </c:numCache>
            </c:numRef>
          </c:val>
          <c:smooth val="0"/>
          <c:extLst>
            <c:ext xmlns:c16="http://schemas.microsoft.com/office/drawing/2014/chart" uri="{C3380CC4-5D6E-409C-BE32-E72D297353CC}">
              <c16:uniqueId val="{00000000-4E3B-40EB-9C5B-4BA2E98DE613}"/>
            </c:ext>
          </c:extLst>
        </c:ser>
        <c:ser>
          <c:idx val="0"/>
          <c:order val="1"/>
          <c:tx>
            <c:v>ASS**</c:v>
          </c:tx>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ASS!$AW$62:$AW$115</c:f>
              <c:numCache>
                <c:formatCode>0.0</c:formatCode>
                <c:ptCount val="54"/>
                <c:pt idx="0">
                  <c:v>100</c:v>
                </c:pt>
                <c:pt idx="1">
                  <c:v>98.54651162790698</c:v>
                </c:pt>
                <c:pt idx="2">
                  <c:v>97.383720930232556</c:v>
                </c:pt>
                <c:pt idx="3">
                  <c:v>96.802325581395351</c:v>
                </c:pt>
                <c:pt idx="4">
                  <c:v>95.639534883720927</c:v>
                </c:pt>
                <c:pt idx="5">
                  <c:v>93.895348837209298</c:v>
                </c:pt>
                <c:pt idx="6">
                  <c:v>92.441860465116278</c:v>
                </c:pt>
                <c:pt idx="7">
                  <c:v>92.732558139534888</c:v>
                </c:pt>
                <c:pt idx="8">
                  <c:v>92.151162790697668</c:v>
                </c:pt>
                <c:pt idx="9">
                  <c:v>89.244186046511629</c:v>
                </c:pt>
                <c:pt idx="10">
                  <c:v>88.081395348837205</c:v>
                </c:pt>
                <c:pt idx="11">
                  <c:v>88.081395348837205</c:v>
                </c:pt>
                <c:pt idx="12">
                  <c:v>87.5</c:v>
                </c:pt>
                <c:pt idx="13">
                  <c:v>85.755813953488371</c:v>
                </c:pt>
                <c:pt idx="14">
                  <c:v>85.174418604651152</c:v>
                </c:pt>
                <c:pt idx="15">
                  <c:v>84.011627906976756</c:v>
                </c:pt>
                <c:pt idx="16">
                  <c:v>83.139534883720927</c:v>
                </c:pt>
                <c:pt idx="17">
                  <c:v>81.104651162790702</c:v>
                </c:pt>
                <c:pt idx="18">
                  <c:v>79.941860465116278</c:v>
                </c:pt>
                <c:pt idx="19">
                  <c:v>80.813953488372093</c:v>
                </c:pt>
                <c:pt idx="20">
                  <c:v>81.104651162790702</c:v>
                </c:pt>
                <c:pt idx="21">
                  <c:v>79.360465116279073</c:v>
                </c:pt>
                <c:pt idx="22">
                  <c:v>80.523255813953483</c:v>
                </c:pt>
                <c:pt idx="23">
                  <c:v>81.104651162790702</c:v>
                </c:pt>
                <c:pt idx="24">
                  <c:v>81.104651162790702</c:v>
                </c:pt>
                <c:pt idx="25">
                  <c:v>80.523255813953483</c:v>
                </c:pt>
                <c:pt idx="26">
                  <c:v>80.232558139534888</c:v>
                </c:pt>
                <c:pt idx="27">
                  <c:v>80.232558139534888</c:v>
                </c:pt>
                <c:pt idx="28">
                  <c:v>79.069767441860463</c:v>
                </c:pt>
                <c:pt idx="29">
                  <c:v>77.906976744186053</c:v>
                </c:pt>
                <c:pt idx="30">
                  <c:v>77.325581395348848</c:v>
                </c:pt>
                <c:pt idx="31">
                  <c:v>78.197674418604649</c:v>
                </c:pt>
                <c:pt idx="32">
                  <c:v>79.360465116279073</c:v>
                </c:pt>
                <c:pt idx="33">
                  <c:v>78.488372093023244</c:v>
                </c:pt>
                <c:pt idx="34">
                  <c:v>80.232558139534888</c:v>
                </c:pt>
                <c:pt idx="35">
                  <c:v>81.686046511627907</c:v>
                </c:pt>
                <c:pt idx="36">
                  <c:v>83.430232558139537</c:v>
                </c:pt>
                <c:pt idx="37">
                  <c:v>84.883720930232556</c:v>
                </c:pt>
                <c:pt idx="38">
                  <c:v>86.04651162790698</c:v>
                </c:pt>
                <c:pt idx="39">
                  <c:v>87.79069767441861</c:v>
                </c:pt>
                <c:pt idx="40">
                  <c:v>87.20930232558139</c:v>
                </c:pt>
                <c:pt idx="41">
                  <c:v>87.20930232558139</c:v>
                </c:pt>
                <c:pt idx="42">
                  <c:v>87.79069767441861</c:v>
                </c:pt>
                <c:pt idx="43">
                  <c:v>91.569767441860463</c:v>
                </c:pt>
                <c:pt idx="44">
                  <c:v>93.604651162790702</c:v>
                </c:pt>
                <c:pt idx="45">
                  <c:v>91.279069767441854</c:v>
                </c:pt>
                <c:pt idx="46">
                  <c:v>91.279069767441854</c:v>
                </c:pt>
                <c:pt idx="47">
                  <c:v>91.569767441860463</c:v>
                </c:pt>
                <c:pt idx="48">
                  <c:v>91.569767441860463</c:v>
                </c:pt>
                <c:pt idx="49">
                  <c:v>93.023255813953483</c:v>
                </c:pt>
                <c:pt idx="50">
                  <c:v>93.313953488372093</c:v>
                </c:pt>
                <c:pt idx="51">
                  <c:v>94.767441860465112</c:v>
                </c:pt>
                <c:pt idx="52">
                  <c:v>95.058139534883722</c:v>
                </c:pt>
                <c:pt idx="53">
                  <c:v>95.930232558139537</c:v>
                </c:pt>
              </c:numCache>
            </c:numRef>
          </c:val>
          <c:smooth val="0"/>
          <c:extLst>
            <c:ext xmlns:c16="http://schemas.microsoft.com/office/drawing/2014/chart" uri="{C3380CC4-5D6E-409C-BE32-E72D297353CC}">
              <c16:uniqueId val="{00000001-4E3B-40EB-9C5B-4BA2E98DE613}"/>
            </c:ext>
          </c:extLst>
        </c:ser>
        <c:ser>
          <c:idx val="3"/>
          <c:order val="2"/>
          <c:tx>
            <c:v>PA</c:v>
          </c:tx>
          <c:marker>
            <c:symbol val="none"/>
          </c:marker>
          <c:cat>
            <c:strRef>
              <c:f>RSA!$A$62:$A$116</c:f>
              <c:strCache>
                <c:ptCount val="55"/>
                <c:pt idx="0">
                  <c:v>T4
2021</c:v>
                </c:pt>
                <c:pt idx="3">
                  <c:v>T1
2022</c:v>
                </c:pt>
                <c:pt idx="6">
                  <c:v>T2
2022</c:v>
                </c:pt>
                <c:pt idx="9">
                  <c:v>T3
2022</c:v>
                </c:pt>
                <c:pt idx="12">
                  <c:v>T4
2022</c:v>
                </c:pt>
                <c:pt idx="15">
                  <c:v>T1
2023</c:v>
                </c:pt>
                <c:pt idx="18">
                  <c:v>T2
2023</c:v>
                </c:pt>
                <c:pt idx="21">
                  <c:v>T3
2023</c:v>
                </c:pt>
                <c:pt idx="24">
                  <c:v>T4
2023</c:v>
                </c:pt>
                <c:pt idx="27">
                  <c:v>T1
2024</c:v>
                </c:pt>
                <c:pt idx="30">
                  <c:v>T2
2024</c:v>
                </c:pt>
                <c:pt idx="33">
                  <c:v>T3
2024</c:v>
                </c:pt>
                <c:pt idx="36">
                  <c:v>T4
2024</c:v>
                </c:pt>
                <c:pt idx="39">
                  <c:v>T1
2025</c:v>
                </c:pt>
                <c:pt idx="42">
                  <c:v>T2
2025</c:v>
                </c:pt>
                <c:pt idx="45">
                  <c:v>T3
2025</c:v>
                </c:pt>
                <c:pt idx="48">
                  <c:v>T4
2025</c:v>
                </c:pt>
                <c:pt idx="51">
                  <c:v>T1
2026</c:v>
                </c:pt>
                <c:pt idx="54">
                  <c:v>T2
2026</c:v>
                </c:pt>
              </c:strCache>
            </c:strRef>
          </c:cat>
          <c:val>
            <c:numRef>
              <c:f>PA!$AW$62:$AW$116</c:f>
              <c:numCache>
                <c:formatCode>0.0</c:formatCode>
                <c:ptCount val="55"/>
                <c:pt idx="0">
                  <c:v>100</c:v>
                </c:pt>
                <c:pt idx="1">
                  <c:v>98.713080168776372</c:v>
                </c:pt>
                <c:pt idx="2">
                  <c:v>97.763713080168785</c:v>
                </c:pt>
                <c:pt idx="3">
                  <c:v>97.552742616033754</c:v>
                </c:pt>
                <c:pt idx="4">
                  <c:v>97.067510548523202</c:v>
                </c:pt>
                <c:pt idx="5">
                  <c:v>97.510548523206751</c:v>
                </c:pt>
                <c:pt idx="6">
                  <c:v>98.164556962025316</c:v>
                </c:pt>
                <c:pt idx="7">
                  <c:v>98.333333333333329</c:v>
                </c:pt>
                <c:pt idx="8">
                  <c:v>99.704641350210963</c:v>
                </c:pt>
                <c:pt idx="9">
                  <c:v>101.05485232067511</c:v>
                </c:pt>
                <c:pt idx="10">
                  <c:v>101.8354430379747</c:v>
                </c:pt>
                <c:pt idx="11">
                  <c:v>102.46835443037973</c:v>
                </c:pt>
                <c:pt idx="12">
                  <c:v>102.27848101265822</c:v>
                </c:pt>
                <c:pt idx="13">
                  <c:v>101.20253164556962</c:v>
                </c:pt>
                <c:pt idx="14">
                  <c:v>100.12658227848101</c:v>
                </c:pt>
                <c:pt idx="15">
                  <c:v>99.810126582278485</c:v>
                </c:pt>
                <c:pt idx="16">
                  <c:v>98.607594936708864</c:v>
                </c:pt>
                <c:pt idx="17">
                  <c:v>98.797468354430379</c:v>
                </c:pt>
                <c:pt idx="18">
                  <c:v>98.839662447257382</c:v>
                </c:pt>
                <c:pt idx="19">
                  <c:v>98.375527426160332</c:v>
                </c:pt>
                <c:pt idx="20">
                  <c:v>98.417721518987349</c:v>
                </c:pt>
                <c:pt idx="21">
                  <c:v>98.987341772151893</c:v>
                </c:pt>
                <c:pt idx="22">
                  <c:v>98.628691983122366</c:v>
                </c:pt>
                <c:pt idx="23">
                  <c:v>98.481012658227854</c:v>
                </c:pt>
                <c:pt idx="24">
                  <c:v>97.995780590717303</c:v>
                </c:pt>
                <c:pt idx="25">
                  <c:v>96.202531645569621</c:v>
                </c:pt>
                <c:pt idx="26">
                  <c:v>95.105485232067508</c:v>
                </c:pt>
                <c:pt idx="27">
                  <c:v>94.177215189873422</c:v>
                </c:pt>
                <c:pt idx="28">
                  <c:v>93.607594936708864</c:v>
                </c:pt>
                <c:pt idx="29">
                  <c:v>94.029535864978911</c:v>
                </c:pt>
                <c:pt idx="30">
                  <c:v>94.767932489451482</c:v>
                </c:pt>
                <c:pt idx="31">
                  <c:v>96.371308016877634</c:v>
                </c:pt>
                <c:pt idx="32">
                  <c:v>97.468354430379748</c:v>
                </c:pt>
                <c:pt idx="33">
                  <c:v>98.565400843881861</c:v>
                </c:pt>
                <c:pt idx="34">
                  <c:v>98.94514767932489</c:v>
                </c:pt>
                <c:pt idx="35">
                  <c:v>99.177215189873408</c:v>
                </c:pt>
                <c:pt idx="36">
                  <c:v>100.25316455696202</c:v>
                </c:pt>
                <c:pt idx="37">
                  <c:v>100.29535864978902</c:v>
                </c:pt>
                <c:pt idx="38">
                  <c:v>99.704641350210963</c:v>
                </c:pt>
                <c:pt idx="39">
                  <c:v>97.552742616033754</c:v>
                </c:pt>
                <c:pt idx="40">
                  <c:v>95.506329113924053</c:v>
                </c:pt>
                <c:pt idx="41">
                  <c:v>94.177215189873422</c:v>
                </c:pt>
                <c:pt idx="42">
                  <c:v>94.894514767932492</c:v>
                </c:pt>
                <c:pt idx="43">
                  <c:v>95.063291139240505</c:v>
                </c:pt>
                <c:pt idx="44">
                  <c:v>95.864978902953595</c:v>
                </c:pt>
                <c:pt idx="45">
                  <c:v>96.413502109704638</c:v>
                </c:pt>
                <c:pt idx="46">
                  <c:v>96.814345991561183</c:v>
                </c:pt>
                <c:pt idx="47">
                  <c:v>97.974683544303801</c:v>
                </c:pt>
                <c:pt idx="48">
                  <c:v>98.037974683544306</c:v>
                </c:pt>
                <c:pt idx="49">
                  <c:v>98.016877637130804</c:v>
                </c:pt>
                <c:pt idx="50">
                  <c:v>97.257383966244731</c:v>
                </c:pt>
                <c:pt idx="51">
                  <c:v>96.835443037974684</c:v>
                </c:pt>
                <c:pt idx="52">
                  <c:v>95.527426160337541</c:v>
                </c:pt>
                <c:pt idx="53">
                  <c:v>95.59071729957806</c:v>
                </c:pt>
                <c:pt idx="54">
                  <c:v>96.77215189873418</c:v>
                </c:pt>
              </c:numCache>
            </c:numRef>
          </c:val>
          <c:smooth val="0"/>
          <c:extLst>
            <c:ext xmlns:c16="http://schemas.microsoft.com/office/drawing/2014/chart" uri="{C3380CC4-5D6E-409C-BE32-E72D297353CC}">
              <c16:uniqueId val="{00000002-4E3B-40EB-9C5B-4BA2E98DE613}"/>
            </c:ext>
          </c:extLst>
        </c:ser>
        <c:dLbls>
          <c:showLegendKey val="0"/>
          <c:showVal val="0"/>
          <c:showCatName val="0"/>
          <c:showSerName val="0"/>
          <c:showPercent val="0"/>
          <c:showBubbleSize val="0"/>
        </c:dLbls>
        <c:smooth val="0"/>
        <c:axId val="231201408"/>
        <c:axId val="231211392"/>
      </c:lineChart>
      <c:catAx>
        <c:axId val="231201408"/>
        <c:scaling>
          <c:orientation val="minMax"/>
          <c:min val="1"/>
        </c:scaling>
        <c:delete val="0"/>
        <c:axPos val="b"/>
        <c:majorGridlines/>
        <c:numFmt formatCode="General" sourceLinked="1"/>
        <c:majorTickMark val="out"/>
        <c:minorTickMark val="none"/>
        <c:tickLblPos val="low"/>
        <c:spPr>
          <a:ln w="19050"/>
        </c:spPr>
        <c:txPr>
          <a:bodyPr/>
          <a:lstStyle/>
          <a:p>
            <a:pPr>
              <a:defRPr sz="1000" baseline="0"/>
            </a:pPr>
            <a:endParaRPr lang="fr-FR"/>
          </a:p>
        </c:txPr>
        <c:crossAx val="231211392"/>
        <c:crossesAt val="100"/>
        <c:auto val="1"/>
        <c:lblAlgn val="ctr"/>
        <c:lblOffset val="100"/>
        <c:tickMarkSkip val="3"/>
        <c:noMultiLvlLbl val="1"/>
      </c:catAx>
      <c:valAx>
        <c:axId val="231211392"/>
        <c:scaling>
          <c:orientation val="minMax"/>
          <c:max val="104"/>
          <c:min val="56"/>
        </c:scaling>
        <c:delete val="0"/>
        <c:axPos val="l"/>
        <c:majorGridlines/>
        <c:numFmt formatCode="0" sourceLinked="0"/>
        <c:majorTickMark val="out"/>
        <c:minorTickMark val="none"/>
        <c:tickLblPos val="low"/>
        <c:crossAx val="231201408"/>
        <c:crossesAt val="43862"/>
        <c:crossBetween val="midCat"/>
        <c:majorUnit val="4"/>
      </c:valAx>
      <c:spPr>
        <a:ln>
          <a:solidFill>
            <a:schemeClr val="tx1">
              <a:tint val="75000"/>
            </a:schemeClr>
          </a:solidFill>
        </a:ln>
      </c:spPr>
    </c:plotArea>
    <c:legend>
      <c:legendPos val="b"/>
      <c:layout>
        <c:manualLayout>
          <c:xMode val="edge"/>
          <c:yMode val="edge"/>
          <c:x val="0.30065624873813851"/>
          <c:y val="0.76458807679714891"/>
          <c:w val="0.38285612759943466"/>
          <c:h val="6.4813309626619256E-2"/>
        </c:manualLayout>
      </c:layout>
      <c:overlay val="0"/>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1" i="0" u="none" strike="noStrike" kern="1200" spc="0" baseline="0">
                <a:solidFill>
                  <a:srgbClr val="000000"/>
                </a:solidFill>
                <a:latin typeface="Calibri"/>
              </a:rPr>
              <a:t>Evolution du cumul annuel glissant des créations d'entreprises </a:t>
            </a:r>
          </a:p>
          <a:p>
            <a:pPr>
              <a:defRPr/>
            </a:pPr>
            <a:r>
              <a:rPr lang="fr-FR" sz="1000" b="0" i="1" u="none" strike="noStrike" kern="1200" spc="0" baseline="0">
                <a:solidFill>
                  <a:srgbClr val="000000"/>
                </a:solidFill>
                <a:latin typeface="Calibri"/>
              </a:rPr>
              <a:t>(données brutes,  base 100 au 1</a:t>
            </a:r>
            <a:r>
              <a:rPr lang="fr-FR" sz="1000" b="0" i="1" u="none" strike="noStrike" kern="1200" spc="0" baseline="30000">
                <a:solidFill>
                  <a:srgbClr val="000000"/>
                </a:solidFill>
                <a:latin typeface="Calibri"/>
              </a:rPr>
              <a:t>er </a:t>
            </a:r>
            <a:r>
              <a:rPr lang="fr-FR" sz="1000" b="0" i="1" u="none" strike="noStrike" kern="1200" spc="0" baseline="0">
                <a:solidFill>
                  <a:srgbClr val="000000"/>
                </a:solidFill>
                <a:latin typeface="Calibri"/>
              </a:rPr>
              <a:t>trimestre 2016 )</a:t>
            </a:r>
          </a:p>
        </c:rich>
      </c:tx>
      <c:layout>
        <c:manualLayout>
          <c:xMode val="edge"/>
          <c:yMode val="edge"/>
          <c:x val="0.21786639343918568"/>
          <c:y val="2.023310976868051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5.0918923802737791E-2"/>
          <c:y val="0.24729020639798646"/>
          <c:w val="0.92942066234906906"/>
          <c:h val="0.52392569192019056"/>
        </c:manualLayout>
      </c:layout>
      <c:lineChart>
        <c:grouping val="standard"/>
        <c:varyColors val="0"/>
        <c:ser>
          <c:idx val="3"/>
          <c:order val="0"/>
          <c:tx>
            <c:v>Total Vaucluse</c:v>
          </c:tx>
          <c:spPr>
            <a:ln w="28575" cap="rnd">
              <a:solidFill>
                <a:schemeClr val="accent6">
                  <a:lumMod val="75000"/>
                </a:schemeClr>
              </a:solidFill>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annuel'!$AF$10:$AF$51</c:f>
              <c:numCache>
                <c:formatCode>0.0</c:formatCode>
                <c:ptCount val="42"/>
                <c:pt idx="0">
                  <c:v>100</c:v>
                </c:pt>
                <c:pt idx="1">
                  <c:v>102.60120585701982</c:v>
                </c:pt>
                <c:pt idx="2">
                  <c:v>101.58484065460809</c:v>
                </c:pt>
                <c:pt idx="3">
                  <c:v>100.99913867355727</c:v>
                </c:pt>
                <c:pt idx="4">
                  <c:v>103.20413436692506</c:v>
                </c:pt>
                <c:pt idx="5">
                  <c:v>103.42807924203272</c:v>
                </c:pt>
                <c:pt idx="6">
                  <c:v>106.33936261843238</c:v>
                </c:pt>
                <c:pt idx="7">
                  <c:v>108.18260120585701</c:v>
                </c:pt>
                <c:pt idx="8">
                  <c:v>111.7829457364341</c:v>
                </c:pt>
                <c:pt idx="9">
                  <c:v>115.98621877691646</c:v>
                </c:pt>
                <c:pt idx="10">
                  <c:v>117.57105943152455</c:v>
                </c:pt>
                <c:pt idx="11">
                  <c:v>124.09991386735572</c:v>
                </c:pt>
                <c:pt idx="12">
                  <c:v>128.45822566752801</c:v>
                </c:pt>
                <c:pt idx="13">
                  <c:v>131.21447028423771</c:v>
                </c:pt>
                <c:pt idx="14">
                  <c:v>136.60637381567616</c:v>
                </c:pt>
                <c:pt idx="15">
                  <c:v>142.04995693367786</c:v>
                </c:pt>
                <c:pt idx="16">
                  <c:v>138.58742463393625</c:v>
                </c:pt>
                <c:pt idx="17">
                  <c:v>130.86993970714903</c:v>
                </c:pt>
                <c:pt idx="18">
                  <c:v>139.62101636520242</c:v>
                </c:pt>
                <c:pt idx="19">
                  <c:v>141.13695090439276</c:v>
                </c:pt>
                <c:pt idx="20">
                  <c:v>150.71490094745909</c:v>
                </c:pt>
                <c:pt idx="21">
                  <c:v>169.68130921619294</c:v>
                </c:pt>
                <c:pt idx="22">
                  <c:v>168.32041343669252</c:v>
                </c:pt>
                <c:pt idx="23">
                  <c:v>172.79931093884582</c:v>
                </c:pt>
                <c:pt idx="24">
                  <c:v>175.29715762273901</c:v>
                </c:pt>
                <c:pt idx="25">
                  <c:v>170.59431524547804</c:v>
                </c:pt>
                <c:pt idx="26">
                  <c:v>172.3514211886305</c:v>
                </c:pt>
                <c:pt idx="27">
                  <c:v>171.11111111111111</c:v>
                </c:pt>
                <c:pt idx="28">
                  <c:v>170.54263565891472</c:v>
                </c:pt>
                <c:pt idx="29">
                  <c:v>169.93970714900948</c:v>
                </c:pt>
                <c:pt idx="30">
                  <c:v>170.24978466838931</c:v>
                </c:pt>
                <c:pt idx="31">
                  <c:v>168.95779500430663</c:v>
                </c:pt>
                <c:pt idx="32">
                  <c:v>176.26184323858743</c:v>
                </c:pt>
                <c:pt idx="33">
                  <c:v>180.01722652885442</c:v>
                </c:pt>
                <c:pt idx="34">
                  <c:v>179.01808785529715</c:v>
                </c:pt>
                <c:pt idx="35">
                  <c:v>184.59948320413437</c:v>
                </c:pt>
                <c:pt idx="36">
                  <c:v>178.03617571059431</c:v>
                </c:pt>
                <c:pt idx="37">
                  <c:v>177.46770025839794</c:v>
                </c:pt>
                <c:pt idx="38">
                  <c:v>182.687338501292</c:v>
                </c:pt>
                <c:pt idx="39">
                  <c:v>183.23858742463392</c:v>
                </c:pt>
                <c:pt idx="40">
                  <c:v>190.24978466838931</c:v>
                </c:pt>
                <c:pt idx="41">
                  <c:v>198.46683893195521</c:v>
                </c:pt>
              </c:numCache>
            </c:numRef>
          </c:val>
          <c:smooth val="0"/>
          <c:extLst>
            <c:ext xmlns:c16="http://schemas.microsoft.com/office/drawing/2014/chart" uri="{C3380CC4-5D6E-409C-BE32-E72D297353CC}">
              <c16:uniqueId val="{00000000-3C26-451C-A25B-04E706060F11}"/>
            </c:ext>
          </c:extLst>
        </c:ser>
        <c:ser>
          <c:idx val="1"/>
          <c:order val="1"/>
          <c:tx>
            <c:v>Vaucluse hors micro-entrepreneurs</c:v>
          </c:tx>
          <c:spPr>
            <a:ln w="28575" cap="rnd">
              <a:solidFill>
                <a:schemeClr val="accent6">
                  <a:lumMod val="75000"/>
                </a:schemeClr>
              </a:solidFill>
              <a:prstDash val="dash"/>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annuel'!$AE$10:$AE$51</c:f>
              <c:numCache>
                <c:formatCode>0.0</c:formatCode>
                <c:ptCount val="42"/>
                <c:pt idx="0">
                  <c:v>100</c:v>
                </c:pt>
                <c:pt idx="1">
                  <c:v>104.382889200561</c:v>
                </c:pt>
                <c:pt idx="2">
                  <c:v>104.10238429172512</c:v>
                </c:pt>
                <c:pt idx="3">
                  <c:v>105.71528751753156</c:v>
                </c:pt>
                <c:pt idx="4">
                  <c:v>107.39831697054699</c:v>
                </c:pt>
                <c:pt idx="5">
                  <c:v>109.78260869565217</c:v>
                </c:pt>
                <c:pt idx="6">
                  <c:v>111.99158485273493</c:v>
                </c:pt>
                <c:pt idx="7">
                  <c:v>113.77980364656382</c:v>
                </c:pt>
                <c:pt idx="8">
                  <c:v>114.30575035063113</c:v>
                </c:pt>
                <c:pt idx="9">
                  <c:v>118.82889200561009</c:v>
                </c:pt>
                <c:pt idx="10">
                  <c:v>118.93408134642355</c:v>
                </c:pt>
                <c:pt idx="11">
                  <c:v>119.3899018232819</c:v>
                </c:pt>
                <c:pt idx="12">
                  <c:v>127.84011220196354</c:v>
                </c:pt>
                <c:pt idx="13">
                  <c:v>128.57643758765778</c:v>
                </c:pt>
                <c:pt idx="14">
                  <c:v>127.13884992987377</c:v>
                </c:pt>
                <c:pt idx="15">
                  <c:v>124.50911640953717</c:v>
                </c:pt>
                <c:pt idx="16">
                  <c:v>109.46704067321178</c:v>
                </c:pt>
                <c:pt idx="17">
                  <c:v>93.583450210378686</c:v>
                </c:pt>
                <c:pt idx="18">
                  <c:v>97.440392706872373</c:v>
                </c:pt>
                <c:pt idx="19">
                  <c:v>99.579242636746145</c:v>
                </c:pt>
                <c:pt idx="20">
                  <c:v>105.89060308555401</c:v>
                </c:pt>
                <c:pt idx="21">
                  <c:v>118.02244039270687</c:v>
                </c:pt>
                <c:pt idx="22">
                  <c:v>117.49649368863955</c:v>
                </c:pt>
                <c:pt idx="23">
                  <c:v>118.51332398316971</c:v>
                </c:pt>
                <c:pt idx="24">
                  <c:v>117.77699859747545</c:v>
                </c:pt>
                <c:pt idx="25">
                  <c:v>115.77840112201963</c:v>
                </c:pt>
                <c:pt idx="26">
                  <c:v>114.48106591865357</c:v>
                </c:pt>
                <c:pt idx="27">
                  <c:v>112.41234221598877</c:v>
                </c:pt>
                <c:pt idx="28">
                  <c:v>110.0280504908836</c:v>
                </c:pt>
                <c:pt idx="29">
                  <c:v>106.38148667601683</c:v>
                </c:pt>
                <c:pt idx="30">
                  <c:v>105.50490883590462</c:v>
                </c:pt>
                <c:pt idx="31">
                  <c:v>104.31276297335204</c:v>
                </c:pt>
                <c:pt idx="32">
                  <c:v>108.55539971949509</c:v>
                </c:pt>
                <c:pt idx="33">
                  <c:v>111.50070126227209</c:v>
                </c:pt>
                <c:pt idx="34">
                  <c:v>110.72931276297335</c:v>
                </c:pt>
                <c:pt idx="35">
                  <c:v>114.02524544179525</c:v>
                </c:pt>
                <c:pt idx="36">
                  <c:v>109.6774193548387</c:v>
                </c:pt>
                <c:pt idx="37">
                  <c:v>109.32678821879382</c:v>
                </c:pt>
                <c:pt idx="38">
                  <c:v>110.65918653576439</c:v>
                </c:pt>
                <c:pt idx="39">
                  <c:v>110.09817671809256</c:v>
                </c:pt>
                <c:pt idx="40">
                  <c:v>112.69284712482468</c:v>
                </c:pt>
                <c:pt idx="41">
                  <c:v>113.95511921458625</c:v>
                </c:pt>
              </c:numCache>
            </c:numRef>
          </c:val>
          <c:smooth val="0"/>
          <c:extLst>
            <c:ext xmlns:c16="http://schemas.microsoft.com/office/drawing/2014/chart" uri="{C3380CC4-5D6E-409C-BE32-E72D297353CC}">
              <c16:uniqueId val="{00000001-3C26-451C-A25B-04E706060F11}"/>
            </c:ext>
          </c:extLst>
        </c:ser>
        <c:ser>
          <c:idx val="2"/>
          <c:order val="2"/>
          <c:tx>
            <c:v>Total Provence-Alpes-Côte d'Azur</c:v>
          </c:tx>
          <c:spPr>
            <a:ln w="28575" cap="rnd">
              <a:solidFill>
                <a:schemeClr val="accent2"/>
              </a:solidFill>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annuel'!$T$10:$T$51</c:f>
              <c:numCache>
                <c:formatCode>0.0</c:formatCode>
                <c:ptCount val="42"/>
                <c:pt idx="0">
                  <c:v>100</c:v>
                </c:pt>
                <c:pt idx="1">
                  <c:v>101.92826183406709</c:v>
                </c:pt>
                <c:pt idx="2">
                  <c:v>101.86853691000309</c:v>
                </c:pt>
                <c:pt idx="3">
                  <c:v>102.31903348008599</c:v>
                </c:pt>
                <c:pt idx="4">
                  <c:v>103.06474181768542</c:v>
                </c:pt>
                <c:pt idx="5">
                  <c:v>103.13299887375858</c:v>
                </c:pt>
                <c:pt idx="6">
                  <c:v>105.50834442510495</c:v>
                </c:pt>
                <c:pt idx="7">
                  <c:v>109.20105115866352</c:v>
                </c:pt>
                <c:pt idx="8">
                  <c:v>114.44319306508311</c:v>
                </c:pt>
                <c:pt idx="9">
                  <c:v>119.78089485000511</c:v>
                </c:pt>
                <c:pt idx="10">
                  <c:v>123.06235282072284</c:v>
                </c:pt>
                <c:pt idx="11">
                  <c:v>125.6527080986997</c:v>
                </c:pt>
                <c:pt idx="12">
                  <c:v>130.46824340466196</c:v>
                </c:pt>
                <c:pt idx="13">
                  <c:v>133.70533428893211</c:v>
                </c:pt>
                <c:pt idx="14">
                  <c:v>137.45776594655473</c:v>
                </c:pt>
                <c:pt idx="15">
                  <c:v>143.50875396744138</c:v>
                </c:pt>
                <c:pt idx="16">
                  <c:v>142.21698918125659</c:v>
                </c:pt>
                <c:pt idx="17">
                  <c:v>134.72236442442238</c:v>
                </c:pt>
                <c:pt idx="18">
                  <c:v>142.28183338452612</c:v>
                </c:pt>
                <c:pt idx="19">
                  <c:v>147.73215931196887</c:v>
                </c:pt>
                <c:pt idx="20">
                  <c:v>158.55090269956656</c:v>
                </c:pt>
                <c:pt idx="21">
                  <c:v>180.2429951196205</c:v>
                </c:pt>
                <c:pt idx="22">
                  <c:v>178.6235964642845</c:v>
                </c:pt>
                <c:pt idx="23">
                  <c:v>182.3640831370943</c:v>
                </c:pt>
                <c:pt idx="24">
                  <c:v>184.63533667792908</c:v>
                </c:pt>
                <c:pt idx="25">
                  <c:v>181.41872291048088</c:v>
                </c:pt>
                <c:pt idx="26">
                  <c:v>187.07552643254496</c:v>
                </c:pt>
                <c:pt idx="27">
                  <c:v>188.5174567420907</c:v>
                </c:pt>
                <c:pt idx="28">
                  <c:v>184.87935565339066</c:v>
                </c:pt>
                <c:pt idx="29">
                  <c:v>181.25319954950342</c:v>
                </c:pt>
                <c:pt idx="30">
                  <c:v>179.46145182758269</c:v>
                </c:pt>
                <c:pt idx="31">
                  <c:v>176.01276406948568</c:v>
                </c:pt>
                <c:pt idx="32">
                  <c:v>180.47165625746561</c:v>
                </c:pt>
                <c:pt idx="33">
                  <c:v>181.12009829016074</c:v>
                </c:pt>
                <c:pt idx="34">
                  <c:v>180.31125217569365</c:v>
                </c:pt>
                <c:pt idx="35">
                  <c:v>181.19859390464489</c:v>
                </c:pt>
                <c:pt idx="36">
                  <c:v>178.21405412784546</c:v>
                </c:pt>
                <c:pt idx="37">
                  <c:v>181.02112555885466</c:v>
                </c:pt>
                <c:pt idx="38">
                  <c:v>187.55332582505716</c:v>
                </c:pt>
                <c:pt idx="39">
                  <c:v>192.14531927237979</c:v>
                </c:pt>
                <c:pt idx="40">
                  <c:v>199.32254871847377</c:v>
                </c:pt>
                <c:pt idx="41">
                  <c:v>206.5663287942391</c:v>
                </c:pt>
              </c:numCache>
            </c:numRef>
          </c:val>
          <c:smooth val="0"/>
          <c:extLst>
            <c:ext xmlns:c16="http://schemas.microsoft.com/office/drawing/2014/chart" uri="{C3380CC4-5D6E-409C-BE32-E72D297353CC}">
              <c16:uniqueId val="{00000002-3C26-451C-A25B-04E706060F11}"/>
            </c:ext>
          </c:extLst>
        </c:ser>
        <c:ser>
          <c:idx val="0"/>
          <c:order val="3"/>
          <c:tx>
            <c:v>Provence-Alpes-Côte d'Azur hors micro-entrepreneurs</c:v>
          </c:tx>
          <c:spPr>
            <a:ln w="28575" cap="rnd">
              <a:solidFill>
                <a:schemeClr val="accent2"/>
              </a:solidFill>
              <a:prstDash val="dash"/>
              <a:round/>
            </a:ln>
            <a:effectLst/>
          </c:spPr>
          <c:marker>
            <c:symbol val="none"/>
          </c:marker>
          <c:cat>
            <c:multiLvlStrRef>
              <c:f>'Cumul annuel'!$A$10:$B$51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'Cumul annuel'!$S$10:$S$51</c:f>
              <c:numCache>
                <c:formatCode>0.0</c:formatCode>
                <c:ptCount val="42"/>
                <c:pt idx="0">
                  <c:v>100</c:v>
                </c:pt>
                <c:pt idx="1">
                  <c:v>103.70043454644215</c:v>
                </c:pt>
                <c:pt idx="2">
                  <c:v>104.90222705051602</c:v>
                </c:pt>
                <c:pt idx="3">
                  <c:v>107.14285714285714</c:v>
                </c:pt>
                <c:pt idx="4">
                  <c:v>108.58568712656165</c:v>
                </c:pt>
                <c:pt idx="5">
                  <c:v>108.79956545355785</c:v>
                </c:pt>
                <c:pt idx="6">
                  <c:v>110.94174361759912</c:v>
                </c:pt>
                <c:pt idx="7">
                  <c:v>112.99225964149919</c:v>
                </c:pt>
                <c:pt idx="8">
                  <c:v>114.0888104291146</c:v>
                </c:pt>
                <c:pt idx="9">
                  <c:v>117.59234111895709</c:v>
                </c:pt>
                <c:pt idx="10">
                  <c:v>118.74660510592069</c:v>
                </c:pt>
                <c:pt idx="11">
                  <c:v>117.93183052688757</c:v>
                </c:pt>
                <c:pt idx="12">
                  <c:v>121.42857142857142</c:v>
                </c:pt>
                <c:pt idx="13">
                  <c:v>122.36216730038024</c:v>
                </c:pt>
                <c:pt idx="14">
                  <c:v>122.23655621944596</c:v>
                </c:pt>
                <c:pt idx="15">
                  <c:v>120.64095600217273</c:v>
                </c:pt>
                <c:pt idx="16">
                  <c:v>113.23669201520912</c:v>
                </c:pt>
                <c:pt idx="17">
                  <c:v>100.20369364475827</c:v>
                </c:pt>
                <c:pt idx="18">
                  <c:v>101.2934546442151</c:v>
                </c:pt>
                <c:pt idx="19">
                  <c:v>105.24511135252581</c:v>
                </c:pt>
                <c:pt idx="20">
                  <c:v>110.50719717544813</c:v>
                </c:pt>
                <c:pt idx="21">
                  <c:v>125.05092341118957</c:v>
                </c:pt>
                <c:pt idx="22">
                  <c:v>126.03204780010864</c:v>
                </c:pt>
                <c:pt idx="23">
                  <c:v>126.2221618685497</c:v>
                </c:pt>
                <c:pt idx="24">
                  <c:v>126.42585551330798</c:v>
                </c:pt>
                <c:pt idx="25">
                  <c:v>124.84722976643128</c:v>
                </c:pt>
                <c:pt idx="26">
                  <c:v>125.49225964149919</c:v>
                </c:pt>
                <c:pt idx="27">
                  <c:v>127.31871265616512</c:v>
                </c:pt>
                <c:pt idx="28">
                  <c:v>124.82007061379686</c:v>
                </c:pt>
                <c:pt idx="29">
                  <c:v>122.14828897338404</c:v>
                </c:pt>
                <c:pt idx="30">
                  <c:v>121.40820206409559</c:v>
                </c:pt>
                <c:pt idx="31">
                  <c:v>120.06721890277024</c:v>
                </c:pt>
                <c:pt idx="32">
                  <c:v>124.55187398153178</c:v>
                </c:pt>
                <c:pt idx="33">
                  <c:v>124.94568169473112</c:v>
                </c:pt>
                <c:pt idx="34">
                  <c:v>123.4824823465508</c:v>
                </c:pt>
                <c:pt idx="35">
                  <c:v>122.44703965236286</c:v>
                </c:pt>
                <c:pt idx="36">
                  <c:v>119.46632265073329</c:v>
                </c:pt>
                <c:pt idx="37">
                  <c:v>120.47800108636611</c:v>
                </c:pt>
                <c:pt idx="38">
                  <c:v>123.58093427485062</c:v>
                </c:pt>
                <c:pt idx="39">
                  <c:v>125.72650733297121</c:v>
                </c:pt>
                <c:pt idx="40">
                  <c:v>127.93318848451929</c:v>
                </c:pt>
                <c:pt idx="41">
                  <c:v>128.69364475828354</c:v>
                </c:pt>
              </c:numCache>
            </c:numRef>
          </c:val>
          <c:smooth val="0"/>
          <c:extLst>
            <c:ext xmlns:c16="http://schemas.microsoft.com/office/drawing/2014/chart" uri="{C3380CC4-5D6E-409C-BE32-E72D297353CC}">
              <c16:uniqueId val="{00000003-3C26-451C-A25B-04E706060F11}"/>
            </c:ext>
          </c:extLst>
        </c:ser>
        <c:dLbls>
          <c:showLegendKey val="0"/>
          <c:showVal val="0"/>
          <c:showCatName val="0"/>
          <c:showSerName val="0"/>
          <c:showPercent val="0"/>
          <c:showBubbleSize val="0"/>
        </c:dLbls>
        <c:smooth val="0"/>
        <c:axId val="1705317920"/>
        <c:axId val="1705316960"/>
      </c:lineChart>
      <c:catAx>
        <c:axId val="1705317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25400" cap="flat" cmpd="sng" algn="ctr">
            <a:solidFill>
              <a:schemeClr val="bg2">
                <a:lumMod val="50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316960"/>
        <c:crossesAt val="100"/>
        <c:auto val="1"/>
        <c:lblAlgn val="ctr"/>
        <c:lblOffset val="100"/>
        <c:tickLblSkip val="4"/>
        <c:tickMarkSkip val="4"/>
        <c:noMultiLvlLbl val="1"/>
      </c:catAx>
      <c:valAx>
        <c:axId val="1705316960"/>
        <c:scaling>
          <c:orientation val="minMax"/>
          <c:max val="220"/>
          <c:min val="8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317920"/>
        <c:crosses val="autoZero"/>
        <c:crossBetween val="midCat"/>
        <c:majorUnit val="20"/>
        <c:minorUnit val="1"/>
      </c:valAx>
      <c:spPr>
        <a:noFill/>
        <a:ln>
          <a:noFill/>
        </a:ln>
        <a:effectLst/>
      </c:spPr>
    </c:plotArea>
    <c:legend>
      <c:legendPos val="b"/>
      <c:layout>
        <c:manualLayout>
          <c:xMode val="edge"/>
          <c:yMode val="edge"/>
          <c:x val="3.6633682742078191E-2"/>
          <c:y val="0.10190922057280717"/>
          <c:w val="0.92431118858147676"/>
          <c:h val="0.1313306052462908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b="1" i="0" u="none" strike="noStrike" kern="1200" spc="0" baseline="0">
                <a:solidFill>
                  <a:srgbClr val="000000"/>
                </a:solidFill>
                <a:latin typeface="Calibri"/>
              </a:rPr>
              <a:t>Evolution du cumul annuel glissant </a:t>
            </a:r>
            <a:r>
              <a:rPr lang="fr-FR" sz="1400" b="1" i="0" u="none" strike="noStrike" baseline="0">
                <a:solidFill>
                  <a:srgbClr val="000000"/>
                </a:solidFill>
                <a:latin typeface="Calibri"/>
              </a:rPr>
              <a:t> des défaillances d'entreprises</a:t>
            </a:r>
          </a:p>
          <a:p>
            <a:pPr>
              <a:defRPr sz="1400" b="0" i="0" u="none" strike="noStrike" kern="1200" spc="0" baseline="0">
                <a:solidFill>
                  <a:schemeClr val="tx1">
                    <a:lumMod val="65000"/>
                    <a:lumOff val="35000"/>
                  </a:schemeClr>
                </a:solidFill>
                <a:latin typeface="+mn-lt"/>
                <a:ea typeface="+mn-ea"/>
                <a:cs typeface="+mn-cs"/>
              </a:defRPr>
            </a:pPr>
            <a:r>
              <a:rPr lang="fr-FR" sz="1000" b="0" i="1" u="none" strike="noStrike" baseline="0">
                <a:solidFill>
                  <a:srgbClr val="000000"/>
                </a:solidFill>
                <a:latin typeface="Calibri"/>
              </a:rPr>
              <a:t>(données brutes, base 100 au 1</a:t>
            </a:r>
            <a:r>
              <a:rPr lang="fr-FR" sz="1000" b="0" i="1" u="none" strike="noStrike" baseline="30000">
                <a:solidFill>
                  <a:srgbClr val="000000"/>
                </a:solidFill>
                <a:latin typeface="Calibri"/>
              </a:rPr>
              <a:t>er</a:t>
            </a:r>
            <a:r>
              <a:rPr lang="fr-FR" sz="1000" b="0" i="1" u="none" strike="noStrike" baseline="0">
                <a:solidFill>
                  <a:srgbClr val="000000"/>
                </a:solidFill>
                <a:latin typeface="Calibri"/>
              </a:rPr>
              <a:t> trimestre 2016)</a:t>
            </a:r>
          </a:p>
        </c:rich>
      </c:tx>
      <c:layout>
        <c:manualLayout>
          <c:xMode val="edge"/>
          <c:yMode val="edge"/>
          <c:x val="0.18853855092772837"/>
          <c:y val="3.4428691513486834E-2"/>
        </c:manualLayout>
      </c:layout>
      <c:overlay val="0"/>
      <c:spPr>
        <a:noFill/>
        <a:ln>
          <a:noFill/>
        </a:ln>
        <a:effectLst/>
      </c:spPr>
    </c:title>
    <c:autoTitleDeleted val="0"/>
    <c:plotArea>
      <c:layout>
        <c:manualLayout>
          <c:layoutTarget val="inner"/>
          <c:xMode val="edge"/>
          <c:yMode val="edge"/>
          <c:x val="5.9075436405720168E-2"/>
          <c:y val="0.2225039123630673"/>
          <c:w val="0.91033142539173328"/>
          <c:h val="0.53890946730250266"/>
        </c:manualLayout>
      </c:layout>
      <c:lineChart>
        <c:grouping val="standard"/>
        <c:varyColors val="0"/>
        <c:ser>
          <c:idx val="0"/>
          <c:order val="0"/>
          <c:tx>
            <c:strRef>
              <c:f>Graphique!$D$8:$D$9</c:f>
              <c:strCache>
                <c:ptCount val="2"/>
                <c:pt idx="0">
                  <c:v>Provence-Alpes-Côte d'Azur</c:v>
                </c:pt>
              </c:strCache>
            </c:strRef>
          </c:tx>
          <c:spPr>
            <a:ln w="31750">
              <a:solidFill>
                <a:schemeClr val="accent2"/>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Graphique!$D$10:$D$51</c:f>
              <c:numCache>
                <c:formatCode>#\ ##0.0</c:formatCode>
                <c:ptCount val="42"/>
                <c:pt idx="0">
                  <c:v>100</c:v>
                </c:pt>
                <c:pt idx="1">
                  <c:v>99.216125419932808</c:v>
                </c:pt>
                <c:pt idx="2">
                  <c:v>96.256598944168942</c:v>
                </c:pt>
                <c:pt idx="3">
                  <c:v>95.712685970244763</c:v>
                </c:pt>
                <c:pt idx="4">
                  <c:v>95.328747400415935</c:v>
                </c:pt>
                <c:pt idx="5">
                  <c:v>96.064629659254521</c:v>
                </c:pt>
                <c:pt idx="6">
                  <c:v>96.208606622940323</c:v>
                </c:pt>
                <c:pt idx="7">
                  <c:v>95.760678291473369</c:v>
                </c:pt>
                <c:pt idx="8">
                  <c:v>92.35322348424252</c:v>
                </c:pt>
                <c:pt idx="9">
                  <c:v>87.873940169572876</c:v>
                </c:pt>
                <c:pt idx="10">
                  <c:v>86.066229403295466</c:v>
                </c:pt>
                <c:pt idx="11">
                  <c:v>83.746600543912976</c:v>
                </c:pt>
                <c:pt idx="12">
                  <c:v>82.194848824188128</c:v>
                </c:pt>
                <c:pt idx="13">
                  <c:v>82.162853943369058</c:v>
                </c:pt>
                <c:pt idx="14">
                  <c:v>83.1067029275316</c:v>
                </c:pt>
                <c:pt idx="15">
                  <c:v>83.698608222684371</c:v>
                </c:pt>
                <c:pt idx="16">
                  <c:v>78.195488721804509</c:v>
                </c:pt>
                <c:pt idx="17">
                  <c:v>67.189249720044799</c:v>
                </c:pt>
                <c:pt idx="18">
                  <c:v>62.51799712046072</c:v>
                </c:pt>
                <c:pt idx="19">
                  <c:v>54.391297392417215</c:v>
                </c:pt>
                <c:pt idx="20">
                  <c:v>49.864021756518959</c:v>
                </c:pt>
                <c:pt idx="21">
                  <c:v>53.223484242521202</c:v>
                </c:pt>
                <c:pt idx="22">
                  <c:v>51.127819548872175</c:v>
                </c:pt>
                <c:pt idx="23">
                  <c:v>50.327947528395455</c:v>
                </c:pt>
                <c:pt idx="24">
                  <c:v>55.047192449208126</c:v>
                </c:pt>
                <c:pt idx="25">
                  <c:v>59.766437370020796</c:v>
                </c:pt>
                <c:pt idx="26">
                  <c:v>64.181730923052314</c:v>
                </c:pt>
                <c:pt idx="27">
                  <c:v>69.66885298352264</c:v>
                </c:pt>
                <c:pt idx="28">
                  <c:v>76.563749800031999</c:v>
                </c:pt>
                <c:pt idx="29">
                  <c:v>81.522956326987682</c:v>
                </c:pt>
                <c:pt idx="30">
                  <c:v>85.266357382818754</c:v>
                </c:pt>
                <c:pt idx="31">
                  <c:v>93.329067349224132</c:v>
                </c:pt>
                <c:pt idx="32">
                  <c:v>99.280115181570949</c:v>
                </c:pt>
                <c:pt idx="33">
                  <c:v>104.06334986402175</c:v>
                </c:pt>
                <c:pt idx="34">
                  <c:v>107.77475603903375</c:v>
                </c:pt>
                <c:pt idx="35">
                  <c:v>108.44664853623421</c:v>
                </c:pt>
                <c:pt idx="36">
                  <c:v>105.35914253719405</c:v>
                </c:pt>
                <c:pt idx="37">
                  <c:v>104.94320908654615</c:v>
                </c:pt>
                <c:pt idx="38">
                  <c:v>103.95136778115501</c:v>
                </c:pt>
                <c:pt idx="39">
                  <c:v>101.67973124300111</c:v>
                </c:pt>
                <c:pt idx="40">
                  <c:v>103.74340105583106</c:v>
                </c:pt>
                <c:pt idx="41">
                  <c:v>102.67157254839225</c:v>
                </c:pt>
              </c:numCache>
            </c:numRef>
          </c:val>
          <c:smooth val="0"/>
          <c:extLst>
            <c:ext xmlns:c16="http://schemas.microsoft.com/office/drawing/2014/chart" uri="{C3380CC4-5D6E-409C-BE32-E72D297353CC}">
              <c16:uniqueId val="{00000000-8A58-480C-8A5F-A6E9F1BC7D3B}"/>
            </c:ext>
          </c:extLst>
        </c:ser>
        <c:ser>
          <c:idx val="2"/>
          <c:order val="1"/>
          <c:tx>
            <c:v>France métro.</c:v>
          </c:tx>
          <c:spPr>
            <a:ln>
              <a:solidFill>
                <a:schemeClr val="tx2">
                  <a:lumMod val="75000"/>
                  <a:lumOff val="25000"/>
                </a:schemeClr>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Graphique!$C$10:$C$51</c:f>
              <c:numCache>
                <c:formatCode>#\ ##0.0</c:formatCode>
                <c:ptCount val="42"/>
                <c:pt idx="0">
                  <c:v>100</c:v>
                </c:pt>
                <c:pt idx="1">
                  <c:v>100.00501077316231</c:v>
                </c:pt>
                <c:pt idx="2">
                  <c:v>97.152210586093432</c:v>
                </c:pt>
                <c:pt idx="3">
                  <c:v>94.683569674800822</c:v>
                </c:pt>
                <c:pt idx="4">
                  <c:v>93.212072622805692</c:v>
                </c:pt>
                <c:pt idx="5">
                  <c:v>90.740091196071546</c:v>
                </c:pt>
                <c:pt idx="6">
                  <c:v>89.547527183444402</c:v>
                </c:pt>
                <c:pt idx="7">
                  <c:v>88.702376776736642</c:v>
                </c:pt>
                <c:pt idx="8">
                  <c:v>86.28885437022933</c:v>
                </c:pt>
                <c:pt idx="9">
                  <c:v>85.675869786708091</c:v>
                </c:pt>
                <c:pt idx="10">
                  <c:v>86.190309164704118</c:v>
                </c:pt>
                <c:pt idx="11">
                  <c:v>87.010405705600363</c:v>
                </c:pt>
                <c:pt idx="12">
                  <c:v>87.170750446793946</c:v>
                </c:pt>
                <c:pt idx="13">
                  <c:v>86.287184112508569</c:v>
                </c:pt>
                <c:pt idx="14">
                  <c:v>85.16310066643284</c:v>
                </c:pt>
                <c:pt idx="15">
                  <c:v>82.983414340832795</c:v>
                </c:pt>
                <c:pt idx="16">
                  <c:v>76.726628918842181</c:v>
                </c:pt>
                <c:pt idx="17">
                  <c:v>65.29538507791753</c:v>
                </c:pt>
                <c:pt idx="18">
                  <c:v>59.309181406691046</c:v>
                </c:pt>
                <c:pt idx="19">
                  <c:v>50.660586928563077</c:v>
                </c:pt>
                <c:pt idx="20">
                  <c:v>45.270665263650187</c:v>
                </c:pt>
                <c:pt idx="21">
                  <c:v>46.603530924821698</c:v>
                </c:pt>
                <c:pt idx="22">
                  <c:v>44.325299393696447</c:v>
                </c:pt>
                <c:pt idx="23">
                  <c:v>44.335320940021042</c:v>
                </c:pt>
                <c:pt idx="24">
                  <c:v>48.621202251507405</c:v>
                </c:pt>
                <c:pt idx="25">
                  <c:v>54.102988091062457</c:v>
                </c:pt>
                <c:pt idx="26">
                  <c:v>60.292963204222417</c:v>
                </c:pt>
                <c:pt idx="27">
                  <c:v>66.865427335437857</c:v>
                </c:pt>
                <c:pt idx="28">
                  <c:v>74.343171151308653</c:v>
                </c:pt>
                <c:pt idx="29">
                  <c:v>80.035409463680239</c:v>
                </c:pt>
                <c:pt idx="30">
                  <c:v>83.838586293865148</c:v>
                </c:pt>
                <c:pt idx="31">
                  <c:v>91.062450936179445</c:v>
                </c:pt>
                <c:pt idx="32">
                  <c:v>96.101618479731428</c:v>
                </c:pt>
                <c:pt idx="33">
                  <c:v>100.75328623206561</c:v>
                </c:pt>
                <c:pt idx="34">
                  <c:v>104.12219605485127</c:v>
                </c:pt>
                <c:pt idx="35">
                  <c:v>107.09191428237376</c:v>
                </c:pt>
                <c:pt idx="36">
                  <c:v>107.62305623757746</c:v>
                </c:pt>
                <c:pt idx="37">
                  <c:v>109.01438091897579</c:v>
                </c:pt>
                <c:pt idx="38">
                  <c:v>110.29045781764127</c:v>
                </c:pt>
                <c:pt idx="39">
                  <c:v>110.61114730002839</c:v>
                </c:pt>
                <c:pt idx="40">
                  <c:v>112.89271934659517</c:v>
                </c:pt>
                <c:pt idx="41">
                  <c:v>114.00678124634631</c:v>
                </c:pt>
              </c:numCache>
            </c:numRef>
          </c:val>
          <c:smooth val="0"/>
          <c:extLst>
            <c:ext xmlns:c16="http://schemas.microsoft.com/office/drawing/2014/chart" uri="{C3380CC4-5D6E-409C-BE32-E72D297353CC}">
              <c16:uniqueId val="{00000001-8A58-480C-8A5F-A6E9F1BC7D3B}"/>
            </c:ext>
          </c:extLst>
        </c:ser>
        <c:ser>
          <c:idx val="1"/>
          <c:order val="2"/>
          <c:tx>
            <c:strRef>
              <c:f>'Données Eclairages Deps'!$H$9</c:f>
              <c:strCache>
                <c:ptCount val="1"/>
                <c:pt idx="0">
                  <c:v>Vaucluse</c:v>
                </c:pt>
              </c:strCache>
            </c:strRef>
          </c:tx>
          <c:spPr>
            <a:ln>
              <a:solidFill>
                <a:schemeClr val="accent6">
                  <a:lumMod val="75000"/>
                </a:schemeClr>
              </a:solidFill>
            </a:ln>
          </c:spPr>
          <c:marker>
            <c:symbol val="none"/>
          </c:marker>
          <c:cat>
            <c:multiLvlStrRef>
              <c:f>'Données Eclairages Deps'!$A$10:$B$51</c:f>
              <c:multiLvlStrCache>
                <c:ptCount val="42"/>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lvl>
                <c:lvl>
                  <c:pt idx="0">
                    <c:v>2016</c:v>
                  </c:pt>
                  <c:pt idx="4">
                    <c:v>2017</c:v>
                  </c:pt>
                  <c:pt idx="8">
                    <c:v>2018</c:v>
                  </c:pt>
                  <c:pt idx="12">
                    <c:v>2019</c:v>
                  </c:pt>
                  <c:pt idx="16">
                    <c:v>2020</c:v>
                  </c:pt>
                  <c:pt idx="20">
                    <c:v>2021</c:v>
                  </c:pt>
                  <c:pt idx="24">
                    <c:v>2022</c:v>
                  </c:pt>
                  <c:pt idx="28">
                    <c:v>2023</c:v>
                  </c:pt>
                  <c:pt idx="32">
                    <c:v>2024</c:v>
                  </c:pt>
                  <c:pt idx="36">
                    <c:v>2025</c:v>
                  </c:pt>
                  <c:pt idx="40">
                    <c:v>2026</c:v>
                  </c:pt>
                </c:lvl>
              </c:multiLvlStrCache>
            </c:multiLvlStrRef>
          </c:cat>
          <c:val>
            <c:numRef>
              <c:f>'Données Eclairages Deps'!$H$10:$H$51</c:f>
              <c:numCache>
                <c:formatCode>#\ ##0.0</c:formatCode>
                <c:ptCount val="42"/>
                <c:pt idx="0">
                  <c:v>100</c:v>
                </c:pt>
                <c:pt idx="1">
                  <c:v>97.160883280757091</c:v>
                </c:pt>
                <c:pt idx="2">
                  <c:v>95.268138801261827</c:v>
                </c:pt>
                <c:pt idx="3">
                  <c:v>91.798107255520506</c:v>
                </c:pt>
                <c:pt idx="4">
                  <c:v>93.059936908517344</c:v>
                </c:pt>
                <c:pt idx="5">
                  <c:v>93.533123028391159</c:v>
                </c:pt>
                <c:pt idx="6">
                  <c:v>85.33123028391168</c:v>
                </c:pt>
                <c:pt idx="7">
                  <c:v>90.536277602523668</c:v>
                </c:pt>
                <c:pt idx="8">
                  <c:v>91.16719242902208</c:v>
                </c:pt>
                <c:pt idx="9">
                  <c:v>89.116719242902207</c:v>
                </c:pt>
                <c:pt idx="10">
                  <c:v>95.583596214511047</c:v>
                </c:pt>
                <c:pt idx="11">
                  <c:v>94.637223974763401</c:v>
                </c:pt>
                <c:pt idx="12">
                  <c:v>86.277602523659297</c:v>
                </c:pt>
                <c:pt idx="13">
                  <c:v>82.807570977917976</c:v>
                </c:pt>
                <c:pt idx="14">
                  <c:v>81.861198738170344</c:v>
                </c:pt>
                <c:pt idx="15">
                  <c:v>78.548895899053633</c:v>
                </c:pt>
                <c:pt idx="16">
                  <c:v>76.971608832807576</c:v>
                </c:pt>
                <c:pt idx="17">
                  <c:v>70.189274447949529</c:v>
                </c:pt>
                <c:pt idx="18">
                  <c:v>66.876971608832804</c:v>
                </c:pt>
                <c:pt idx="19">
                  <c:v>57.886435331230281</c:v>
                </c:pt>
                <c:pt idx="20">
                  <c:v>54.416403785488953</c:v>
                </c:pt>
                <c:pt idx="21">
                  <c:v>57.886435331230281</c:v>
                </c:pt>
                <c:pt idx="22">
                  <c:v>54.889589905362776</c:v>
                </c:pt>
                <c:pt idx="23">
                  <c:v>57.413249211356465</c:v>
                </c:pt>
                <c:pt idx="24">
                  <c:v>60.252365930599375</c:v>
                </c:pt>
                <c:pt idx="25">
                  <c:v>65.615141955835966</c:v>
                </c:pt>
                <c:pt idx="26">
                  <c:v>77.602523659305987</c:v>
                </c:pt>
                <c:pt idx="27">
                  <c:v>86.119873817034701</c:v>
                </c:pt>
                <c:pt idx="28">
                  <c:v>94.794952681388011</c:v>
                </c:pt>
                <c:pt idx="29">
                  <c:v>102.20820189274448</c:v>
                </c:pt>
                <c:pt idx="30">
                  <c:v>104.57413249211356</c:v>
                </c:pt>
                <c:pt idx="31">
                  <c:v>115.77287066246056</c:v>
                </c:pt>
                <c:pt idx="32">
                  <c:v>121.13564668769716</c:v>
                </c:pt>
                <c:pt idx="33">
                  <c:v>118.76971608832807</c:v>
                </c:pt>
                <c:pt idx="34">
                  <c:v>117.66561514195584</c:v>
                </c:pt>
                <c:pt idx="35">
                  <c:v>113.56466876971609</c:v>
                </c:pt>
                <c:pt idx="36">
                  <c:v>115.45741324921136</c:v>
                </c:pt>
                <c:pt idx="37">
                  <c:v>118.76971608832807</c:v>
                </c:pt>
                <c:pt idx="38">
                  <c:v>123.34384858044164</c:v>
                </c:pt>
                <c:pt idx="39">
                  <c:v>118.45425867507886</c:v>
                </c:pt>
                <c:pt idx="40">
                  <c:v>117.19242902208202</c:v>
                </c:pt>
                <c:pt idx="41">
                  <c:v>122.08201892744479</c:v>
                </c:pt>
              </c:numCache>
            </c:numRef>
          </c:val>
          <c:smooth val="0"/>
          <c:extLst>
            <c:ext xmlns:c16="http://schemas.microsoft.com/office/drawing/2014/chart" uri="{C3380CC4-5D6E-409C-BE32-E72D297353CC}">
              <c16:uniqueId val="{00000002-8A58-480C-8A5F-A6E9F1BC7D3B}"/>
            </c:ext>
          </c:extLst>
        </c:ser>
        <c:dLbls>
          <c:showLegendKey val="0"/>
          <c:showVal val="0"/>
          <c:showCatName val="0"/>
          <c:showSerName val="0"/>
          <c:showPercent val="0"/>
          <c:showBubbleSize val="0"/>
        </c:dLbls>
        <c:smooth val="0"/>
        <c:axId val="961269663"/>
        <c:axId val="961261023"/>
      </c:lineChart>
      <c:catAx>
        <c:axId val="961269663"/>
        <c:scaling>
          <c:orientation val="minMax"/>
        </c:scaling>
        <c:delete val="0"/>
        <c:axPos val="b"/>
        <c:majorGridlines/>
        <c:numFmt formatCode="General" sourceLinked="1"/>
        <c:majorTickMark val="none"/>
        <c:minorTickMark val="none"/>
        <c:tickLblPos val="low"/>
        <c:spPr>
          <a:noFill/>
          <a:ln w="19050" cap="flat" cmpd="sng" algn="ctr">
            <a:solidFill>
              <a:schemeClr val="bg2">
                <a:lumMod val="50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crossAx val="961261023"/>
        <c:crossesAt val="100"/>
        <c:auto val="1"/>
        <c:lblAlgn val="ctr"/>
        <c:lblOffset val="100"/>
        <c:tickLblSkip val="4"/>
        <c:tickMarkSkip val="4"/>
        <c:noMultiLvlLbl val="1"/>
      </c:catAx>
      <c:valAx>
        <c:axId val="961261023"/>
        <c:scaling>
          <c:orientation val="minMax"/>
          <c:max val="130"/>
          <c:min val="4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961269663"/>
        <c:crosses val="autoZero"/>
        <c:crossBetween val="midCat"/>
        <c:majorUnit val="10"/>
      </c:valAx>
    </c:plotArea>
    <c:legend>
      <c:legendPos val="b"/>
      <c:layout>
        <c:manualLayout>
          <c:xMode val="edge"/>
          <c:yMode val="edge"/>
          <c:x val="0.2030416472911758"/>
          <c:y val="0.1525858563454216"/>
          <c:w val="0.7090444076113388"/>
          <c:h val="5.5330010525952683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chart>
  <c:txPr>
    <a:bodyPr/>
    <a:lstStyle/>
    <a:p>
      <a:pPr>
        <a:defRPr/>
      </a:pPr>
      <a:endParaRPr lang="fr-FR"/>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0.02599</cdr:x>
      <cdr:y>0.86256</cdr:y>
    </cdr:from>
    <cdr:to>
      <cdr:x>1</cdr:x>
      <cdr:y>1</cdr:y>
    </cdr:to>
    <cdr:sp macro="" textlink="">
      <cdr:nvSpPr>
        <cdr:cNvPr id="4" name="Text Box 1"/>
        <cdr:cNvSpPr txBox="1">
          <a:spLocks xmlns:a="http://schemas.openxmlformats.org/drawingml/2006/main" noChangeArrowheads="1"/>
        </cdr:cNvSpPr>
      </cdr:nvSpPr>
      <cdr:spPr bwMode="auto">
        <a:xfrm xmlns:a="http://schemas.openxmlformats.org/drawingml/2006/main">
          <a:off x="179317" y="2988945"/>
          <a:ext cx="6720593" cy="4762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endParaRPr lang="fr-FR" sz="900" b="0" i="1" u="none" strike="noStrike" baseline="0">
            <a:solidFill>
              <a:srgbClr val="000000"/>
            </a:solidFill>
            <a:latin typeface="Calibri"/>
          </a:endParaRPr>
        </a:p>
      </cdr:txBody>
    </cdr:sp>
  </cdr:relSizeAnchor>
  <cdr:relSizeAnchor xmlns:cdr="http://schemas.openxmlformats.org/drawingml/2006/chartDrawing">
    <cdr:from>
      <cdr:x>0.02503</cdr:x>
      <cdr:y>0.86568</cdr:y>
    </cdr:from>
    <cdr:to>
      <cdr:x>0.99904</cdr:x>
      <cdr:y>0.99817</cdr:y>
    </cdr:to>
    <cdr:sp macro="" textlink="">
      <cdr:nvSpPr>
        <cdr:cNvPr id="3" name="Text Box 1"/>
        <cdr:cNvSpPr txBox="1">
          <a:spLocks xmlns:a="http://schemas.openxmlformats.org/drawingml/2006/main" noChangeArrowheads="1"/>
        </cdr:cNvSpPr>
      </cdr:nvSpPr>
      <cdr:spPr bwMode="auto">
        <a:xfrm xmlns:a="http://schemas.openxmlformats.org/drawingml/2006/main">
          <a:off x="172720" y="2999740"/>
          <a:ext cx="6720593" cy="45910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a:t>
          </a:r>
          <a:r>
            <a:rPr lang="fr-FR" sz="900" b="0" i="0" baseline="0">
              <a:effectLst/>
              <a:latin typeface="+mn-lt"/>
              <a:ea typeface="+mn-ea"/>
              <a:cs typeface="+mn-cs"/>
            </a:rPr>
            <a:t> : données provisoires, corrigées des variations saisonnières  </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a:t>
          </a:r>
          <a:r>
            <a:rPr lang="fr-FR" sz="900" b="0" i="0" baseline="0">
              <a:effectLst/>
              <a:latin typeface="+mn-lt"/>
              <a:ea typeface="+mn-ea"/>
              <a:cs typeface="+mn-cs"/>
            </a:rPr>
            <a:t> : emploi salarié en fin de trimestre </a:t>
          </a:r>
          <a:endParaRPr lang="fr-FR" sz="900">
            <a:effectLst/>
          </a:endParaRP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a:t>
          </a:r>
          <a:endParaRPr lang="fr-FR" sz="900">
            <a:effectLs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0.0149</cdr:x>
      <cdr:y>0</cdr:y>
    </cdr:from>
    <cdr:to>
      <cdr:x>0.97387</cdr:x>
      <cdr:y>0.18853</cdr:y>
    </cdr:to>
    <cdr:sp macro="" textlink="">
      <cdr:nvSpPr>
        <cdr:cNvPr id="5" name="ZoneTexte 1"/>
        <cdr:cNvSpPr txBox="1"/>
      </cdr:nvSpPr>
      <cdr:spPr>
        <a:xfrm xmlns:a="http://schemas.openxmlformats.org/drawingml/2006/main">
          <a:off x="102530" y="0"/>
          <a:ext cx="6600365" cy="77432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a:ln>
                <a:noFill/>
              </a:ln>
              <a:solidFill>
                <a:sysClr val="windowText" lastClr="000000"/>
              </a:solidFill>
              <a:effectLst/>
              <a:uLnTx/>
              <a:uFillTx/>
              <a:latin typeface="Calibri" pitchFamily="34" charset="0"/>
              <a:ea typeface="+mn-ea"/>
              <a:cs typeface="+mn-cs"/>
            </a:rPr>
            <a:t>Contribution de l'emploi hors intérim et de l'intérim </a:t>
          </a:r>
        </a:p>
        <a:p xmlns:a="http://schemas.openxmlformats.org/drawingml/2006/main">
          <a:pPr marL="0" marR="0" lvl="0" indent="0" algn="ctr" defTabSz="914400" eaLnBrk="1" fontAlgn="auto" latinLnBrk="0" hangingPunct="1">
            <a:lnSpc>
              <a:spcPct val="100000"/>
            </a:lnSpc>
            <a:spcBef>
              <a:spcPts val="0"/>
            </a:spcBef>
            <a:spcAft>
              <a:spcPts val="0"/>
            </a:spcAft>
            <a:buClrTx/>
            <a:buSzTx/>
            <a:buFontTx/>
            <a:buNone/>
            <a:tabLst/>
            <a:defRPr/>
          </a:pPr>
          <a:r>
            <a:rPr kumimoji="0" lang="fr-FR" sz="1500" b="1" i="0" u="none" strike="noStrike" kern="0" cap="none" spc="0" normalizeH="0" baseline="0" noProof="0">
              <a:ln>
                <a:noFill/>
              </a:ln>
              <a:solidFill>
                <a:sysClr val="windowText" lastClr="000000"/>
              </a:solidFill>
              <a:effectLst/>
              <a:uLnTx/>
              <a:uFillTx/>
              <a:latin typeface="Calibri" pitchFamily="34" charset="0"/>
              <a:ea typeface="+mn-ea"/>
              <a:cs typeface="+mn-cs"/>
            </a:rPr>
            <a:t>à l'évolution de l'emploi salarié, dans le Vaucluse</a:t>
          </a: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(en nombre)</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a:p>
      </cdr:txBody>
    </cdr:sp>
  </cdr:relSizeAnchor>
  <cdr:relSizeAnchor xmlns:cdr="http://schemas.openxmlformats.org/drawingml/2006/chartDrawing">
    <cdr:from>
      <cdr:x>0.01276</cdr:x>
      <cdr:y>0.8743</cdr:y>
    </cdr:from>
    <cdr:to>
      <cdr:x>0.99775</cdr:x>
      <cdr:y>1</cdr:y>
    </cdr:to>
    <cdr:sp macro="" textlink="">
      <cdr:nvSpPr>
        <cdr:cNvPr id="6" name="Text Box 1"/>
        <cdr:cNvSpPr txBox="1">
          <a:spLocks xmlns:a="http://schemas.openxmlformats.org/drawingml/2006/main" noChangeArrowheads="1"/>
        </cdr:cNvSpPr>
      </cdr:nvSpPr>
      <cdr:spPr bwMode="auto">
        <a:xfrm xmlns:a="http://schemas.openxmlformats.org/drawingml/2006/main">
          <a:off x="85758" y="3590925"/>
          <a:ext cx="6619960" cy="51625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 : </a:t>
          </a:r>
          <a:r>
            <a:rPr lang="fr-FR" sz="900" b="0" i="0" baseline="0">
              <a:effectLst/>
              <a:latin typeface="+mn-lt"/>
              <a:ea typeface="+mn-ea"/>
              <a:cs typeface="+mn-cs"/>
            </a:rPr>
            <a:t>données provisoires, corrigées des variations saisonnières</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 : </a:t>
          </a:r>
          <a:r>
            <a:rPr lang="fr-FR" sz="900" b="0" i="0" baseline="0">
              <a:effectLst/>
              <a:latin typeface="+mn-lt"/>
              <a:ea typeface="+mn-ea"/>
              <a:cs typeface="+mn-cs"/>
            </a:rPr>
            <a:t>emploi salarié en fin de trimestre </a:t>
          </a: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 </a:t>
          </a:r>
          <a:endParaRPr lang="fr-FR" sz="900">
            <a:effectLs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0.08904</cdr:x>
      <cdr:y>0.0018</cdr:y>
    </cdr:from>
    <cdr:to>
      <cdr:x>0.92491</cdr:x>
      <cdr:y>0.18561</cdr:y>
    </cdr:to>
    <cdr:sp macro="" textlink="">
      <cdr:nvSpPr>
        <cdr:cNvPr id="2" name="ZoneTexte 1"/>
        <cdr:cNvSpPr txBox="1"/>
      </cdr:nvSpPr>
      <cdr:spPr>
        <a:xfrm xmlns:a="http://schemas.openxmlformats.org/drawingml/2006/main">
          <a:off x="628446" y="7242"/>
          <a:ext cx="5899591" cy="7395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fr-FR" sz="1500" b="1" i="0" baseline="0"/>
            <a:t>Evolution de la contribution de l'intérim et de l'emploi hors intérim </a:t>
          </a:r>
        </a:p>
        <a:p xmlns:a="http://schemas.openxmlformats.org/drawingml/2006/main">
          <a:pPr algn="ctr"/>
          <a:r>
            <a:rPr lang="fr-FR" sz="1500" b="1" i="0" baseline="0"/>
            <a:t>à l'emploi salarié, dans le Vaucluse</a:t>
          </a:r>
        </a:p>
        <a:p xmlns:a="http://schemas.openxmlformats.org/drawingml/2006/main">
          <a:pPr algn="ctr" eaLnBrk="1" fontAlgn="auto" latinLnBrk="0" hangingPunct="1"/>
          <a:r>
            <a:rPr lang="fr-FR" sz="1100" b="0" i="1" baseline="0">
              <a:effectLst/>
              <a:latin typeface="+mn-lt"/>
              <a:ea typeface="+mn-ea"/>
              <a:cs typeface="+mn-cs"/>
            </a:rPr>
            <a:t>(en nombre, entre le T1 2026 et le T2 2026) </a:t>
          </a:r>
          <a:endParaRPr lang="fr-FR">
            <a:effectLst/>
          </a:endParaRPr>
        </a:p>
        <a:p xmlns:a="http://schemas.openxmlformats.org/drawingml/2006/main">
          <a:pPr algn="ctr"/>
          <a:endParaRPr lang="fr-FR" sz="1400" b="1" i="0" baseline="0"/>
        </a:p>
        <a:p xmlns:a="http://schemas.openxmlformats.org/drawingml/2006/main">
          <a:pPr algn="ctr"/>
          <a:endParaRPr lang="fr-FR" sz="1400" b="1" i="0" baseline="0"/>
        </a:p>
      </cdr:txBody>
    </cdr:sp>
  </cdr:relSizeAnchor>
  <cdr:relSizeAnchor xmlns:cdr="http://schemas.openxmlformats.org/drawingml/2006/chartDrawing">
    <cdr:from>
      <cdr:x>0</cdr:x>
      <cdr:y>0.84659</cdr:y>
    </cdr:from>
    <cdr:to>
      <cdr:x>0.98564</cdr:x>
      <cdr:y>1</cdr:y>
    </cdr:to>
    <cdr:sp macro="" textlink="">
      <cdr:nvSpPr>
        <cdr:cNvPr id="4" name="Text Box 1"/>
        <cdr:cNvSpPr txBox="1">
          <a:spLocks xmlns:a="http://schemas.openxmlformats.org/drawingml/2006/main" noChangeArrowheads="1"/>
        </cdr:cNvSpPr>
      </cdr:nvSpPr>
      <cdr:spPr bwMode="auto">
        <a:xfrm xmlns:a="http://schemas.openxmlformats.org/drawingml/2006/main">
          <a:off x="0" y="3406138"/>
          <a:ext cx="6956671" cy="61722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a:t>
          </a:r>
          <a:r>
            <a:rPr lang="fr-FR" sz="900" b="0" i="0" baseline="0">
              <a:effectLst/>
              <a:latin typeface="+mn-lt"/>
              <a:ea typeface="+mn-ea"/>
              <a:cs typeface="+mn-cs"/>
            </a:rPr>
            <a:t> : données arrondies provisoires, corrigées des variations saisonnières </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a:t>
          </a:r>
          <a:r>
            <a:rPr lang="fr-FR" sz="900" b="0" i="0" baseline="0">
              <a:effectLst/>
              <a:latin typeface="+mn-lt"/>
              <a:ea typeface="+mn-ea"/>
              <a:cs typeface="+mn-cs"/>
            </a:rPr>
            <a:t> : emploi salarié en fin de trimestre </a:t>
          </a:r>
          <a:endParaRPr lang="fr-FR" sz="900">
            <a:effectLst/>
          </a:endParaRPr>
        </a:p>
        <a:p xmlns:a="http://schemas.openxmlformats.org/drawingml/2006/main">
          <a:pPr rtl="0" eaLnBrk="1" fontAlgn="auto" latinLnBrk="0" hangingPunct="1"/>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a:t>
          </a:r>
        </a:p>
        <a:p xmlns:a="http://schemas.openxmlformats.org/drawingml/2006/main">
          <a:pPr rtl="0" eaLnBrk="1" fontAlgn="auto" latinLnBrk="0" hangingPunct="1"/>
          <a:endParaRPr lang="fr-FR" sz="900" b="0" i="1" baseline="0">
            <a:effectLst/>
            <a:latin typeface="+mn-lt"/>
            <a:ea typeface="+mn-ea"/>
            <a:cs typeface="+mn-cs"/>
          </a:endParaRPr>
        </a:p>
        <a:p xmlns:a="http://schemas.openxmlformats.org/drawingml/2006/main">
          <a:pPr rtl="0" eaLnBrk="1" fontAlgn="auto" latinLnBrk="0" hangingPunct="1"/>
          <a:endParaRPr lang="fr-FR" sz="700">
            <a:solidFill>
              <a:srgbClr val="FF0000"/>
            </a:solidFill>
            <a:effectLst/>
          </a:endParaRPr>
        </a:p>
        <a:p xmlns:a="http://schemas.openxmlformats.org/drawingml/2006/main">
          <a:pPr algn="l" rtl="0">
            <a:defRPr sz="1000"/>
          </a:pPr>
          <a:endParaRPr lang="fr-FR" sz="900" b="0" i="1" u="none" strike="noStrike" baseline="0">
            <a:solidFill>
              <a:srgbClr val="000000"/>
            </a:solidFill>
            <a:latin typeface="Calibri"/>
          </a:endParaRPr>
        </a:p>
      </cdr:txBody>
    </cdr:sp>
  </cdr:relSizeAnchor>
  <cdr:relSizeAnchor xmlns:cdr="http://schemas.openxmlformats.org/drawingml/2006/chartDrawing">
    <cdr:from>
      <cdr:x>0.26127</cdr:x>
      <cdr:y>0.24431</cdr:y>
    </cdr:from>
    <cdr:to>
      <cdr:x>0.26133</cdr:x>
      <cdr:y>0.70657</cdr:y>
    </cdr:to>
    <cdr:cxnSp macro="">
      <cdr:nvCxnSpPr>
        <cdr:cNvPr id="5" name="Connecteur droit 4">
          <a:extLst xmlns:a="http://schemas.openxmlformats.org/drawingml/2006/main">
            <a:ext uri="{FF2B5EF4-FFF2-40B4-BE49-F238E27FC236}">
              <a16:creationId xmlns:a16="http://schemas.microsoft.com/office/drawing/2014/main" id="{ED6AF696-F65B-193A-E71E-9AC14DCD0368}"/>
            </a:ext>
          </a:extLst>
        </cdr:cNvPr>
        <cdr:cNvCxnSpPr/>
      </cdr:nvCxnSpPr>
      <cdr:spPr>
        <a:xfrm xmlns:a="http://schemas.openxmlformats.org/drawingml/2006/main" flipH="1" flipV="1">
          <a:off x="1844040" y="1036320"/>
          <a:ext cx="449" cy="1960809"/>
        </a:xfrm>
        <a:prstGeom xmlns:a="http://schemas.openxmlformats.org/drawingml/2006/main" prst="line">
          <a:avLst/>
        </a:prstGeom>
        <a:ln xmlns:a="http://schemas.openxmlformats.org/drawingml/2006/main" w="12700">
          <a:solidFill>
            <a:sysClr val="windowText" lastClr="000000"/>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0.00758</cdr:x>
      <cdr:y>0.01282</cdr:y>
    </cdr:from>
    <cdr:to>
      <cdr:x>0.97841</cdr:x>
      <cdr:y>0.17355</cdr:y>
    </cdr:to>
    <cdr:sp macro="" textlink="">
      <cdr:nvSpPr>
        <cdr:cNvPr id="5" name="ZoneTexte 1"/>
        <cdr:cNvSpPr txBox="1"/>
      </cdr:nvSpPr>
      <cdr:spPr>
        <a:xfrm xmlns:a="http://schemas.openxmlformats.org/drawingml/2006/main">
          <a:off x="52171" y="56146"/>
          <a:ext cx="6682004" cy="703933"/>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fr-FR" sz="1500" b="1" i="0" u="none" strike="noStrike" kern="1200" baseline="0">
              <a:solidFill>
                <a:srgbClr val="000000"/>
              </a:solidFill>
              <a:latin typeface="+mn-lt"/>
              <a:ea typeface="Calibri"/>
              <a:cs typeface="Calibri"/>
            </a:rPr>
            <a:t>Evolution de l'emploi salarié par secteur d'activité y compris intérim, </a:t>
          </a:r>
        </a:p>
        <a:p xmlns:a="http://schemas.openxmlformats.org/drawingml/2006/main">
          <a:pPr algn="ctr" rtl="0"/>
          <a:r>
            <a:rPr lang="fr-FR" sz="1500" b="1" i="0" u="none" strike="noStrike" kern="1200" baseline="0">
              <a:solidFill>
                <a:srgbClr val="000000"/>
              </a:solidFill>
              <a:latin typeface="Calibri"/>
              <a:ea typeface="Calibri"/>
              <a:cs typeface="Calibri"/>
            </a:rPr>
            <a:t>dans le Vaucluse</a:t>
          </a:r>
        </a:p>
        <a:p xmlns:a="http://schemas.openxmlformats.org/drawingml/2006/main">
          <a:pPr algn="ctr" rtl="0"/>
          <a:r>
            <a:rPr lang="fr-FR" sz="1100" b="0" i="1" baseline="0">
              <a:effectLst/>
              <a:latin typeface="+mn-lt"/>
              <a:ea typeface="+mn-ea"/>
              <a:cs typeface="+mn-cs"/>
            </a:rPr>
            <a:t>(en indice base 100 au 1</a:t>
          </a:r>
          <a:r>
            <a:rPr lang="fr-FR" sz="1100" b="0" i="1" baseline="30000">
              <a:effectLst/>
              <a:latin typeface="+mn-lt"/>
              <a:ea typeface="+mn-ea"/>
              <a:cs typeface="+mn-cs"/>
            </a:rPr>
            <a:t>er</a:t>
          </a:r>
          <a:r>
            <a:rPr lang="fr-FR" sz="1100" b="0" i="1" baseline="0">
              <a:effectLst/>
              <a:latin typeface="+mn-lt"/>
              <a:ea typeface="+mn-ea"/>
              <a:cs typeface="+mn-cs"/>
            </a:rPr>
            <a:t> trimestre 2016)</a:t>
          </a:r>
          <a:endParaRPr lang="fr-FR">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a:p>
      </cdr:txBody>
    </cdr:sp>
  </cdr:relSizeAnchor>
  <cdr:relSizeAnchor xmlns:cdr="http://schemas.openxmlformats.org/drawingml/2006/chartDrawing">
    <cdr:from>
      <cdr:x>0</cdr:x>
      <cdr:y>0.86827</cdr:y>
    </cdr:from>
    <cdr:to>
      <cdr:x>0.96651</cdr:x>
      <cdr:y>1</cdr:y>
    </cdr:to>
    <cdr:sp macro="" textlink="">
      <cdr:nvSpPr>
        <cdr:cNvPr id="7" name="Text Box 1"/>
        <cdr:cNvSpPr txBox="1">
          <a:spLocks xmlns:a="http://schemas.openxmlformats.org/drawingml/2006/main" noChangeArrowheads="1"/>
        </cdr:cNvSpPr>
      </cdr:nvSpPr>
      <cdr:spPr bwMode="auto">
        <a:xfrm xmlns:a="http://schemas.openxmlformats.org/drawingml/2006/main">
          <a:off x="0" y="3440430"/>
          <a:ext cx="6495759" cy="52197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eaLnBrk="1" fontAlgn="auto" latinLnBrk="0" hangingPunct="1"/>
          <a:r>
            <a:rPr lang="fr-FR" sz="900" b="1" i="0" baseline="0">
              <a:effectLst/>
              <a:latin typeface="+mn-lt"/>
              <a:ea typeface="+mn-ea"/>
              <a:cs typeface="+mn-cs"/>
            </a:rPr>
            <a:t>Note : </a:t>
          </a:r>
          <a:r>
            <a:rPr lang="fr-FR" sz="900" b="0" i="0" baseline="0">
              <a:effectLst/>
              <a:latin typeface="+mn-lt"/>
              <a:ea typeface="+mn-ea"/>
              <a:cs typeface="+mn-cs"/>
            </a:rPr>
            <a:t>données provisoires, corrigées des variations saisonnières</a:t>
          </a:r>
          <a:endParaRPr lang="fr-FR" sz="900">
            <a:effectLst/>
          </a:endParaRPr>
        </a:p>
        <a:p xmlns:a="http://schemas.openxmlformats.org/drawingml/2006/main">
          <a:pPr rtl="0" eaLnBrk="1" fontAlgn="auto" latinLnBrk="0" hangingPunct="1"/>
          <a:r>
            <a:rPr lang="fr-FR" sz="900" b="1" i="0" baseline="0">
              <a:effectLst/>
              <a:latin typeface="+mn-lt"/>
              <a:ea typeface="+mn-ea"/>
              <a:cs typeface="+mn-cs"/>
            </a:rPr>
            <a:t>Champ : </a:t>
          </a:r>
          <a:r>
            <a:rPr lang="fr-FR" sz="900" b="0" i="0" baseline="0">
              <a:effectLst/>
              <a:latin typeface="+mn-lt"/>
              <a:ea typeface="+mn-ea"/>
              <a:cs typeface="+mn-cs"/>
            </a:rPr>
            <a:t>emploi salarié en fin de trimestre </a:t>
          </a:r>
          <a:endParaRPr lang="fr-FR" sz="900">
            <a:effectLst/>
          </a:endParaRPr>
        </a:p>
        <a:p xmlns:a="http://schemas.openxmlformats.org/drawingml/2006/main">
          <a:pPr rtl="0"/>
          <a:r>
            <a:rPr lang="fr-FR" sz="900" b="1" i="1" baseline="0">
              <a:effectLst/>
              <a:latin typeface="+mn-lt"/>
              <a:ea typeface="+mn-ea"/>
              <a:cs typeface="+mn-cs"/>
            </a:rPr>
            <a:t>Sources</a:t>
          </a:r>
          <a:r>
            <a:rPr lang="fr-FR" sz="900" b="0" i="1" baseline="0">
              <a:effectLst/>
              <a:latin typeface="+mn-lt"/>
              <a:ea typeface="+mn-ea"/>
              <a:cs typeface="+mn-cs"/>
            </a:rPr>
            <a:t> : Insee, estimations d'emploi ; estimations trimestrielles Acoss-Urssaf, Dares, Insee </a:t>
          </a:r>
          <a:endParaRPr lang="fr-FR" sz="900">
            <a:effectLs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0.80645</cdr:y>
    </cdr:from>
    <cdr:to>
      <cdr:x>0.89124</cdr:x>
      <cdr:y>0.92144</cdr:y>
    </cdr:to>
    <cdr:sp macro="" textlink="">
      <cdr:nvSpPr>
        <cdr:cNvPr id="3" name="ZoneTexte 1"/>
        <cdr:cNvSpPr txBox="1"/>
      </cdr:nvSpPr>
      <cdr:spPr>
        <a:xfrm xmlns:a="http://schemas.openxmlformats.org/drawingml/2006/main">
          <a:off x="0" y="4355031"/>
          <a:ext cx="7915274" cy="6209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900" b="1" i="0" baseline="0" dirty="0">
              <a:effectLst/>
              <a:latin typeface="+mn-lt"/>
              <a:ea typeface="+mn-ea"/>
              <a:cs typeface="+mn-cs"/>
            </a:rPr>
            <a:t>Note</a:t>
          </a:r>
          <a:r>
            <a:rPr lang="fr-FR" sz="900" b="0" i="0" baseline="0" dirty="0">
              <a:effectLst/>
              <a:latin typeface="+mn-lt"/>
              <a:ea typeface="+mn-ea"/>
              <a:cs typeface="+mn-cs"/>
            </a:rPr>
            <a:t> : données provisoires</a:t>
          </a:r>
        </a:p>
        <a:p xmlns:a="http://schemas.openxmlformats.org/drawingml/2006/main">
          <a:pPr rtl="0"/>
          <a:r>
            <a:rPr lang="fr-FR" sz="900" b="1" i="0" baseline="0" dirty="0">
              <a:effectLst/>
              <a:latin typeface="+mn-lt"/>
              <a:ea typeface="+mn-ea"/>
              <a:cs typeface="+mn-cs"/>
            </a:rPr>
            <a:t>Lecture : </a:t>
          </a:r>
          <a:r>
            <a:rPr lang="fr-FR" sz="900" b="0" i="0" baseline="0" dirty="0">
              <a:effectLst/>
              <a:latin typeface="+mn-lt"/>
              <a:ea typeface="+mn-ea"/>
              <a:cs typeface="+mn-cs"/>
            </a:rPr>
            <a:t>300 contrats d'apprentissage ont commencé entre avril et juin 2026 dans le Vaucluse. Fin juin 2026, le département  compte 7 300 bénéficiaires de contrats d'apprentissage.</a:t>
          </a:r>
          <a:endParaRPr lang="fr-FR" sz="900" dirty="0">
            <a:effectLst/>
          </a:endParaRPr>
        </a:p>
        <a:p xmlns:a="http://schemas.openxmlformats.org/drawingml/2006/main">
          <a:pPr rtl="0"/>
          <a:r>
            <a:rPr lang="fr-FR" sz="900" b="1" i="1" baseline="0" dirty="0">
              <a:effectLst/>
              <a:latin typeface="+mn-lt"/>
              <a:ea typeface="+mn-ea"/>
              <a:cs typeface="+mn-cs"/>
            </a:rPr>
            <a:t>Source : </a:t>
          </a:r>
          <a:r>
            <a:rPr lang="fr-FR" sz="900" b="0" i="1" baseline="0" dirty="0">
              <a:effectLst/>
              <a:latin typeface="+mn-lt"/>
              <a:ea typeface="+mn-ea"/>
              <a:cs typeface="+mn-cs"/>
            </a:rPr>
            <a:t>Dares, Système d'information sur l'apprentissage - </a:t>
          </a:r>
          <a:r>
            <a:rPr lang="fr-FR" sz="900" b="1" i="1" baseline="0" dirty="0">
              <a:effectLst/>
              <a:latin typeface="+mn-lt"/>
              <a:ea typeface="+mn-ea"/>
              <a:cs typeface="+mn-cs"/>
            </a:rPr>
            <a:t>Traitements</a:t>
          </a:r>
          <a:r>
            <a:rPr lang="fr-FR" sz="900" b="0" i="1" baseline="0" dirty="0">
              <a:effectLst/>
              <a:latin typeface="+mn-lt"/>
              <a:ea typeface="+mn-ea"/>
              <a:cs typeface="+mn-cs"/>
            </a:rPr>
            <a:t> : Dares</a:t>
          </a:r>
          <a:endParaRPr lang="fr-FR" sz="900" dirty="0">
            <a:effectLst/>
          </a:endParaRPr>
        </a:p>
        <a:p xmlns:a="http://schemas.openxmlformats.org/drawingml/2006/main">
          <a:pPr marL="0" marR="0" indent="0" defTabSz="914400" rtl="0" eaLnBrk="1" fontAlgn="auto" latinLnBrk="0" hangingPunct="1">
            <a:lnSpc>
              <a:spcPts val="1200"/>
            </a:lnSpc>
            <a:spcBef>
              <a:spcPts val="0"/>
            </a:spcBef>
            <a:spcAft>
              <a:spcPts val="0"/>
            </a:spcAft>
            <a:buClrTx/>
            <a:buSzTx/>
            <a:buFontTx/>
            <a:buNone/>
            <a:tabLst/>
            <a:defRPr/>
          </a:pPr>
          <a:endParaRPr lang="fr-FR" sz="900" i="1" dirty="0"/>
        </a:p>
      </cdr:txBody>
    </cdr:sp>
  </cdr:relSizeAnchor>
</c:userShapes>
</file>

<file path=ppt/drawings/drawing6.xml><?xml version="1.0" encoding="utf-8"?>
<c:userShapes xmlns:c="http://schemas.openxmlformats.org/drawingml/2006/chart">
  <cdr:relSizeAnchor xmlns:cdr="http://schemas.openxmlformats.org/drawingml/2006/chartDrawing">
    <cdr:from>
      <cdr:x>0.04877</cdr:x>
      <cdr:y>0.84911</cdr:y>
    </cdr:from>
    <cdr:to>
      <cdr:x>0.93183</cdr:x>
      <cdr:y>1</cdr:y>
    </cdr:to>
    <cdr:sp macro="" textlink="">
      <cdr:nvSpPr>
        <cdr:cNvPr id="3" name="Text Box 1"/>
        <cdr:cNvSpPr txBox="1">
          <a:spLocks xmlns:a="http://schemas.openxmlformats.org/drawingml/2006/main" noChangeArrowheads="1"/>
        </cdr:cNvSpPr>
      </cdr:nvSpPr>
      <cdr:spPr bwMode="auto">
        <a:xfrm xmlns:a="http://schemas.openxmlformats.org/drawingml/2006/main">
          <a:off x="327025" y="2733677"/>
          <a:ext cx="5921432" cy="48577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non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a:t>
          </a:r>
        </a:p>
        <a:p xmlns:a="http://schemas.openxmlformats.org/drawingml/2006/main">
          <a:pPr algn="l" rtl="0">
            <a:defRPr sz="1000"/>
          </a:pPr>
          <a:r>
            <a:rPr lang="fr-FR" sz="1000" b="0" i="0" u="none" strike="noStrike" baseline="0">
              <a:solidFill>
                <a:srgbClr val="000000"/>
              </a:solidFill>
              <a:latin typeface="+mn-lt"/>
            </a:rPr>
            <a:t>niveau du taux de chômage national et de son évolution d’un trimestre à l’autre</a:t>
          </a:r>
        </a:p>
        <a:p xmlns:a="http://schemas.openxmlformats.org/drawingml/2006/main">
          <a:pPr marL="0" marR="0" indent="0" algn="l" defTabSz="914400" rtl="0" eaLnBrk="1" fontAlgn="auto" latinLnBrk="0" hangingPunct="1">
            <a:lnSpc>
              <a:spcPct val="100000"/>
            </a:lnSpc>
            <a:spcBef>
              <a:spcPts val="0"/>
            </a:spcBef>
            <a:spcAft>
              <a:spcPts val="0"/>
            </a:spcAft>
            <a:buClrTx/>
            <a:buSzTx/>
            <a:buFontTx/>
            <a:buNone/>
            <a:tabLst/>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Calibri"/>
            </a:rPr>
            <a:t>Insee, taux de chômage au sens du BIT (national ) et taux de chômage </a:t>
          </a:r>
          <a:r>
            <a:rPr lang="fr-FR" sz="1000" b="0" i="1" baseline="0">
              <a:effectLst/>
              <a:latin typeface="+mn-lt"/>
              <a:ea typeface="+mn-ea"/>
              <a:cs typeface="+mn-cs"/>
            </a:rPr>
            <a:t>localisés (régional et départementaux)</a:t>
          </a:r>
          <a:endParaRPr lang="fr-FR">
            <a:effectLst/>
          </a:endParaRPr>
        </a:p>
        <a:p xmlns:a="http://schemas.openxmlformats.org/drawingml/2006/main">
          <a:pPr algn="l" rtl="0">
            <a:defRPr sz="1000"/>
          </a:pPr>
          <a:endParaRPr lang="fr-FR" sz="1000" b="0" i="1" u="none" strike="noStrike" baseline="0">
            <a:solidFill>
              <a:srgbClr val="000000"/>
            </a:solidFill>
            <a:latin typeface="Calibri"/>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0.84193</cdr:y>
    </cdr:from>
    <cdr:to>
      <cdr:x>0</cdr:x>
      <cdr:y>0.84217</cdr:y>
    </cdr:to>
    <cdr:sp macro="" textlink="">
      <cdr:nvSpPr>
        <cdr:cNvPr id="3" name="Text Box 1"/>
        <cdr:cNvSpPr txBox="1">
          <a:spLocks xmlns:a="http://schemas.openxmlformats.org/drawingml/2006/main" noChangeArrowheads="1"/>
        </cdr:cNvSpPr>
      </cdr:nvSpPr>
      <cdr:spPr bwMode="auto">
        <a:xfrm xmlns:a="http://schemas.openxmlformats.org/drawingml/2006/main">
          <a:off x="0" y="3952875"/>
          <a:ext cx="6924675" cy="7810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0" i="0" u="none" strike="noStrike" baseline="0">
              <a:solidFill>
                <a:srgbClr val="000000"/>
              </a:solidFill>
              <a:latin typeface="+mn-lt"/>
            </a:rPr>
            <a:t>* Pour évaluer la comparabilité avec le Vaucluse, les critères retenus sont le nombre total d'emplois (salariés et non salariés) du département, ainsi que le poids des secteurs de l'agriculture et du tertiaire dans l'emploi total </a:t>
          </a:r>
        </a:p>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 niveau du taux de chômage national et de son évolution d’un trimestre à l’autre</a:t>
          </a:r>
        </a:p>
        <a:p xmlns:a="http://schemas.openxmlformats.org/drawingml/2006/main">
          <a:pPr algn="l" rtl="0">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Calibri"/>
            </a:rPr>
            <a:t>Insee, taux de chômage au sens du BIT (national ) et taux de chômage localisés (régional</a:t>
          </a:r>
          <a:r>
            <a:rPr lang="fr-FR" sz="1000" b="0" i="1" baseline="0">
              <a:effectLst/>
              <a:latin typeface="+mn-lt"/>
              <a:ea typeface="+mn-ea"/>
              <a:cs typeface="+mn-cs"/>
            </a:rPr>
            <a:t> et départementaux</a:t>
          </a:r>
          <a:r>
            <a:rPr lang="fr-FR" sz="1000" b="0" i="1" u="none" strike="noStrike" baseline="0">
              <a:solidFill>
                <a:srgbClr val="000000"/>
              </a:solidFill>
              <a:latin typeface="Calibri"/>
            </a:rPr>
            <a:t>)</a:t>
          </a:r>
        </a:p>
      </cdr:txBody>
    </cdr:sp>
  </cdr:relSizeAnchor>
  <cdr:relSizeAnchor xmlns:cdr="http://schemas.openxmlformats.org/drawingml/2006/chartDrawing">
    <cdr:from>
      <cdr:x>0</cdr:x>
      <cdr:y>0</cdr:y>
    </cdr:from>
    <cdr:to>
      <cdr:x>0</cdr:x>
      <cdr:y>0.00171</cdr:y>
    </cdr:to>
    <cdr:sp macro="" textlink="">
      <cdr:nvSpPr>
        <cdr:cNvPr id="4" name="ZoneTexte 1"/>
        <cdr:cNvSpPr txBox="1"/>
      </cdr:nvSpPr>
      <cdr:spPr>
        <a:xfrm xmlns:a="http://schemas.openxmlformats.org/drawingml/2006/main">
          <a:off x="50800" y="50800"/>
          <a:ext cx="6886575" cy="3714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fr-FR" sz="1500" b="1" i="0" baseline="0">
              <a:effectLst/>
              <a:latin typeface="+mn-lt"/>
              <a:ea typeface="+mn-ea"/>
              <a:cs typeface="+mn-cs"/>
            </a:rPr>
            <a:t>Taux de chômage localisés dans les départements comparables* au T3 2023</a:t>
          </a:r>
          <a:endParaRPr lang="fr-FR" sz="1100"/>
        </a:p>
      </cdr:txBody>
    </cdr:sp>
  </cdr:relSizeAnchor>
  <cdr:relSizeAnchor xmlns:cdr="http://schemas.openxmlformats.org/drawingml/2006/chartDrawing">
    <cdr:from>
      <cdr:x>0.0055</cdr:x>
      <cdr:y>0.01073</cdr:y>
    </cdr:from>
    <cdr:to>
      <cdr:x>1</cdr:x>
      <cdr:y>0.0892</cdr:y>
    </cdr:to>
    <cdr:sp macro="" textlink="">
      <cdr:nvSpPr>
        <cdr:cNvPr id="2" name="ZoneTexte 1"/>
        <cdr:cNvSpPr txBox="1"/>
      </cdr:nvSpPr>
      <cdr:spPr>
        <a:xfrm xmlns:a="http://schemas.openxmlformats.org/drawingml/2006/main">
          <a:off x="50800" y="50800"/>
          <a:ext cx="6886589" cy="3714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r>
            <a:rPr lang="fr-FR" sz="1500" b="1" i="0" baseline="0">
              <a:effectLst/>
              <a:latin typeface="+mn-lt"/>
              <a:ea typeface="+mn-ea"/>
              <a:cs typeface="+mn-cs"/>
            </a:rPr>
            <a:t>Taux de chômage localisés dans les départements comparables* au T2 2026</a:t>
          </a:r>
          <a:endParaRPr lang="fr-FR" sz="1100"/>
        </a:p>
      </cdr:txBody>
    </cdr:sp>
  </cdr:relSizeAnchor>
  <cdr:relSizeAnchor xmlns:cdr="http://schemas.openxmlformats.org/drawingml/2006/chartDrawing">
    <cdr:from>
      <cdr:x>0</cdr:x>
      <cdr:y>0.8216</cdr:y>
    </cdr:from>
    <cdr:to>
      <cdr:x>1</cdr:x>
      <cdr:y>0.98659</cdr:y>
    </cdr:to>
    <cdr:sp macro="" textlink="">
      <cdr:nvSpPr>
        <cdr:cNvPr id="5" name="Text Box 1"/>
        <cdr:cNvSpPr txBox="1">
          <a:spLocks xmlns:a="http://schemas.openxmlformats.org/drawingml/2006/main" noChangeArrowheads="1"/>
        </cdr:cNvSpPr>
      </cdr:nvSpPr>
      <cdr:spPr bwMode="auto">
        <a:xfrm xmlns:a="http://schemas.openxmlformats.org/drawingml/2006/main">
          <a:off x="0" y="3889375"/>
          <a:ext cx="6924675" cy="7810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i="0" baseline="0">
              <a:effectLst/>
              <a:latin typeface="+mn-lt"/>
              <a:ea typeface="+mn-ea"/>
              <a:cs typeface="+mn-cs"/>
            </a:rPr>
            <a:t>* Pour évaluer la comparabilité avec le Vaucluse, les critères retenus sont le nombre total d'emplois (salariés et non salariés) du département, ainsi que le poids des secteurs de l'agriculture et du tertiaire dans l'emploi total </a:t>
          </a:r>
          <a:endParaRPr lang="fr-FR" sz="1000">
            <a:effectLst/>
          </a:endParaRPr>
        </a:p>
        <a:p xmlns:a="http://schemas.openxmlformats.org/drawingml/2006/main">
          <a:pPr algn="l" rtl="0">
            <a:defRPr sz="1000"/>
          </a:pPr>
          <a:r>
            <a:rPr lang="fr-FR" sz="1000" b="1" i="0" u="none" strike="noStrike" baseline="0">
              <a:solidFill>
                <a:srgbClr val="000000"/>
              </a:solidFill>
              <a:latin typeface="+mn-lt"/>
            </a:rPr>
            <a:t>Note : </a:t>
          </a:r>
          <a:r>
            <a:rPr lang="fr-FR" sz="1000" b="0" i="0" u="none" strike="noStrike" baseline="0">
              <a:solidFill>
                <a:srgbClr val="000000"/>
              </a:solidFill>
              <a:latin typeface="+mn-lt"/>
            </a:rPr>
            <a:t>données trimestrielles provisoires, corrigées des variations saisonnières ; estimation à +/- 0,3 point près du niveau du taux de chômage national et de son évolution d’un trimestre à l’autre</a:t>
          </a:r>
        </a:p>
        <a:p xmlns:a="http://schemas.openxmlformats.org/drawingml/2006/main">
          <a:pPr algn="l" rtl="0">
            <a:defRPr sz="1000"/>
          </a:pPr>
          <a:r>
            <a:rPr lang="fr-FR" sz="1000" b="1" i="1" u="none" strike="noStrike" baseline="0">
              <a:solidFill>
                <a:srgbClr val="000000"/>
              </a:solidFill>
              <a:latin typeface="Calibri"/>
            </a:rPr>
            <a:t>Source : </a:t>
          </a:r>
          <a:r>
            <a:rPr lang="fr-FR" sz="1000" b="0" i="1" u="none" strike="noStrike" baseline="0">
              <a:solidFill>
                <a:srgbClr val="000000"/>
              </a:solidFill>
              <a:latin typeface="Calibri"/>
            </a:rPr>
            <a:t>Insee, taux de chômage au sens du BIT (national ) et taux de chômage localisés (régional et départementaux)</a:t>
          </a: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0.80982</cdr:y>
    </cdr:from>
    <cdr:to>
      <cdr:x>0.96154</cdr:x>
      <cdr:y>1</cdr:y>
    </cdr:to>
    <cdr:sp macro="" textlink="">
      <cdr:nvSpPr>
        <cdr:cNvPr id="3" name="ZoneTexte 1"/>
        <cdr:cNvSpPr txBox="1"/>
      </cdr:nvSpPr>
      <cdr:spPr>
        <a:xfrm xmlns:a="http://schemas.openxmlformats.org/drawingml/2006/main">
          <a:off x="0" y="3771901"/>
          <a:ext cx="5953135" cy="88582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000" b="0" i="0">
              <a:effectLst/>
              <a:latin typeface="+mn-lt"/>
              <a:ea typeface="+mn-ea"/>
              <a:cs typeface="+mn-cs"/>
            </a:rPr>
            <a:t>* Pour le RSA et la PA, la notion de bénéficiaires renvoie à celle de foyer et non d’individu. Pour l’ASS, elle renvoie à l’individu qui perçoit l’allocation.</a:t>
          </a:r>
          <a:endParaRPr lang="fr-FR" sz="1000">
            <a:effectLst/>
          </a:endParaRPr>
        </a:p>
        <a:p xmlns:a="http://schemas.openxmlformats.org/drawingml/2006/main">
          <a:pPr eaLnBrk="1" fontAlgn="auto" latinLnBrk="0" hangingPunct="1"/>
          <a:r>
            <a:rPr lang="fr-FR" sz="1000" b="0" i="0">
              <a:effectLst/>
              <a:latin typeface="+mn-lt"/>
              <a:ea typeface="+mn-ea"/>
              <a:cs typeface="+mn-cs"/>
            </a:rPr>
            <a:t>** Données à fin mai</a:t>
          </a:r>
          <a:endParaRPr lang="fr-FR" sz="1000">
            <a:effectLst/>
          </a:endParaRPr>
        </a:p>
        <a:p xmlns:a="http://schemas.openxmlformats.org/drawingml/2006/main">
          <a:pPr eaLnBrk="1" fontAlgn="auto" latinLnBrk="0" hangingPunct="1"/>
          <a:r>
            <a:rPr lang="fr-FR" sz="1000" b="1" i="0">
              <a:effectLst/>
              <a:latin typeface="+mn-lt"/>
              <a:ea typeface="+mn-ea"/>
              <a:cs typeface="+mn-cs"/>
            </a:rPr>
            <a:t>Note : </a:t>
          </a:r>
          <a:r>
            <a:rPr lang="fr-FR" sz="1000" i="0">
              <a:effectLst/>
              <a:latin typeface="+mn-lt"/>
              <a:ea typeface="+mn-ea"/>
              <a:cs typeface="+mn-cs"/>
            </a:rPr>
            <a:t>données provisoires</a:t>
          </a:r>
        </a:p>
        <a:p xmlns:a="http://schemas.openxmlformats.org/drawingml/2006/main">
          <a:pPr eaLnBrk="1" fontAlgn="auto" latinLnBrk="0" hangingPunct="1"/>
          <a:r>
            <a:rPr lang="fr-FR" sz="1000" b="1" i="1">
              <a:effectLst/>
              <a:latin typeface="+mn-lt"/>
              <a:ea typeface="+mn-ea"/>
              <a:cs typeface="+mn-cs"/>
            </a:rPr>
            <a:t>Sources : </a:t>
          </a:r>
          <a:r>
            <a:rPr lang="fr-FR" sz="1000" i="1">
              <a:effectLst/>
              <a:latin typeface="+mn-lt"/>
              <a:ea typeface="+mn-ea"/>
              <a:cs typeface="+mn-cs"/>
            </a:rPr>
            <a:t>Cnaf, Allstat FR6 et FR2 ; MSA ;  France</a:t>
          </a:r>
          <a:r>
            <a:rPr lang="fr-FR" sz="1000" i="1" baseline="0">
              <a:effectLst/>
              <a:latin typeface="+mn-lt"/>
              <a:ea typeface="+mn-ea"/>
              <a:cs typeface="+mn-cs"/>
            </a:rPr>
            <a:t> Travail</a:t>
          </a:r>
          <a:r>
            <a:rPr lang="fr-FR" sz="1000" i="1">
              <a:effectLst/>
              <a:latin typeface="+mn-lt"/>
              <a:ea typeface="+mn-ea"/>
              <a:cs typeface="+mn-cs"/>
            </a:rPr>
            <a:t>, FNA - </a:t>
          </a:r>
          <a:r>
            <a:rPr lang="fr-FR" sz="1000" b="1" i="1">
              <a:effectLst/>
              <a:latin typeface="+mn-lt"/>
              <a:ea typeface="+mn-ea"/>
              <a:cs typeface="+mn-cs"/>
            </a:rPr>
            <a:t>Traitements : </a:t>
          </a:r>
          <a:r>
            <a:rPr lang="fr-FR" sz="1000" i="1">
              <a:effectLst/>
              <a:latin typeface="+mn-lt"/>
              <a:ea typeface="+mn-ea"/>
              <a:cs typeface="+mn-cs"/>
            </a:rPr>
            <a:t>Drees</a:t>
          </a:r>
          <a:endParaRPr lang="fr-FR" sz="1000">
            <a:effectLst/>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0.02592</cdr:x>
      <cdr:y>0.90134</cdr:y>
    </cdr:from>
    <cdr:to>
      <cdr:x>0.89902</cdr:x>
      <cdr:y>0.98028</cdr:y>
    </cdr:to>
    <cdr:sp macro="" textlink="">
      <cdr:nvSpPr>
        <cdr:cNvPr id="2" name="Text Box 1">
          <a:extLst xmlns:a="http://schemas.openxmlformats.org/drawingml/2006/main">
            <a:ext uri="{FF2B5EF4-FFF2-40B4-BE49-F238E27FC236}">
              <a16:creationId xmlns:a16="http://schemas.microsoft.com/office/drawing/2014/main" id="{7E4BD3CD-C52D-50EC-A772-6E89A58BAE0E}"/>
            </a:ext>
          </a:extLst>
        </cdr:cNvPr>
        <cdr:cNvSpPr txBox="1">
          <a:spLocks xmlns:a="http://schemas.openxmlformats.org/drawingml/2006/main" noChangeArrowheads="1"/>
        </cdr:cNvSpPr>
      </cdr:nvSpPr>
      <cdr:spPr bwMode="auto">
        <a:xfrm xmlns:a="http://schemas.openxmlformats.org/drawingml/2006/main">
          <a:off x="184150" y="4060825"/>
          <a:ext cx="6203955" cy="35564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fr-FR" sz="1000" b="1" i="0" u="none" strike="noStrike" baseline="0">
              <a:solidFill>
                <a:srgbClr val="000000"/>
              </a:solidFill>
              <a:latin typeface="+mn-lt"/>
            </a:rPr>
            <a:t>Champ</a:t>
          </a:r>
          <a:r>
            <a:rPr lang="fr-FR" sz="1000" b="0" i="0" u="none" strike="noStrike" baseline="0">
              <a:solidFill>
                <a:srgbClr val="000000"/>
              </a:solidFill>
              <a:latin typeface="+mn-lt"/>
            </a:rPr>
            <a:t> : ensemble des activités marchandes hors agriculture</a:t>
          </a:r>
        </a:p>
        <a:p xmlns:a="http://schemas.openxmlformats.org/drawingml/2006/main">
          <a:pPr algn="l" rtl="0">
            <a:defRPr sz="1000"/>
          </a:pPr>
          <a:r>
            <a:rPr lang="fr-FR" sz="1000" b="1" i="1" u="none" strike="noStrike" baseline="0">
              <a:solidFill>
                <a:srgbClr val="000000"/>
              </a:solidFill>
              <a:latin typeface="+mn-lt"/>
            </a:rPr>
            <a:t>Source</a:t>
          </a:r>
          <a:r>
            <a:rPr lang="fr-FR" sz="1000" b="0" i="1" u="none" strike="noStrike" baseline="0">
              <a:solidFill>
                <a:srgbClr val="000000"/>
              </a:solidFill>
              <a:latin typeface="+mn-lt"/>
            </a:rPr>
            <a:t> : Insee, SIDE (Système d'information sur la démographie d'entreprises)</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0.88029</cdr:y>
    </cdr:from>
    <cdr:to>
      <cdr:x>1</cdr:x>
      <cdr:y>1</cdr:y>
    </cdr:to>
    <cdr:sp macro="" textlink="">
      <cdr:nvSpPr>
        <cdr:cNvPr id="3" name="Text Box 1">
          <a:extLst xmlns:a="http://schemas.openxmlformats.org/drawingml/2006/main">
            <a:ext uri="{FF2B5EF4-FFF2-40B4-BE49-F238E27FC236}">
              <a16:creationId xmlns:a16="http://schemas.microsoft.com/office/drawing/2014/main" id="{DA88C067-CF1C-7E00-BE62-B413ECD558F2}"/>
            </a:ext>
          </a:extLst>
        </cdr:cNvPr>
        <cdr:cNvSpPr txBox="1">
          <a:spLocks xmlns:a="http://schemas.openxmlformats.org/drawingml/2006/main" noChangeArrowheads="1"/>
        </cdr:cNvSpPr>
      </cdr:nvSpPr>
      <cdr:spPr bwMode="auto">
        <a:xfrm xmlns:a="http://schemas.openxmlformats.org/drawingml/2006/main">
          <a:off x="0" y="3831074"/>
          <a:ext cx="6124576" cy="52098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100" b="1" i="0" baseline="0">
              <a:effectLst/>
              <a:latin typeface="+mn-lt"/>
              <a:ea typeface="+mn-ea"/>
              <a:cs typeface="+mn-cs"/>
            </a:rPr>
            <a:t>Note</a:t>
          </a:r>
          <a:r>
            <a:rPr lang="fr-FR" sz="1100" b="0" i="0" baseline="0">
              <a:effectLst/>
              <a:latin typeface="+mn-lt"/>
              <a:ea typeface="+mn-ea"/>
              <a:cs typeface="+mn-cs"/>
            </a:rPr>
            <a:t> : données en date de jugement. </a:t>
          </a:r>
          <a:endParaRPr lang="fr-FR" sz="1200">
            <a:effectLst/>
          </a:endParaRPr>
        </a:p>
        <a:p xmlns:a="http://schemas.openxmlformats.org/drawingml/2006/main">
          <a:pPr rtl="0"/>
          <a:r>
            <a:rPr lang="fr-FR" sz="1100" b="1" i="1" baseline="0">
              <a:effectLst/>
              <a:latin typeface="+mn-lt"/>
              <a:ea typeface="+mn-ea"/>
              <a:cs typeface="+mn-cs"/>
            </a:rPr>
            <a:t>Source</a:t>
          </a:r>
          <a:r>
            <a:rPr lang="fr-FR" sz="1100" b="0" i="1" baseline="0">
              <a:effectLst/>
              <a:latin typeface="+mn-lt"/>
              <a:ea typeface="+mn-ea"/>
              <a:cs typeface="+mn-cs"/>
            </a:rPr>
            <a:t> : Banque de France, Fiben</a:t>
          </a:r>
          <a:endParaRPr lang="fr-FR" sz="1200">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8427" cy="511731"/>
          </a:xfrm>
          <a:prstGeom prst="rect">
            <a:avLst/>
          </a:prstGeom>
        </p:spPr>
        <p:txBody>
          <a:bodyPr vert="horz" lIns="94796" tIns="47398" rIns="94796" bIns="47398" rtlCol="0"/>
          <a:lstStyle>
            <a:lvl1pPr algn="l">
              <a:defRPr sz="1200"/>
            </a:lvl1pPr>
          </a:lstStyle>
          <a:p>
            <a:endParaRPr lang="fr-FR"/>
          </a:p>
        </p:txBody>
      </p:sp>
      <p:sp>
        <p:nvSpPr>
          <p:cNvPr id="3" name="Espace réservé de la date 2"/>
          <p:cNvSpPr>
            <a:spLocks noGrp="1"/>
          </p:cNvSpPr>
          <p:nvPr>
            <p:ph type="dt" idx="1"/>
          </p:nvPr>
        </p:nvSpPr>
        <p:spPr>
          <a:xfrm>
            <a:off x="4023993" y="0"/>
            <a:ext cx="3078427" cy="511731"/>
          </a:xfrm>
          <a:prstGeom prst="rect">
            <a:avLst/>
          </a:prstGeom>
        </p:spPr>
        <p:txBody>
          <a:bodyPr vert="horz" lIns="94796" tIns="47398" rIns="94796" bIns="47398" rtlCol="0"/>
          <a:lstStyle>
            <a:lvl1pPr algn="r">
              <a:defRPr sz="1200"/>
            </a:lvl1pPr>
          </a:lstStyle>
          <a:p>
            <a:fld id="{5481BDC1-2E55-4A3B-A51F-0A4221669760}" type="datetimeFigureOut">
              <a:rPr lang="fr-FR" smtClean="0"/>
              <a:t>24/09/2026</a:t>
            </a:fld>
            <a:endParaRPr lang="fr-FR"/>
          </a:p>
        </p:txBody>
      </p:sp>
      <p:sp>
        <p:nvSpPr>
          <p:cNvPr id="4" name="Espace réservé de l'image des diapositives 3"/>
          <p:cNvSpPr>
            <a:spLocks noGrp="1" noRot="1" noChangeAspect="1"/>
          </p:cNvSpPr>
          <p:nvPr>
            <p:ph type="sldImg" idx="2"/>
          </p:nvPr>
        </p:nvSpPr>
        <p:spPr>
          <a:xfrm>
            <a:off x="993775" y="768350"/>
            <a:ext cx="5116513" cy="3836988"/>
          </a:xfrm>
          <a:prstGeom prst="rect">
            <a:avLst/>
          </a:prstGeom>
          <a:noFill/>
          <a:ln w="12700">
            <a:solidFill>
              <a:prstClr val="black"/>
            </a:solidFill>
          </a:ln>
        </p:spPr>
        <p:txBody>
          <a:bodyPr vert="horz" lIns="94796" tIns="47398" rIns="94796" bIns="47398" rtlCol="0" anchor="ctr"/>
          <a:lstStyle/>
          <a:p>
            <a:endParaRPr lang="fr-FR"/>
          </a:p>
        </p:txBody>
      </p:sp>
      <p:sp>
        <p:nvSpPr>
          <p:cNvPr id="5" name="Espace réservé des commentaires 4"/>
          <p:cNvSpPr>
            <a:spLocks noGrp="1"/>
          </p:cNvSpPr>
          <p:nvPr>
            <p:ph type="body" sz="quarter" idx="3"/>
          </p:nvPr>
        </p:nvSpPr>
        <p:spPr>
          <a:xfrm>
            <a:off x="710407" y="4861442"/>
            <a:ext cx="5683250" cy="4605576"/>
          </a:xfrm>
          <a:prstGeom prst="rect">
            <a:avLst/>
          </a:prstGeom>
        </p:spPr>
        <p:txBody>
          <a:bodyPr vert="horz" lIns="94796" tIns="47398" rIns="94796" bIns="47398"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6"/>
            <a:ext cx="3078427" cy="511731"/>
          </a:xfrm>
          <a:prstGeom prst="rect">
            <a:avLst/>
          </a:prstGeom>
        </p:spPr>
        <p:txBody>
          <a:bodyPr vert="horz" lIns="94796" tIns="47398" rIns="94796" bIns="47398"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3993" y="9721106"/>
            <a:ext cx="3078427" cy="511731"/>
          </a:xfrm>
          <a:prstGeom prst="rect">
            <a:avLst/>
          </a:prstGeom>
        </p:spPr>
        <p:txBody>
          <a:bodyPr vert="horz" lIns="94796" tIns="47398" rIns="94796" bIns="47398" rtlCol="0" anchor="b"/>
          <a:lstStyle>
            <a:lvl1pPr algn="r">
              <a:defRPr sz="1200"/>
            </a:lvl1pPr>
          </a:lstStyle>
          <a:p>
            <a:fld id="{6C025E1C-9CFD-400D-8595-7A8158A95F2D}" type="slidenum">
              <a:rPr lang="fr-FR" smtClean="0"/>
              <a:t>‹N°›</a:t>
            </a:fld>
            <a:endParaRPr lang="fr-FR"/>
          </a:p>
        </p:txBody>
      </p:sp>
    </p:spTree>
    <p:extLst>
      <p:ext uri="{BB962C8B-B14F-4D97-AF65-F5344CB8AC3E}">
        <p14:creationId xmlns:p14="http://schemas.microsoft.com/office/powerpoint/2010/main" val="211058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a:p>
            <a:endParaRPr lang="fr-FR" baseline="0"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a:t>
            </a:fld>
            <a:endParaRPr lang="fr-FR"/>
          </a:p>
        </p:txBody>
      </p:sp>
    </p:spTree>
    <p:extLst>
      <p:ext uri="{BB962C8B-B14F-4D97-AF65-F5344CB8AC3E}">
        <p14:creationId xmlns:p14="http://schemas.microsoft.com/office/powerpoint/2010/main" val="388086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defTabSz="947958">
              <a:buFontTx/>
              <a:buChar char="-"/>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2</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defTabSz="947958">
              <a:buFontTx/>
              <a:buChar char="-"/>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3</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defTabSz="947958">
              <a:buFontTx/>
              <a:buChar char="-"/>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4</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defTabSz="947958">
              <a:buFontTx/>
              <a:buChar char="-"/>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5</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defTabSz="947958">
              <a:buFontTx/>
              <a:buChar char="-"/>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6</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latin typeface="+mj-lt"/>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7</a:t>
            </a:fld>
            <a:endParaRPr lang="fr-FR"/>
          </a:p>
        </p:txBody>
      </p:sp>
      <p:sp>
        <p:nvSpPr>
          <p:cNvPr id="5" name="Espace réservé du pied de page 4"/>
          <p:cNvSpPr>
            <a:spLocks noGrp="1"/>
          </p:cNvSpPr>
          <p:nvPr>
            <p:ph type="ftr" sz="quarter" idx="11"/>
          </p:nvPr>
        </p:nvSpPr>
        <p:spPr/>
        <p:txBody>
          <a:bodyPr/>
          <a:lstStyle/>
          <a:p>
            <a:r>
              <a:rPr lang="fr-FR"/>
              <a:t>Edition avril 2019</a:t>
            </a:r>
          </a:p>
        </p:txBody>
      </p:sp>
    </p:spTree>
    <p:extLst>
      <p:ext uri="{BB962C8B-B14F-4D97-AF65-F5344CB8AC3E}">
        <p14:creationId xmlns:p14="http://schemas.microsoft.com/office/powerpoint/2010/main" val="3523062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7742" indent="-177742">
              <a:buFontTx/>
              <a:buChar cha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8</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523062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solidFill>
                <a:srgbClr val="000000"/>
              </a:solidFill>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9</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solidFill>
                <a:srgbClr val="000000"/>
              </a:solidFill>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10</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523062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solidFill>
                <a:srgbClr val="000000"/>
              </a:solidFill>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11</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044874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958" hangingPunct="0">
              <a:spcBef>
                <a:spcPts val="464"/>
              </a:spcBef>
              <a:buClr>
                <a:srgbClr val="000000"/>
              </a:buClr>
              <a:buSzPct val="100000"/>
              <a:buFont typeface="Times New Roman" pitchFamily="18"/>
              <a:buChar char="•"/>
              <a:tabLst>
                <a:tab pos="0" algn="l"/>
                <a:tab pos="947958" algn="l"/>
                <a:tab pos="1895917" algn="l"/>
                <a:tab pos="2843874" algn="l"/>
                <a:tab pos="3791834" algn="l"/>
                <a:tab pos="4739792" algn="l"/>
                <a:tab pos="5687750" algn="l"/>
                <a:tab pos="6635708" algn="l"/>
                <a:tab pos="7583668" algn="l"/>
                <a:tab pos="8531626" algn="l"/>
                <a:tab pos="9479585" algn="l"/>
                <a:tab pos="10427543" algn="l"/>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12</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263494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958" hangingPunct="0">
              <a:spcBef>
                <a:spcPts val="464"/>
              </a:spcBef>
              <a:buClr>
                <a:srgbClr val="000000"/>
              </a:buClr>
              <a:buSzPct val="100000"/>
              <a:buFont typeface="Times New Roman" pitchFamily="18"/>
              <a:buChar char="•"/>
              <a:tabLst>
                <a:tab pos="0" algn="l"/>
                <a:tab pos="947958" algn="l"/>
                <a:tab pos="1895917" algn="l"/>
                <a:tab pos="2843874" algn="l"/>
                <a:tab pos="3791834" algn="l"/>
                <a:tab pos="4739792" algn="l"/>
                <a:tab pos="5687750" algn="l"/>
                <a:tab pos="6635708" algn="l"/>
                <a:tab pos="7583668" algn="l"/>
                <a:tab pos="8531626" algn="l"/>
                <a:tab pos="9479585" algn="l"/>
                <a:tab pos="10427543" algn="l"/>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13</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2589054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958" hangingPunct="0">
              <a:spcBef>
                <a:spcPts val="464"/>
              </a:spcBef>
              <a:buClr>
                <a:srgbClr val="000000"/>
              </a:buClr>
              <a:buSzPct val="100000"/>
              <a:buFont typeface="Times New Roman" pitchFamily="18"/>
              <a:buChar char="•"/>
              <a:tabLst>
                <a:tab pos="0" algn="l"/>
                <a:tab pos="947958" algn="l"/>
                <a:tab pos="1895917" algn="l"/>
                <a:tab pos="2843874" algn="l"/>
                <a:tab pos="3791834" algn="l"/>
                <a:tab pos="4739792" algn="l"/>
                <a:tab pos="5687750" algn="l"/>
                <a:tab pos="6635708" algn="l"/>
                <a:tab pos="7583668" algn="l"/>
                <a:tab pos="8531626" algn="l"/>
                <a:tab pos="9479585" algn="l"/>
                <a:tab pos="10427543" algn="l"/>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14</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3319390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958" hangingPunct="0">
              <a:spcBef>
                <a:spcPts val="464"/>
              </a:spcBef>
              <a:buClr>
                <a:srgbClr val="000000"/>
              </a:buClr>
              <a:buSzPct val="100000"/>
              <a:buFont typeface="Times New Roman" pitchFamily="18"/>
              <a:buChar char="•"/>
              <a:tabLst>
                <a:tab pos="0" algn="l"/>
                <a:tab pos="947958" algn="l"/>
                <a:tab pos="1895917" algn="l"/>
                <a:tab pos="2843874" algn="l"/>
                <a:tab pos="3791834" algn="l"/>
                <a:tab pos="4739792" algn="l"/>
                <a:tab pos="5687750" algn="l"/>
                <a:tab pos="6635708" algn="l"/>
                <a:tab pos="7583668" algn="l"/>
                <a:tab pos="8531626" algn="l"/>
                <a:tab pos="9479585" algn="l"/>
                <a:tab pos="10427543" algn="l"/>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15</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1732971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16</a:t>
            </a:fld>
            <a:endParaRPr lang="fr-FR"/>
          </a:p>
        </p:txBody>
      </p:sp>
      <p:sp>
        <p:nvSpPr>
          <p:cNvPr id="5" name="Espace réservé du pied de page 4"/>
          <p:cNvSpPr>
            <a:spLocks noGrp="1"/>
          </p:cNvSpPr>
          <p:nvPr>
            <p:ph type="ftr" sz="quarter" idx="11"/>
          </p:nvPr>
        </p:nvSpPr>
        <p:spPr/>
        <p:txBody>
          <a:bodyPr/>
          <a:lstStyle/>
          <a:p>
            <a:r>
              <a:rPr lang="fr-FR"/>
              <a:t>Edition octobre 2021</a:t>
            </a:r>
          </a:p>
        </p:txBody>
      </p:sp>
    </p:spTree>
    <p:extLst>
      <p:ext uri="{BB962C8B-B14F-4D97-AF65-F5344CB8AC3E}">
        <p14:creationId xmlns:p14="http://schemas.microsoft.com/office/powerpoint/2010/main" val="4031257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0" y="6568767"/>
            <a:ext cx="2133600" cy="365125"/>
          </a:xfrm>
        </p:spPr>
        <p:txBody>
          <a:bodyPr/>
          <a:lstStyle>
            <a:lvl1pPr>
              <a:defRPr baseline="0"/>
            </a:lvl1pPr>
          </a:lstStyle>
          <a:p>
            <a:r>
              <a:rPr lang="fr-FR" sz="1500"/>
              <a:t>Edition septembre 2026</a:t>
            </a:r>
            <a:endParaRPr lang="fr-FR" sz="1500" dirty="0"/>
          </a:p>
        </p:txBody>
      </p:sp>
      <p:sp>
        <p:nvSpPr>
          <p:cNvPr id="5" name="Espace réservé du pied de page 4"/>
          <p:cNvSpPr>
            <a:spLocks noGrp="1"/>
          </p:cNvSpPr>
          <p:nvPr>
            <p:ph type="ftr" sz="quarter" idx="11"/>
          </p:nvPr>
        </p:nvSpPr>
        <p:spPr>
          <a:xfrm>
            <a:off x="3124200" y="6568767"/>
            <a:ext cx="2895600" cy="365125"/>
          </a:xfrm>
        </p:spPr>
        <p:txBody>
          <a:bodyPr/>
          <a:lstStyle>
            <a:lvl1pPr>
              <a:defRPr sz="1500" baseline="0"/>
            </a:lvl1pPr>
          </a:lstStyle>
          <a:p>
            <a:r>
              <a:rPr lang="fr-FR"/>
              <a:t>Les éclairages conjoncturels départementaux - Vaucluse</a:t>
            </a:r>
            <a:endParaRPr lang="fr-FR" dirty="0"/>
          </a:p>
        </p:txBody>
      </p:sp>
      <p:sp>
        <p:nvSpPr>
          <p:cNvPr id="6" name="Espace réservé du numéro de diapositive 5"/>
          <p:cNvSpPr>
            <a:spLocks noGrp="1"/>
          </p:cNvSpPr>
          <p:nvPr>
            <p:ph type="sldNum" sz="quarter" idx="12"/>
          </p:nvPr>
        </p:nvSpPr>
        <p:spPr>
          <a:xfrm>
            <a:off x="8739398" y="6568767"/>
            <a:ext cx="404601" cy="289233"/>
          </a:xfrm>
          <a:solidFill>
            <a:schemeClr val="accent6">
              <a:lumMod val="75000"/>
            </a:schemeClr>
          </a:solidFill>
        </p:spPr>
        <p:txBody>
          <a:bodyPr/>
          <a:lstStyle>
            <a:lvl1pPr>
              <a:defRPr sz="1700" baseline="0">
                <a:solidFill>
                  <a:schemeClr val="bg1"/>
                </a:solidFill>
              </a:defRPr>
            </a:lvl1pPr>
          </a:lstStyle>
          <a:p>
            <a:fld id="{3C7AC07C-28E4-BD4F-9FFB-37ABAC856C34}" type="slidenum">
              <a:rPr lang="fr-FR" smtClean="0"/>
              <a:pPr/>
              <a:t>‹N°›</a:t>
            </a:fld>
            <a:endParaRPr lang="fr-FR" dirty="0"/>
          </a:p>
        </p:txBody>
      </p:sp>
    </p:spTree>
    <p:extLst>
      <p:ext uri="{BB962C8B-B14F-4D97-AF65-F5344CB8AC3E}">
        <p14:creationId xmlns:p14="http://schemas.microsoft.com/office/powerpoint/2010/main" val="264005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Vaucluse</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848633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r>
              <a:rPr lang="fr-FR"/>
              <a:t>Edition septembre 2026</a:t>
            </a:r>
            <a:endParaRPr lang="fr-FR" dirty="0"/>
          </a:p>
        </p:txBody>
      </p:sp>
      <p:sp>
        <p:nvSpPr>
          <p:cNvPr id="5" name="Espace réservé du pied de page 4"/>
          <p:cNvSpPr>
            <a:spLocks noGrp="1"/>
          </p:cNvSpPr>
          <p:nvPr>
            <p:ph type="ftr" sz="quarter" idx="11"/>
          </p:nvPr>
        </p:nvSpPr>
        <p:spPr/>
        <p:txBody>
          <a:bodyPr/>
          <a:lstStyle/>
          <a:p>
            <a:r>
              <a:rPr lang="fr-FR"/>
              <a:t>Les éclairages conjoncturels départementaux - Vaucluse</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333947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Vaucluse</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409481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Edition septembre 2026</a:t>
            </a:r>
          </a:p>
        </p:txBody>
      </p:sp>
      <p:sp>
        <p:nvSpPr>
          <p:cNvPr id="8" name="Espace réservé du pied de page 7"/>
          <p:cNvSpPr>
            <a:spLocks noGrp="1"/>
          </p:cNvSpPr>
          <p:nvPr>
            <p:ph type="ftr" sz="quarter" idx="11"/>
          </p:nvPr>
        </p:nvSpPr>
        <p:spPr/>
        <p:txBody>
          <a:bodyPr/>
          <a:lstStyle/>
          <a:p>
            <a:r>
              <a:rPr lang="fr-FR"/>
              <a:t>Les éclairages conjoncturels départementaux - Vaucluse</a:t>
            </a:r>
          </a:p>
        </p:txBody>
      </p:sp>
      <p:sp>
        <p:nvSpPr>
          <p:cNvPr id="9" name="Espace réservé du numéro de diapositive 8"/>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70695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r>
              <a:rPr lang="fr-FR"/>
              <a:t>Edition septembre 2026</a:t>
            </a:r>
          </a:p>
        </p:txBody>
      </p:sp>
      <p:sp>
        <p:nvSpPr>
          <p:cNvPr id="4" name="Espace réservé du pied de page 3"/>
          <p:cNvSpPr>
            <a:spLocks noGrp="1"/>
          </p:cNvSpPr>
          <p:nvPr>
            <p:ph type="ftr" sz="quarter" idx="11"/>
          </p:nvPr>
        </p:nvSpPr>
        <p:spPr/>
        <p:txBody>
          <a:bodyPr/>
          <a:lstStyle/>
          <a:p>
            <a:r>
              <a:rPr lang="fr-FR"/>
              <a:t>Les éclairages conjoncturels départementaux - Vaucluse</a:t>
            </a:r>
          </a:p>
        </p:txBody>
      </p:sp>
      <p:sp>
        <p:nvSpPr>
          <p:cNvPr id="5" name="Espace réservé du numéro de diapositive 4"/>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573859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Edition septembre 2026</a:t>
            </a:r>
          </a:p>
        </p:txBody>
      </p:sp>
      <p:sp>
        <p:nvSpPr>
          <p:cNvPr id="3" name="Espace réservé du pied de page 2"/>
          <p:cNvSpPr>
            <a:spLocks noGrp="1"/>
          </p:cNvSpPr>
          <p:nvPr>
            <p:ph type="ftr" sz="quarter" idx="11"/>
          </p:nvPr>
        </p:nvSpPr>
        <p:spPr/>
        <p:txBody>
          <a:bodyPr/>
          <a:lstStyle/>
          <a:p>
            <a:r>
              <a:rPr lang="fr-FR"/>
              <a:t>Les éclairages conjoncturels départementaux - Vaucluse</a:t>
            </a:r>
          </a:p>
        </p:txBody>
      </p:sp>
      <p:sp>
        <p:nvSpPr>
          <p:cNvPr id="4" name="Espace réservé du numéro de diapositive 3"/>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2725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Vaucluse</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1540105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r>
              <a:rPr lang="fr-FR"/>
              <a:t>Edition septembre 2026</a:t>
            </a:r>
          </a:p>
        </p:txBody>
      </p:sp>
      <p:sp>
        <p:nvSpPr>
          <p:cNvPr id="6" name="Espace réservé du pied de page 5"/>
          <p:cNvSpPr>
            <a:spLocks noGrp="1"/>
          </p:cNvSpPr>
          <p:nvPr>
            <p:ph type="ftr" sz="quarter" idx="11"/>
          </p:nvPr>
        </p:nvSpPr>
        <p:spPr/>
        <p:txBody>
          <a:bodyPr/>
          <a:lstStyle/>
          <a:p>
            <a:r>
              <a:rPr lang="fr-FR"/>
              <a:t>Les éclairages conjoncturels départementaux - Vaucluse</a:t>
            </a: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97035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Vaucluse</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11780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Edition septembre 2026</a:t>
            </a:r>
          </a:p>
        </p:txBody>
      </p:sp>
      <p:sp>
        <p:nvSpPr>
          <p:cNvPr id="5" name="Espace réservé du pied de page 4"/>
          <p:cNvSpPr>
            <a:spLocks noGrp="1"/>
          </p:cNvSpPr>
          <p:nvPr>
            <p:ph type="ftr" sz="quarter" idx="11"/>
          </p:nvPr>
        </p:nvSpPr>
        <p:spPr/>
        <p:txBody>
          <a:bodyPr/>
          <a:lstStyle/>
          <a:p>
            <a:r>
              <a:rPr lang="fr-FR"/>
              <a:t>Les éclairages conjoncturels départementaux - Vaucluse</a:t>
            </a: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94986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Edition septembre 2026</a:t>
            </a:r>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Les éclairages conjoncturels départementaux - Vaucluse</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AC07C-28E4-BD4F-9FFB-37ABAC856C34}" type="slidenum">
              <a:rPr lang="fr-FR" smtClean="0"/>
              <a:t>‹N°›</a:t>
            </a:fld>
            <a:endParaRPr lang="fr-FR"/>
          </a:p>
        </p:txBody>
      </p:sp>
    </p:spTree>
    <p:extLst>
      <p:ext uri="{BB962C8B-B14F-4D97-AF65-F5344CB8AC3E}">
        <p14:creationId xmlns:p14="http://schemas.microsoft.com/office/powerpoint/2010/main" val="2496495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https://www.google.com/url?sa=i&amp;rct=j&amp;q=&amp;esrc=s&amp;source=images&amp;cd=&amp;cad=rja&amp;uact=8&amp;ved=2ahUKEwimsOizzOjgAhVWAGMBHXMQAxYQjRx6BAgBEAU&amp;url=https://www.ania.net/economie-export/ega-point-de-conjoncture&amp;psig=AOvVaw0wwhQEom1VbtCAOZvqCiu4&amp;ust=1551792264050881" TargetMode="Externa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paca.dreets.gouv.fr/Les-publications-periodiques-9124"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paca.dreets.gouv.fr/les-indicateurs-cles-socio-economiques-en-paca" TargetMode="External"/><Relationship Id="rId4" Type="http://schemas.openxmlformats.org/officeDocument/2006/relationships/hyperlink" Target="https://paca.dreets.gouv.fr/les-notes-de-conjoncture-trimestrielles-en-pa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3C7AC07C-28E4-BD4F-9FFB-37ABAC856C34}" type="slidenum">
              <a:rPr lang="fr-FR" smtClean="0"/>
              <a:t>1</a:t>
            </a:fld>
            <a:endParaRPr lang="fr-FR"/>
          </a:p>
        </p:txBody>
      </p:sp>
      <p:sp>
        <p:nvSpPr>
          <p:cNvPr id="4" name="Espace réservé du pied de page 3"/>
          <p:cNvSpPr>
            <a:spLocks noGrp="1"/>
          </p:cNvSpPr>
          <p:nvPr>
            <p:ph type="ftr" sz="quarter" idx="11"/>
          </p:nvPr>
        </p:nvSpPr>
        <p:spPr>
          <a:xfrm>
            <a:off x="2388611" y="6520993"/>
            <a:ext cx="4507453" cy="365125"/>
          </a:xfrm>
        </p:spPr>
        <p:txBody>
          <a:bodyPr/>
          <a:lstStyle/>
          <a:p>
            <a:r>
              <a:rPr lang="fr-FR"/>
              <a:t>Les éclairages conjoncturels départementaux - Vaucluse</a:t>
            </a:r>
            <a:endParaRPr lang="fr-FR" dirty="0"/>
          </a:p>
        </p:txBody>
      </p:sp>
      <p:sp>
        <p:nvSpPr>
          <p:cNvPr id="5" name="Espace réservé de la date 4"/>
          <p:cNvSpPr>
            <a:spLocks noGrp="1"/>
          </p:cNvSpPr>
          <p:nvPr>
            <p:ph type="dt" sz="half" idx="10"/>
          </p:nvPr>
        </p:nvSpPr>
        <p:spPr/>
        <p:txBody>
          <a:bodyPr/>
          <a:lstStyle/>
          <a:p>
            <a:r>
              <a:rPr lang="fr-FR"/>
              <a:t>Edition septembre 2026</a:t>
            </a:r>
            <a:endParaRPr lang="fr-FR" dirty="0"/>
          </a:p>
        </p:txBody>
      </p:sp>
      <p:sp>
        <p:nvSpPr>
          <p:cNvPr id="9" name="ZoneTexte 8"/>
          <p:cNvSpPr txBox="1"/>
          <p:nvPr/>
        </p:nvSpPr>
        <p:spPr>
          <a:xfrm>
            <a:off x="3671392" y="6044209"/>
            <a:ext cx="5472608" cy="307777"/>
          </a:xfrm>
          <a:prstGeom prst="rect">
            <a:avLst/>
          </a:prstGeom>
          <a:noFill/>
        </p:spPr>
        <p:txBody>
          <a:bodyPr wrap="square" rtlCol="0">
            <a:spAutoFit/>
          </a:bodyPr>
          <a:lstStyle/>
          <a:p>
            <a:pPr algn="r"/>
            <a:r>
              <a:rPr lang="fr-FR" sz="1400" b="1" i="1" dirty="0"/>
              <a:t>Services études, statistiques, évaluation</a:t>
            </a:r>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8916" y="4088186"/>
            <a:ext cx="2764133" cy="1956023"/>
          </a:xfrm>
          <a:prstGeom prst="rect">
            <a:avLst/>
          </a:prstGeom>
        </p:spPr>
      </p:pic>
      <p:pic>
        <p:nvPicPr>
          <p:cNvPr id="1031" name="Picture 7" descr="Résultat de recherche d'images pour &quot;conjoncture&quot;">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867" y="4231795"/>
            <a:ext cx="2409504" cy="1668804"/>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p:cNvSpPr txBox="1"/>
          <p:nvPr/>
        </p:nvSpPr>
        <p:spPr>
          <a:xfrm rot="5400000">
            <a:off x="8198848" y="5084074"/>
            <a:ext cx="1674047" cy="246223"/>
          </a:xfrm>
          <a:prstGeom prst="rect">
            <a:avLst/>
          </a:prstGeom>
          <a:noFill/>
        </p:spPr>
        <p:txBody>
          <a:bodyPr wrap="square" rtlCol="0">
            <a:spAutoFit/>
          </a:bodyPr>
          <a:lstStyle/>
          <a:p>
            <a:pPr algn="r"/>
            <a:r>
              <a:rPr lang="fr-FR" sz="1000" i="1" dirty="0"/>
              <a:t>Crédit photo : ©</a:t>
            </a:r>
            <a:r>
              <a:rPr lang="fr-FR" sz="1000" i="1" dirty="0" err="1"/>
              <a:t>Shutterstock</a:t>
            </a:r>
            <a:endParaRPr lang="fr-FR" sz="1000" i="1" dirty="0"/>
          </a:p>
        </p:txBody>
      </p:sp>
      <p:pic>
        <p:nvPicPr>
          <p:cNvPr id="7" name="Image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53049" y="4370162"/>
            <a:ext cx="2443081" cy="1628721"/>
          </a:xfrm>
          <a:prstGeom prst="rect">
            <a:avLst/>
          </a:prstGeom>
        </p:spPr>
      </p:pic>
      <p:sp>
        <p:nvSpPr>
          <p:cNvPr id="13" name="Rectangle 12"/>
          <p:cNvSpPr/>
          <p:nvPr/>
        </p:nvSpPr>
        <p:spPr>
          <a:xfrm>
            <a:off x="878435" y="1627346"/>
            <a:ext cx="7385099" cy="489364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0" h="0" prst="angle"/>
              <a:contourClr>
                <a:schemeClr val="accent3">
                  <a:tint val="100000"/>
                  <a:shade val="100000"/>
                  <a:satMod val="100000"/>
                  <a:hueMod val="100000"/>
                </a:schemeClr>
              </a:contourClr>
            </a:sp3d>
          </a:bodyPr>
          <a:lstStyle/>
          <a:p>
            <a:pPr algn="ctr"/>
            <a:r>
              <a:rPr lang="fr-FR" sz="5000" b="1" dirty="0">
                <a:ln/>
                <a:solidFill>
                  <a:schemeClr val="accent1">
                    <a:lumMod val="75000"/>
                  </a:schemeClr>
                </a:solidFill>
              </a:rPr>
              <a:t>La situation conjoncturelle </a:t>
            </a:r>
          </a:p>
          <a:p>
            <a:pPr algn="ctr"/>
            <a:r>
              <a:rPr lang="fr-FR" sz="5000" b="1" dirty="0">
                <a:ln/>
                <a:solidFill>
                  <a:schemeClr val="accent1">
                    <a:lumMod val="75000"/>
                  </a:schemeClr>
                </a:solidFill>
              </a:rPr>
              <a:t>au 2</a:t>
            </a:r>
            <a:r>
              <a:rPr lang="fr-FR" sz="5000" b="1" baseline="30000" dirty="0">
                <a:ln/>
                <a:solidFill>
                  <a:schemeClr val="accent1">
                    <a:lumMod val="75000"/>
                  </a:schemeClr>
                </a:solidFill>
              </a:rPr>
              <a:t>e</a:t>
            </a:r>
            <a:r>
              <a:rPr lang="fr-FR" sz="5000" b="1" dirty="0">
                <a:ln/>
                <a:solidFill>
                  <a:schemeClr val="accent1">
                    <a:lumMod val="75000"/>
                  </a:schemeClr>
                </a:solidFill>
              </a:rPr>
              <a:t> trimestre 2026</a:t>
            </a:r>
          </a:p>
          <a:p>
            <a:pPr algn="ctr"/>
            <a:r>
              <a:rPr lang="fr-FR" sz="5000" b="1" dirty="0">
                <a:ln/>
                <a:solidFill>
                  <a:schemeClr val="accent1">
                    <a:lumMod val="75000"/>
                  </a:schemeClr>
                </a:solidFill>
              </a:rPr>
              <a:t>dans le Vaucluse</a:t>
            </a:r>
          </a:p>
          <a:p>
            <a:pPr algn="ctr"/>
            <a:endParaRPr lang="fr-FR" sz="5400" b="1" dirty="0">
              <a:ln/>
              <a:solidFill>
                <a:schemeClr val="accent3"/>
              </a:solidFill>
            </a:endParaRPr>
          </a:p>
          <a:p>
            <a:pPr algn="ctr"/>
            <a:endParaRPr lang="fr-FR" sz="5400" b="1" dirty="0">
              <a:ln/>
              <a:solidFill>
                <a:schemeClr val="accent3"/>
              </a:solidFill>
            </a:endParaRPr>
          </a:p>
          <a:p>
            <a:pPr algn="ctr"/>
            <a:endParaRPr lang="fr-FR" sz="5400" b="1" dirty="0">
              <a:ln/>
              <a:solidFill>
                <a:schemeClr val="accent3"/>
              </a:solidFill>
            </a:endParaRPr>
          </a:p>
        </p:txBody>
      </p:sp>
      <p:pic>
        <p:nvPicPr>
          <p:cNvPr id="14" name="Picture 4" descr="http://intranet.direccte.gouv.fr/paca/Etudes%20et%20statistiques/Les%20logos/Cartouche%20Pr%C3%A9fet%20de%20r%C3%A9gion%20%E2%80%93%20DREET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3054197" cy="1275992"/>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144447" y="1113942"/>
            <a:ext cx="9144000" cy="754053"/>
          </a:xfrm>
          <a:prstGeom prst="rect">
            <a:avLst/>
          </a:prstGeom>
          <a:noFill/>
        </p:spPr>
        <p:txBody>
          <a:bodyPr wrap="square" rtlCol="0">
            <a:spAutoFit/>
          </a:bodyPr>
          <a:lstStyle/>
          <a:p>
            <a:pPr algn="ctr"/>
            <a:r>
              <a:rPr lang="fr-FR" sz="2800" b="1" i="1" dirty="0">
                <a:solidFill>
                  <a:schemeClr val="bg1">
                    <a:lumMod val="65000"/>
                  </a:schemeClr>
                </a:solidFill>
              </a:rPr>
              <a:t>Les éclairages conjoncturels départementaux</a:t>
            </a:r>
          </a:p>
          <a:p>
            <a:pPr algn="ctr"/>
            <a:endParaRPr lang="fr-FR" sz="1500" i="1" dirty="0"/>
          </a:p>
        </p:txBody>
      </p:sp>
    </p:spTree>
    <p:extLst>
      <p:ext uri="{BB962C8B-B14F-4D97-AF65-F5344CB8AC3E}">
        <p14:creationId xmlns:p14="http://schemas.microsoft.com/office/powerpoint/2010/main" val="7407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3385" y="417837"/>
            <a:ext cx="8928324" cy="523220"/>
          </a:xfrm>
          <a:prstGeom prst="rect">
            <a:avLst/>
          </a:prstGeom>
          <a:noFill/>
        </p:spPr>
        <p:txBody>
          <a:bodyPr wrap="square" rtlCol="0">
            <a:spAutoFit/>
          </a:bodyPr>
          <a:lstStyle/>
          <a:p>
            <a:r>
              <a:rPr lang="fr-FR" sz="2800" b="1" dirty="0">
                <a:solidFill>
                  <a:schemeClr val="accent1">
                    <a:lumMod val="75000"/>
                  </a:schemeClr>
                </a:solidFill>
              </a:rPr>
              <a:t>L’emploi salarié diminue pour le 4</a:t>
            </a:r>
            <a:r>
              <a:rPr lang="fr-FR" sz="2800" b="1" baseline="30000" dirty="0">
                <a:solidFill>
                  <a:schemeClr val="accent1">
                    <a:lumMod val="75000"/>
                  </a:schemeClr>
                </a:solidFill>
              </a:rPr>
              <a:t>e</a:t>
            </a:r>
            <a:r>
              <a:rPr lang="fr-FR" sz="2800" b="1" dirty="0">
                <a:solidFill>
                  <a:schemeClr val="accent1">
                    <a:lumMod val="75000"/>
                  </a:schemeClr>
                </a:solidFill>
              </a:rPr>
              <a:t> trimestre consécutif</a:t>
            </a:r>
            <a:endParaRPr lang="fr-FR" sz="2800" dirty="0">
              <a:solidFill>
                <a:srgbClr val="FF0000"/>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2</a:t>
            </a:fld>
            <a:endParaRPr lang="fr-FR" dirty="0"/>
          </a:p>
        </p:txBody>
      </p:sp>
      <p:sp>
        <p:nvSpPr>
          <p:cNvPr id="7" name="Espace réservé du pied de page 6"/>
          <p:cNvSpPr>
            <a:spLocks noGrp="1"/>
          </p:cNvSpPr>
          <p:nvPr>
            <p:ph type="ftr" sz="quarter" idx="11"/>
          </p:nvPr>
        </p:nvSpPr>
        <p:spPr>
          <a:xfrm>
            <a:off x="2391471" y="6568767"/>
            <a:ext cx="4889583" cy="365125"/>
          </a:xfrm>
        </p:spPr>
        <p:txBody>
          <a:bodyPr/>
          <a:lstStyle/>
          <a:p>
            <a:r>
              <a:rPr lang="fr-FR"/>
              <a:t>Les éclairages conjoncturels départementaux - Vaucluse</a:t>
            </a:r>
            <a:endParaRPr lang="fr-FR" dirty="0"/>
          </a:p>
        </p:txBody>
      </p:sp>
      <p:sp>
        <p:nvSpPr>
          <p:cNvPr id="8" name="Espace réservé de la date 7"/>
          <p:cNvSpPr>
            <a:spLocks noGrp="1"/>
          </p:cNvSpPr>
          <p:nvPr>
            <p:ph type="dt" sz="half" idx="10"/>
          </p:nvPr>
        </p:nvSpPr>
        <p:spPr/>
        <p:txBody>
          <a:bodyPr/>
          <a:lstStyle/>
          <a:p>
            <a:r>
              <a:rPr lang="fr-FR"/>
              <a:t>Edition septembre 2026</a:t>
            </a:r>
          </a:p>
        </p:txBody>
      </p:sp>
      <p:sp>
        <p:nvSpPr>
          <p:cNvPr id="12" name="ZoneTexte 11"/>
          <p:cNvSpPr txBox="1"/>
          <p:nvPr/>
        </p:nvSpPr>
        <p:spPr>
          <a:xfrm>
            <a:off x="7908641" y="2495469"/>
            <a:ext cx="891727" cy="615553"/>
          </a:xfrm>
          <a:prstGeom prst="rect">
            <a:avLst/>
          </a:prstGeom>
          <a:noFill/>
        </p:spPr>
        <p:txBody>
          <a:bodyPr wrap="square" rtlCol="0">
            <a:spAutoFit/>
          </a:bodyPr>
          <a:lstStyle/>
          <a:p>
            <a:pPr algn="ctr"/>
            <a:r>
              <a:rPr lang="fr-FR" sz="1600" b="1" dirty="0">
                <a:solidFill>
                  <a:schemeClr val="accent6">
                    <a:lumMod val="75000"/>
                  </a:schemeClr>
                </a:solidFill>
              </a:rPr>
              <a:t> + 0,1 % </a:t>
            </a:r>
          </a:p>
          <a:p>
            <a:pPr algn="ctr"/>
            <a:endParaRPr lang="fr-FR" b="1" dirty="0">
              <a:solidFill>
                <a:srgbClr val="FF0000"/>
              </a:solidFill>
            </a:endParaRPr>
          </a:p>
        </p:txBody>
      </p:sp>
      <p:sp>
        <p:nvSpPr>
          <p:cNvPr id="14" name="ZoneTexte 13"/>
          <p:cNvSpPr txBox="1"/>
          <p:nvPr/>
        </p:nvSpPr>
        <p:spPr>
          <a:xfrm>
            <a:off x="7944558" y="3145079"/>
            <a:ext cx="891727" cy="615553"/>
          </a:xfrm>
          <a:prstGeom prst="rect">
            <a:avLst/>
          </a:prstGeom>
          <a:noFill/>
        </p:spPr>
        <p:txBody>
          <a:bodyPr wrap="square" rtlCol="0">
            <a:spAutoFit/>
          </a:bodyPr>
          <a:lstStyle/>
          <a:p>
            <a:pPr algn="ctr"/>
            <a:r>
              <a:rPr lang="fr-FR" sz="1600" b="1" dirty="0">
                <a:solidFill>
                  <a:schemeClr val="accent1">
                    <a:lumMod val="75000"/>
                  </a:schemeClr>
                </a:solidFill>
              </a:rPr>
              <a:t> - 0,1 % </a:t>
            </a:r>
          </a:p>
          <a:p>
            <a:pPr algn="ctr"/>
            <a:endParaRPr lang="fr-FR" b="1" dirty="0">
              <a:solidFill>
                <a:srgbClr val="FF0000"/>
              </a:solidFill>
            </a:endParaRPr>
          </a:p>
        </p:txBody>
      </p:sp>
      <p:sp>
        <p:nvSpPr>
          <p:cNvPr id="15" name="ZoneTexte 14"/>
          <p:cNvSpPr txBox="1"/>
          <p:nvPr/>
        </p:nvSpPr>
        <p:spPr>
          <a:xfrm>
            <a:off x="7994134" y="2926760"/>
            <a:ext cx="844083" cy="369332"/>
          </a:xfrm>
          <a:prstGeom prst="rect">
            <a:avLst/>
          </a:prstGeom>
          <a:noFill/>
        </p:spPr>
        <p:txBody>
          <a:bodyPr wrap="square" rtlCol="0">
            <a:spAutoFit/>
          </a:bodyPr>
          <a:lstStyle/>
          <a:p>
            <a:pPr algn="ctr"/>
            <a:r>
              <a:rPr lang="fr-FR" sz="1600" b="1" dirty="0">
                <a:solidFill>
                  <a:schemeClr val="accent3">
                    <a:lumMod val="75000"/>
                  </a:schemeClr>
                </a:solidFill>
              </a:rPr>
              <a:t>- 0,3 %</a:t>
            </a:r>
            <a:r>
              <a:rPr lang="fr-FR" b="1" dirty="0">
                <a:solidFill>
                  <a:schemeClr val="accent3">
                    <a:lumMod val="75000"/>
                  </a:schemeClr>
                </a:solidFill>
              </a:rPr>
              <a:t> </a:t>
            </a:r>
          </a:p>
        </p:txBody>
      </p:sp>
      <p:sp>
        <p:nvSpPr>
          <p:cNvPr id="16" name="ZoneTexte 15"/>
          <p:cNvSpPr txBox="1"/>
          <p:nvPr/>
        </p:nvSpPr>
        <p:spPr>
          <a:xfrm>
            <a:off x="7681415" y="1602551"/>
            <a:ext cx="1346180" cy="338554"/>
          </a:xfrm>
          <a:prstGeom prst="rect">
            <a:avLst/>
          </a:prstGeom>
          <a:noFill/>
        </p:spPr>
        <p:txBody>
          <a:bodyPr wrap="square" rtlCol="0">
            <a:spAutoFit/>
          </a:bodyPr>
          <a:lstStyle/>
          <a:p>
            <a:pPr algn="ctr"/>
            <a:r>
              <a:rPr lang="fr-FR" sz="1600" b="1" dirty="0"/>
              <a:t>Au T2 2026 :</a:t>
            </a:r>
            <a:endParaRPr lang="fr-FR" b="1" dirty="0"/>
          </a:p>
        </p:txBody>
      </p:sp>
      <p:graphicFrame>
        <p:nvGraphicFramePr>
          <p:cNvPr id="9" name="Graphique 8" descr="Ce graphique présente l’évolution de l’emploi salarié dans le Vaucluse, en Provence-Alpes-Côte d'Azur et en France métropolitaine sur les dix dernières années, avec une distinction pour le secteur privé.">
            <a:extLst>
              <a:ext uri="{FF2B5EF4-FFF2-40B4-BE49-F238E27FC236}">
                <a16:creationId xmlns:a16="http://schemas.microsoft.com/office/drawing/2014/main" id="{00000000-0008-0000-0800-0000016C000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982111072"/>
              </p:ext>
            </p:extLst>
          </p:nvPr>
        </p:nvGraphicFramePr>
        <p:xfrm>
          <a:off x="182630" y="1896919"/>
          <a:ext cx="8393430" cy="34651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3360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7781925" cy="5078313"/>
          </a:xfrm>
          <a:prstGeom prst="rect">
            <a:avLst/>
          </a:prstGeom>
          <a:noFill/>
        </p:spPr>
        <p:txBody>
          <a:bodyPr wrap="square" rtlCol="0">
            <a:normAutofit/>
          </a:bodyPr>
          <a:lstStyle/>
          <a:p>
            <a:endParaRPr lang="fr-FR" dirty="0">
              <a:sym typeface="Wingdings" panose="05000000000000000000" pitchFamily="2" charset="2"/>
            </a:endParaRPr>
          </a:p>
          <a:p>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p:txBody>
      </p:sp>
      <p:sp>
        <p:nvSpPr>
          <p:cNvPr id="4" name="ZoneTexte 3"/>
          <p:cNvSpPr txBox="1"/>
          <p:nvPr/>
        </p:nvSpPr>
        <p:spPr>
          <a:xfrm>
            <a:off x="174795" y="434770"/>
            <a:ext cx="8982306" cy="523220"/>
          </a:xfrm>
          <a:prstGeom prst="rect">
            <a:avLst/>
          </a:prstGeom>
          <a:noFill/>
        </p:spPr>
        <p:txBody>
          <a:bodyPr wrap="square" rtlCol="0">
            <a:spAutoFit/>
          </a:bodyPr>
          <a:lstStyle/>
          <a:p>
            <a:r>
              <a:rPr lang="fr-FR" sz="2800" b="1" dirty="0">
                <a:solidFill>
                  <a:schemeClr val="accent1">
                    <a:lumMod val="75000"/>
                  </a:schemeClr>
                </a:solidFill>
              </a:rPr>
              <a:t>Un repli lié au recul de l’emploi hors intérim…</a:t>
            </a:r>
            <a:endParaRPr lang="fr-FR" sz="2800" b="1" dirty="0">
              <a:solidFill>
                <a:srgbClr val="FF0000"/>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3</a:t>
            </a:fld>
            <a:endParaRPr lang="fr-FR" dirty="0"/>
          </a:p>
        </p:txBody>
      </p:sp>
      <p:sp>
        <p:nvSpPr>
          <p:cNvPr id="7" name="Espace réservé du pied de page 6"/>
          <p:cNvSpPr>
            <a:spLocks noGrp="1"/>
          </p:cNvSpPr>
          <p:nvPr>
            <p:ph type="ftr" sz="quarter" idx="11"/>
          </p:nvPr>
        </p:nvSpPr>
        <p:spPr>
          <a:xfrm>
            <a:off x="2291379" y="6568767"/>
            <a:ext cx="4496696" cy="365125"/>
          </a:xfrm>
        </p:spPr>
        <p:txBody>
          <a:bodyPr/>
          <a:lstStyle/>
          <a:p>
            <a:r>
              <a:rPr lang="fr-FR"/>
              <a:t>Les éclairages conjoncturels départementaux - Vaucluse</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3" name="ZoneTexte 12"/>
          <p:cNvSpPr txBox="1"/>
          <p:nvPr/>
        </p:nvSpPr>
        <p:spPr>
          <a:xfrm>
            <a:off x="7773438" y="2926297"/>
            <a:ext cx="1383663" cy="3970318"/>
          </a:xfrm>
          <a:prstGeom prst="rect">
            <a:avLst/>
          </a:prstGeom>
          <a:noFill/>
        </p:spPr>
        <p:txBody>
          <a:bodyPr wrap="square" rtlCol="0">
            <a:spAutoFit/>
          </a:bodyPr>
          <a:lstStyle/>
          <a:p>
            <a:pPr algn="ctr"/>
            <a:r>
              <a:rPr lang="fr-FR" b="1" dirty="0">
                <a:solidFill>
                  <a:schemeClr val="accent6">
                    <a:lumMod val="75000"/>
                  </a:schemeClr>
                </a:solidFill>
              </a:rPr>
              <a:t>+40</a:t>
            </a:r>
          </a:p>
          <a:p>
            <a:pPr algn="ctr"/>
            <a:r>
              <a:rPr lang="fr-FR" b="1" dirty="0">
                <a:solidFill>
                  <a:schemeClr val="accent6">
                    <a:lumMod val="75000"/>
                  </a:schemeClr>
                </a:solidFill>
              </a:rPr>
              <a:t>intérimaires</a:t>
            </a:r>
          </a:p>
          <a:p>
            <a:pPr algn="ctr"/>
            <a:endParaRPr lang="fr-FR" b="1" dirty="0">
              <a:solidFill>
                <a:srgbClr val="00B0F0"/>
              </a:solidFill>
            </a:endParaRPr>
          </a:p>
          <a:p>
            <a:pPr algn="ctr"/>
            <a:r>
              <a:rPr lang="fr-FR" b="1" dirty="0">
                <a:solidFill>
                  <a:srgbClr val="00B0F0"/>
                </a:solidFill>
              </a:rPr>
              <a:t>-640</a:t>
            </a:r>
          </a:p>
          <a:p>
            <a:pPr algn="ctr"/>
            <a:r>
              <a:rPr lang="fr-FR" b="1" dirty="0">
                <a:solidFill>
                  <a:srgbClr val="00B0F0"/>
                </a:solidFill>
              </a:rPr>
              <a:t>emplois hors intérim</a:t>
            </a:r>
          </a:p>
          <a:p>
            <a:pPr algn="ctr"/>
            <a:endParaRPr lang="fr-FR" b="1" dirty="0">
              <a:solidFill>
                <a:schemeClr val="accent6">
                  <a:lumMod val="75000"/>
                </a:schemeClr>
              </a:solidFill>
            </a:endParaRPr>
          </a:p>
          <a:p>
            <a:pPr algn="ctr"/>
            <a:endParaRPr lang="fr-FR" b="1" dirty="0">
              <a:solidFill>
                <a:srgbClr val="00B0F0"/>
              </a:solidFill>
            </a:endParaRPr>
          </a:p>
          <a:p>
            <a:pPr algn="ctr"/>
            <a:endParaRPr lang="fr-FR" b="1" dirty="0">
              <a:solidFill>
                <a:srgbClr val="00B0F0"/>
              </a:solidFill>
            </a:endParaRPr>
          </a:p>
          <a:p>
            <a:pPr algn="ctr"/>
            <a:r>
              <a:rPr lang="fr-FR" b="1" dirty="0">
                <a:solidFill>
                  <a:schemeClr val="accent6">
                    <a:lumMod val="75000"/>
                  </a:schemeClr>
                </a:solidFill>
              </a:rPr>
              <a:t>  </a:t>
            </a:r>
          </a:p>
          <a:p>
            <a:pPr algn="ctr"/>
            <a:endParaRPr lang="fr-FR" b="1" dirty="0">
              <a:solidFill>
                <a:srgbClr val="00B0F0"/>
              </a:solidFill>
            </a:endParaRPr>
          </a:p>
          <a:p>
            <a:pPr algn="ctr"/>
            <a:endParaRPr lang="fr-FR" b="1" dirty="0">
              <a:solidFill>
                <a:srgbClr val="00B0F0"/>
              </a:solidFill>
            </a:endParaRPr>
          </a:p>
          <a:p>
            <a:pPr algn="ctr"/>
            <a:endParaRPr lang="fr-FR" b="1" dirty="0">
              <a:solidFill>
                <a:srgbClr val="00B0F0"/>
              </a:solidFill>
            </a:endParaRPr>
          </a:p>
          <a:p>
            <a:pPr algn="ctr"/>
            <a:endParaRPr lang="fr-FR" b="1" dirty="0">
              <a:solidFill>
                <a:srgbClr val="00B0F0"/>
              </a:solidFill>
            </a:endParaRPr>
          </a:p>
        </p:txBody>
      </p:sp>
      <p:sp>
        <p:nvSpPr>
          <p:cNvPr id="11" name="ZoneTexte 10"/>
          <p:cNvSpPr txBox="1"/>
          <p:nvPr/>
        </p:nvSpPr>
        <p:spPr>
          <a:xfrm>
            <a:off x="7908494" y="2372200"/>
            <a:ext cx="1346180" cy="338554"/>
          </a:xfrm>
          <a:prstGeom prst="rect">
            <a:avLst/>
          </a:prstGeom>
          <a:noFill/>
        </p:spPr>
        <p:txBody>
          <a:bodyPr wrap="square" rtlCol="0">
            <a:spAutoFit/>
          </a:bodyPr>
          <a:lstStyle/>
          <a:p>
            <a:pPr algn="ctr"/>
            <a:r>
              <a:rPr lang="fr-FR" sz="1600" b="1" dirty="0"/>
              <a:t>Au T2 2026 :</a:t>
            </a:r>
            <a:endParaRPr lang="fr-FR" b="1" dirty="0"/>
          </a:p>
        </p:txBody>
      </p:sp>
      <p:graphicFrame>
        <p:nvGraphicFramePr>
          <p:cNvPr id="9" name="Graphique 8" descr="Ce graphique présente la contribution de l’emploi hors intérim et de l’intérim à l’évolution de l’emploi salarié, dans le Vaucluse, sur les dix dernières années.">
            <a:extLst>
              <a:ext uri="{FF2B5EF4-FFF2-40B4-BE49-F238E27FC236}">
                <a16:creationId xmlns:a16="http://schemas.microsoft.com/office/drawing/2014/main" id="{00000000-0008-0000-0800-000006000000}"/>
              </a:ext>
            </a:extLst>
          </p:cNvPr>
          <p:cNvGraphicFramePr>
            <a:graphicFrameLocks/>
          </p:cNvGraphicFramePr>
          <p:nvPr>
            <p:extLst>
              <p:ext uri="{D42A27DB-BD31-4B8C-83A1-F6EECF244321}">
                <p14:modId xmlns:p14="http://schemas.microsoft.com/office/powerpoint/2010/main" val="4121378033"/>
              </p:ext>
            </p:extLst>
          </p:nvPr>
        </p:nvGraphicFramePr>
        <p:xfrm>
          <a:off x="213645" y="1459230"/>
          <a:ext cx="8383905" cy="39395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508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01864" y="950832"/>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4</a:t>
            </a:fld>
            <a:endParaRPr lang="fr-FR" dirty="0"/>
          </a:p>
        </p:txBody>
      </p:sp>
      <p:sp>
        <p:nvSpPr>
          <p:cNvPr id="7" name="Espace réservé du pied de page 6"/>
          <p:cNvSpPr>
            <a:spLocks noGrp="1"/>
          </p:cNvSpPr>
          <p:nvPr>
            <p:ph type="ftr" sz="quarter" idx="11"/>
          </p:nvPr>
        </p:nvSpPr>
        <p:spPr>
          <a:xfrm>
            <a:off x="2153353" y="6508442"/>
            <a:ext cx="4705349" cy="365125"/>
          </a:xfrm>
        </p:spPr>
        <p:txBody>
          <a:bodyPr/>
          <a:lstStyle/>
          <a:p>
            <a:r>
              <a:rPr lang="fr-FR" dirty="0"/>
              <a:t>Les éclairages conjoncturels départementaux - Vaucluse</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3" name="ZoneTexte 12"/>
          <p:cNvSpPr txBox="1"/>
          <p:nvPr/>
        </p:nvSpPr>
        <p:spPr>
          <a:xfrm>
            <a:off x="113893" y="440423"/>
            <a:ext cx="9030107" cy="523220"/>
          </a:xfrm>
          <a:prstGeom prst="rect">
            <a:avLst/>
          </a:prstGeom>
          <a:noFill/>
        </p:spPr>
        <p:txBody>
          <a:bodyPr wrap="square" rtlCol="0">
            <a:spAutoFit/>
          </a:bodyPr>
          <a:lstStyle/>
          <a:p>
            <a:r>
              <a:rPr lang="fr-FR" sz="2800" b="1" dirty="0">
                <a:solidFill>
                  <a:schemeClr val="accent1">
                    <a:lumMod val="75000"/>
                  </a:schemeClr>
                </a:solidFill>
              </a:rPr>
              <a:t>… dans l’industrie et surtout le tertiaire marchand</a:t>
            </a:r>
          </a:p>
        </p:txBody>
      </p:sp>
      <p:graphicFrame>
        <p:nvGraphicFramePr>
          <p:cNvPr id="2" name="Graphique 1" descr="Ce graphique présente l’évolution de la contribution de l’emploi hors intérim et de l’intérim à l’emploi salarié par secteur d’activité, dans le Vaucluse, entre le dernier trimestre et le trimestre précédent.">
            <a:extLst>
              <a:ext uri="{FF2B5EF4-FFF2-40B4-BE49-F238E27FC236}">
                <a16:creationId xmlns:a16="http://schemas.microsoft.com/office/drawing/2014/main" id="{00000000-0008-0000-0800-000008000000}"/>
              </a:ext>
            </a:extLst>
          </p:cNvPr>
          <p:cNvGraphicFramePr>
            <a:graphicFrameLocks/>
          </p:cNvGraphicFramePr>
          <p:nvPr/>
        </p:nvGraphicFramePr>
        <p:xfrm>
          <a:off x="380048" y="1417320"/>
          <a:ext cx="8383904" cy="40233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5623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6822" y="116495"/>
            <a:ext cx="9041449" cy="954107"/>
          </a:xfrm>
          <a:prstGeom prst="rect">
            <a:avLst/>
          </a:prstGeom>
          <a:noFill/>
        </p:spPr>
        <p:txBody>
          <a:bodyPr wrap="square" rtlCol="0">
            <a:spAutoFit/>
          </a:bodyPr>
          <a:lstStyle/>
          <a:p>
            <a:r>
              <a:rPr lang="fr-FR" sz="2800" b="1" dirty="0">
                <a:solidFill>
                  <a:schemeClr val="accent1">
                    <a:lumMod val="75000"/>
                  </a:schemeClr>
                </a:solidFill>
              </a:rPr>
              <a:t>Seul le tertiaire non marchand crée des emplois ce trimestre</a:t>
            </a:r>
            <a:endParaRPr lang="fr-FR" sz="2800" b="1" dirty="0">
              <a:solidFill>
                <a:srgbClr val="FF0000"/>
              </a:solidFill>
            </a:endParaRPr>
          </a:p>
        </p:txBody>
      </p:sp>
      <p:cxnSp>
        <p:nvCxnSpPr>
          <p:cNvPr id="6" name="Connecteur droit 5"/>
          <p:cNvCxnSpPr/>
          <p:nvPr/>
        </p:nvCxnSpPr>
        <p:spPr>
          <a:xfrm>
            <a:off x="213645" y="1023192"/>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5</a:t>
            </a:fld>
            <a:endParaRPr lang="fr-FR" dirty="0"/>
          </a:p>
        </p:txBody>
      </p:sp>
      <p:sp>
        <p:nvSpPr>
          <p:cNvPr id="7" name="Espace réservé du pied de page 6"/>
          <p:cNvSpPr>
            <a:spLocks noGrp="1"/>
          </p:cNvSpPr>
          <p:nvPr>
            <p:ph type="ftr" sz="quarter" idx="11"/>
          </p:nvPr>
        </p:nvSpPr>
        <p:spPr>
          <a:xfrm>
            <a:off x="2133600" y="6555759"/>
            <a:ext cx="4797349" cy="365125"/>
          </a:xfrm>
        </p:spPr>
        <p:txBody>
          <a:bodyPr/>
          <a:lstStyle/>
          <a:p>
            <a:r>
              <a:rPr lang="fr-FR" dirty="0"/>
              <a:t>Les éclairages conjoncturels départementaux - Vaucluse</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graphicFrame>
        <p:nvGraphicFramePr>
          <p:cNvPr id="2" name="Graphique 1" descr="Ce graphique présente l’évolution de l'emploi salarié par secteur d'activité y compris intérim, dans le Vaucluse, sur les dix dernières années.">
            <a:extLst>
              <a:ext uri="{FF2B5EF4-FFF2-40B4-BE49-F238E27FC236}">
                <a16:creationId xmlns:a16="http://schemas.microsoft.com/office/drawing/2014/main" id="{00000000-0008-0000-0800-0000026C0000}"/>
              </a:ext>
            </a:extLst>
          </p:cNvPr>
          <p:cNvGraphicFramePr>
            <a:graphicFrameLocks/>
          </p:cNvGraphicFramePr>
          <p:nvPr/>
        </p:nvGraphicFramePr>
        <p:xfrm>
          <a:off x="380047" y="1337310"/>
          <a:ext cx="8383906" cy="41833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4510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6</a:t>
            </a:fld>
            <a:endParaRPr lang="fr-FR" dirty="0"/>
          </a:p>
        </p:txBody>
      </p:sp>
      <p:sp>
        <p:nvSpPr>
          <p:cNvPr id="7" name="Espace réservé du pied de page 6"/>
          <p:cNvSpPr>
            <a:spLocks noGrp="1"/>
          </p:cNvSpPr>
          <p:nvPr>
            <p:ph type="ftr" sz="quarter" idx="11"/>
          </p:nvPr>
        </p:nvSpPr>
        <p:spPr>
          <a:xfrm>
            <a:off x="2291379" y="6540192"/>
            <a:ext cx="4566621" cy="365125"/>
          </a:xfrm>
        </p:spPr>
        <p:txBody>
          <a:bodyPr/>
          <a:lstStyle/>
          <a:p>
            <a:r>
              <a:rPr lang="fr-FR" dirty="0"/>
              <a:t>Les éclairages conjoncturels départementaux - Vaucluse</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sp>
        <p:nvSpPr>
          <p:cNvPr id="13" name="ZoneTexte 12"/>
          <p:cNvSpPr txBox="1"/>
          <p:nvPr/>
        </p:nvSpPr>
        <p:spPr>
          <a:xfrm>
            <a:off x="213645" y="97354"/>
            <a:ext cx="8827805" cy="954107"/>
          </a:xfrm>
          <a:prstGeom prst="rect">
            <a:avLst/>
          </a:prstGeom>
          <a:noFill/>
        </p:spPr>
        <p:txBody>
          <a:bodyPr wrap="square" rtlCol="0">
            <a:spAutoFit/>
          </a:bodyPr>
          <a:lstStyle/>
          <a:p>
            <a:r>
              <a:rPr lang="fr-FR" sz="2800" b="1" dirty="0">
                <a:solidFill>
                  <a:schemeClr val="accent1">
                    <a:lumMod val="75000"/>
                  </a:schemeClr>
                </a:solidFill>
              </a:rPr>
              <a:t>Plus fort recul annuel de l’emploi salarié depuis la </a:t>
            </a:r>
            <a:r>
              <a:rPr lang="fr-FR" sz="2800" b="1">
                <a:solidFill>
                  <a:schemeClr val="accent1">
                    <a:lumMod val="75000"/>
                  </a:schemeClr>
                </a:solidFill>
              </a:rPr>
              <a:t>crise sanitaire</a:t>
            </a:r>
            <a:endParaRPr lang="fr-FR" sz="2800" b="1" dirty="0">
              <a:solidFill>
                <a:srgbClr val="FF0000"/>
              </a:solidFill>
            </a:endParaRPr>
          </a:p>
        </p:txBody>
      </p:sp>
      <p:pic>
        <p:nvPicPr>
          <p:cNvPr id="4" name="Image 3">
            <a:extLst>
              <a:ext uri="{FF2B5EF4-FFF2-40B4-BE49-F238E27FC236}">
                <a16:creationId xmlns:a16="http://schemas.microsoft.com/office/drawing/2014/main" id="{C38572AC-8919-7B10-4C71-FA99CFB25639}"/>
              </a:ext>
            </a:extLst>
          </p:cNvPr>
          <p:cNvPicPr>
            <a:picLocks noChangeAspect="1"/>
          </p:cNvPicPr>
          <p:nvPr/>
        </p:nvPicPr>
        <p:blipFill>
          <a:blip r:embed="rId3"/>
          <a:stretch>
            <a:fillRect/>
          </a:stretch>
        </p:blipFill>
        <p:spPr>
          <a:xfrm>
            <a:off x="179070" y="1893570"/>
            <a:ext cx="8785860" cy="3070860"/>
          </a:xfrm>
          <a:prstGeom prst="rect">
            <a:avLst/>
          </a:prstGeom>
        </p:spPr>
      </p:pic>
    </p:spTree>
    <p:extLst>
      <p:ext uri="{BB962C8B-B14F-4D97-AF65-F5344CB8AC3E}">
        <p14:creationId xmlns:p14="http://schemas.microsoft.com/office/powerpoint/2010/main" val="287630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Edition septembre 2026</a:t>
            </a:r>
            <a:endParaRPr lang="fr-FR" dirty="0"/>
          </a:p>
        </p:txBody>
      </p:sp>
      <p:cxnSp>
        <p:nvCxnSpPr>
          <p:cNvPr id="6" name="Connecteur droit 5"/>
          <p:cNvCxnSpPr/>
          <p:nvPr/>
        </p:nvCxnSpPr>
        <p:spPr>
          <a:xfrm>
            <a:off x="184778" y="899901"/>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7" name="Espace réservé du pied de page 6"/>
          <p:cNvSpPr>
            <a:spLocks noGrp="1"/>
          </p:cNvSpPr>
          <p:nvPr>
            <p:ph type="ftr" sz="quarter" idx="11"/>
          </p:nvPr>
        </p:nvSpPr>
        <p:spPr>
          <a:xfrm>
            <a:off x="1664897" y="6568767"/>
            <a:ext cx="5840083" cy="365125"/>
          </a:xfrm>
        </p:spPr>
        <p:txBody>
          <a:bodyPr/>
          <a:lstStyle/>
          <a:p>
            <a:r>
              <a:rPr lang="fr-FR" dirty="0"/>
              <a:t>Les éclairages conjoncturels départementaux - Vaucluse</a:t>
            </a:r>
          </a:p>
        </p:txBody>
      </p:sp>
      <p:sp>
        <p:nvSpPr>
          <p:cNvPr id="5" name="Espace réservé du numéro de diapositive 4"/>
          <p:cNvSpPr>
            <a:spLocks noGrp="1"/>
          </p:cNvSpPr>
          <p:nvPr>
            <p:ph type="sldNum" sz="quarter" idx="12"/>
          </p:nvPr>
        </p:nvSpPr>
        <p:spPr/>
        <p:txBody>
          <a:bodyPr/>
          <a:lstStyle/>
          <a:p>
            <a:fld id="{3C7AC07C-28E4-BD4F-9FFB-37ABAC856C34}" type="slidenum">
              <a:rPr lang="fr-FR" smtClean="0"/>
              <a:t>7</a:t>
            </a:fld>
            <a:endParaRPr lang="fr-FR" dirty="0"/>
          </a:p>
        </p:txBody>
      </p:sp>
      <p:sp>
        <p:nvSpPr>
          <p:cNvPr id="8" name="ZoneTexte 7">
            <a:extLst>
              <a:ext uri="{FF2B5EF4-FFF2-40B4-BE49-F238E27FC236}">
                <a16:creationId xmlns:a16="http://schemas.microsoft.com/office/drawing/2014/main" id="{93184C57-3623-04BB-AB1E-E1CD710144CB}"/>
              </a:ext>
            </a:extLst>
          </p:cNvPr>
          <p:cNvSpPr txBox="1"/>
          <p:nvPr/>
        </p:nvSpPr>
        <p:spPr>
          <a:xfrm>
            <a:off x="184778" y="-54206"/>
            <a:ext cx="8663947" cy="954107"/>
          </a:xfrm>
          <a:prstGeom prst="rect">
            <a:avLst/>
          </a:prstGeom>
          <a:noFill/>
        </p:spPr>
        <p:txBody>
          <a:bodyPr wrap="square" rtlCol="0">
            <a:spAutoFit/>
          </a:bodyPr>
          <a:lstStyle/>
          <a:p>
            <a:r>
              <a:rPr lang="fr-FR" sz="2800" b="1" dirty="0">
                <a:solidFill>
                  <a:schemeClr val="accent1">
                    <a:lumMod val="75000"/>
                  </a:schemeClr>
                </a:solidFill>
              </a:rPr>
              <a:t>Baisse des entrées en contrat d’apprentissage et du nombre de bénéficiaires sur un an</a:t>
            </a:r>
          </a:p>
        </p:txBody>
      </p:sp>
      <p:graphicFrame>
        <p:nvGraphicFramePr>
          <p:cNvPr id="4" name="Graphique 3">
            <a:extLst>
              <a:ext uri="{FF2B5EF4-FFF2-40B4-BE49-F238E27FC236}">
                <a16:creationId xmlns:a16="http://schemas.microsoft.com/office/drawing/2014/main" id="{8C2F8A0C-C3FF-AE5A-E54A-46EEF938D05F}"/>
              </a:ext>
            </a:extLst>
          </p:cNvPr>
          <p:cNvGraphicFramePr>
            <a:graphicFrameLocks/>
          </p:cNvGraphicFramePr>
          <p:nvPr>
            <p:extLst>
              <p:ext uri="{D42A27DB-BD31-4B8C-83A1-F6EECF244321}">
                <p14:modId xmlns:p14="http://schemas.microsoft.com/office/powerpoint/2010/main" val="11353752"/>
              </p:ext>
            </p:extLst>
          </p:nvPr>
        </p:nvGraphicFramePr>
        <p:xfrm>
          <a:off x="131417" y="982100"/>
          <a:ext cx="8881166" cy="5400225"/>
        </p:xfrm>
        <a:graphic>
          <a:graphicData uri="http://schemas.openxmlformats.org/drawingml/2006/chart">
            <c:chart xmlns:c="http://schemas.openxmlformats.org/drawingml/2006/chart" xmlns:r="http://schemas.openxmlformats.org/officeDocument/2006/relationships" r:id="rId3"/>
          </a:graphicData>
        </a:graphic>
      </p:graphicFrame>
      <p:sp>
        <p:nvSpPr>
          <p:cNvPr id="9" name="ZoneTexte 26">
            <a:extLst>
              <a:ext uri="{FF2B5EF4-FFF2-40B4-BE49-F238E27FC236}">
                <a16:creationId xmlns:a16="http://schemas.microsoft.com/office/drawing/2014/main" id="{F51AF991-3A70-8E58-3518-3B177F09601B}"/>
              </a:ext>
            </a:extLst>
          </p:cNvPr>
          <p:cNvSpPr txBox="1"/>
          <p:nvPr/>
        </p:nvSpPr>
        <p:spPr bwMode="auto">
          <a:xfrm>
            <a:off x="7911247" y="2009193"/>
            <a:ext cx="637279" cy="239217"/>
          </a:xfrm>
          <a:prstGeom prst="rect">
            <a:avLst/>
          </a:prstGeom>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wrap="square"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100" b="1" dirty="0"/>
              <a:t>7 3</a:t>
            </a:r>
            <a:r>
              <a:rPr lang="fr-FR" b="1" dirty="0"/>
              <a:t>00</a:t>
            </a:r>
            <a:endParaRPr lang="fr-FR" sz="1100" b="1" dirty="0"/>
          </a:p>
        </p:txBody>
      </p:sp>
      <p:sp>
        <p:nvSpPr>
          <p:cNvPr id="11" name="Signe de multiplication 10">
            <a:extLst>
              <a:ext uri="{FF2B5EF4-FFF2-40B4-BE49-F238E27FC236}">
                <a16:creationId xmlns:a16="http://schemas.microsoft.com/office/drawing/2014/main" id="{48C914B1-F9EF-EA5A-7817-E72D9EFA6838}"/>
              </a:ext>
            </a:extLst>
          </p:cNvPr>
          <p:cNvSpPr/>
          <p:nvPr/>
        </p:nvSpPr>
        <p:spPr>
          <a:xfrm>
            <a:off x="8091342" y="2330609"/>
            <a:ext cx="277091" cy="184727"/>
          </a:xfrm>
          <a:prstGeom prst="mathMultiply">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31244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25699" y="1043186"/>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8</a:t>
            </a:fld>
            <a:endParaRPr lang="fr-FR" dirty="0"/>
          </a:p>
        </p:txBody>
      </p:sp>
      <p:sp>
        <p:nvSpPr>
          <p:cNvPr id="7" name="Espace réservé du pied de page 6"/>
          <p:cNvSpPr>
            <a:spLocks noGrp="1"/>
          </p:cNvSpPr>
          <p:nvPr>
            <p:ph type="ftr" sz="quarter" idx="11"/>
          </p:nvPr>
        </p:nvSpPr>
        <p:spPr>
          <a:xfrm>
            <a:off x="1733909" y="6568767"/>
            <a:ext cx="6003985" cy="365125"/>
          </a:xfrm>
        </p:spPr>
        <p:txBody>
          <a:bodyPr/>
          <a:lstStyle/>
          <a:p>
            <a:r>
              <a:rPr lang="fr-FR" dirty="0"/>
              <a:t>Les éclairages conjoncturels départementaux - Vaucluse</a:t>
            </a:r>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12" name="ZoneTexte 11"/>
          <p:cNvSpPr txBox="1"/>
          <p:nvPr/>
        </p:nvSpPr>
        <p:spPr>
          <a:xfrm>
            <a:off x="7642103" y="3945046"/>
            <a:ext cx="1652756" cy="338554"/>
          </a:xfrm>
          <a:prstGeom prst="rect">
            <a:avLst/>
          </a:prstGeom>
          <a:noFill/>
        </p:spPr>
        <p:txBody>
          <a:bodyPr wrap="square" rtlCol="0">
            <a:spAutoFit/>
          </a:bodyPr>
          <a:lstStyle/>
          <a:p>
            <a:pPr algn="ctr"/>
            <a:r>
              <a:rPr lang="fr-FR" sz="1600" b="1" dirty="0">
                <a:solidFill>
                  <a:schemeClr val="accent1">
                    <a:lumMod val="75000"/>
                  </a:schemeClr>
                </a:solidFill>
              </a:rPr>
              <a:t>8,1 % (+0,2 pt)</a:t>
            </a:r>
            <a:endParaRPr lang="fr-FR" sz="1600" b="1" dirty="0">
              <a:solidFill>
                <a:srgbClr val="FF0000"/>
              </a:solidFill>
            </a:endParaRPr>
          </a:p>
        </p:txBody>
      </p:sp>
      <p:sp>
        <p:nvSpPr>
          <p:cNvPr id="13" name="ZoneTexte 12"/>
          <p:cNvSpPr txBox="1"/>
          <p:nvPr/>
        </p:nvSpPr>
        <p:spPr>
          <a:xfrm>
            <a:off x="7574122" y="3012363"/>
            <a:ext cx="1720737" cy="338554"/>
          </a:xfrm>
          <a:prstGeom prst="rect">
            <a:avLst/>
          </a:prstGeom>
          <a:noFill/>
        </p:spPr>
        <p:txBody>
          <a:bodyPr wrap="square" rtlCol="0">
            <a:spAutoFit/>
          </a:bodyPr>
          <a:lstStyle/>
          <a:p>
            <a:pPr algn="ctr"/>
            <a:r>
              <a:rPr lang="fr-FR" sz="1600" b="1" dirty="0">
                <a:solidFill>
                  <a:schemeClr val="accent3">
                    <a:lumMod val="75000"/>
                  </a:schemeClr>
                </a:solidFill>
              </a:rPr>
              <a:t>10,8 % (+0,1 pt)</a:t>
            </a:r>
            <a:endParaRPr lang="fr-FR" b="1" dirty="0">
              <a:solidFill>
                <a:srgbClr val="FF0000"/>
              </a:solidFill>
            </a:endParaRPr>
          </a:p>
        </p:txBody>
      </p:sp>
      <p:sp>
        <p:nvSpPr>
          <p:cNvPr id="11" name="ZoneTexte 10"/>
          <p:cNvSpPr txBox="1"/>
          <p:nvPr/>
        </p:nvSpPr>
        <p:spPr>
          <a:xfrm>
            <a:off x="7642104" y="3649458"/>
            <a:ext cx="1652755" cy="338554"/>
          </a:xfrm>
          <a:prstGeom prst="rect">
            <a:avLst/>
          </a:prstGeom>
          <a:noFill/>
        </p:spPr>
        <p:txBody>
          <a:bodyPr wrap="square" rtlCol="0">
            <a:spAutoFit/>
          </a:bodyPr>
          <a:lstStyle/>
          <a:p>
            <a:pPr algn="ctr"/>
            <a:r>
              <a:rPr lang="fr-FR" sz="1600" b="1" dirty="0">
                <a:solidFill>
                  <a:schemeClr val="accent6">
                    <a:lumMod val="75000"/>
                  </a:schemeClr>
                </a:solidFill>
              </a:rPr>
              <a:t>8,7 % (+0,1 pt)</a:t>
            </a:r>
          </a:p>
        </p:txBody>
      </p:sp>
      <p:sp>
        <p:nvSpPr>
          <p:cNvPr id="2" name="ZoneTexte 1">
            <a:extLst>
              <a:ext uri="{FF2B5EF4-FFF2-40B4-BE49-F238E27FC236}">
                <a16:creationId xmlns:a16="http://schemas.microsoft.com/office/drawing/2014/main" id="{B05A20C8-0C47-322D-2B98-CDC004A55857}"/>
              </a:ext>
            </a:extLst>
          </p:cNvPr>
          <p:cNvSpPr txBox="1"/>
          <p:nvPr/>
        </p:nvSpPr>
        <p:spPr>
          <a:xfrm>
            <a:off x="7358737" y="1891516"/>
            <a:ext cx="2043680" cy="1200329"/>
          </a:xfrm>
          <a:prstGeom prst="rect">
            <a:avLst/>
          </a:prstGeom>
          <a:noFill/>
        </p:spPr>
        <p:txBody>
          <a:bodyPr wrap="square" rtlCol="0">
            <a:spAutoFit/>
          </a:bodyPr>
          <a:lstStyle/>
          <a:p>
            <a:pPr algn="ctr"/>
            <a:r>
              <a:rPr lang="fr-FR" dirty="0">
                <a:solidFill>
                  <a:srgbClr val="002060"/>
                </a:solidFill>
              </a:rPr>
              <a:t>Taux au T2 2026 (évolution par rapport</a:t>
            </a:r>
          </a:p>
          <a:p>
            <a:pPr algn="ctr"/>
            <a:r>
              <a:rPr lang="fr-FR" dirty="0">
                <a:solidFill>
                  <a:srgbClr val="002060"/>
                </a:solidFill>
              </a:rPr>
              <a:t>au T1 2026) :</a:t>
            </a:r>
            <a:endParaRPr lang="fr-FR" dirty="0"/>
          </a:p>
        </p:txBody>
      </p:sp>
      <p:sp>
        <p:nvSpPr>
          <p:cNvPr id="10" name="ZoneTexte 9">
            <a:extLst>
              <a:ext uri="{FF2B5EF4-FFF2-40B4-BE49-F238E27FC236}">
                <a16:creationId xmlns:a16="http://schemas.microsoft.com/office/drawing/2014/main" id="{3049B14A-B2F2-9E5F-C81F-89B650844D88}"/>
              </a:ext>
            </a:extLst>
          </p:cNvPr>
          <p:cNvSpPr txBox="1"/>
          <p:nvPr/>
        </p:nvSpPr>
        <p:spPr>
          <a:xfrm>
            <a:off x="96069" y="334294"/>
            <a:ext cx="9047931" cy="523220"/>
          </a:xfrm>
          <a:prstGeom prst="rect">
            <a:avLst/>
          </a:prstGeom>
          <a:noFill/>
        </p:spPr>
        <p:txBody>
          <a:bodyPr wrap="square" rtlCol="0">
            <a:spAutoFit/>
          </a:bodyPr>
          <a:lstStyle/>
          <a:p>
            <a:r>
              <a:rPr lang="fr-FR" sz="2800" b="1" dirty="0">
                <a:solidFill>
                  <a:schemeClr val="accent1">
                    <a:lumMod val="75000"/>
                  </a:schemeClr>
                </a:solidFill>
              </a:rPr>
              <a:t>Nouvelle progression graduelle du taux de chômage </a:t>
            </a:r>
          </a:p>
        </p:txBody>
      </p:sp>
      <p:graphicFrame>
        <p:nvGraphicFramePr>
          <p:cNvPr id="4" name="Graphique 3" descr="Ce graphique présente les taux de chômage en Paca, en France métropolitaine, et dans le Vaucluse sur les dix dernières années">
            <a:extLst>
              <a:ext uri="{FF2B5EF4-FFF2-40B4-BE49-F238E27FC236}">
                <a16:creationId xmlns:a16="http://schemas.microsoft.com/office/drawing/2014/main" id="{00000000-0008-0000-0200-000007140000}"/>
              </a:ext>
            </a:extLst>
          </p:cNvPr>
          <p:cNvGraphicFramePr>
            <a:graphicFrameLocks/>
          </p:cNvGraphicFramePr>
          <p:nvPr>
            <p:extLst>
              <p:ext uri="{D42A27DB-BD31-4B8C-83A1-F6EECF244321}">
                <p14:modId xmlns:p14="http://schemas.microsoft.com/office/powerpoint/2010/main" val="87421781"/>
              </p:ext>
            </p:extLst>
          </p:nvPr>
        </p:nvGraphicFramePr>
        <p:xfrm>
          <a:off x="400050" y="1600202"/>
          <a:ext cx="7886700" cy="42146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02633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9106" y="53966"/>
            <a:ext cx="9143999" cy="954107"/>
          </a:xfrm>
          <a:prstGeom prst="rect">
            <a:avLst/>
          </a:prstGeom>
          <a:noFill/>
        </p:spPr>
        <p:txBody>
          <a:bodyPr wrap="square" rtlCol="0">
            <a:spAutoFit/>
          </a:bodyPr>
          <a:lstStyle/>
          <a:p>
            <a:r>
              <a:rPr lang="fr-FR" sz="2800" b="1" dirty="0">
                <a:solidFill>
                  <a:schemeClr val="accent1">
                    <a:lumMod val="75000"/>
                  </a:schemeClr>
                </a:solidFill>
              </a:rPr>
              <a:t>Un taux qui reste supérieur à celui des départements comparables</a:t>
            </a:r>
            <a:endParaRPr lang="fr-FR" sz="2800" dirty="0">
              <a:solidFill>
                <a:schemeClr val="accent1">
                  <a:lumMod val="75000"/>
                </a:schemeClr>
              </a:solidFill>
            </a:endParaRPr>
          </a:p>
        </p:txBody>
      </p:sp>
      <p:cxnSp>
        <p:nvCxnSpPr>
          <p:cNvPr id="6" name="Connecteur droit 5"/>
          <p:cNvCxnSpPr/>
          <p:nvPr/>
        </p:nvCxnSpPr>
        <p:spPr>
          <a:xfrm>
            <a:off x="316195" y="95410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9</a:t>
            </a:fld>
            <a:endParaRPr lang="fr-FR" dirty="0"/>
          </a:p>
        </p:txBody>
      </p:sp>
      <p:sp>
        <p:nvSpPr>
          <p:cNvPr id="7" name="Espace réservé du pied de page 6"/>
          <p:cNvSpPr>
            <a:spLocks noGrp="1"/>
          </p:cNvSpPr>
          <p:nvPr>
            <p:ph type="ftr" sz="quarter" idx="11"/>
          </p:nvPr>
        </p:nvSpPr>
        <p:spPr>
          <a:xfrm>
            <a:off x="2226832" y="6568767"/>
            <a:ext cx="4574017" cy="365125"/>
          </a:xfrm>
        </p:spPr>
        <p:txBody>
          <a:bodyPr/>
          <a:lstStyle/>
          <a:p>
            <a:r>
              <a:rPr lang="fr-FR" dirty="0"/>
              <a:t>Les éclairages conjoncturels départementaux - Vaucluse</a:t>
            </a:r>
          </a:p>
        </p:txBody>
      </p:sp>
      <p:sp>
        <p:nvSpPr>
          <p:cNvPr id="8" name="Espace réservé de la date 7"/>
          <p:cNvSpPr>
            <a:spLocks noGrp="1"/>
          </p:cNvSpPr>
          <p:nvPr>
            <p:ph type="dt" sz="half" idx="10"/>
          </p:nvPr>
        </p:nvSpPr>
        <p:spPr/>
        <p:txBody>
          <a:bodyPr/>
          <a:lstStyle/>
          <a:p>
            <a:r>
              <a:rPr lang="fr-FR"/>
              <a:t>Edition septembre 2026</a:t>
            </a:r>
            <a:endParaRPr lang="fr-FR" dirty="0"/>
          </a:p>
        </p:txBody>
      </p:sp>
      <p:graphicFrame>
        <p:nvGraphicFramePr>
          <p:cNvPr id="2" name="Graphique 1">
            <a:extLst>
              <a:ext uri="{FF2B5EF4-FFF2-40B4-BE49-F238E27FC236}">
                <a16:creationId xmlns:a16="http://schemas.microsoft.com/office/drawing/2014/main" id="{4A4BAB78-D414-8005-5319-E2DE6C72B1DD}"/>
              </a:ext>
            </a:extLst>
          </p:cNvPr>
          <p:cNvGraphicFramePr>
            <a:graphicFrameLocks/>
          </p:cNvGraphicFramePr>
          <p:nvPr/>
        </p:nvGraphicFramePr>
        <p:xfrm>
          <a:off x="1109662" y="1062037"/>
          <a:ext cx="6924675" cy="4733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037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8965" y="-1637"/>
            <a:ext cx="8932333" cy="954107"/>
          </a:xfrm>
          <a:prstGeom prst="rect">
            <a:avLst/>
          </a:prstGeom>
          <a:noFill/>
        </p:spPr>
        <p:txBody>
          <a:bodyPr wrap="square" rtlCol="0">
            <a:spAutoFit/>
          </a:bodyPr>
          <a:lstStyle/>
          <a:p>
            <a:pPr lvl="0"/>
            <a:r>
              <a:rPr lang="fr-FR" sz="2800" b="1" dirty="0">
                <a:solidFill>
                  <a:srgbClr val="4F81BD">
                    <a:lumMod val="75000"/>
                  </a:srgbClr>
                </a:solidFill>
              </a:rPr>
              <a:t>Demande d’emploi - avertissement : </a:t>
            </a:r>
          </a:p>
          <a:p>
            <a:pPr lvl="0"/>
            <a:r>
              <a:rPr lang="fr-FR" sz="2800" b="1" dirty="0">
                <a:solidFill>
                  <a:srgbClr val="4F81BD">
                    <a:lumMod val="75000"/>
                  </a:srgbClr>
                </a:solidFill>
              </a:rPr>
              <a:t>mise en place de la loi pour le plein emploi depuis 2025</a:t>
            </a:r>
            <a:endParaRPr lang="fr-FR" sz="2500" dirty="0">
              <a:solidFill>
                <a:schemeClr val="accent1">
                  <a:lumMod val="75000"/>
                </a:schemeClr>
              </a:solidFill>
            </a:endParaRPr>
          </a:p>
        </p:txBody>
      </p:sp>
      <p:cxnSp>
        <p:nvCxnSpPr>
          <p:cNvPr id="6" name="Connecteur droit 5"/>
          <p:cNvCxnSpPr/>
          <p:nvPr/>
        </p:nvCxnSpPr>
        <p:spPr>
          <a:xfrm>
            <a:off x="174526" y="87296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10</a:t>
            </a:fld>
            <a:endParaRPr lang="fr-FR" dirty="0"/>
          </a:p>
        </p:txBody>
      </p:sp>
      <p:sp>
        <p:nvSpPr>
          <p:cNvPr id="7" name="Espace réservé du pied de page 6"/>
          <p:cNvSpPr>
            <a:spLocks noGrp="1"/>
          </p:cNvSpPr>
          <p:nvPr>
            <p:ph type="ftr" sz="quarter" idx="11"/>
          </p:nvPr>
        </p:nvSpPr>
        <p:spPr>
          <a:xfrm>
            <a:off x="1647645" y="6579716"/>
            <a:ext cx="5848710" cy="365125"/>
          </a:xfrm>
        </p:spPr>
        <p:txBody>
          <a:bodyPr/>
          <a:lstStyle/>
          <a:p>
            <a:r>
              <a:rPr lang="fr-FR"/>
              <a:t>Les éclairages conjoncturels départementaux - Vaucluse</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2" name="ZoneTexte 1">
            <a:extLst>
              <a:ext uri="{FF2B5EF4-FFF2-40B4-BE49-F238E27FC236}">
                <a16:creationId xmlns:a16="http://schemas.microsoft.com/office/drawing/2014/main" id="{D7BA48EB-44EF-7369-00ED-82D1BA2D1475}"/>
              </a:ext>
            </a:extLst>
          </p:cNvPr>
          <p:cNvSpPr txBox="1"/>
          <p:nvPr/>
        </p:nvSpPr>
        <p:spPr>
          <a:xfrm>
            <a:off x="174526" y="1063996"/>
            <a:ext cx="8703144" cy="5262979"/>
          </a:xfrm>
          <a:prstGeom prst="rect">
            <a:avLst/>
          </a:prstGeom>
          <a:noFill/>
        </p:spPr>
        <p:txBody>
          <a:bodyPr wrap="square" rtlCol="0">
            <a:spAutoFit/>
          </a:bodyPr>
          <a:lstStyle/>
          <a:p>
            <a:pPr algn="just"/>
            <a:r>
              <a:rPr lang="fr-FR" sz="1400" dirty="0">
                <a:solidFill>
                  <a:srgbClr val="002060"/>
                </a:solidFill>
              </a:rPr>
              <a:t>Comme le prévoit la loi pour le plein emploi du 18 décembre 2023, </a:t>
            </a:r>
            <a:r>
              <a:rPr lang="fr-FR" sz="1400" b="1" dirty="0">
                <a:solidFill>
                  <a:srgbClr val="002060"/>
                </a:solidFill>
              </a:rPr>
              <a:t>depuis janvier 2025, de nouveaux publics sont systématiquement inscrits à France Travail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demandeurs et bénéficiaires du RSA </a:t>
            </a:r>
            <a:r>
              <a:rPr lang="fr-FR" sz="1400" b="1" dirty="0">
                <a:solidFill>
                  <a:srgbClr val="002060"/>
                </a:solidFill>
              </a:rPr>
              <a:t>(Revenu de solidarité active)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jeunes en recherche d'emploi </a:t>
            </a:r>
            <a:r>
              <a:rPr lang="fr-FR" sz="1400" b="1" dirty="0">
                <a:solidFill>
                  <a:srgbClr val="002060"/>
                </a:solidFill>
              </a:rPr>
              <a:t>suivis par les missions locales en CEJ (Contrat d'engagement jeune), </a:t>
            </a:r>
            <a:r>
              <a:rPr lang="fr-FR" sz="1400" b="1" dirty="0" err="1">
                <a:solidFill>
                  <a:srgbClr val="002060"/>
                </a:solidFill>
              </a:rPr>
              <a:t>Pacea</a:t>
            </a:r>
            <a:r>
              <a:rPr lang="fr-FR" sz="1400" b="1" dirty="0">
                <a:solidFill>
                  <a:srgbClr val="002060"/>
                </a:solidFill>
              </a:rPr>
              <a:t> (Parcours contractualisé d'accompagnement vers l'emploi et l'autonomie) ou AIJ (Accompagnement intensif des jeunes) ;</a:t>
            </a:r>
          </a:p>
          <a:p>
            <a:pPr marL="285750" indent="-285750" algn="just">
              <a:buFont typeface="Arial" panose="020B0604020202020204" pitchFamily="34" charset="0"/>
              <a:buChar char="•"/>
            </a:pPr>
            <a:r>
              <a:rPr lang="fr-FR" sz="1400" b="1" dirty="0">
                <a:solidFill>
                  <a:srgbClr val="002060"/>
                </a:solidFill>
              </a:rPr>
              <a:t>les </a:t>
            </a:r>
            <a:r>
              <a:rPr lang="fr-FR" sz="1400" b="1" dirty="0">
                <a:solidFill>
                  <a:srgbClr val="00B0F0"/>
                </a:solidFill>
              </a:rPr>
              <a:t>personnes en situation de handicap </a:t>
            </a:r>
            <a:r>
              <a:rPr lang="fr-FR" sz="1400" b="1" dirty="0">
                <a:solidFill>
                  <a:srgbClr val="002060"/>
                </a:solidFill>
              </a:rPr>
              <a:t>suivies par Cap emploi</a:t>
            </a:r>
            <a:r>
              <a:rPr lang="fr-FR" sz="1400" dirty="0">
                <a:solidFill>
                  <a:srgbClr val="002060"/>
                </a:solidFill>
              </a:rPr>
              <a:t>. </a:t>
            </a:r>
          </a:p>
          <a:p>
            <a:pPr algn="just"/>
            <a:r>
              <a:rPr lang="fr-FR" sz="1400" dirty="0">
                <a:solidFill>
                  <a:srgbClr val="002060"/>
                </a:solidFill>
              </a:rPr>
              <a:t>Selon leurs situations socioprofessionnelles, ces publics sont orientés vers différents parcours d'accompagnement. L’orientation des personnes bénéficiant déjà du RSA avant la mise en place de la réforme étant progressive à partir du 1</a:t>
            </a:r>
            <a:r>
              <a:rPr lang="fr-FR" sz="1400" baseline="30000" dirty="0">
                <a:solidFill>
                  <a:srgbClr val="002060"/>
                </a:solidFill>
              </a:rPr>
              <a:t>er</a:t>
            </a:r>
            <a:r>
              <a:rPr lang="fr-FR" sz="1400" dirty="0">
                <a:solidFill>
                  <a:srgbClr val="002060"/>
                </a:solidFill>
              </a:rPr>
              <a:t> janvier 2025, la montée en charge statistique l'est aussi. </a:t>
            </a:r>
          </a:p>
          <a:p>
            <a:pPr algn="just"/>
            <a:endParaRPr lang="fr-FR" sz="1400" dirty="0">
              <a:solidFill>
                <a:srgbClr val="002060"/>
              </a:solidFill>
            </a:endParaRPr>
          </a:p>
          <a:p>
            <a:pPr algn="just"/>
            <a:r>
              <a:rPr lang="fr-FR" sz="1400" dirty="0">
                <a:solidFill>
                  <a:srgbClr val="002060"/>
                </a:solidFill>
              </a:rPr>
              <a:t>Pour prendre en compte les situations de ces nouveaux publics, </a:t>
            </a:r>
            <a:r>
              <a:rPr lang="fr-FR" sz="1400" b="1" dirty="0">
                <a:solidFill>
                  <a:srgbClr val="002060"/>
                </a:solidFill>
              </a:rPr>
              <a:t>deux nouvelles catégories statistiques sont créées, selon les recommandations du </a:t>
            </a:r>
            <a:r>
              <a:rPr lang="fr-FR" sz="1400" b="1" dirty="0" err="1">
                <a:solidFill>
                  <a:srgbClr val="002060"/>
                </a:solidFill>
              </a:rPr>
              <a:t>Cnis</a:t>
            </a:r>
            <a:r>
              <a:rPr lang="fr-FR" sz="1400" b="1" dirty="0">
                <a:solidFill>
                  <a:srgbClr val="002060"/>
                </a:solidFill>
              </a:rPr>
              <a:t> : la </a:t>
            </a:r>
            <a:r>
              <a:rPr lang="fr-FR" sz="1400" b="1" dirty="0">
                <a:solidFill>
                  <a:srgbClr val="00B0F0"/>
                </a:solidFill>
              </a:rPr>
              <a:t>catégorie F</a:t>
            </a:r>
            <a:r>
              <a:rPr lang="fr-FR" sz="1400" b="1" dirty="0">
                <a:solidFill>
                  <a:srgbClr val="002060"/>
                </a:solidFill>
              </a:rPr>
              <a:t> pour les personnes orientées en parcours social et la </a:t>
            </a:r>
            <a:r>
              <a:rPr lang="fr-FR" sz="1400" b="1" dirty="0">
                <a:solidFill>
                  <a:srgbClr val="00B0F0"/>
                </a:solidFill>
              </a:rPr>
              <a:t>catégorie G </a:t>
            </a:r>
            <a:r>
              <a:rPr lang="fr-FR" sz="1400" b="1" dirty="0">
                <a:solidFill>
                  <a:srgbClr val="002060"/>
                </a:solidFill>
              </a:rPr>
              <a:t>pour les demandeurs et bénéficiaires du RSA en attente d'orientation</a:t>
            </a:r>
            <a:r>
              <a:rPr lang="fr-FR" sz="1400" dirty="0">
                <a:solidFill>
                  <a:srgbClr val="002060"/>
                </a:solidFill>
              </a:rPr>
              <a:t>. </a:t>
            </a:r>
          </a:p>
          <a:p>
            <a:pPr algn="just"/>
            <a:endParaRPr lang="fr-FR" sz="1400" dirty="0">
              <a:solidFill>
                <a:srgbClr val="002060"/>
              </a:solidFill>
            </a:endParaRPr>
          </a:p>
          <a:p>
            <a:pPr algn="just"/>
            <a:r>
              <a:rPr lang="fr-FR" sz="1400" dirty="0">
                <a:solidFill>
                  <a:srgbClr val="002060"/>
                </a:solidFill>
              </a:rPr>
              <a:t>Cette phase de transition devrait durer deux ans en France métropolitaine. </a:t>
            </a:r>
            <a:r>
              <a:rPr lang="fr-FR" sz="1400" b="1" dirty="0">
                <a:solidFill>
                  <a:srgbClr val="002060"/>
                </a:solidFill>
              </a:rPr>
              <a:t>Afin d'appréhender les évolutions conjoncturelles du nombre d'inscrits à France Travail pendant cette période, la Dares a mis à disposition, aux niveaux national et régional seulement, des indicateurs complémentaires hors bénéficiaires du RSA et hors jeunes « en parcours » (CEJ, </a:t>
            </a:r>
            <a:r>
              <a:rPr lang="fr-FR" sz="1400" b="1" dirty="0" err="1">
                <a:solidFill>
                  <a:srgbClr val="002060"/>
                </a:solidFill>
              </a:rPr>
              <a:t>Pacea</a:t>
            </a:r>
            <a:r>
              <a:rPr lang="fr-FR" sz="1400" b="1" dirty="0">
                <a:solidFill>
                  <a:srgbClr val="002060"/>
                </a:solidFill>
              </a:rPr>
              <a:t> et AIJ)</a:t>
            </a:r>
            <a:r>
              <a:rPr lang="fr-FR" sz="1400" dirty="0">
                <a:solidFill>
                  <a:srgbClr val="002060"/>
                </a:solidFill>
              </a:rPr>
              <a:t>. Ces séries, dites « contrefactuelles » ne sont pas disponibles au niveau départemental. </a:t>
            </a:r>
            <a:r>
              <a:rPr lang="fr-FR" sz="1400" b="1" dirty="0">
                <a:solidFill>
                  <a:srgbClr val="FF0000"/>
                </a:solidFill>
              </a:rPr>
              <a:t>Entre 2025 et 2027, il n’est donc plus possible de réaliser des analyses conjoncturelles de la demande d’emploi au niveau départemental.</a:t>
            </a:r>
          </a:p>
          <a:p>
            <a:pPr algn="just"/>
            <a:endParaRPr lang="fr-FR" sz="1400" b="1" dirty="0">
              <a:solidFill>
                <a:srgbClr val="FF0000"/>
              </a:solidFill>
            </a:endParaRPr>
          </a:p>
          <a:p>
            <a:pPr algn="just"/>
            <a:r>
              <a:rPr lang="fr-FR" sz="1400" dirty="0">
                <a:solidFill>
                  <a:srgbClr val="002060"/>
                </a:solidFill>
              </a:rPr>
              <a:t>Néanmoins, un chiffrage du nombre total d’inscrits, comprenant ces nouveaux publics, a été réalisé par la Dares et permet de situer chaque département au sein de la région. C’est ce qui est présenté dans la diapositive suivante.</a:t>
            </a:r>
          </a:p>
        </p:txBody>
      </p:sp>
    </p:spTree>
    <p:extLst>
      <p:ext uri="{BB962C8B-B14F-4D97-AF65-F5344CB8AC3E}">
        <p14:creationId xmlns:p14="http://schemas.microsoft.com/office/powerpoint/2010/main" val="35338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EE04FF97-B830-C971-3170-A010FDE3B6AD}"/>
              </a:ext>
            </a:extLst>
          </p:cNvPr>
          <p:cNvPicPr>
            <a:picLocks noChangeAspect="1"/>
          </p:cNvPicPr>
          <p:nvPr/>
        </p:nvPicPr>
        <p:blipFill>
          <a:blip r:embed="rId3"/>
          <a:stretch>
            <a:fillRect/>
          </a:stretch>
        </p:blipFill>
        <p:spPr>
          <a:xfrm>
            <a:off x="669957" y="846696"/>
            <a:ext cx="7531303" cy="3734965"/>
          </a:xfrm>
          <a:prstGeom prst="rect">
            <a:avLst/>
          </a:prstGeom>
        </p:spPr>
      </p:pic>
      <p:sp>
        <p:nvSpPr>
          <p:cNvPr id="4" name="ZoneTexte 3"/>
          <p:cNvSpPr txBox="1"/>
          <p:nvPr/>
        </p:nvSpPr>
        <p:spPr>
          <a:xfrm>
            <a:off x="66675" y="-1637"/>
            <a:ext cx="9014623" cy="769441"/>
          </a:xfrm>
          <a:prstGeom prst="rect">
            <a:avLst/>
          </a:prstGeom>
          <a:noFill/>
        </p:spPr>
        <p:txBody>
          <a:bodyPr wrap="square" rtlCol="0">
            <a:spAutoFit/>
          </a:bodyPr>
          <a:lstStyle/>
          <a:p>
            <a:pPr lvl="0"/>
            <a:r>
              <a:rPr lang="fr-FR" sz="2200" b="1" dirty="0">
                <a:solidFill>
                  <a:srgbClr val="4F81BD">
                    <a:lumMod val="75000"/>
                  </a:srgbClr>
                </a:solidFill>
              </a:rPr>
              <a:t>Au 2</a:t>
            </a:r>
            <a:r>
              <a:rPr lang="fr-FR" sz="2200" b="1" baseline="30000" dirty="0">
                <a:solidFill>
                  <a:srgbClr val="4F81BD">
                    <a:lumMod val="75000"/>
                  </a:srgbClr>
                </a:solidFill>
              </a:rPr>
              <a:t>e</a:t>
            </a:r>
            <a:r>
              <a:rPr lang="fr-FR" sz="2200" b="1" dirty="0">
                <a:solidFill>
                  <a:srgbClr val="4F81BD">
                    <a:lumMod val="75000"/>
                  </a:srgbClr>
                </a:solidFill>
              </a:rPr>
              <a:t> trimestre 2026, la hausse trimestrielle de la demande d’emploi, y compris nouveaux publics, est deux fois moins rapide qu’au niveau régional</a:t>
            </a:r>
            <a:endParaRPr lang="fr-FR" sz="2200" dirty="0">
              <a:solidFill>
                <a:schemeClr val="accent1">
                  <a:lumMod val="75000"/>
                </a:schemeClr>
              </a:solidFill>
            </a:endParaRPr>
          </a:p>
        </p:txBody>
      </p:sp>
      <p:cxnSp>
        <p:nvCxnSpPr>
          <p:cNvPr id="6" name="Connecteur droit 5"/>
          <p:cNvCxnSpPr/>
          <p:nvPr/>
        </p:nvCxnSpPr>
        <p:spPr>
          <a:xfrm>
            <a:off x="174526" y="87296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11</a:t>
            </a:fld>
            <a:endParaRPr lang="fr-FR" dirty="0"/>
          </a:p>
        </p:txBody>
      </p:sp>
      <p:sp>
        <p:nvSpPr>
          <p:cNvPr id="7" name="Espace réservé du pied de page 6"/>
          <p:cNvSpPr>
            <a:spLocks noGrp="1"/>
          </p:cNvSpPr>
          <p:nvPr>
            <p:ph type="ftr" sz="quarter" idx="11"/>
          </p:nvPr>
        </p:nvSpPr>
        <p:spPr>
          <a:xfrm>
            <a:off x="1690777" y="6568767"/>
            <a:ext cx="5848710" cy="365125"/>
          </a:xfrm>
        </p:spPr>
        <p:txBody>
          <a:bodyPr/>
          <a:lstStyle/>
          <a:p>
            <a:r>
              <a:rPr lang="fr-FR" dirty="0"/>
              <a:t>Les éclairages conjoncturels départementaux - Vaucluse</a:t>
            </a:r>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2" name="ZoneTexte 1">
            <a:extLst>
              <a:ext uri="{FF2B5EF4-FFF2-40B4-BE49-F238E27FC236}">
                <a16:creationId xmlns:a16="http://schemas.microsoft.com/office/drawing/2014/main" id="{1FCF47F1-EFD2-654D-55A6-4926D0EBD43A}"/>
              </a:ext>
            </a:extLst>
          </p:cNvPr>
          <p:cNvSpPr txBox="1"/>
          <p:nvPr/>
        </p:nvSpPr>
        <p:spPr>
          <a:xfrm>
            <a:off x="394121" y="4629775"/>
            <a:ext cx="8687177" cy="1569660"/>
          </a:xfrm>
          <a:prstGeom prst="rect">
            <a:avLst/>
          </a:prstGeom>
          <a:noFill/>
        </p:spPr>
        <p:txBody>
          <a:bodyPr wrap="square" rtlCol="0">
            <a:spAutoFit/>
          </a:bodyPr>
          <a:lstStyle/>
          <a:p>
            <a:pPr algn="just"/>
            <a:r>
              <a:rPr lang="fr-FR" sz="1200" b="1" dirty="0">
                <a:solidFill>
                  <a:srgbClr val="FF0000"/>
                </a:solidFill>
              </a:rPr>
              <a:t>Avertissements : </a:t>
            </a:r>
          </a:p>
          <a:p>
            <a:pPr marL="171450" indent="-171450" algn="just">
              <a:buFontTx/>
              <a:buChar char="-"/>
            </a:pPr>
            <a:r>
              <a:rPr lang="fr-FR" sz="1200" dirty="0">
                <a:solidFill>
                  <a:srgbClr val="FF0000"/>
                </a:solidFill>
              </a:rPr>
              <a:t>Les évolutions sont perturbées par des changements dans les règles d’actualisation subvenus au 1</a:t>
            </a:r>
            <a:r>
              <a:rPr lang="fr-FR" sz="1200" baseline="30000" dirty="0">
                <a:solidFill>
                  <a:srgbClr val="FF0000"/>
                </a:solidFill>
              </a:rPr>
              <a:t>er</a:t>
            </a:r>
            <a:r>
              <a:rPr lang="fr-FR" sz="1200" dirty="0">
                <a:solidFill>
                  <a:srgbClr val="FF0000"/>
                </a:solidFill>
              </a:rPr>
              <a:t> semestre 2025 et par l’entrée en vigueur en juin 2025 du décret relatif aux sanctions applicables aux inscrits à France Travail en cas de manquement à leurs obligations. </a:t>
            </a:r>
          </a:p>
          <a:p>
            <a:pPr marL="171450" indent="-171450" algn="just">
              <a:buFontTx/>
              <a:buChar char="-"/>
            </a:pPr>
            <a:r>
              <a:rPr lang="fr-FR" sz="1200" dirty="0">
                <a:solidFill>
                  <a:srgbClr val="FF0000"/>
                </a:solidFill>
              </a:rPr>
              <a:t>Une estimation de l’impact de ces deux effets a été réalisée par la Dares au 2</a:t>
            </a:r>
            <a:r>
              <a:rPr lang="fr-FR" sz="1200" baseline="30000" dirty="0">
                <a:solidFill>
                  <a:srgbClr val="FF0000"/>
                </a:solidFill>
              </a:rPr>
              <a:t>e</a:t>
            </a:r>
            <a:r>
              <a:rPr lang="fr-FR" sz="1200" dirty="0">
                <a:solidFill>
                  <a:srgbClr val="FF0000"/>
                </a:solidFill>
              </a:rPr>
              <a:t> trimestre 2026 au niveau national : </a:t>
            </a:r>
            <a:r>
              <a:rPr lang="fr-FR" sz="1200" i="1" dirty="0">
                <a:solidFill>
                  <a:srgbClr val="FF0000"/>
                </a:solidFill>
              </a:rPr>
              <a:t>in fine</a:t>
            </a:r>
            <a:r>
              <a:rPr lang="fr-FR" sz="1200" dirty="0">
                <a:solidFill>
                  <a:srgbClr val="FF0000"/>
                </a:solidFill>
              </a:rPr>
              <a:t>, le nombre de demandeurs d’emploi en catégories A, B, C hors nouveaux publics (hors BRSA et hors jeunes en parcours) aurait augmenté de +0,4 % en France entière sur un trimestre et diminué de -0,9 % sur un an. </a:t>
            </a:r>
          </a:p>
          <a:p>
            <a:pPr marL="171450" indent="-171450" algn="just">
              <a:buFontTx/>
              <a:buChar char="-"/>
            </a:pPr>
            <a:r>
              <a:rPr lang="fr-FR" sz="1200" dirty="0">
                <a:solidFill>
                  <a:srgbClr val="FF0000"/>
                </a:solidFill>
              </a:rPr>
              <a:t>Au niveau régional, seul l’impact trimestriel du décret relatif aux sanctions a été estimé par la Dares : comme au niveau national, la hausse aurait été également moins prononcée : +0,9 %.</a:t>
            </a:r>
          </a:p>
        </p:txBody>
      </p:sp>
      <p:sp>
        <p:nvSpPr>
          <p:cNvPr id="16" name="Ellipse 15">
            <a:extLst>
              <a:ext uri="{FF2B5EF4-FFF2-40B4-BE49-F238E27FC236}">
                <a16:creationId xmlns:a16="http://schemas.microsoft.com/office/drawing/2014/main" id="{373335FD-B1B6-CD3C-ECB0-1083ABDB6560}"/>
              </a:ext>
            </a:extLst>
          </p:cNvPr>
          <p:cNvSpPr/>
          <p:nvPr/>
        </p:nvSpPr>
        <p:spPr>
          <a:xfrm>
            <a:off x="6645251" y="2973020"/>
            <a:ext cx="574601" cy="18472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E4117869-4E2D-F7F5-DF5E-F2E6C5FBBF05}"/>
              </a:ext>
            </a:extLst>
          </p:cNvPr>
          <p:cNvSpPr/>
          <p:nvPr/>
        </p:nvSpPr>
        <p:spPr>
          <a:xfrm>
            <a:off x="6652892" y="3134510"/>
            <a:ext cx="574601" cy="18472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19582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46856" y="89814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12</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Vaucluse</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sp>
        <p:nvSpPr>
          <p:cNvPr id="9" name="ZoneTexte 8"/>
          <p:cNvSpPr txBox="1"/>
          <p:nvPr/>
        </p:nvSpPr>
        <p:spPr>
          <a:xfrm>
            <a:off x="1" y="-16958"/>
            <a:ext cx="9058314" cy="830997"/>
          </a:xfrm>
          <a:prstGeom prst="rect">
            <a:avLst/>
          </a:prstGeom>
          <a:noFill/>
        </p:spPr>
        <p:txBody>
          <a:bodyPr wrap="square" rtlCol="0">
            <a:spAutoFit/>
          </a:bodyPr>
          <a:lstStyle/>
          <a:p>
            <a:r>
              <a:rPr lang="fr-FR" sz="2400" b="1" dirty="0">
                <a:solidFill>
                  <a:srgbClr val="376092"/>
                </a:solidFill>
              </a:rPr>
              <a:t>Sur un an, très forte baisse du nombre de foyers bénéficiaires du RSA, très forte hausse de l’ASS, beaucoup moins prononcée pour la PA </a:t>
            </a:r>
          </a:p>
        </p:txBody>
      </p:sp>
      <p:graphicFrame>
        <p:nvGraphicFramePr>
          <p:cNvPr id="2" name="Graphique 1">
            <a:extLst>
              <a:ext uri="{FF2B5EF4-FFF2-40B4-BE49-F238E27FC236}">
                <a16:creationId xmlns:a16="http://schemas.microsoft.com/office/drawing/2014/main" id="{00000000-0008-0000-0300-000007000000}"/>
              </a:ext>
            </a:extLst>
          </p:cNvPr>
          <p:cNvGraphicFramePr>
            <a:graphicFrameLocks/>
          </p:cNvGraphicFramePr>
          <p:nvPr>
            <p:extLst>
              <p:ext uri="{D42A27DB-BD31-4B8C-83A1-F6EECF244321}">
                <p14:modId xmlns:p14="http://schemas.microsoft.com/office/powerpoint/2010/main" val="2393849863"/>
              </p:ext>
            </p:extLst>
          </p:nvPr>
        </p:nvGraphicFramePr>
        <p:xfrm>
          <a:off x="1209675" y="1101090"/>
          <a:ext cx="7088505" cy="50234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1111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6856" y="0"/>
            <a:ext cx="8995113" cy="954107"/>
          </a:xfrm>
          <a:prstGeom prst="rect">
            <a:avLst/>
          </a:prstGeom>
          <a:noFill/>
        </p:spPr>
        <p:txBody>
          <a:bodyPr wrap="square" rtlCol="0">
            <a:spAutoFit/>
          </a:bodyPr>
          <a:lstStyle/>
          <a:p>
            <a:r>
              <a:rPr lang="fr-FR" sz="2800" b="1" dirty="0">
                <a:solidFill>
                  <a:srgbClr val="376092"/>
                </a:solidFill>
              </a:rPr>
              <a:t>Un repli du nombre de foyers bénéficiaires du RSA beaucoup plus prononcé qu’en moyenne régionale</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13</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Vaucluse</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pic>
        <p:nvPicPr>
          <p:cNvPr id="9" name="Image 8">
            <a:extLst>
              <a:ext uri="{FF2B5EF4-FFF2-40B4-BE49-F238E27FC236}">
                <a16:creationId xmlns:a16="http://schemas.microsoft.com/office/drawing/2014/main" id="{35D9684F-02E4-700D-6624-62A0098C5334}"/>
              </a:ext>
            </a:extLst>
          </p:cNvPr>
          <p:cNvPicPr>
            <a:picLocks noChangeAspect="1"/>
          </p:cNvPicPr>
          <p:nvPr/>
        </p:nvPicPr>
        <p:blipFill>
          <a:blip r:embed="rId3"/>
          <a:stretch>
            <a:fillRect/>
          </a:stretch>
        </p:blipFill>
        <p:spPr>
          <a:xfrm>
            <a:off x="237578" y="1642856"/>
            <a:ext cx="8552239" cy="3214893"/>
          </a:xfrm>
          <a:prstGeom prst="rect">
            <a:avLst/>
          </a:prstGeom>
        </p:spPr>
      </p:pic>
      <p:sp>
        <p:nvSpPr>
          <p:cNvPr id="2" name="Rectangle 1"/>
          <p:cNvSpPr/>
          <p:nvPr/>
        </p:nvSpPr>
        <p:spPr>
          <a:xfrm>
            <a:off x="237578" y="3619736"/>
            <a:ext cx="8580589" cy="173966"/>
          </a:xfrm>
          <a:prstGeom prst="rect">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8065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9719" y="409350"/>
            <a:ext cx="8995113" cy="523220"/>
          </a:xfrm>
          <a:prstGeom prst="rect">
            <a:avLst/>
          </a:prstGeom>
          <a:noFill/>
        </p:spPr>
        <p:txBody>
          <a:bodyPr wrap="square" rtlCol="0">
            <a:spAutoFit/>
          </a:bodyPr>
          <a:lstStyle/>
          <a:p>
            <a:r>
              <a:rPr lang="fr-FR" sz="2800" b="1" dirty="0">
                <a:solidFill>
                  <a:srgbClr val="376092"/>
                </a:solidFill>
              </a:rPr>
              <a:t>Nouvelle hausse des créations d’entreprises</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14</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Vaucluse</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graphicFrame>
        <p:nvGraphicFramePr>
          <p:cNvPr id="8" name="Graphique 7">
            <a:extLst>
              <a:ext uri="{FF2B5EF4-FFF2-40B4-BE49-F238E27FC236}">
                <a16:creationId xmlns:a16="http://schemas.microsoft.com/office/drawing/2014/main" id="{2E003D4D-A33F-C786-289E-0D6DEFA06816}"/>
              </a:ext>
            </a:extLst>
          </p:cNvPr>
          <p:cNvGraphicFramePr>
            <a:graphicFrameLocks/>
          </p:cNvGraphicFramePr>
          <p:nvPr>
            <p:extLst>
              <p:ext uri="{D42A27DB-BD31-4B8C-83A1-F6EECF244321}">
                <p14:modId xmlns:p14="http://schemas.microsoft.com/office/powerpoint/2010/main" val="2925456631"/>
              </p:ext>
            </p:extLst>
          </p:nvPr>
        </p:nvGraphicFramePr>
        <p:xfrm>
          <a:off x="651799" y="1174432"/>
          <a:ext cx="7840401" cy="51524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7529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9168" y="340520"/>
            <a:ext cx="8995113" cy="523220"/>
          </a:xfrm>
          <a:prstGeom prst="rect">
            <a:avLst/>
          </a:prstGeom>
          <a:noFill/>
        </p:spPr>
        <p:txBody>
          <a:bodyPr wrap="square" rtlCol="0">
            <a:spAutoFit/>
          </a:bodyPr>
          <a:lstStyle/>
          <a:p>
            <a:r>
              <a:rPr lang="fr-FR" sz="2800" b="1" dirty="0">
                <a:solidFill>
                  <a:srgbClr val="376092"/>
                </a:solidFill>
              </a:rPr>
              <a:t>Le nombre de défaillances d’entreprises repart à la hausse</a:t>
            </a:r>
          </a:p>
        </p:txBody>
      </p:sp>
      <p:cxnSp>
        <p:nvCxnSpPr>
          <p:cNvPr id="6" name="Connecteur droit 5"/>
          <p:cNvCxnSpPr/>
          <p:nvPr/>
        </p:nvCxnSpPr>
        <p:spPr>
          <a:xfrm>
            <a:off x="69719" y="95506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15</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a:t>Les éclairages conjoncturels départementaux - Vaucluse</a:t>
            </a:r>
            <a:endParaRPr lang="fr-FR" dirty="0"/>
          </a:p>
        </p:txBody>
      </p:sp>
      <p:sp>
        <p:nvSpPr>
          <p:cNvPr id="3" name="Espace réservé de la date 2"/>
          <p:cNvSpPr>
            <a:spLocks noGrp="1"/>
          </p:cNvSpPr>
          <p:nvPr>
            <p:ph type="dt" sz="half" idx="10"/>
          </p:nvPr>
        </p:nvSpPr>
        <p:spPr/>
        <p:txBody>
          <a:bodyPr/>
          <a:lstStyle/>
          <a:p>
            <a:r>
              <a:rPr lang="fr-FR"/>
              <a:t>Edition septembre 2026</a:t>
            </a:r>
            <a:endParaRPr lang="fr-FR" dirty="0"/>
          </a:p>
        </p:txBody>
      </p:sp>
      <p:graphicFrame>
        <p:nvGraphicFramePr>
          <p:cNvPr id="8" name="Graphique 7">
            <a:extLst>
              <a:ext uri="{FF2B5EF4-FFF2-40B4-BE49-F238E27FC236}">
                <a16:creationId xmlns:a16="http://schemas.microsoft.com/office/drawing/2014/main" id="{BBEB2AF8-5F8E-35F5-6DBD-4E2F27262C5E}"/>
              </a:ext>
            </a:extLst>
          </p:cNvPr>
          <p:cNvGraphicFramePr>
            <a:graphicFrameLocks/>
          </p:cNvGraphicFramePr>
          <p:nvPr>
            <p:extLst>
              <p:ext uri="{D42A27DB-BD31-4B8C-83A1-F6EECF244321}">
                <p14:modId xmlns:p14="http://schemas.microsoft.com/office/powerpoint/2010/main" val="1517335244"/>
              </p:ext>
            </p:extLst>
          </p:nvPr>
        </p:nvGraphicFramePr>
        <p:xfrm>
          <a:off x="434109" y="1252970"/>
          <a:ext cx="8463415" cy="51570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4693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8282911" cy="5078313"/>
          </a:xfrm>
          <a:prstGeom prst="rect">
            <a:avLst/>
          </a:prstGeom>
          <a:noFill/>
        </p:spPr>
        <p:txBody>
          <a:bodyPr wrap="square" rtlCol="0">
            <a:normAutofit/>
          </a:bodyPr>
          <a:lstStyle/>
          <a:p>
            <a:pPr algn="ctr">
              <a:defRPr/>
            </a:pPr>
            <a:endParaRPr lang="fr-FR" dirty="0"/>
          </a:p>
          <a:p>
            <a:pPr algn="ctr">
              <a:defRPr/>
            </a:pPr>
            <a:endParaRPr lang="fr-FR" dirty="0"/>
          </a:p>
          <a:p>
            <a:pPr algn="ctr">
              <a:defRPr/>
            </a:pPr>
            <a:r>
              <a:rPr lang="fr-FR" sz="2000" dirty="0"/>
              <a:t>La </a:t>
            </a:r>
            <a:r>
              <a:rPr lang="fr-FR" sz="2000" b="1" dirty="0">
                <a:solidFill>
                  <a:schemeClr val="accent6">
                    <a:lumMod val="75000"/>
                  </a:schemeClr>
                </a:solidFill>
              </a:rPr>
              <a:t>Note de conjoncture </a:t>
            </a:r>
            <a:r>
              <a:rPr lang="fr-FR" sz="2000" dirty="0"/>
              <a:t>de la </a:t>
            </a:r>
            <a:r>
              <a:rPr lang="fr-FR" sz="2000" dirty="0" err="1"/>
              <a:t>Dreets</a:t>
            </a:r>
            <a:r>
              <a:rPr lang="fr-FR" sz="2000" dirty="0"/>
              <a:t> Provence-Alpes-Côte d’Azur:</a:t>
            </a:r>
          </a:p>
          <a:p>
            <a:pPr algn="ctr">
              <a:defRPr/>
            </a:pPr>
            <a:br>
              <a:rPr lang="fr-FR" dirty="0">
                <a:hlinkClick r:id="rId3"/>
              </a:rPr>
            </a:br>
            <a:r>
              <a:rPr lang="fr-FR" sz="2000" dirty="0">
                <a:hlinkClick r:id="rId4"/>
              </a:rPr>
              <a:t>https://paca.dreets.gouv.fr/les-notes-de-conjoncture-trimestrielles-en-paca</a:t>
            </a:r>
            <a:endParaRPr lang="fr-FR" sz="2000" dirty="0"/>
          </a:p>
          <a:p>
            <a:pPr algn="ctr">
              <a:defRPr/>
            </a:pPr>
            <a:endParaRPr lang="fr-FR" dirty="0"/>
          </a:p>
          <a:p>
            <a:pPr algn="ctr">
              <a:defRPr/>
            </a:pPr>
            <a:endParaRPr lang="fr-FR" sz="2000" dirty="0"/>
          </a:p>
          <a:p>
            <a:pPr algn="ctr">
              <a:defRPr/>
            </a:pPr>
            <a:r>
              <a:rPr lang="fr-FR" sz="2000" dirty="0"/>
              <a:t>Retrouvez tous nos indicateurs dans le </a:t>
            </a:r>
            <a:r>
              <a:rPr lang="fr-FR" sz="2000" b="1" dirty="0">
                <a:solidFill>
                  <a:schemeClr val="accent6">
                    <a:lumMod val="75000"/>
                  </a:schemeClr>
                </a:solidFill>
              </a:rPr>
              <a:t>Tableau de bord des indicateurs clés </a:t>
            </a:r>
          </a:p>
          <a:p>
            <a:pPr algn="ctr">
              <a:defRPr/>
            </a:pPr>
            <a:endParaRPr lang="fr-FR" sz="2000" dirty="0">
              <a:solidFill>
                <a:srgbClr val="FF0000"/>
              </a:solidFill>
            </a:endParaRPr>
          </a:p>
          <a:p>
            <a:pPr algn="ctr">
              <a:defRPr/>
            </a:pPr>
            <a:r>
              <a:rPr lang="fr-FR" sz="2000" dirty="0"/>
              <a:t>en téléchargement sur le site de la </a:t>
            </a:r>
            <a:r>
              <a:rPr lang="fr-FR" sz="2000" dirty="0" err="1"/>
              <a:t>Dreets</a:t>
            </a:r>
            <a:r>
              <a:rPr lang="fr-FR" sz="2000" dirty="0"/>
              <a:t> Provence-Alpes-Côte d’Azur : </a:t>
            </a:r>
          </a:p>
          <a:p>
            <a:pPr algn="ctr">
              <a:defRPr/>
            </a:pPr>
            <a:endParaRPr lang="fr-FR" sz="2400" dirty="0"/>
          </a:p>
          <a:p>
            <a:pPr algn="ctr"/>
            <a:r>
              <a:rPr lang="fr-FR" u="sng" dirty="0">
                <a:hlinkClick r:id="rId5"/>
              </a:rPr>
              <a:t>https://paca.dreets.gouv.fr/les-indicateurs-cles-socio-economiques-en-paca</a:t>
            </a:r>
            <a:endParaRPr lang="fr-FR" u="sng" dirty="0"/>
          </a:p>
          <a:p>
            <a:pPr algn="ctr"/>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a:p>
          <a:p>
            <a:pPr lvl="1"/>
            <a:endParaRPr lang="fr-FR" dirty="0"/>
          </a:p>
        </p:txBody>
      </p:sp>
      <p:sp>
        <p:nvSpPr>
          <p:cNvPr id="4" name="ZoneTexte 3"/>
          <p:cNvSpPr txBox="1"/>
          <p:nvPr/>
        </p:nvSpPr>
        <p:spPr>
          <a:xfrm>
            <a:off x="264895" y="465363"/>
            <a:ext cx="8612177" cy="523220"/>
          </a:xfrm>
          <a:prstGeom prst="rect">
            <a:avLst/>
          </a:prstGeom>
          <a:noFill/>
        </p:spPr>
        <p:txBody>
          <a:bodyPr wrap="square" rtlCol="0">
            <a:spAutoFit/>
          </a:bodyPr>
          <a:lstStyle/>
          <a:p>
            <a:r>
              <a:rPr lang="fr-FR" sz="2800" b="1" dirty="0">
                <a:solidFill>
                  <a:schemeClr val="accent1">
                    <a:lumMod val="75000"/>
                  </a:schemeClr>
                </a:solidFill>
              </a:rPr>
              <a:t>Pour en savoir plus</a:t>
            </a:r>
            <a:endParaRPr lang="fr-FR" sz="2800" dirty="0">
              <a:solidFill>
                <a:schemeClr val="accent1">
                  <a:lumMod val="75000"/>
                </a:schemeClr>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16</a:t>
            </a:fld>
            <a:endParaRPr lang="fr-FR" dirty="0"/>
          </a:p>
        </p:txBody>
      </p:sp>
      <p:sp>
        <p:nvSpPr>
          <p:cNvPr id="7" name="Espace réservé du pied de page 6"/>
          <p:cNvSpPr>
            <a:spLocks noGrp="1"/>
          </p:cNvSpPr>
          <p:nvPr>
            <p:ph type="ftr" sz="quarter" idx="11"/>
          </p:nvPr>
        </p:nvSpPr>
        <p:spPr>
          <a:xfrm>
            <a:off x="1768415" y="6568767"/>
            <a:ext cx="5840083" cy="365125"/>
          </a:xfrm>
        </p:spPr>
        <p:txBody>
          <a:bodyPr/>
          <a:lstStyle/>
          <a:p>
            <a:r>
              <a:rPr lang="fr-FR"/>
              <a:t>Les éclairages conjoncturels départementaux - Vaucluse</a:t>
            </a:r>
            <a:endParaRPr lang="fr-FR" dirty="0"/>
          </a:p>
        </p:txBody>
      </p:sp>
      <p:sp>
        <p:nvSpPr>
          <p:cNvPr id="8" name="Espace réservé de la date 7"/>
          <p:cNvSpPr>
            <a:spLocks noGrp="1"/>
          </p:cNvSpPr>
          <p:nvPr>
            <p:ph type="dt" sz="half" idx="10"/>
          </p:nvPr>
        </p:nvSpPr>
        <p:spPr/>
        <p:txBody>
          <a:bodyPr/>
          <a:lstStyle/>
          <a:p>
            <a:r>
              <a:rPr lang="fr-FR"/>
              <a:t>Edition septembre 2026</a:t>
            </a:r>
            <a:endParaRPr lang="fr-FR" dirty="0"/>
          </a:p>
        </p:txBody>
      </p:sp>
    </p:spTree>
    <p:extLst>
      <p:ext uri="{BB962C8B-B14F-4D97-AF65-F5344CB8AC3E}">
        <p14:creationId xmlns:p14="http://schemas.microsoft.com/office/powerpoint/2010/main" val="2538038995"/>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ireccte - Document" ma:contentTypeID="0x0101002B9C2962A44E47E49C985B3DB63656AE0096388B916A9B264DBD77EFB5256EEC22" ma:contentTypeVersion="8" ma:contentTypeDescription="Document pour les portails de type Direccte" ma:contentTypeScope="" ma:versionID="c11fc93c9e7ea15410097cfb7479afe7">
  <xsd:schema xmlns:xsd="http://www.w3.org/2001/XMLSchema" xmlns:xs="http://www.w3.org/2001/XMLSchema" xmlns:p="http://schemas.microsoft.com/office/2006/metadata/properties" xmlns:ns2="2ff91c20-40e6-4ab5-a5ac-9b5646c66526" xmlns:ns3="ab994d58-9349-46a1-8cee-b96a64c5dc7e" targetNamespace="http://schemas.microsoft.com/office/2006/metadata/properties" ma:root="true" ma:fieldsID="dcf6eb2dcc919f976b99dd89427cdf59" ns2:_="" ns3:_="">
    <xsd:import namespace="2ff91c20-40e6-4ab5-a5ac-9b5646c66526"/>
    <xsd:import namespace="ab994d58-9349-46a1-8cee-b96a64c5dc7e"/>
    <xsd:element name="properties">
      <xsd:complexType>
        <xsd:sequence>
          <xsd:element name="documentManagement">
            <xsd:complexType>
              <xsd:all>
                <xsd:element ref="ns2:DIRECCTE" minOccurs="0"/>
                <xsd:element ref="ns2:Rubrique" minOccurs="0"/>
                <xsd:element ref="ns2:RubriqueNiv2" minOccurs="0"/>
                <xsd:element ref="ns2:RubriqueNiv3" minOccurs="0"/>
                <xsd:element ref="ns2:Auteur" minOccurs="0"/>
                <xsd:element ref="ns2:Mots_x0020_Clefs" minOccurs="0"/>
                <xsd:element ref="ns3:_dlc_DocId" minOccurs="0"/>
                <xsd:element ref="ns3:_dlc_DocIdUrl" minOccurs="0"/>
                <xsd:element ref="ns3:_dlc_DocIdPersistId" minOccurs="0"/>
                <xsd:element ref="ns3:Resume" minOccurs="0"/>
                <xsd:element ref="ns3:Année" minOccurs="0"/>
                <xsd:element ref="ns3:Mois" minOccurs="0"/>
                <xsd:element ref="ns3:Jou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91c20-40e6-4ab5-a5ac-9b5646c66526" elementFormDefault="qualified">
    <xsd:import namespace="http://schemas.microsoft.com/office/2006/documentManagement/types"/>
    <xsd:import namespace="http://schemas.microsoft.com/office/infopath/2007/PartnerControls"/>
    <xsd:element name="DIRECCTE" ma:index="8" nillable="true" ma:displayName="DIRECCTE" ma:internalName="DIRECCTE">
      <xsd:simpleType>
        <xsd:restriction base="dms:Text">
          <xsd:maxLength value="255"/>
        </xsd:restriction>
      </xsd:simpleType>
    </xsd:element>
    <xsd:element name="Rubrique" ma:index="9" nillable="true" ma:displayName="Rubrique" ma:internalName="Rubrique">
      <xsd:simpleType>
        <xsd:restriction base="dms:Text">
          <xsd:maxLength value="255"/>
        </xsd:restriction>
      </xsd:simpleType>
    </xsd:element>
    <xsd:element name="RubriqueNiv2" ma:index="10" nillable="true" ma:displayName="Rubrique Niveau 2" ma:internalName="RubriqueNiv2">
      <xsd:simpleType>
        <xsd:restriction base="dms:Text">
          <xsd:maxLength value="255"/>
        </xsd:restriction>
      </xsd:simpleType>
    </xsd:element>
    <xsd:element name="RubriqueNiv3" ma:index="11" nillable="true" ma:displayName="Rubrique Niveau 3" ma:internalName="RubriqueNiv3">
      <xsd:simpleType>
        <xsd:restriction base="dms:Text">
          <xsd:maxLength value="255"/>
        </xsd:restriction>
      </xsd:simpleType>
    </xsd:element>
    <xsd:element name="Auteur" ma:index="12" nillable="true" ma:displayName="Auteur" ma:list="UserInfo" ma:SharePointGroup="0" ma:internalName="Aut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ots_x0020_Clefs" ma:index="13" nillable="true" ma:displayName="Mots Clefs" ma:internalName="Mots_x0020_Clef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994d58-9349-46a1-8cee-b96a64c5dc7e" elementFormDefault="qualified">
    <xsd:import namespace="http://schemas.microsoft.com/office/2006/documentManagement/types"/>
    <xsd:import namespace="http://schemas.microsoft.com/office/infopath/2007/PartnerControls"/>
    <xsd:element name="_dlc_DocId" ma:index="14" nillable="true" ma:displayName="Valeur d’ID de document" ma:description="Valeur de l’ID de document affecté à cet élément." ma:internalName="_dlc_DocId" ma:readOnly="true">
      <xsd:simpleType>
        <xsd:restriction base="dms:Text"/>
      </xsd:simpleType>
    </xsd:element>
    <xsd:element name="_dlc_DocIdUrl" ma:index="15"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element name="Resume" ma:index="17" nillable="true" ma:displayName="Résumé" ma:internalName="Resume">
      <xsd:simpleType>
        <xsd:restriction base="dms:Text">
          <xsd:maxLength value="255"/>
        </xsd:restriction>
      </xsd:simpleType>
    </xsd:element>
    <xsd:element name="Année" ma:index="18" nillable="true" ma:displayName="Année" ma:description="" ma:format="Dropdown" ma:internalName="Ann_x00e9_e">
      <xsd:simpleType>
        <xsd:union memberTypes="dms:Text">
          <xsd:simpleType>
            <xsd:restriction base="dms:Choice">
              <xsd:enumeration value="2004"/>
              <xsd:enumeration value="2005"/>
              <xsd:enumeration value="2006"/>
              <xsd:enumeration value="2007"/>
              <xsd:enumeration value="2008"/>
              <xsd:enumeration value="2009"/>
              <xsd:enumeration value="2010"/>
              <xsd:enumeration value="2011"/>
              <xsd:enumeration value="2012"/>
              <xsd:enumeration value="2013"/>
              <xsd:enumeration value="2014"/>
              <xsd:enumeration value="2015"/>
              <xsd:enumeration value="2016"/>
              <xsd:enumeration value="2017"/>
              <xsd:enumeration value="2018"/>
            </xsd:restriction>
          </xsd:simpleType>
        </xsd:union>
      </xsd:simpleType>
    </xsd:element>
    <xsd:element name="Mois" ma:index="19" nillable="true" ma:displayName="Mois" ma:format="Dropdown" ma:internalName="Mois">
      <xsd:simpleType>
        <xsd:restriction base="dms:Choice">
          <xsd:enumeration value="01 - Janvier"/>
          <xsd:enumeration value="02 - Février"/>
          <xsd:enumeration value="03 - Mars"/>
          <xsd:enumeration value="04 - Avril"/>
          <xsd:enumeration value="05 - Mai"/>
          <xsd:enumeration value="06 - Juin"/>
          <xsd:enumeration value="07 - Juillet"/>
          <xsd:enumeration value="08 - Août"/>
          <xsd:enumeration value="09 - Septembre"/>
          <xsd:enumeration value="10 - Octobre"/>
          <xsd:enumeration value="11 - Novembre"/>
          <xsd:enumeration value="12 - Décembre"/>
        </xsd:restriction>
      </xsd:simpleType>
    </xsd:element>
    <xsd:element name="Jour" ma:index="20" nillable="true" ma:displayName="Jour" ma:format="Dropdown" ma:internalName="Jour">
      <xsd:simpleType>
        <xsd:restriction base="dms:Choice">
          <xsd:enumeration value="01"/>
          <xsd:enumeration value="02"/>
          <xsd:enumeration value="03"/>
          <xsd:enumeration value="04"/>
          <xsd:enumeration value="05"/>
          <xsd:enumeration value="06"/>
          <xsd:enumeration value="07"/>
          <xsd:enumeration value="08"/>
          <xsd:enumeration value="09"/>
          <xsd:enumeration value="10"/>
          <xsd:enumeration value="11"/>
          <xsd:enumeration value="12"/>
          <xsd:enumeration value="13"/>
          <xsd:enumeration value="14"/>
          <xsd:enumeration value="15"/>
          <xsd:enumeration value="16"/>
          <xsd:enumeration value="17"/>
          <xsd:enumeration value="18"/>
          <xsd:enumeration value="19"/>
          <xsd:enumeration value="20"/>
          <xsd:enumeration value="21"/>
          <xsd:enumeration value="22"/>
          <xsd:enumeration value="23"/>
          <xsd:enumeration value="24"/>
          <xsd:enumeration value="25"/>
          <xsd:enumeration value="26"/>
          <xsd:enumeration value="27"/>
          <xsd:enumeration value="28"/>
          <xsd:enumeration value="29"/>
          <xsd:enumeration value="30"/>
          <xsd:enumeration value="31"/>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Jour xmlns="ab994d58-9349-46a1-8cee-b96a64c5dc7e">07</Jour>
    <Auteur xmlns="2ff91c20-40e6-4ab5-a5ac-9b5646c66526">
      <UserInfo>
        <DisplayName/>
        <AccountId xsi:nil="true"/>
        <AccountType/>
      </UserInfo>
    </Auteur>
    <DIRECCTE xmlns="2ff91c20-40e6-4ab5-a5ac-9b5646c66526" xsi:nil="true"/>
    <Mots_x0020_Clefs xmlns="2ff91c20-40e6-4ab5-a5ac-9b5646c66526" xsi:nil="true"/>
    <Resume xmlns="ab994d58-9349-46a1-8cee-b96a64c5dc7e" xsi:nil="true"/>
    <Année xmlns="ab994d58-9349-46a1-8cee-b96a64c5dc7e">2018</Année>
    <RubriqueNiv3 xmlns="2ff91c20-40e6-4ab5-a5ac-9b5646c66526" xsi:nil="true"/>
    <Rubrique xmlns="2ff91c20-40e6-4ab5-a5ac-9b5646c66526" xsi:nil="true"/>
    <RubriqueNiv2 xmlns="2ff91c20-40e6-4ab5-a5ac-9b5646c66526" xsi:nil="true"/>
    <Mois xmlns="ab994d58-9349-46a1-8cee-b96a64c5dc7e">06 - Juin</Mois>
    <_dlc_DocId xmlns="ab994d58-9349-46a1-8cee-b96a64c5dc7e">PACA-1195-1</_dlc_DocId>
    <_dlc_DocIdUrl xmlns="ab994d58-9349-46a1-8cee-b96a64c5dc7e">
      <Url>http://intranet.direccte.gouv.fr/paca/Etudes%20et%20statistiques/_layouts/15/DocIdRedir.aspx?ID=PACA-1195-1</Url>
      <Description>PACA-1195-1</Description>
    </_dlc_DocIdUrl>
  </documentManagement>
</p:properties>
</file>

<file path=customXml/itemProps1.xml><?xml version="1.0" encoding="utf-8"?>
<ds:datastoreItem xmlns:ds="http://schemas.openxmlformats.org/officeDocument/2006/customXml" ds:itemID="{608BEFDB-FD80-49BF-933E-2ABC1EFC7D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f91c20-40e6-4ab5-a5ac-9b5646c66526"/>
    <ds:schemaRef ds:uri="ab994d58-9349-46a1-8cee-b96a64c5dc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D4B930-2EF4-44AA-B4F3-1B1D22FE6A52}">
  <ds:schemaRefs>
    <ds:schemaRef ds:uri="http://schemas.microsoft.com/sharepoint/v3/contenttype/forms"/>
  </ds:schemaRefs>
</ds:datastoreItem>
</file>

<file path=customXml/itemProps3.xml><?xml version="1.0" encoding="utf-8"?>
<ds:datastoreItem xmlns:ds="http://schemas.openxmlformats.org/officeDocument/2006/customXml" ds:itemID="{3B2AE89B-080E-49C5-92D1-0FC918E24C08}">
  <ds:schemaRefs>
    <ds:schemaRef ds:uri="http://schemas.microsoft.com/sharepoint/events"/>
  </ds:schemaRefs>
</ds:datastoreItem>
</file>

<file path=customXml/itemProps4.xml><?xml version="1.0" encoding="utf-8"?>
<ds:datastoreItem xmlns:ds="http://schemas.openxmlformats.org/officeDocument/2006/customXml" ds:itemID="{9F75A013-2665-47DA-9765-AD20C70A5351}">
  <ds:schemaRefs>
    <ds:schemaRef ds:uri="http://purl.org/dc/elements/1.1/"/>
    <ds:schemaRef ds:uri="ab994d58-9349-46a1-8cee-b96a64c5dc7e"/>
    <ds:schemaRef ds:uri="http://schemas.microsoft.com/office/2006/metadata/properties"/>
    <ds:schemaRef ds:uri="http://purl.org/dc/terms/"/>
    <ds:schemaRef ds:uri="http://schemas.microsoft.com/office/2006/documentManagement/types"/>
    <ds:schemaRef ds:uri="http://schemas.microsoft.com/office/infopath/2007/PartnerControls"/>
    <ds:schemaRef ds:uri="2ff91c20-40e6-4ab5-a5ac-9b5646c66526"/>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13807</TotalTime>
  <Words>1751</Words>
  <Application>Microsoft Office PowerPoint</Application>
  <PresentationFormat>Affichage à l'écran (4:3)</PresentationFormat>
  <Paragraphs>238</Paragraphs>
  <Slides>16</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Aptos Narrow</vt:lpstr>
      <vt:lpstr>Arial</vt:lpstr>
      <vt:lpstr>Calibri</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L'agence Mars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Pascale Lami</dc:creator>
  <cp:lastModifiedBy>MEYER, Virginie (DREETS-PACA)</cp:lastModifiedBy>
  <cp:revision>1105</cp:revision>
  <cp:lastPrinted>2026-06-22T12:29:03Z</cp:lastPrinted>
  <dcterms:created xsi:type="dcterms:W3CDTF">2018-05-30T13:27:07Z</dcterms:created>
  <dcterms:modified xsi:type="dcterms:W3CDTF">2026-09-24T12:56:20Z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0x0101002B9C2962A44E47E49C985B3DB63656AE0096388B916A9B264DBD77EFB5256EEC22</vt:lpwstr>
  </property>
  <property fmtid="{D5CDD505-2E9C-101B-9397-08002B2CF9AE}" pid="3" name="_dlc_DocIdItemGuid">
    <vt:lpwstr>e2e11c4f-34e3-4fd7-820e-3307ce29c67b</vt:lpwstr>
  </property>
  <property fmtid="{D5CDD505-2E9C-101B-9397-08002B2CF9AE}" pid="4" name="MSIP_Label_3094c1fb-3db8-4cce-b079-9b022302847f_Enabled">
    <vt:lpwstr>true</vt:lpwstr>
  </property>
  <property fmtid="{D5CDD505-2E9C-101B-9397-08002B2CF9AE}" pid="5" name="MSIP_Label_3094c1fb-3db8-4cce-b079-9b022302847f_SetDate">
    <vt:lpwstr>2025-09-15T09:21:22Z</vt:lpwstr>
  </property>
  <property fmtid="{D5CDD505-2E9C-101B-9397-08002B2CF9AE}" pid="6" name="MSIP_Label_3094c1fb-3db8-4cce-b079-9b022302847f_Method">
    <vt:lpwstr>Standard</vt:lpwstr>
  </property>
  <property fmtid="{D5CDD505-2E9C-101B-9397-08002B2CF9AE}" pid="7" name="MSIP_Label_3094c1fb-3db8-4cce-b079-9b022302847f_Name">
    <vt:lpwstr>[Prod v5] C1 - Standard</vt:lpwstr>
  </property>
  <property fmtid="{D5CDD505-2E9C-101B-9397-08002B2CF9AE}" pid="8" name="MSIP_Label_3094c1fb-3db8-4cce-b079-9b022302847f_SiteId">
    <vt:lpwstr>035e5292-5a25-4509-bb08-a555f7d31a8b</vt:lpwstr>
  </property>
  <property fmtid="{D5CDD505-2E9C-101B-9397-08002B2CF9AE}" pid="9" name="MSIP_Label_3094c1fb-3db8-4cce-b079-9b022302847f_ActionId">
    <vt:lpwstr>730ec974-8873-45a9-a60d-66788c9e858d</vt:lpwstr>
  </property>
  <property fmtid="{D5CDD505-2E9C-101B-9397-08002B2CF9AE}" pid="10" name="MSIP_Label_3094c1fb-3db8-4cce-b079-9b022302847f_ContentBits">
    <vt:lpwstr>0</vt:lpwstr>
  </property>
  <property fmtid="{D5CDD505-2E9C-101B-9397-08002B2CF9AE}" pid="11" name="MSIP_Label_3094c1fb-3db8-4cce-b079-9b022302847f_Tag">
    <vt:lpwstr>10, 3, 0, 1</vt:lpwstr>
  </property>
</Properties>
</file>