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3"/>
  </p:notesMasterIdLst>
  <p:sldIdLst>
    <p:sldId id="256" r:id="rId6"/>
    <p:sldId id="263" r:id="rId7"/>
    <p:sldId id="330" r:id="rId8"/>
    <p:sldId id="300" r:id="rId9"/>
    <p:sldId id="265" r:id="rId10"/>
    <p:sldId id="290" r:id="rId11"/>
    <p:sldId id="325" r:id="rId12"/>
    <p:sldId id="269" r:id="rId13"/>
    <p:sldId id="294" r:id="rId14"/>
    <p:sldId id="283" r:id="rId15"/>
    <p:sldId id="329" r:id="rId16"/>
    <p:sldId id="317" r:id="rId17"/>
    <p:sldId id="309" r:id="rId18"/>
    <p:sldId id="308" r:id="rId19"/>
    <p:sldId id="326" r:id="rId20"/>
    <p:sldId id="327" r:id="rId21"/>
    <p:sldId id="303" r:id="rId22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89BF10-8E31-E576-7C6A-7A1EBCC1F284}" name="MEYER, Virginie (DREETS-PACA)" initials="VM" userId="S::virginie.meyer@dreets.gouv.fr::f8a010f9-3208-42d3-a194-9526eafc2f71" providerId="AD"/>
  <p188:author id="{02C11415-2B8B-C38F-AD78-759B31039266}" name="SAUVIAC, Mathieu (DREETS-PACA)" initials="MS" userId="S::mathieu.sauviac@dreets.gouv.fr::f63f2c67-6813-4ab4-a718-f77c748b5da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9658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74" d="100"/>
          <a:sy n="74" d="100"/>
        </p:scale>
        <p:origin x="106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6\2026-T2\01%20-%20Fichiers%20de%20travail\DEFM-Ch&#244;mage\2026_T2_Taux%20de%20ch&#244;mage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7'!$C$25</c:f>
              <c:strCache>
                <c:ptCount val="1"/>
                <c:pt idx="0">
                  <c:v>T1 2026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9D-4133-9546-9A7CB84618C3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9D-4133-9546-9A7CB84618C3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9D-4133-9546-9A7CB84618C3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9D-4133-9546-9A7CB84618C3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9D-4133-9546-9A7CB84618C3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9D-4133-9546-9A7CB84618C3}"/>
                </c:ext>
              </c:extLst>
            </c:dLbl>
            <c:dLbl>
              <c:idx val="7"/>
              <c:layout>
                <c:manualLayout>
                  <c:x val="5.6081225140975027E-4"/>
                  <c:y val="2.7904305370655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9D-4133-9546-9A7CB84618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7'!$A$26:$A$33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7'!$C$26:$C$33</c:f>
              <c:numCache>
                <c:formatCode>0.0</c:formatCode>
                <c:ptCount val="8"/>
                <c:pt idx="0">
                  <c:v>7.9</c:v>
                </c:pt>
                <c:pt idx="1">
                  <c:v>8.6</c:v>
                </c:pt>
                <c:pt idx="2">
                  <c:v>8.3000000000000007</c:v>
                </c:pt>
                <c:pt idx="3">
                  <c:v>6.7</c:v>
                </c:pt>
                <c:pt idx="4">
                  <c:v>7.3</c:v>
                </c:pt>
                <c:pt idx="5">
                  <c:v>9.1999999999999993</c:v>
                </c:pt>
                <c:pt idx="6">
                  <c:v>7.9</c:v>
                </c:pt>
                <c:pt idx="7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9D-4133-9546-9A7CB84618C3}"/>
            </c:ext>
          </c:extLst>
        </c:ser>
        <c:ser>
          <c:idx val="1"/>
          <c:order val="1"/>
          <c:tx>
            <c:strRef>
              <c:f>'Figure 7'!$B$25</c:f>
              <c:strCache>
                <c:ptCount val="1"/>
                <c:pt idx="0">
                  <c:v>T2 2026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99D-4133-9546-9A7CB84618C3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99D-4133-9546-9A7CB84618C3}"/>
                </c:ext>
              </c:extLst>
            </c:dLbl>
            <c:dLbl>
              <c:idx val="7"/>
              <c:layout>
                <c:manualLayout>
                  <c:x val="3.7348272642390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99D-4133-9546-9A7CB84618C3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7'!$A$26:$A$33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7'!$B$26:$B$33</c:f>
              <c:numCache>
                <c:formatCode>0.0</c:formatCode>
                <c:ptCount val="8"/>
                <c:pt idx="0">
                  <c:v>8.1</c:v>
                </c:pt>
                <c:pt idx="1">
                  <c:v>8.6999999999999993</c:v>
                </c:pt>
                <c:pt idx="2">
                  <c:v>8.5</c:v>
                </c:pt>
                <c:pt idx="3">
                  <c:v>6.8</c:v>
                </c:pt>
                <c:pt idx="4">
                  <c:v>7.5</c:v>
                </c:pt>
                <c:pt idx="5">
                  <c:v>9.4</c:v>
                </c:pt>
                <c:pt idx="6">
                  <c:v>8.1999999999999993</c:v>
                </c:pt>
                <c:pt idx="7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99D-4133-9546-9A7CB8461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1"/>
          <c:min val="5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47A29-6507-FFF5-E17A-AEEDB3738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EEA943-B4C5-8AE1-304F-35A009ECA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4319856B-00F0-EF0D-06FA-C9EEFD4E1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 sein des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départements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région, les évolutions sont contrastées.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Bouches-du-Rhône suivent la tendance régionale (+0,1 %, après +0,4 %)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décélération est plus marquée dans les Alpes-Maritimes (+0,2 %, après +0,7 %).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Alpes-de-Haute-Provence et le Vaucluse perdent à nouveau des effectifs après le sursaut du trimestre précédent (respectivement -0,5 % et -0,2 %, après +0,4 %).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Seuls les Hautes-Alpes et le Var enregistrent une croissance soutenue (+0,4 %, après respectivement +0,5 % et +0,2 %).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CB0D14-CFC1-3E7D-D4FB-530AD7718F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601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721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447272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1074077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2e trimestre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aca.dreets.gouv.fr/les-indicateurs-cles-socio-economiques-en-paca" TargetMode="External"/><Relationship Id="rId5" Type="http://schemas.openxmlformats.org/officeDocument/2006/relationships/hyperlink" Target="https://paca.dreets.gouv.fr/les-eclairages-conjoncturels-departementaux" TargetMode="External"/><Relationship Id="rId4" Type="http://schemas.openxmlformats.org/officeDocument/2006/relationships/hyperlink" Target="https://paca.dreets.gouv.fr/les-notes-de-conjoncture-trimestrielles-en-pa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C74114-18E7-6319-A246-FC7F89F2A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0" y="2071497"/>
            <a:ext cx="8703123" cy="28510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54DCCF-9B1B-CDF2-27E5-880D3DF8B41F}"/>
              </a:ext>
            </a:extLst>
          </p:cNvPr>
          <p:cNvSpPr txBox="1"/>
          <p:nvPr/>
        </p:nvSpPr>
        <p:spPr>
          <a:xfrm>
            <a:off x="12830" y="2071497"/>
            <a:ext cx="1859102" cy="15688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519601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Très légère hausse de l’emploi salarié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70BAF0E-6FB1-C56C-0DFD-5B160D104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337847" y="5106837"/>
            <a:ext cx="5768619" cy="5965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070A72E-7DEB-809C-1E66-C76A5525EE92}"/>
              </a:ext>
            </a:extLst>
          </p:cNvPr>
          <p:cNvSpPr txBox="1"/>
          <p:nvPr/>
        </p:nvSpPr>
        <p:spPr>
          <a:xfrm>
            <a:off x="337847" y="5964875"/>
            <a:ext cx="796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002060"/>
                </a:solidFill>
              </a:rPr>
              <a:t>Fin juin 2026, </a:t>
            </a:r>
            <a:r>
              <a:rPr lang="fr-FR" b="1" dirty="0">
                <a:solidFill>
                  <a:srgbClr val="002060"/>
                </a:solidFill>
              </a:rPr>
              <a:t>2 030 000 </a:t>
            </a:r>
            <a:r>
              <a:rPr lang="fr-FR" dirty="0">
                <a:solidFill>
                  <a:srgbClr val="002060"/>
                </a:solidFill>
              </a:rPr>
              <a:t>salariés dans la région (stable sur un an)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248902" y="1859162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2026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2026)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106466" y="3073080"/>
            <a:ext cx="254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+0,1 % (après -0,1 %)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90034" y="3353383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-0,1 % (après une stabilité)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CABF94-E1B3-5FB3-2DE9-C846CA875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847" y="1483412"/>
            <a:ext cx="6135755" cy="350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B60C-7D7E-FA46-AC83-3DA3BE5E7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110EC7-31CD-B541-2562-5B90C98D39B5}"/>
              </a:ext>
            </a:extLst>
          </p:cNvPr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A970FA-CAD7-76D1-6888-06AC5AB8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E5246A8-908C-D59B-B28D-4CCF86CC6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1DD0A4-7B29-3351-F977-C5570D4CA7F2}"/>
              </a:ext>
            </a:extLst>
          </p:cNvPr>
          <p:cNvSpPr txBox="1"/>
          <p:nvPr/>
        </p:nvSpPr>
        <p:spPr>
          <a:xfrm>
            <a:off x="163385" y="99383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Des évolutions contrastées au sein des départements de la région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6E7640-3C9E-6025-A951-B0B001267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95" y="1924190"/>
            <a:ext cx="8836255" cy="28250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A75810-46D6-C37C-1D61-173F26AD8936}"/>
              </a:ext>
            </a:extLst>
          </p:cNvPr>
          <p:cNvSpPr/>
          <p:nvPr/>
        </p:nvSpPr>
        <p:spPr>
          <a:xfrm>
            <a:off x="6373688" y="2292417"/>
            <a:ext cx="1333398" cy="210230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20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20692" y="37348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Après avoir contribué au recul de l’emploi salarié, l’intérim repart faiblement à la hausse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981713" y="3401256"/>
            <a:ext cx="207871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+470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+1 730 emplois hors intérim</a:t>
            </a:r>
          </a:p>
          <a:p>
            <a:pPr algn="ctr"/>
            <a:endParaRPr lang="fr-FR" sz="16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1400" b="1" i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1713" y="2933404"/>
            <a:ext cx="2160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+ 2 200 emplois :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B07F5-FCD2-9232-3F30-1CBA809A68F2}"/>
              </a:ext>
            </a:extLst>
          </p:cNvPr>
          <p:cNvSpPr/>
          <p:nvPr/>
        </p:nvSpPr>
        <p:spPr>
          <a:xfrm>
            <a:off x="587228" y="5184396"/>
            <a:ext cx="539207" cy="269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7216CA-57D6-06A2-F8C1-1F906258A581}"/>
              </a:ext>
            </a:extLst>
          </p:cNvPr>
          <p:cNvSpPr txBox="1"/>
          <p:nvPr/>
        </p:nvSpPr>
        <p:spPr>
          <a:xfrm>
            <a:off x="6556075" y="5624423"/>
            <a:ext cx="63266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7E8245-82C2-1151-1211-C91ECA896A7F}"/>
              </a:ext>
            </a:extLst>
          </p:cNvPr>
          <p:cNvSpPr txBox="1"/>
          <p:nvPr/>
        </p:nvSpPr>
        <p:spPr>
          <a:xfrm>
            <a:off x="6676945" y="2157775"/>
            <a:ext cx="249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2026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2026)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B0E35D-975D-DC72-CF77-7C87247A5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01" y="1776588"/>
            <a:ext cx="6201640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7098" y="470524"/>
            <a:ext cx="89921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Rebond dans le tertiaire marchand et l’industrie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6045107" y="3018516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</a:rPr>
              <a:t>+0,2 % (après une stabilité) 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045108" y="4048999"/>
            <a:ext cx="2268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2">
                    <a:lumMod val="50000"/>
                  </a:schemeClr>
                </a:solidFill>
              </a:rPr>
              <a:t>+0,2 % (après +0,1 %)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905743" y="3533754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   +0,3 % (après -0,4 %)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842987" y="3787983"/>
            <a:ext cx="2638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     - 0,7 % (après -1,4 %)</a:t>
            </a:r>
            <a:endParaRPr lang="fr-FR" sz="5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BDEC15-0F33-C03D-F568-4AF07DD9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458001" y="5756584"/>
            <a:ext cx="5768619" cy="596547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5666026" y="2077864"/>
            <a:ext cx="3396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2026 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2026)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A73FB4-F6C1-06AA-76FA-3C8A73BF5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98" y="1423356"/>
            <a:ext cx="5949101" cy="424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102522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13146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Dans la construction, les pertes d’emploi sont dues pour moitié au repli de l’intérim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8E2ED1-64BC-0754-4DCF-59E6DA9DB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821" y="5458323"/>
            <a:ext cx="5834797" cy="9983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7BBBDA3-F1EA-6219-B861-E1089531A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978" y="1107011"/>
            <a:ext cx="6144482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4632" y="436093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Recul du nombre d’apprentis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524162-C549-907F-7B5E-60293D4704DE}"/>
              </a:ext>
            </a:extLst>
          </p:cNvPr>
          <p:cNvSpPr/>
          <p:nvPr/>
        </p:nvSpPr>
        <p:spPr>
          <a:xfrm>
            <a:off x="7461849" y="6021238"/>
            <a:ext cx="940279" cy="457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D82BF02-684B-548D-F0CF-3D049BB50ECB}"/>
              </a:ext>
            </a:extLst>
          </p:cNvPr>
          <p:cNvSpPr txBox="1"/>
          <p:nvPr/>
        </p:nvSpPr>
        <p:spPr>
          <a:xfrm>
            <a:off x="7306574" y="5802763"/>
            <a:ext cx="646981" cy="4571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A0E606-23C8-88C1-55B5-433CF8F4707E}"/>
              </a:ext>
            </a:extLst>
          </p:cNvPr>
          <p:cNvSpPr txBox="1"/>
          <p:nvPr/>
        </p:nvSpPr>
        <p:spPr>
          <a:xfrm>
            <a:off x="8134709" y="5909094"/>
            <a:ext cx="5434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9A5AF19-4FB0-F3BD-B842-0CD5DAD7897E}"/>
              </a:ext>
            </a:extLst>
          </p:cNvPr>
          <p:cNvSpPr txBox="1"/>
          <p:nvPr/>
        </p:nvSpPr>
        <p:spPr>
          <a:xfrm>
            <a:off x="7755147" y="6021238"/>
            <a:ext cx="731510" cy="457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B21609-6E2C-97CB-29FA-B8D977397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589" y="1637138"/>
            <a:ext cx="6929005" cy="432802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BF6946E-E8AB-F51E-F9AA-1724B2D06FD5}"/>
              </a:ext>
            </a:extLst>
          </p:cNvPr>
          <p:cNvSpPr txBox="1"/>
          <p:nvPr/>
        </p:nvSpPr>
        <p:spPr>
          <a:xfrm>
            <a:off x="7630064" y="5693434"/>
            <a:ext cx="4097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123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434609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progression graduelle du taux de chômage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878472" y="3414822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+0,1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78472" y="3735187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+0,2 point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BC1559-A9C1-35DF-2199-201E2EEAEBB4}"/>
              </a:ext>
            </a:extLst>
          </p:cNvPr>
          <p:cNvSpPr txBox="1"/>
          <p:nvPr/>
        </p:nvSpPr>
        <p:spPr>
          <a:xfrm>
            <a:off x="6878472" y="5600309"/>
            <a:ext cx="423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2C5FA4-1930-938C-67F2-C1C41A2D0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89" y="1850099"/>
            <a:ext cx="6644683" cy="411954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57B6286-597B-9AC4-656F-0BE7BF585006}"/>
              </a:ext>
            </a:extLst>
          </p:cNvPr>
          <p:cNvSpPr txBox="1"/>
          <p:nvPr/>
        </p:nvSpPr>
        <p:spPr>
          <a:xfrm>
            <a:off x="6322230" y="2437508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2026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2026)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-14457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Une hausse qui concerne tous les départements de la région, particulièrement le Var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0" name="Graphique 9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0000000-0008-0000-0300-000007000000}"/>
                </a:ext>
              </a:extLst>
            </p:cNvPr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55625"/>
            <a:ext cx="9013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taux de chômage augmente davantage dans les zones d’emploi de Briançon, Digne-les-Bains et Draguignan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7BA788-8D06-FE6A-A4A1-0E8B444C20B7}"/>
              </a:ext>
            </a:extLst>
          </p:cNvPr>
          <p:cNvSpPr txBox="1"/>
          <p:nvPr/>
        </p:nvSpPr>
        <p:spPr>
          <a:xfrm>
            <a:off x="6487064" y="6305909"/>
            <a:ext cx="47445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B38F4B-B164-F1D2-A05C-FD986527E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961" y="1168734"/>
            <a:ext cx="4584078" cy="537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47645" y="6579716"/>
            <a:ext cx="5848710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6" y="1063996"/>
            <a:ext cx="87031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6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6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6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600" b="1" dirty="0" err="1">
                <a:solidFill>
                  <a:srgbClr val="002060"/>
                </a:solidFill>
              </a:rPr>
              <a:t>Pacea</a:t>
            </a:r>
            <a:r>
              <a:rPr lang="fr-FR" sz="16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600" b="1" dirty="0">
                <a:solidFill>
                  <a:srgbClr val="002060"/>
                </a:solidFill>
              </a:rPr>
              <a:t>suivies par Cap emploi</a:t>
            </a:r>
            <a:r>
              <a:rPr lang="fr-FR" sz="16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600" dirty="0">
              <a:solidFill>
                <a:srgbClr val="002060"/>
              </a:solidFill>
            </a:endParaRP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6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600" b="1" dirty="0" err="1">
                <a:solidFill>
                  <a:srgbClr val="002060"/>
                </a:solidFill>
              </a:rPr>
              <a:t>Cnis</a:t>
            </a:r>
            <a:r>
              <a:rPr lang="fr-FR" sz="1600" b="1" dirty="0">
                <a:solidFill>
                  <a:srgbClr val="002060"/>
                </a:solidFill>
              </a:rPr>
              <a:t> : la </a:t>
            </a:r>
            <a:r>
              <a:rPr lang="fr-FR" sz="1600" b="1" dirty="0">
                <a:solidFill>
                  <a:srgbClr val="00B0F0"/>
                </a:solidFill>
              </a:rPr>
              <a:t>catégorie F</a:t>
            </a:r>
            <a:r>
              <a:rPr lang="fr-FR" sz="16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600" b="1" dirty="0">
                <a:solidFill>
                  <a:srgbClr val="00B0F0"/>
                </a:solidFill>
              </a:rPr>
              <a:t>catégorie G </a:t>
            </a:r>
            <a:r>
              <a:rPr lang="fr-FR" sz="16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6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600" dirty="0">
              <a:solidFill>
                <a:srgbClr val="002060"/>
              </a:solidFill>
            </a:endParaRP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6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600" b="1" dirty="0" err="1">
                <a:solidFill>
                  <a:srgbClr val="002060"/>
                </a:solidFill>
              </a:rPr>
              <a:t>Pacea</a:t>
            </a:r>
            <a:r>
              <a:rPr lang="fr-FR" sz="1600" b="1" dirty="0">
                <a:solidFill>
                  <a:srgbClr val="002060"/>
                </a:solidFill>
              </a:rPr>
              <a:t> et AIJ)</a:t>
            </a:r>
            <a:r>
              <a:rPr lang="fr-FR" sz="1600" dirty="0">
                <a:solidFill>
                  <a:srgbClr val="002060"/>
                </a:solidFill>
              </a:rPr>
              <a:t>. Ces séries, dites « contrefactuelles », ne sont pas disponibles au niveau départemental. Elles sont présentées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5338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8030" y="32114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Des évolutions altérées par l’entrée en vigueur du décret relatif aux sanctions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00A9D6-593B-AF17-DC4B-96E30DB7BCF2}"/>
              </a:ext>
            </a:extLst>
          </p:cNvPr>
          <p:cNvSpPr txBox="1"/>
          <p:nvPr/>
        </p:nvSpPr>
        <p:spPr>
          <a:xfrm>
            <a:off x="394121" y="4853164"/>
            <a:ext cx="8547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Avertissements :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Les évolutions sont perturbées par des changements dans les règles d’actualisation subvenus au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semestre 2025 et par l’entrée en vigueur en juin 2025 du décret relatif aux sanctions applicables aux inscrits à France Travail en cas de manquement à leurs obligations.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Une estimation de l’impact de ces deux effets a été réalisée par la Dares au 2</a:t>
            </a:r>
            <a:r>
              <a:rPr lang="fr-FR" sz="1200" baseline="30000" dirty="0">
                <a:solidFill>
                  <a:srgbClr val="FF0000"/>
                </a:solidFill>
              </a:rPr>
              <a:t>e</a:t>
            </a:r>
            <a:r>
              <a:rPr lang="fr-FR" sz="1200" dirty="0">
                <a:solidFill>
                  <a:srgbClr val="FF0000"/>
                </a:solidFill>
              </a:rPr>
              <a:t> trimestre 2026 au niveau national : </a:t>
            </a:r>
            <a:r>
              <a:rPr lang="fr-FR" sz="1200" i="1" dirty="0">
                <a:solidFill>
                  <a:srgbClr val="FF0000"/>
                </a:solidFill>
              </a:rPr>
              <a:t>in fine</a:t>
            </a:r>
            <a:r>
              <a:rPr lang="fr-FR" sz="1200" dirty="0">
                <a:solidFill>
                  <a:srgbClr val="FF0000"/>
                </a:solidFill>
              </a:rPr>
              <a:t>, le nombre de demandeurs d’emploi en catégories A, B, C hors nouveaux publics (hors BRSA et hors jeunes en parcours) aurait augmenté de +0,4 % en France entière sur un trimestre et diminué de -0,9 % sur un an.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 niveau régional, seul l’impact trimestriel du décret relatif aux sanctions a été estimé par la Dares : comme au niveau national, la hausse aurait été également moins prononcée : +0,9 %.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6E127CE-C592-67A6-EB72-220898847FE5}"/>
              </a:ext>
            </a:extLst>
          </p:cNvPr>
          <p:cNvSpPr txBox="1"/>
          <p:nvPr/>
        </p:nvSpPr>
        <p:spPr>
          <a:xfrm>
            <a:off x="5624339" y="2865572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+1,0 % (après -1,1 %)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B2FC64-F678-814B-45AE-AAA6CF84C634}"/>
              </a:ext>
            </a:extLst>
          </p:cNvPr>
          <p:cNvSpPr txBox="1"/>
          <p:nvPr/>
        </p:nvSpPr>
        <p:spPr>
          <a:xfrm>
            <a:off x="5411937" y="3173955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+0,5 % (après -0,9 %)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D2E93C-6239-0564-E4F9-B0D68D6ED569}"/>
              </a:ext>
            </a:extLst>
          </p:cNvPr>
          <p:cNvSpPr txBox="1"/>
          <p:nvPr/>
        </p:nvSpPr>
        <p:spPr>
          <a:xfrm>
            <a:off x="5624339" y="1859313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2026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2026)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A85BC36-DDD5-B845-6B76-6DC84C7E8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16" y="1155939"/>
            <a:ext cx="5502531" cy="354854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428C5E-829B-C95D-EFEB-34401AB66B5E}"/>
              </a:ext>
            </a:extLst>
          </p:cNvPr>
          <p:cNvSpPr txBox="1"/>
          <p:nvPr/>
        </p:nvSpPr>
        <p:spPr>
          <a:xfrm>
            <a:off x="2679777" y="1915437"/>
            <a:ext cx="316946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395 500 demandeurs d’emploi (hors nouveaux publics)</a:t>
            </a: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4806" y="400848"/>
            <a:ext cx="9078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Légère baisse du nombre de foyers allocataires du RSA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C3A6B9-CC0C-BFD0-DE89-E313C3679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479" y="1241554"/>
            <a:ext cx="6512943" cy="486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8125" y="2496"/>
            <a:ext cx="88790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Dans les Bouches-du-Rhône, le nombre de foyers bénéficiaires du RSA augmente, suivant la tendance nationale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EA16B9-D5D4-52FF-486C-76C63D4746BC}"/>
              </a:ext>
            </a:extLst>
          </p:cNvPr>
          <p:cNvSpPr txBox="1"/>
          <p:nvPr/>
        </p:nvSpPr>
        <p:spPr>
          <a:xfrm>
            <a:off x="8570794" y="4817660"/>
            <a:ext cx="5444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687781-22E2-8DE5-A6B2-682205D2C522}"/>
              </a:ext>
            </a:extLst>
          </p:cNvPr>
          <p:cNvSpPr txBox="1"/>
          <p:nvPr/>
        </p:nvSpPr>
        <p:spPr>
          <a:xfrm>
            <a:off x="8739398" y="4817660"/>
            <a:ext cx="474938" cy="43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30CA75-1245-AA12-8AF3-3D42F6314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25" y="1766239"/>
            <a:ext cx="8997144" cy="347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95882"/>
            <a:ext cx="911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Nouvelle hausse des créations d’entreprises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6DE1B5E-449B-B312-E131-4A7F6C6C9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422" y="1174905"/>
            <a:ext cx="5383684" cy="539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6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74034"/>
            <a:ext cx="911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défaillances d’entreprises repartent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8097" y="80234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A06638-E9FD-5E0C-62B3-FF15097C5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766" y="1433234"/>
            <a:ext cx="5900467" cy="46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4"/>
              </a:rPr>
              <a:t>https://paca.dreets.gouv.fr/les-notes-de-conjoncture-trimestrielles-en-paca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>
                <a:hlinkClick r:id="rId5"/>
              </a:rPr>
              <a:t>https://paca.dreets.gouv.fr/les-eclairages-conjoncturels-departementaux</a:t>
            </a:r>
            <a:endParaRPr lang="fr-FR" sz="200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algn="ctr"/>
            <a:r>
              <a:rPr lang="fr-FR" u="sng" dirty="0">
                <a:hlinkClick r:id="rId6"/>
              </a:rPr>
              <a:t>https://paca.dreets.gouv.fr/les-indicateurs-cles-socio-economiques-en-paca</a:t>
            </a:r>
            <a:endParaRPr lang="fr-FR" u="sng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2e trimestre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8331</TotalTime>
  <Words>1166</Words>
  <Application>Microsoft Office PowerPoint</Application>
  <PresentationFormat>Affichage à l'écran (4:3)</PresentationFormat>
  <Paragraphs>148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SAUVIAC, Mathieu (DREETS-PACA)</cp:lastModifiedBy>
  <cp:revision>915</cp:revision>
  <cp:lastPrinted>2018-10-09T12:30:48Z</cp:lastPrinted>
  <dcterms:created xsi:type="dcterms:W3CDTF">2018-05-30T13:27:07Z</dcterms:created>
  <dcterms:modified xsi:type="dcterms:W3CDTF">2026-09-25T09:28:16Z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  <property fmtid="{D5CDD505-2E9C-101B-9397-08002B2CF9AE}" pid="4" name="MSIP_Label_3094c1fb-3db8-4cce-b079-9b022302847f_Enabled">
    <vt:lpwstr>true</vt:lpwstr>
  </property>
  <property fmtid="{D5CDD505-2E9C-101B-9397-08002B2CF9AE}" pid="5" name="MSIP_Label_3094c1fb-3db8-4cce-b079-9b022302847f_SetDate">
    <vt:lpwstr>2025-09-16T08:29:24Z</vt:lpwstr>
  </property>
  <property fmtid="{D5CDD505-2E9C-101B-9397-08002B2CF9AE}" pid="6" name="MSIP_Label_3094c1fb-3db8-4cce-b079-9b022302847f_Method">
    <vt:lpwstr>Standard</vt:lpwstr>
  </property>
  <property fmtid="{D5CDD505-2E9C-101B-9397-08002B2CF9AE}" pid="7" name="MSIP_Label_3094c1fb-3db8-4cce-b079-9b022302847f_Name">
    <vt:lpwstr>[Prod v5] C1 - Standard</vt:lpwstr>
  </property>
  <property fmtid="{D5CDD505-2E9C-101B-9397-08002B2CF9AE}" pid="8" name="MSIP_Label_3094c1fb-3db8-4cce-b079-9b022302847f_SiteId">
    <vt:lpwstr>035e5292-5a25-4509-bb08-a555f7d31a8b</vt:lpwstr>
  </property>
  <property fmtid="{D5CDD505-2E9C-101B-9397-08002B2CF9AE}" pid="9" name="MSIP_Label_3094c1fb-3db8-4cce-b079-9b022302847f_ActionId">
    <vt:lpwstr>f87128f4-65a0-4916-9177-8388fcf1e9d3</vt:lpwstr>
  </property>
  <property fmtid="{D5CDD505-2E9C-101B-9397-08002B2CF9AE}" pid="10" name="MSIP_Label_3094c1fb-3db8-4cce-b079-9b022302847f_ContentBits">
    <vt:lpwstr>0</vt:lpwstr>
  </property>
  <property fmtid="{D5CDD505-2E9C-101B-9397-08002B2CF9AE}" pid="11" name="MSIP_Label_3094c1fb-3db8-4cce-b079-9b022302847f_Tag">
    <vt:lpwstr>10, 3, 0, 1</vt:lpwstr>
  </property>
</Properties>
</file>