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0"/>
  </p:notesMasterIdLst>
  <p:sldIdLst>
    <p:sldId id="256" r:id="rId6"/>
    <p:sldId id="263" r:id="rId7"/>
    <p:sldId id="300" r:id="rId8"/>
    <p:sldId id="290" r:id="rId9"/>
    <p:sldId id="265" r:id="rId10"/>
    <p:sldId id="296" r:id="rId11"/>
    <p:sldId id="269" r:id="rId12"/>
    <p:sldId id="294" r:id="rId13"/>
    <p:sldId id="283" r:id="rId14"/>
    <p:sldId id="293" r:id="rId15"/>
    <p:sldId id="299" r:id="rId16"/>
    <p:sldId id="271" r:id="rId17"/>
    <p:sldId id="272" r:id="rId18"/>
    <p:sldId id="298" r:id="rId19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06" autoAdjust="0"/>
  </p:normalViewPr>
  <p:slideViewPr>
    <p:cSldViewPr snapToGrid="0" snapToObjects="1">
      <p:cViewPr varScale="1">
        <p:scale>
          <a:sx n="110" d="100"/>
          <a:sy n="110" d="100"/>
        </p:scale>
        <p:origin x="-1644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RO-SVC01-20131\USERS\Cab-SESE\10%20-%20Notes%20de%20conjoncture\01%20-%20Notes\2020\2020-T1\01%20-%20Fichiers%20de%20travail\DEFM-Ch&#244;mage\2020_T1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RO-SVC01-20131\USERS\Cab-SESE\10%20-%20Notes%20de%20conjoncture\01%20-%20Notes\2020\2020-T1\01%20-%20Fichiers%20de%20travail\DEFM-Ch&#244;mage\2020_T1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RO-SVC01-20131\USERS\Cab-SESE\10%20-%20Notes%20de%20conjoncture\01%20-%20Notes\2020\2020-T1\01%20-%20Fichiers%20de%20travail\DEFM-Ch&#244;mage\2020_T1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RO-SVC01-20131\USERS\Cab-SESE\10%20-%20Notes%20de%20conjoncture\01%20-%20Notes\2020\2020-T1\01%20-%20Fichiers%20de%20travail\DEFM-Ch&#244;mage\2020_T1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RO-SVC01-20131\USERS\Cab-SESE\10%20-%20Notes%20de%20conjoncture\01%20-%20Notes\2020\2020-T1\01%20-%20Fichiers%20de%20travail\DEFM-Ch&#244;mage\2020_T1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9'!$D$25</c:f>
              <c:strCache>
                <c:ptCount val="1"/>
                <c:pt idx="0">
                  <c:v>T1 2019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064362592633068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9'!$A$26:$A$33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Hautes-Alpes</c:v>
                </c:pt>
                <c:pt idx="3">
                  <c:v>Alpes-Maritimes</c:v>
                </c:pt>
                <c:pt idx="4">
                  <c:v>Var</c:v>
                </c:pt>
                <c:pt idx="5">
                  <c:v>Bouches-du-Rhône</c:v>
                </c:pt>
                <c:pt idx="6">
                  <c:v>Alpes-de-Haute-Provence</c:v>
                </c:pt>
                <c:pt idx="7">
                  <c:v>Vaucluse</c:v>
                </c:pt>
              </c:strCache>
            </c:strRef>
          </c:cat>
          <c:val>
            <c:numRef>
              <c:f>'Figure 9'!$D$26:$D$33</c:f>
              <c:numCache>
                <c:formatCode>0.0</c:formatCode>
                <c:ptCount val="8"/>
                <c:pt idx="0">
                  <c:v>8.4</c:v>
                </c:pt>
                <c:pt idx="1">
                  <c:v>10.1</c:v>
                </c:pt>
                <c:pt idx="2">
                  <c:v>8.1999999999999993</c:v>
                </c:pt>
                <c:pt idx="3">
                  <c:v>9.1999999999999993</c:v>
                </c:pt>
                <c:pt idx="4">
                  <c:v>9.8000000000000007</c:v>
                </c:pt>
                <c:pt idx="5">
                  <c:v>10.4</c:v>
                </c:pt>
                <c:pt idx="6">
                  <c:v>10.7</c:v>
                </c:pt>
                <c:pt idx="7">
                  <c:v>11.4</c:v>
                </c:pt>
              </c:numCache>
            </c:numRef>
          </c:val>
        </c:ser>
        <c:ser>
          <c:idx val="1"/>
          <c:order val="1"/>
          <c:tx>
            <c:strRef>
              <c:f>'Figure 9'!$B$25</c:f>
              <c:strCache>
                <c:ptCount val="1"/>
                <c:pt idx="0">
                  <c:v>T1 2020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9'!$A$26:$A$33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Hautes-Alpes</c:v>
                </c:pt>
                <c:pt idx="3">
                  <c:v>Alpes-Maritimes</c:v>
                </c:pt>
                <c:pt idx="4">
                  <c:v>Var</c:v>
                </c:pt>
                <c:pt idx="5">
                  <c:v>Bouches-du-Rhône</c:v>
                </c:pt>
                <c:pt idx="6">
                  <c:v>Alpes-de-Haute-Provence</c:v>
                </c:pt>
                <c:pt idx="7">
                  <c:v>Vaucluse</c:v>
                </c:pt>
              </c:strCache>
            </c:strRef>
          </c:cat>
          <c:val>
            <c:numRef>
              <c:f>'Figure 9'!$B$26:$B$33</c:f>
              <c:numCache>
                <c:formatCode>0.0</c:formatCode>
                <c:ptCount val="8"/>
                <c:pt idx="0">
                  <c:v>7.6</c:v>
                </c:pt>
                <c:pt idx="1">
                  <c:v>8.9</c:v>
                </c:pt>
                <c:pt idx="2">
                  <c:v>7.3</c:v>
                </c:pt>
                <c:pt idx="3">
                  <c:v>8.1999999999999993</c:v>
                </c:pt>
                <c:pt idx="4">
                  <c:v>8.5</c:v>
                </c:pt>
                <c:pt idx="5">
                  <c:v>9.3000000000000007</c:v>
                </c:pt>
                <c:pt idx="6">
                  <c:v>9.4</c:v>
                </c:pt>
                <c:pt idx="7">
                  <c:v>10.1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863040"/>
        <c:axId val="39864576"/>
      </c:barChart>
      <c:catAx>
        <c:axId val="39863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39864576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39864576"/>
        <c:scaling>
          <c:orientation val="minMax"/>
          <c:max val="12"/>
          <c:min val="7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39863040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637301219700479"/>
          <c:y val="0.11231175305173129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trim'!$A$9:$B$50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2010</c:v>
                  </c:pt>
                  <c:pt idx="4">
                    <c:v>2011</c:v>
                  </c:pt>
                  <c:pt idx="8">
                    <c:v>2012</c:v>
                  </c:pt>
                  <c:pt idx="12">
                    <c:v>2013</c:v>
                  </c:pt>
                  <c:pt idx="16">
                    <c:v>2014</c:v>
                  </c:pt>
                  <c:pt idx="20">
                    <c:v>2015</c:v>
                  </c:pt>
                  <c:pt idx="24">
                    <c:v>2016</c:v>
                  </c:pt>
                  <c:pt idx="28">
                    <c:v>2017</c:v>
                  </c:pt>
                  <c:pt idx="32">
                    <c:v>2018</c:v>
                  </c:pt>
                  <c:pt idx="36">
                    <c:v>2019</c:v>
                  </c:pt>
                  <c:pt idx="40">
                    <c:v>2020</c:v>
                  </c:pt>
                </c:lvl>
              </c:multiLvlStrCache>
            </c:multiLvlStrRef>
          </c:cat>
          <c:val>
            <c:numRef>
              <c:f>Paca_trim!$V$67:$V$108</c:f>
              <c:numCache>
                <c:formatCode>#,##0.0</c:formatCode>
                <c:ptCount val="42"/>
                <c:pt idx="0">
                  <c:v>13.02182493615045</c:v>
                </c:pt>
                <c:pt idx="1">
                  <c:v>9.7173301433286738</c:v>
                </c:pt>
                <c:pt idx="2">
                  <c:v>7.5802809968647189</c:v>
                </c:pt>
                <c:pt idx="3">
                  <c:v>6.0397019746782687</c:v>
                </c:pt>
                <c:pt idx="4">
                  <c:v>6.4022104214386255</c:v>
                </c:pt>
                <c:pt idx="5">
                  <c:v>6.5054767553379467</c:v>
                </c:pt>
                <c:pt idx="6">
                  <c:v>6.4075912350676889</c:v>
                </c:pt>
                <c:pt idx="7">
                  <c:v>6.8759151344817804</c:v>
                </c:pt>
                <c:pt idx="8">
                  <c:v>6.470701805193535</c:v>
                </c:pt>
                <c:pt idx="9">
                  <c:v>5.7412866472668078</c:v>
                </c:pt>
                <c:pt idx="10">
                  <c:v>7.2070219388852053</c:v>
                </c:pt>
                <c:pt idx="11">
                  <c:v>8.0334320233913736</c:v>
                </c:pt>
                <c:pt idx="12">
                  <c:v>9.0595051363187231</c:v>
                </c:pt>
                <c:pt idx="13">
                  <c:v>9.8049410161712416</c:v>
                </c:pt>
                <c:pt idx="14">
                  <c:v>7.7156484056884134</c:v>
                </c:pt>
                <c:pt idx="15">
                  <c:v>6.5534703604408717</c:v>
                </c:pt>
                <c:pt idx="16">
                  <c:v>5.282454171343054</c:v>
                </c:pt>
                <c:pt idx="17">
                  <c:v>4.9112609597204759</c:v>
                </c:pt>
                <c:pt idx="18">
                  <c:v>5.6257993491880987</c:v>
                </c:pt>
                <c:pt idx="19">
                  <c:v>6.0904988218379197</c:v>
                </c:pt>
                <c:pt idx="20">
                  <c:v>6.9749445273572963</c:v>
                </c:pt>
                <c:pt idx="21">
                  <c:v>7.9682514979378949</c:v>
                </c:pt>
                <c:pt idx="22">
                  <c:v>6.5791490405248121</c:v>
                </c:pt>
                <c:pt idx="23">
                  <c:v>5.8823972293329474</c:v>
                </c:pt>
                <c:pt idx="24">
                  <c:v>4.3883606944608466</c:v>
                </c:pt>
                <c:pt idx="25">
                  <c:v>1.634594594594585</c:v>
                </c:pt>
                <c:pt idx="26">
                  <c:v>2.6043876237659358</c:v>
                </c:pt>
                <c:pt idx="27">
                  <c:v>2.1353451892514475</c:v>
                </c:pt>
                <c:pt idx="28">
                  <c:v>2.6326396402129859</c:v>
                </c:pt>
                <c:pt idx="29">
                  <c:v>3.8810648286034422</c:v>
                </c:pt>
                <c:pt idx="30">
                  <c:v>3.9293598233995475</c:v>
                </c:pt>
                <c:pt idx="31">
                  <c:v>4.1326686903004672</c:v>
                </c:pt>
                <c:pt idx="32">
                  <c:v>3.309907675347934</c:v>
                </c:pt>
                <c:pt idx="33">
                  <c:v>2.6527226928616754</c:v>
                </c:pt>
                <c:pt idx="34">
                  <c:v>1.5481922023978134</c:v>
                </c:pt>
                <c:pt idx="35">
                  <c:v>0.24402963121439303</c:v>
                </c:pt>
                <c:pt idx="36">
                  <c:v>1.0670650376143342E-2</c:v>
                </c:pt>
                <c:pt idx="37">
                  <c:v>-0.9343184130551907</c:v>
                </c:pt>
                <c:pt idx="38">
                  <c:v>-2.2928591349154703</c:v>
                </c:pt>
                <c:pt idx="39">
                  <c:v>-3.4807952673456266</c:v>
                </c:pt>
                <c:pt idx="40">
                  <c:v>-3.6976527073886434</c:v>
                </c:pt>
                <c:pt idx="41">
                  <c:v>4.8968933759364175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4540288"/>
        <c:axId val="194541824"/>
      </c:barChart>
      <c:catAx>
        <c:axId val="19454028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94541824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94541824"/>
        <c:scaling>
          <c:orientation val="minMax"/>
          <c:max val="15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94540288"/>
        <c:crosses val="autoZero"/>
        <c:crossBetween val="between"/>
        <c:majorUnit val="3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trim'!$A$33:$B$50</c:f>
              <c:multiLvlStrCache>
                <c:ptCount val="1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Paca_trim!$W$91:$W$108</c:f>
              <c:numCache>
                <c:formatCode>#,##0.0</c:formatCode>
                <c:ptCount val="18"/>
                <c:pt idx="0">
                  <c:v>3.6999912838838966</c:v>
                </c:pt>
                <c:pt idx="1">
                  <c:v>0.84425903853795337</c:v>
                </c:pt>
                <c:pt idx="2">
                  <c:v>1.640250645042407</c:v>
                </c:pt>
                <c:pt idx="3">
                  <c:v>1.4037555383641598</c:v>
                </c:pt>
                <c:pt idx="4">
                  <c:v>1.7300553337535884</c:v>
                </c:pt>
                <c:pt idx="5">
                  <c:v>2.4876531918785361</c:v>
                </c:pt>
                <c:pt idx="6">
                  <c:v>2.2860729479043052</c:v>
                </c:pt>
                <c:pt idx="7">
                  <c:v>2.0709361519148928</c:v>
                </c:pt>
                <c:pt idx="8">
                  <c:v>1.1236573946571182</c:v>
                </c:pt>
                <c:pt idx="9">
                  <c:v>0.7441068658273764</c:v>
                </c:pt>
                <c:pt idx="10">
                  <c:v>5.9999454550418996E-2</c:v>
                </c:pt>
                <c:pt idx="11">
                  <c:v>-0.85342320550103601</c:v>
                </c:pt>
                <c:pt idx="12">
                  <c:v>-0.71490821940193294</c:v>
                </c:pt>
                <c:pt idx="13">
                  <c:v>-1.5344571483081437</c:v>
                </c:pt>
                <c:pt idx="14">
                  <c:v>-2.6983564556134043</c:v>
                </c:pt>
                <c:pt idx="15">
                  <c:v>-3.9954494366622018</c:v>
                </c:pt>
                <c:pt idx="16">
                  <c:v>-3.93493437204262</c:v>
                </c:pt>
                <c:pt idx="17">
                  <c:v>6.877032731298871</c:v>
                </c:pt>
              </c:numCache>
            </c:numRef>
          </c:val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trim'!$A$33:$B$50</c:f>
              <c:multiLvlStrCache>
                <c:ptCount val="1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Paca_trim!$X$91:$X$108</c:f>
              <c:numCache>
                <c:formatCode>#,##0.0</c:formatCode>
                <c:ptCount val="18"/>
                <c:pt idx="0">
                  <c:v>5.099498754389642</c:v>
                </c:pt>
                <c:pt idx="1">
                  <c:v>2.4504203649998502</c:v>
                </c:pt>
                <c:pt idx="2">
                  <c:v>3.5967024148245486</c:v>
                </c:pt>
                <c:pt idx="3">
                  <c:v>2.8833155972274094</c:v>
                </c:pt>
                <c:pt idx="4">
                  <c:v>3.5526616403929623</c:v>
                </c:pt>
                <c:pt idx="5">
                  <c:v>5.2968676283471794</c:v>
                </c:pt>
                <c:pt idx="6">
                  <c:v>5.5887323943662137</c:v>
                </c:pt>
                <c:pt idx="7">
                  <c:v>6.2102511776134683</c:v>
                </c:pt>
                <c:pt idx="8">
                  <c:v>5.4991726420297704</c:v>
                </c:pt>
                <c:pt idx="9">
                  <c:v>4.5402704610872924</c:v>
                </c:pt>
                <c:pt idx="10">
                  <c:v>3.0039483512965592</c:v>
                </c:pt>
                <c:pt idx="11">
                  <c:v>1.306819677308968</c:v>
                </c:pt>
                <c:pt idx="12">
                  <c:v>0.70711559575469263</c:v>
                </c:pt>
                <c:pt idx="13">
                  <c:v>-0.36235648605121851</c:v>
                </c:pt>
                <c:pt idx="14">
                  <c:v>-1.9075369075369109</c:v>
                </c:pt>
                <c:pt idx="15">
                  <c:v>-2.9930240715000167</c:v>
                </c:pt>
                <c:pt idx="16">
                  <c:v>-3.473114511544606</c:v>
                </c:pt>
                <c:pt idx="17">
                  <c:v>3.0319225204322509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875392"/>
        <c:axId val="194876928"/>
      </c:barChart>
      <c:catAx>
        <c:axId val="194875392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94876928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94876928"/>
        <c:scaling>
          <c:orientation val="minMax"/>
          <c:max val="8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94875392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trim'!$A$33:$B$50</c:f>
              <c:multiLvlStrCache>
                <c:ptCount val="1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Paca_trim!$Y$91:$Y$108</c:f>
              <c:numCache>
                <c:formatCode>#,##0.0</c:formatCode>
                <c:ptCount val="18"/>
                <c:pt idx="0">
                  <c:v>-1.96364816617981</c:v>
                </c:pt>
                <c:pt idx="1">
                  <c:v>-4.5486055564443078</c:v>
                </c:pt>
                <c:pt idx="2">
                  <c:v>-0.90099989012196735</c:v>
                </c:pt>
                <c:pt idx="3">
                  <c:v>-1.3084524926848085</c:v>
                </c:pt>
                <c:pt idx="4">
                  <c:v>-1.3242840589306359</c:v>
                </c:pt>
                <c:pt idx="5">
                  <c:v>-5.5865921787634498E-3</c:v>
                </c:pt>
                <c:pt idx="6">
                  <c:v>0.54329748309125403</c:v>
                </c:pt>
                <c:pt idx="7">
                  <c:v>2.0698142761244265</c:v>
                </c:pt>
                <c:pt idx="8">
                  <c:v>2.4716210926578386</c:v>
                </c:pt>
                <c:pt idx="9">
                  <c:v>2.8102128610536958</c:v>
                </c:pt>
                <c:pt idx="10">
                  <c:v>1.4611821790913027</c:v>
                </c:pt>
                <c:pt idx="11">
                  <c:v>0.18086155869778686</c:v>
                </c:pt>
                <c:pt idx="12">
                  <c:v>0.30559345156888629</c:v>
                </c:pt>
                <c:pt idx="13">
                  <c:v>-0.33691990001086802</c:v>
                </c:pt>
                <c:pt idx="14">
                  <c:v>-2.5542090103798709</c:v>
                </c:pt>
                <c:pt idx="15">
                  <c:v>-5.2081623721210164</c:v>
                </c:pt>
                <c:pt idx="16">
                  <c:v>-6.3707088841738813</c:v>
                </c:pt>
                <c:pt idx="17">
                  <c:v>8.8386041439476593</c:v>
                </c:pt>
              </c:numCache>
            </c:numRef>
          </c:val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trim'!$A$33:$B$50</c:f>
              <c:multiLvlStrCache>
                <c:ptCount val="1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Paca_trim!$Z$91:$Z$108</c:f>
              <c:numCache>
                <c:formatCode>#,##0.0</c:formatCode>
                <c:ptCount val="18"/>
                <c:pt idx="0">
                  <c:v>3.8632164836845728</c:v>
                </c:pt>
                <c:pt idx="1">
                  <c:v>0.97004706396788265</c:v>
                </c:pt>
                <c:pt idx="2">
                  <c:v>1.8759051932228266</c:v>
                </c:pt>
                <c:pt idx="3">
                  <c:v>1.3386713374202275</c:v>
                </c:pt>
                <c:pt idx="4">
                  <c:v>1.7017130426901117</c:v>
                </c:pt>
                <c:pt idx="5">
                  <c:v>3.0645271579331279</c:v>
                </c:pt>
                <c:pt idx="6">
                  <c:v>2.8748730678100021</c:v>
                </c:pt>
                <c:pt idx="7">
                  <c:v>2.975308641975305</c:v>
                </c:pt>
                <c:pt idx="8">
                  <c:v>2.2870574605084348</c:v>
                </c:pt>
                <c:pt idx="9">
                  <c:v>1.4850445071045604</c:v>
                </c:pt>
                <c:pt idx="10">
                  <c:v>0.583474083660529</c:v>
                </c:pt>
                <c:pt idx="11">
                  <c:v>-0.8119802508964602</c:v>
                </c:pt>
                <c:pt idx="12">
                  <c:v>-1.1675143488820372</c:v>
                </c:pt>
                <c:pt idx="13">
                  <c:v>-2.0963629628015568</c:v>
                </c:pt>
                <c:pt idx="14">
                  <c:v>-3.3060734925308144</c:v>
                </c:pt>
                <c:pt idx="15">
                  <c:v>-4.35575676329033</c:v>
                </c:pt>
                <c:pt idx="16">
                  <c:v>-4.2734195069809573</c:v>
                </c:pt>
                <c:pt idx="17">
                  <c:v>4.7666214080619662</c:v>
                </c:pt>
              </c:numCache>
            </c:numRef>
          </c:val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trim'!$A$33:$B$50</c:f>
              <c:multiLvlStrCache>
                <c:ptCount val="1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Paca_trim!$AA$91:$AA$108</c:f>
              <c:numCache>
                <c:formatCode>#,##0.0</c:formatCode>
                <c:ptCount val="18"/>
                <c:pt idx="0">
                  <c:v>9.4516481799718832</c:v>
                </c:pt>
                <c:pt idx="1">
                  <c:v>6.8834229769746846</c:v>
                </c:pt>
                <c:pt idx="2">
                  <c:v>6.3590470286068568</c:v>
                </c:pt>
                <c:pt idx="3">
                  <c:v>5.9629447639968802</c:v>
                </c:pt>
                <c:pt idx="4">
                  <c:v>7.0254067941764253</c:v>
                </c:pt>
                <c:pt idx="5">
                  <c:v>7.8734592332918574</c:v>
                </c:pt>
                <c:pt idx="6">
                  <c:v>8.2188358730951769</c:v>
                </c:pt>
                <c:pt idx="7">
                  <c:v>7.9514457174031605</c:v>
                </c:pt>
                <c:pt idx="8">
                  <c:v>6.1588114480808587</c:v>
                </c:pt>
                <c:pt idx="9">
                  <c:v>5.3463322588253703</c:v>
                </c:pt>
                <c:pt idx="10">
                  <c:v>3.8447727505899199</c:v>
                </c:pt>
                <c:pt idx="11">
                  <c:v>2.7214150347441679</c:v>
                </c:pt>
                <c:pt idx="12">
                  <c:v>2.5929648241206138</c:v>
                </c:pt>
                <c:pt idx="13">
                  <c:v>1.445381496131537</c:v>
                </c:pt>
                <c:pt idx="14">
                  <c:v>0.1210265023340984</c:v>
                </c:pt>
                <c:pt idx="15">
                  <c:v>-0.74535078224933216</c:v>
                </c:pt>
                <c:pt idx="16">
                  <c:v>-1.2147335423197347</c:v>
                </c:pt>
                <c:pt idx="17">
                  <c:v>3.4111530727353179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933120"/>
        <c:axId val="194934656"/>
      </c:barChart>
      <c:catAx>
        <c:axId val="194933120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94934656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94934656"/>
        <c:scaling>
          <c:orientation val="minMax"/>
          <c:max val="12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94933120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trim'!$A$33:$B$50</c:f>
              <c:multiLvlStrCache>
                <c:ptCount val="1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Paca_trim!$AH$91:$AH$108</c:f>
              <c:numCache>
                <c:formatCode>#,##0.0</c:formatCode>
                <c:ptCount val="18"/>
                <c:pt idx="0">
                  <c:v>0.28221778221779736</c:v>
                </c:pt>
                <c:pt idx="1">
                  <c:v>-0.78877530961274367</c:v>
                </c:pt>
                <c:pt idx="2">
                  <c:v>3.5040464878480782</c:v>
                </c:pt>
                <c:pt idx="3">
                  <c:v>4.0825979263390044</c:v>
                </c:pt>
                <c:pt idx="4">
                  <c:v>5.381914178268099</c:v>
                </c:pt>
                <c:pt idx="5">
                  <c:v>4.7430340557275352</c:v>
                </c:pt>
                <c:pt idx="6">
                  <c:v>2.090285893280952</c:v>
                </c:pt>
                <c:pt idx="7">
                  <c:v>0.84787314191410168</c:v>
                </c:pt>
                <c:pt idx="8">
                  <c:v>-1.5373162546674757</c:v>
                </c:pt>
                <c:pt idx="9">
                  <c:v>-2.201466067628266</c:v>
                </c:pt>
                <c:pt idx="10">
                  <c:v>-2.9431895961670063</c:v>
                </c:pt>
                <c:pt idx="11">
                  <c:v>-3.9084548796395224</c:v>
                </c:pt>
                <c:pt idx="12">
                  <c:v>-3.1370384149195463</c:v>
                </c:pt>
                <c:pt idx="13">
                  <c:v>-3.1806861868033609</c:v>
                </c:pt>
                <c:pt idx="14">
                  <c:v>-4.1924030932347751</c:v>
                </c:pt>
                <c:pt idx="15">
                  <c:v>-4.5227929017449426</c:v>
                </c:pt>
                <c:pt idx="16">
                  <c:v>-3.2386356596830645</c:v>
                </c:pt>
                <c:pt idx="17">
                  <c:v>7.5805061995080303</c:v>
                </c:pt>
              </c:numCache>
            </c:numRef>
          </c:val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trim'!$A$33:$B$50</c:f>
              <c:multiLvlStrCache>
                <c:ptCount val="1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</c:lvl>
              </c:multiLvlStrCache>
            </c:multiLvlStrRef>
          </c:cat>
          <c:val>
            <c:numRef>
              <c:f>Paca_trim!$AI$91:$AI$108</c:f>
              <c:numCache>
                <c:formatCode>#,##0.0</c:formatCode>
                <c:ptCount val="18"/>
                <c:pt idx="0">
                  <c:v>10.324595609474297</c:v>
                </c:pt>
                <c:pt idx="1">
                  <c:v>5.0733986540674403</c:v>
                </c:pt>
                <c:pt idx="2">
                  <c:v>1.3790760869565322</c:v>
                </c:pt>
                <c:pt idx="3">
                  <c:v>-0.45943077025144552</c:v>
                </c:pt>
                <c:pt idx="4">
                  <c:v>-0.98018360033382823</c:v>
                </c:pt>
                <c:pt idx="5">
                  <c:v>2.7261565009623734</c:v>
                </c:pt>
                <c:pt idx="6">
                  <c:v>6.4866313743885184</c:v>
                </c:pt>
                <c:pt idx="7">
                  <c:v>8.7094892943430757</c:v>
                </c:pt>
                <c:pt idx="8">
                  <c:v>10.088907985193018</c:v>
                </c:pt>
                <c:pt idx="9">
                  <c:v>9.2842951979454469</c:v>
                </c:pt>
                <c:pt idx="10">
                  <c:v>7.5357120382606446</c:v>
                </c:pt>
                <c:pt idx="11">
                  <c:v>5.6114159590447743</c:v>
                </c:pt>
                <c:pt idx="12">
                  <c:v>3.9479412162060745</c:v>
                </c:pt>
                <c:pt idx="13">
                  <c:v>1.8120279637594328</c:v>
                </c:pt>
                <c:pt idx="14">
                  <c:v>-7.314860871343587E-3</c:v>
                </c:pt>
                <c:pt idx="15">
                  <c:v>-2.2553444697618441</c:v>
                </c:pt>
                <c:pt idx="16">
                  <c:v>-4.2326743396825854</c:v>
                </c:pt>
                <c:pt idx="17">
                  <c:v>1.776874500979897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022208"/>
        <c:axId val="195024000"/>
      </c:barChart>
      <c:catAx>
        <c:axId val="1950222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95024000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95024000"/>
        <c:scaling>
          <c:orientation val="minMax"/>
          <c:max val="12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95022208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dirty="0"/>
            <a:t>Evolution annuelle du nombre moyen</a:t>
          </a:r>
          <a:r>
            <a:rPr lang="fr-FR" sz="1500" baseline="0" dirty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 dirty="0"/>
            <a:t>en Provence-Alpes-Côte d'Azur</a:t>
          </a:r>
          <a:endParaRPr lang="fr-FR" sz="1500" dirty="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 dirty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 dirty="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dirty="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 dirty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 dirty="0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0.93138</cdr:x>
      <cdr:y>0.23556</cdr:y>
    </cdr:from>
    <cdr:to>
      <cdr:x>0.95431</cdr:x>
      <cdr:y>0.23556</cdr:y>
    </cdr:to>
    <cdr:cxnSp macro="">
      <cdr:nvCxnSpPr>
        <cdr:cNvPr id="4" name="Connecteur droit avec flèche 3"/>
        <cdr:cNvCxnSpPr/>
      </cdr:nvCxnSpPr>
      <cdr:spPr>
        <a:xfrm xmlns:a="http://schemas.openxmlformats.org/drawingml/2006/main" flipV="1">
          <a:off x="6990678" y="1124101"/>
          <a:ext cx="172122" cy="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0.91497</cdr:x>
      <cdr:y>0.16966</cdr:y>
    </cdr:from>
    <cdr:to>
      <cdr:x>1</cdr:x>
      <cdr:y>0.26774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867525" y="809626"/>
          <a:ext cx="638175" cy="4680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defPPr>
            <a:defRPr lang="fr-FR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1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0.90002</cdr:x>
      <cdr:y>0.28092</cdr:y>
    </cdr:from>
    <cdr:to>
      <cdr:x>0.90002</cdr:x>
      <cdr:y>0.77393</cdr:y>
    </cdr:to>
    <cdr:cxnSp macro="">
      <cdr:nvCxnSpPr>
        <cdr:cNvPr id="4" name="Connecteur droit 3"/>
        <cdr:cNvCxnSpPr/>
      </cdr:nvCxnSpPr>
      <cdr:spPr>
        <a:xfrm xmlns:a="http://schemas.openxmlformats.org/drawingml/2006/main">
          <a:off x="6755288" y="1340563"/>
          <a:ext cx="0" cy="2352656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0.90365</cdr:x>
      <cdr:y>0.29741</cdr:y>
    </cdr:from>
    <cdr:to>
      <cdr:x>0.96711</cdr:x>
      <cdr:y>0.29741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782560" y="1419247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0.88759</cdr:x>
      <cdr:y>0.22023</cdr:y>
    </cdr:from>
    <cdr:to>
      <cdr:x>0.9798</cdr:x>
      <cdr:y>0.27895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662018" y="1050942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 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Pôle emploi, Dares (STMT) - Calculs des CVS-CJO : Dares</a:t>
          </a:r>
          <a:endParaRPr lang="fr-FR" sz="1000">
            <a:effectLst/>
          </a:endParaRPr>
        </a:p>
      </cdr:txBody>
    </cdr:sp>
  </cdr:relSizeAnchor>
  <cdr:relSizeAnchor xmlns:cdr="http://schemas.openxmlformats.org/drawingml/2006/chartDrawing">
    <cdr:from>
      <cdr:x>0.89964</cdr:x>
      <cdr:y>0.2515</cdr:y>
    </cdr:from>
    <cdr:to>
      <cdr:x>0.9014</cdr:x>
      <cdr:y>0.76916</cdr:y>
    </cdr:to>
    <cdr:cxnSp macro="">
      <cdr:nvCxnSpPr>
        <cdr:cNvPr id="4" name="Connecteur droit 3"/>
        <cdr:cNvCxnSpPr/>
      </cdr:nvCxnSpPr>
      <cdr:spPr>
        <a:xfrm xmlns:a="http://schemas.openxmlformats.org/drawingml/2006/main">
          <a:off x="6752409" y="1200164"/>
          <a:ext cx="13211" cy="2470287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0.89726</cdr:x>
      <cdr:y>0.31138</cdr:y>
    </cdr:from>
    <cdr:to>
      <cdr:x>0.95563</cdr:x>
      <cdr:y>0.31138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734569" y="1485913"/>
          <a:ext cx="438107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0.88544</cdr:x>
      <cdr:y>0.23619</cdr:y>
    </cdr:from>
    <cdr:to>
      <cdr:x>0.97638</cdr:x>
      <cdr:y>0.29491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645851" y="1127105"/>
          <a:ext cx="682568" cy="2802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0.90023</cdr:x>
      <cdr:y>0.27567</cdr:y>
    </cdr:from>
    <cdr:to>
      <cdr:x>0.90129</cdr:x>
      <cdr:y>0.78408</cdr:y>
    </cdr:to>
    <cdr:cxnSp macro="">
      <cdr:nvCxnSpPr>
        <cdr:cNvPr id="4" name="Connecteur droit 3"/>
        <cdr:cNvCxnSpPr/>
      </cdr:nvCxnSpPr>
      <cdr:spPr>
        <a:xfrm xmlns:a="http://schemas.openxmlformats.org/drawingml/2006/main">
          <a:off x="6756838" y="1315504"/>
          <a:ext cx="7956" cy="2426145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0.89207</cdr:x>
      <cdr:y>0.33533</cdr:y>
    </cdr:from>
    <cdr:to>
      <cdr:x>0.95553</cdr:x>
      <cdr:y>0.33533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695595" y="1600203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0.87987</cdr:x>
      <cdr:y>0.26015</cdr:y>
    </cdr:from>
    <cdr:to>
      <cdr:x>0.97208</cdr:x>
      <cdr:y>0.31887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604016" y="1241433"/>
          <a:ext cx="692134" cy="2802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06/07/2020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avril 2019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 smtClean="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 smtClean="0"/>
              <a:t>La Note de conjoncture du 1er trimestre 2020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2020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2020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2020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2020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2020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2020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La Note de conjoncture du 1er trimestre 2020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paca.direccte.gouv.fr/Les-indicateurs-cles-de-la-Direccte-Paca" TargetMode="External"/><Relationship Id="rId4" Type="http://schemas.openxmlformats.org/officeDocument/2006/relationships/hyperlink" Target="http://paca.direccte.gouv.fr/Les-publications-periodiques-912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PT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" y="-45848"/>
            <a:ext cx="9141970" cy="6858000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69362" y="5784491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 smtClean="0"/>
              <a:t>Services études, statistiques, évaluation</a:t>
            </a:r>
            <a:endParaRPr lang="fr-FR" sz="1400" b="1" i="1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 smtClean="0"/>
              <a:t>La Note de conjoncture du 1er trimestre 2020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87" y="1935393"/>
            <a:ext cx="8741075" cy="2895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56487" y="1120580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94327" y="258459"/>
            <a:ext cx="8825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Repli historique de l’emploi salarié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93" t="53333" r="23238" b="38593"/>
          <a:stretch/>
        </p:blipFill>
        <p:spPr bwMode="auto">
          <a:xfrm>
            <a:off x="729344" y="5623303"/>
            <a:ext cx="4463142" cy="57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 smtClean="0"/>
              <a:t>La Note de conjoncture du 1er trimestre 2020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7443762" y="1459822"/>
            <a:ext cx="1597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Au T1 2020 :</a:t>
            </a:r>
            <a:endParaRPr lang="fr-FR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7646894" y="3643905"/>
            <a:ext cx="897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tx2"/>
                </a:solidFill>
              </a:rPr>
              <a:t>-2,0 % 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646894" y="3105834"/>
            <a:ext cx="897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-2,0 % 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7" y="1402330"/>
            <a:ext cx="7352567" cy="405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56487" y="1120580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 smtClean="0"/>
              <a:t>La Note de conjoncture du 1er trimestre 2020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08138" y="321986"/>
            <a:ext cx="9058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Un déclin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qui s’explique par le net recul de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l’intérim…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614380" y="3892819"/>
            <a:ext cx="1597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-21 430 emplois intérimaires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511805" y="3018771"/>
            <a:ext cx="18028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-16 380</a:t>
            </a:r>
          </a:p>
          <a:p>
            <a:pPr algn="ctr"/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emplois hors intérim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614380" y="2226783"/>
            <a:ext cx="1597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Au T1 2020 :</a:t>
            </a:r>
            <a:endParaRPr lang="fr-FR" b="1" dirty="0"/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4" y="1138238"/>
            <a:ext cx="6373810" cy="4812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57080" y="15903"/>
            <a:ext cx="8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…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en particulier dans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l’industrie et la construction</a:t>
            </a:r>
            <a:endParaRPr lang="fr-FR" sz="2800" b="1" dirty="0">
              <a:solidFill>
                <a:srgbClr val="FF0000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79" y="7082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 smtClean="0"/>
              <a:t>La Note de conjoncture du 1er trimestre 2020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773" y="1098736"/>
            <a:ext cx="5639921" cy="499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56487" y="1120580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54328" y="49296"/>
            <a:ext cx="8989671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Des destructions d’emploi massives sauf dans le tertiaire non marchand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111913" y="2500524"/>
            <a:ext cx="4032087" cy="23184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rmAutofit/>
          </a:bodyPr>
          <a:lstStyle/>
          <a:p>
            <a:r>
              <a:rPr lang="fr-FR" sz="1500" b="1" dirty="0" smtClean="0">
                <a:solidFill>
                  <a:srgbClr val="FF0000"/>
                </a:solidFill>
              </a:rPr>
              <a:t>      Tertiaire marchand </a:t>
            </a:r>
            <a:r>
              <a:rPr lang="fr-FR" sz="1500" dirty="0" smtClean="0">
                <a:solidFill>
                  <a:srgbClr val="FF0000"/>
                </a:solidFill>
              </a:rPr>
              <a:t>: </a:t>
            </a:r>
            <a:r>
              <a:rPr lang="fr-FR" sz="1500" b="1" dirty="0" smtClean="0">
                <a:solidFill>
                  <a:srgbClr val="FF0000"/>
                </a:solidFill>
              </a:rPr>
              <a:t>-2,4 %, après +0,8 %</a:t>
            </a:r>
          </a:p>
          <a:p>
            <a:endParaRPr lang="fr-FR" sz="600" dirty="0">
              <a:solidFill>
                <a:srgbClr val="FF0000"/>
              </a:solidFill>
            </a:endParaRPr>
          </a:p>
          <a:p>
            <a:r>
              <a:rPr lang="fr-FR" sz="1200" b="1" dirty="0" smtClean="0">
                <a:solidFill>
                  <a:srgbClr val="FF0000"/>
                </a:solidFill>
              </a:rPr>
              <a:t>	Baisse dans tous les sous-secteurs</a:t>
            </a:r>
          </a:p>
          <a:p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b="1" dirty="0" smtClean="0">
                <a:solidFill>
                  <a:schemeClr val="accent6">
                    <a:lumMod val="75000"/>
                  </a:schemeClr>
                </a:solidFill>
              </a:rPr>
              <a:t>Tertiaire </a:t>
            </a:r>
            <a:r>
              <a:rPr lang="fr-FR" sz="1500" b="1" dirty="0">
                <a:solidFill>
                  <a:schemeClr val="accent6">
                    <a:lumMod val="75000"/>
                  </a:schemeClr>
                </a:solidFill>
              </a:rPr>
              <a:t>non marchand : -</a:t>
            </a:r>
            <a:r>
              <a:rPr lang="fr-FR" sz="1500" b="1" dirty="0" smtClean="0">
                <a:solidFill>
                  <a:schemeClr val="accent6">
                    <a:lumMod val="75000"/>
                  </a:schemeClr>
                </a:solidFill>
              </a:rPr>
              <a:t>0,2 %, après +0,1 %</a:t>
            </a:r>
            <a:endParaRPr lang="fr-FR" sz="15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5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b="1" dirty="0" smtClean="0">
                <a:solidFill>
                  <a:srgbClr val="002060"/>
                </a:solidFill>
              </a:rPr>
              <a:t>Industrie : -3,1 %, après +0,1 %</a:t>
            </a:r>
          </a:p>
          <a:p>
            <a:endParaRPr lang="fr-FR" sz="600" dirty="0">
              <a:solidFill>
                <a:srgbClr val="002060"/>
              </a:solidFill>
            </a:endParaRPr>
          </a:p>
          <a:p>
            <a:r>
              <a:rPr lang="fr-FR" sz="1200" b="1" dirty="0" smtClean="0">
                <a:solidFill>
                  <a:srgbClr val="002060"/>
                </a:solidFill>
              </a:rPr>
              <a:t>	Baisse dans tous les sous-secteurs</a:t>
            </a:r>
          </a:p>
          <a:p>
            <a:endParaRPr lang="fr-FR" sz="1200" dirty="0" smtClean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r>
              <a:rPr lang="fr-FR" sz="15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sz="1500" b="1" dirty="0" smtClean="0">
                <a:solidFill>
                  <a:schemeClr val="accent4">
                    <a:lumMod val="75000"/>
                  </a:schemeClr>
                </a:solidFill>
              </a:rPr>
              <a:t>      Construction : -7,8 %, après -0,2 %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500" b="1" dirty="0">
              <a:solidFill>
                <a:srgbClr val="00B0F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6" t="66574" r="19887" b="25162"/>
          <a:stretch/>
        </p:blipFill>
        <p:spPr bwMode="auto">
          <a:xfrm>
            <a:off x="329487" y="5088383"/>
            <a:ext cx="4410993" cy="52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 smtClean="0"/>
              <a:t>La Note de conjoncture du 1er trimestre 2020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27" y="1531075"/>
            <a:ext cx="5248715" cy="3435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57081" y="243409"/>
            <a:ext cx="8984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de contrats aidés continue de se replier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89725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1er trimestre 2020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776" y="1125370"/>
            <a:ext cx="6193497" cy="4607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13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72709" y="16637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Une baisse en trompe l’œil du taux de chômage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72294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1er trimestre 2020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800100"/>
            <a:ext cx="6696075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7734514" y="3086294"/>
            <a:ext cx="11727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 smtClean="0">
                <a:solidFill>
                  <a:schemeClr val="accent6">
                    <a:lumMod val="75000"/>
                  </a:schemeClr>
                </a:solidFill>
              </a:rPr>
              <a:t>(-0,3 point)</a:t>
            </a:r>
            <a:endParaRPr lang="fr-FR" sz="1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734514" y="4008669"/>
            <a:ext cx="11727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b="1" dirty="0" smtClean="0">
                <a:solidFill>
                  <a:srgbClr val="002060"/>
                </a:solidFill>
              </a:rPr>
              <a:t>(-0,2 point)</a:t>
            </a:r>
            <a:endParaRPr lang="fr-FR" sz="15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82810" y="39288"/>
            <a:ext cx="8961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Une baisse en trompe l’œil du taux de chômage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65374" y="64833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1er trimestre 2020</a:t>
            </a:r>
            <a:endParaRPr lang="fr-FR" dirty="0"/>
          </a:p>
        </p:txBody>
      </p:sp>
      <p:grpSp>
        <p:nvGrpSpPr>
          <p:cNvPr id="14" name="Groupe 13"/>
          <p:cNvGrpSpPr/>
          <p:nvPr/>
        </p:nvGrpSpPr>
        <p:grpSpPr>
          <a:xfrm>
            <a:off x="336430" y="810883"/>
            <a:ext cx="8402968" cy="5245861"/>
            <a:chOff x="0" y="0"/>
            <a:chExt cx="6255114" cy="4099044"/>
          </a:xfrm>
        </p:grpSpPr>
        <p:graphicFrame>
          <p:nvGraphicFramePr>
            <p:cNvPr id="15" name="Graphique 14"/>
            <p:cNvGraphicFramePr>
              <a:graphicFrameLocks/>
            </p:cNvGraphicFramePr>
            <p:nvPr/>
          </p:nvGraphicFramePr>
          <p:xfrm>
            <a:off x="0" y="0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6" name="Connecteur droit 15"/>
            <p:cNvCxnSpPr/>
            <p:nvPr/>
          </p:nvCxnSpPr>
          <p:spPr>
            <a:xfrm flipV="1">
              <a:off x="1859668" y="360300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432486" y="5570963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 ) et taux de chômage localisé (régional et départementaux)</a:t>
            </a:r>
          </a:p>
        </p:txBody>
      </p: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9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34067" y="101279"/>
            <a:ext cx="8605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Une baisse en trompe l’œil du taux de chômage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72801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1er trimestre 2020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723" y="968583"/>
            <a:ext cx="5092107" cy="492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102197"/>
            <a:ext cx="9141969" cy="6858000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157081" y="85191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1er trimestre 2020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65385" y="-108005"/>
            <a:ext cx="88765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Nette hausse attendue au T2 2020 après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quatre trimestres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de baisse de la demande d’emploi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692033" y="1130572"/>
            <a:ext cx="7505700" cy="4772025"/>
            <a:chOff x="1618294" y="189782"/>
            <a:chExt cx="7505700" cy="4772025"/>
          </a:xfrm>
        </p:grpSpPr>
        <p:graphicFrame>
          <p:nvGraphicFramePr>
            <p:cNvPr id="10" name="Graphique 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69400638"/>
                </p:ext>
              </p:extLst>
            </p:nvPr>
          </p:nvGraphicFramePr>
          <p:xfrm>
            <a:off x="1618294" y="189782"/>
            <a:ext cx="7505700" cy="4772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cxnSp>
          <p:nvCxnSpPr>
            <p:cNvPr id="11" name="Connecteur droit 10"/>
            <p:cNvCxnSpPr/>
            <p:nvPr/>
          </p:nvCxnSpPr>
          <p:spPr>
            <a:xfrm>
              <a:off x="8602693" y="1019175"/>
              <a:ext cx="9525" cy="2733675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897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102197"/>
            <a:ext cx="9141969" cy="6858000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157081" y="85191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1er trimestre 2020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57081" y="-102197"/>
            <a:ext cx="86202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hausse attendue concernerait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davantage les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hommes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que les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femmes…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9" name="Graphique 8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909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>
            <a:off x="157080" y="673861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64895" y="5596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…et les jeunes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 smtClean="0"/>
              <a:t>La Note de conjoncture du 1er trimestre 2020</a:t>
            </a:r>
            <a:endParaRPr lang="fr-FR" dirty="0"/>
          </a:p>
        </p:txBody>
      </p:sp>
      <p:graphicFrame>
        <p:nvGraphicFramePr>
          <p:cNvPr id="8" name="Graphique 7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3280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14164" y="15134"/>
            <a:ext cx="8827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L’augmentation de la demande d’emploi serait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nettement plus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franche chez les inscrits depuis moins d’un an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 smtClean="0"/>
              <a:t>La Note de conjoncture du 1er trimestre 2020</a:t>
            </a:r>
            <a:endParaRPr lang="fr-FR" dirty="0"/>
          </a:p>
        </p:txBody>
      </p:sp>
      <p:graphicFrame>
        <p:nvGraphicFramePr>
          <p:cNvPr id="8" name="Graphique 7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5990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69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Direccte</a:t>
            </a:r>
            <a:r>
              <a:rPr lang="fr-FR" sz="2000" dirty="0"/>
              <a:t> Paca :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http://paca.direccte.gouv.fr/Les-publications-periodiques-9124</a:t>
            </a:r>
            <a:endParaRPr lang="fr-FR" sz="2000" dirty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sz="2000" dirty="0" smtClean="0"/>
          </a:p>
          <a:p>
            <a:pPr algn="ctr">
              <a:defRPr/>
            </a:pPr>
            <a:r>
              <a:rPr lang="fr-FR" sz="2000" dirty="0" smtClean="0"/>
              <a:t>Retrouvez </a:t>
            </a:r>
            <a:r>
              <a:rPr lang="fr-FR" sz="2000" dirty="0"/>
              <a:t>tous nos indicateurs </a:t>
            </a:r>
            <a:r>
              <a:rPr lang="fr-FR" sz="2000" dirty="0" smtClean="0"/>
              <a:t>dans le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</a:rPr>
              <a:t>Tableau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de bord des indicateurs clés </a:t>
            </a:r>
            <a:endParaRPr lang="fr-FR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 smtClean="0"/>
              <a:t>en </a:t>
            </a:r>
            <a:r>
              <a:rPr lang="fr-FR" sz="2000" dirty="0"/>
              <a:t>téléchargement sur le site de la </a:t>
            </a:r>
            <a:r>
              <a:rPr lang="fr-FR" sz="2000" dirty="0" err="1"/>
              <a:t>Direccte</a:t>
            </a:r>
            <a:r>
              <a:rPr lang="fr-FR" sz="2000" dirty="0"/>
              <a:t> </a:t>
            </a:r>
            <a:r>
              <a:rPr lang="fr-FR" sz="2000" dirty="0" smtClean="0"/>
              <a:t>Provence-Alpes-Côte d’Azur : </a:t>
            </a:r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 smtClean="0">
                <a:hlinkClick r:id="rId5"/>
              </a:rPr>
              <a:t>http</a:t>
            </a:r>
            <a:r>
              <a:rPr lang="fr-FR" sz="2000" dirty="0">
                <a:hlinkClick r:id="rId5"/>
              </a:rPr>
              <a:t>://paca.direccte.gouv.fr/Les-indicateurs-cles-de-la-Direccte-Paca</a:t>
            </a:r>
            <a:endParaRPr lang="fr-FR" sz="2000" dirty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 smtClean="0"/>
              <a:t>La Note de conjoncture du 1er trimestre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82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9F75A013-2665-47DA-9765-AD20C70A5351}">
  <ds:schemaRefs>
    <ds:schemaRef ds:uri="http://schemas.microsoft.com/office/2006/metadata/properties"/>
    <ds:schemaRef ds:uri="ab994d58-9349-46a1-8cee-b96a64c5dc7e"/>
    <ds:schemaRef ds:uri="http://purl.org/dc/terms/"/>
    <ds:schemaRef ds:uri="2ff91c20-40e6-4ab5-a5ac-9b5646c66526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3693</TotalTime>
  <Words>777</Words>
  <Application>Microsoft Office PowerPoint</Application>
  <PresentationFormat>Affichage à l'écran (4:3)</PresentationFormat>
  <Paragraphs>171</Paragraphs>
  <Slides>14</Slides>
  <Notes>14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SAUVIAC Mathieu (DR-PACA)</cp:lastModifiedBy>
  <cp:revision>455</cp:revision>
  <cp:lastPrinted>2018-10-09T12:30:48Z</cp:lastPrinted>
  <dcterms:created xsi:type="dcterms:W3CDTF">2018-05-30T13:27:07Z</dcterms:created>
  <dcterms:modified xsi:type="dcterms:W3CDTF">2020-07-06T13:52:48Z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