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3.xml" ContentType="application/vnd.openxmlformats-officedocument.drawingml.chart+xml"/>
  <Override PartName="/ppt/drawings/drawing2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4.xml" ContentType="application/vnd.openxmlformats-officedocument.drawingml.chart+xml"/>
  <Override PartName="/ppt/drawings/drawing3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5.xml" ContentType="application/vnd.openxmlformats-officedocument.drawingml.chart+xml"/>
  <Override PartName="/ppt/drawings/drawing4.xml" ContentType="application/vnd.openxmlformats-officedocument.drawingml.chartshape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notesMasterIdLst>
    <p:notesMasterId r:id="rId25"/>
  </p:notesMasterIdLst>
  <p:sldIdLst>
    <p:sldId id="256" r:id="rId6"/>
    <p:sldId id="263" r:id="rId7"/>
    <p:sldId id="300" r:id="rId8"/>
    <p:sldId id="265" r:id="rId9"/>
    <p:sldId id="290" r:id="rId10"/>
    <p:sldId id="310" r:id="rId11"/>
    <p:sldId id="301" r:id="rId12"/>
    <p:sldId id="312" r:id="rId13"/>
    <p:sldId id="296" r:id="rId14"/>
    <p:sldId id="269" r:id="rId15"/>
    <p:sldId id="294" r:id="rId16"/>
    <p:sldId id="283" r:id="rId17"/>
    <p:sldId id="313" r:id="rId18"/>
    <p:sldId id="314" r:id="rId19"/>
    <p:sldId id="315" r:id="rId20"/>
    <p:sldId id="316" r:id="rId21"/>
    <p:sldId id="308" r:id="rId22"/>
    <p:sldId id="309" r:id="rId23"/>
    <p:sldId id="303" r:id="rId24"/>
  </p:sldIdLst>
  <p:sldSz cx="9144000" cy="6858000" type="screen4x3"/>
  <p:notesSz cx="6797675" cy="9926638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MEYER Virginie (DR-PACA)" initials="M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0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206" autoAdjust="0"/>
  </p:normalViewPr>
  <p:slideViewPr>
    <p:cSldViewPr snapToGrid="0" snapToObjects="1">
      <p:cViewPr varScale="1">
        <p:scale>
          <a:sx n="60" d="100"/>
          <a:sy n="60" d="100"/>
        </p:scale>
        <p:origin x="-165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PRO-SVC01-20131\USERS\Cab-SESE\10%20-%20Notes%20de%20conjoncture\01%20-%20Notes\2022\2022-T1\01%20-%20Fichiers%20de%20travail\DEFM-Ch&#244;mage\2022_T1_Taux%20de%20ch&#244;mage_note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PRO-SVC01-20131\USERS\Cab-SESE\10%20-%20Notes%20de%20conjoncture\01%20-%20Notes\2022\2022-T1\01%20-%20Fichiers%20de%20travail\DEFM-Ch&#244;mage\2022_T1_Demandeurs%20d'emploi_ABC_note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\\PRO-SVC01-20131\USERS\Cab-SESE\10%20-%20Notes%20de%20conjoncture\01%20-%20Notes\2022\2022-T1\01%20-%20Fichiers%20de%20travail\DEFM-Ch&#244;mage\2022_T1_Demandeurs%20d'emploi_ABC_note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oleObject" Target="file:///\\PRO-SVC01-20131\USERS\Cab-SESE\10%20-%20Notes%20de%20conjoncture\01%20-%20Notes\2022\2022-T1\01%20-%20Fichiers%20de%20travail\DEFM-Ch&#244;mage\2022_T1_Demandeurs%20d'emploi_ABC_note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oleObject" Target="file:///\\PRO-SVC01-20131\USERS\Cab-SESE\10%20-%20Notes%20de%20conjoncture\01%20-%20Notes\2022\2022-T1\01%20-%20Fichiers%20de%20travail\DEFM-Ch&#244;mage\2022_T1_Demandeurs%20d'emploi_ABC_not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fr-FR" sz="1800" b="1" i="0" baseline="0">
                <a:effectLst/>
              </a:rPr>
              <a:t>Taux de chômage </a:t>
            </a:r>
            <a:r>
              <a:rPr lang="fr-FR" sz="1400" b="0" i="1" baseline="0">
                <a:effectLst/>
              </a:rPr>
              <a:t>(données CVS, en %)</a:t>
            </a:r>
            <a:endParaRPr lang="fr-FR" sz="1400">
              <a:effectLst/>
            </a:endParaRPr>
          </a:p>
        </c:rich>
      </c:tx>
      <c:layout/>
      <c:overlay val="1"/>
    </c:title>
    <c:autoTitleDeleted val="0"/>
    <c:plotArea>
      <c:layout>
        <c:manualLayout>
          <c:layoutTarget val="inner"/>
          <c:xMode val="edge"/>
          <c:yMode val="edge"/>
          <c:x val="7.6983171221244415E-2"/>
          <c:y val="8.5190086545093247E-2"/>
          <c:w val="0.87380191693290732"/>
          <c:h val="0.579594208056556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12'!$C$25</c:f>
              <c:strCache>
                <c:ptCount val="1"/>
                <c:pt idx="0">
                  <c:v>T4 2021</c:v>
                </c:pt>
              </c:strCache>
            </c:strRef>
          </c:tx>
          <c:spPr>
            <a:solidFill>
              <a:srgbClr val="FFCC99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4901076296862962E-2"/>
                  <c:y val="-3.2263258433745926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064362592633072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8.514900741064550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27723511115968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6.3861755557984125E-3"/>
                  <c:y val="-3.519945991097177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3.1740150128292785E-3"/>
                  <c:y val="1.11617221482623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12'!$A$26:$A$32</c:f>
              <c:strCache>
                <c:ptCount val="7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Bouches-du-Rhône</c:v>
                </c:pt>
                <c:pt idx="5">
                  <c:v>Alpes-Maritimes</c:v>
                </c:pt>
                <c:pt idx="6">
                  <c:v>Var</c:v>
                </c:pt>
              </c:strCache>
            </c:strRef>
          </c:cat>
          <c:val>
            <c:numRef>
              <c:f>'Figure 12'!$C$26:$C$32</c:f>
              <c:numCache>
                <c:formatCode>0.0</c:formatCode>
                <c:ptCount val="7"/>
                <c:pt idx="0">
                  <c:v>7.2</c:v>
                </c:pt>
                <c:pt idx="1">
                  <c:v>8.3000000000000007</c:v>
                </c:pt>
                <c:pt idx="2">
                  <c:v>8.1999999999999993</c:v>
                </c:pt>
                <c:pt idx="3">
                  <c:v>6.8</c:v>
                </c:pt>
                <c:pt idx="4">
                  <c:v>8.8000000000000007</c:v>
                </c:pt>
                <c:pt idx="5">
                  <c:v>7.9</c:v>
                </c:pt>
                <c:pt idx="6">
                  <c:v>7.4</c:v>
                </c:pt>
              </c:numCache>
            </c:numRef>
          </c:val>
        </c:ser>
        <c:ser>
          <c:idx val="1"/>
          <c:order val="1"/>
          <c:tx>
            <c:strRef>
              <c:f>'Figure 12'!$B$25</c:f>
              <c:strCache>
                <c:ptCount val="1"/>
                <c:pt idx="0">
                  <c:v>T1 2022</c:v>
                </c:pt>
              </c:strCache>
            </c:strRef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>
                <a:solidFill>
                  <a:srgbClr val="FFFF00"/>
                </a:solidFill>
                <a:ln w="25400">
                  <a:noFill/>
                </a:ln>
              </c:spPr>
              <c:txPr>
                <a:bodyPr/>
                <a:lstStyle/>
                <a:p>
                  <a:pPr>
                    <a:defRPr sz="900" b="1" i="0" u="none" strike="noStrike" baseline="0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fr-F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'Figure 12'!$A$26:$A$32</c:f>
              <c:strCache>
                <c:ptCount val="7"/>
                <c:pt idx="0">
                  <c:v>France métropolitaine</c:v>
                </c:pt>
                <c:pt idx="1">
                  <c:v>Provence-Alpes-Côte d'Azur</c:v>
                </c:pt>
                <c:pt idx="2">
                  <c:v>Alpes-de-Haute-Provence</c:v>
                </c:pt>
                <c:pt idx="3">
                  <c:v>Hautes-Alpes</c:v>
                </c:pt>
                <c:pt idx="4">
                  <c:v>Bouches-du-Rhône</c:v>
                </c:pt>
                <c:pt idx="5">
                  <c:v>Alpes-Maritimes</c:v>
                </c:pt>
                <c:pt idx="6">
                  <c:v>Var</c:v>
                </c:pt>
              </c:strCache>
            </c:strRef>
          </c:cat>
          <c:val>
            <c:numRef>
              <c:f>'Figure 12'!$B$26:$B$32</c:f>
              <c:numCache>
                <c:formatCode>0.0</c:formatCode>
                <c:ptCount val="7"/>
                <c:pt idx="0">
                  <c:v>7.1</c:v>
                </c:pt>
                <c:pt idx="1">
                  <c:v>8.1999999999999993</c:v>
                </c:pt>
                <c:pt idx="2">
                  <c:v>8.1999999999999993</c:v>
                </c:pt>
                <c:pt idx="3">
                  <c:v>6.9</c:v>
                </c:pt>
                <c:pt idx="4">
                  <c:v>8.6999999999999993</c:v>
                </c:pt>
                <c:pt idx="5">
                  <c:v>7.7</c:v>
                </c:pt>
                <c:pt idx="6">
                  <c:v>7.4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235712"/>
        <c:axId val="185257984"/>
      </c:barChart>
      <c:catAx>
        <c:axId val="185235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252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fr-FR"/>
          </a:p>
        </c:txPr>
        <c:crossAx val="185257984"/>
        <c:crosses val="autoZero"/>
        <c:auto val="1"/>
        <c:lblAlgn val="ctr"/>
        <c:lblOffset val="0"/>
        <c:tickLblSkip val="1"/>
        <c:tickMarkSkip val="1"/>
        <c:noMultiLvlLbl val="0"/>
      </c:catAx>
      <c:valAx>
        <c:axId val="185257984"/>
        <c:scaling>
          <c:orientation val="minMax"/>
          <c:max val="9"/>
          <c:min val="6"/>
        </c:scaling>
        <c:delete val="0"/>
        <c:axPos val="l"/>
        <c:majorGridlines>
          <c:spPr>
            <a:ln w="3175">
              <a:solidFill>
                <a:srgbClr val="C0C0C0"/>
              </a:solidFill>
              <a:prstDash val="sysDash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2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fr-FR"/>
          </a:p>
        </c:txPr>
        <c:crossAx val="185235712"/>
        <c:crosses val="autoZero"/>
        <c:crossBetween val="between"/>
        <c:majorUnit val="1"/>
      </c:valAx>
      <c:spPr>
        <a:solidFill>
          <a:srgbClr val="FFFFFF"/>
        </a:solidFill>
        <a:ln w="12700">
          <a:solidFill>
            <a:srgbClr val="808080"/>
          </a:solidFill>
          <a:prstDash val="solid"/>
        </a:ln>
      </c:spPr>
    </c:plotArea>
    <c:legend>
      <c:legendPos val="r"/>
      <c:layout>
        <c:manualLayout>
          <c:xMode val="edge"/>
          <c:yMode val="edge"/>
          <c:x val="0.68511200805781636"/>
          <c:y val="0.10952132251466569"/>
          <c:w val="0.24968219976761696"/>
          <c:h val="4.9178088038280693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fr-FR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85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16829375369994917"/>
          <c:w val="0.86471641552420164"/>
          <c:h val="0.52314939674456862"/>
        </c:manualLayout>
      </c:layout>
      <c:barChart>
        <c:barDir val="col"/>
        <c:grouping val="stacked"/>
        <c:varyColors val="0"/>
        <c:ser>
          <c:idx val="1"/>
          <c:order val="0"/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trim'!$A$17:$B$58</c:f>
              <c:multiLvlStrCache>
                <c:ptCount val="42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  <c:pt idx="18">
                    <c:v>T3</c:v>
                  </c:pt>
                  <c:pt idx="19">
                    <c:v>T4</c:v>
                  </c:pt>
                  <c:pt idx="20">
                    <c:v>T1</c:v>
                  </c:pt>
                  <c:pt idx="21">
                    <c:v>T2</c:v>
                  </c:pt>
                  <c:pt idx="22">
                    <c:v>T3</c:v>
                  </c:pt>
                  <c:pt idx="23">
                    <c:v>T4</c:v>
                  </c:pt>
                  <c:pt idx="24">
                    <c:v>T1</c:v>
                  </c:pt>
                  <c:pt idx="25">
                    <c:v>T2</c:v>
                  </c:pt>
                  <c:pt idx="26">
                    <c:v>T3</c:v>
                  </c:pt>
                  <c:pt idx="27">
                    <c:v>T4</c:v>
                  </c:pt>
                  <c:pt idx="28">
                    <c:v>T1</c:v>
                  </c:pt>
                  <c:pt idx="29">
                    <c:v>T2</c:v>
                  </c:pt>
                  <c:pt idx="30">
                    <c:v>T3</c:v>
                  </c:pt>
                  <c:pt idx="31">
                    <c:v>T4</c:v>
                  </c:pt>
                  <c:pt idx="32">
                    <c:v>T1</c:v>
                  </c:pt>
                  <c:pt idx="33">
                    <c:v>T2</c:v>
                  </c:pt>
                  <c:pt idx="34">
                    <c:v>T3</c:v>
                  </c:pt>
                  <c:pt idx="35">
                    <c:v>T4</c:v>
                  </c:pt>
                  <c:pt idx="36">
                    <c:v>T1</c:v>
                  </c:pt>
                  <c:pt idx="37">
                    <c:v>T2</c:v>
                  </c:pt>
                  <c:pt idx="38">
                    <c:v>T3</c:v>
                  </c:pt>
                  <c:pt idx="39">
                    <c:v>T4</c:v>
                  </c:pt>
                  <c:pt idx="40">
                    <c:v>T1</c:v>
                  </c:pt>
                  <c:pt idx="41">
                    <c:v>T2</c:v>
                  </c:pt>
                </c:lvl>
                <c:lvl>
                  <c:pt idx="0">
                    <c:v>2012</c:v>
                  </c:pt>
                  <c:pt idx="4">
                    <c:v>2013</c:v>
                  </c:pt>
                  <c:pt idx="8">
                    <c:v>2014</c:v>
                  </c:pt>
                  <c:pt idx="12">
                    <c:v>2015</c:v>
                  </c:pt>
                  <c:pt idx="16">
                    <c:v>2016</c:v>
                  </c:pt>
                  <c:pt idx="20">
                    <c:v>2017</c:v>
                  </c:pt>
                  <c:pt idx="24">
                    <c:v>2018</c:v>
                  </c:pt>
                  <c:pt idx="28">
                    <c:v>2019</c:v>
                  </c:pt>
                  <c:pt idx="32">
                    <c:v>2020</c:v>
                  </c:pt>
                  <c:pt idx="36">
                    <c:v>2021</c:v>
                  </c:pt>
                  <c:pt idx="40">
                    <c:v>2022</c:v>
                  </c:pt>
                </c:lvl>
              </c:multiLvlStrCache>
            </c:multiLvlStrRef>
          </c:cat>
          <c:val>
            <c:numRef>
              <c:f>Paca_trim!$BH$75:$BH$116</c:f>
              <c:numCache>
                <c:formatCode>#,##0.0</c:formatCode>
                <c:ptCount val="42"/>
                <c:pt idx="0">
                  <c:v>1.4760792392443989</c:v>
                </c:pt>
                <c:pt idx="1">
                  <c:v>1.1428416063223201</c:v>
                </c:pt>
                <c:pt idx="2">
                  <c:v>2.6783154121863717</c:v>
                </c:pt>
                <c:pt idx="3">
                  <c:v>2.4635872553211868</c:v>
                </c:pt>
                <c:pt idx="4">
                  <c:v>2.5329608557898675</c:v>
                </c:pt>
                <c:pt idx="5">
                  <c:v>1.7568488030169638</c:v>
                </c:pt>
                <c:pt idx="6">
                  <c:v>0.84407474224699186</c:v>
                </c:pt>
                <c:pt idx="7">
                  <c:v>1.2870846318856932</c:v>
                </c:pt>
                <c:pt idx="8">
                  <c:v>1.2651348651348648</c:v>
                </c:pt>
                <c:pt idx="9">
                  <c:v>1.3732361019035855</c:v>
                </c:pt>
                <c:pt idx="10">
                  <c:v>1.6076544593921271</c:v>
                </c:pt>
                <c:pt idx="11">
                  <c:v>1.6833572134576702</c:v>
                </c:pt>
                <c:pt idx="12">
                  <c:v>2.0963002034511291</c:v>
                </c:pt>
                <c:pt idx="13">
                  <c:v>2.4436867121305994</c:v>
                </c:pt>
                <c:pt idx="14">
                  <c:v>0.18227271744846174</c:v>
                </c:pt>
                <c:pt idx="15">
                  <c:v>1.1146588424807424</c:v>
                </c:pt>
                <c:pt idx="16">
                  <c:v>0.60310370823435377</c:v>
                </c:pt>
                <c:pt idx="17">
                  <c:v>-0.29762325561666358</c:v>
                </c:pt>
                <c:pt idx="18">
                  <c:v>1.1061240986152132</c:v>
                </c:pt>
                <c:pt idx="19">
                  <c:v>0.771426367353234</c:v>
                </c:pt>
                <c:pt idx="20">
                  <c:v>1.0675537430494098</c:v>
                </c:pt>
                <c:pt idx="21">
                  <c:v>0.86416437714749161</c:v>
                </c:pt>
                <c:pt idx="22">
                  <c:v>1.1612348274873341</c:v>
                </c:pt>
                <c:pt idx="23">
                  <c:v>0.98661789813947465</c:v>
                </c:pt>
                <c:pt idx="24">
                  <c:v>0.27531825319924152</c:v>
                </c:pt>
                <c:pt idx="25">
                  <c:v>0.13394909934225652</c:v>
                </c:pt>
                <c:pt idx="26">
                  <c:v>2.1962224973037792E-2</c:v>
                </c:pt>
                <c:pt idx="27">
                  <c:v>-2.1957402638883572E-2</c:v>
                </c:pt>
                <c:pt idx="28">
                  <c:v>-4.3258927977218864E-2</c:v>
                </c:pt>
                <c:pt idx="29">
                  <c:v>-1.0992522953799377</c:v>
                </c:pt>
                <c:pt idx="30">
                  <c:v>-1.2339944258189628</c:v>
                </c:pt>
                <c:pt idx="31">
                  <c:v>-0.929050024197553</c:v>
                </c:pt>
                <c:pt idx="32">
                  <c:v>-0.39079162825259584</c:v>
                </c:pt>
                <c:pt idx="33">
                  <c:v>7.2020610866291968</c:v>
                </c:pt>
                <c:pt idx="34">
                  <c:v>-1.3433845559099211</c:v>
                </c:pt>
                <c:pt idx="35">
                  <c:v>-1.5425809822361525</c:v>
                </c:pt>
                <c:pt idx="36">
                  <c:v>0.19700447074117999</c:v>
                </c:pt>
                <c:pt idx="37">
                  <c:v>-0.45281519976168028</c:v>
                </c:pt>
                <c:pt idx="38">
                  <c:v>-2.4792014417673647</c:v>
                </c:pt>
                <c:pt idx="39">
                  <c:v>-2.8927395102391507</c:v>
                </c:pt>
                <c:pt idx="40">
                  <c:v>-2.7211887556969461</c:v>
                </c:pt>
                <c:pt idx="41">
                  <c:v>-1.9548676782697783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5397632"/>
        <c:axId val="185399168"/>
      </c:barChart>
      <c:catAx>
        <c:axId val="18539763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5399168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5399168"/>
        <c:scaling>
          <c:orientation val="minMax"/>
          <c:max val="8"/>
          <c:min val="-3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5397632"/>
        <c:crosses val="autoZero"/>
        <c:crossBetween val="between"/>
        <c:majorUnit val="1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Hommes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Paca_trim!$BI$99:$BI$116</c:f>
              <c:numCache>
                <c:formatCode>#,##0.0</c:formatCode>
                <c:ptCount val="18"/>
                <c:pt idx="0">
                  <c:v>-0.26220332305351146</c:v>
                </c:pt>
                <c:pt idx="1">
                  <c:v>-8.309041872123224E-2</c:v>
                </c:pt>
                <c:pt idx="2">
                  <c:v>-5.5894101127418327E-2</c:v>
                </c:pt>
                <c:pt idx="3">
                  <c:v>-0.32600392841555248</c:v>
                </c:pt>
                <c:pt idx="4">
                  <c:v>-0.20253718883854743</c:v>
                </c:pt>
                <c:pt idx="5">
                  <c:v>-1.0983887555707894</c:v>
                </c:pt>
                <c:pt idx="6">
                  <c:v>-1.1854583772392013</c:v>
                </c:pt>
                <c:pt idx="7">
                  <c:v>-1.3470092185943416</c:v>
                </c:pt>
                <c:pt idx="8">
                  <c:v>-0.32286051572345542</c:v>
                </c:pt>
                <c:pt idx="9">
                  <c:v>9.2634342627208035</c:v>
                </c:pt>
                <c:pt idx="10">
                  <c:v>-1.8922871993104717</c:v>
                </c:pt>
                <c:pt idx="11">
                  <c:v>-1.5773710482529069</c:v>
                </c:pt>
                <c:pt idx="12">
                  <c:v>9.4671355152819991E-2</c:v>
                </c:pt>
                <c:pt idx="13">
                  <c:v>-0.40805296581543082</c:v>
                </c:pt>
                <c:pt idx="14">
                  <c:v>-2.9833939328159809</c:v>
                </c:pt>
                <c:pt idx="15">
                  <c:v>-3.240151589310436</c:v>
                </c:pt>
                <c:pt idx="16">
                  <c:v>-3.308185917447104</c:v>
                </c:pt>
                <c:pt idx="17">
                  <c:v>-1.9162070460218561</c:v>
                </c:pt>
              </c:numCache>
            </c:numRef>
          </c:val>
        </c:ser>
        <c:ser>
          <c:idx val="0"/>
          <c:order val="1"/>
          <c:tx>
            <c:v>Femmes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Paca_trim!$BJ$99:$BJ$116</c:f>
              <c:numCache>
                <c:formatCode>#,##0.0</c:formatCode>
                <c:ptCount val="18"/>
                <c:pt idx="0">
                  <c:v>0.79565480417684853</c:v>
                </c:pt>
                <c:pt idx="1">
                  <c:v>0.34184465639393036</c:v>
                </c:pt>
                <c:pt idx="2">
                  <c:v>9.6222612313900946E-2</c:v>
                </c:pt>
                <c:pt idx="3">
                  <c:v>0.2676054508372383</c:v>
                </c:pt>
                <c:pt idx="4">
                  <c:v>0.10753384725010751</c:v>
                </c:pt>
                <c:pt idx="5">
                  <c:v>-1.1000672982347193</c:v>
                </c:pt>
                <c:pt idx="6">
                  <c:v>-1.2798031877306437</c:v>
                </c:pt>
                <c:pt idx="7">
                  <c:v>-0.53419936373275689</c:v>
                </c:pt>
                <c:pt idx="8">
                  <c:v>-0.45444247504564661</c:v>
                </c:pt>
                <c:pt idx="9">
                  <c:v>5.2680197065438694</c:v>
                </c:pt>
                <c:pt idx="10">
                  <c:v>-0.8088412966895997</c:v>
                </c:pt>
                <c:pt idx="11">
                  <c:v>-1.5090710943009178</c:v>
                </c:pt>
                <c:pt idx="12">
                  <c:v>0.29550365799682066</c:v>
                </c:pt>
                <c:pt idx="13">
                  <c:v>-0.49581413459666157</c:v>
                </c:pt>
                <c:pt idx="14">
                  <c:v>-1.9944432125014733</c:v>
                </c:pt>
                <c:pt idx="15">
                  <c:v>-2.5620890675326691</c:v>
                </c:pt>
                <c:pt idx="16">
                  <c:v>-2.1664003059733039</c:v>
                </c:pt>
                <c:pt idx="17">
                  <c:v>-1.9909805509403466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716736"/>
        <c:axId val="185718272"/>
      </c:barChart>
      <c:catAx>
        <c:axId val="18571673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571827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5718272"/>
        <c:scaling>
          <c:orientation val="minMax"/>
          <c:max val="10"/>
          <c:min val="-4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5716736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5345676101864512"/>
          <c:w val="0.86471641552420164"/>
          <c:h val="0.464599829212965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de 25 ans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Paca_trim!$BK$99:$BK$116</c:f>
              <c:numCache>
                <c:formatCode>#,##0.0</c:formatCode>
                <c:ptCount val="18"/>
                <c:pt idx="0">
                  <c:v>-3.8222125150155772E-2</c:v>
                </c:pt>
                <c:pt idx="1">
                  <c:v>0.28950674605341398</c:v>
                </c:pt>
                <c:pt idx="2">
                  <c:v>0.17973856209150263</c:v>
                </c:pt>
                <c:pt idx="3">
                  <c:v>-0.13048442342195044</c:v>
                </c:pt>
                <c:pt idx="4">
                  <c:v>-9.7991180793732813E-2</c:v>
                </c:pt>
                <c:pt idx="5">
                  <c:v>-0.61032096343524023</c:v>
                </c:pt>
                <c:pt idx="6">
                  <c:v>-1.7215856132463347</c:v>
                </c:pt>
                <c:pt idx="7">
                  <c:v>-2.5383542538354176</c:v>
                </c:pt>
                <c:pt idx="8">
                  <c:v>-1.7744705208929679</c:v>
                </c:pt>
                <c:pt idx="9">
                  <c:v>15.512820512820502</c:v>
                </c:pt>
                <c:pt idx="10">
                  <c:v>-3.5465644233679705</c:v>
                </c:pt>
                <c:pt idx="11">
                  <c:v>-3.9437209059051237</c:v>
                </c:pt>
                <c:pt idx="12">
                  <c:v>-0.62074598420909233</c:v>
                </c:pt>
                <c:pt idx="13">
                  <c:v>-1.0684346063229433</c:v>
                </c:pt>
                <c:pt idx="14">
                  <c:v>-5.5826318121400043</c:v>
                </c:pt>
                <c:pt idx="15">
                  <c:v>-5.1149694978883105</c:v>
                </c:pt>
                <c:pt idx="16">
                  <c:v>-4.5314045499505458</c:v>
                </c:pt>
                <c:pt idx="17">
                  <c:v>-2.046234539920988</c:v>
                </c:pt>
              </c:numCache>
            </c:numRef>
          </c:val>
        </c:ser>
        <c:ser>
          <c:idx val="0"/>
          <c:order val="1"/>
          <c:tx>
            <c:v>25 à 49 ans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Paca_trim!$BL$99:$BL$116</c:f>
              <c:numCache>
                <c:formatCode>#,##0.0</c:formatCode>
                <c:ptCount val="18"/>
                <c:pt idx="0">
                  <c:v>0.17984631315057786</c:v>
                </c:pt>
                <c:pt idx="1">
                  <c:v>-0.20128386465020354</c:v>
                </c:pt>
                <c:pt idx="2">
                  <c:v>-0.27255382938129458</c:v>
                </c:pt>
                <c:pt idx="3">
                  <c:v>-0.32358567914730907</c:v>
                </c:pt>
                <c:pt idx="4">
                  <c:v>-0.27747617324164198</c:v>
                </c:pt>
                <c:pt idx="5">
                  <c:v>-1.4418318192816137</c:v>
                </c:pt>
                <c:pt idx="6">
                  <c:v>-1.4093622719410837</c:v>
                </c:pt>
                <c:pt idx="7">
                  <c:v>-1.0265755161173673</c:v>
                </c:pt>
                <c:pt idx="8">
                  <c:v>-0.33849848476183997</c:v>
                </c:pt>
                <c:pt idx="9">
                  <c:v>7.1452340244867907</c:v>
                </c:pt>
                <c:pt idx="10">
                  <c:v>-1.4746830020561985</c:v>
                </c:pt>
                <c:pt idx="11">
                  <c:v>-1.6087131381862796</c:v>
                </c:pt>
                <c:pt idx="12">
                  <c:v>0.23751919486516559</c:v>
                </c:pt>
                <c:pt idx="13">
                  <c:v>-0.69103092556263013</c:v>
                </c:pt>
                <c:pt idx="14">
                  <c:v>-2.5158977659893278</c:v>
                </c:pt>
                <c:pt idx="15">
                  <c:v>-3.0954007285974416</c:v>
                </c:pt>
                <c:pt idx="16">
                  <c:v>-2.7466782580092053</c:v>
                </c:pt>
                <c:pt idx="17">
                  <c:v>-2.1489919427901905</c:v>
                </c:pt>
              </c:numCache>
            </c:numRef>
          </c:val>
        </c:ser>
        <c:ser>
          <c:idx val="2"/>
          <c:order val="2"/>
          <c:tx>
            <c:v>50 ans ou plus</c:v>
          </c:tx>
          <c:spPr>
            <a:solidFill>
              <a:srgbClr val="92D050"/>
            </a:solidFill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Paca_trim!$BM$99:$BM$116</c:f>
              <c:numCache>
                <c:formatCode>#,##0.0</c:formatCode>
                <c:ptCount val="18"/>
                <c:pt idx="0">
                  <c:v>0.64164098418633131</c:v>
                </c:pt>
                <c:pt idx="1">
                  <c:v>0.83584337349398297</c:v>
                </c:pt>
                <c:pt idx="2">
                  <c:v>0.62230851566973389</c:v>
                </c:pt>
                <c:pt idx="3">
                  <c:v>0.70999183633080332</c:v>
                </c:pt>
                <c:pt idx="4">
                  <c:v>0.50601817735198562</c:v>
                </c:pt>
                <c:pt idx="5">
                  <c:v>-0.55723922182031593</c:v>
                </c:pt>
                <c:pt idx="6">
                  <c:v>-0.62917813605976036</c:v>
                </c:pt>
                <c:pt idx="7">
                  <c:v>-2.47328848437256E-3</c:v>
                </c:pt>
                <c:pt idx="8">
                  <c:v>9.3987286982755158E-2</c:v>
                </c:pt>
                <c:pt idx="9">
                  <c:v>3.8004398428426844</c:v>
                </c:pt>
                <c:pt idx="10">
                  <c:v>-1.190277810841911E-2</c:v>
                </c:pt>
                <c:pt idx="11">
                  <c:v>-0.30474739298127496</c:v>
                </c:pt>
                <c:pt idx="12">
                  <c:v>0.46807087930458291</c:v>
                </c:pt>
                <c:pt idx="13">
                  <c:v>0.32802472070359023</c:v>
                </c:pt>
                <c:pt idx="14">
                  <c:v>-1.0732562547384417</c:v>
                </c:pt>
                <c:pt idx="15">
                  <c:v>-1.5590947191953086</c:v>
                </c:pt>
                <c:pt idx="16">
                  <c:v>-1.9560140132347192</c:v>
                </c:pt>
                <c:pt idx="17">
                  <c:v>-1.521091811414399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803136"/>
        <c:axId val="185804672"/>
      </c:barChart>
      <c:catAx>
        <c:axId val="185803136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5804672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5804672"/>
        <c:scaling>
          <c:orientation val="minMax"/>
          <c:max val="18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5803136"/>
        <c:crosses val="autoZero"/>
        <c:crossBetween val="between"/>
        <c:majorUnit val="3"/>
      </c:valAx>
    </c:plotArea>
    <c:legend>
      <c:legendPos val="t"/>
      <c:layout>
        <c:manualLayout>
          <c:xMode val="edge"/>
          <c:yMode val="edge"/>
          <c:x val="0.23034240643777396"/>
          <c:y val="0.17831004657351962"/>
          <c:w val="0.49532195531396139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280653370105389E-2"/>
          <c:y val="0.27474751284831911"/>
          <c:w val="0.86471641552420164"/>
          <c:h val="0.44330907738329117"/>
        </c:manualLayout>
      </c:layout>
      <c:barChart>
        <c:barDir val="col"/>
        <c:grouping val="clustered"/>
        <c:varyColors val="0"/>
        <c:ser>
          <c:idx val="1"/>
          <c:order val="0"/>
          <c:tx>
            <c:v>Moins d'un an</c:v>
          </c:tx>
          <c:spPr>
            <a:solidFill>
              <a:srgbClr val="00B0F0"/>
            </a:solidFill>
            <a:ln w="28575">
              <a:noFill/>
              <a:prstDash val="solid"/>
            </a:ln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Paca_trim!$BT$99:$BT$116</c:f>
              <c:numCache>
                <c:formatCode>#,##0.0</c:formatCode>
                <c:ptCount val="18"/>
                <c:pt idx="0">
                  <c:v>-1.2252870841718999</c:v>
                </c:pt>
                <c:pt idx="1">
                  <c:v>-1.1062503745430607</c:v>
                </c:pt>
                <c:pt idx="2">
                  <c:v>-0.64717859220476681</c:v>
                </c:pt>
                <c:pt idx="3">
                  <c:v>-0.71482592890774743</c:v>
                </c:pt>
                <c:pt idx="4">
                  <c:v>-0.61062512286220727</c:v>
                </c:pt>
                <c:pt idx="5">
                  <c:v>-1.5192533531120711</c:v>
                </c:pt>
                <c:pt idx="6">
                  <c:v>-1.5213516431099694</c:v>
                </c:pt>
                <c:pt idx="7">
                  <c:v>-0.66663267647284474</c:v>
                </c:pt>
                <c:pt idx="8">
                  <c:v>0.55818608769295786</c:v>
                </c:pt>
                <c:pt idx="9">
                  <c:v>8.6057729117219104</c:v>
                </c:pt>
                <c:pt idx="10">
                  <c:v>-4.3484901891669647</c:v>
                </c:pt>
                <c:pt idx="11">
                  <c:v>-4.3213895269564766</c:v>
                </c:pt>
                <c:pt idx="12">
                  <c:v>-1.6022390263316644</c:v>
                </c:pt>
                <c:pt idx="13">
                  <c:v>0.25573111699699336</c:v>
                </c:pt>
                <c:pt idx="14">
                  <c:v>-0.94873696950766861</c:v>
                </c:pt>
                <c:pt idx="15">
                  <c:v>-1.8486401261332275</c:v>
                </c:pt>
                <c:pt idx="16">
                  <c:v>-0.31591770076168091</c:v>
                </c:pt>
                <c:pt idx="17">
                  <c:v>0.17323109565310357</c:v>
                </c:pt>
              </c:numCache>
            </c:numRef>
          </c:val>
        </c:ser>
        <c:ser>
          <c:idx val="0"/>
          <c:order val="1"/>
          <c:tx>
            <c:v>Un an ou plus</c:v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multiLvlStrRef>
              <c:f>'dates trim'!$A$41:$B$58</c:f>
              <c:multiLvlStrCache>
                <c:ptCount val="18"/>
                <c:lvl>
                  <c:pt idx="0">
                    <c:v>T1</c:v>
                  </c:pt>
                  <c:pt idx="1">
                    <c:v>T2</c:v>
                  </c:pt>
                  <c:pt idx="2">
                    <c:v>T3</c:v>
                  </c:pt>
                  <c:pt idx="3">
                    <c:v>T4</c:v>
                  </c:pt>
                  <c:pt idx="4">
                    <c:v>T1</c:v>
                  </c:pt>
                  <c:pt idx="5">
                    <c:v>T2</c:v>
                  </c:pt>
                  <c:pt idx="6">
                    <c:v>T3</c:v>
                  </c:pt>
                  <c:pt idx="7">
                    <c:v>T4</c:v>
                  </c:pt>
                  <c:pt idx="8">
                    <c:v>T1</c:v>
                  </c:pt>
                  <c:pt idx="9">
                    <c:v>T2</c:v>
                  </c:pt>
                  <c:pt idx="10">
                    <c:v>T3</c:v>
                  </c:pt>
                  <c:pt idx="11">
                    <c:v>T4</c:v>
                  </c:pt>
                  <c:pt idx="12">
                    <c:v>T1</c:v>
                  </c:pt>
                  <c:pt idx="13">
                    <c:v>T2</c:v>
                  </c:pt>
                  <c:pt idx="14">
                    <c:v>T3</c:v>
                  </c:pt>
                  <c:pt idx="15">
                    <c:v>T4</c:v>
                  </c:pt>
                  <c:pt idx="16">
                    <c:v>T1</c:v>
                  </c:pt>
                  <c:pt idx="17">
                    <c:v>T2</c:v>
                  </c:pt>
                </c:lvl>
                <c:lvl>
                  <c:pt idx="0">
                    <c:v>2018</c:v>
                  </c:pt>
                  <c:pt idx="4">
                    <c:v>2019</c:v>
                  </c:pt>
                  <c:pt idx="8">
                    <c:v>2020</c:v>
                  </c:pt>
                  <c:pt idx="12">
                    <c:v>2021</c:v>
                  </c:pt>
                  <c:pt idx="16">
                    <c:v>2022</c:v>
                  </c:pt>
                </c:lvl>
              </c:multiLvlStrCache>
            </c:multiLvlStrRef>
          </c:cat>
          <c:val>
            <c:numRef>
              <c:f>Paca_trim!$BU$99:$BU$116</c:f>
              <c:numCache>
                <c:formatCode>#,##0.0</c:formatCode>
                <c:ptCount val="18"/>
                <c:pt idx="0">
                  <c:v>2.2201764480245467</c:v>
                </c:pt>
                <c:pt idx="1">
                  <c:v>1.687130377352819</c:v>
                </c:pt>
                <c:pt idx="2">
                  <c:v>0.83694978301303014</c:v>
                </c:pt>
                <c:pt idx="3">
                  <c:v>0.80950917102162734</c:v>
                </c:pt>
                <c:pt idx="4">
                  <c:v>0.62730520140563684</c:v>
                </c:pt>
                <c:pt idx="5">
                  <c:v>-0.60896418367053506</c:v>
                </c:pt>
                <c:pt idx="6">
                  <c:v>-0.90162030315349417</c:v>
                </c:pt>
                <c:pt idx="7">
                  <c:v>-1.230679071130325</c:v>
                </c:pt>
                <c:pt idx="8">
                  <c:v>-1.4877994511607096</c:v>
                </c:pt>
                <c:pt idx="9">
                  <c:v>5.545684514846716</c:v>
                </c:pt>
                <c:pt idx="10">
                  <c:v>2.3054426135958206</c:v>
                </c:pt>
                <c:pt idx="11">
                  <c:v>1.6120260490022575</c:v>
                </c:pt>
                <c:pt idx="12">
                  <c:v>2.1203013709909735</c:v>
                </c:pt>
                <c:pt idx="13">
                  <c:v>-1.1826049561898699</c:v>
                </c:pt>
                <c:pt idx="14">
                  <c:v>-4.0784964369254162</c:v>
                </c:pt>
                <c:pt idx="15">
                  <c:v>-4.0193951767257925</c:v>
                </c:pt>
                <c:pt idx="16">
                  <c:v>-5.3753434370291568</c:v>
                </c:pt>
                <c:pt idx="17">
                  <c:v>-4.4287297647481179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945472"/>
        <c:axId val="185947264"/>
      </c:barChart>
      <c:catAx>
        <c:axId val="185945472"/>
        <c:scaling>
          <c:orientation val="minMax"/>
        </c:scaling>
        <c:delete val="0"/>
        <c:axPos val="b"/>
        <c:majorGridlines>
          <c:spPr>
            <a:ln w="3175">
              <a:solidFill>
                <a:srgbClr val="969696"/>
              </a:solidFill>
              <a:prstDash val="sysDash"/>
            </a:ln>
          </c:spPr>
        </c:majorGridlines>
        <c:numFmt formatCode="#,##0" sourceLinked="1"/>
        <c:majorTickMark val="in"/>
        <c:minorTickMark val="none"/>
        <c:tickLblPos val="low"/>
        <c:spPr>
          <a:ln w="19050"/>
        </c:spPr>
        <c:txPr>
          <a:bodyPr/>
          <a:lstStyle/>
          <a:p>
            <a:pPr>
              <a:defRPr sz="1000"/>
            </a:pPr>
            <a:endParaRPr lang="fr-FR"/>
          </a:p>
        </c:txPr>
        <c:crossAx val="185947264"/>
        <c:crosses val="autoZero"/>
        <c:auto val="0"/>
        <c:lblAlgn val="ctr"/>
        <c:lblOffset val="100"/>
        <c:tickLblSkip val="4"/>
        <c:tickMarkSkip val="4"/>
        <c:noMultiLvlLbl val="0"/>
      </c:catAx>
      <c:valAx>
        <c:axId val="185947264"/>
        <c:scaling>
          <c:orientation val="minMax"/>
          <c:max val="10"/>
          <c:min val="-6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[Blue][&lt;0]\-&quot;&quot;0&quot;&quot;;[Red][&gt;0]\+&quot;&quot;0&quot;&quot;;0" sourceLinked="0"/>
        <c:majorTickMark val="out"/>
        <c:minorTickMark val="none"/>
        <c:tickLblPos val="nextTo"/>
        <c:crossAx val="185945472"/>
        <c:crosses val="autoZero"/>
        <c:crossBetween val="between"/>
        <c:majorUnit val="2"/>
      </c:valAx>
    </c:plotArea>
    <c:legend>
      <c:legendPos val="t"/>
      <c:layout>
        <c:manualLayout>
          <c:xMode val="edge"/>
          <c:yMode val="edge"/>
          <c:x val="0.36531382815726715"/>
          <c:y val="0.21556886227544911"/>
          <c:w val="0.33028591603714508"/>
          <c:h val="5.4566981522519258E-2"/>
        </c:manualLayout>
      </c:layout>
      <c:overlay val="0"/>
      <c:txPr>
        <a:bodyPr/>
        <a:lstStyle/>
        <a:p>
          <a:pPr>
            <a:defRPr sz="1200"/>
          </a:pPr>
          <a:endParaRPr lang="fr-FR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0.02828</cdr:x>
      <cdr:y>0</cdr:y>
    </cdr:from>
    <cdr:to>
      <cdr:x>0.98725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212232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0.01276</cdr:x>
      <cdr:y>0.85629</cdr:y>
    </cdr:from>
    <cdr:to>
      <cdr:x>0.99775</cdr:x>
      <cdr:y>1</cdr:y>
    </cdr:to>
    <cdr:sp macro="" textlink="">
      <cdr:nvSpPr>
        <cdr:cNvPr id="6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95773" y="4086226"/>
          <a:ext cx="7393039" cy="685799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no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 b="0">
            <a:effectLst/>
            <a:latin typeface="+mn-lt"/>
            <a:ea typeface="+mn-ea"/>
            <a:cs typeface="+mn-cs"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0.93138</cdr:x>
      <cdr:y>0.23556</cdr:y>
    </cdr:from>
    <cdr:to>
      <cdr:x>0.95431</cdr:x>
      <cdr:y>0.23556</cdr:y>
    </cdr:to>
    <cdr:cxnSp macro="">
      <cdr:nvCxnSpPr>
        <cdr:cNvPr id="4" name="Connecteur droit avec flèche 3"/>
        <cdr:cNvCxnSpPr/>
      </cdr:nvCxnSpPr>
      <cdr:spPr>
        <a:xfrm xmlns:a="http://schemas.openxmlformats.org/drawingml/2006/main" flipV="1">
          <a:off x="6990678" y="1124101"/>
          <a:ext cx="172122" cy="2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0.91497</cdr:x>
      <cdr:y>0.16966</cdr:y>
    </cdr:from>
    <cdr:to>
      <cdr:x>1</cdr:x>
      <cdr:y>0.26774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867525" y="809626"/>
          <a:ext cx="638175" cy="4680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noAutofit/>
        </a:bodyPr>
        <a:lstStyle xmlns:a="http://schemas.openxmlformats.org/drawingml/2006/main">
          <a:defPPr>
            <a:defRPr lang="fr-FR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1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1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sexe,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0.90268</cdr:x>
      <cdr:y>0.2777</cdr:y>
    </cdr:from>
    <cdr:to>
      <cdr:x>0.90378</cdr:x>
      <cdr:y>0.76716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75210" y="1325200"/>
          <a:ext cx="8257" cy="2335715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0.90598</cdr:x>
      <cdr:y>0.2968</cdr:y>
    </cdr:from>
    <cdr:to>
      <cdr:x>0.95718</cdr:x>
      <cdr:y>0.29741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00003" y="1416337"/>
          <a:ext cx="384292" cy="2911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0.88759</cdr:x>
      <cdr:y>0.22023</cdr:y>
    </cdr:from>
    <cdr:to>
      <cdr:x>0.9798</cdr:x>
      <cdr:y>0.27895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662018" y="1050942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0.14571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69532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 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âge,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Pôle emploi, Dares (STMT) - Calculs des CVS-CJO : Dares</a:t>
          </a:r>
          <a:endParaRPr lang="fr-FR" sz="1000">
            <a:effectLst/>
          </a:endParaRPr>
        </a:p>
      </cdr:txBody>
    </cdr:sp>
  </cdr:relSizeAnchor>
  <cdr:relSizeAnchor xmlns:cdr="http://schemas.openxmlformats.org/drawingml/2006/chartDrawing">
    <cdr:from>
      <cdr:x>0.90141</cdr:x>
      <cdr:y>0.25367</cdr:y>
    </cdr:from>
    <cdr:to>
      <cdr:x>0.90141</cdr:x>
      <cdr:y>0.77263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65701" y="1210514"/>
          <a:ext cx="0" cy="247649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0.90608</cdr:x>
      <cdr:y>0.30096</cdr:y>
    </cdr:from>
    <cdr:to>
      <cdr:x>0.96445</cdr:x>
      <cdr:y>0.30096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800802" y="1436197"/>
          <a:ext cx="438107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0.90089</cdr:x>
      <cdr:y>0.23619</cdr:y>
    </cdr:from>
    <cdr:to>
      <cdr:x>0.99183</cdr:x>
      <cdr:y>0.29491</cdr:y>
    </cdr:to>
    <cdr:sp macro="" textlink="">
      <cdr:nvSpPr>
        <cdr:cNvPr id="7" name="ZoneTexte 15"/>
        <cdr:cNvSpPr txBox="1"/>
      </cdr:nvSpPr>
      <cdr:spPr>
        <a:xfrm xmlns:a="http://schemas.openxmlformats.org/drawingml/2006/main">
          <a:off x="6761803" y="1127105"/>
          <a:ext cx="682568" cy="28021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0.04103</cdr:x>
      <cdr:y>0</cdr:y>
    </cdr:from>
    <cdr:to>
      <cdr:x>1</cdr:x>
      <cdr:y>0.18853</cdr:y>
    </cdr:to>
    <cdr:sp macro="" textlink="">
      <cdr:nvSpPr>
        <cdr:cNvPr id="5" name="ZoneTexte 1"/>
        <cdr:cNvSpPr txBox="1"/>
      </cdr:nvSpPr>
      <cdr:spPr>
        <a:xfrm xmlns:a="http://schemas.openxmlformats.org/drawingml/2006/main">
          <a:off x="307959" y="0"/>
          <a:ext cx="7197741" cy="89967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/>
            <a:t>Evolution trimestrielle du nombre moyen</a:t>
          </a:r>
          <a:r>
            <a:rPr lang="fr-FR" sz="1500" baseline="0"/>
            <a:t> de demandeurs d'emploi de catégories A, B, C, </a:t>
          </a:r>
        </a:p>
        <a:p xmlns:a="http://schemas.openxmlformats.org/drawingml/2006/main">
          <a:pPr algn="ctr" rtl="0">
            <a:defRPr sz="18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r>
            <a:rPr lang="fr-FR" sz="1500" baseline="0"/>
            <a:t>par ancienneté d'inscription, en Provence-Alpes-Côte d'Azur</a:t>
          </a:r>
          <a:endParaRPr lang="fr-FR" sz="1500"/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100" b="0" i="1" baseline="0">
              <a:effectLst/>
              <a:latin typeface="+mn-lt"/>
              <a:ea typeface="+mn-ea"/>
              <a:cs typeface="+mn-cs"/>
            </a:rPr>
            <a:t>(données CVS-CJO, en %)</a:t>
          </a:r>
          <a:endParaRPr lang="fr-FR" sz="1400">
            <a:effectLst/>
          </a:endParaRPr>
        </a:p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fr-FR" sz="1400">
            <a:effectLst/>
          </a:endParaRPr>
        </a:p>
        <a:p xmlns:a="http://schemas.openxmlformats.org/drawingml/2006/main">
          <a:pPr algn="ctr" rtl="0"/>
          <a:endParaRPr lang="fr-FR" sz="1400" b="1" i="0" u="none" strike="noStrike" kern="1200" baseline="0">
            <a:solidFill>
              <a:srgbClr val="000000"/>
            </a:solidFill>
            <a:latin typeface="Calibri"/>
            <a:ea typeface="Calibri"/>
            <a:cs typeface="Calibri"/>
          </a:endParaRPr>
        </a:p>
        <a:p xmlns:a="http://schemas.openxmlformats.org/drawingml/2006/main">
          <a:endParaRPr lang="fr-FR" sz="1100" b="1"/>
        </a:p>
      </cdr:txBody>
    </cdr:sp>
  </cdr:relSizeAnchor>
  <cdr:relSizeAnchor xmlns:cdr="http://schemas.openxmlformats.org/drawingml/2006/chartDrawing">
    <cdr:from>
      <cdr:x>0.01904</cdr:x>
      <cdr:y>0.8508</cdr:y>
    </cdr:from>
    <cdr:to>
      <cdr:x>1</cdr:x>
      <cdr:y>0.98683</cdr:y>
    </cdr:to>
    <cdr:sp macro="" textlink="">
      <cdr:nvSpPr>
        <cdr:cNvPr id="2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42874" y="4060035"/>
          <a:ext cx="7362825" cy="6491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  <cdr:txBody>
        <a:bodyPr xmlns:a="http://schemas.openxmlformats.org/drawingml/2006/main" wrap="square" lIns="18288" tIns="22860" rIns="0" bIns="0" anchor="t" upright="1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rtl="0"/>
          <a:r>
            <a:rPr lang="fr-FR" sz="1000" b="0">
              <a:effectLst/>
              <a:latin typeface="+mn-lt"/>
              <a:ea typeface="+mn-ea"/>
              <a:cs typeface="+mn-cs"/>
            </a:rPr>
            <a:t>* Les</a:t>
          </a:r>
          <a:r>
            <a:rPr lang="fr-FR" sz="1000" b="0" baseline="0">
              <a:effectLst/>
              <a:latin typeface="+mn-lt"/>
              <a:ea typeface="+mn-ea"/>
              <a:cs typeface="+mn-cs"/>
            </a:rPr>
            <a:t> deux premiers mois du dernier trimestre étant connu, l'acquis de croissance correspond à la variation qui serait obtenue si le nombre de demandeurs d'emploi ne variait pas entre le 2e mois et le 3e mois du trimestre.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>
              <a:effectLst/>
              <a:latin typeface="+mn-lt"/>
              <a:ea typeface="+mn-ea"/>
              <a:cs typeface="+mn-cs"/>
            </a:rPr>
            <a:t>Note</a:t>
          </a:r>
          <a:r>
            <a:rPr lang="fr-FR" sz="1000">
              <a:effectLst/>
              <a:latin typeface="+mn-lt"/>
              <a:ea typeface="+mn-ea"/>
              <a:cs typeface="+mn-cs"/>
            </a:rPr>
            <a:t> : données corrigées des variations</a:t>
          </a:r>
          <a:r>
            <a:rPr lang="fr-FR" sz="1000" baseline="0">
              <a:effectLst/>
              <a:latin typeface="+mn-lt"/>
              <a:ea typeface="+mn-ea"/>
              <a:cs typeface="+mn-cs"/>
            </a:rPr>
            <a:t> saisonnières et des jours ouvrables</a:t>
          </a:r>
          <a:endParaRPr lang="fr-FR" sz="1000">
            <a:effectLst/>
          </a:endParaRPr>
        </a:p>
        <a:p xmlns:a="http://schemas.openxmlformats.org/drawingml/2006/main">
          <a:pPr rtl="0"/>
          <a:r>
            <a:rPr lang="fr-FR" sz="1000" b="1" i="1">
              <a:effectLst/>
              <a:latin typeface="+mn-lt"/>
              <a:ea typeface="+mn-ea"/>
              <a:cs typeface="+mn-cs"/>
            </a:rPr>
            <a:t>Source</a:t>
          </a:r>
          <a:r>
            <a:rPr lang="fr-FR" sz="1000">
              <a:effectLst/>
              <a:latin typeface="+mn-lt"/>
              <a:ea typeface="+mn-ea"/>
              <a:cs typeface="+mn-cs"/>
            </a:rPr>
            <a:t> : </a:t>
          </a:r>
          <a:r>
            <a:rPr lang="fr-FR" sz="1000" i="1">
              <a:effectLst/>
              <a:latin typeface="+mn-lt"/>
              <a:ea typeface="+mn-ea"/>
              <a:cs typeface="+mn-cs"/>
            </a:rPr>
            <a:t>Pôle emploi, Dares (STMT) - Calculs des CVS-CJO : Dares</a:t>
          </a:r>
          <a:endParaRPr lang="fr-FR" sz="1000" i="1">
            <a:effectLst/>
          </a:endParaRPr>
        </a:p>
      </cdr:txBody>
    </cdr:sp>
  </cdr:relSizeAnchor>
  <cdr:relSizeAnchor xmlns:cdr="http://schemas.openxmlformats.org/drawingml/2006/chartDrawing">
    <cdr:from>
      <cdr:x>0.90129</cdr:x>
      <cdr:y>0.26859</cdr:y>
    </cdr:from>
    <cdr:to>
      <cdr:x>0.9035</cdr:x>
      <cdr:y>0.7754</cdr:y>
    </cdr:to>
    <cdr:cxnSp macro="">
      <cdr:nvCxnSpPr>
        <cdr:cNvPr id="4" name="Connecteur droit 3"/>
        <cdr:cNvCxnSpPr/>
      </cdr:nvCxnSpPr>
      <cdr:spPr>
        <a:xfrm xmlns:a="http://schemas.openxmlformats.org/drawingml/2006/main" flipH="1">
          <a:off x="6764827" y="1281726"/>
          <a:ext cx="16587" cy="2418510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rgbClr val="FF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0.90531</cdr:x>
      <cdr:y>0.33533</cdr:y>
    </cdr:from>
    <cdr:to>
      <cdr:x>0.96877</cdr:x>
      <cdr:y>0.33533</cdr:y>
    </cdr:to>
    <cdr:cxnSp macro="">
      <cdr:nvCxnSpPr>
        <cdr:cNvPr id="6" name="Connecteur droit avec flèche 5"/>
        <cdr:cNvCxnSpPr/>
      </cdr:nvCxnSpPr>
      <cdr:spPr>
        <a:xfrm xmlns:a="http://schemas.openxmlformats.org/drawingml/2006/main">
          <a:off x="6795002" y="1600203"/>
          <a:ext cx="476312" cy="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2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0.89642</cdr:x>
      <cdr:y>0.26536</cdr:y>
    </cdr:from>
    <cdr:to>
      <cdr:x>0.98863</cdr:x>
      <cdr:y>0.32408</cdr:y>
    </cdr:to>
    <cdr:sp macro="" textlink="">
      <cdr:nvSpPr>
        <cdr:cNvPr id="9" name="ZoneTexte 15"/>
        <cdr:cNvSpPr txBox="1"/>
      </cdr:nvSpPr>
      <cdr:spPr>
        <a:xfrm xmlns:a="http://schemas.openxmlformats.org/drawingml/2006/main">
          <a:off x="6728280" y="1266290"/>
          <a:ext cx="692101" cy="28021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200" dirty="0" smtClean="0">
              <a:solidFill>
                <a:schemeClr val="accent1">
                  <a:lumMod val="75000"/>
                </a:schemeClr>
              </a:solidFill>
            </a:rPr>
            <a:t>*acquis</a:t>
          </a:r>
          <a:endParaRPr lang="fr-FR" sz="1200" dirty="0">
            <a:solidFill>
              <a:schemeClr val="accent1">
                <a:lumMod val="75000"/>
              </a:schemeClr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1BDC1-2E55-4A3B-A51F-0A4221669760}" type="datetimeFigureOut">
              <a:rPr lang="fr-FR" smtClean="0"/>
              <a:t>08/07/2022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25E1C-9CFD-400D-8595-7A8158A95F2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0586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08692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fr-FR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sz="1200" b="0" i="0" u="none" strike="noStrike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/>
              <a:ea typeface="MS Gothic" pitchFamily="2"/>
              <a:cs typeface="Tahoma" pitchFamily="2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0">
              <a:lnSpc>
                <a:spcPct val="100000"/>
              </a:lnSpc>
              <a:spcBef>
                <a:spcPts val="448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Times New Roman" pitchFamily="18"/>
              <a:buChar char="•"/>
              <a:tabLst>
                <a:tab pos="0" algn="l"/>
                <a:tab pos="914400" algn="l"/>
                <a:tab pos="1828800" algn="l"/>
                <a:tab pos="2743199" algn="l"/>
                <a:tab pos="3657600" algn="l"/>
                <a:tab pos="4572000" algn="l"/>
                <a:tab pos="5486399" algn="l"/>
                <a:tab pos="6400799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endParaRPr lang="fr-FR" sz="120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octobre 2021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25E1C-9CFD-400D-8595-7A8158A95F2D}" type="slidenum">
              <a:rPr lang="fr-FR" smtClean="0"/>
              <a:t>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Edition avril 2019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3062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6568767"/>
            <a:ext cx="2133600" cy="365125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sz="1500" smtClean="0"/>
              <a:t>16/04/2019</a:t>
            </a:r>
            <a:endParaRPr lang="fr-FR" sz="1500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568767"/>
            <a:ext cx="2895600" cy="365125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9398" y="6568767"/>
            <a:ext cx="404601" cy="289233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>
              <a:defRPr sz="1700" baseline="0">
                <a:solidFill>
                  <a:schemeClr val="bg1"/>
                </a:solidFill>
              </a:defRPr>
            </a:lvl1pPr>
          </a:lstStyle>
          <a:p>
            <a:fld id="{3C7AC07C-28E4-BD4F-9FFB-37ABAC856C34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0054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8633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3947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4810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6953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85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250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40105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3578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78067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smtClean="0"/>
              <a:t>16/04/2019</a:t>
            </a: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86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16/04/2019</a:t>
            </a:r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 smtClean="0"/>
              <a:t>La Note de conjoncture du 1er trimestre 2022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7AC07C-28E4-BD4F-9FFB-37ABAC856C34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9649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aca.dreets.gouv.fr/Les-publications-periodiques-912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aca.dreets.gouv.fr/Les-indicateurs-cles-de-la-Direccte-Paca" TargetMode="External"/><Relationship Id="rId4" Type="http://schemas.openxmlformats.org/officeDocument/2006/relationships/hyperlink" Target="http://paca.dreets.gouv.fr/Les-outils-de-pilotage-territoriali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</a:t>
            </a:fld>
            <a:endParaRPr lang="fr-FR"/>
          </a:p>
        </p:txBody>
      </p:sp>
      <p:sp>
        <p:nvSpPr>
          <p:cNvPr id="6" name="ZoneTexte 5"/>
          <p:cNvSpPr txBox="1"/>
          <p:nvPr/>
        </p:nvSpPr>
        <p:spPr>
          <a:xfrm>
            <a:off x="3671392" y="5703070"/>
            <a:ext cx="5472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400" b="1" i="1" dirty="0" smtClean="0"/>
              <a:t>Services études, statistiques, évaluation</a:t>
            </a:r>
            <a:endParaRPr lang="fr-FR" sz="1400" b="1" i="1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2033082" y="6568767"/>
            <a:ext cx="5291846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7" name="Picture 4" descr="http://intranet.direccte.gouv.fr/paca/Etudes%20et%20statistiques/Les%20logos/Cartouche%20Pr%C3%A9fet%20de%20r%C3%A9gion%20%E2%80%93%20DREET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632740" cy="1935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0" y="1844387"/>
            <a:ext cx="9115757" cy="3528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679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2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56817" y="6568767"/>
            <a:ext cx="4931923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13" name="ZoneTexte 12"/>
          <p:cNvSpPr txBox="1"/>
          <p:nvPr/>
        </p:nvSpPr>
        <p:spPr>
          <a:xfrm>
            <a:off x="6619009" y="2111410"/>
            <a:ext cx="26912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Au T1 2022 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(par rapport au T4 2021)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6826827" y="3499224"/>
            <a:ext cx="23171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tx2"/>
                </a:solidFill>
              </a:rPr>
              <a:t>+0,3 </a:t>
            </a:r>
            <a:r>
              <a:rPr lang="fr-FR" sz="1600" b="1" dirty="0">
                <a:solidFill>
                  <a:schemeClr val="tx2"/>
                </a:solidFill>
              </a:rPr>
              <a:t>% (après </a:t>
            </a:r>
            <a:r>
              <a:rPr lang="fr-FR" sz="1600" b="1" dirty="0" smtClean="0">
                <a:solidFill>
                  <a:schemeClr val="tx2"/>
                </a:solidFill>
              </a:rPr>
              <a:t>+0,6 </a:t>
            </a:r>
            <a:r>
              <a:rPr lang="fr-FR" sz="1600" b="1" dirty="0">
                <a:solidFill>
                  <a:schemeClr val="tx2"/>
                </a:solidFill>
              </a:rPr>
              <a:t>%) 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6982691" y="2878931"/>
            <a:ext cx="205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+0,3 % (après +0,9 %) </a:t>
            </a:r>
          </a:p>
          <a:p>
            <a:pPr algn="ctr"/>
            <a:endParaRPr lang="fr-FR" sz="1600" b="1" dirty="0">
              <a:solidFill>
                <a:srgbClr val="FF000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215677" y="206259"/>
            <a:ext cx="89283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L’emploi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salarié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ralentit au 1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er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trimestre 2022</a:t>
            </a:r>
            <a:endParaRPr lang="fr-FR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1825"/>
            <a:ext cx="6839008" cy="5253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803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7781925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endParaRPr lang="fr-FR" dirty="0" smtClean="0">
              <a:sym typeface="Wingdings" panose="05000000000000000000" pitchFamily="2" charset="2"/>
            </a:endParaRPr>
          </a:p>
          <a:p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</p:txBody>
      </p:sp>
      <p:cxnSp>
        <p:nvCxnSpPr>
          <p:cNvPr id="6" name="Connecteur droit 5"/>
          <p:cNvCxnSpPr/>
          <p:nvPr/>
        </p:nvCxnSpPr>
        <p:spPr>
          <a:xfrm>
            <a:off x="208138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3</a:t>
            </a:fld>
            <a:endParaRPr lang="fr-FR" dirty="0"/>
          </a:p>
        </p:txBody>
      </p:sp>
      <p:sp>
        <p:nvSpPr>
          <p:cNvPr id="11" name="Rectangle 10"/>
          <p:cNvSpPr/>
          <p:nvPr/>
        </p:nvSpPr>
        <p:spPr>
          <a:xfrm>
            <a:off x="6981713" y="5841402"/>
            <a:ext cx="632667" cy="219426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74723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14" name="ZoneTexte 13"/>
          <p:cNvSpPr txBox="1"/>
          <p:nvPr/>
        </p:nvSpPr>
        <p:spPr>
          <a:xfrm>
            <a:off x="208138" y="4860"/>
            <a:ext cx="89338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Une croissance tirée exclusivement par l’emploi hors 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298046" y="5695950"/>
            <a:ext cx="47435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38" y="1120580"/>
            <a:ext cx="6880081" cy="43802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ZoneTexte 14"/>
          <p:cNvSpPr txBox="1"/>
          <p:nvPr/>
        </p:nvSpPr>
        <p:spPr>
          <a:xfrm>
            <a:off x="7065280" y="3005502"/>
            <a:ext cx="207871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>
                <a:solidFill>
                  <a:srgbClr val="0070C0"/>
                </a:solidFill>
              </a:rPr>
              <a:t>+7 500</a:t>
            </a:r>
            <a:endParaRPr lang="fr-FR" sz="1600" b="1" dirty="0">
              <a:solidFill>
                <a:srgbClr val="0070C0"/>
              </a:solidFill>
            </a:endParaRPr>
          </a:p>
          <a:p>
            <a:pPr algn="ctr"/>
            <a:r>
              <a:rPr lang="fr-FR" sz="1600" b="1" dirty="0">
                <a:solidFill>
                  <a:srgbClr val="0070C0"/>
                </a:solidFill>
              </a:rPr>
              <a:t>emplois hors </a:t>
            </a:r>
            <a:r>
              <a:rPr lang="fr-FR" sz="1600" b="1" dirty="0" smtClean="0">
                <a:solidFill>
                  <a:srgbClr val="0070C0"/>
                </a:solidFill>
              </a:rPr>
              <a:t>intérim</a:t>
            </a:r>
          </a:p>
          <a:p>
            <a:pPr algn="ctr"/>
            <a:endParaRPr lang="fr-FR" sz="16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fr-FR" sz="1600" b="1" dirty="0">
                <a:solidFill>
                  <a:schemeClr val="accent6">
                    <a:lumMod val="75000"/>
                  </a:schemeClr>
                </a:solidFill>
              </a:rPr>
              <a:t>-</a:t>
            </a:r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1 700 </a:t>
            </a:r>
          </a:p>
          <a:p>
            <a:pPr algn="ctr"/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intérimaires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sz="1600" b="1" dirty="0" smtClean="0">
              <a:solidFill>
                <a:srgbClr val="0070C0"/>
              </a:solidFill>
            </a:endParaRPr>
          </a:p>
          <a:p>
            <a:pPr algn="ctr"/>
            <a:endParaRPr lang="fr-FR" b="1" dirty="0" smtClean="0">
              <a:solidFill>
                <a:srgbClr val="00B0F0"/>
              </a:solidFill>
            </a:endParaRPr>
          </a:p>
          <a:p>
            <a:pPr algn="ctr"/>
            <a:endParaRPr lang="fr-FR" sz="1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endParaRPr lang="fr-FR" b="1" dirty="0" smtClean="0">
              <a:solidFill>
                <a:srgbClr val="00B0F0"/>
              </a:solidFill>
            </a:endParaRPr>
          </a:p>
          <a:p>
            <a:pPr algn="ctr"/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6983745" y="2420727"/>
            <a:ext cx="2160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 smtClean="0"/>
              <a:t>Au T1 2022, </a:t>
            </a:r>
          </a:p>
          <a:p>
            <a:pPr algn="ctr"/>
            <a:r>
              <a:rPr lang="fr-FR" sz="1600" b="1" dirty="0" smtClean="0"/>
              <a:t>+5 800 emplois :</a:t>
            </a:r>
            <a:endParaRPr lang="fr-FR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628" y="5712990"/>
            <a:ext cx="57531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3966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69091" y="130500"/>
            <a:ext cx="8804904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Construction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: premières destructions d’emplois en 2 ans…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4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66545" y="6568767"/>
            <a:ext cx="4387174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15" name="ZoneTexte 14"/>
          <p:cNvSpPr txBox="1"/>
          <p:nvPr/>
        </p:nvSpPr>
        <p:spPr>
          <a:xfrm>
            <a:off x="6653720" y="2208525"/>
            <a:ext cx="2512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>
                <a:solidFill>
                  <a:srgbClr val="002060"/>
                </a:solidFill>
              </a:rPr>
              <a:t>Au T1 </a:t>
            </a:r>
            <a:r>
              <a:rPr lang="fr-FR" dirty="0" smtClean="0">
                <a:solidFill>
                  <a:srgbClr val="002060"/>
                </a:solidFill>
              </a:rPr>
              <a:t>2022 : </a:t>
            </a:r>
            <a:endParaRPr lang="fr-FR" dirty="0">
              <a:solidFill>
                <a:srgbClr val="00206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033847" y="2577857"/>
            <a:ext cx="20076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FF0000"/>
                </a:solidFill>
              </a:rPr>
              <a:t>+0,6 % (après +0,9 %)</a:t>
            </a:r>
            <a:endParaRPr lang="fr-FR" sz="1600" dirty="0"/>
          </a:p>
        </p:txBody>
      </p:sp>
      <p:sp>
        <p:nvSpPr>
          <p:cNvPr id="11" name="ZoneTexte 10"/>
          <p:cNvSpPr txBox="1"/>
          <p:nvPr/>
        </p:nvSpPr>
        <p:spPr>
          <a:xfrm>
            <a:off x="7024935" y="2916411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6">
                    <a:lumMod val="75000"/>
                  </a:schemeClr>
                </a:solidFill>
              </a:rPr>
              <a:t>+0,2 % (après +0,9 %)</a:t>
            </a:r>
            <a:endParaRPr lang="fr-FR" sz="16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4" name="ZoneTexte 13"/>
          <p:cNvSpPr txBox="1"/>
          <p:nvPr/>
        </p:nvSpPr>
        <p:spPr>
          <a:xfrm>
            <a:off x="7040842" y="3254965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chemeClr val="accent4">
                    <a:lumMod val="75000"/>
                  </a:schemeClr>
                </a:solidFill>
              </a:rPr>
              <a:t>-0,9 % (après +0,9 %)</a:t>
            </a:r>
            <a:endParaRPr lang="fr-FR" sz="16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13" name="ZoneTexte 12"/>
          <p:cNvSpPr txBox="1"/>
          <p:nvPr/>
        </p:nvSpPr>
        <p:spPr>
          <a:xfrm>
            <a:off x="7024935" y="3541436"/>
            <a:ext cx="19936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 smtClean="0">
                <a:solidFill>
                  <a:srgbClr val="002060"/>
                </a:solidFill>
              </a:rPr>
              <a:t>+0,0 % (après +1,1 %)</a:t>
            </a:r>
            <a:endParaRPr lang="fr-FR" sz="500" dirty="0">
              <a:solidFill>
                <a:srgbClr val="00206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166"/>
            <a:ext cx="6780005" cy="4193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52" y="5611957"/>
            <a:ext cx="57531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45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5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2295728" y="6568767"/>
            <a:ext cx="4338536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8" name="Rectangle 7"/>
          <p:cNvSpPr/>
          <p:nvPr/>
        </p:nvSpPr>
        <p:spPr>
          <a:xfrm>
            <a:off x="157079" y="155863"/>
            <a:ext cx="8736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à cause de l’intérim</a:t>
            </a:r>
            <a:endParaRPr lang="fr-FR" sz="2800" b="1" dirty="0">
              <a:solidFill>
                <a:srgbClr val="FF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52" y="1109318"/>
            <a:ext cx="6573955" cy="4205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079" y="5314950"/>
            <a:ext cx="57531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392382" y="5777345"/>
            <a:ext cx="5834797" cy="1766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623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196821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Nouvelle baisse des </a:t>
            </a:r>
            <a:r>
              <a:rPr lang="fr-FR" sz="2800" b="1" dirty="0" smtClean="0">
                <a:solidFill>
                  <a:srgbClr val="376092"/>
                </a:solidFill>
              </a:rPr>
              <a:t>embauches en CDD</a:t>
            </a:r>
            <a:endParaRPr lang="fr-FR" sz="2800" b="1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97" y="1265092"/>
            <a:ext cx="7853770" cy="51393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9259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132033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recours aux contrats aidés ne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cesse de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croître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89668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7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80" y="1083774"/>
            <a:ext cx="8448449" cy="5484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640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80" y="83754"/>
            <a:ext cx="8986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Une croissance </a:t>
            </a:r>
            <a:r>
              <a:rPr lang="fr-FR" sz="2800" b="1" dirty="0" smtClean="0">
                <a:solidFill>
                  <a:srgbClr val="376092"/>
                </a:solidFill>
              </a:rPr>
              <a:t>ralentie de </a:t>
            </a:r>
            <a:r>
              <a:rPr lang="fr-FR" sz="2800" b="1" dirty="0">
                <a:solidFill>
                  <a:srgbClr val="376092"/>
                </a:solidFill>
              </a:rPr>
              <a:t>l’apprentissage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80" y="710883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8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08" y="953494"/>
            <a:ext cx="8453690" cy="502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2888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57079" y="145472"/>
            <a:ext cx="8582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Toujours moins de </a:t>
            </a:r>
            <a:r>
              <a:rPr lang="fr-FR" sz="2800" b="1" dirty="0" smtClean="0">
                <a:solidFill>
                  <a:srgbClr val="376092"/>
                </a:solidFill>
              </a:rPr>
              <a:t>salariés en </a:t>
            </a:r>
            <a:r>
              <a:rPr lang="fr-FR" sz="2800" b="1" dirty="0">
                <a:solidFill>
                  <a:srgbClr val="376092"/>
                </a:solidFill>
              </a:rPr>
              <a:t>activité partielle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57079" y="95410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9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077" y="1135118"/>
            <a:ext cx="8812637" cy="496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130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7221" y="9558"/>
            <a:ext cx="8612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Le taux de chômage se maintient à un bas niveau début 2022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30388" y="955477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10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7452812" y="3774588"/>
            <a:ext cx="151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chemeClr val="accent6">
                    <a:lumMod val="75000"/>
                  </a:schemeClr>
                </a:solidFill>
              </a:rPr>
              <a:t>-0,1 point</a:t>
            </a:r>
            <a:endParaRPr lang="fr-FR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7452812" y="4566345"/>
            <a:ext cx="13104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002060"/>
                </a:solidFill>
              </a:rPr>
              <a:t>-</a:t>
            </a:r>
            <a:r>
              <a:rPr lang="fr-FR" b="1" dirty="0" smtClean="0">
                <a:solidFill>
                  <a:srgbClr val="002060"/>
                </a:solidFill>
              </a:rPr>
              <a:t>0,1 point</a:t>
            </a:r>
            <a:endParaRPr lang="fr-FR" b="1" dirty="0">
              <a:solidFill>
                <a:srgbClr val="002060"/>
              </a:solidFill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6788410" y="2983238"/>
            <a:ext cx="2389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 smtClean="0">
                <a:solidFill>
                  <a:srgbClr val="002060"/>
                </a:solidFill>
              </a:rPr>
              <a:t>Par rapport</a:t>
            </a:r>
          </a:p>
          <a:p>
            <a:pPr algn="ctr"/>
            <a:r>
              <a:rPr lang="fr-FR" dirty="0" smtClean="0">
                <a:solidFill>
                  <a:srgbClr val="002060"/>
                </a:solidFill>
              </a:rPr>
              <a:t>à fin 2021 :</a:t>
            </a:r>
            <a:endParaRPr lang="fr-F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45" y="1271588"/>
            <a:ext cx="6828993" cy="5306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447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0" y="166254"/>
            <a:ext cx="921673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700" b="1" dirty="0" smtClean="0">
                <a:solidFill>
                  <a:srgbClr val="376092"/>
                </a:solidFill>
              </a:rPr>
              <a:t>Quasi-stabilité dans tous les départements de la région</a:t>
            </a:r>
            <a:endParaRPr lang="fr-FR" sz="27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57081" y="90737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11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08179" y="6568767"/>
            <a:ext cx="4464995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18" name="Text Box 1"/>
          <p:cNvSpPr txBox="1">
            <a:spLocks noChangeArrowheads="1"/>
          </p:cNvSpPr>
          <p:nvPr/>
        </p:nvSpPr>
        <p:spPr bwMode="auto">
          <a:xfrm>
            <a:off x="900545" y="6046808"/>
            <a:ext cx="6245088" cy="485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18288" tIns="22860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fr-FR" sz="1000" b="1" i="0" u="none" strike="noStrike" baseline="0" dirty="0">
                <a:solidFill>
                  <a:sysClr val="windowText" lastClr="000000"/>
                </a:solidFill>
                <a:latin typeface="+mn-lt"/>
              </a:rPr>
              <a:t>Note : </a:t>
            </a: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données trimestrielles provisoires ; estimation à +/- 0,3 point près du niveau du taux de chômage national </a:t>
            </a:r>
          </a:p>
          <a:p>
            <a:pPr algn="l" rtl="0">
              <a:defRPr sz="1000"/>
            </a:pPr>
            <a:r>
              <a:rPr lang="fr-FR" sz="1000" b="0" i="0" u="none" strike="noStrike" baseline="0" dirty="0">
                <a:solidFill>
                  <a:sysClr val="windowText" lastClr="000000"/>
                </a:solidFill>
                <a:latin typeface="+mn-lt"/>
              </a:rPr>
              <a:t>et de son évolution d’un trimestre à l’autre</a:t>
            </a:r>
          </a:p>
          <a:p>
            <a:pPr algn="l" rtl="0">
              <a:defRPr sz="1000"/>
            </a:pPr>
            <a:r>
              <a:rPr lang="fr-FR" sz="1000" b="1" i="1" u="none" strike="noStrike" baseline="0" dirty="0">
                <a:solidFill>
                  <a:sysClr val="windowText" lastClr="000000"/>
                </a:solidFill>
                <a:latin typeface="Calibri"/>
              </a:rPr>
              <a:t>Source : </a:t>
            </a:r>
            <a:r>
              <a:rPr lang="fr-FR" sz="1000" b="0" i="1" u="none" strike="noStrike" baseline="0" dirty="0">
                <a:solidFill>
                  <a:sysClr val="windowText" lastClr="000000"/>
                </a:solidFill>
                <a:latin typeface="Calibri"/>
              </a:rPr>
              <a:t>Insee, taux de chômage au sens du BIT (national ) et taux de chômage localisé (régional et départementaux)</a:t>
            </a:r>
          </a:p>
        </p:txBody>
      </p:sp>
      <p:graphicFrame>
        <p:nvGraphicFramePr>
          <p:cNvPr id="14" name="Graphique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4893086"/>
              </p:ext>
            </p:extLst>
          </p:nvPr>
        </p:nvGraphicFramePr>
        <p:xfrm>
          <a:off x="900545" y="1153609"/>
          <a:ext cx="6800850" cy="4551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5" name="Connecteur droit 14"/>
          <p:cNvCxnSpPr/>
          <p:nvPr/>
        </p:nvCxnSpPr>
        <p:spPr>
          <a:xfrm flipV="1">
            <a:off x="3103809" y="1573411"/>
            <a:ext cx="16433" cy="2648031"/>
          </a:xfrm>
          <a:prstGeom prst="line">
            <a:avLst/>
          </a:prstGeom>
          <a:ln w="190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068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346840" y="0"/>
            <a:ext cx="87971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rgbClr val="376092"/>
                </a:solidFill>
              </a:rPr>
              <a:t>Le taux de chômage ne s’élève que dans la zone d’emploi de Briançon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30250" y="954246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12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7" name="Rectangle 6"/>
          <p:cNvSpPr/>
          <p:nvPr/>
        </p:nvSpPr>
        <p:spPr>
          <a:xfrm>
            <a:off x="1378633" y="1758595"/>
            <a:ext cx="998806" cy="520505"/>
          </a:xfrm>
          <a:prstGeom prst="rect">
            <a:avLst/>
          </a:prstGeom>
          <a:solidFill>
            <a:schemeClr val="bg1"/>
          </a:solidFill>
          <a:ln w="0">
            <a:solidFill>
              <a:schemeClr val="bg1"/>
            </a:solidFill>
          </a:ln>
          <a:effectLst>
            <a:glow>
              <a:schemeClr val="bg1"/>
            </a:glo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3092" y="1007918"/>
            <a:ext cx="5979536" cy="563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67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3262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13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299545" y="-33157"/>
            <a:ext cx="88444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Au 1</a:t>
            </a:r>
            <a:r>
              <a:rPr lang="fr-FR" sz="2800" b="1" baseline="30000" dirty="0" smtClean="0">
                <a:solidFill>
                  <a:schemeClr val="accent1">
                    <a:lumMod val="75000"/>
                  </a:schemeClr>
                </a:solidFill>
              </a:rPr>
              <a:t>er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 trimestre 2022, la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demande d’emploi atteint son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plus bas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niveau depuis sept ans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grpSp>
        <p:nvGrpSpPr>
          <p:cNvPr id="9" name="Groupe 8"/>
          <p:cNvGrpSpPr/>
          <p:nvPr/>
        </p:nvGrpSpPr>
        <p:grpSpPr>
          <a:xfrm>
            <a:off x="384464" y="1042987"/>
            <a:ext cx="7940386" cy="5160386"/>
            <a:chOff x="0" y="0"/>
            <a:chExt cx="7505700" cy="4772025"/>
          </a:xfrm>
        </p:grpSpPr>
        <p:graphicFrame>
          <p:nvGraphicFramePr>
            <p:cNvPr id="11" name="Graphique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99985970"/>
                </p:ext>
              </p:extLst>
            </p:nvPr>
          </p:nvGraphicFramePr>
          <p:xfrm>
            <a:off x="0" y="0"/>
            <a:ext cx="7505700" cy="477202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cxnSp>
          <p:nvCxnSpPr>
            <p:cNvPr id="12" name="Connecteur droit 11"/>
            <p:cNvCxnSpPr/>
            <p:nvPr/>
          </p:nvCxnSpPr>
          <p:spPr>
            <a:xfrm>
              <a:off x="6962775" y="809626"/>
              <a:ext cx="9525" cy="2733675"/>
            </a:xfrm>
            <a:prstGeom prst="line">
              <a:avLst/>
            </a:prstGeom>
            <a:ln w="158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ZoneTexte 17"/>
          <p:cNvSpPr txBox="1"/>
          <p:nvPr/>
        </p:nvSpPr>
        <p:spPr>
          <a:xfrm>
            <a:off x="3533318" y="1893612"/>
            <a:ext cx="2845166" cy="85357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>
                <a:solidFill>
                  <a:srgbClr val="FF0000"/>
                </a:solidFill>
              </a:rPr>
              <a:t>461 800 demandeurs d’emploi catégories A,B,C en moyenne </a:t>
            </a:r>
          </a:p>
          <a:p>
            <a:pPr algn="ctr"/>
            <a:r>
              <a:rPr lang="fr-FR" sz="1400" b="1">
                <a:solidFill>
                  <a:srgbClr val="FF0000"/>
                </a:solidFill>
              </a:rPr>
              <a:t>au T1 2022</a:t>
            </a:r>
          </a:p>
          <a:p>
            <a:pPr algn="ctr"/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2156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80" y="102779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14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188723" y="6568767"/>
            <a:ext cx="4464996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sp>
        <p:nvSpPr>
          <p:cNvPr id="8" name="ZoneTexte 7"/>
          <p:cNvSpPr txBox="1"/>
          <p:nvPr/>
        </p:nvSpPr>
        <p:spPr>
          <a:xfrm>
            <a:off x="0" y="219159"/>
            <a:ext cx="90809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La baisse </a:t>
            </a:r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demeure plus </a:t>
            </a:r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rapide pour les hommes…</a:t>
            </a:r>
          </a:p>
        </p:txBody>
      </p:sp>
      <p:graphicFrame>
        <p:nvGraphicFramePr>
          <p:cNvPr id="7" name="Graphique 6"/>
          <p:cNvGraphicFramePr>
            <a:graphicFrameLocks/>
          </p:cNvGraphicFramePr>
          <p:nvPr/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3767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Connecteur droit 5"/>
          <p:cNvCxnSpPr/>
          <p:nvPr/>
        </p:nvCxnSpPr>
        <p:spPr>
          <a:xfrm>
            <a:off x="157079" y="947764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15</a:t>
            </a:fld>
            <a:endParaRPr lang="fr-FR" dirty="0"/>
          </a:p>
        </p:txBody>
      </p:sp>
      <p:sp>
        <p:nvSpPr>
          <p:cNvPr id="11" name="ZoneTexte 10"/>
          <p:cNvSpPr txBox="1"/>
          <p:nvPr/>
        </p:nvSpPr>
        <p:spPr>
          <a:xfrm>
            <a:off x="157081" y="154012"/>
            <a:ext cx="89869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chemeClr val="accent1">
                    <a:lumMod val="75000"/>
                  </a:schemeClr>
                </a:solidFill>
              </a:rPr>
              <a:t>… et pour les jeunes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315183" y="6568767"/>
            <a:ext cx="4445540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4594493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5454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46856" y="121992"/>
            <a:ext cx="89971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chemeClr val="accent1">
                    <a:lumMod val="75000"/>
                  </a:schemeClr>
                </a:solidFill>
              </a:rPr>
              <a:t>La demande d’emploi des inscrits depuis moins d’un an se stabilise pendant que celle des inscrits depuis un an ou plus poursuit son repli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9529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16</a:t>
            </a:fld>
            <a:endParaRPr lang="fr-FR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2217905" y="6568767"/>
            <a:ext cx="4542817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graphicFrame>
        <p:nvGraphicFramePr>
          <p:cNvPr id="8" name="Graphique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5676067"/>
              </p:ext>
            </p:extLst>
          </p:nvPr>
        </p:nvGraphicFramePr>
        <p:xfrm>
          <a:off x="819150" y="1042987"/>
          <a:ext cx="7505700" cy="4772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1261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129837" y="0"/>
            <a:ext cx="8995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Le nombre de foyers bénéficiaires du RSA continue de reculer en rythme annuel… </a:t>
            </a: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17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0164"/>
            <a:ext cx="9115269" cy="33757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07282" y="4395355"/>
            <a:ext cx="2807987" cy="6130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algn="ctr" rotWithShape="0">
              <a:schemeClr val="bg1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778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/>
          <p:cNvSpPr txBox="1"/>
          <p:nvPr/>
        </p:nvSpPr>
        <p:spPr>
          <a:xfrm>
            <a:off x="268012" y="145473"/>
            <a:ext cx="88759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376092"/>
                </a:solidFill>
              </a:rPr>
              <a:t>… </a:t>
            </a:r>
            <a:r>
              <a:rPr lang="fr-FR" sz="2800" b="1" dirty="0" smtClean="0">
                <a:solidFill>
                  <a:srgbClr val="376092"/>
                </a:solidFill>
              </a:rPr>
              <a:t>et reste sous son </a:t>
            </a:r>
            <a:r>
              <a:rPr lang="fr-FR" sz="2800" b="1" dirty="0">
                <a:solidFill>
                  <a:srgbClr val="376092"/>
                </a:solidFill>
              </a:rPr>
              <a:t>niveau d’avant-crise</a:t>
            </a:r>
            <a:endParaRPr lang="fr-FR" sz="2800" dirty="0">
              <a:solidFill>
                <a:srgbClr val="376092"/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146856" y="898148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18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08030" y="6568767"/>
            <a:ext cx="5900468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83" y="1152525"/>
            <a:ext cx="7096990" cy="54452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053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56487" y="1120580"/>
            <a:ext cx="8282911" cy="5078313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/>
          </a:p>
          <a:p>
            <a:pPr algn="ctr">
              <a:defRPr/>
            </a:pPr>
            <a:r>
              <a:rPr lang="fr-FR" sz="2000" dirty="0"/>
              <a:t>La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Note de conjoncture </a:t>
            </a:r>
            <a:r>
              <a:rPr lang="fr-FR" sz="2000" dirty="0"/>
              <a:t>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d’Azur:</a:t>
            </a:r>
          </a:p>
          <a:p>
            <a:pPr algn="ctr">
              <a:defRPr/>
            </a:pPr>
            <a:r>
              <a:rPr lang="fr-FR" sz="2000" dirty="0">
                <a:hlinkClick r:id="rId3"/>
              </a:rPr>
              <a:t/>
            </a:r>
            <a:br>
              <a:rPr lang="fr-FR" sz="2000" dirty="0">
                <a:hlinkClick r:id="rId3"/>
              </a:rPr>
            </a:br>
            <a:r>
              <a:rPr lang="fr-FR" sz="2000" dirty="0">
                <a:hlinkClick r:id="rId3"/>
              </a:rPr>
              <a:t>https://paca.dreets.gouv.fr/Les-publications-periodiques-9124</a:t>
            </a:r>
            <a:endParaRPr lang="fr-FR" sz="2000" dirty="0"/>
          </a:p>
          <a:p>
            <a:pPr algn="ctr">
              <a:defRPr/>
            </a:pPr>
            <a:endParaRPr lang="fr-FR" sz="2000" dirty="0"/>
          </a:p>
          <a:p>
            <a:pPr algn="ctr">
              <a:defRPr/>
            </a:pPr>
            <a:r>
              <a:rPr lang="fr-FR" sz="2000" dirty="0"/>
              <a:t>L</a:t>
            </a:r>
            <a:r>
              <a:rPr lang="fr-FR" sz="2000" dirty="0" smtClean="0"/>
              <a:t>es </a:t>
            </a:r>
            <a:r>
              <a:rPr lang="fr-FR" sz="2000" b="1" dirty="0" smtClean="0">
                <a:solidFill>
                  <a:schemeClr val="accent6">
                    <a:lumMod val="75000"/>
                  </a:schemeClr>
                </a:solidFill>
              </a:rPr>
              <a:t>éclairages conjoncturels départementaux </a:t>
            </a:r>
            <a:r>
              <a:rPr lang="fr-FR" sz="2000" dirty="0" smtClean="0"/>
              <a:t>:</a:t>
            </a:r>
          </a:p>
          <a:p>
            <a:pPr algn="ctr">
              <a:defRPr/>
            </a:pPr>
            <a:endParaRPr lang="fr-FR" sz="2000" dirty="0" smtClean="0"/>
          </a:p>
          <a:p>
            <a:pPr algn="ctr">
              <a:defRPr/>
            </a:pPr>
            <a:r>
              <a:rPr lang="fr-FR" sz="2000" dirty="0">
                <a:hlinkClick r:id="rId4"/>
              </a:rPr>
              <a:t>http://</a:t>
            </a:r>
            <a:r>
              <a:rPr lang="fr-FR" sz="2000" dirty="0" smtClean="0">
                <a:hlinkClick r:id="rId4"/>
              </a:rPr>
              <a:t>paca.dreets.gouv.fr/Les-outils-de-pilotage-territorialises</a:t>
            </a:r>
            <a:endParaRPr lang="fr-FR" sz="2000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endParaRPr lang="fr-FR" dirty="0" smtClean="0"/>
          </a:p>
          <a:p>
            <a:pPr algn="ctr">
              <a:defRPr/>
            </a:pPr>
            <a:r>
              <a:rPr lang="fr-FR" sz="2000" dirty="0"/>
              <a:t>Retrouvez tous nos indicateurs dans le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</a:rPr>
              <a:t>Tableau de bord des indicateurs clés </a:t>
            </a:r>
          </a:p>
          <a:p>
            <a:pPr algn="ctr">
              <a:defRPr/>
            </a:pPr>
            <a:endParaRPr lang="fr-FR" sz="2000" dirty="0">
              <a:solidFill>
                <a:srgbClr val="FF0000"/>
              </a:solidFill>
            </a:endParaRPr>
          </a:p>
          <a:p>
            <a:pPr algn="ctr">
              <a:defRPr/>
            </a:pPr>
            <a:r>
              <a:rPr lang="fr-FR" sz="2000" dirty="0"/>
              <a:t>en téléchargement sur le site de la </a:t>
            </a:r>
            <a:r>
              <a:rPr lang="fr-FR" sz="2000" dirty="0" err="1"/>
              <a:t>Dreets</a:t>
            </a:r>
            <a:r>
              <a:rPr lang="fr-FR" sz="2000" dirty="0"/>
              <a:t> Provence-Alpes-Côte d’Azur : </a:t>
            </a:r>
          </a:p>
          <a:p>
            <a:pPr algn="ctr">
              <a:defRPr/>
            </a:pPr>
            <a:endParaRPr lang="fr-FR" sz="2400" dirty="0"/>
          </a:p>
          <a:p>
            <a:pPr marL="0" lvl="1" algn="ctr">
              <a:defRPr/>
            </a:pPr>
            <a:r>
              <a:rPr lang="fr-FR" sz="2000" dirty="0">
                <a:hlinkClick r:id="rId5"/>
              </a:rPr>
              <a:t>https://paca.dreets.gouv.fr/Les-indicateurs-cles-de-la-Direccte-Paca</a:t>
            </a:r>
            <a:endParaRPr lang="fr-FR" sz="2000" dirty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 smtClean="0"/>
          </a:p>
          <a:p>
            <a:pPr lvl="1"/>
            <a:endParaRPr lang="fr-FR" dirty="0"/>
          </a:p>
          <a:p>
            <a:pPr lvl="1"/>
            <a:endParaRPr lang="fr-FR" dirty="0"/>
          </a:p>
        </p:txBody>
      </p:sp>
      <p:sp>
        <p:nvSpPr>
          <p:cNvPr id="4" name="ZoneTexte 3"/>
          <p:cNvSpPr txBox="1"/>
          <p:nvPr/>
        </p:nvSpPr>
        <p:spPr>
          <a:xfrm>
            <a:off x="264895" y="465363"/>
            <a:ext cx="86121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 smtClean="0">
                <a:solidFill>
                  <a:schemeClr val="accent1">
                    <a:lumMod val="75000"/>
                  </a:schemeClr>
                </a:solidFill>
              </a:rPr>
              <a:t>Pour en savoir plus</a:t>
            </a:r>
            <a:endParaRPr lang="fr-FR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cxnSp>
        <p:nvCxnSpPr>
          <p:cNvPr id="6" name="Connecteur droit 5"/>
          <p:cNvCxnSpPr/>
          <p:nvPr/>
        </p:nvCxnSpPr>
        <p:spPr>
          <a:xfrm>
            <a:off x="213645" y="991089"/>
            <a:ext cx="8827805" cy="0"/>
          </a:xfrm>
          <a:prstGeom prst="line">
            <a:avLst/>
          </a:prstGeom>
          <a:ln/>
          <a:effectLst/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7AC07C-28E4-BD4F-9FFB-37ABAC856C34}" type="slidenum">
              <a:rPr lang="fr-FR" smtClean="0"/>
              <a:t>19</a:t>
            </a:fld>
            <a:endParaRPr lang="fr-FR" dirty="0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>
          <a:xfrm>
            <a:off x="1768415" y="6568767"/>
            <a:ext cx="5840083" cy="365125"/>
          </a:xfrm>
        </p:spPr>
        <p:txBody>
          <a:bodyPr/>
          <a:lstStyle/>
          <a:p>
            <a:r>
              <a:rPr lang="fr-FR" smtClean="0"/>
              <a:t>La Note de conjoncture du 1er trimestre 2022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03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Jour xmlns="ab994d58-9349-46a1-8cee-b96a64c5dc7e">07</Jour>
    <Auteur xmlns="2ff91c20-40e6-4ab5-a5ac-9b5646c66526">
      <UserInfo>
        <DisplayName/>
        <AccountId xsi:nil="true"/>
        <AccountType/>
      </UserInfo>
    </Auteur>
    <DIRECCTE xmlns="2ff91c20-40e6-4ab5-a5ac-9b5646c66526" xsi:nil="true"/>
    <Mots_x0020_Clefs xmlns="2ff91c20-40e6-4ab5-a5ac-9b5646c66526" xsi:nil="true"/>
    <Resume xmlns="ab994d58-9349-46a1-8cee-b96a64c5dc7e" xsi:nil="true"/>
    <Année xmlns="ab994d58-9349-46a1-8cee-b96a64c5dc7e">2018</Année>
    <RubriqueNiv3 xmlns="2ff91c20-40e6-4ab5-a5ac-9b5646c66526" xsi:nil="true"/>
    <Rubrique xmlns="2ff91c20-40e6-4ab5-a5ac-9b5646c66526" xsi:nil="true"/>
    <RubriqueNiv2 xmlns="2ff91c20-40e6-4ab5-a5ac-9b5646c66526" xsi:nil="true"/>
    <Mois xmlns="ab994d58-9349-46a1-8cee-b96a64c5dc7e">06 - Juin</Mois>
    <_dlc_DocId xmlns="ab994d58-9349-46a1-8cee-b96a64c5dc7e">PACA-1195-1</_dlc_DocId>
    <_dlc_DocIdUrl xmlns="ab994d58-9349-46a1-8cee-b96a64c5dc7e">
      <Url>http://intranet.direccte.gouv.fr/paca/Etudes%20et%20statistiques/_layouts/15/DocIdRedir.aspx?ID=PACA-1195-1</Url>
      <Description>PACA-1195-1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ireccte - Document" ma:contentTypeID="0x0101002B9C2962A44E47E49C985B3DB63656AE0096388B916A9B264DBD77EFB5256EEC22" ma:contentTypeVersion="8" ma:contentTypeDescription="Document pour les portails de type Direccte" ma:contentTypeScope="" ma:versionID="c11fc93c9e7ea15410097cfb7479afe7">
  <xsd:schema xmlns:xsd="http://www.w3.org/2001/XMLSchema" xmlns:xs="http://www.w3.org/2001/XMLSchema" xmlns:p="http://schemas.microsoft.com/office/2006/metadata/properties" xmlns:ns2="2ff91c20-40e6-4ab5-a5ac-9b5646c66526" xmlns:ns3="ab994d58-9349-46a1-8cee-b96a64c5dc7e" targetNamespace="http://schemas.microsoft.com/office/2006/metadata/properties" ma:root="true" ma:fieldsID="dcf6eb2dcc919f976b99dd89427cdf59" ns2:_="" ns3:_="">
    <xsd:import namespace="2ff91c20-40e6-4ab5-a5ac-9b5646c66526"/>
    <xsd:import namespace="ab994d58-9349-46a1-8cee-b96a64c5dc7e"/>
    <xsd:element name="properties">
      <xsd:complexType>
        <xsd:sequence>
          <xsd:element name="documentManagement">
            <xsd:complexType>
              <xsd:all>
                <xsd:element ref="ns2:DIRECCTE" minOccurs="0"/>
                <xsd:element ref="ns2:Rubrique" minOccurs="0"/>
                <xsd:element ref="ns2:RubriqueNiv2" minOccurs="0"/>
                <xsd:element ref="ns2:RubriqueNiv3" minOccurs="0"/>
                <xsd:element ref="ns2:Auteur" minOccurs="0"/>
                <xsd:element ref="ns2:Mots_x0020_Clefs" minOccurs="0"/>
                <xsd:element ref="ns3:_dlc_DocId" minOccurs="0"/>
                <xsd:element ref="ns3:_dlc_DocIdUrl" minOccurs="0"/>
                <xsd:element ref="ns3:_dlc_DocIdPersistId" minOccurs="0"/>
                <xsd:element ref="ns3:Resume" minOccurs="0"/>
                <xsd:element ref="ns3:Année" minOccurs="0"/>
                <xsd:element ref="ns3:Mois" minOccurs="0"/>
                <xsd:element ref="ns3:Jou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f91c20-40e6-4ab5-a5ac-9b5646c66526" elementFormDefault="qualified">
    <xsd:import namespace="http://schemas.microsoft.com/office/2006/documentManagement/types"/>
    <xsd:import namespace="http://schemas.microsoft.com/office/infopath/2007/PartnerControls"/>
    <xsd:element name="DIRECCTE" ma:index="8" nillable="true" ma:displayName="DIRECCTE" ma:internalName="DIRECCTE">
      <xsd:simpleType>
        <xsd:restriction base="dms:Text">
          <xsd:maxLength value="255"/>
        </xsd:restriction>
      </xsd:simpleType>
    </xsd:element>
    <xsd:element name="Rubrique" ma:index="9" nillable="true" ma:displayName="Rubrique" ma:internalName="Rubrique">
      <xsd:simpleType>
        <xsd:restriction base="dms:Text">
          <xsd:maxLength value="255"/>
        </xsd:restriction>
      </xsd:simpleType>
    </xsd:element>
    <xsd:element name="RubriqueNiv2" ma:index="10" nillable="true" ma:displayName="Rubrique Niveau 2" ma:internalName="RubriqueNiv2">
      <xsd:simpleType>
        <xsd:restriction base="dms:Text">
          <xsd:maxLength value="255"/>
        </xsd:restriction>
      </xsd:simpleType>
    </xsd:element>
    <xsd:element name="RubriqueNiv3" ma:index="11" nillable="true" ma:displayName="Rubrique Niveau 3" ma:internalName="RubriqueNiv3">
      <xsd:simpleType>
        <xsd:restriction base="dms:Text">
          <xsd:maxLength value="255"/>
        </xsd:restriction>
      </xsd:simpleType>
    </xsd:element>
    <xsd:element name="Auteur" ma:index="12" nillable="true" ma:displayName="Auteur" ma:list="UserInfo" ma:SharePointGroup="0" ma:internalName="Auteu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ots_x0020_Clefs" ma:index="13" nillable="true" ma:displayName="Mots Clefs" ma:internalName="Mots_x0020_Clef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994d58-9349-46a1-8cee-b96a64c5dc7e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Valeur d’ID de document" ma:description="Valeur de l’ID de document affecté à cet élément." ma:internalName="_dlc_DocId" ma:readOnly="true">
      <xsd:simpleType>
        <xsd:restriction base="dms:Text"/>
      </xsd:simpleType>
    </xsd:element>
    <xsd:element name="_dlc_DocIdUrl" ma:index="15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Resume" ma:index="17" nillable="true" ma:displayName="Résumé" ma:internalName="Resume">
      <xsd:simpleType>
        <xsd:restriction base="dms:Text">
          <xsd:maxLength value="255"/>
        </xsd:restriction>
      </xsd:simpleType>
    </xsd:element>
    <xsd:element name="Année" ma:index="18" nillable="true" ma:displayName="Année" ma:description="" ma:format="Dropdown" ma:internalName="Ann_x00e9_e">
      <xsd:simpleType>
        <xsd:union memberTypes="dms:Text">
          <xsd:simpleType>
            <xsd:restriction base="dms:Choice">
              <xsd:enumeration value="2004"/>
              <xsd:enumeration value="2005"/>
              <xsd:enumeration value="2006"/>
              <xsd:enumeration value="2007"/>
              <xsd:enumeration value="2008"/>
              <xsd:enumeration value="2009"/>
              <xsd:enumeration value="2010"/>
              <xsd:enumeration value="2011"/>
              <xsd:enumeration value="2012"/>
              <xsd:enumeration value="2013"/>
              <xsd:enumeration value="2014"/>
              <xsd:enumeration value="2015"/>
              <xsd:enumeration value="2016"/>
              <xsd:enumeration value="2017"/>
              <xsd:enumeration value="2018"/>
            </xsd:restriction>
          </xsd:simpleType>
        </xsd:union>
      </xsd:simpleType>
    </xsd:element>
    <xsd:element name="Mois" ma:index="19" nillable="true" ma:displayName="Mois" ma:format="Dropdown" ma:internalName="Mois">
      <xsd:simpleType>
        <xsd:restriction base="dms:Choice">
          <xsd:enumeration value="01 - Janvier"/>
          <xsd:enumeration value="02 - Février"/>
          <xsd:enumeration value="03 - Mars"/>
          <xsd:enumeration value="04 - Avril"/>
          <xsd:enumeration value="05 - Mai"/>
          <xsd:enumeration value="06 - Juin"/>
          <xsd:enumeration value="07 - Juillet"/>
          <xsd:enumeration value="08 - Août"/>
          <xsd:enumeration value="09 - Septembre"/>
          <xsd:enumeration value="10 - Octobre"/>
          <xsd:enumeration value="11 - Novembre"/>
          <xsd:enumeration value="12 - Décembre"/>
        </xsd:restriction>
      </xsd:simpleType>
    </xsd:element>
    <xsd:element name="Jour" ma:index="20" nillable="true" ma:displayName="Jour" ma:format="Dropdown" ma:internalName="Jour">
      <xsd:simpleType>
        <xsd:restriction base="dms:Choice">
          <xsd:enumeration value="01"/>
          <xsd:enumeration value="02"/>
          <xsd:enumeration value="03"/>
          <xsd:enumeration value="04"/>
          <xsd:enumeration value="05"/>
          <xsd:enumeration value="06"/>
          <xsd:enumeration value="07"/>
          <xsd:enumeration value="08"/>
          <xsd:enumeration value="09"/>
          <xsd:enumeration value="10"/>
          <xsd:enumeration value="11"/>
          <xsd:enumeration value="12"/>
          <xsd:enumeration value="13"/>
          <xsd:enumeration value="14"/>
          <xsd:enumeration value="15"/>
          <xsd:enumeration value="16"/>
          <xsd:enumeration value="17"/>
          <xsd:enumeration value="18"/>
          <xsd:enumeration value="19"/>
          <xsd:enumeration value="20"/>
          <xsd:enumeration value="21"/>
          <xsd:enumeration value="22"/>
          <xsd:enumeration value="23"/>
          <xsd:enumeration value="24"/>
          <xsd:enumeration value="25"/>
          <xsd:enumeration value="26"/>
          <xsd:enumeration value="27"/>
          <xsd:enumeration value="28"/>
          <xsd:enumeration value="29"/>
          <xsd:enumeration value="30"/>
          <xsd:enumeration value="31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2AE89B-080E-49C5-92D1-0FC918E24C08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9F75A013-2665-47DA-9765-AD20C70A5351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ab994d58-9349-46a1-8cee-b96a64c5dc7e"/>
    <ds:schemaRef ds:uri="2ff91c20-40e6-4ab5-a5ac-9b5646c66526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08BEFDB-FD80-49BF-933E-2ABC1EFC7D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ff91c20-40e6-4ab5-a5ac-9b5646c66526"/>
    <ds:schemaRef ds:uri="ab994d58-9349-46a1-8cee-b96a64c5dc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4CD4B930-2EF4-44AA-B4F3-1B1D22FE6A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5749</TotalTime>
  <Words>941</Words>
  <Application>Microsoft Office PowerPoint</Application>
  <PresentationFormat>Affichage à l'écran (4:3)</PresentationFormat>
  <Paragraphs>180</Paragraphs>
  <Slides>19</Slides>
  <Notes>19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>L'agence Mars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Pascale Lami</dc:creator>
  <cp:lastModifiedBy>DANGELO Virginie (DR-PACA)</cp:lastModifiedBy>
  <cp:revision>640</cp:revision>
  <cp:lastPrinted>2018-10-09T12:30:48Z</cp:lastPrinted>
  <dcterms:created xsi:type="dcterms:W3CDTF">2018-05-30T13:27:07Z</dcterms:created>
  <dcterms:modified xsi:type="dcterms:W3CDTF">2022-07-08T07:24:08Z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0x0101002B9C2962A44E47E49C985B3DB63656AE0096388B916A9B264DBD77EFB5256EEC22</vt:lpwstr>
  </property>
  <property fmtid="{D5CDD505-2E9C-101B-9397-08002B2CF9AE}" pid="3" name="_dlc_DocIdItemGuid">
    <vt:lpwstr>e2e11c4f-34e3-4fd7-820e-3307ce29c67b</vt:lpwstr>
  </property>
</Properties>
</file>