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notesSlides/notesSlide13.xml" ContentType="application/vnd.openxmlformats-officedocument.presentationml.notesSlide+xml"/>
  <Override PartName="/ppt/charts/chart3.xml" ContentType="application/vnd.openxmlformats-officedocument.drawingml.chart+xml"/>
  <Override PartName="/ppt/drawings/drawing2.xml" ContentType="application/vnd.openxmlformats-officedocument.drawingml.chartshapes+xml"/>
  <Override PartName="/ppt/notesSlides/notesSlide14.xml" ContentType="application/vnd.openxmlformats-officedocument.presentationml.notesSlide+xml"/>
  <Override PartName="/ppt/charts/chart4.xml" ContentType="application/vnd.openxmlformats-officedocument.drawingml.chart+xml"/>
  <Override PartName="/ppt/drawings/drawing3.xml" ContentType="application/vnd.openxmlformats-officedocument.drawingml.chartshapes+xml"/>
  <Override PartName="/ppt/notesSlides/notesSlide15.xml" ContentType="application/vnd.openxmlformats-officedocument.presentationml.notesSlide+xml"/>
  <Override PartName="/ppt/charts/chart5.xml" ContentType="application/vnd.openxmlformats-officedocument.drawingml.chart+xml"/>
  <Override PartName="/ppt/drawings/drawing4.xml" ContentType="application/vnd.openxmlformats-officedocument.drawingml.chartshape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5"/>
  </p:sldMasterIdLst>
  <p:notesMasterIdLst>
    <p:notesMasterId r:id="rId24"/>
  </p:notesMasterIdLst>
  <p:sldIdLst>
    <p:sldId id="256" r:id="rId6"/>
    <p:sldId id="263" r:id="rId7"/>
    <p:sldId id="300" r:id="rId8"/>
    <p:sldId id="265" r:id="rId9"/>
    <p:sldId id="290" r:id="rId10"/>
    <p:sldId id="310" r:id="rId11"/>
    <p:sldId id="301" r:id="rId12"/>
    <p:sldId id="312" r:id="rId13"/>
    <p:sldId id="269" r:id="rId14"/>
    <p:sldId id="294" r:id="rId15"/>
    <p:sldId id="283" r:id="rId16"/>
    <p:sldId id="317" r:id="rId17"/>
    <p:sldId id="318" r:id="rId18"/>
    <p:sldId id="319" r:id="rId19"/>
    <p:sldId id="320" r:id="rId20"/>
    <p:sldId id="309" r:id="rId21"/>
    <p:sldId id="308" r:id="rId22"/>
    <p:sldId id="303" r:id="rId23"/>
  </p:sldIdLst>
  <p:sldSz cx="9144000" cy="6858000" type="screen4x3"/>
  <p:notesSz cx="6797675" cy="9926638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EYER Virginie (DR-PACA)" initials="MV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60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82206" autoAdjust="0"/>
  </p:normalViewPr>
  <p:slideViewPr>
    <p:cSldViewPr snapToGrid="0" snapToObjects="1">
      <p:cViewPr varScale="1">
        <p:scale>
          <a:sx n="110" d="100"/>
          <a:sy n="110" d="100"/>
        </p:scale>
        <p:origin x="1038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polaris.social.gouv.fr\DREETS-PACA$\Users\Cab-SESE\10%20-%20Notes%20de%20conjoncture\01%20-%20Notes\2024\2024-T1\01%20-%20Fichiers%20de%20travail\DEFM-Ch&#244;mage\2024_T1_Taux%20de%20ch&#244;mage_note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polaris.social.gouv.fr\DREETS-PACA$\Users\Cab-SESE\10%20-%20Notes%20de%20conjoncture\01%20-%20Notes\2024\2024-T1\01%20-%20Fichiers%20de%20travail\DEFM-Ch&#244;mage\2024_T1_Demandeurs%20d'emploi_ABC_note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\\polaris.social.gouv.fr\DREETS-PACA$\Users\Cab-SESE\10%20-%20Notes%20de%20conjoncture\01%20-%20Notes\2024\2024-T1\01%20-%20Fichiers%20de%20travail\DEFM-Ch&#244;mage\2024_T1_Demandeurs%20d'emploi_ABC_note.xlsx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\\polaris.social.gouv.fr\DREETS-PACA$\Users\Cab-SESE\10%20-%20Notes%20de%20conjoncture\01%20-%20Notes\2024\2024-T1\01%20-%20Fichiers%20de%20travail\DEFM-Ch&#244;mage\2024_T1_Demandeurs%20d'emploi_ABC_note.xlsx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oleObject" Target="file:///\\polaris.social.gouv.fr\DREETS-PACA$\Users\Cab-SESE\10%20-%20Notes%20de%20conjoncture\01%20-%20Notes\2024\2024-T1\01%20-%20Fichiers%20de%20travail\DEFM-Ch&#244;mage\2024_T1_Demandeurs%20d'emploi_ABC_note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fr-FR" sz="1800" b="1" i="0" baseline="0">
                <a:effectLst/>
              </a:rPr>
              <a:t>Taux de chômage </a:t>
            </a:r>
            <a:r>
              <a:rPr lang="fr-FR" sz="1400" b="0" i="1" baseline="0">
                <a:effectLst/>
              </a:rPr>
              <a:t>(données CVS, en %)</a:t>
            </a:r>
            <a:endParaRPr lang="fr-FR" sz="1400">
              <a:effectLst/>
            </a:endParaRPr>
          </a:p>
        </c:rich>
      </c:tx>
      <c:overlay val="1"/>
    </c:title>
    <c:autoTitleDeleted val="0"/>
    <c:plotArea>
      <c:layout>
        <c:manualLayout>
          <c:layoutTarget val="inner"/>
          <c:xMode val="edge"/>
          <c:yMode val="edge"/>
          <c:x val="7.6983171221244415E-2"/>
          <c:y val="8.5190086545093247E-2"/>
          <c:w val="0.87380191693290732"/>
          <c:h val="0.5795942080565569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'Figure 10'!$C$25</c:f>
              <c:strCache>
                <c:ptCount val="1"/>
                <c:pt idx="0">
                  <c:v>T4 2023</c:v>
                </c:pt>
              </c:strCache>
            </c:strRef>
          </c:tx>
          <c:spPr>
            <a:solidFill>
              <a:srgbClr val="FFCC99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-8.5149007410645506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91B-4F1B-AF46-4BDFFB8AE848}"/>
                </c:ext>
              </c:extLst>
            </c:dLbl>
            <c:dLbl>
              <c:idx val="1"/>
              <c:layout>
                <c:manualLayout>
                  <c:x val="-1.4901076296862962E-2"/>
                  <c:y val="-3.2263258433745926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91B-4F1B-AF46-4BDFFB8AE848}"/>
                </c:ext>
              </c:extLst>
            </c:dLbl>
            <c:dLbl>
              <c:idx val="2"/>
              <c:layout>
                <c:manualLayout>
                  <c:x val="-1.0643625926330728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91B-4F1B-AF46-4BDFFB8AE848}"/>
                </c:ext>
              </c:extLst>
            </c:dLbl>
            <c:dLbl>
              <c:idx val="4"/>
              <c:layout>
                <c:manualLayout>
                  <c:x val="-8.5149007410645506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91B-4F1B-AF46-4BDFFB8AE848}"/>
                </c:ext>
              </c:extLst>
            </c:dLbl>
            <c:dLbl>
              <c:idx val="5"/>
              <c:layout>
                <c:manualLayout>
                  <c:x val="-1.2772351111596825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691B-4F1B-AF46-4BDFFB8AE848}"/>
                </c:ext>
              </c:extLst>
            </c:dLbl>
            <c:dLbl>
              <c:idx val="6"/>
              <c:layout>
                <c:manualLayout>
                  <c:x val="-6.3861755557984125E-3"/>
                  <c:y val="-3.519945991097177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91B-4F1B-AF46-4BDFFB8AE848}"/>
                </c:ext>
              </c:extLst>
            </c:dLbl>
            <c:dLbl>
              <c:idx val="7"/>
              <c:layout>
                <c:manualLayout>
                  <c:x val="5.6081225140975027E-4"/>
                  <c:y val="2.790430537065583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691B-4F1B-AF46-4BDFFB8AE848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'Figure 10'!$A$26:$A$33</c:f>
              <c:strCache>
                <c:ptCount val="8"/>
                <c:pt idx="0">
                  <c:v>France métropolitaine</c:v>
                </c:pt>
                <c:pt idx="1">
                  <c:v>Provence-Alpes-Côte d'Azur</c:v>
                </c:pt>
                <c:pt idx="2">
                  <c:v>Alpes-de-Haute-Provence</c:v>
                </c:pt>
                <c:pt idx="3">
                  <c:v>Hautes-Alpes</c:v>
                </c:pt>
                <c:pt idx="4">
                  <c:v>Alpes-Maritimes</c:v>
                </c:pt>
                <c:pt idx="5">
                  <c:v>Bouches-du-Rhône</c:v>
                </c:pt>
                <c:pt idx="6">
                  <c:v>Var</c:v>
                </c:pt>
                <c:pt idx="7">
                  <c:v>Vaucluse</c:v>
                </c:pt>
              </c:strCache>
            </c:strRef>
          </c:cat>
          <c:val>
            <c:numRef>
              <c:f>'Figure 10'!$C$26:$C$33</c:f>
              <c:numCache>
                <c:formatCode>0.0</c:formatCode>
                <c:ptCount val="8"/>
                <c:pt idx="0">
                  <c:v>7.3</c:v>
                </c:pt>
                <c:pt idx="1">
                  <c:v>8.1999999999999993</c:v>
                </c:pt>
                <c:pt idx="2">
                  <c:v>8.1999999999999993</c:v>
                </c:pt>
                <c:pt idx="3">
                  <c:v>6.6</c:v>
                </c:pt>
                <c:pt idx="4">
                  <c:v>7.2</c:v>
                </c:pt>
                <c:pt idx="5">
                  <c:v>8.6999999999999993</c:v>
                </c:pt>
                <c:pt idx="6">
                  <c:v>7.4</c:v>
                </c:pt>
                <c:pt idx="7">
                  <c:v>9.9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691B-4F1B-AF46-4BDFFB8AE848}"/>
            </c:ext>
          </c:extLst>
        </c:ser>
        <c:ser>
          <c:idx val="1"/>
          <c:order val="1"/>
          <c:tx>
            <c:strRef>
              <c:f>'Figure 10'!$B$25</c:f>
              <c:strCache>
                <c:ptCount val="1"/>
                <c:pt idx="0">
                  <c:v>T1 2024</c:v>
                </c:pt>
              </c:strCache>
            </c:strRef>
          </c:tx>
          <c:spPr>
            <a:solidFill>
              <a:srgbClr val="9999FF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0"/>
              <c:spPr>
                <a:solidFill>
                  <a:srgbClr val="FFFF00"/>
                </a:solidFill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8-691B-4F1B-AF46-4BDFFB8AE848}"/>
                </c:ext>
              </c:extLst>
            </c:dLbl>
            <c:dLbl>
              <c:idx val="1"/>
              <c:spPr>
                <a:solidFill>
                  <a:srgbClr val="FFFF00"/>
                </a:solidFill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9-691B-4F1B-AF46-4BDFFB8AE848}"/>
                </c:ext>
              </c:extLst>
            </c:dLbl>
            <c:dLbl>
              <c:idx val="7"/>
              <c:layout>
                <c:manualLayout>
                  <c:x val="3.7348272642390291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691B-4F1B-AF46-4BDFFB8AE848}"/>
                </c:ext>
              </c:extLst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9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'Figure 10'!$A$26:$A$33</c:f>
              <c:strCache>
                <c:ptCount val="8"/>
                <c:pt idx="0">
                  <c:v>France métropolitaine</c:v>
                </c:pt>
                <c:pt idx="1">
                  <c:v>Provence-Alpes-Côte d'Azur</c:v>
                </c:pt>
                <c:pt idx="2">
                  <c:v>Alpes-de-Haute-Provence</c:v>
                </c:pt>
                <c:pt idx="3">
                  <c:v>Hautes-Alpes</c:v>
                </c:pt>
                <c:pt idx="4">
                  <c:v>Alpes-Maritimes</c:v>
                </c:pt>
                <c:pt idx="5">
                  <c:v>Bouches-du-Rhône</c:v>
                </c:pt>
                <c:pt idx="6">
                  <c:v>Var</c:v>
                </c:pt>
                <c:pt idx="7">
                  <c:v>Vaucluse</c:v>
                </c:pt>
              </c:strCache>
            </c:strRef>
          </c:cat>
          <c:val>
            <c:numRef>
              <c:f>'Figure 10'!$B$26:$B$33</c:f>
              <c:numCache>
                <c:formatCode>0.0</c:formatCode>
                <c:ptCount val="8"/>
                <c:pt idx="0">
                  <c:v>7.3</c:v>
                </c:pt>
                <c:pt idx="1">
                  <c:v>8.1</c:v>
                </c:pt>
                <c:pt idx="2">
                  <c:v>8.1</c:v>
                </c:pt>
                <c:pt idx="3">
                  <c:v>6.6</c:v>
                </c:pt>
                <c:pt idx="4">
                  <c:v>7.1</c:v>
                </c:pt>
                <c:pt idx="5">
                  <c:v>8.6999999999999993</c:v>
                </c:pt>
                <c:pt idx="6">
                  <c:v>7.4</c:v>
                </c:pt>
                <c:pt idx="7">
                  <c:v>9.9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691B-4F1B-AF46-4BDFFB8AE8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2383232"/>
        <c:axId val="172409600"/>
      </c:barChart>
      <c:catAx>
        <c:axId val="1723832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-252000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fr-FR"/>
          </a:p>
        </c:txPr>
        <c:crossAx val="172409600"/>
        <c:crosses val="autoZero"/>
        <c:auto val="1"/>
        <c:lblAlgn val="ctr"/>
        <c:lblOffset val="0"/>
        <c:tickLblSkip val="1"/>
        <c:tickMarkSkip val="1"/>
        <c:noMultiLvlLbl val="0"/>
      </c:catAx>
      <c:valAx>
        <c:axId val="172409600"/>
        <c:scaling>
          <c:orientation val="minMax"/>
          <c:max val="10"/>
          <c:min val="6"/>
        </c:scaling>
        <c:delete val="0"/>
        <c:axPos val="l"/>
        <c:majorGridlines>
          <c:spPr>
            <a:ln w="3175">
              <a:solidFill>
                <a:srgbClr val="C0C0C0"/>
              </a:solidFill>
              <a:prstDash val="sysDash"/>
            </a:ln>
          </c:spPr>
        </c:majorGridlines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2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fr-FR"/>
          </a:p>
        </c:txPr>
        <c:crossAx val="172383232"/>
        <c:crosses val="autoZero"/>
        <c:crossBetween val="between"/>
        <c:majorUnit val="1"/>
      </c:valAx>
      <c:spPr>
        <a:solidFill>
          <a:srgbClr val="FFFFFF"/>
        </a:solidFill>
        <a:ln w="12700">
          <a:solidFill>
            <a:srgbClr val="80808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55626046744156976"/>
          <c:y val="0.11789261412586248"/>
          <c:w val="0.24968219976761696"/>
          <c:h val="4.9178088038280693E-2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100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85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fr-F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5280653370105389E-2"/>
          <c:y val="0.16829375369994917"/>
          <c:w val="0.86471641552420164"/>
          <c:h val="0.52314939674456862"/>
        </c:manualLayout>
      </c:layout>
      <c:barChart>
        <c:barDir val="col"/>
        <c:grouping val="stacked"/>
        <c:varyColors val="0"/>
        <c:ser>
          <c:idx val="1"/>
          <c:order val="0"/>
          <c:spPr>
            <a:solidFill>
              <a:srgbClr val="00B0F0"/>
            </a:solidFill>
            <a:ln w="28575">
              <a:noFill/>
              <a:prstDash val="solid"/>
            </a:ln>
          </c:spPr>
          <c:invertIfNegative val="0"/>
          <c:cat>
            <c:multiLvlStrRef>
              <c:f>'dates trim'!$A$25:$B$100</c:f>
              <c:multiLvlStrCache>
                <c:ptCount val="76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  <c:pt idx="40">
                    <c:v>T1</c:v>
                  </c:pt>
                  <c:pt idx="41">
                    <c:v>T2</c:v>
                  </c:pt>
                  <c:pt idx="42">
                    <c:v>T3</c:v>
                  </c:pt>
                  <c:pt idx="43">
                    <c:v>T4</c:v>
                  </c:pt>
                  <c:pt idx="44">
                    <c:v>T1</c:v>
                  </c:pt>
                  <c:pt idx="45">
                    <c:v>T2</c:v>
                  </c:pt>
                  <c:pt idx="46">
                    <c:v>T3</c:v>
                  </c:pt>
                  <c:pt idx="47">
                    <c:v>T4</c:v>
                  </c:pt>
                  <c:pt idx="48">
                    <c:v>T1</c:v>
                  </c:pt>
                  <c:pt idx="49">
                    <c:v>T2</c:v>
                  </c:pt>
                  <c:pt idx="50">
                    <c:v>T3</c:v>
                  </c:pt>
                  <c:pt idx="51">
                    <c:v>T4</c:v>
                  </c:pt>
                  <c:pt idx="52">
                    <c:v>T1</c:v>
                  </c:pt>
                  <c:pt idx="53">
                    <c:v>T2</c:v>
                  </c:pt>
                  <c:pt idx="54">
                    <c:v>T3</c:v>
                  </c:pt>
                  <c:pt idx="55">
                    <c:v>T4</c:v>
                  </c:pt>
                  <c:pt idx="56">
                    <c:v>T1</c:v>
                  </c:pt>
                  <c:pt idx="57">
                    <c:v>T2</c:v>
                  </c:pt>
                  <c:pt idx="58">
                    <c:v>T3</c:v>
                  </c:pt>
                  <c:pt idx="59">
                    <c:v>T4</c:v>
                  </c:pt>
                  <c:pt idx="60">
                    <c:v>T1</c:v>
                  </c:pt>
                  <c:pt idx="61">
                    <c:v>T2</c:v>
                  </c:pt>
                  <c:pt idx="62">
                    <c:v>T3</c:v>
                  </c:pt>
                  <c:pt idx="63">
                    <c:v>T4</c:v>
                  </c:pt>
                  <c:pt idx="64">
                    <c:v>T1</c:v>
                  </c:pt>
                  <c:pt idx="65">
                    <c:v>T2</c:v>
                  </c:pt>
                  <c:pt idx="66">
                    <c:v>T3</c:v>
                  </c:pt>
                  <c:pt idx="67">
                    <c:v>T4</c:v>
                  </c:pt>
                  <c:pt idx="68">
                    <c:v>T1</c:v>
                  </c:pt>
                  <c:pt idx="69">
                    <c:v>T2</c:v>
                  </c:pt>
                  <c:pt idx="70">
                    <c:v>T3</c:v>
                  </c:pt>
                  <c:pt idx="71">
                    <c:v>T4</c:v>
                  </c:pt>
                  <c:pt idx="72">
                    <c:v>T1</c:v>
                  </c:pt>
                  <c:pt idx="73">
                    <c:v>T2</c:v>
                  </c:pt>
                  <c:pt idx="74">
                    <c:v>T3</c:v>
                  </c:pt>
                  <c:pt idx="75">
                    <c:v>T4</c:v>
                  </c:pt>
                </c:lvl>
                <c:lvl>
                  <c:pt idx="0">
                    <c:v>2014</c:v>
                  </c:pt>
                  <c:pt idx="4">
                    <c:v>2015</c:v>
                  </c:pt>
                  <c:pt idx="8">
                    <c:v>2016</c:v>
                  </c:pt>
                  <c:pt idx="12">
                    <c:v>2017</c:v>
                  </c:pt>
                  <c:pt idx="16">
                    <c:v>2018</c:v>
                  </c:pt>
                  <c:pt idx="20">
                    <c:v>2019</c:v>
                  </c:pt>
                  <c:pt idx="24">
                    <c:v>2020</c:v>
                  </c:pt>
                  <c:pt idx="28">
                    <c:v>2021</c:v>
                  </c:pt>
                  <c:pt idx="32">
                    <c:v>2022</c:v>
                  </c:pt>
                  <c:pt idx="36">
                    <c:v>2023</c:v>
                  </c:pt>
                  <c:pt idx="40">
                    <c:v>2024</c:v>
                  </c:pt>
                  <c:pt idx="44">
                    <c:v>2025</c:v>
                  </c:pt>
                  <c:pt idx="48">
                    <c:v>2026</c:v>
                  </c:pt>
                  <c:pt idx="52">
                    <c:v>2027</c:v>
                  </c:pt>
                  <c:pt idx="56">
                    <c:v>2028</c:v>
                  </c:pt>
                  <c:pt idx="60">
                    <c:v>2029</c:v>
                  </c:pt>
                  <c:pt idx="64">
                    <c:v>2030</c:v>
                  </c:pt>
                  <c:pt idx="68">
                    <c:v>2031</c:v>
                  </c:pt>
                  <c:pt idx="72">
                    <c:v>2032</c:v>
                  </c:pt>
                </c:lvl>
              </c:multiLvlStrCache>
            </c:multiLvlStrRef>
          </c:cat>
          <c:val>
            <c:numRef>
              <c:f>Paca_trim!$BH$83:$BH$123</c:f>
              <c:numCache>
                <c:formatCode>#\ ##0.0</c:formatCode>
                <c:ptCount val="41"/>
                <c:pt idx="0">
                  <c:v>1.2228065408161681</c:v>
                </c:pt>
                <c:pt idx="1">
                  <c:v>1.4780658813125624</c:v>
                </c:pt>
                <c:pt idx="2">
                  <c:v>1.5086676418412326</c:v>
                </c:pt>
                <c:pt idx="3">
                  <c:v>1.7851804726244147</c:v>
                </c:pt>
                <c:pt idx="4">
                  <c:v>2.0272305560575798</c:v>
                </c:pt>
                <c:pt idx="5">
                  <c:v>2.4379262495940468</c:v>
                </c:pt>
                <c:pt idx="6">
                  <c:v>0.19166060221778025</c:v>
                </c:pt>
                <c:pt idx="7">
                  <c:v>1.0873551811179993</c:v>
                </c:pt>
                <c:pt idx="8">
                  <c:v>0.6018567922313478</c:v>
                </c:pt>
                <c:pt idx="9">
                  <c:v>-0.23548380253304302</c:v>
                </c:pt>
                <c:pt idx="10">
                  <c:v>1.0823799600221173</c:v>
                </c:pt>
                <c:pt idx="11">
                  <c:v>0.73349461800078508</c:v>
                </c:pt>
                <c:pt idx="12">
                  <c:v>1.0727387905409502</c:v>
                </c:pt>
                <c:pt idx="13">
                  <c:v>0.95390930629786208</c:v>
                </c:pt>
                <c:pt idx="14">
                  <c:v>1.0547357361659682</c:v>
                </c:pt>
                <c:pt idx="15">
                  <c:v>1.0167225886594355</c:v>
                </c:pt>
                <c:pt idx="16">
                  <c:v>0.22923363786433448</c:v>
                </c:pt>
                <c:pt idx="17">
                  <c:v>0.28205264982796852</c:v>
                </c:pt>
                <c:pt idx="18">
                  <c:v>-3.9230027594006067E-2</c:v>
                </c:pt>
                <c:pt idx="19">
                  <c:v>-0.10975415070242356</c:v>
                </c:pt>
                <c:pt idx="20">
                  <c:v>-7.524755112505721E-2</c:v>
                </c:pt>
                <c:pt idx="21">
                  <c:v>-0.85700195924242051</c:v>
                </c:pt>
                <c:pt idx="22">
                  <c:v>-1.3295512596456449</c:v>
                </c:pt>
                <c:pt idx="23">
                  <c:v>-1.1499107592953361</c:v>
                </c:pt>
                <c:pt idx="24">
                  <c:v>-0.33492757019006891</c:v>
                </c:pt>
                <c:pt idx="25">
                  <c:v>7.604757294979958</c:v>
                </c:pt>
                <c:pt idx="26">
                  <c:v>-1.5287434615532947</c:v>
                </c:pt>
                <c:pt idx="27">
                  <c:v>-1.8826799966066066</c:v>
                </c:pt>
                <c:pt idx="28">
                  <c:v>0.28998230841879025</c:v>
                </c:pt>
                <c:pt idx="29">
                  <c:v>0.10212878838120609</c:v>
                </c:pt>
                <c:pt idx="30">
                  <c:v>-2.7367765528937937</c:v>
                </c:pt>
                <c:pt idx="31">
                  <c:v>-3.3266808797586034</c:v>
                </c:pt>
                <c:pt idx="32">
                  <c:v>-2.6386432652946268</c:v>
                </c:pt>
                <c:pt idx="33">
                  <c:v>-1.4524112777166698</c:v>
                </c:pt>
                <c:pt idx="34">
                  <c:v>-0.1145567900599942</c:v>
                </c:pt>
                <c:pt idx="35">
                  <c:v>-0.56461869858330793</c:v>
                </c:pt>
                <c:pt idx="36">
                  <c:v>-0.28317301649500859</c:v>
                </c:pt>
                <c:pt idx="37">
                  <c:v>-0.65692889449100456</c:v>
                </c:pt>
                <c:pt idx="38">
                  <c:v>1.5673513255309857E-2</c:v>
                </c:pt>
                <c:pt idx="39">
                  <c:v>0.9813066676616522</c:v>
                </c:pt>
                <c:pt idx="40">
                  <c:v>-0.30594147206621791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A32-42E2-A636-5A0C1D648B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51755008"/>
        <c:axId val="151756800"/>
      </c:barChart>
      <c:catAx>
        <c:axId val="151755008"/>
        <c:scaling>
          <c:orientation val="minMax"/>
        </c:scaling>
        <c:delete val="0"/>
        <c:axPos val="b"/>
        <c:majorGridlines>
          <c:spPr>
            <a:ln w="3175">
              <a:solidFill>
                <a:srgbClr val="969696"/>
              </a:solidFill>
              <a:prstDash val="sysDash"/>
            </a:ln>
          </c:spPr>
        </c:majorGridlines>
        <c:numFmt formatCode="General" sourceLinked="1"/>
        <c:majorTickMark val="in"/>
        <c:minorTickMark val="none"/>
        <c:tickLblPos val="low"/>
        <c:spPr>
          <a:ln w="19050"/>
        </c:spPr>
        <c:txPr>
          <a:bodyPr/>
          <a:lstStyle/>
          <a:p>
            <a:pPr>
              <a:defRPr sz="1000"/>
            </a:pPr>
            <a:endParaRPr lang="fr-FR"/>
          </a:p>
        </c:txPr>
        <c:crossAx val="151756800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51756800"/>
        <c:scaling>
          <c:orientation val="minMax"/>
          <c:max val="8"/>
          <c:min val="-4"/>
        </c:scaling>
        <c:delete val="0"/>
        <c:axPos val="l"/>
        <c:majorGridlines>
          <c:spPr>
            <a:ln>
              <a:prstDash val="sysDash"/>
            </a:ln>
          </c:spPr>
        </c:majorGridlines>
        <c:numFmt formatCode="[Blue][&lt;0]\-&quot;&quot;0&quot;&quot;;[Red][&gt;0]\+&quot;&quot;0&quot;&quot;;0" sourceLinked="0"/>
        <c:majorTickMark val="out"/>
        <c:minorTickMark val="none"/>
        <c:tickLblPos val="nextTo"/>
        <c:crossAx val="151755008"/>
        <c:crosses val="autoZero"/>
        <c:crossBetween val="between"/>
        <c:majorUnit val="1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9899942710206919E-2"/>
          <c:y val="0.27474751284831911"/>
          <c:w val="0.86471641552420164"/>
          <c:h val="0.44330907738329117"/>
        </c:manualLayout>
      </c:layout>
      <c:barChart>
        <c:barDir val="col"/>
        <c:grouping val="clustered"/>
        <c:varyColors val="0"/>
        <c:ser>
          <c:idx val="1"/>
          <c:order val="0"/>
          <c:tx>
            <c:v>Hommes</c:v>
          </c:tx>
          <c:spPr>
            <a:solidFill>
              <a:srgbClr val="00B0F0"/>
            </a:solidFill>
            <a:ln w="28575">
              <a:noFill/>
              <a:prstDash val="solid"/>
            </a:ln>
          </c:spPr>
          <c:invertIfNegative val="0"/>
          <c:cat>
            <c:multiLvlStrRef>
              <c:f>'dates trim'!$A$49:$B$100</c:f>
              <c:multiLvlStrCache>
                <c:ptCount val="52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  <c:pt idx="40">
                    <c:v>T1</c:v>
                  </c:pt>
                  <c:pt idx="41">
                    <c:v>T2</c:v>
                  </c:pt>
                  <c:pt idx="42">
                    <c:v>T3</c:v>
                  </c:pt>
                  <c:pt idx="43">
                    <c:v>T4</c:v>
                  </c:pt>
                  <c:pt idx="44">
                    <c:v>T1</c:v>
                  </c:pt>
                  <c:pt idx="45">
                    <c:v>T2</c:v>
                  </c:pt>
                  <c:pt idx="46">
                    <c:v>T3</c:v>
                  </c:pt>
                  <c:pt idx="47">
                    <c:v>T4</c:v>
                  </c:pt>
                  <c:pt idx="48">
                    <c:v>T1</c:v>
                  </c:pt>
                  <c:pt idx="49">
                    <c:v>T2</c:v>
                  </c:pt>
                  <c:pt idx="50">
                    <c:v>T3</c:v>
                  </c:pt>
                  <c:pt idx="51">
                    <c:v>T4</c:v>
                  </c:pt>
                </c:lvl>
                <c:lvl>
                  <c:pt idx="0">
                    <c:v>2020</c:v>
                  </c:pt>
                  <c:pt idx="4">
                    <c:v>2021</c:v>
                  </c:pt>
                  <c:pt idx="8">
                    <c:v>2022</c:v>
                  </c:pt>
                  <c:pt idx="12">
                    <c:v>2023</c:v>
                  </c:pt>
                  <c:pt idx="16">
                    <c:v>2024</c:v>
                  </c:pt>
                  <c:pt idx="20">
                    <c:v>2025</c:v>
                  </c:pt>
                  <c:pt idx="24">
                    <c:v>2026</c:v>
                  </c:pt>
                  <c:pt idx="28">
                    <c:v>2027</c:v>
                  </c:pt>
                  <c:pt idx="32">
                    <c:v>2028</c:v>
                  </c:pt>
                  <c:pt idx="36">
                    <c:v>2029</c:v>
                  </c:pt>
                  <c:pt idx="40">
                    <c:v>2030</c:v>
                  </c:pt>
                  <c:pt idx="44">
                    <c:v>2031</c:v>
                  </c:pt>
                  <c:pt idx="48">
                    <c:v>2032</c:v>
                  </c:pt>
                </c:lvl>
              </c:multiLvlStrCache>
            </c:multiLvlStrRef>
          </c:cat>
          <c:val>
            <c:numRef>
              <c:f>Paca_trim!$BI$107:$BI$123</c:f>
              <c:numCache>
                <c:formatCode>#\ ##0.0</c:formatCode>
                <c:ptCount val="17"/>
                <c:pt idx="0">
                  <c:v>-0.11254523178619857</c:v>
                </c:pt>
                <c:pt idx="1">
                  <c:v>9.4701561720031524</c:v>
                </c:pt>
                <c:pt idx="2">
                  <c:v>-2.1405771610969904</c:v>
                </c:pt>
                <c:pt idx="3">
                  <c:v>-1.8425817445947401</c:v>
                </c:pt>
                <c:pt idx="4">
                  <c:v>0.34586588541667407</c:v>
                </c:pt>
                <c:pt idx="5">
                  <c:v>-4.3253179784541462E-2</c:v>
                </c:pt>
                <c:pt idx="6">
                  <c:v>-3.2764938946058919</c:v>
                </c:pt>
                <c:pt idx="7">
                  <c:v>-3.5622413600268299</c:v>
                </c:pt>
                <c:pt idx="8">
                  <c:v>-3.0849521600463947</c:v>
                </c:pt>
                <c:pt idx="9">
                  <c:v>-1.6334589840244162</c:v>
                </c:pt>
                <c:pt idx="10">
                  <c:v>-9.1240875912412811E-2</c:v>
                </c:pt>
                <c:pt idx="11">
                  <c:v>-0.58904109589040798</c:v>
                </c:pt>
                <c:pt idx="12">
                  <c:v>-0.21129024849571021</c:v>
                </c:pt>
                <c:pt idx="13">
                  <c:v>-0.41426927502876687</c:v>
                </c:pt>
                <c:pt idx="14">
                  <c:v>0.22648486249132738</c:v>
                </c:pt>
                <c:pt idx="15">
                  <c:v>1.3773596507409502</c:v>
                </c:pt>
                <c:pt idx="16">
                  <c:v>-0.24109904773458313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0CA-4E8D-A667-95129302203D}"/>
            </c:ext>
          </c:extLst>
        </c:ser>
        <c:ser>
          <c:idx val="0"/>
          <c:order val="1"/>
          <c:tx>
            <c:v>Femmes</c:v>
          </c:tx>
          <c:spPr>
            <a:solidFill>
              <a:schemeClr val="accent6">
                <a:lumMod val="75000"/>
              </a:schemeClr>
            </a:solidFill>
          </c:spPr>
          <c:invertIfNegative val="0"/>
          <c:cat>
            <c:multiLvlStrRef>
              <c:f>'dates trim'!$A$49:$B$100</c:f>
              <c:multiLvlStrCache>
                <c:ptCount val="52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  <c:pt idx="40">
                    <c:v>T1</c:v>
                  </c:pt>
                  <c:pt idx="41">
                    <c:v>T2</c:v>
                  </c:pt>
                  <c:pt idx="42">
                    <c:v>T3</c:v>
                  </c:pt>
                  <c:pt idx="43">
                    <c:v>T4</c:v>
                  </c:pt>
                  <c:pt idx="44">
                    <c:v>T1</c:v>
                  </c:pt>
                  <c:pt idx="45">
                    <c:v>T2</c:v>
                  </c:pt>
                  <c:pt idx="46">
                    <c:v>T3</c:v>
                  </c:pt>
                  <c:pt idx="47">
                    <c:v>T4</c:v>
                  </c:pt>
                  <c:pt idx="48">
                    <c:v>T1</c:v>
                  </c:pt>
                  <c:pt idx="49">
                    <c:v>T2</c:v>
                  </c:pt>
                  <c:pt idx="50">
                    <c:v>T3</c:v>
                  </c:pt>
                  <c:pt idx="51">
                    <c:v>T4</c:v>
                  </c:pt>
                </c:lvl>
                <c:lvl>
                  <c:pt idx="0">
                    <c:v>2020</c:v>
                  </c:pt>
                  <c:pt idx="4">
                    <c:v>2021</c:v>
                  </c:pt>
                  <c:pt idx="8">
                    <c:v>2022</c:v>
                  </c:pt>
                  <c:pt idx="12">
                    <c:v>2023</c:v>
                  </c:pt>
                  <c:pt idx="16">
                    <c:v>2024</c:v>
                  </c:pt>
                  <c:pt idx="20">
                    <c:v>2025</c:v>
                  </c:pt>
                  <c:pt idx="24">
                    <c:v>2026</c:v>
                  </c:pt>
                  <c:pt idx="28">
                    <c:v>2027</c:v>
                  </c:pt>
                  <c:pt idx="32">
                    <c:v>2028</c:v>
                  </c:pt>
                  <c:pt idx="36">
                    <c:v>2029</c:v>
                  </c:pt>
                  <c:pt idx="40">
                    <c:v>2030</c:v>
                  </c:pt>
                  <c:pt idx="44">
                    <c:v>2031</c:v>
                  </c:pt>
                  <c:pt idx="48">
                    <c:v>2032</c:v>
                  </c:pt>
                </c:lvl>
              </c:multiLvlStrCache>
            </c:multiLvlStrRef>
          </c:cat>
          <c:val>
            <c:numRef>
              <c:f>Paca_trim!$BJ$107:$BJ$123</c:f>
              <c:numCache>
                <c:formatCode>#\ ##0.0</c:formatCode>
                <c:ptCount val="17"/>
                <c:pt idx="0">
                  <c:v>-0.54330414352840029</c:v>
                </c:pt>
                <c:pt idx="1">
                  <c:v>5.8492718609489458</c:v>
                </c:pt>
                <c:pt idx="2">
                  <c:v>-0.93326401481049759</c:v>
                </c:pt>
                <c:pt idx="3">
                  <c:v>-1.9212308164911041</c:v>
                </c:pt>
                <c:pt idx="4">
                  <c:v>0.23621225171612803</c:v>
                </c:pt>
                <c:pt idx="5">
                  <c:v>0.24216542763029203</c:v>
                </c:pt>
                <c:pt idx="6">
                  <c:v>-2.2183834894081267</c:v>
                </c:pt>
                <c:pt idx="7">
                  <c:v>-3.1028757388590011</c:v>
                </c:pt>
                <c:pt idx="8">
                  <c:v>-2.216617088650974</c:v>
                </c:pt>
                <c:pt idx="9">
                  <c:v>-1.282734256715079</c:v>
                </c:pt>
                <c:pt idx="10">
                  <c:v>-0.13633071559424614</c:v>
                </c:pt>
                <c:pt idx="11">
                  <c:v>-0.5418011689253599</c:v>
                </c:pt>
                <c:pt idx="12">
                  <c:v>-0.35030025736346726</c:v>
                </c:pt>
                <c:pt idx="13">
                  <c:v>-0.88385106535618929</c:v>
                </c:pt>
                <c:pt idx="14">
                  <c:v>-0.18239986102868144</c:v>
                </c:pt>
                <c:pt idx="15">
                  <c:v>0.60766029034269309</c:v>
                </c:pt>
                <c:pt idx="16">
                  <c:v>-0.36758346306867695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0CA-4E8D-A667-9512930220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2396928"/>
        <c:axId val="172398464"/>
      </c:barChart>
      <c:catAx>
        <c:axId val="172396928"/>
        <c:scaling>
          <c:orientation val="minMax"/>
        </c:scaling>
        <c:delete val="0"/>
        <c:axPos val="b"/>
        <c:majorGridlines>
          <c:spPr>
            <a:ln w="3175">
              <a:solidFill>
                <a:srgbClr val="969696"/>
              </a:solidFill>
              <a:prstDash val="sysDash"/>
            </a:ln>
          </c:spPr>
        </c:majorGridlines>
        <c:numFmt formatCode="General" sourceLinked="1"/>
        <c:majorTickMark val="in"/>
        <c:minorTickMark val="none"/>
        <c:tickLblPos val="low"/>
        <c:spPr>
          <a:ln w="19050"/>
        </c:spPr>
        <c:txPr>
          <a:bodyPr/>
          <a:lstStyle/>
          <a:p>
            <a:pPr>
              <a:defRPr sz="1000"/>
            </a:pPr>
            <a:endParaRPr lang="fr-FR"/>
          </a:p>
        </c:txPr>
        <c:crossAx val="172398464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72398464"/>
        <c:scaling>
          <c:orientation val="minMax"/>
          <c:max val="10"/>
          <c:min val="-4"/>
        </c:scaling>
        <c:delete val="0"/>
        <c:axPos val="l"/>
        <c:majorGridlines>
          <c:spPr>
            <a:ln>
              <a:prstDash val="sysDash"/>
            </a:ln>
          </c:spPr>
        </c:majorGridlines>
        <c:numFmt formatCode="[Blue][&lt;0]\-&quot;&quot;0&quot;&quot;;[Red][&gt;0]\+&quot;&quot;0&quot;&quot;;0" sourceLinked="0"/>
        <c:majorTickMark val="out"/>
        <c:minorTickMark val="none"/>
        <c:tickLblPos val="nextTo"/>
        <c:crossAx val="172396928"/>
        <c:crosses val="autoZero"/>
        <c:crossBetween val="between"/>
        <c:majorUnit val="2"/>
      </c:valAx>
    </c:plotArea>
    <c:legend>
      <c:legendPos val="t"/>
      <c:layout>
        <c:manualLayout>
          <c:xMode val="edge"/>
          <c:yMode val="edge"/>
          <c:x val="0.36531382815726715"/>
          <c:y val="0.21556886227544911"/>
          <c:w val="0.33028591603714508"/>
          <c:h val="5.4566981522519258E-2"/>
        </c:manualLayout>
      </c:layout>
      <c:overlay val="0"/>
      <c:txPr>
        <a:bodyPr/>
        <a:lstStyle/>
        <a:p>
          <a:pPr>
            <a:defRPr sz="1200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8360179596839737E-2"/>
          <c:y val="0.25345676101864512"/>
          <c:w val="0.86471641552420164"/>
          <c:h val="0.46459982921296517"/>
        </c:manualLayout>
      </c:layout>
      <c:barChart>
        <c:barDir val="col"/>
        <c:grouping val="clustered"/>
        <c:varyColors val="0"/>
        <c:ser>
          <c:idx val="1"/>
          <c:order val="0"/>
          <c:tx>
            <c:v>Moins de 25 ans</c:v>
          </c:tx>
          <c:spPr>
            <a:solidFill>
              <a:srgbClr val="00B0F0"/>
            </a:solidFill>
            <a:ln w="28575">
              <a:noFill/>
              <a:prstDash val="solid"/>
            </a:ln>
          </c:spPr>
          <c:invertIfNegative val="0"/>
          <c:cat>
            <c:multiLvlStrRef>
              <c:f>'dates trim'!$A$49:$B$100</c:f>
              <c:multiLvlStrCache>
                <c:ptCount val="52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  <c:pt idx="40">
                    <c:v>T1</c:v>
                  </c:pt>
                  <c:pt idx="41">
                    <c:v>T2</c:v>
                  </c:pt>
                  <c:pt idx="42">
                    <c:v>T3</c:v>
                  </c:pt>
                  <c:pt idx="43">
                    <c:v>T4</c:v>
                  </c:pt>
                  <c:pt idx="44">
                    <c:v>T1</c:v>
                  </c:pt>
                  <c:pt idx="45">
                    <c:v>T2</c:v>
                  </c:pt>
                  <c:pt idx="46">
                    <c:v>T3</c:v>
                  </c:pt>
                  <c:pt idx="47">
                    <c:v>T4</c:v>
                  </c:pt>
                  <c:pt idx="48">
                    <c:v>T1</c:v>
                  </c:pt>
                  <c:pt idx="49">
                    <c:v>T2</c:v>
                  </c:pt>
                  <c:pt idx="50">
                    <c:v>T3</c:v>
                  </c:pt>
                  <c:pt idx="51">
                    <c:v>T4</c:v>
                  </c:pt>
                </c:lvl>
                <c:lvl>
                  <c:pt idx="0">
                    <c:v>2020</c:v>
                  </c:pt>
                  <c:pt idx="4">
                    <c:v>2021</c:v>
                  </c:pt>
                  <c:pt idx="8">
                    <c:v>2022</c:v>
                  </c:pt>
                  <c:pt idx="12">
                    <c:v>2023</c:v>
                  </c:pt>
                  <c:pt idx="16">
                    <c:v>2024</c:v>
                  </c:pt>
                  <c:pt idx="20">
                    <c:v>2025</c:v>
                  </c:pt>
                  <c:pt idx="24">
                    <c:v>2026</c:v>
                  </c:pt>
                  <c:pt idx="28">
                    <c:v>2027</c:v>
                  </c:pt>
                  <c:pt idx="32">
                    <c:v>2028</c:v>
                  </c:pt>
                  <c:pt idx="36">
                    <c:v>2029</c:v>
                  </c:pt>
                  <c:pt idx="40">
                    <c:v>2030</c:v>
                  </c:pt>
                  <c:pt idx="44">
                    <c:v>2031</c:v>
                  </c:pt>
                  <c:pt idx="48">
                    <c:v>2032</c:v>
                  </c:pt>
                </c:lvl>
              </c:multiLvlStrCache>
            </c:multiLvlStrRef>
          </c:cat>
          <c:val>
            <c:numRef>
              <c:f>Paca_trim!$BK$107:$BK$123</c:f>
              <c:numCache>
                <c:formatCode>#\ ##0.0</c:formatCode>
                <c:ptCount val="17"/>
                <c:pt idx="0">
                  <c:v>-1.2571034957809535</c:v>
                </c:pt>
                <c:pt idx="1">
                  <c:v>15.643529822113699</c:v>
                </c:pt>
                <c:pt idx="2">
                  <c:v>-4.122052983461522</c:v>
                </c:pt>
                <c:pt idx="3">
                  <c:v>-4.1367377968856474</c:v>
                </c:pt>
                <c:pt idx="4">
                  <c:v>4.922336469044275E-2</c:v>
                </c:pt>
                <c:pt idx="5">
                  <c:v>-0.73798720822172426</c:v>
                </c:pt>
                <c:pt idx="6">
                  <c:v>-6.3388038330212559</c:v>
                </c:pt>
                <c:pt idx="7">
                  <c:v>-5.5800552713588525</c:v>
                </c:pt>
                <c:pt idx="8">
                  <c:v>-3.5434051563083768</c:v>
                </c:pt>
                <c:pt idx="9">
                  <c:v>-1.3880818645490289</c:v>
                </c:pt>
                <c:pt idx="10">
                  <c:v>-9.1659028414303734E-2</c:v>
                </c:pt>
                <c:pt idx="11">
                  <c:v>0.23591087811272171</c:v>
                </c:pt>
                <c:pt idx="12">
                  <c:v>-0.24843096234309359</c:v>
                </c:pt>
                <c:pt idx="13">
                  <c:v>0.16384847293222649</c:v>
                </c:pt>
                <c:pt idx="14">
                  <c:v>1.5114833475103007</c:v>
                </c:pt>
                <c:pt idx="15">
                  <c:v>2.3140389325770228</c:v>
                </c:pt>
                <c:pt idx="16">
                  <c:v>-0.661500661500658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3AC-4325-98E7-BDEC0F445DF8}"/>
            </c:ext>
          </c:extLst>
        </c:ser>
        <c:ser>
          <c:idx val="0"/>
          <c:order val="1"/>
          <c:tx>
            <c:v>25 à 49 ans</c:v>
          </c:tx>
          <c:spPr>
            <a:solidFill>
              <a:schemeClr val="accent6">
                <a:lumMod val="75000"/>
              </a:schemeClr>
            </a:solidFill>
          </c:spPr>
          <c:invertIfNegative val="0"/>
          <c:cat>
            <c:multiLvlStrRef>
              <c:f>'dates trim'!$A$49:$B$100</c:f>
              <c:multiLvlStrCache>
                <c:ptCount val="52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  <c:pt idx="40">
                    <c:v>T1</c:v>
                  </c:pt>
                  <c:pt idx="41">
                    <c:v>T2</c:v>
                  </c:pt>
                  <c:pt idx="42">
                    <c:v>T3</c:v>
                  </c:pt>
                  <c:pt idx="43">
                    <c:v>T4</c:v>
                  </c:pt>
                  <c:pt idx="44">
                    <c:v>T1</c:v>
                  </c:pt>
                  <c:pt idx="45">
                    <c:v>T2</c:v>
                  </c:pt>
                  <c:pt idx="46">
                    <c:v>T3</c:v>
                  </c:pt>
                  <c:pt idx="47">
                    <c:v>T4</c:v>
                  </c:pt>
                  <c:pt idx="48">
                    <c:v>T1</c:v>
                  </c:pt>
                  <c:pt idx="49">
                    <c:v>T2</c:v>
                  </c:pt>
                  <c:pt idx="50">
                    <c:v>T3</c:v>
                  </c:pt>
                  <c:pt idx="51">
                    <c:v>T4</c:v>
                  </c:pt>
                </c:lvl>
                <c:lvl>
                  <c:pt idx="0">
                    <c:v>2020</c:v>
                  </c:pt>
                  <c:pt idx="4">
                    <c:v>2021</c:v>
                  </c:pt>
                  <c:pt idx="8">
                    <c:v>2022</c:v>
                  </c:pt>
                  <c:pt idx="12">
                    <c:v>2023</c:v>
                  </c:pt>
                  <c:pt idx="16">
                    <c:v>2024</c:v>
                  </c:pt>
                  <c:pt idx="20">
                    <c:v>2025</c:v>
                  </c:pt>
                  <c:pt idx="24">
                    <c:v>2026</c:v>
                  </c:pt>
                  <c:pt idx="28">
                    <c:v>2027</c:v>
                  </c:pt>
                  <c:pt idx="32">
                    <c:v>2028</c:v>
                  </c:pt>
                  <c:pt idx="36">
                    <c:v>2029</c:v>
                  </c:pt>
                  <c:pt idx="40">
                    <c:v>2030</c:v>
                  </c:pt>
                  <c:pt idx="44">
                    <c:v>2031</c:v>
                  </c:pt>
                  <c:pt idx="48">
                    <c:v>2032</c:v>
                  </c:pt>
                </c:lvl>
              </c:multiLvlStrCache>
            </c:multiLvlStrRef>
          </c:cat>
          <c:val>
            <c:numRef>
              <c:f>Paca_trim!$BL$107:$BL$123</c:f>
              <c:numCache>
                <c:formatCode>#\ ##0.0</c:formatCode>
                <c:ptCount val="17"/>
                <c:pt idx="0">
                  <c:v>-0.31617293284761372</c:v>
                </c:pt>
                <c:pt idx="1">
                  <c:v>7.5938311613689136</c:v>
                </c:pt>
                <c:pt idx="2">
                  <c:v>-1.6384337683976846</c:v>
                </c:pt>
                <c:pt idx="3">
                  <c:v>-1.9817139382356741</c:v>
                </c:pt>
                <c:pt idx="4">
                  <c:v>0.29689698339370185</c:v>
                </c:pt>
                <c:pt idx="5">
                  <c:v>-6.2959076600210828E-2</c:v>
                </c:pt>
                <c:pt idx="6">
                  <c:v>-2.8305223369216703</c:v>
                </c:pt>
                <c:pt idx="7">
                  <c:v>-3.4703185959484517</c:v>
                </c:pt>
                <c:pt idx="8">
                  <c:v>-2.7325430678952656</c:v>
                </c:pt>
                <c:pt idx="9">
                  <c:v>-1.6560262638254608</c:v>
                </c:pt>
                <c:pt idx="10">
                  <c:v>-8.6228135008581397E-3</c:v>
                </c:pt>
                <c:pt idx="11">
                  <c:v>-0.64430290860262307</c:v>
                </c:pt>
                <c:pt idx="12">
                  <c:v>-0.27278363298200992</c:v>
                </c:pt>
                <c:pt idx="13">
                  <c:v>-0.56819594678602092</c:v>
                </c:pt>
                <c:pt idx="14">
                  <c:v>-3.6262238505502253E-2</c:v>
                </c:pt>
                <c:pt idx="15">
                  <c:v>0.84434103872710331</c:v>
                </c:pt>
                <c:pt idx="16">
                  <c:v>-0.14884828638410674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3AC-4325-98E7-BDEC0F445DF8}"/>
            </c:ext>
          </c:extLst>
        </c:ser>
        <c:ser>
          <c:idx val="2"/>
          <c:order val="2"/>
          <c:tx>
            <c:v>50 ans ou plus</c:v>
          </c:tx>
          <c:spPr>
            <a:solidFill>
              <a:srgbClr val="92D050"/>
            </a:solidFill>
          </c:spPr>
          <c:invertIfNegative val="0"/>
          <c:cat>
            <c:multiLvlStrRef>
              <c:f>'dates trim'!$A$49:$B$100</c:f>
              <c:multiLvlStrCache>
                <c:ptCount val="52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  <c:pt idx="40">
                    <c:v>T1</c:v>
                  </c:pt>
                  <c:pt idx="41">
                    <c:v>T2</c:v>
                  </c:pt>
                  <c:pt idx="42">
                    <c:v>T3</c:v>
                  </c:pt>
                  <c:pt idx="43">
                    <c:v>T4</c:v>
                  </c:pt>
                  <c:pt idx="44">
                    <c:v>T1</c:v>
                  </c:pt>
                  <c:pt idx="45">
                    <c:v>T2</c:v>
                  </c:pt>
                  <c:pt idx="46">
                    <c:v>T3</c:v>
                  </c:pt>
                  <c:pt idx="47">
                    <c:v>T4</c:v>
                  </c:pt>
                  <c:pt idx="48">
                    <c:v>T1</c:v>
                  </c:pt>
                  <c:pt idx="49">
                    <c:v>T2</c:v>
                  </c:pt>
                  <c:pt idx="50">
                    <c:v>T3</c:v>
                  </c:pt>
                  <c:pt idx="51">
                    <c:v>T4</c:v>
                  </c:pt>
                </c:lvl>
                <c:lvl>
                  <c:pt idx="0">
                    <c:v>2020</c:v>
                  </c:pt>
                  <c:pt idx="4">
                    <c:v>2021</c:v>
                  </c:pt>
                  <c:pt idx="8">
                    <c:v>2022</c:v>
                  </c:pt>
                  <c:pt idx="12">
                    <c:v>2023</c:v>
                  </c:pt>
                  <c:pt idx="16">
                    <c:v>2024</c:v>
                  </c:pt>
                  <c:pt idx="20">
                    <c:v>2025</c:v>
                  </c:pt>
                  <c:pt idx="24">
                    <c:v>2026</c:v>
                  </c:pt>
                  <c:pt idx="28">
                    <c:v>2027</c:v>
                  </c:pt>
                  <c:pt idx="32">
                    <c:v>2028</c:v>
                  </c:pt>
                  <c:pt idx="36">
                    <c:v>2029</c:v>
                  </c:pt>
                  <c:pt idx="40">
                    <c:v>2030</c:v>
                  </c:pt>
                  <c:pt idx="44">
                    <c:v>2031</c:v>
                  </c:pt>
                  <c:pt idx="48">
                    <c:v>2032</c:v>
                  </c:pt>
                </c:lvl>
              </c:multiLvlStrCache>
            </c:multiLvlStrRef>
          </c:cat>
          <c:val>
            <c:numRef>
              <c:f>Paca_trim!$BM$107:$BM$123</c:f>
              <c:numCache>
                <c:formatCode>#\ ##0.0</c:formatCode>
                <c:ptCount val="17"/>
                <c:pt idx="0">
                  <c:v>2.2282191577338573E-2</c:v>
                </c:pt>
                <c:pt idx="1">
                  <c:v>4.2054455445544647</c:v>
                </c:pt>
                <c:pt idx="2">
                  <c:v>-5.9383833345216797E-2</c:v>
                </c:pt>
                <c:pt idx="3">
                  <c:v>-0.64410324666063223</c:v>
                </c:pt>
                <c:pt idx="4">
                  <c:v>0.38035547687964577</c:v>
                </c:pt>
                <c:pt idx="5">
                  <c:v>0.82455555025975347</c:v>
                </c:pt>
                <c:pt idx="6">
                  <c:v>-0.99035643377138882</c:v>
                </c:pt>
                <c:pt idx="7">
                  <c:v>-2.1103392298694068</c:v>
                </c:pt>
                <c:pt idx="8">
                  <c:v>-2.0899890257285891</c:v>
                </c:pt>
                <c:pt idx="9">
                  <c:v>-1.0585832420045738</c:v>
                </c:pt>
                <c:pt idx="10">
                  <c:v>-0.33985348538629889</c:v>
                </c:pt>
                <c:pt idx="11">
                  <c:v>-0.70981105385470311</c:v>
                </c:pt>
                <c:pt idx="12">
                  <c:v>-0.31800951484467488</c:v>
                </c:pt>
                <c:pt idx="13">
                  <c:v>-1.1586953192792682</c:v>
                </c:pt>
                <c:pt idx="14">
                  <c:v>-0.46736211526543503</c:v>
                </c:pt>
                <c:pt idx="15">
                  <c:v>0.72898020598231028</c:v>
                </c:pt>
                <c:pt idx="16">
                  <c:v>-0.48676213042134764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3AC-4325-98E7-BDEC0F445D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3291008"/>
        <c:axId val="153296896"/>
      </c:barChart>
      <c:catAx>
        <c:axId val="153291008"/>
        <c:scaling>
          <c:orientation val="minMax"/>
        </c:scaling>
        <c:delete val="0"/>
        <c:axPos val="b"/>
        <c:majorGridlines>
          <c:spPr>
            <a:ln w="3175">
              <a:solidFill>
                <a:srgbClr val="969696"/>
              </a:solidFill>
              <a:prstDash val="sysDash"/>
            </a:ln>
          </c:spPr>
        </c:majorGridlines>
        <c:numFmt formatCode="General" sourceLinked="1"/>
        <c:majorTickMark val="in"/>
        <c:minorTickMark val="none"/>
        <c:tickLblPos val="low"/>
        <c:spPr>
          <a:ln w="19050"/>
        </c:spPr>
        <c:txPr>
          <a:bodyPr/>
          <a:lstStyle/>
          <a:p>
            <a:pPr>
              <a:defRPr sz="1000"/>
            </a:pPr>
            <a:endParaRPr lang="fr-FR"/>
          </a:p>
        </c:txPr>
        <c:crossAx val="153296896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53296896"/>
        <c:scaling>
          <c:orientation val="minMax"/>
          <c:max val="18"/>
          <c:min val="-9"/>
        </c:scaling>
        <c:delete val="0"/>
        <c:axPos val="l"/>
        <c:majorGridlines>
          <c:spPr>
            <a:ln>
              <a:prstDash val="sysDash"/>
            </a:ln>
          </c:spPr>
        </c:majorGridlines>
        <c:numFmt formatCode="[Blue][&lt;0]\-&quot;&quot;0&quot;&quot;;[Red][&gt;0]\+&quot;&quot;0&quot;&quot;;0" sourceLinked="0"/>
        <c:majorTickMark val="out"/>
        <c:minorTickMark val="none"/>
        <c:tickLblPos val="nextTo"/>
        <c:crossAx val="153291008"/>
        <c:crosses val="autoZero"/>
        <c:crossBetween val="between"/>
        <c:majorUnit val="3"/>
      </c:valAx>
    </c:plotArea>
    <c:legend>
      <c:legendPos val="t"/>
      <c:layout>
        <c:manualLayout>
          <c:xMode val="edge"/>
          <c:yMode val="edge"/>
          <c:x val="0.23034240643777396"/>
          <c:y val="0.17831004657351962"/>
          <c:w val="0.49532195531396139"/>
          <c:h val="5.4566981522519258E-2"/>
        </c:manualLayout>
      </c:layout>
      <c:overlay val="0"/>
      <c:txPr>
        <a:bodyPr/>
        <a:lstStyle/>
        <a:p>
          <a:pPr>
            <a:defRPr sz="1200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8360179596839737E-2"/>
          <c:y val="0.28273154478444679"/>
          <c:w val="0.86471641552420164"/>
          <c:h val="0.44330907738329117"/>
        </c:manualLayout>
      </c:layout>
      <c:barChart>
        <c:barDir val="col"/>
        <c:grouping val="clustered"/>
        <c:varyColors val="0"/>
        <c:ser>
          <c:idx val="1"/>
          <c:order val="0"/>
          <c:tx>
            <c:v>Moins d'un an</c:v>
          </c:tx>
          <c:spPr>
            <a:solidFill>
              <a:srgbClr val="00B0F0"/>
            </a:solidFill>
            <a:ln w="28575">
              <a:noFill/>
              <a:prstDash val="solid"/>
            </a:ln>
          </c:spPr>
          <c:invertIfNegative val="0"/>
          <c:cat>
            <c:multiLvlStrRef>
              <c:f>'dates trim'!$A$49:$B$100</c:f>
              <c:multiLvlStrCache>
                <c:ptCount val="52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  <c:pt idx="40">
                    <c:v>T1</c:v>
                  </c:pt>
                  <c:pt idx="41">
                    <c:v>T2</c:v>
                  </c:pt>
                  <c:pt idx="42">
                    <c:v>T3</c:v>
                  </c:pt>
                  <c:pt idx="43">
                    <c:v>T4</c:v>
                  </c:pt>
                  <c:pt idx="44">
                    <c:v>T1</c:v>
                  </c:pt>
                  <c:pt idx="45">
                    <c:v>T2</c:v>
                  </c:pt>
                  <c:pt idx="46">
                    <c:v>T3</c:v>
                  </c:pt>
                  <c:pt idx="47">
                    <c:v>T4</c:v>
                  </c:pt>
                  <c:pt idx="48">
                    <c:v>T1</c:v>
                  </c:pt>
                  <c:pt idx="49">
                    <c:v>T2</c:v>
                  </c:pt>
                  <c:pt idx="50">
                    <c:v>T3</c:v>
                  </c:pt>
                  <c:pt idx="51">
                    <c:v>T4</c:v>
                  </c:pt>
                </c:lvl>
                <c:lvl>
                  <c:pt idx="0">
                    <c:v>2020</c:v>
                  </c:pt>
                  <c:pt idx="4">
                    <c:v>2021</c:v>
                  </c:pt>
                  <c:pt idx="8">
                    <c:v>2022</c:v>
                  </c:pt>
                  <c:pt idx="12">
                    <c:v>2023</c:v>
                  </c:pt>
                  <c:pt idx="16">
                    <c:v>2024</c:v>
                  </c:pt>
                  <c:pt idx="20">
                    <c:v>2025</c:v>
                  </c:pt>
                  <c:pt idx="24">
                    <c:v>2026</c:v>
                  </c:pt>
                  <c:pt idx="28">
                    <c:v>2027</c:v>
                  </c:pt>
                  <c:pt idx="32">
                    <c:v>2028</c:v>
                  </c:pt>
                  <c:pt idx="36">
                    <c:v>2029</c:v>
                  </c:pt>
                  <c:pt idx="40">
                    <c:v>2030</c:v>
                  </c:pt>
                  <c:pt idx="44">
                    <c:v>2031</c:v>
                  </c:pt>
                  <c:pt idx="48">
                    <c:v>2032</c:v>
                  </c:pt>
                </c:lvl>
              </c:multiLvlStrCache>
            </c:multiLvlStrRef>
          </c:cat>
          <c:val>
            <c:numRef>
              <c:f>Paca_trim!$BT$107:$BT$123</c:f>
              <c:numCache>
                <c:formatCode>#\ ##0.0</c:formatCode>
                <c:ptCount val="17"/>
                <c:pt idx="0">
                  <c:v>0.76396748636691214</c:v>
                </c:pt>
                <c:pt idx="1">
                  <c:v>8.9704643504454609</c:v>
                </c:pt>
                <c:pt idx="2">
                  <c:v>-4.7133787804249483</c:v>
                </c:pt>
                <c:pt idx="3">
                  <c:v>-4.6170866625691591</c:v>
                </c:pt>
                <c:pt idx="4">
                  <c:v>-1.32226718560714</c:v>
                </c:pt>
                <c:pt idx="5">
                  <c:v>0.79537143454184722</c:v>
                </c:pt>
                <c:pt idx="6">
                  <c:v>-1.4343651606048446</c:v>
                </c:pt>
                <c:pt idx="7">
                  <c:v>-2.2742211121335565</c:v>
                </c:pt>
                <c:pt idx="8">
                  <c:v>-9.4161958568816928E-3</c:v>
                </c:pt>
                <c:pt idx="9">
                  <c:v>1.0735474150108226</c:v>
                </c:pt>
                <c:pt idx="10">
                  <c:v>1.7928684564294306</c:v>
                </c:pt>
                <c:pt idx="11">
                  <c:v>1.3219487957321086</c:v>
                </c:pt>
                <c:pt idx="12">
                  <c:v>1.0194995418704611</c:v>
                </c:pt>
                <c:pt idx="13">
                  <c:v>-0.37941210286284166</c:v>
                </c:pt>
                <c:pt idx="14">
                  <c:v>0.22056371983278922</c:v>
                </c:pt>
                <c:pt idx="15">
                  <c:v>0.65127824551525215</c:v>
                </c:pt>
                <c:pt idx="16">
                  <c:v>-0.84410714058706926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09F-45AC-B227-1953674DFE1D}"/>
            </c:ext>
          </c:extLst>
        </c:ser>
        <c:ser>
          <c:idx val="0"/>
          <c:order val="1"/>
          <c:tx>
            <c:v>Un an ou plus</c:v>
          </c:tx>
          <c:spPr>
            <a:solidFill>
              <a:schemeClr val="accent6">
                <a:lumMod val="75000"/>
              </a:schemeClr>
            </a:solidFill>
          </c:spPr>
          <c:invertIfNegative val="0"/>
          <c:cat>
            <c:multiLvlStrRef>
              <c:f>'dates trim'!$A$49:$B$100</c:f>
              <c:multiLvlStrCache>
                <c:ptCount val="52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  <c:pt idx="40">
                    <c:v>T1</c:v>
                  </c:pt>
                  <c:pt idx="41">
                    <c:v>T2</c:v>
                  </c:pt>
                  <c:pt idx="42">
                    <c:v>T3</c:v>
                  </c:pt>
                  <c:pt idx="43">
                    <c:v>T4</c:v>
                  </c:pt>
                  <c:pt idx="44">
                    <c:v>T1</c:v>
                  </c:pt>
                  <c:pt idx="45">
                    <c:v>T2</c:v>
                  </c:pt>
                  <c:pt idx="46">
                    <c:v>T3</c:v>
                  </c:pt>
                  <c:pt idx="47">
                    <c:v>T4</c:v>
                  </c:pt>
                  <c:pt idx="48">
                    <c:v>T1</c:v>
                  </c:pt>
                  <c:pt idx="49">
                    <c:v>T2</c:v>
                  </c:pt>
                  <c:pt idx="50">
                    <c:v>T3</c:v>
                  </c:pt>
                  <c:pt idx="51">
                    <c:v>T4</c:v>
                  </c:pt>
                </c:lvl>
                <c:lvl>
                  <c:pt idx="0">
                    <c:v>2020</c:v>
                  </c:pt>
                  <c:pt idx="4">
                    <c:v>2021</c:v>
                  </c:pt>
                  <c:pt idx="8">
                    <c:v>2022</c:v>
                  </c:pt>
                  <c:pt idx="12">
                    <c:v>2023</c:v>
                  </c:pt>
                  <c:pt idx="16">
                    <c:v>2024</c:v>
                  </c:pt>
                  <c:pt idx="20">
                    <c:v>2025</c:v>
                  </c:pt>
                  <c:pt idx="24">
                    <c:v>2026</c:v>
                  </c:pt>
                  <c:pt idx="28">
                    <c:v>2027</c:v>
                  </c:pt>
                  <c:pt idx="32">
                    <c:v>2028</c:v>
                  </c:pt>
                  <c:pt idx="36">
                    <c:v>2029</c:v>
                  </c:pt>
                  <c:pt idx="40">
                    <c:v>2030</c:v>
                  </c:pt>
                  <c:pt idx="44">
                    <c:v>2031</c:v>
                  </c:pt>
                  <c:pt idx="48">
                    <c:v>2032</c:v>
                  </c:pt>
                </c:lvl>
              </c:multiLvlStrCache>
            </c:multiLvlStrRef>
          </c:cat>
          <c:val>
            <c:numRef>
              <c:f>Paca_trim!$BU$107:$BU$123</c:f>
              <c:numCache>
                <c:formatCode>#\ ##0.0</c:formatCode>
                <c:ptCount val="17"/>
                <c:pt idx="0">
                  <c:v>-1.603468242420647</c:v>
                </c:pt>
                <c:pt idx="1">
                  <c:v>5.9902827654887192</c:v>
                </c:pt>
                <c:pt idx="2">
                  <c:v>2.3418370252263676</c:v>
                </c:pt>
                <c:pt idx="3">
                  <c:v>1.2115900902780696</c:v>
                </c:pt>
                <c:pt idx="4">
                  <c:v>2.0093457943925142</c:v>
                </c:pt>
                <c:pt idx="5">
                  <c:v>-0.61302578750235259</c:v>
                </c:pt>
                <c:pt idx="6">
                  <c:v>-4.0993940379844602</c:v>
                </c:pt>
                <c:pt idx="7">
                  <c:v>-4.4583916429894117</c:v>
                </c:pt>
                <c:pt idx="8">
                  <c:v>-5.5304857299264709</c:v>
                </c:pt>
                <c:pt idx="9">
                  <c:v>-4.3930400463579318</c:v>
                </c:pt>
                <c:pt idx="10">
                  <c:v>-2.4620777774137514</c:v>
                </c:pt>
                <c:pt idx="11">
                  <c:v>-2.9877567472246902</c:v>
                </c:pt>
                <c:pt idx="12">
                  <c:v>-2.0306765459455756</c:v>
                </c:pt>
                <c:pt idx="13">
                  <c:v>-1.0408015408810534</c:v>
                </c:pt>
                <c:pt idx="14">
                  <c:v>-0.26963322738474682</c:v>
                </c:pt>
                <c:pt idx="15">
                  <c:v>1.4431254588100462</c:v>
                </c:pt>
                <c:pt idx="16">
                  <c:v>0.44125174294438185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09F-45AC-B227-1953674DFE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3350144"/>
        <c:axId val="153351680"/>
      </c:barChart>
      <c:catAx>
        <c:axId val="153350144"/>
        <c:scaling>
          <c:orientation val="minMax"/>
        </c:scaling>
        <c:delete val="0"/>
        <c:axPos val="b"/>
        <c:majorGridlines>
          <c:spPr>
            <a:ln w="3175">
              <a:solidFill>
                <a:srgbClr val="969696"/>
              </a:solidFill>
              <a:prstDash val="sysDash"/>
            </a:ln>
          </c:spPr>
        </c:majorGridlines>
        <c:numFmt formatCode="General" sourceLinked="1"/>
        <c:majorTickMark val="in"/>
        <c:minorTickMark val="none"/>
        <c:tickLblPos val="low"/>
        <c:spPr>
          <a:ln w="19050"/>
        </c:spPr>
        <c:txPr>
          <a:bodyPr/>
          <a:lstStyle/>
          <a:p>
            <a:pPr>
              <a:defRPr sz="1000"/>
            </a:pPr>
            <a:endParaRPr lang="fr-FR"/>
          </a:p>
        </c:txPr>
        <c:crossAx val="153351680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53351680"/>
        <c:scaling>
          <c:orientation val="minMax"/>
          <c:max val="10"/>
          <c:min val="-6"/>
        </c:scaling>
        <c:delete val="0"/>
        <c:axPos val="l"/>
        <c:majorGridlines>
          <c:spPr>
            <a:ln>
              <a:prstDash val="sysDash"/>
            </a:ln>
          </c:spPr>
        </c:majorGridlines>
        <c:numFmt formatCode="[Blue][&lt;0]\-&quot;&quot;0&quot;&quot;;[Red][&gt;0]\+&quot;&quot;0&quot;&quot;;0" sourceLinked="0"/>
        <c:majorTickMark val="out"/>
        <c:minorTickMark val="none"/>
        <c:tickLblPos val="nextTo"/>
        <c:crossAx val="153350144"/>
        <c:crosses val="autoZero"/>
        <c:crossBetween val="between"/>
        <c:majorUnit val="2"/>
      </c:valAx>
    </c:plotArea>
    <c:legend>
      <c:legendPos val="t"/>
      <c:layout>
        <c:manualLayout>
          <c:xMode val="edge"/>
          <c:yMode val="edge"/>
          <c:x val="0.36531382815726715"/>
          <c:y val="0.21556886227544911"/>
          <c:w val="0.33028591603714508"/>
          <c:h val="5.4566981522519258E-2"/>
        </c:manualLayout>
      </c:layout>
      <c:overlay val="0"/>
      <c:txPr>
        <a:bodyPr/>
        <a:lstStyle/>
        <a:p>
          <a:pPr>
            <a:defRPr sz="1200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0.02828</cdr:x>
      <cdr:y>0</cdr:y>
    </cdr:from>
    <cdr:to>
      <cdr:x>0.98725</cdr:x>
      <cdr:y>0.18853</cdr:y>
    </cdr:to>
    <cdr:sp macro="" textlink="">
      <cdr:nvSpPr>
        <cdr:cNvPr id="5" name="ZoneTexte 1"/>
        <cdr:cNvSpPr txBox="1"/>
      </cdr:nvSpPr>
      <cdr:spPr>
        <a:xfrm xmlns:a="http://schemas.openxmlformats.org/drawingml/2006/main">
          <a:off x="212232" y="0"/>
          <a:ext cx="7197741" cy="89967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 dirty="0"/>
            <a:t>Evolution trimestrielle du nombre moyen</a:t>
          </a:r>
          <a:r>
            <a:rPr lang="fr-FR" sz="1500" baseline="0" dirty="0"/>
            <a:t> de demandeurs d'emploi de catégories A, B, C, </a:t>
          </a:r>
        </a:p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 baseline="0" dirty="0"/>
            <a:t>en Provence-Alpes-Côte d'Azur</a:t>
          </a:r>
          <a:endParaRPr lang="fr-FR" sz="1500" dirty="0"/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1100" b="0" i="1" baseline="0" dirty="0">
              <a:effectLst/>
              <a:latin typeface="+mn-lt"/>
              <a:ea typeface="+mn-ea"/>
              <a:cs typeface="+mn-cs"/>
            </a:rPr>
            <a:t>(données CVS-CJO, en %)</a:t>
          </a:r>
          <a:endParaRPr lang="fr-FR" sz="1400" dirty="0">
            <a:effectLst/>
          </a:endParaRPr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fr-FR" sz="1400" dirty="0">
            <a:effectLst/>
          </a:endParaRPr>
        </a:p>
        <a:p xmlns:a="http://schemas.openxmlformats.org/drawingml/2006/main">
          <a:pPr algn="ctr" rtl="0"/>
          <a:endParaRPr lang="fr-FR" sz="1400" b="1" i="0" u="none" strike="noStrike" kern="1200" baseline="0" dirty="0">
            <a:solidFill>
              <a:srgbClr val="000000"/>
            </a:solidFill>
            <a:latin typeface="Calibri"/>
            <a:ea typeface="Calibri"/>
            <a:cs typeface="Calibri"/>
          </a:endParaRPr>
        </a:p>
        <a:p xmlns:a="http://schemas.openxmlformats.org/drawingml/2006/main">
          <a:endParaRPr lang="fr-FR" sz="1100" b="1" dirty="0"/>
        </a:p>
      </cdr:txBody>
    </cdr:sp>
  </cdr:relSizeAnchor>
  <cdr:relSizeAnchor xmlns:cdr="http://schemas.openxmlformats.org/drawingml/2006/chartDrawing">
    <cdr:from>
      <cdr:x>0.01276</cdr:x>
      <cdr:y>0.85629</cdr:y>
    </cdr:from>
    <cdr:to>
      <cdr:x>0.99775</cdr:x>
      <cdr:y>1</cdr:y>
    </cdr:to>
    <cdr:sp macro="" textlink="">
      <cdr:nvSpPr>
        <cdr:cNvPr id="6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95773" y="4086226"/>
          <a:ext cx="7393039" cy="68579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18288" tIns="22860" rIns="0" bIns="0" anchor="t" upright="1">
          <a:no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rtl="0"/>
          <a:r>
            <a:rPr lang="fr-FR" sz="1000" b="1">
              <a:effectLst/>
              <a:latin typeface="+mn-lt"/>
              <a:ea typeface="+mn-ea"/>
              <a:cs typeface="+mn-cs"/>
            </a:rPr>
            <a:t>Note</a:t>
          </a:r>
          <a:r>
            <a:rPr lang="fr-FR" sz="1000">
              <a:effectLst/>
              <a:latin typeface="+mn-lt"/>
              <a:ea typeface="+mn-ea"/>
              <a:cs typeface="+mn-cs"/>
            </a:rPr>
            <a:t> : données corrigées des variations</a:t>
          </a:r>
          <a:r>
            <a:rPr lang="fr-FR" sz="1000" baseline="0">
              <a:effectLst/>
              <a:latin typeface="+mn-lt"/>
              <a:ea typeface="+mn-ea"/>
              <a:cs typeface="+mn-cs"/>
            </a:rPr>
            <a:t> saisonnières et des jours ouvrables</a:t>
          </a:r>
          <a:endParaRPr lang="fr-FR" sz="1000">
            <a:effectLst/>
          </a:endParaRPr>
        </a:p>
        <a:p xmlns:a="http://schemas.openxmlformats.org/drawingml/2006/main">
          <a:pPr rtl="0"/>
          <a:r>
            <a:rPr lang="fr-FR" sz="1000" b="1" i="1">
              <a:effectLst/>
              <a:latin typeface="+mn-lt"/>
              <a:ea typeface="+mn-ea"/>
              <a:cs typeface="+mn-cs"/>
            </a:rPr>
            <a:t>Source</a:t>
          </a:r>
          <a:r>
            <a:rPr lang="fr-FR" sz="1000">
              <a:effectLst/>
              <a:latin typeface="+mn-lt"/>
              <a:ea typeface="+mn-ea"/>
              <a:cs typeface="+mn-cs"/>
            </a:rPr>
            <a:t> : </a:t>
          </a:r>
          <a:r>
            <a:rPr lang="fr-FR" sz="1000" i="1">
              <a:effectLst/>
              <a:latin typeface="+mn-lt"/>
              <a:ea typeface="+mn-ea"/>
              <a:cs typeface="+mn-cs"/>
            </a:rPr>
            <a:t>France</a:t>
          </a:r>
          <a:r>
            <a:rPr lang="fr-FR" sz="1000" i="1" baseline="0">
              <a:effectLst/>
              <a:latin typeface="+mn-lt"/>
              <a:ea typeface="+mn-ea"/>
              <a:cs typeface="+mn-cs"/>
            </a:rPr>
            <a:t> Travail</a:t>
          </a:r>
          <a:r>
            <a:rPr lang="fr-FR" sz="1000" i="1">
              <a:effectLst/>
              <a:latin typeface="+mn-lt"/>
              <a:ea typeface="+mn-ea"/>
              <a:cs typeface="+mn-cs"/>
            </a:rPr>
            <a:t>, Dares (STMT) - Calculs des CVS-CJO : Dares</a:t>
          </a:r>
          <a:endParaRPr lang="fr-FR" sz="1000" i="1">
            <a:effectLst/>
          </a:endParaRPr>
        </a:p>
      </cdr:txBody>
    </cdr:sp>
  </cdr:relSizeAnchor>
  <cdr:relSizeAnchor xmlns:cdr="http://schemas.openxmlformats.org/drawingml/2006/chartDrawing">
    <cdr:from>
      <cdr:x>0.1216</cdr:x>
      <cdr:y>0.17724</cdr:y>
    </cdr:from>
    <cdr:to>
      <cdr:x>0.47991</cdr:x>
      <cdr:y>0.34243</cdr:y>
    </cdr:to>
    <cdr:sp macro="" textlink="">
      <cdr:nvSpPr>
        <cdr:cNvPr id="2" name="ZoneTexte 17">
          <a:extLst xmlns:a="http://schemas.openxmlformats.org/drawingml/2006/main">
            <a:ext uri="{FF2B5EF4-FFF2-40B4-BE49-F238E27FC236}">
              <a16:creationId xmlns:a16="http://schemas.microsoft.com/office/drawing/2014/main" id="{3A737E68-02B4-415E-BD29-5911FAC58427}"/>
            </a:ext>
          </a:extLst>
        </cdr:cNvPr>
        <cdr:cNvSpPr txBox="1"/>
      </cdr:nvSpPr>
      <cdr:spPr>
        <a:xfrm xmlns:a="http://schemas.openxmlformats.org/drawingml/2006/main">
          <a:off x="912660" y="846922"/>
          <a:ext cx="2689411" cy="789333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wrap="square" rtlCol="0">
          <a:no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fr-FR" sz="1400" b="1" dirty="0">
              <a:solidFill>
                <a:srgbClr val="FF0000"/>
              </a:solidFill>
            </a:rPr>
            <a:t>449 700 demandeurs d’emploi catégories A,B,C en moyenne </a:t>
          </a:r>
        </a:p>
        <a:p xmlns:a="http://schemas.openxmlformats.org/drawingml/2006/main">
          <a:pPr algn="ctr"/>
          <a:r>
            <a:rPr lang="fr-FR" sz="1400" b="1" dirty="0">
              <a:solidFill>
                <a:srgbClr val="FF0000"/>
              </a:solidFill>
            </a:rPr>
            <a:t>au T1 2024</a:t>
          </a:r>
        </a:p>
        <a:p xmlns:a="http://schemas.openxmlformats.org/drawingml/2006/main">
          <a:pPr algn="ctr"/>
          <a:endParaRPr lang="fr-FR" sz="1400" b="1" dirty="0">
            <a:solidFill>
              <a:srgbClr val="FF0000"/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0.04103</cdr:x>
      <cdr:y>0</cdr:y>
    </cdr:from>
    <cdr:to>
      <cdr:x>1</cdr:x>
      <cdr:y>0.18853</cdr:y>
    </cdr:to>
    <cdr:sp macro="" textlink="">
      <cdr:nvSpPr>
        <cdr:cNvPr id="5" name="ZoneTexte 1"/>
        <cdr:cNvSpPr txBox="1"/>
      </cdr:nvSpPr>
      <cdr:spPr>
        <a:xfrm xmlns:a="http://schemas.openxmlformats.org/drawingml/2006/main">
          <a:off x="307959" y="0"/>
          <a:ext cx="7197741" cy="89967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/>
            <a:t>Evolution trimestrielle du nombre moyen</a:t>
          </a:r>
          <a:r>
            <a:rPr lang="fr-FR" sz="1500" baseline="0"/>
            <a:t> de demandeurs d'emploi de catégories A, B, C, </a:t>
          </a:r>
        </a:p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 baseline="0"/>
            <a:t>par sexe, en Provence-Alpes-Côte d'Azur</a:t>
          </a:r>
          <a:endParaRPr lang="fr-FR" sz="1500"/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1100" b="0" i="1" baseline="0">
              <a:effectLst/>
              <a:latin typeface="+mn-lt"/>
              <a:ea typeface="+mn-ea"/>
              <a:cs typeface="+mn-cs"/>
            </a:rPr>
            <a:t>(données CVS-CJO, en %)</a:t>
          </a:r>
          <a:endParaRPr lang="fr-FR" sz="1400">
            <a:effectLst/>
          </a:endParaRPr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fr-FR" sz="1400">
            <a:effectLst/>
          </a:endParaRPr>
        </a:p>
        <a:p xmlns:a="http://schemas.openxmlformats.org/drawingml/2006/main">
          <a:pPr algn="ctr" rtl="0"/>
          <a:endParaRPr lang="fr-FR" sz="1400" b="1" i="0" u="none" strike="noStrike" kern="1200" baseline="0">
            <a:solidFill>
              <a:srgbClr val="000000"/>
            </a:solidFill>
            <a:latin typeface="Calibri"/>
            <a:ea typeface="Calibri"/>
            <a:cs typeface="Calibri"/>
          </a:endParaRPr>
        </a:p>
        <a:p xmlns:a="http://schemas.openxmlformats.org/drawingml/2006/main">
          <a:endParaRPr lang="fr-FR" sz="1100" b="1"/>
        </a:p>
      </cdr:txBody>
    </cdr:sp>
  </cdr:relSizeAnchor>
  <cdr:relSizeAnchor xmlns:cdr="http://schemas.openxmlformats.org/drawingml/2006/chartDrawing">
    <cdr:from>
      <cdr:x>0.01904</cdr:x>
      <cdr:y>0.8508</cdr:y>
    </cdr:from>
    <cdr:to>
      <cdr:x>1</cdr:x>
      <cdr:y>0.95403</cdr:y>
    </cdr:to>
    <cdr:sp macro="" textlink="">
      <cdr:nvSpPr>
        <cdr:cNvPr id="2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42909" y="4060039"/>
          <a:ext cx="7362791" cy="49263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18288" tIns="22860" rIns="0" bIns="0" anchor="t" upright="1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rtl="0"/>
          <a:endParaRPr lang="fr-FR" sz="1000" b="0">
            <a:effectLst/>
            <a:latin typeface="+mn-lt"/>
            <a:ea typeface="+mn-ea"/>
            <a:cs typeface="+mn-cs"/>
          </a:endParaRPr>
        </a:p>
        <a:p xmlns:a="http://schemas.openxmlformats.org/drawingml/2006/main">
          <a:pPr rtl="0"/>
          <a:r>
            <a:rPr lang="fr-FR" sz="1000" b="1">
              <a:effectLst/>
              <a:latin typeface="+mn-lt"/>
              <a:ea typeface="+mn-ea"/>
              <a:cs typeface="+mn-cs"/>
            </a:rPr>
            <a:t>Note</a:t>
          </a:r>
          <a:r>
            <a:rPr lang="fr-FR" sz="1000">
              <a:effectLst/>
              <a:latin typeface="+mn-lt"/>
              <a:ea typeface="+mn-ea"/>
              <a:cs typeface="+mn-cs"/>
            </a:rPr>
            <a:t> : données corrigées des variations</a:t>
          </a:r>
          <a:r>
            <a:rPr lang="fr-FR" sz="1000" baseline="0">
              <a:effectLst/>
              <a:latin typeface="+mn-lt"/>
              <a:ea typeface="+mn-ea"/>
              <a:cs typeface="+mn-cs"/>
            </a:rPr>
            <a:t> saisonnières et des jours ouvrables</a:t>
          </a:r>
          <a:endParaRPr lang="fr-FR" sz="1000">
            <a:effectLst/>
          </a:endParaRPr>
        </a:p>
        <a:p xmlns:a="http://schemas.openxmlformats.org/drawingml/2006/main">
          <a:pPr rtl="0"/>
          <a:r>
            <a:rPr lang="fr-FR" sz="1000" b="1" i="1">
              <a:effectLst/>
              <a:latin typeface="+mn-lt"/>
              <a:ea typeface="+mn-ea"/>
              <a:cs typeface="+mn-cs"/>
            </a:rPr>
            <a:t>Source</a:t>
          </a:r>
          <a:r>
            <a:rPr lang="fr-FR" sz="1000">
              <a:effectLst/>
              <a:latin typeface="+mn-lt"/>
              <a:ea typeface="+mn-ea"/>
              <a:cs typeface="+mn-cs"/>
            </a:rPr>
            <a:t> : </a:t>
          </a:r>
          <a:r>
            <a:rPr lang="fr-FR" sz="1000" i="1">
              <a:effectLst/>
              <a:latin typeface="+mn-lt"/>
              <a:ea typeface="+mn-ea"/>
              <a:cs typeface="+mn-cs"/>
            </a:rPr>
            <a:t>France Travail, Dares (STMT) - Calculs des CVS-CJO : Dares</a:t>
          </a:r>
          <a:endParaRPr lang="fr-FR" sz="1000" i="1">
            <a:effectLst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0.04103</cdr:x>
      <cdr:y>0</cdr:y>
    </cdr:from>
    <cdr:to>
      <cdr:x>1</cdr:x>
      <cdr:y>0.14571</cdr:y>
    </cdr:to>
    <cdr:sp macro="" textlink="">
      <cdr:nvSpPr>
        <cdr:cNvPr id="5" name="ZoneTexte 1"/>
        <cdr:cNvSpPr txBox="1"/>
      </cdr:nvSpPr>
      <cdr:spPr>
        <a:xfrm xmlns:a="http://schemas.openxmlformats.org/drawingml/2006/main">
          <a:off x="307959" y="0"/>
          <a:ext cx="7197741" cy="69532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/>
            <a:t>Evolution trimestrielle du nombre moyen</a:t>
          </a:r>
          <a:r>
            <a:rPr lang="fr-FR" sz="1500" baseline="0"/>
            <a:t> de demandeurs d'emploi de catégories A, B, C, </a:t>
          </a:r>
        </a:p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 baseline="0"/>
            <a:t>par âge, en Provence-Alpes-Côte d'Azur</a:t>
          </a:r>
          <a:endParaRPr lang="fr-FR" sz="1500"/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1100" b="0" i="1" baseline="0">
              <a:effectLst/>
              <a:latin typeface="+mn-lt"/>
              <a:ea typeface="+mn-ea"/>
              <a:cs typeface="+mn-cs"/>
            </a:rPr>
            <a:t>(données CVS-CJO, en %)</a:t>
          </a:r>
          <a:endParaRPr lang="fr-FR" sz="1400">
            <a:effectLst/>
          </a:endParaRPr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fr-FR" sz="1400">
            <a:effectLst/>
          </a:endParaRPr>
        </a:p>
        <a:p xmlns:a="http://schemas.openxmlformats.org/drawingml/2006/main">
          <a:pPr algn="ctr" rtl="0"/>
          <a:endParaRPr lang="fr-FR" sz="1400" b="1" i="0" u="none" strike="noStrike" kern="1200" baseline="0">
            <a:solidFill>
              <a:srgbClr val="000000"/>
            </a:solidFill>
            <a:latin typeface="Calibri"/>
            <a:ea typeface="Calibri"/>
            <a:cs typeface="Calibri"/>
          </a:endParaRPr>
        </a:p>
        <a:p xmlns:a="http://schemas.openxmlformats.org/drawingml/2006/main">
          <a:endParaRPr lang="fr-FR" sz="1100" b="1"/>
        </a:p>
      </cdr:txBody>
    </cdr:sp>
  </cdr:relSizeAnchor>
  <cdr:relSizeAnchor xmlns:cdr="http://schemas.openxmlformats.org/drawingml/2006/chartDrawing">
    <cdr:from>
      <cdr:x>0.01904</cdr:x>
      <cdr:y>0.8508</cdr:y>
    </cdr:from>
    <cdr:to>
      <cdr:x>1</cdr:x>
      <cdr:y>0.92376</cdr:y>
    </cdr:to>
    <cdr:sp macro="" textlink="">
      <cdr:nvSpPr>
        <cdr:cNvPr id="2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42909" y="3919572"/>
          <a:ext cx="7362791" cy="33611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18288" tIns="22860" rIns="0" bIns="0" anchor="t" upright="1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rtl="0"/>
          <a:r>
            <a:rPr lang="fr-FR" sz="1000" b="1">
              <a:effectLst/>
              <a:latin typeface="+mn-lt"/>
              <a:ea typeface="+mn-ea"/>
              <a:cs typeface="+mn-cs"/>
            </a:rPr>
            <a:t>Note</a:t>
          </a:r>
          <a:r>
            <a:rPr lang="fr-FR" sz="1000">
              <a:effectLst/>
              <a:latin typeface="+mn-lt"/>
              <a:ea typeface="+mn-ea"/>
              <a:cs typeface="+mn-cs"/>
            </a:rPr>
            <a:t> : données corrigées des variations</a:t>
          </a:r>
          <a:r>
            <a:rPr lang="fr-FR" sz="1000" baseline="0">
              <a:effectLst/>
              <a:latin typeface="+mn-lt"/>
              <a:ea typeface="+mn-ea"/>
              <a:cs typeface="+mn-cs"/>
            </a:rPr>
            <a:t> saisonnières et des jours ouvrables</a:t>
          </a:r>
          <a:endParaRPr lang="fr-FR" sz="1000">
            <a:effectLst/>
          </a:endParaRPr>
        </a:p>
        <a:p xmlns:a="http://schemas.openxmlformats.org/drawingml/2006/main">
          <a:pPr rtl="0"/>
          <a:r>
            <a:rPr lang="fr-FR" sz="1000" b="1" i="1">
              <a:effectLst/>
              <a:latin typeface="+mn-lt"/>
              <a:ea typeface="+mn-ea"/>
              <a:cs typeface="+mn-cs"/>
            </a:rPr>
            <a:t>Source</a:t>
          </a:r>
          <a:r>
            <a:rPr lang="fr-FR" sz="1000" i="1">
              <a:effectLst/>
              <a:latin typeface="+mn-lt"/>
              <a:ea typeface="+mn-ea"/>
              <a:cs typeface="+mn-cs"/>
            </a:rPr>
            <a:t> : France Travail, Dares (STMT) - Calculs des CVS-CJO : Dares</a:t>
          </a:r>
          <a:endParaRPr lang="fr-FR" sz="1000" i="1">
            <a:effectLst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0.04103</cdr:x>
      <cdr:y>0</cdr:y>
    </cdr:from>
    <cdr:to>
      <cdr:x>1</cdr:x>
      <cdr:y>0.18853</cdr:y>
    </cdr:to>
    <cdr:sp macro="" textlink="">
      <cdr:nvSpPr>
        <cdr:cNvPr id="5" name="ZoneTexte 1"/>
        <cdr:cNvSpPr txBox="1"/>
      </cdr:nvSpPr>
      <cdr:spPr>
        <a:xfrm xmlns:a="http://schemas.openxmlformats.org/drawingml/2006/main">
          <a:off x="307959" y="0"/>
          <a:ext cx="7197741" cy="89967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/>
            <a:t>Evolution trimestrielle du nombre moyen</a:t>
          </a:r>
          <a:r>
            <a:rPr lang="fr-FR" sz="1500" baseline="0"/>
            <a:t> de demandeurs d'emploi de catégories A, B, C, </a:t>
          </a:r>
        </a:p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 baseline="0"/>
            <a:t>par ancienneté d'inscription, en Provence-Alpes-Côte d'Azur</a:t>
          </a:r>
          <a:endParaRPr lang="fr-FR" sz="1500"/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1100" b="0" i="1" baseline="0">
              <a:effectLst/>
              <a:latin typeface="+mn-lt"/>
              <a:ea typeface="+mn-ea"/>
              <a:cs typeface="+mn-cs"/>
            </a:rPr>
            <a:t>(données CVS-CJO, en %)</a:t>
          </a:r>
          <a:endParaRPr lang="fr-FR" sz="1400">
            <a:effectLst/>
          </a:endParaRPr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fr-FR" sz="1400">
            <a:effectLst/>
          </a:endParaRPr>
        </a:p>
        <a:p xmlns:a="http://schemas.openxmlformats.org/drawingml/2006/main">
          <a:pPr algn="ctr" rtl="0"/>
          <a:endParaRPr lang="fr-FR" sz="1400" b="1" i="0" u="none" strike="noStrike" kern="1200" baseline="0">
            <a:solidFill>
              <a:srgbClr val="000000"/>
            </a:solidFill>
            <a:latin typeface="Calibri"/>
            <a:ea typeface="Calibri"/>
            <a:cs typeface="Calibri"/>
          </a:endParaRPr>
        </a:p>
        <a:p xmlns:a="http://schemas.openxmlformats.org/drawingml/2006/main">
          <a:endParaRPr lang="fr-FR" sz="1100" b="1"/>
        </a:p>
      </cdr:txBody>
    </cdr:sp>
  </cdr:relSizeAnchor>
  <cdr:relSizeAnchor xmlns:cdr="http://schemas.openxmlformats.org/drawingml/2006/chartDrawing">
    <cdr:from>
      <cdr:x>0.01904</cdr:x>
      <cdr:y>0.8508</cdr:y>
    </cdr:from>
    <cdr:to>
      <cdr:x>1</cdr:x>
      <cdr:y>0.92366</cdr:y>
    </cdr:to>
    <cdr:sp macro="" textlink="">
      <cdr:nvSpPr>
        <cdr:cNvPr id="2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42909" y="3924974"/>
          <a:ext cx="7362791" cy="33611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18288" tIns="22860" rIns="0" bIns="0" anchor="t" upright="1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rtl="0"/>
          <a:r>
            <a:rPr lang="fr-FR" sz="1000" b="1">
              <a:effectLst/>
              <a:latin typeface="+mn-lt"/>
              <a:ea typeface="+mn-ea"/>
              <a:cs typeface="+mn-cs"/>
            </a:rPr>
            <a:t>Note</a:t>
          </a:r>
          <a:r>
            <a:rPr lang="fr-FR" sz="1000">
              <a:effectLst/>
              <a:latin typeface="+mn-lt"/>
              <a:ea typeface="+mn-ea"/>
              <a:cs typeface="+mn-cs"/>
            </a:rPr>
            <a:t> : données corrigées des variations</a:t>
          </a:r>
          <a:r>
            <a:rPr lang="fr-FR" sz="1000" baseline="0">
              <a:effectLst/>
              <a:latin typeface="+mn-lt"/>
              <a:ea typeface="+mn-ea"/>
              <a:cs typeface="+mn-cs"/>
            </a:rPr>
            <a:t> saisonnières et des jours ouvrables</a:t>
          </a:r>
          <a:endParaRPr lang="fr-FR" sz="1000">
            <a:effectLst/>
          </a:endParaRPr>
        </a:p>
        <a:p xmlns:a="http://schemas.openxmlformats.org/drawingml/2006/main">
          <a:pPr rtl="0"/>
          <a:r>
            <a:rPr lang="fr-FR" sz="1000" b="1" i="1">
              <a:effectLst/>
              <a:latin typeface="+mn-lt"/>
              <a:ea typeface="+mn-ea"/>
              <a:cs typeface="+mn-cs"/>
            </a:rPr>
            <a:t>Source</a:t>
          </a:r>
          <a:r>
            <a:rPr lang="fr-FR" sz="1000">
              <a:effectLst/>
              <a:latin typeface="+mn-lt"/>
              <a:ea typeface="+mn-ea"/>
              <a:cs typeface="+mn-cs"/>
            </a:rPr>
            <a:t> : </a:t>
          </a:r>
          <a:r>
            <a:rPr lang="fr-FR" sz="1000" i="1">
              <a:effectLst/>
              <a:latin typeface="+mn-lt"/>
              <a:ea typeface="+mn-ea"/>
              <a:cs typeface="+mn-cs"/>
            </a:rPr>
            <a:t>France Travail, Dares (STMT) - Calculs des CVS-CJO : Dares</a:t>
          </a:r>
          <a:endParaRPr lang="fr-FR" sz="1000" i="1">
            <a:effectLst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81BDC1-2E55-4A3B-A51F-0A4221669760}" type="datetimeFigureOut">
              <a:rPr lang="fr-FR" smtClean="0"/>
              <a:t>09/07/2024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025E1C-9CFD-400D-8595-7A8158A95F2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05864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aseline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08692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b="0" i="0" u="none" strike="noStrike" baseline="0" dirty="0">
              <a:ln>
                <a:noFill/>
              </a:ln>
              <a:solidFill>
                <a:srgbClr val="000000"/>
              </a:solidFill>
              <a:effectLst/>
              <a:latin typeface="Times New Roman" pitchFamily="18"/>
              <a:ea typeface="MS Gothic" pitchFamily="2"/>
              <a:cs typeface="Tahoma" pitchFamily="2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b="0" i="0" u="none" strike="noStrike" baseline="0" dirty="0">
              <a:ln>
                <a:noFill/>
              </a:ln>
              <a:solidFill>
                <a:srgbClr val="000000"/>
              </a:solidFill>
              <a:effectLst/>
              <a:latin typeface="Times New Roman" pitchFamily="18"/>
              <a:ea typeface="MS Gothic" pitchFamily="2"/>
              <a:cs typeface="Tahoma" pitchFamily="2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81736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b="0" i="0" u="none" strike="noStrike" baseline="0" dirty="0">
              <a:ln>
                <a:noFill/>
              </a:ln>
              <a:solidFill>
                <a:srgbClr val="000000"/>
              </a:solidFill>
              <a:effectLst/>
              <a:latin typeface="Times New Roman" pitchFamily="18"/>
              <a:ea typeface="MS Gothic" pitchFamily="2"/>
              <a:cs typeface="Tahoma" pitchFamily="2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76084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0">
              <a:lnSpc>
                <a:spcPct val="100000"/>
              </a:lnSpc>
              <a:spcBef>
                <a:spcPts val="44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•"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12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998181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0">
              <a:lnSpc>
                <a:spcPct val="100000"/>
              </a:lnSpc>
              <a:spcBef>
                <a:spcPts val="44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•"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12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154452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0">
              <a:lnSpc>
                <a:spcPct val="100000"/>
              </a:lnSpc>
              <a:spcBef>
                <a:spcPts val="44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•"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12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Edition octobre 2021</a:t>
            </a:r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0">
              <a:lnSpc>
                <a:spcPct val="100000"/>
              </a:lnSpc>
              <a:spcBef>
                <a:spcPts val="44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•"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12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Edition octobre 2021</a:t>
            </a:r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Edition avril 2019</a:t>
            </a:r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0" y="6568767"/>
            <a:ext cx="2133600" cy="365125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sz="1500"/>
              <a:t>16/04/2019</a:t>
            </a:r>
            <a:endParaRPr lang="fr-FR" sz="1500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568767"/>
            <a:ext cx="2895600" cy="365125"/>
          </a:xfrm>
        </p:spPr>
        <p:txBody>
          <a:bodyPr/>
          <a:lstStyle>
            <a:lvl1pPr>
              <a:defRPr sz="1500" baseline="0"/>
            </a:lvl1pPr>
          </a:lstStyle>
          <a:p>
            <a:r>
              <a:rPr lang="fr-FR"/>
              <a:t>La Note de conjoncture du 1er trimestre 2024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739398" y="6568767"/>
            <a:ext cx="404601" cy="289233"/>
          </a:xfrm>
          <a:solidFill>
            <a:schemeClr val="accent6">
              <a:lumMod val="75000"/>
            </a:schemeClr>
          </a:solidFill>
        </p:spPr>
        <p:txBody>
          <a:bodyPr/>
          <a:lstStyle>
            <a:lvl1pPr>
              <a:defRPr sz="1700" baseline="0">
                <a:solidFill>
                  <a:schemeClr val="bg1"/>
                </a:solidFill>
              </a:defRPr>
            </a:lvl1pPr>
          </a:lstStyle>
          <a:p>
            <a:fld id="{3C7AC07C-28E4-BD4F-9FFB-37ABAC856C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00546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16/04/2019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 Note de conjoncture du 1er trimestre 2024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86332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16/04/2019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 Note de conjoncture du 1er trimestre 2024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39476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16/04/2019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 Note de conjoncture du 1er trimestre 2024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48108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16/04/2019</a:t>
            </a: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 Note de conjoncture du 1er trimestre 2024</a:t>
            </a: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6953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16/04/2019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 Note de conjoncture du 1er trimestre 2024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38598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16/04/2019</a:t>
            </a: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 Note de conjoncture du 1er trimestre 2024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2500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16/04/2019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 Note de conjoncture du 1er trimestre 2024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01050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16/04/2019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 Note de conjoncture du 1er trimestre 2024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03578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16/04/2019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 Note de conjoncture du 1er trimestre 2024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78067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16/04/2019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 Note de conjoncture du 1er trimestre 2024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98620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16/04/2019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La Note de conjoncture du 1er trimestre 2024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6495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paca.dreets.gouv.fr/Les-publications-periodiques-9124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paca.dreets.gouv.fr/Les-indicateurs-cles-de-la-Dreets-Paca" TargetMode="External"/><Relationship Id="rId4" Type="http://schemas.openxmlformats.org/officeDocument/2006/relationships/hyperlink" Target="http://paca.dreets.gouv.fr/Les-outils-de-pilotage-territorialise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</a:t>
            </a:fld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3671392" y="5703070"/>
            <a:ext cx="54726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400" b="1" i="1" dirty="0"/>
              <a:t>Services études, statistiques, évaluation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033082" y="6568767"/>
            <a:ext cx="5291846" cy="365125"/>
          </a:xfrm>
        </p:spPr>
        <p:txBody>
          <a:bodyPr/>
          <a:lstStyle/>
          <a:p>
            <a:r>
              <a:rPr lang="fr-FR"/>
              <a:t>La Note de conjoncture du 1er trimestre 2024</a:t>
            </a:r>
            <a:endParaRPr lang="fr-FR" dirty="0"/>
          </a:p>
        </p:txBody>
      </p:sp>
      <p:pic>
        <p:nvPicPr>
          <p:cNvPr id="7" name="Picture 4" descr="http://intranet.direccte.gouv.fr/paca/Etudes%20et%20statistiques/Les%20logos/Cartouche%20Pr%C3%A9fet%20de%20r%C3%A9gion%20%E2%80%93%20DREET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32740" cy="1935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010EDBF-9EA9-026E-6CA3-33D35813D7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058" y="1935480"/>
            <a:ext cx="8527363" cy="3528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7975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213645" y="99108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2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2256817" y="6568767"/>
            <a:ext cx="4931923" cy="365125"/>
          </a:xfrm>
        </p:spPr>
        <p:txBody>
          <a:bodyPr/>
          <a:lstStyle/>
          <a:p>
            <a:r>
              <a:rPr lang="fr-FR"/>
              <a:t>La Note de conjoncture du 1er trimestre 2024</a:t>
            </a:r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215677" y="438602"/>
            <a:ext cx="89283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L’emploi salarié privé se redresse en début d’année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6182545" y="2342383"/>
            <a:ext cx="28589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rgbClr val="002060"/>
                </a:solidFill>
              </a:rPr>
              <a:t>Au T1 2024</a:t>
            </a:r>
          </a:p>
          <a:p>
            <a:pPr algn="ctr"/>
            <a:r>
              <a:rPr lang="fr-FR" dirty="0">
                <a:solidFill>
                  <a:srgbClr val="002060"/>
                </a:solidFill>
              </a:rPr>
              <a:t>(par rapport au T4 2023)</a:t>
            </a:r>
            <a:endParaRPr lang="fr-FR" dirty="0"/>
          </a:p>
        </p:txBody>
      </p:sp>
      <p:sp>
        <p:nvSpPr>
          <p:cNvPr id="12" name="ZoneTexte 11"/>
          <p:cNvSpPr txBox="1"/>
          <p:nvPr/>
        </p:nvSpPr>
        <p:spPr>
          <a:xfrm>
            <a:off x="6582618" y="3063399"/>
            <a:ext cx="20587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solidFill>
                  <a:schemeClr val="accent6">
                    <a:lumMod val="75000"/>
                  </a:schemeClr>
                </a:solidFill>
              </a:rPr>
              <a:t>+0,3 % (après +0,1 %) </a:t>
            </a:r>
          </a:p>
          <a:p>
            <a:pPr algn="ctr"/>
            <a:endParaRPr lang="fr-FR" sz="1600" b="1" dirty="0">
              <a:solidFill>
                <a:srgbClr val="FF0000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6498085" y="3502213"/>
            <a:ext cx="25433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solidFill>
                  <a:schemeClr val="tx2"/>
                </a:solidFill>
              </a:rPr>
              <a:t>+0,3 % (après une stabilité)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EE59DEB-A8F4-C365-C10C-A39C07E891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800" t="27185" r="22334" b="13082"/>
          <a:stretch/>
        </p:blipFill>
        <p:spPr>
          <a:xfrm>
            <a:off x="676656" y="1209665"/>
            <a:ext cx="5590032" cy="4832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305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208138" y="954107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3</a:t>
            </a:fld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6981713" y="5841402"/>
            <a:ext cx="632667" cy="219426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2315183" y="6568767"/>
            <a:ext cx="4474723" cy="365125"/>
          </a:xfrm>
        </p:spPr>
        <p:txBody>
          <a:bodyPr/>
          <a:lstStyle/>
          <a:p>
            <a:r>
              <a:rPr lang="fr-FR"/>
              <a:t>La Note de conjoncture du 1er trimestre 2024</a:t>
            </a:r>
            <a:endParaRPr lang="fr-FR" dirty="0"/>
          </a:p>
        </p:txBody>
      </p:sp>
      <p:sp>
        <p:nvSpPr>
          <p:cNvPr id="14" name="ZoneTexte 13"/>
          <p:cNvSpPr txBox="1"/>
          <p:nvPr/>
        </p:nvSpPr>
        <p:spPr>
          <a:xfrm>
            <a:off x="210170" y="476254"/>
            <a:ext cx="89338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La croissance de l’emploi portée par l’emploi hors intérim</a:t>
            </a:r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7298046" y="5695950"/>
            <a:ext cx="47435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15" name="ZoneTexte 14"/>
          <p:cNvSpPr txBox="1"/>
          <p:nvPr/>
        </p:nvSpPr>
        <p:spPr>
          <a:xfrm>
            <a:off x="7065280" y="3005502"/>
            <a:ext cx="207871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solidFill>
                  <a:srgbClr val="0070C0"/>
                </a:solidFill>
              </a:rPr>
              <a:t>+6 680 </a:t>
            </a:r>
          </a:p>
          <a:p>
            <a:pPr algn="ctr"/>
            <a:r>
              <a:rPr lang="fr-FR" sz="1600" b="1" dirty="0">
                <a:solidFill>
                  <a:srgbClr val="0070C0"/>
                </a:solidFill>
              </a:rPr>
              <a:t>emplois hors intérim</a:t>
            </a:r>
          </a:p>
          <a:p>
            <a:pPr algn="ctr"/>
            <a:endParaRPr lang="fr-FR" sz="1600" b="1" dirty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r>
              <a:rPr lang="fr-FR" sz="1600" b="1" dirty="0">
                <a:solidFill>
                  <a:schemeClr val="accent6">
                    <a:lumMod val="75000"/>
                  </a:schemeClr>
                </a:solidFill>
              </a:rPr>
              <a:t>+360 intérimaires</a:t>
            </a:r>
          </a:p>
          <a:p>
            <a:pPr algn="ctr"/>
            <a:endParaRPr lang="fr-FR" sz="1600" b="1" dirty="0">
              <a:solidFill>
                <a:srgbClr val="0070C0"/>
              </a:solidFill>
            </a:endParaRPr>
          </a:p>
          <a:p>
            <a:pPr algn="ctr"/>
            <a:endParaRPr lang="fr-FR" b="1" dirty="0">
              <a:solidFill>
                <a:srgbClr val="00B0F0"/>
              </a:solidFill>
            </a:endParaRPr>
          </a:p>
          <a:p>
            <a:pPr algn="ctr"/>
            <a:endParaRPr lang="fr-FR" sz="1000" b="1" dirty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endParaRPr lang="fr-FR" b="1" dirty="0">
              <a:solidFill>
                <a:srgbClr val="00B0F0"/>
              </a:solidFill>
            </a:endParaRPr>
          </a:p>
          <a:p>
            <a:pPr algn="ctr"/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6983745" y="2420727"/>
            <a:ext cx="21602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/>
              <a:t>Au T1 2024, </a:t>
            </a:r>
          </a:p>
          <a:p>
            <a:pPr algn="ctr"/>
            <a:r>
              <a:rPr lang="fr-FR" sz="1600" b="1" dirty="0"/>
              <a:t>+7 000 emplois :</a:t>
            </a:r>
            <a:endParaRPr lang="fr-FR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74" t="61853" r="29737" b="32112"/>
          <a:stretch/>
        </p:blipFill>
        <p:spPr bwMode="auto">
          <a:xfrm>
            <a:off x="490763" y="5499303"/>
            <a:ext cx="6350082" cy="684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3137566-73B6-6305-802C-976025F1D875}"/>
              </a:ext>
            </a:extLst>
          </p:cNvPr>
          <p:cNvSpPr/>
          <p:nvPr/>
        </p:nvSpPr>
        <p:spPr>
          <a:xfrm>
            <a:off x="587229" y="5184396"/>
            <a:ext cx="335560" cy="288700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8827B58-1BBC-E818-F379-0E2D7E3386C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8446" t="22341" r="22733" b="32781"/>
          <a:stretch/>
        </p:blipFill>
        <p:spPr>
          <a:xfrm>
            <a:off x="355107" y="1076900"/>
            <a:ext cx="6710175" cy="4363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6676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208267" y="125535"/>
            <a:ext cx="8930356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chemeClr val="accent1">
                    <a:lumMod val="75000"/>
                  </a:schemeClr>
                </a:solidFill>
              </a:rPr>
              <a:t>Rebond dans le tertiaire marchand, net recul dans la construction, ralentissement dans l’industrie et le tertiaire non marchand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213645" y="99108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4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2266545" y="6568767"/>
            <a:ext cx="4387174" cy="365125"/>
          </a:xfrm>
        </p:spPr>
        <p:txBody>
          <a:bodyPr/>
          <a:lstStyle/>
          <a:p>
            <a:r>
              <a:rPr lang="fr-FR"/>
              <a:t>La Note de conjoncture du 1er trimestre 2024</a:t>
            </a:r>
            <a:endParaRPr lang="fr-FR" dirty="0"/>
          </a:p>
        </p:txBody>
      </p:sp>
      <p:sp>
        <p:nvSpPr>
          <p:cNvPr id="15" name="ZoneTexte 14"/>
          <p:cNvSpPr txBox="1"/>
          <p:nvPr/>
        </p:nvSpPr>
        <p:spPr>
          <a:xfrm>
            <a:off x="6226620" y="2083984"/>
            <a:ext cx="25127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rgbClr val="002060"/>
                </a:solidFill>
              </a:rPr>
              <a:t>Au T1 2024: 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6317008" y="2614059"/>
            <a:ext cx="25127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FF0000"/>
                </a:solidFill>
              </a:rPr>
              <a:t>+0,6 % (après -0,3 %) </a:t>
            </a:r>
            <a:endParaRPr lang="fr-FR" sz="1600" dirty="0"/>
          </a:p>
        </p:txBody>
      </p:sp>
      <p:sp>
        <p:nvSpPr>
          <p:cNvPr id="11" name="ZoneTexte 10"/>
          <p:cNvSpPr txBox="1"/>
          <p:nvPr/>
        </p:nvSpPr>
        <p:spPr>
          <a:xfrm>
            <a:off x="6327328" y="3578861"/>
            <a:ext cx="19936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>
                <a:solidFill>
                  <a:schemeClr val="accent6">
                    <a:lumMod val="75000"/>
                  </a:schemeClr>
                </a:solidFill>
              </a:rPr>
              <a:t>+0,3 </a:t>
            </a:r>
            <a:r>
              <a:rPr lang="fr-FR" sz="1600" b="1" dirty="0">
                <a:solidFill>
                  <a:schemeClr val="accent6">
                    <a:lumMod val="75000"/>
                  </a:schemeClr>
                </a:solidFill>
              </a:rPr>
              <a:t>% (après </a:t>
            </a:r>
            <a:r>
              <a:rPr lang="fr-FR" sz="1600" b="1">
                <a:solidFill>
                  <a:schemeClr val="accent6">
                    <a:lumMod val="75000"/>
                  </a:schemeClr>
                </a:solidFill>
              </a:rPr>
              <a:t>+0,5 </a:t>
            </a:r>
            <a:r>
              <a:rPr lang="fr-FR" sz="1600" b="1" dirty="0">
                <a:solidFill>
                  <a:schemeClr val="accent6">
                    <a:lumMod val="75000"/>
                  </a:schemeClr>
                </a:solidFill>
              </a:rPr>
              <a:t>%)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6327328" y="2967638"/>
            <a:ext cx="19936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accent4">
                    <a:lumMod val="75000"/>
                  </a:schemeClr>
                </a:solidFill>
              </a:rPr>
              <a:t>-1,6 % (après -0,3%)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6302132" y="3318870"/>
            <a:ext cx="21374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002060"/>
                </a:solidFill>
              </a:rPr>
              <a:t> +0,3 % (après +0,4 %)</a:t>
            </a:r>
            <a:endParaRPr lang="fr-FR" sz="500" dirty="0">
              <a:solidFill>
                <a:srgbClr val="002060"/>
              </a:solidFill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74" t="61853" r="29737" b="32112"/>
          <a:stretch/>
        </p:blipFill>
        <p:spPr bwMode="auto">
          <a:xfrm>
            <a:off x="208267" y="5611901"/>
            <a:ext cx="6350082" cy="684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464ED14-EF9C-9C10-0677-8CA25C812917}"/>
              </a:ext>
            </a:extLst>
          </p:cNvPr>
          <p:cNvSpPr/>
          <p:nvPr/>
        </p:nvSpPr>
        <p:spPr>
          <a:xfrm>
            <a:off x="851136" y="1298189"/>
            <a:ext cx="5172075" cy="288700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589A002-9002-8783-2812-4D011F0AB93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9126" t="35434" r="22039" b="17422"/>
          <a:stretch/>
        </p:blipFill>
        <p:spPr>
          <a:xfrm>
            <a:off x="49695" y="1175495"/>
            <a:ext cx="6277633" cy="4286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5478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157079" y="954107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5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2295728" y="6568767"/>
            <a:ext cx="4338536" cy="365125"/>
          </a:xfrm>
        </p:spPr>
        <p:txBody>
          <a:bodyPr/>
          <a:lstStyle/>
          <a:p>
            <a:r>
              <a:rPr lang="fr-FR"/>
              <a:t>La Note de conjoncture du 1er trimestre 2024</a:t>
            </a:r>
            <a:endParaRPr lang="fr-FR" dirty="0"/>
          </a:p>
        </p:txBody>
      </p:sp>
      <p:sp>
        <p:nvSpPr>
          <p:cNvPr id="8" name="Rectangle 7"/>
          <p:cNvSpPr/>
          <p:nvPr/>
        </p:nvSpPr>
        <p:spPr>
          <a:xfrm>
            <a:off x="96721" y="446786"/>
            <a:ext cx="873655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Le recul de l’intérim pénalise le secteur de la construction</a:t>
            </a:r>
          </a:p>
        </p:txBody>
      </p:sp>
      <p:sp>
        <p:nvSpPr>
          <p:cNvPr id="2" name="Rectangle 1"/>
          <p:cNvSpPr/>
          <p:nvPr/>
        </p:nvSpPr>
        <p:spPr>
          <a:xfrm>
            <a:off x="1392382" y="5777345"/>
            <a:ext cx="5834797" cy="1766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31" t="56466" r="26208" b="31250"/>
          <a:stretch/>
        </p:blipFill>
        <p:spPr bwMode="auto">
          <a:xfrm>
            <a:off x="1392381" y="5222771"/>
            <a:ext cx="6332721" cy="1131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1145119-FB19-7357-CEA5-A638FDEEEF4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9029" t="42190" r="23010" b="20874"/>
          <a:stretch/>
        </p:blipFill>
        <p:spPr>
          <a:xfrm>
            <a:off x="1309498" y="1412457"/>
            <a:ext cx="6525003" cy="3571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6239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77522" y="0"/>
            <a:ext cx="89869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376092"/>
                </a:solidFill>
              </a:rPr>
              <a:t>Les embauches repartent à la hausse, portées par les CDD de plus d’un mois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157080" y="896687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6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208179" y="6568767"/>
            <a:ext cx="4464995" cy="365125"/>
          </a:xfrm>
        </p:spPr>
        <p:txBody>
          <a:bodyPr/>
          <a:lstStyle/>
          <a:p>
            <a:r>
              <a:rPr lang="fr-FR"/>
              <a:t>La Note de conjoncture du 1er trimestre 2024</a:t>
            </a:r>
            <a:endParaRPr lang="fr-FR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62C0F8B-EAAD-E97B-D169-1EDE30E8F44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641" t="32428" r="22621" b="19589"/>
          <a:stretch/>
        </p:blipFill>
        <p:spPr>
          <a:xfrm>
            <a:off x="834501" y="1127166"/>
            <a:ext cx="7466120" cy="5201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2596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57079" y="67086"/>
            <a:ext cx="89869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Faible progression du nombre de bénéficiaires de contrat aidé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157079" y="995804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7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208179" y="6568767"/>
            <a:ext cx="4464995" cy="365125"/>
          </a:xfrm>
        </p:spPr>
        <p:txBody>
          <a:bodyPr/>
          <a:lstStyle/>
          <a:p>
            <a:r>
              <a:rPr lang="fr-FR"/>
              <a:t>La Note de conjoncture du 1er trimestre 2024</a:t>
            </a:r>
            <a:endParaRPr lang="fr-FR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28FA621-0934-C0BE-7CB1-5ACF76C32F4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641" t="29590" r="22718" b="25879"/>
          <a:stretch/>
        </p:blipFill>
        <p:spPr>
          <a:xfrm>
            <a:off x="816746" y="1374899"/>
            <a:ext cx="7235921" cy="4690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4012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78540" y="32349"/>
            <a:ext cx="89869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376092"/>
                </a:solidFill>
              </a:rPr>
              <a:t>La croissance de l’apprentissage de nouveau modérée 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157080" y="710883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8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208179" y="6568767"/>
            <a:ext cx="4464995" cy="365125"/>
          </a:xfrm>
        </p:spPr>
        <p:txBody>
          <a:bodyPr/>
          <a:lstStyle/>
          <a:p>
            <a:r>
              <a:rPr lang="fr-FR"/>
              <a:t>La Note de conjoncture du 1er trimestre 2024</a:t>
            </a:r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08B5343-2654-EBFA-286A-0D9D1C3069C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641" t="31661" r="23883" b="29676"/>
          <a:stretch/>
        </p:blipFill>
        <p:spPr>
          <a:xfrm>
            <a:off x="540483" y="1154017"/>
            <a:ext cx="7840567" cy="4549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8885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96069" y="380212"/>
            <a:ext cx="90479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chemeClr val="accent1">
                    <a:lumMod val="75000"/>
                  </a:schemeClr>
                </a:solidFill>
              </a:rPr>
              <a:t>Quasi-stabilité du taux de chômage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130388" y="955477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9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208179" y="6568767"/>
            <a:ext cx="4464995" cy="365125"/>
          </a:xfrm>
        </p:spPr>
        <p:txBody>
          <a:bodyPr/>
          <a:lstStyle/>
          <a:p>
            <a:r>
              <a:rPr lang="fr-FR"/>
              <a:t>La Note de conjoncture du 1er trimestre 2024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7275443" y="3341674"/>
            <a:ext cx="15156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accent6">
                    <a:lumMod val="75000"/>
                  </a:schemeClr>
                </a:solidFill>
              </a:rPr>
              <a:t>-0,1 point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7293840" y="3800210"/>
            <a:ext cx="1310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002060"/>
                </a:solidFill>
              </a:rPr>
              <a:t>0,0 point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6754090" y="2459103"/>
            <a:ext cx="23899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rgbClr val="002060"/>
                </a:solidFill>
              </a:rPr>
              <a:t>Par rapport</a:t>
            </a:r>
          </a:p>
          <a:p>
            <a:pPr algn="ctr"/>
            <a:r>
              <a:rPr lang="fr-FR" dirty="0">
                <a:solidFill>
                  <a:srgbClr val="002060"/>
                </a:solidFill>
              </a:rPr>
              <a:t>au T4 2023 :</a:t>
            </a:r>
            <a:endParaRPr lang="fr-FR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2EFFFED-B733-79A8-8024-C7A9AD9CAD1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9150" t="47115" r="23181" b="7802"/>
          <a:stretch/>
        </p:blipFill>
        <p:spPr>
          <a:xfrm>
            <a:off x="365810" y="1468231"/>
            <a:ext cx="6928030" cy="4663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4725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57081" y="-30316"/>
            <a:ext cx="889112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600" b="1" dirty="0">
                <a:solidFill>
                  <a:srgbClr val="376092"/>
                </a:solidFill>
              </a:rPr>
              <a:t>Le taux de chômage est quasi-inchangé dans tous les départements de la région… </a:t>
            </a:r>
            <a:endParaRPr lang="fr-FR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157081" y="90737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10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208179" y="6568767"/>
            <a:ext cx="4464995" cy="365125"/>
          </a:xfrm>
        </p:spPr>
        <p:txBody>
          <a:bodyPr/>
          <a:lstStyle/>
          <a:p>
            <a:r>
              <a:rPr lang="fr-FR"/>
              <a:t>La Note de conjoncture du 1er trimestre 2024</a:t>
            </a:r>
            <a:endParaRPr lang="fr-FR" dirty="0"/>
          </a:p>
        </p:txBody>
      </p:sp>
      <p:sp>
        <p:nvSpPr>
          <p:cNvPr id="18" name="Text Box 1"/>
          <p:cNvSpPr txBox="1">
            <a:spLocks noChangeArrowheads="1"/>
          </p:cNvSpPr>
          <p:nvPr/>
        </p:nvSpPr>
        <p:spPr bwMode="auto">
          <a:xfrm>
            <a:off x="900545" y="6046808"/>
            <a:ext cx="6245088" cy="4857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8288" tIns="22860" rIns="0" bIns="0" anchor="t" upright="1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fr-FR" sz="1000" b="1" i="0" u="none" strike="noStrike" baseline="0" dirty="0">
                <a:solidFill>
                  <a:sysClr val="windowText" lastClr="000000"/>
                </a:solidFill>
                <a:latin typeface="+mn-lt"/>
              </a:rPr>
              <a:t>Note : </a:t>
            </a:r>
            <a:r>
              <a:rPr lang="fr-FR" sz="1000" b="0" i="0" u="none" strike="noStrike" baseline="0" dirty="0">
                <a:solidFill>
                  <a:sysClr val="windowText" lastClr="000000"/>
                </a:solidFill>
                <a:latin typeface="+mn-lt"/>
              </a:rPr>
              <a:t>données trimestrielles provisoires ; estimation à +/- 0,3 point près du niveau du taux de chômage national </a:t>
            </a:r>
          </a:p>
          <a:p>
            <a:pPr algn="l" rtl="0">
              <a:defRPr sz="1000"/>
            </a:pPr>
            <a:r>
              <a:rPr lang="fr-FR" sz="1000" b="0" i="0" u="none" strike="noStrike" baseline="0" dirty="0">
                <a:solidFill>
                  <a:sysClr val="windowText" lastClr="000000"/>
                </a:solidFill>
                <a:latin typeface="+mn-lt"/>
              </a:rPr>
              <a:t>et de son évolution d’un trimestre à l’autre</a:t>
            </a:r>
          </a:p>
          <a:p>
            <a:pPr algn="l" rtl="0">
              <a:defRPr sz="1000"/>
            </a:pPr>
            <a:r>
              <a:rPr lang="fr-FR" sz="1000" b="1" i="1" u="none" strike="noStrike" baseline="0" dirty="0">
                <a:solidFill>
                  <a:sysClr val="windowText" lastClr="000000"/>
                </a:solidFill>
                <a:latin typeface="Calibri"/>
              </a:rPr>
              <a:t>Source : </a:t>
            </a:r>
            <a:r>
              <a:rPr lang="fr-FR" sz="1000" b="0" i="1" u="none" strike="noStrike" baseline="0" dirty="0">
                <a:solidFill>
                  <a:sysClr val="windowText" lastClr="000000"/>
                </a:solidFill>
                <a:latin typeface="Calibri"/>
              </a:rPr>
              <a:t>Insee, taux de chômage au sens du BIT (national) et taux de chômage localisé (régional et départementaux)</a:t>
            </a:r>
          </a:p>
        </p:txBody>
      </p:sp>
      <p:cxnSp>
        <p:nvCxnSpPr>
          <p:cNvPr id="15" name="Connecteur droit 14"/>
          <p:cNvCxnSpPr/>
          <p:nvPr/>
        </p:nvCxnSpPr>
        <p:spPr>
          <a:xfrm flipV="1">
            <a:off x="3190895" y="1555993"/>
            <a:ext cx="16433" cy="2648031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e 1">
            <a:extLst>
              <a:ext uri="{FF2B5EF4-FFF2-40B4-BE49-F238E27FC236}">
                <a16:creationId xmlns:a16="http://schemas.microsoft.com/office/drawing/2014/main" id="{00000000-0008-0000-0300-000005000000}"/>
              </a:ext>
            </a:extLst>
          </p:cNvPr>
          <p:cNvGrpSpPr/>
          <p:nvPr/>
        </p:nvGrpSpPr>
        <p:grpSpPr>
          <a:xfrm>
            <a:off x="1171575" y="1153365"/>
            <a:ext cx="6800850" cy="4551269"/>
            <a:chOff x="0" y="0"/>
            <a:chExt cx="6255114" cy="4099044"/>
          </a:xfrm>
        </p:grpSpPr>
        <p:graphicFrame>
          <p:nvGraphicFramePr>
            <p:cNvPr id="8" name="Graphique 7">
              <a:extLst>
                <a:ext uri="{FF2B5EF4-FFF2-40B4-BE49-F238E27FC236}">
                  <a16:creationId xmlns:a16="http://schemas.microsoft.com/office/drawing/2014/main" id="{00000000-0008-0000-0300-000006000000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0" y="0"/>
            <a:ext cx="6255114" cy="409904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cxnSp>
          <p:nvCxnSpPr>
            <p:cNvPr id="9" name="Connecteur droit 8">
              <a:extLst>
                <a:ext uri="{FF2B5EF4-FFF2-40B4-BE49-F238E27FC236}">
                  <a16:creationId xmlns:a16="http://schemas.microsoft.com/office/drawing/2014/main" id="{00000000-0008-0000-0300-000007000000}"/>
                </a:ext>
              </a:extLst>
            </p:cNvPr>
            <p:cNvCxnSpPr/>
            <p:nvPr/>
          </p:nvCxnSpPr>
          <p:spPr>
            <a:xfrm flipV="1">
              <a:off x="1859668" y="360300"/>
              <a:ext cx="15114" cy="2384916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306837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30250" y="327511"/>
            <a:ext cx="87971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376092"/>
                </a:solidFill>
              </a:rPr>
              <a:t>… et dans la plupart des zones d’emploi de la région</a:t>
            </a:r>
            <a:endParaRPr lang="fr-FR" sz="2800" dirty="0">
              <a:solidFill>
                <a:srgbClr val="376092"/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130250" y="954246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11</a:t>
            </a:fld>
            <a:endParaRPr lang="fr-FR" dirty="0"/>
          </a:p>
        </p:txBody>
      </p:sp>
      <p:sp>
        <p:nvSpPr>
          <p:cNvPr id="7" name="Rectangle 6"/>
          <p:cNvSpPr/>
          <p:nvPr/>
        </p:nvSpPr>
        <p:spPr>
          <a:xfrm>
            <a:off x="1378633" y="1758595"/>
            <a:ext cx="998806" cy="520505"/>
          </a:xfrm>
          <a:prstGeom prst="rect">
            <a:avLst/>
          </a:prstGeom>
          <a:solidFill>
            <a:schemeClr val="bg1"/>
          </a:solidFill>
          <a:ln w="0">
            <a:solidFill>
              <a:schemeClr val="bg1"/>
            </a:solidFill>
          </a:ln>
          <a:effectLst>
            <a:glow>
              <a:schemeClr val="bg1"/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188723" y="6568767"/>
            <a:ext cx="4464996" cy="365125"/>
          </a:xfrm>
        </p:spPr>
        <p:txBody>
          <a:bodyPr/>
          <a:lstStyle/>
          <a:p>
            <a:r>
              <a:rPr lang="fr-FR"/>
              <a:t>La Note de conjoncture du 1er trimestre 2024</a:t>
            </a:r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C41CACD-2BBB-5ABB-3C78-ECBA694B470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932" t="14574" r="22913" b="9827"/>
          <a:stretch/>
        </p:blipFill>
        <p:spPr>
          <a:xfrm>
            <a:off x="2306418" y="1126276"/>
            <a:ext cx="4848985" cy="5404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6715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157079" y="932628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12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188723" y="6568767"/>
            <a:ext cx="4464996" cy="365125"/>
          </a:xfrm>
        </p:spPr>
        <p:txBody>
          <a:bodyPr/>
          <a:lstStyle/>
          <a:p>
            <a:r>
              <a:rPr lang="fr-FR"/>
              <a:t>La Note de conjoncture du 1er trimestre 2024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157079" y="-1870"/>
            <a:ext cx="898590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2800" b="1" dirty="0">
                <a:solidFill>
                  <a:srgbClr val="4F81BD">
                    <a:lumMod val="75000"/>
                  </a:srgbClr>
                </a:solidFill>
              </a:rPr>
              <a:t>Début 2024, la demande d’emploi repart à la baisse en rythme trimestriel</a:t>
            </a:r>
            <a:endParaRPr lang="fr-FR" sz="2500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2" name="Graphique 1">
            <a:extLst>
              <a:ext uri="{FF2B5EF4-FFF2-40B4-BE49-F238E27FC236}">
                <a16:creationId xmlns:a16="http://schemas.microsoft.com/office/drawing/2014/main" id="{A02CAE63-D4C1-5006-022A-A4D3FFD3AD6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05077238"/>
              </p:ext>
            </p:extLst>
          </p:nvPr>
        </p:nvGraphicFramePr>
        <p:xfrm>
          <a:off x="819150" y="1039813"/>
          <a:ext cx="7505700" cy="47783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6557023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157080" y="1027794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13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188723" y="6568767"/>
            <a:ext cx="4464996" cy="365125"/>
          </a:xfrm>
        </p:spPr>
        <p:txBody>
          <a:bodyPr/>
          <a:lstStyle/>
          <a:p>
            <a:r>
              <a:rPr lang="fr-FR"/>
              <a:t>La Note de conjoncture du 1er trimestre 2024</a:t>
            </a:r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109053" y="88879"/>
            <a:ext cx="892385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Le recul est deux fois plus marqué pour les femmes que pour les hommes </a:t>
            </a:r>
          </a:p>
        </p:txBody>
      </p:sp>
      <p:graphicFrame>
        <p:nvGraphicFramePr>
          <p:cNvPr id="2" name="Graphique 1">
            <a:extLst>
              <a:ext uri="{FF2B5EF4-FFF2-40B4-BE49-F238E27FC236}">
                <a16:creationId xmlns:a16="http://schemas.microsoft.com/office/drawing/2014/main" id="{5BC69940-30BA-4533-92F1-000C01E3CE2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62942453"/>
              </p:ext>
            </p:extLst>
          </p:nvPr>
        </p:nvGraphicFramePr>
        <p:xfrm>
          <a:off x="478971" y="1042986"/>
          <a:ext cx="7985760" cy="53861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915855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157079" y="947764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14</a:t>
            </a:fld>
            <a:endParaRPr lang="fr-FR" dirty="0"/>
          </a:p>
        </p:txBody>
      </p:sp>
      <p:sp>
        <p:nvSpPr>
          <p:cNvPr id="11" name="ZoneTexte 10"/>
          <p:cNvSpPr txBox="1"/>
          <p:nvPr/>
        </p:nvSpPr>
        <p:spPr>
          <a:xfrm>
            <a:off x="77521" y="-6343"/>
            <a:ext cx="898691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Après trois trimestres d’augmentations de plus en plus soutenues, la demande d’emploi des jeunes se replie</a:t>
            </a:r>
            <a:endParaRPr lang="fr-FR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315183" y="6568767"/>
            <a:ext cx="4445540" cy="365125"/>
          </a:xfrm>
        </p:spPr>
        <p:txBody>
          <a:bodyPr/>
          <a:lstStyle/>
          <a:p>
            <a:r>
              <a:rPr lang="fr-FR"/>
              <a:t>La Note de conjoncture du 1er trimestre 2024</a:t>
            </a:r>
            <a:endParaRPr lang="fr-FR" dirty="0"/>
          </a:p>
        </p:txBody>
      </p:sp>
      <p:graphicFrame>
        <p:nvGraphicFramePr>
          <p:cNvPr id="4" name="Graphique 3">
            <a:extLst>
              <a:ext uri="{FF2B5EF4-FFF2-40B4-BE49-F238E27FC236}">
                <a16:creationId xmlns:a16="http://schemas.microsoft.com/office/drawing/2014/main" id="{E911EB7E-686C-41B0-AF0F-053B1D53928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46584361"/>
              </p:ext>
            </p:extLst>
          </p:nvPr>
        </p:nvGraphicFramePr>
        <p:xfrm>
          <a:off x="269966" y="1042987"/>
          <a:ext cx="8469432" cy="53491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0610226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0" y="29659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700" b="1" dirty="0">
                <a:solidFill>
                  <a:schemeClr val="accent1">
                    <a:lumMod val="75000"/>
                  </a:schemeClr>
                </a:solidFill>
              </a:rPr>
              <a:t>La demande d’emploi de longue durée continue d’augmenter, mais trois fois moins vite que fin 2023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146856" y="95298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15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217905" y="6568767"/>
            <a:ext cx="4542817" cy="365125"/>
          </a:xfrm>
        </p:spPr>
        <p:txBody>
          <a:bodyPr/>
          <a:lstStyle/>
          <a:p>
            <a:r>
              <a:rPr lang="fr-FR"/>
              <a:t>La Note de conjoncture du 1er trimestre 2024</a:t>
            </a:r>
            <a:endParaRPr lang="fr-FR" dirty="0"/>
          </a:p>
        </p:txBody>
      </p:sp>
      <p:graphicFrame>
        <p:nvGraphicFramePr>
          <p:cNvPr id="7" name="Graphique 6">
            <a:extLst>
              <a:ext uri="{FF2B5EF4-FFF2-40B4-BE49-F238E27FC236}">
                <a16:creationId xmlns:a16="http://schemas.microsoft.com/office/drawing/2014/main" id="{26344AE3-5316-4BD4-B3D3-A7032DD7964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89492177"/>
              </p:ext>
            </p:extLst>
          </p:nvPr>
        </p:nvGraphicFramePr>
        <p:xfrm>
          <a:off x="505097" y="1042986"/>
          <a:ext cx="8159932" cy="54623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153251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65711" y="20647"/>
            <a:ext cx="90782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200" b="1" dirty="0">
                <a:solidFill>
                  <a:srgbClr val="376092"/>
                </a:solidFill>
              </a:rPr>
              <a:t>Sur un an, nouvelles baisses du nombre de bénéficiaires du RSA et de l’ASS ; </a:t>
            </a:r>
            <a:r>
              <a:rPr lang="fr-FR" sz="2200" b="1">
                <a:solidFill>
                  <a:srgbClr val="376092"/>
                </a:solidFill>
              </a:rPr>
              <a:t>recul de la </a:t>
            </a:r>
            <a:r>
              <a:rPr lang="fr-FR" sz="2200" b="1" dirty="0">
                <a:solidFill>
                  <a:srgbClr val="376092"/>
                </a:solidFill>
              </a:rPr>
              <a:t>prime d’activité; hausse pour l’AAH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146856" y="898148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16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1708030" y="6568767"/>
            <a:ext cx="5900468" cy="365125"/>
          </a:xfrm>
        </p:spPr>
        <p:txBody>
          <a:bodyPr/>
          <a:lstStyle/>
          <a:p>
            <a:r>
              <a:rPr lang="fr-FR"/>
              <a:t>La Note de conjoncture du 1er trimestre 2024</a:t>
            </a:r>
            <a:endParaRPr lang="fr-FR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4EB3B51-F7F9-67A3-47C9-3757875E9B1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9320" t="21478" r="21942" b="20356"/>
          <a:stretch/>
        </p:blipFill>
        <p:spPr>
          <a:xfrm>
            <a:off x="1595337" y="1146474"/>
            <a:ext cx="6125854" cy="5173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5352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29837" y="0"/>
            <a:ext cx="89951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376092"/>
                </a:solidFill>
              </a:rPr>
              <a:t>Un repli du nombre de foyers bénéficiaires du RSA bien plus marqué qu’au niveau national, dans la plupart des départements de la région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146856" y="898148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17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1708030" y="6568767"/>
            <a:ext cx="5900468" cy="365125"/>
          </a:xfrm>
        </p:spPr>
        <p:txBody>
          <a:bodyPr/>
          <a:lstStyle/>
          <a:p>
            <a:r>
              <a:rPr lang="fr-FR"/>
              <a:t>La Note de conjoncture du 1er trimestre 2024</a:t>
            </a:r>
            <a:endParaRPr lang="fr-FR" dirty="0"/>
          </a:p>
        </p:txBody>
      </p:sp>
      <p:sp>
        <p:nvSpPr>
          <p:cNvPr id="2" name="Rectangle 1"/>
          <p:cNvSpPr/>
          <p:nvPr/>
        </p:nvSpPr>
        <p:spPr>
          <a:xfrm>
            <a:off x="6307282" y="4395355"/>
            <a:ext cx="2807987" cy="61306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50800" dir="5400000" algn="ctr" rotWithShape="0">
              <a:schemeClr val="bg1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A8531B9-494A-08A0-1006-9F02123D392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340" t="42190" r="24660" b="10173"/>
          <a:stretch/>
        </p:blipFill>
        <p:spPr>
          <a:xfrm>
            <a:off x="96435" y="1948481"/>
            <a:ext cx="8928645" cy="3417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7808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456487" y="1120580"/>
            <a:ext cx="8282911" cy="507831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>
              <a:defRPr/>
            </a:pPr>
            <a:endParaRPr lang="fr-FR" dirty="0"/>
          </a:p>
          <a:p>
            <a:pPr algn="ctr">
              <a:defRPr/>
            </a:pPr>
            <a:endParaRPr lang="fr-FR" dirty="0"/>
          </a:p>
          <a:p>
            <a:pPr algn="ctr">
              <a:defRPr/>
            </a:pPr>
            <a:r>
              <a:rPr lang="fr-FR" sz="2000" dirty="0"/>
              <a:t>La </a:t>
            </a: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</a:rPr>
              <a:t>Note de conjoncture </a:t>
            </a:r>
            <a:r>
              <a:rPr lang="fr-FR" sz="2000" dirty="0"/>
              <a:t>de la </a:t>
            </a:r>
            <a:r>
              <a:rPr lang="fr-FR" sz="2000" dirty="0" err="1"/>
              <a:t>Dreets</a:t>
            </a:r>
            <a:r>
              <a:rPr lang="fr-FR" sz="2000" dirty="0"/>
              <a:t> Provence-Alpes-Côte d’Azur:</a:t>
            </a:r>
          </a:p>
          <a:p>
            <a:pPr algn="ctr">
              <a:defRPr/>
            </a:pPr>
            <a:br>
              <a:rPr lang="fr-FR" sz="2000" dirty="0">
                <a:hlinkClick r:id="rId3"/>
              </a:rPr>
            </a:br>
            <a:r>
              <a:rPr lang="fr-FR" sz="2000" dirty="0">
                <a:hlinkClick r:id="rId3"/>
              </a:rPr>
              <a:t>https://paca.dreets.gouv.fr/Les-publications-periodiques-9124</a:t>
            </a:r>
            <a:endParaRPr lang="fr-FR" sz="2000" dirty="0"/>
          </a:p>
          <a:p>
            <a:pPr algn="ctr">
              <a:defRPr/>
            </a:pPr>
            <a:endParaRPr lang="fr-FR" sz="2000" dirty="0"/>
          </a:p>
          <a:p>
            <a:pPr algn="ctr">
              <a:defRPr/>
            </a:pPr>
            <a:r>
              <a:rPr lang="fr-FR" sz="2000" dirty="0"/>
              <a:t>Les </a:t>
            </a: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</a:rPr>
              <a:t>éclairages conjoncturels départementaux </a:t>
            </a:r>
            <a:r>
              <a:rPr lang="fr-FR" sz="2000" dirty="0"/>
              <a:t>:</a:t>
            </a:r>
          </a:p>
          <a:p>
            <a:pPr algn="ctr">
              <a:defRPr/>
            </a:pPr>
            <a:endParaRPr lang="fr-FR" sz="2000" dirty="0"/>
          </a:p>
          <a:p>
            <a:pPr algn="ctr">
              <a:defRPr/>
            </a:pPr>
            <a:r>
              <a:rPr lang="fr-FR" sz="2000" dirty="0">
                <a:hlinkClick r:id="rId4"/>
              </a:rPr>
              <a:t>http://paca.dreets.gouv.fr/Les-outils-de-pilotage-territorialises</a:t>
            </a:r>
            <a:endParaRPr lang="fr-FR" sz="2000" dirty="0"/>
          </a:p>
          <a:p>
            <a:pPr algn="ctr">
              <a:defRPr/>
            </a:pPr>
            <a:endParaRPr lang="fr-FR" dirty="0"/>
          </a:p>
          <a:p>
            <a:pPr algn="ctr">
              <a:defRPr/>
            </a:pPr>
            <a:endParaRPr lang="fr-FR" dirty="0"/>
          </a:p>
          <a:p>
            <a:pPr algn="ctr">
              <a:defRPr/>
            </a:pPr>
            <a:r>
              <a:rPr lang="fr-FR" sz="2000" dirty="0"/>
              <a:t>Retrouvez tous nos indicateurs dans le </a:t>
            </a: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</a:rPr>
              <a:t>Tableau de bord des indicateurs clés </a:t>
            </a:r>
          </a:p>
          <a:p>
            <a:pPr algn="ctr">
              <a:defRPr/>
            </a:pPr>
            <a:endParaRPr lang="fr-FR" sz="2000" dirty="0">
              <a:solidFill>
                <a:srgbClr val="FF0000"/>
              </a:solidFill>
            </a:endParaRPr>
          </a:p>
          <a:p>
            <a:pPr algn="ctr">
              <a:defRPr/>
            </a:pPr>
            <a:r>
              <a:rPr lang="fr-FR" sz="2000" dirty="0"/>
              <a:t>en téléchargement sur le site de la </a:t>
            </a:r>
            <a:r>
              <a:rPr lang="fr-FR" sz="2000" dirty="0" err="1"/>
              <a:t>Dreets</a:t>
            </a:r>
            <a:r>
              <a:rPr lang="fr-FR" sz="2000" dirty="0"/>
              <a:t> Provence-Alpes-Côte d’Azur : </a:t>
            </a:r>
          </a:p>
          <a:p>
            <a:pPr algn="ctr">
              <a:defRPr/>
            </a:pPr>
            <a:endParaRPr lang="fr-FR" sz="2400" dirty="0"/>
          </a:p>
          <a:p>
            <a:pPr lvl="1" algn="ctr"/>
            <a:r>
              <a:rPr lang="fr-FR" u="sng" dirty="0">
                <a:hlinkClick r:id="rId5"/>
              </a:rPr>
              <a:t>https://paca.dreets.gouv.fr/Les-indicateurs-cles-de-la-Dreets-Paca</a:t>
            </a:r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264895" y="465363"/>
            <a:ext cx="86121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Pour en savoir plus</a:t>
            </a:r>
            <a:endParaRPr lang="fr-FR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213645" y="99108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18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1768415" y="6568767"/>
            <a:ext cx="5840083" cy="365125"/>
          </a:xfrm>
        </p:spPr>
        <p:txBody>
          <a:bodyPr/>
          <a:lstStyle/>
          <a:p>
            <a:r>
              <a:rPr lang="fr-FR"/>
              <a:t>La Note de conjoncture du 1er trimestre 2024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0334014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Jour xmlns="ab994d58-9349-46a1-8cee-b96a64c5dc7e">07</Jour>
    <Auteur xmlns="2ff91c20-40e6-4ab5-a5ac-9b5646c66526">
      <UserInfo>
        <DisplayName/>
        <AccountId xsi:nil="true"/>
        <AccountType/>
      </UserInfo>
    </Auteur>
    <DIRECCTE xmlns="2ff91c20-40e6-4ab5-a5ac-9b5646c66526" xsi:nil="true"/>
    <Mots_x0020_Clefs xmlns="2ff91c20-40e6-4ab5-a5ac-9b5646c66526" xsi:nil="true"/>
    <Resume xmlns="ab994d58-9349-46a1-8cee-b96a64c5dc7e" xsi:nil="true"/>
    <Année xmlns="ab994d58-9349-46a1-8cee-b96a64c5dc7e">2018</Année>
    <RubriqueNiv3 xmlns="2ff91c20-40e6-4ab5-a5ac-9b5646c66526" xsi:nil="true"/>
    <Rubrique xmlns="2ff91c20-40e6-4ab5-a5ac-9b5646c66526" xsi:nil="true"/>
    <RubriqueNiv2 xmlns="2ff91c20-40e6-4ab5-a5ac-9b5646c66526" xsi:nil="true"/>
    <Mois xmlns="ab994d58-9349-46a1-8cee-b96a64c5dc7e">06 - Juin</Mois>
    <_dlc_DocId xmlns="ab994d58-9349-46a1-8cee-b96a64c5dc7e">PACA-1195-1</_dlc_DocId>
    <_dlc_DocIdUrl xmlns="ab994d58-9349-46a1-8cee-b96a64c5dc7e">
      <Url>http://intranet.direccte.gouv.fr/paca/Etudes%20et%20statistiques/_layouts/15/DocIdRedir.aspx?ID=PACA-1195-1</Url>
      <Description>PACA-1195-1</Description>
    </_dlc_DocIdUrl>
  </documentManagement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ireccte - Document" ma:contentTypeID="0x0101002B9C2962A44E47E49C985B3DB63656AE0096388B916A9B264DBD77EFB5256EEC22" ma:contentTypeVersion="8" ma:contentTypeDescription="Document pour les portails de type Direccte" ma:contentTypeScope="" ma:versionID="c11fc93c9e7ea15410097cfb7479afe7">
  <xsd:schema xmlns:xsd="http://www.w3.org/2001/XMLSchema" xmlns:xs="http://www.w3.org/2001/XMLSchema" xmlns:p="http://schemas.microsoft.com/office/2006/metadata/properties" xmlns:ns2="2ff91c20-40e6-4ab5-a5ac-9b5646c66526" xmlns:ns3="ab994d58-9349-46a1-8cee-b96a64c5dc7e" targetNamespace="http://schemas.microsoft.com/office/2006/metadata/properties" ma:root="true" ma:fieldsID="dcf6eb2dcc919f976b99dd89427cdf59" ns2:_="" ns3:_="">
    <xsd:import namespace="2ff91c20-40e6-4ab5-a5ac-9b5646c66526"/>
    <xsd:import namespace="ab994d58-9349-46a1-8cee-b96a64c5dc7e"/>
    <xsd:element name="properties">
      <xsd:complexType>
        <xsd:sequence>
          <xsd:element name="documentManagement">
            <xsd:complexType>
              <xsd:all>
                <xsd:element ref="ns2:DIRECCTE" minOccurs="0"/>
                <xsd:element ref="ns2:Rubrique" minOccurs="0"/>
                <xsd:element ref="ns2:RubriqueNiv2" minOccurs="0"/>
                <xsd:element ref="ns2:RubriqueNiv3" minOccurs="0"/>
                <xsd:element ref="ns2:Auteur" minOccurs="0"/>
                <xsd:element ref="ns2:Mots_x0020_Clefs" minOccurs="0"/>
                <xsd:element ref="ns3:_dlc_DocId" minOccurs="0"/>
                <xsd:element ref="ns3:_dlc_DocIdUrl" minOccurs="0"/>
                <xsd:element ref="ns3:_dlc_DocIdPersistId" minOccurs="0"/>
                <xsd:element ref="ns3:Resume" minOccurs="0"/>
                <xsd:element ref="ns3:Année" minOccurs="0"/>
                <xsd:element ref="ns3:Mois" minOccurs="0"/>
                <xsd:element ref="ns3:Jou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f91c20-40e6-4ab5-a5ac-9b5646c66526" elementFormDefault="qualified">
    <xsd:import namespace="http://schemas.microsoft.com/office/2006/documentManagement/types"/>
    <xsd:import namespace="http://schemas.microsoft.com/office/infopath/2007/PartnerControls"/>
    <xsd:element name="DIRECCTE" ma:index="8" nillable="true" ma:displayName="DIRECCTE" ma:internalName="DIRECCTE">
      <xsd:simpleType>
        <xsd:restriction base="dms:Text">
          <xsd:maxLength value="255"/>
        </xsd:restriction>
      </xsd:simpleType>
    </xsd:element>
    <xsd:element name="Rubrique" ma:index="9" nillable="true" ma:displayName="Rubrique" ma:internalName="Rubrique">
      <xsd:simpleType>
        <xsd:restriction base="dms:Text">
          <xsd:maxLength value="255"/>
        </xsd:restriction>
      </xsd:simpleType>
    </xsd:element>
    <xsd:element name="RubriqueNiv2" ma:index="10" nillable="true" ma:displayName="Rubrique Niveau 2" ma:internalName="RubriqueNiv2">
      <xsd:simpleType>
        <xsd:restriction base="dms:Text">
          <xsd:maxLength value="255"/>
        </xsd:restriction>
      </xsd:simpleType>
    </xsd:element>
    <xsd:element name="RubriqueNiv3" ma:index="11" nillable="true" ma:displayName="Rubrique Niveau 3" ma:internalName="RubriqueNiv3">
      <xsd:simpleType>
        <xsd:restriction base="dms:Text">
          <xsd:maxLength value="255"/>
        </xsd:restriction>
      </xsd:simpleType>
    </xsd:element>
    <xsd:element name="Auteur" ma:index="12" nillable="true" ma:displayName="Auteur" ma:list="UserInfo" ma:SharePointGroup="0" ma:internalName="Auteur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ots_x0020_Clefs" ma:index="13" nillable="true" ma:displayName="Mots Clefs" ma:internalName="Mots_x0020_Clefs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994d58-9349-46a1-8cee-b96a64c5dc7e" elementFormDefault="qualified">
    <xsd:import namespace="http://schemas.microsoft.com/office/2006/documentManagement/types"/>
    <xsd:import namespace="http://schemas.microsoft.com/office/infopath/2007/PartnerControls"/>
    <xsd:element name="_dlc_DocId" ma:index="14" nillable="true" ma:displayName="Valeur d’ID de document" ma:description="Valeur de l’ID de document affecté à cet élément." ma:internalName="_dlc_DocId" ma:readOnly="true">
      <xsd:simpleType>
        <xsd:restriction base="dms:Text"/>
      </xsd:simpleType>
    </xsd:element>
    <xsd:element name="_dlc_DocIdUrl" ma:index="15" nillable="true" ma:displayName="ID de document" ma:description="Lien permanent vers ce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6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Resume" ma:index="17" nillable="true" ma:displayName="Résumé" ma:internalName="Resume">
      <xsd:simpleType>
        <xsd:restriction base="dms:Text">
          <xsd:maxLength value="255"/>
        </xsd:restriction>
      </xsd:simpleType>
    </xsd:element>
    <xsd:element name="Année" ma:index="18" nillable="true" ma:displayName="Année" ma:description="" ma:format="Dropdown" ma:internalName="Ann_x00e9_e">
      <xsd:simpleType>
        <xsd:union memberTypes="dms:Text">
          <xsd:simpleType>
            <xsd:restriction base="dms:Choice">
              <xsd:enumeration value="2004"/>
              <xsd:enumeration value="2005"/>
              <xsd:enumeration value="2006"/>
              <xsd:enumeration value="2007"/>
              <xsd:enumeration value="2008"/>
              <xsd:enumeration value="2009"/>
              <xsd:enumeration value="2010"/>
              <xsd:enumeration value="2011"/>
              <xsd:enumeration value="2012"/>
              <xsd:enumeration value="2013"/>
              <xsd:enumeration value="2014"/>
              <xsd:enumeration value="2015"/>
              <xsd:enumeration value="2016"/>
              <xsd:enumeration value="2017"/>
              <xsd:enumeration value="2018"/>
            </xsd:restriction>
          </xsd:simpleType>
        </xsd:union>
      </xsd:simpleType>
    </xsd:element>
    <xsd:element name="Mois" ma:index="19" nillable="true" ma:displayName="Mois" ma:format="Dropdown" ma:internalName="Mois">
      <xsd:simpleType>
        <xsd:restriction base="dms:Choice">
          <xsd:enumeration value="01 - Janvier"/>
          <xsd:enumeration value="02 - Février"/>
          <xsd:enumeration value="03 - Mars"/>
          <xsd:enumeration value="04 - Avril"/>
          <xsd:enumeration value="05 - Mai"/>
          <xsd:enumeration value="06 - Juin"/>
          <xsd:enumeration value="07 - Juillet"/>
          <xsd:enumeration value="08 - Août"/>
          <xsd:enumeration value="09 - Septembre"/>
          <xsd:enumeration value="10 - Octobre"/>
          <xsd:enumeration value="11 - Novembre"/>
          <xsd:enumeration value="12 - Décembre"/>
        </xsd:restriction>
      </xsd:simpleType>
    </xsd:element>
    <xsd:element name="Jour" ma:index="20" nillable="true" ma:displayName="Jour" ma:format="Dropdown" ma:internalName="Jour">
      <xsd:simpleType>
        <xsd:restriction base="dms:Choice">
          <xsd:enumeration value="01"/>
          <xsd:enumeration value="02"/>
          <xsd:enumeration value="03"/>
          <xsd:enumeration value="04"/>
          <xsd:enumeration value="05"/>
          <xsd:enumeration value="06"/>
          <xsd:enumeration value="07"/>
          <xsd:enumeration value="08"/>
          <xsd:enumeration value="09"/>
          <xsd:enumeration value="10"/>
          <xsd:enumeration value="11"/>
          <xsd:enumeration value="12"/>
          <xsd:enumeration value="13"/>
          <xsd:enumeration value="14"/>
          <xsd:enumeration value="15"/>
          <xsd:enumeration value="16"/>
          <xsd:enumeration value="17"/>
          <xsd:enumeration value="18"/>
          <xsd:enumeration value="19"/>
          <xsd:enumeration value="20"/>
          <xsd:enumeration value="21"/>
          <xsd:enumeration value="22"/>
          <xsd:enumeration value="23"/>
          <xsd:enumeration value="24"/>
          <xsd:enumeration value="25"/>
          <xsd:enumeration value="26"/>
          <xsd:enumeration value="27"/>
          <xsd:enumeration value="28"/>
          <xsd:enumeration value="29"/>
          <xsd:enumeration value="30"/>
          <xsd:enumeration value="31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CD4B930-2EF4-44AA-B4F3-1B1D22FE6A5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B2AE89B-080E-49C5-92D1-0FC918E24C08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9F75A013-2665-47DA-9765-AD20C70A5351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ab994d58-9349-46a1-8cee-b96a64c5dc7e"/>
    <ds:schemaRef ds:uri="http://purl.org/dc/terms/"/>
    <ds:schemaRef ds:uri="2ff91c20-40e6-4ab5-a5ac-9b5646c66526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4.xml><?xml version="1.0" encoding="utf-8"?>
<ds:datastoreItem xmlns:ds="http://schemas.openxmlformats.org/officeDocument/2006/customXml" ds:itemID="{608BEFDB-FD80-49BF-933E-2ABC1EFC7D3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ff91c20-40e6-4ab5-a5ac-9b5646c66526"/>
    <ds:schemaRef ds:uri="ab994d58-9349-46a1-8cee-b96a64c5dc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6939</TotalTime>
  <Words>870</Words>
  <Application>Microsoft Office PowerPoint</Application>
  <PresentationFormat>Affichage à l'écran (4:3)</PresentationFormat>
  <Paragraphs>149</Paragraphs>
  <Slides>18</Slides>
  <Notes>18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22" baseType="lpstr">
      <vt:lpstr>Arial</vt:lpstr>
      <vt:lpstr>Calibri</vt:lpstr>
      <vt:lpstr>Times New Roman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L'agence Mars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Pascale Lami</dc:creator>
  <cp:lastModifiedBy>DANGELO, Virginie (DREETS-PACA)</cp:lastModifiedBy>
  <cp:revision>766</cp:revision>
  <cp:lastPrinted>2018-10-09T12:30:48Z</cp:lastPrinted>
  <dcterms:created xsi:type="dcterms:W3CDTF">2018-05-30T13:27:07Z</dcterms:created>
  <dcterms:modified xsi:type="dcterms:W3CDTF">2024-07-09T10:18:25Z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0x0101002B9C2962A44E47E49C985B3DB63656AE0096388B916A9B264DBD77EFB5256EEC22</vt:lpwstr>
  </property>
  <property fmtid="{D5CDD505-2E9C-101B-9397-08002B2CF9AE}" pid="3" name="_dlc_DocIdItemGuid">
    <vt:lpwstr>e2e11c4f-34e3-4fd7-820e-3307ce29c67b</vt:lpwstr>
  </property>
</Properties>
</file>