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21"/>
  </p:notesMasterIdLst>
  <p:sldIdLst>
    <p:sldId id="256" r:id="rId6"/>
    <p:sldId id="263" r:id="rId7"/>
    <p:sldId id="300" r:id="rId8"/>
    <p:sldId id="290" r:id="rId9"/>
    <p:sldId id="265" r:id="rId10"/>
    <p:sldId id="296" r:id="rId11"/>
    <p:sldId id="301" r:id="rId12"/>
    <p:sldId id="269" r:id="rId13"/>
    <p:sldId id="294" r:id="rId14"/>
    <p:sldId id="283" r:id="rId15"/>
    <p:sldId id="293" r:id="rId16"/>
    <p:sldId id="299" r:id="rId17"/>
    <p:sldId id="271" r:id="rId18"/>
    <p:sldId id="272" r:id="rId19"/>
    <p:sldId id="298" r:id="rId20"/>
  </p:sldIdLst>
  <p:sldSz cx="9144000" cy="6858000" type="screen4x3"/>
  <p:notesSz cx="6797675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YER Virginie (DR-PACA)" initials="MV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06" autoAdjust="0"/>
  </p:normalViewPr>
  <p:slideViewPr>
    <p:cSldViewPr snapToGrid="0" snapToObjects="1"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PRO-SVC01-20131\USERS\Cab-SESE\10%20-%20Notes%20de%20conjoncture\01%20-%20Notes\2020\2020-T2\01%20-%20Fichiers%20de%20travail\DEFM-Ch&#244;mage\2020_T2_Taux%20de%20ch&#244;mage_note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PRO-SVC01-20131\USERS\Cab-SESE\10%20-%20Notes%20de%20conjoncture\01%20-%20Notes\2020\2020-T2\01%20-%20Fichiers%20de%20travail\DEFM-Ch&#244;mage\2020_T2_Demandeurs%20d'emploi_ABC_note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PRO-SVC01-20131\USERS\Cab-SESE\10%20-%20Notes%20de%20conjoncture\01%20-%20Notes\2020\2020-T2\01%20-%20Fichiers%20de%20travail\DEFM-Ch&#244;mage\2020_T2_Demandeurs%20d'emploi_ABC_note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PRO-SVC01-20131\USERS\Cab-SESE\10%20-%20Notes%20de%20conjoncture\01%20-%20Notes\2020\2020-T2\01%20-%20Fichiers%20de%20travail\DEFM-Ch&#244;mage\2020_T2_Demandeurs%20d'emploi_ABC_note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PRO-SVC01-20131\USERS\Cab-SESE\10%20-%20Notes%20de%20conjoncture\01%20-%20Notes\2020\2020-T2\01%20-%20Fichiers%20de%20travail\DEFM-Ch&#244;mage\2020_T2_Demandeurs%20d'emploi_ABC_not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800" b="1" i="0" baseline="0">
                <a:effectLst/>
              </a:rPr>
              <a:t>Taux de chômage </a:t>
            </a:r>
            <a:r>
              <a:rPr lang="fr-FR" sz="1400" b="0" i="1" baseline="0">
                <a:effectLst/>
              </a:rPr>
              <a:t>(données CVS, en %)</a:t>
            </a:r>
            <a:endParaRPr lang="fr-FR" sz="1400">
              <a:effectLst/>
            </a:endParaRP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7.6983171221244415E-2"/>
          <c:y val="8.5190086545093247E-2"/>
          <c:w val="0.87380191693290732"/>
          <c:h val="0.579594208056556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9'!$C$25</c:f>
              <c:strCache>
                <c:ptCount val="1"/>
                <c:pt idx="0">
                  <c:v>T1 2020</c:v>
                </c:pt>
              </c:strCache>
            </c:strRef>
          </c:tx>
          <c:spPr>
            <a:solidFill>
              <a:srgbClr val="FFCC99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4901076296862962E-2"/>
                  <c:y val="-3.226325843374592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064362592633072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77235111159682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6.3861755557984125E-3"/>
                  <c:y val="-3.51994599109717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1740150128292785E-3"/>
                  <c:y val="1.11617221482623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'Figure 9'!$A$26:$A$33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Hautes-Alpes</c:v>
                </c:pt>
                <c:pt idx="3">
                  <c:v>Alpes-Maritimes</c:v>
                </c:pt>
                <c:pt idx="4">
                  <c:v>Var</c:v>
                </c:pt>
                <c:pt idx="5">
                  <c:v>Bouches-du-Rhône</c:v>
                </c:pt>
                <c:pt idx="6">
                  <c:v>Alpes-de-Haute-Provence</c:v>
                </c:pt>
                <c:pt idx="7">
                  <c:v>Vaucluse</c:v>
                </c:pt>
              </c:strCache>
            </c:strRef>
          </c:cat>
          <c:val>
            <c:numRef>
              <c:f>'Figure 9'!$C$26:$C$33</c:f>
              <c:numCache>
                <c:formatCode>0.0</c:formatCode>
                <c:ptCount val="8"/>
                <c:pt idx="0">
                  <c:v>7.6</c:v>
                </c:pt>
                <c:pt idx="1">
                  <c:v>8.8000000000000007</c:v>
                </c:pt>
                <c:pt idx="2">
                  <c:v>7.5</c:v>
                </c:pt>
                <c:pt idx="3">
                  <c:v>8.1</c:v>
                </c:pt>
                <c:pt idx="4">
                  <c:v>8.3000000000000007</c:v>
                </c:pt>
                <c:pt idx="5">
                  <c:v>9.1999999999999993</c:v>
                </c:pt>
                <c:pt idx="6">
                  <c:v>9.3000000000000007</c:v>
                </c:pt>
                <c:pt idx="7">
                  <c:v>10</c:v>
                </c:pt>
              </c:numCache>
            </c:numRef>
          </c:val>
        </c:ser>
        <c:ser>
          <c:idx val="1"/>
          <c:order val="1"/>
          <c:tx>
            <c:strRef>
              <c:f>'Figure 9'!$B$25</c:f>
              <c:strCache>
                <c:ptCount val="1"/>
                <c:pt idx="0">
                  <c:v>T2 2020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'Figure 9'!$A$26:$A$33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Hautes-Alpes</c:v>
                </c:pt>
                <c:pt idx="3">
                  <c:v>Alpes-Maritimes</c:v>
                </c:pt>
                <c:pt idx="4">
                  <c:v>Var</c:v>
                </c:pt>
                <c:pt idx="5">
                  <c:v>Bouches-du-Rhône</c:v>
                </c:pt>
                <c:pt idx="6">
                  <c:v>Alpes-de-Haute-Provence</c:v>
                </c:pt>
                <c:pt idx="7">
                  <c:v>Vaucluse</c:v>
                </c:pt>
              </c:strCache>
            </c:strRef>
          </c:cat>
          <c:val>
            <c:numRef>
              <c:f>'Figure 9'!$B$26:$B$33</c:f>
              <c:numCache>
                <c:formatCode>0.0</c:formatCode>
                <c:ptCount val="8"/>
                <c:pt idx="0">
                  <c:v>7</c:v>
                </c:pt>
                <c:pt idx="1">
                  <c:v>8.3000000000000007</c:v>
                </c:pt>
                <c:pt idx="2">
                  <c:v>7</c:v>
                </c:pt>
                <c:pt idx="3">
                  <c:v>8</c:v>
                </c:pt>
                <c:pt idx="4">
                  <c:v>8</c:v>
                </c:pt>
                <c:pt idx="5">
                  <c:v>8.3000000000000007</c:v>
                </c:pt>
                <c:pt idx="6">
                  <c:v>8.8000000000000007</c:v>
                </c:pt>
                <c:pt idx="7">
                  <c:v>9.1999999999999993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2772480"/>
        <c:axId val="182774016"/>
      </c:barChart>
      <c:catAx>
        <c:axId val="182772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52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82774016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82774016"/>
        <c:scaling>
          <c:orientation val="minMax"/>
          <c:max val="12"/>
          <c:min val="6"/>
        </c:scaling>
        <c:delete val="0"/>
        <c:axPos val="l"/>
        <c:majorGridlines>
          <c:spPr>
            <a:ln w="3175">
              <a:solidFill>
                <a:srgbClr val="C0C0C0"/>
              </a:solidFill>
              <a:prstDash val="sysDash"/>
            </a:ln>
          </c:spPr>
        </c:majorGridlines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82772480"/>
        <c:crosses val="autoZero"/>
        <c:crossBetween val="between"/>
        <c:majorUnit val="1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5637301219700479"/>
          <c:y val="0.11231175305173129"/>
          <c:w val="0.24968219976761696"/>
          <c:h val="4.9178088038280693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16829375369994917"/>
          <c:w val="0.86471641552420164"/>
          <c:h val="0.52314939674456862"/>
        </c:manualLayout>
      </c:layout>
      <c:barChart>
        <c:barDir val="col"/>
        <c:grouping val="stacked"/>
        <c:varyColors val="0"/>
        <c:ser>
          <c:idx val="1"/>
          <c:order val="0"/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trim'!$A$9:$B$51</c:f>
              <c:multiLvlStrCache>
                <c:ptCount val="43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</c:lvl>
                <c:lvl>
                  <c:pt idx="0">
                    <c:v>2010</c:v>
                  </c:pt>
                  <c:pt idx="4">
                    <c:v>2011</c:v>
                  </c:pt>
                  <c:pt idx="8">
                    <c:v>2012</c:v>
                  </c:pt>
                  <c:pt idx="12">
                    <c:v>2013</c:v>
                  </c:pt>
                  <c:pt idx="16">
                    <c:v>2014</c:v>
                  </c:pt>
                  <c:pt idx="20">
                    <c:v>2015</c:v>
                  </c:pt>
                  <c:pt idx="24">
                    <c:v>2016</c:v>
                  </c:pt>
                  <c:pt idx="28">
                    <c:v>2017</c:v>
                  </c:pt>
                  <c:pt idx="32">
                    <c:v>2018</c:v>
                  </c:pt>
                  <c:pt idx="36">
                    <c:v>2019</c:v>
                  </c:pt>
                  <c:pt idx="40">
                    <c:v>2020</c:v>
                  </c:pt>
                </c:lvl>
              </c:multiLvlStrCache>
            </c:multiLvlStrRef>
          </c:cat>
          <c:val>
            <c:numRef>
              <c:f>Paca_trim!$V$67:$V$109</c:f>
              <c:numCache>
                <c:formatCode>#,##0.0</c:formatCode>
                <c:ptCount val="43"/>
                <c:pt idx="0">
                  <c:v>13.02182493615045</c:v>
                </c:pt>
                <c:pt idx="1">
                  <c:v>9.7173301433286738</c:v>
                </c:pt>
                <c:pt idx="2">
                  <c:v>7.5802809968647189</c:v>
                </c:pt>
                <c:pt idx="3">
                  <c:v>6.0397019746782687</c:v>
                </c:pt>
                <c:pt idx="4">
                  <c:v>6.4022104214386255</c:v>
                </c:pt>
                <c:pt idx="5">
                  <c:v>6.5054767553379467</c:v>
                </c:pt>
                <c:pt idx="6">
                  <c:v>6.4075912350676889</c:v>
                </c:pt>
                <c:pt idx="7">
                  <c:v>6.8759151344817804</c:v>
                </c:pt>
                <c:pt idx="8">
                  <c:v>6.470701805193535</c:v>
                </c:pt>
                <c:pt idx="9">
                  <c:v>5.7412866472668078</c:v>
                </c:pt>
                <c:pt idx="10">
                  <c:v>7.2070219388852053</c:v>
                </c:pt>
                <c:pt idx="11">
                  <c:v>8.0334320233913736</c:v>
                </c:pt>
                <c:pt idx="12">
                  <c:v>9.0595051363187231</c:v>
                </c:pt>
                <c:pt idx="13">
                  <c:v>9.8049410161712416</c:v>
                </c:pt>
                <c:pt idx="14">
                  <c:v>7.7156484056884134</c:v>
                </c:pt>
                <c:pt idx="15">
                  <c:v>6.5534703604408717</c:v>
                </c:pt>
                <c:pt idx="16">
                  <c:v>5.282454171343054</c:v>
                </c:pt>
                <c:pt idx="17">
                  <c:v>4.9112609597204759</c:v>
                </c:pt>
                <c:pt idx="18">
                  <c:v>5.6257993491880987</c:v>
                </c:pt>
                <c:pt idx="19">
                  <c:v>6.0904988218379197</c:v>
                </c:pt>
                <c:pt idx="20">
                  <c:v>6.9749445273572963</c:v>
                </c:pt>
                <c:pt idx="21">
                  <c:v>7.9682514979378949</c:v>
                </c:pt>
                <c:pt idx="22">
                  <c:v>6.5791490405248121</c:v>
                </c:pt>
                <c:pt idx="23">
                  <c:v>5.8823972293329474</c:v>
                </c:pt>
                <c:pt idx="24">
                  <c:v>4.3883606944608466</c:v>
                </c:pt>
                <c:pt idx="25">
                  <c:v>1.634594594594585</c:v>
                </c:pt>
                <c:pt idx="26">
                  <c:v>2.6043876237659358</c:v>
                </c:pt>
                <c:pt idx="27">
                  <c:v>2.1353451892514475</c:v>
                </c:pt>
                <c:pt idx="28">
                  <c:v>2.6326396402129859</c:v>
                </c:pt>
                <c:pt idx="29">
                  <c:v>3.8810648286034422</c:v>
                </c:pt>
                <c:pt idx="30">
                  <c:v>3.9293598233995475</c:v>
                </c:pt>
                <c:pt idx="31">
                  <c:v>4.1326686903004672</c:v>
                </c:pt>
                <c:pt idx="32">
                  <c:v>3.309907675347934</c:v>
                </c:pt>
                <c:pt idx="33">
                  <c:v>2.6527226928616754</c:v>
                </c:pt>
                <c:pt idx="34">
                  <c:v>1.5481922023978134</c:v>
                </c:pt>
                <c:pt idx="35">
                  <c:v>0.24402963121439303</c:v>
                </c:pt>
                <c:pt idx="36">
                  <c:v>1.0670650376143342E-2</c:v>
                </c:pt>
                <c:pt idx="37">
                  <c:v>-0.9343184130551907</c:v>
                </c:pt>
                <c:pt idx="38">
                  <c:v>-2.2928591349154703</c:v>
                </c:pt>
                <c:pt idx="39">
                  <c:v>-3.4807952673456266</c:v>
                </c:pt>
                <c:pt idx="40">
                  <c:v>-3.6976527073886434</c:v>
                </c:pt>
                <c:pt idx="41">
                  <c:v>4.7894906425368644</c:v>
                </c:pt>
                <c:pt idx="42">
                  <c:v>4.8142988208909721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2281088"/>
        <c:axId val="242533504"/>
      </c:barChart>
      <c:catAx>
        <c:axId val="242281088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242533504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242533504"/>
        <c:scaling>
          <c:orientation val="minMax"/>
          <c:max val="15"/>
          <c:min val="-6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242281088"/>
        <c:crosses val="autoZero"/>
        <c:crossBetween val="between"/>
        <c:majorUnit val="3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7474751284831911"/>
          <c:w val="0.86471641552420164"/>
          <c:h val="0.44330907738329117"/>
        </c:manualLayout>
      </c:layout>
      <c:barChart>
        <c:barDir val="col"/>
        <c:grouping val="clustered"/>
        <c:varyColors val="0"/>
        <c:ser>
          <c:idx val="1"/>
          <c:order val="0"/>
          <c:tx>
            <c:v>Hommes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trim'!$A$33:$B$51</c:f>
              <c:multiLvlStrCache>
                <c:ptCount val="19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</c:lvl>
              </c:multiLvlStrCache>
            </c:multiLvlStrRef>
          </c:cat>
          <c:val>
            <c:numRef>
              <c:f>Paca_trim!$W$91:$W$109</c:f>
              <c:numCache>
                <c:formatCode>#,##0.0</c:formatCode>
                <c:ptCount val="19"/>
                <c:pt idx="0">
                  <c:v>3.6999912838838966</c:v>
                </c:pt>
                <c:pt idx="1">
                  <c:v>0.84425903853795337</c:v>
                </c:pt>
                <c:pt idx="2">
                  <c:v>1.640250645042407</c:v>
                </c:pt>
                <c:pt idx="3">
                  <c:v>1.4037555383641598</c:v>
                </c:pt>
                <c:pt idx="4">
                  <c:v>1.7300553337535884</c:v>
                </c:pt>
                <c:pt idx="5">
                  <c:v>2.4876531918785361</c:v>
                </c:pt>
                <c:pt idx="6">
                  <c:v>2.2860729479043052</c:v>
                </c:pt>
                <c:pt idx="7">
                  <c:v>2.0709361519148928</c:v>
                </c:pt>
                <c:pt idx="8">
                  <c:v>1.1236573946571182</c:v>
                </c:pt>
                <c:pt idx="9">
                  <c:v>0.7441068658273764</c:v>
                </c:pt>
                <c:pt idx="10">
                  <c:v>5.9999454550418996E-2</c:v>
                </c:pt>
                <c:pt idx="11">
                  <c:v>-0.85342320550103601</c:v>
                </c:pt>
                <c:pt idx="12">
                  <c:v>-0.71490821940193294</c:v>
                </c:pt>
                <c:pt idx="13">
                  <c:v>-1.5344571483081437</c:v>
                </c:pt>
                <c:pt idx="14">
                  <c:v>-2.6983564556134043</c:v>
                </c:pt>
                <c:pt idx="15">
                  <c:v>-3.9954494366622018</c:v>
                </c:pt>
                <c:pt idx="16">
                  <c:v>-3.93493437204262</c:v>
                </c:pt>
                <c:pt idx="17">
                  <c:v>6.5448757871427565</c:v>
                </c:pt>
                <c:pt idx="18">
                  <c:v>5.7858763550799663</c:v>
                </c:pt>
              </c:numCache>
            </c:numRef>
          </c:val>
        </c:ser>
        <c:ser>
          <c:idx val="0"/>
          <c:order val="1"/>
          <c:tx>
            <c:v>Femmes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trim'!$A$33:$B$51</c:f>
              <c:multiLvlStrCache>
                <c:ptCount val="19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</c:lvl>
              </c:multiLvlStrCache>
            </c:multiLvlStrRef>
          </c:cat>
          <c:val>
            <c:numRef>
              <c:f>Paca_trim!$X$91:$X$109</c:f>
              <c:numCache>
                <c:formatCode>#,##0.0</c:formatCode>
                <c:ptCount val="19"/>
                <c:pt idx="0">
                  <c:v>5.099498754389642</c:v>
                </c:pt>
                <c:pt idx="1">
                  <c:v>2.4504203649998502</c:v>
                </c:pt>
                <c:pt idx="2">
                  <c:v>3.5967024148245486</c:v>
                </c:pt>
                <c:pt idx="3">
                  <c:v>2.8833155972274094</c:v>
                </c:pt>
                <c:pt idx="4">
                  <c:v>3.5526616403929623</c:v>
                </c:pt>
                <c:pt idx="5">
                  <c:v>5.2968676283471794</c:v>
                </c:pt>
                <c:pt idx="6">
                  <c:v>5.5887323943662137</c:v>
                </c:pt>
                <c:pt idx="7">
                  <c:v>6.2102511776134683</c:v>
                </c:pt>
                <c:pt idx="8">
                  <c:v>5.4991726420297704</c:v>
                </c:pt>
                <c:pt idx="9">
                  <c:v>4.5402704610872924</c:v>
                </c:pt>
                <c:pt idx="10">
                  <c:v>3.0039483512965592</c:v>
                </c:pt>
                <c:pt idx="11">
                  <c:v>1.306819677308968</c:v>
                </c:pt>
                <c:pt idx="12">
                  <c:v>0.70711559575469263</c:v>
                </c:pt>
                <c:pt idx="13">
                  <c:v>-0.36235648605121851</c:v>
                </c:pt>
                <c:pt idx="14">
                  <c:v>-1.9075369075369109</c:v>
                </c:pt>
                <c:pt idx="15">
                  <c:v>-2.9930240715000167</c:v>
                </c:pt>
                <c:pt idx="16">
                  <c:v>-3.473114511544606</c:v>
                </c:pt>
                <c:pt idx="17">
                  <c:v>3.1362018848495099</c:v>
                </c:pt>
                <c:pt idx="18">
                  <c:v>3.8985042311906692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8857728"/>
        <c:axId val="248859264"/>
      </c:barChart>
      <c:catAx>
        <c:axId val="248857728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248859264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248859264"/>
        <c:scaling>
          <c:orientation val="minMax"/>
          <c:max val="8"/>
          <c:min val="-6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248857728"/>
        <c:crosses val="autoZero"/>
        <c:crossBetween val="between"/>
        <c:majorUnit val="2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5345676101864512"/>
          <c:w val="0.86471641552420164"/>
          <c:h val="0.46459982921296517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de 25 ans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trim'!$A$33:$B$51</c:f>
              <c:multiLvlStrCache>
                <c:ptCount val="19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</c:lvl>
              </c:multiLvlStrCache>
            </c:multiLvlStrRef>
          </c:cat>
          <c:val>
            <c:numRef>
              <c:f>Paca_trim!$Y$91:$Y$109</c:f>
              <c:numCache>
                <c:formatCode>#,##0.0</c:formatCode>
                <c:ptCount val="19"/>
                <c:pt idx="0">
                  <c:v>-1.96364816617981</c:v>
                </c:pt>
                <c:pt idx="1">
                  <c:v>-4.5486055564443078</c:v>
                </c:pt>
                <c:pt idx="2">
                  <c:v>-0.90099989012196735</c:v>
                </c:pt>
                <c:pt idx="3">
                  <c:v>-1.3084524926848085</c:v>
                </c:pt>
                <c:pt idx="4">
                  <c:v>-1.3242840589306359</c:v>
                </c:pt>
                <c:pt idx="5">
                  <c:v>-5.5865921787634498E-3</c:v>
                </c:pt>
                <c:pt idx="6">
                  <c:v>0.54329748309125403</c:v>
                </c:pt>
                <c:pt idx="7">
                  <c:v>2.0698142761244265</c:v>
                </c:pt>
                <c:pt idx="8">
                  <c:v>2.4716210926578386</c:v>
                </c:pt>
                <c:pt idx="9">
                  <c:v>2.8102128610536958</c:v>
                </c:pt>
                <c:pt idx="10">
                  <c:v>1.4611821790913027</c:v>
                </c:pt>
                <c:pt idx="11">
                  <c:v>0.18086155869778686</c:v>
                </c:pt>
                <c:pt idx="12">
                  <c:v>0.30559345156888629</c:v>
                </c:pt>
                <c:pt idx="13">
                  <c:v>-0.33691990001086802</c:v>
                </c:pt>
                <c:pt idx="14">
                  <c:v>-2.5542090103798709</c:v>
                </c:pt>
                <c:pt idx="15">
                  <c:v>-5.2081623721210164</c:v>
                </c:pt>
                <c:pt idx="16">
                  <c:v>-6.3707088841738813</c:v>
                </c:pt>
                <c:pt idx="17">
                  <c:v>9.0076335877862448</c:v>
                </c:pt>
                <c:pt idx="18">
                  <c:v>7.935976799955391</c:v>
                </c:pt>
              </c:numCache>
            </c:numRef>
          </c:val>
        </c:ser>
        <c:ser>
          <c:idx val="0"/>
          <c:order val="1"/>
          <c:tx>
            <c:v>25 à 49 ans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trim'!$A$33:$B$51</c:f>
              <c:multiLvlStrCache>
                <c:ptCount val="19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</c:lvl>
              </c:multiLvlStrCache>
            </c:multiLvlStrRef>
          </c:cat>
          <c:val>
            <c:numRef>
              <c:f>Paca_trim!$Z$91:$Z$109</c:f>
              <c:numCache>
                <c:formatCode>#,##0.0</c:formatCode>
                <c:ptCount val="19"/>
                <c:pt idx="0">
                  <c:v>3.8632164836845728</c:v>
                </c:pt>
                <c:pt idx="1">
                  <c:v>0.97004706396788265</c:v>
                </c:pt>
                <c:pt idx="2">
                  <c:v>1.8759051932228266</c:v>
                </c:pt>
                <c:pt idx="3">
                  <c:v>1.3386713374202275</c:v>
                </c:pt>
                <c:pt idx="4">
                  <c:v>1.7017130426901117</c:v>
                </c:pt>
                <c:pt idx="5">
                  <c:v>3.0645271579331279</c:v>
                </c:pt>
                <c:pt idx="6">
                  <c:v>2.8748730678100021</c:v>
                </c:pt>
                <c:pt idx="7">
                  <c:v>2.975308641975305</c:v>
                </c:pt>
                <c:pt idx="8">
                  <c:v>2.2870574605084348</c:v>
                </c:pt>
                <c:pt idx="9">
                  <c:v>1.4850445071045604</c:v>
                </c:pt>
                <c:pt idx="10">
                  <c:v>0.583474083660529</c:v>
                </c:pt>
                <c:pt idx="11">
                  <c:v>-0.8119802508964602</c:v>
                </c:pt>
                <c:pt idx="12">
                  <c:v>-1.1675143488820372</c:v>
                </c:pt>
                <c:pt idx="13">
                  <c:v>-2.0963629628015568</c:v>
                </c:pt>
                <c:pt idx="14">
                  <c:v>-3.3060734925308144</c:v>
                </c:pt>
                <c:pt idx="15">
                  <c:v>-4.35575676329033</c:v>
                </c:pt>
                <c:pt idx="16">
                  <c:v>-4.2734195069809573</c:v>
                </c:pt>
                <c:pt idx="17">
                  <c:v>4.5841031005853905</c:v>
                </c:pt>
                <c:pt idx="18">
                  <c:v>4.5715961117752002</c:v>
                </c:pt>
              </c:numCache>
            </c:numRef>
          </c:val>
        </c:ser>
        <c:ser>
          <c:idx val="2"/>
          <c:order val="2"/>
          <c:tx>
            <c:v>50 ans ou plus</c:v>
          </c:tx>
          <c:spPr>
            <a:solidFill>
              <a:srgbClr val="92D050"/>
            </a:solidFill>
          </c:spPr>
          <c:invertIfNegative val="0"/>
          <c:cat>
            <c:multiLvlStrRef>
              <c:f>'dates trim'!$A$33:$B$51</c:f>
              <c:multiLvlStrCache>
                <c:ptCount val="19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</c:lvl>
              </c:multiLvlStrCache>
            </c:multiLvlStrRef>
          </c:cat>
          <c:val>
            <c:numRef>
              <c:f>Paca_trim!$AA$91:$AA$109</c:f>
              <c:numCache>
                <c:formatCode>#,##0.0</c:formatCode>
                <c:ptCount val="19"/>
                <c:pt idx="0">
                  <c:v>9.4516481799718832</c:v>
                </c:pt>
                <c:pt idx="1">
                  <c:v>6.8834229769746846</c:v>
                </c:pt>
                <c:pt idx="2">
                  <c:v>6.3590470286068568</c:v>
                </c:pt>
                <c:pt idx="3">
                  <c:v>5.9629447639968802</c:v>
                </c:pt>
                <c:pt idx="4">
                  <c:v>7.0254067941764253</c:v>
                </c:pt>
                <c:pt idx="5">
                  <c:v>7.8734592332918574</c:v>
                </c:pt>
                <c:pt idx="6">
                  <c:v>8.2188358730951769</c:v>
                </c:pt>
                <c:pt idx="7">
                  <c:v>7.9514457174031605</c:v>
                </c:pt>
                <c:pt idx="8">
                  <c:v>6.1588114480808587</c:v>
                </c:pt>
                <c:pt idx="9">
                  <c:v>5.3463322588253703</c:v>
                </c:pt>
                <c:pt idx="10">
                  <c:v>3.8447727505899199</c:v>
                </c:pt>
                <c:pt idx="11">
                  <c:v>2.7214150347441679</c:v>
                </c:pt>
                <c:pt idx="12">
                  <c:v>2.5929648241206138</c:v>
                </c:pt>
                <c:pt idx="13">
                  <c:v>1.445381496131537</c:v>
                </c:pt>
                <c:pt idx="14">
                  <c:v>0.1210265023340984</c:v>
                </c:pt>
                <c:pt idx="15">
                  <c:v>-0.74535078224933216</c:v>
                </c:pt>
                <c:pt idx="16">
                  <c:v>-1.2147335423197347</c:v>
                </c:pt>
                <c:pt idx="17">
                  <c:v>3.3449408995046559</c:v>
                </c:pt>
                <c:pt idx="18">
                  <c:v>3.9643773435958041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0862336"/>
        <c:axId val="260863872"/>
      </c:barChart>
      <c:catAx>
        <c:axId val="260862336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260863872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260863872"/>
        <c:scaling>
          <c:orientation val="minMax"/>
          <c:max val="12"/>
          <c:min val="-9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260862336"/>
        <c:crosses val="autoZero"/>
        <c:crossBetween val="between"/>
        <c:majorUnit val="3"/>
      </c:valAx>
    </c:plotArea>
    <c:legend>
      <c:legendPos val="t"/>
      <c:layout>
        <c:manualLayout>
          <c:xMode val="edge"/>
          <c:yMode val="edge"/>
          <c:x val="0.23034240643777396"/>
          <c:y val="0.17831004657351962"/>
          <c:w val="0.49532195531396139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7474751284831911"/>
          <c:w val="0.86471641552420164"/>
          <c:h val="0.44330907738329117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d'un an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trim'!$A$33:$B$51</c:f>
              <c:multiLvlStrCache>
                <c:ptCount val="19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</c:lvl>
              </c:multiLvlStrCache>
            </c:multiLvlStrRef>
          </c:cat>
          <c:val>
            <c:numRef>
              <c:f>Paca_trim!$AH$91:$AH$109</c:f>
              <c:numCache>
                <c:formatCode>#,##0.0</c:formatCode>
                <c:ptCount val="19"/>
                <c:pt idx="0">
                  <c:v>0.28221778221779736</c:v>
                </c:pt>
                <c:pt idx="1">
                  <c:v>-0.78877530961274367</c:v>
                </c:pt>
                <c:pt idx="2">
                  <c:v>3.5040464878480782</c:v>
                </c:pt>
                <c:pt idx="3">
                  <c:v>4.0825979263390044</c:v>
                </c:pt>
                <c:pt idx="4">
                  <c:v>5.381914178268099</c:v>
                </c:pt>
                <c:pt idx="5">
                  <c:v>4.7430340557275352</c:v>
                </c:pt>
                <c:pt idx="6">
                  <c:v>2.090285893280952</c:v>
                </c:pt>
                <c:pt idx="7">
                  <c:v>0.84787314191410168</c:v>
                </c:pt>
                <c:pt idx="8">
                  <c:v>-1.5373162546674757</c:v>
                </c:pt>
                <c:pt idx="9">
                  <c:v>-2.201466067628266</c:v>
                </c:pt>
                <c:pt idx="10">
                  <c:v>-2.9431895961670063</c:v>
                </c:pt>
                <c:pt idx="11">
                  <c:v>-3.9084548796395224</c:v>
                </c:pt>
                <c:pt idx="12">
                  <c:v>-3.1370384149195463</c:v>
                </c:pt>
                <c:pt idx="13">
                  <c:v>-3.1806861868033609</c:v>
                </c:pt>
                <c:pt idx="14">
                  <c:v>-4.1924030932347751</c:v>
                </c:pt>
                <c:pt idx="15">
                  <c:v>-4.5227929017449426</c:v>
                </c:pt>
                <c:pt idx="16">
                  <c:v>-3.2386356596830645</c:v>
                </c:pt>
                <c:pt idx="17">
                  <c:v>7.2296377689262892</c:v>
                </c:pt>
                <c:pt idx="18">
                  <c:v>4.8593837250622052</c:v>
                </c:pt>
              </c:numCache>
            </c:numRef>
          </c:val>
        </c:ser>
        <c:ser>
          <c:idx val="0"/>
          <c:order val="1"/>
          <c:tx>
            <c:v>Un an ou plus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trim'!$A$33:$B$51</c:f>
              <c:multiLvlStrCache>
                <c:ptCount val="19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</c:lvl>
              </c:multiLvlStrCache>
            </c:multiLvlStrRef>
          </c:cat>
          <c:val>
            <c:numRef>
              <c:f>Paca_trim!$AI$91:$AI$109</c:f>
              <c:numCache>
                <c:formatCode>#,##0.0</c:formatCode>
                <c:ptCount val="19"/>
                <c:pt idx="0">
                  <c:v>10.324595609474297</c:v>
                </c:pt>
                <c:pt idx="1">
                  <c:v>5.0733986540674403</c:v>
                </c:pt>
                <c:pt idx="2">
                  <c:v>1.3790760869565322</c:v>
                </c:pt>
                <c:pt idx="3">
                  <c:v>-0.45943077025144552</c:v>
                </c:pt>
                <c:pt idx="4">
                  <c:v>-0.98018360033382823</c:v>
                </c:pt>
                <c:pt idx="5">
                  <c:v>2.7261565009623734</c:v>
                </c:pt>
                <c:pt idx="6">
                  <c:v>6.4866313743885184</c:v>
                </c:pt>
                <c:pt idx="7">
                  <c:v>8.7094892943430757</c:v>
                </c:pt>
                <c:pt idx="8">
                  <c:v>10.088907985193018</c:v>
                </c:pt>
                <c:pt idx="9">
                  <c:v>9.2842951979454469</c:v>
                </c:pt>
                <c:pt idx="10">
                  <c:v>7.5357120382606446</c:v>
                </c:pt>
                <c:pt idx="11">
                  <c:v>5.6114159590447743</c:v>
                </c:pt>
                <c:pt idx="12">
                  <c:v>3.9479412162060745</c:v>
                </c:pt>
                <c:pt idx="13">
                  <c:v>1.8120279637594328</c:v>
                </c:pt>
                <c:pt idx="14">
                  <c:v>-7.314860871343587E-3</c:v>
                </c:pt>
                <c:pt idx="15">
                  <c:v>-2.2553444697618441</c:v>
                </c:pt>
                <c:pt idx="16">
                  <c:v>-4.2326743396825854</c:v>
                </c:pt>
                <c:pt idx="17">
                  <c:v>1.9525295782826468</c:v>
                </c:pt>
                <c:pt idx="18">
                  <c:v>4.7623227845323246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8409856"/>
        <c:axId val="268509952"/>
      </c:barChart>
      <c:catAx>
        <c:axId val="268409856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268509952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268509952"/>
        <c:scaling>
          <c:orientation val="minMax"/>
          <c:max val="12"/>
          <c:min val="-6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268409856"/>
        <c:crosses val="autoZero"/>
        <c:crossBetween val="between"/>
        <c:majorUnit val="2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0.02828</cdr:x>
      <cdr:y>0</cdr:y>
    </cdr:from>
    <cdr:to>
      <cdr:x>0.98725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212232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annuelle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0.01276</cdr:x>
      <cdr:y>0.85629</cdr:y>
    </cdr:from>
    <cdr:to>
      <cdr:x>0.99775</cdr:x>
      <cdr:y>1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5773" y="4086226"/>
          <a:ext cx="7393039" cy="6857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 b="0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0.93138</cdr:x>
      <cdr:y>0.23556</cdr:y>
    </cdr:from>
    <cdr:to>
      <cdr:x>0.95431</cdr:x>
      <cdr:y>0.23556</cdr:y>
    </cdr:to>
    <cdr:cxnSp macro="">
      <cdr:nvCxnSpPr>
        <cdr:cNvPr id="4" name="Connecteur droit avec flèche 3"/>
        <cdr:cNvCxnSpPr/>
      </cdr:nvCxnSpPr>
      <cdr:spPr>
        <a:xfrm xmlns:a="http://schemas.openxmlformats.org/drawingml/2006/main" flipV="1">
          <a:off x="6990678" y="1124101"/>
          <a:ext cx="172122" cy="2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0.91497</cdr:x>
      <cdr:y>0.16966</cdr:y>
    </cdr:from>
    <cdr:to>
      <cdr:x>1</cdr:x>
      <cdr:y>0.26774</cdr:y>
    </cdr:to>
    <cdr:sp macro="" textlink="">
      <cdr:nvSpPr>
        <cdr:cNvPr id="7" name="ZoneTexte 15"/>
        <cdr:cNvSpPr txBox="1"/>
      </cdr:nvSpPr>
      <cdr:spPr>
        <a:xfrm xmlns:a="http://schemas.openxmlformats.org/drawingml/2006/main">
          <a:off x="6867525" y="809626"/>
          <a:ext cx="638175" cy="4680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noAutofit/>
        </a:bodyPr>
        <a:lstStyle xmlns:a="http://schemas.openxmlformats.org/drawingml/2006/main">
          <a:defPPr>
            <a:defRPr lang="fr-FR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1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100" dirty="0">
            <a:solidFill>
              <a:schemeClr val="accent1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0.92773</cdr:x>
      <cdr:y>0.1612</cdr:y>
    </cdr:from>
    <cdr:to>
      <cdr:x>0.92899</cdr:x>
      <cdr:y>0.73406</cdr:y>
    </cdr:to>
    <cdr:cxnSp macro="">
      <cdr:nvCxnSpPr>
        <cdr:cNvPr id="8" name="Connecteur droit 7"/>
        <cdr:cNvCxnSpPr/>
      </cdr:nvCxnSpPr>
      <cdr:spPr>
        <a:xfrm xmlns:a="http://schemas.openxmlformats.org/drawingml/2006/main">
          <a:off x="6963229" y="769258"/>
          <a:ext cx="9525" cy="2733675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0.55934</cdr:x>
      <cdr:y>0.18858</cdr:y>
    </cdr:from>
    <cdr:to>
      <cdr:x>0.91766</cdr:x>
      <cdr:y>0.38179</cdr:y>
    </cdr:to>
    <cdr:sp macro="" textlink="">
      <cdr:nvSpPr>
        <cdr:cNvPr id="9" name="ZoneTexte 17"/>
        <cdr:cNvSpPr txBox="1"/>
      </cdr:nvSpPr>
      <cdr:spPr>
        <a:xfrm xmlns:a="http://schemas.openxmlformats.org/drawingml/2006/main">
          <a:off x="4198258" y="899886"/>
          <a:ext cx="2689411" cy="92204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1400" b="1">
              <a:solidFill>
                <a:srgbClr val="FF0000"/>
              </a:solidFill>
            </a:rPr>
            <a:t>520 400 demandeurs d’emploi catégories A,B,C en moyenne </a:t>
          </a:r>
        </a:p>
        <a:p xmlns:a="http://schemas.openxmlformats.org/drawingml/2006/main">
          <a:pPr algn="ctr"/>
          <a:r>
            <a:rPr lang="fr-FR" sz="1400" b="1">
              <a:solidFill>
                <a:srgbClr val="FF0000"/>
              </a:solidFill>
            </a:rPr>
            <a:t>au T2 2020</a:t>
          </a:r>
        </a:p>
        <a:p xmlns:a="http://schemas.openxmlformats.org/drawingml/2006/main">
          <a:pPr algn="ctr"/>
          <a:endParaRPr lang="fr-FR" b="1">
            <a:solidFill>
              <a:srgbClr val="FF00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annuelle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sexe,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0.90002</cdr:x>
      <cdr:y>0.28092</cdr:y>
    </cdr:from>
    <cdr:to>
      <cdr:x>0.90002</cdr:x>
      <cdr:y>0.77393</cdr:y>
    </cdr:to>
    <cdr:cxnSp macro="">
      <cdr:nvCxnSpPr>
        <cdr:cNvPr id="4" name="Connecteur droit 3"/>
        <cdr:cNvCxnSpPr/>
      </cdr:nvCxnSpPr>
      <cdr:spPr>
        <a:xfrm xmlns:a="http://schemas.openxmlformats.org/drawingml/2006/main">
          <a:off x="6755288" y="1340563"/>
          <a:ext cx="0" cy="2352656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0.90365</cdr:x>
      <cdr:y>0.29741</cdr:y>
    </cdr:from>
    <cdr:to>
      <cdr:x>0.96711</cdr:x>
      <cdr:y>0.29741</cdr:y>
    </cdr:to>
    <cdr:cxnSp macro="">
      <cdr:nvCxnSpPr>
        <cdr:cNvPr id="6" name="Connecteur droit avec flèche 5"/>
        <cdr:cNvCxnSpPr/>
      </cdr:nvCxnSpPr>
      <cdr:spPr>
        <a:xfrm xmlns:a="http://schemas.openxmlformats.org/drawingml/2006/main">
          <a:off x="6782560" y="1419247"/>
          <a:ext cx="476312" cy="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0.88759</cdr:x>
      <cdr:y>0.22023</cdr:y>
    </cdr:from>
    <cdr:to>
      <cdr:x>0.9798</cdr:x>
      <cdr:y>0.27895</cdr:y>
    </cdr:to>
    <cdr:sp macro="" textlink="">
      <cdr:nvSpPr>
        <cdr:cNvPr id="9" name="ZoneTexte 15"/>
        <cdr:cNvSpPr txBox="1"/>
      </cdr:nvSpPr>
      <cdr:spPr>
        <a:xfrm xmlns:a="http://schemas.openxmlformats.org/drawingml/2006/main">
          <a:off x="6662018" y="1050942"/>
          <a:ext cx="692101" cy="28021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2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0.14571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69532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annuelle du nombre moyen</a:t>
          </a:r>
          <a:r>
            <a:rPr lang="fr-FR" sz="1500" baseline="0"/>
            <a:t> de demandeurs d'emploi de catégories A, B, C 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âge,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Pôle emploi, Dares (STMT) - Calculs des CVS-CJO : Dares</a:t>
          </a:r>
          <a:endParaRPr lang="fr-FR" sz="1000">
            <a:effectLst/>
          </a:endParaRPr>
        </a:p>
      </cdr:txBody>
    </cdr:sp>
  </cdr:relSizeAnchor>
  <cdr:relSizeAnchor xmlns:cdr="http://schemas.openxmlformats.org/drawingml/2006/chartDrawing">
    <cdr:from>
      <cdr:x>0.89964</cdr:x>
      <cdr:y>0.2515</cdr:y>
    </cdr:from>
    <cdr:to>
      <cdr:x>0.9014</cdr:x>
      <cdr:y>0.76916</cdr:y>
    </cdr:to>
    <cdr:cxnSp macro="">
      <cdr:nvCxnSpPr>
        <cdr:cNvPr id="4" name="Connecteur droit 3"/>
        <cdr:cNvCxnSpPr/>
      </cdr:nvCxnSpPr>
      <cdr:spPr>
        <a:xfrm xmlns:a="http://schemas.openxmlformats.org/drawingml/2006/main">
          <a:off x="6752409" y="1200164"/>
          <a:ext cx="13211" cy="2470287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0.89726</cdr:x>
      <cdr:y>0.31138</cdr:y>
    </cdr:from>
    <cdr:to>
      <cdr:x>0.95563</cdr:x>
      <cdr:y>0.31138</cdr:y>
    </cdr:to>
    <cdr:cxnSp macro="">
      <cdr:nvCxnSpPr>
        <cdr:cNvPr id="6" name="Connecteur droit avec flèche 5"/>
        <cdr:cNvCxnSpPr/>
      </cdr:nvCxnSpPr>
      <cdr:spPr>
        <a:xfrm xmlns:a="http://schemas.openxmlformats.org/drawingml/2006/main">
          <a:off x="6734569" y="1485913"/>
          <a:ext cx="438107" cy="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0.88544</cdr:x>
      <cdr:y>0.23619</cdr:y>
    </cdr:from>
    <cdr:to>
      <cdr:x>0.97638</cdr:x>
      <cdr:y>0.29491</cdr:y>
    </cdr:to>
    <cdr:sp macro="" textlink="">
      <cdr:nvSpPr>
        <cdr:cNvPr id="7" name="ZoneTexte 15"/>
        <cdr:cNvSpPr txBox="1"/>
      </cdr:nvSpPr>
      <cdr:spPr>
        <a:xfrm xmlns:a="http://schemas.openxmlformats.org/drawingml/2006/main">
          <a:off x="6645851" y="1127105"/>
          <a:ext cx="682568" cy="28021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2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annuelle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ancienneté d'inscription,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0.90023</cdr:x>
      <cdr:y>0.27567</cdr:y>
    </cdr:from>
    <cdr:to>
      <cdr:x>0.90129</cdr:x>
      <cdr:y>0.78408</cdr:y>
    </cdr:to>
    <cdr:cxnSp macro="">
      <cdr:nvCxnSpPr>
        <cdr:cNvPr id="4" name="Connecteur droit 3"/>
        <cdr:cNvCxnSpPr/>
      </cdr:nvCxnSpPr>
      <cdr:spPr>
        <a:xfrm xmlns:a="http://schemas.openxmlformats.org/drawingml/2006/main">
          <a:off x="6756838" y="1315504"/>
          <a:ext cx="7956" cy="2426145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0.89207</cdr:x>
      <cdr:y>0.33533</cdr:y>
    </cdr:from>
    <cdr:to>
      <cdr:x>0.95553</cdr:x>
      <cdr:y>0.33533</cdr:y>
    </cdr:to>
    <cdr:cxnSp macro="">
      <cdr:nvCxnSpPr>
        <cdr:cNvPr id="6" name="Connecteur droit avec flèche 5"/>
        <cdr:cNvCxnSpPr/>
      </cdr:nvCxnSpPr>
      <cdr:spPr>
        <a:xfrm xmlns:a="http://schemas.openxmlformats.org/drawingml/2006/main">
          <a:off x="6695595" y="1600203"/>
          <a:ext cx="476312" cy="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0.87987</cdr:x>
      <cdr:y>0.26015</cdr:y>
    </cdr:from>
    <cdr:to>
      <cdr:x>0.97208</cdr:x>
      <cdr:y>0.31887</cdr:y>
    </cdr:to>
    <cdr:sp macro="" textlink="">
      <cdr:nvSpPr>
        <cdr:cNvPr id="9" name="ZoneTexte 15"/>
        <cdr:cNvSpPr txBox="1"/>
      </cdr:nvSpPr>
      <cdr:spPr>
        <a:xfrm xmlns:a="http://schemas.openxmlformats.org/drawingml/2006/main">
          <a:off x="6604016" y="1241433"/>
          <a:ext cx="692134" cy="2802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2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1BDC1-2E55-4A3B-A51F-0A4221669760}" type="datetimeFigureOut">
              <a:rPr lang="fr-FR" smtClean="0"/>
              <a:t>09/10/2020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25E1C-9CFD-400D-8595-7A8158A95F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0586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869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Edition avril 2019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0" y="6568767"/>
            <a:ext cx="2133600" cy="3651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sz="1500" smtClean="0"/>
              <a:t>16/04/2019</a:t>
            </a:r>
            <a:endParaRPr lang="fr-FR" sz="15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568767"/>
            <a:ext cx="2895600" cy="365125"/>
          </a:xfrm>
        </p:spPr>
        <p:txBody>
          <a:bodyPr/>
          <a:lstStyle>
            <a:lvl1pPr>
              <a:defRPr sz="1500" baseline="0"/>
            </a:lvl1pPr>
          </a:lstStyle>
          <a:p>
            <a:r>
              <a:rPr lang="fr-FR" smtClean="0"/>
              <a:t>La Note de conjoncture du 2ème trimestre 2020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9398" y="6568767"/>
            <a:ext cx="404601" cy="289233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 sz="1700" baseline="0">
                <a:solidFill>
                  <a:schemeClr val="bg1"/>
                </a:solidFill>
              </a:defRPr>
            </a:lvl1pPr>
          </a:lstStyle>
          <a:p>
            <a:fld id="{3C7AC07C-28E4-BD4F-9FFB-37ABAC856C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0054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2ème trimestre 2020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8633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2ème trimestre 2020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947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2ème trimestre 2020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810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2ème trimestre 2020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953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2ème trimestre 2020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859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2ème trimestre 2020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5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2ème trimestre 2020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105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2ème trimestre 2020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357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2ème trimestre 2020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806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2ème trimestre 2020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86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La Note de conjoncture du 2ème trimestre 2020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649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paca.direccte.gouv.fr/Les-indicateurs-cles-de-la-Direccte-Paca" TargetMode="External"/><Relationship Id="rId4" Type="http://schemas.openxmlformats.org/officeDocument/2006/relationships/hyperlink" Target="http://paca.direccte.gouv.fr/Les-publications-periodiques-912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PT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" y="-45848"/>
            <a:ext cx="9141970" cy="6858000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3669362" y="5784491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i="1" dirty="0" smtClean="0"/>
              <a:t>Services études, statistiques, évaluation</a:t>
            </a:r>
            <a:endParaRPr lang="fr-FR" sz="1400" b="1" i="1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033082" y="6568767"/>
            <a:ext cx="5291846" cy="365125"/>
          </a:xfrm>
        </p:spPr>
        <p:txBody>
          <a:bodyPr/>
          <a:lstStyle/>
          <a:p>
            <a:r>
              <a:rPr lang="fr-FR" smtClean="0"/>
              <a:t>La Note de conjoncture du 2ème trimestre 2020</a:t>
            </a:r>
            <a:endParaRPr lang="fr-F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27" y="1651488"/>
            <a:ext cx="8159541" cy="2886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79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69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60681" y="1213008"/>
            <a:ext cx="7781925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fr-FR" dirty="0" smtClean="0">
              <a:sym typeface="Wingdings" panose="05000000000000000000" pitchFamily="2" charset="2"/>
            </a:endParaRPr>
          </a:p>
          <a:p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94327" y="258459"/>
            <a:ext cx="8825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L’emploi salarié poursuit son recul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2</a:t>
            </a:fld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93" t="53333" r="23238" b="38593"/>
          <a:stretch/>
        </p:blipFill>
        <p:spPr bwMode="auto">
          <a:xfrm>
            <a:off x="729344" y="5623303"/>
            <a:ext cx="4463142" cy="5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56817" y="6568767"/>
            <a:ext cx="4931923" cy="365125"/>
          </a:xfrm>
        </p:spPr>
        <p:txBody>
          <a:bodyPr/>
          <a:lstStyle/>
          <a:p>
            <a:r>
              <a:rPr lang="fr-FR" smtClean="0"/>
              <a:t>La Note de conjoncture du 2ème trimestre 2020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7443762" y="2852411"/>
            <a:ext cx="1597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Au T2 2020 :</a:t>
            </a:r>
            <a:endParaRPr lang="fr-FR" b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7522458" y="3775201"/>
            <a:ext cx="897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tx2"/>
                </a:solidFill>
              </a:rPr>
              <a:t>-0,8 % </a:t>
            </a:r>
          </a:p>
          <a:p>
            <a:pPr algn="ctr"/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522458" y="3356012"/>
            <a:ext cx="897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</a:rPr>
              <a:t>-1,4 % </a:t>
            </a:r>
          </a:p>
          <a:p>
            <a:pPr algn="ctr"/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86" y="1248479"/>
            <a:ext cx="7190407" cy="4215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03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69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56487" y="1120580"/>
            <a:ext cx="7781925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fr-FR" dirty="0" smtClean="0">
              <a:sym typeface="Wingdings" panose="05000000000000000000" pitchFamily="2" charset="2"/>
            </a:endParaRPr>
          </a:p>
          <a:p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208138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3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6981713" y="5841402"/>
            <a:ext cx="632667" cy="21942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74723" cy="365125"/>
          </a:xfrm>
        </p:spPr>
        <p:txBody>
          <a:bodyPr/>
          <a:lstStyle/>
          <a:p>
            <a:r>
              <a:rPr lang="fr-FR" smtClean="0"/>
              <a:t>La Note de conjoncture du 2ème trimestre 2020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83695" y="0"/>
            <a:ext cx="90582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Le rebond de l’intérim n’a pas compensé la forte baisse de l’emploi hors intérim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614380" y="3892819"/>
            <a:ext cx="15976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</a:rPr>
              <a:t>+10 600 emplois intérimaires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511805" y="3018771"/>
            <a:ext cx="18028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-36 000</a:t>
            </a:r>
          </a:p>
          <a:p>
            <a:pPr algn="ctr"/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emplois hors intérim</a:t>
            </a:r>
            <a:endParaRPr lang="fr-F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614380" y="2226783"/>
            <a:ext cx="1597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Au T2 2020 :</a:t>
            </a:r>
            <a:endParaRPr lang="fr-FR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7298046" y="5695950"/>
            <a:ext cx="4743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086" y="1042988"/>
            <a:ext cx="6351814" cy="5035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966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69" cy="6858000"/>
          </a:xfrm>
          <a:prstGeom prst="rect">
            <a:avLst/>
          </a:prstGeom>
        </p:spPr>
      </p:pic>
      <p:cxnSp>
        <p:nvCxnSpPr>
          <p:cNvPr id="6" name="Connecteur droit 5"/>
          <p:cNvCxnSpPr/>
          <p:nvPr/>
        </p:nvCxnSpPr>
        <p:spPr>
          <a:xfrm>
            <a:off x="157079" y="858533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4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95728" y="6568767"/>
            <a:ext cx="4338536" cy="365125"/>
          </a:xfrm>
        </p:spPr>
        <p:txBody>
          <a:bodyPr/>
          <a:lstStyle/>
          <a:p>
            <a:r>
              <a:rPr lang="fr-FR" smtClean="0"/>
              <a:t>La Note de conjoncture du 2ème trimestre 2020</a:t>
            </a:r>
            <a:endParaRPr lang="fr-FR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952500"/>
            <a:ext cx="600075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57079" y="-17937"/>
            <a:ext cx="87365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L’industrie et la construction retrouvent des couleurs grâce au soutien de l’intérim…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62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69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56487" y="1120580"/>
            <a:ext cx="7781925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fr-FR" dirty="0" smtClean="0">
              <a:sym typeface="Wingdings" panose="05000000000000000000" pitchFamily="2" charset="2"/>
            </a:endParaRPr>
          </a:p>
          <a:p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154328" y="223468"/>
            <a:ext cx="898967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…alors que la baisse s’accélère dans le tertiaire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5</a:t>
            </a:fld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5111913" y="2500524"/>
            <a:ext cx="4032087" cy="231842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rmAutofit lnSpcReduction="10000"/>
          </a:bodyPr>
          <a:lstStyle/>
          <a:p>
            <a:r>
              <a:rPr lang="fr-FR" sz="1500" b="1" dirty="0" smtClean="0">
                <a:solidFill>
                  <a:srgbClr val="FF0000"/>
                </a:solidFill>
              </a:rPr>
              <a:t>      Tertiaire marchand </a:t>
            </a:r>
            <a:r>
              <a:rPr lang="fr-FR" sz="1500" dirty="0" smtClean="0">
                <a:solidFill>
                  <a:srgbClr val="FF0000"/>
                </a:solidFill>
              </a:rPr>
              <a:t>: </a:t>
            </a:r>
            <a:r>
              <a:rPr lang="fr-FR" sz="1500" b="1" dirty="0" smtClean="0">
                <a:solidFill>
                  <a:srgbClr val="FF0000"/>
                </a:solidFill>
              </a:rPr>
              <a:t>-2,8 %, après -2,4 %</a:t>
            </a:r>
          </a:p>
          <a:p>
            <a:endParaRPr lang="fr-FR" sz="600" dirty="0">
              <a:solidFill>
                <a:srgbClr val="FF0000"/>
              </a:solidFill>
            </a:endParaRPr>
          </a:p>
          <a:p>
            <a:r>
              <a:rPr lang="fr-FR" sz="1200" b="1" dirty="0" smtClean="0">
                <a:solidFill>
                  <a:srgbClr val="FF0000"/>
                </a:solidFill>
              </a:rPr>
              <a:t>	Baisse dans tous les sous-secteurs</a:t>
            </a:r>
          </a:p>
          <a:p>
            <a:endParaRPr lang="fr-FR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500" b="1" dirty="0" smtClean="0">
                <a:solidFill>
                  <a:schemeClr val="accent6">
                    <a:lumMod val="75000"/>
                  </a:schemeClr>
                </a:solidFill>
              </a:rPr>
              <a:t>Tertiaire </a:t>
            </a:r>
            <a:r>
              <a:rPr lang="fr-FR" sz="1500" b="1" dirty="0">
                <a:solidFill>
                  <a:schemeClr val="accent6">
                    <a:lumMod val="75000"/>
                  </a:schemeClr>
                </a:solidFill>
              </a:rPr>
              <a:t>non marchand : -</a:t>
            </a:r>
            <a:r>
              <a:rPr lang="fr-FR" sz="1500" b="1" dirty="0" smtClean="0">
                <a:solidFill>
                  <a:schemeClr val="accent6">
                    <a:lumMod val="75000"/>
                  </a:schemeClr>
                </a:solidFill>
              </a:rPr>
              <a:t>0,9 %, après -0,2 %</a:t>
            </a:r>
            <a:endParaRPr lang="fr-FR" sz="15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5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500" b="1" dirty="0" smtClean="0">
                <a:solidFill>
                  <a:srgbClr val="002060"/>
                </a:solidFill>
              </a:rPr>
              <a:t>Industrie : +0,4 %, après -3,1 %</a:t>
            </a:r>
          </a:p>
          <a:p>
            <a:endParaRPr lang="fr-FR" sz="600" dirty="0">
              <a:solidFill>
                <a:srgbClr val="002060"/>
              </a:solidFill>
            </a:endParaRPr>
          </a:p>
          <a:p>
            <a:r>
              <a:rPr lang="fr-FR" sz="1200" b="1" dirty="0" smtClean="0">
                <a:solidFill>
                  <a:srgbClr val="002060"/>
                </a:solidFill>
              </a:rPr>
              <a:t>	Hausse dans tous les sous-secteurs excepté </a:t>
            </a:r>
          </a:p>
          <a:p>
            <a:r>
              <a:rPr lang="fr-FR" sz="1200" b="1" dirty="0">
                <a:solidFill>
                  <a:srgbClr val="002060"/>
                </a:solidFill>
              </a:rPr>
              <a:t>	</a:t>
            </a:r>
            <a:r>
              <a:rPr lang="fr-FR" sz="1200" b="1" dirty="0" smtClean="0">
                <a:solidFill>
                  <a:srgbClr val="002060"/>
                </a:solidFill>
              </a:rPr>
              <a:t>l’agroalimentaire</a:t>
            </a:r>
          </a:p>
          <a:p>
            <a:endParaRPr lang="fr-FR" sz="1200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r>
              <a:rPr lang="fr-FR" sz="15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fr-FR" sz="1500" b="1" dirty="0" smtClean="0">
                <a:solidFill>
                  <a:schemeClr val="accent4">
                    <a:lumMod val="75000"/>
                  </a:schemeClr>
                </a:solidFill>
              </a:rPr>
              <a:t>      Construction : +5,7 %, après -7,9 %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500" b="1" dirty="0">
              <a:solidFill>
                <a:srgbClr val="00B0F0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06" t="66574" r="19887" b="25162"/>
          <a:stretch/>
        </p:blipFill>
        <p:spPr bwMode="auto">
          <a:xfrm>
            <a:off x="329487" y="5088383"/>
            <a:ext cx="4410993" cy="52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66545" y="6568767"/>
            <a:ext cx="4387174" cy="365125"/>
          </a:xfrm>
        </p:spPr>
        <p:txBody>
          <a:bodyPr/>
          <a:lstStyle/>
          <a:p>
            <a:r>
              <a:rPr lang="fr-FR" smtClean="0"/>
              <a:t>La Note de conjoncture du 2ème trimestre 2020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88" y="1513114"/>
            <a:ext cx="5053839" cy="3397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454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69" cy="6858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78540" y="0"/>
            <a:ext cx="8984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376092"/>
                </a:solidFill>
              </a:rPr>
              <a:t>Moindre recours au chômage partiel</a:t>
            </a:r>
            <a:endParaRPr lang="fr-FR" sz="2800" b="1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54058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6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2ème trimestre 2020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828" y="771127"/>
            <a:ext cx="6858311" cy="5315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613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69" cy="6858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57081" y="243409"/>
            <a:ext cx="8984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Le nombre de contrats aidés toujours orienté à la baisse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1" y="89725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7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2ème trimestre 2020</a:t>
            </a:r>
            <a:endParaRPr lang="fr-F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353" y="987878"/>
            <a:ext cx="6057260" cy="4882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640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69" cy="6858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72709" y="166373"/>
            <a:ext cx="8612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Nouvelle baisse de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façade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du taux de chômage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81" y="72294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8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2ème trimestre 2020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7734514" y="3086294"/>
            <a:ext cx="117273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b="1" dirty="0" smtClean="0">
                <a:solidFill>
                  <a:schemeClr val="accent6">
                    <a:lumMod val="75000"/>
                  </a:schemeClr>
                </a:solidFill>
              </a:rPr>
              <a:t>(-0,3 point)</a:t>
            </a:r>
            <a:endParaRPr lang="fr-FR" sz="15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734514" y="4008669"/>
            <a:ext cx="117273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b="1" dirty="0" smtClean="0">
                <a:solidFill>
                  <a:srgbClr val="002060"/>
                </a:solidFill>
              </a:rPr>
              <a:t>(-0,2 point)</a:t>
            </a:r>
            <a:endParaRPr lang="fr-FR" sz="1500" b="1" dirty="0">
              <a:solidFill>
                <a:srgbClr val="00206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690" y="943605"/>
            <a:ext cx="6368824" cy="4970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447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69" cy="6858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82810" y="39288"/>
            <a:ext cx="8961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Nouvelle baisse de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façade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du taux de chômage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65374" y="64833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9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2ème trimestre 2020</a:t>
            </a:r>
            <a:endParaRPr lang="fr-FR" dirty="0"/>
          </a:p>
        </p:txBody>
      </p:sp>
      <p:grpSp>
        <p:nvGrpSpPr>
          <p:cNvPr id="11" name="Groupe 10"/>
          <p:cNvGrpSpPr/>
          <p:nvPr/>
        </p:nvGrpSpPr>
        <p:grpSpPr>
          <a:xfrm>
            <a:off x="326571" y="914400"/>
            <a:ext cx="8412827" cy="5142344"/>
            <a:chOff x="0" y="0"/>
            <a:chExt cx="6255114" cy="4099044"/>
          </a:xfrm>
        </p:grpSpPr>
        <p:graphicFrame>
          <p:nvGraphicFramePr>
            <p:cNvPr id="12" name="Graphique 11"/>
            <p:cNvGraphicFramePr>
              <a:graphicFrameLocks/>
            </p:cNvGraphicFramePr>
            <p:nvPr/>
          </p:nvGraphicFramePr>
          <p:xfrm>
            <a:off x="0" y="0"/>
            <a:ext cx="6255114" cy="40990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cxnSp>
          <p:nvCxnSpPr>
            <p:cNvPr id="13" name="Connecteur droit 12"/>
            <p:cNvCxnSpPr/>
            <p:nvPr/>
          </p:nvCxnSpPr>
          <p:spPr>
            <a:xfrm flipV="1">
              <a:off x="1859668" y="360300"/>
              <a:ext cx="15114" cy="2384916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 Box 1"/>
          <p:cNvSpPr txBox="1">
            <a:spLocks noChangeArrowheads="1"/>
          </p:cNvSpPr>
          <p:nvPr/>
        </p:nvSpPr>
        <p:spPr bwMode="auto">
          <a:xfrm>
            <a:off x="432486" y="5570963"/>
            <a:ext cx="6245088" cy="485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22860" rIns="0" bIns="0" anchor="t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fr-FR" sz="1000" b="1" i="0" u="none" strike="noStrike" baseline="0" dirty="0">
                <a:solidFill>
                  <a:sysClr val="windowText" lastClr="000000"/>
                </a:solidFill>
                <a:latin typeface="+mn-lt"/>
              </a:rPr>
              <a:t>Note : </a:t>
            </a: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données trimestrielles provisoires ; estimation à +/- 0,3 point près du niveau du taux de chômage national </a:t>
            </a:r>
          </a:p>
          <a:p>
            <a:pPr algn="l" rtl="0">
              <a:defRPr sz="1000"/>
            </a:pP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et de son évolution d’un trimestre à l’autre</a:t>
            </a:r>
          </a:p>
          <a:p>
            <a:pPr algn="l" rtl="0">
              <a:defRPr sz="1000"/>
            </a:pPr>
            <a:r>
              <a:rPr lang="fr-FR" sz="1000" b="1" i="1" u="none" strike="noStrike" baseline="0" dirty="0">
                <a:solidFill>
                  <a:sysClr val="windowText" lastClr="000000"/>
                </a:solidFill>
                <a:latin typeface="Calibri"/>
              </a:rPr>
              <a:t>Source : </a:t>
            </a:r>
            <a:r>
              <a:rPr lang="fr-FR" sz="1000" b="0" i="1" u="none" strike="noStrike" baseline="0" dirty="0">
                <a:solidFill>
                  <a:sysClr val="windowText" lastClr="000000"/>
                </a:solidFill>
                <a:latin typeface="Calibri"/>
              </a:rPr>
              <a:t>Insee, taux de chômage au sens du BIT (national ) et taux de chômage localisé (régional et départementaux)</a:t>
            </a:r>
          </a:p>
        </p:txBody>
      </p:sp>
    </p:spTree>
    <p:extLst>
      <p:ext uri="{BB962C8B-B14F-4D97-AF65-F5344CB8AC3E}">
        <p14:creationId xmlns:p14="http://schemas.microsoft.com/office/powerpoint/2010/main" val="293068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9" y="0"/>
            <a:ext cx="9141969" cy="6858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34067" y="101279"/>
            <a:ext cx="8605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Nouvelle baisse de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façade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du taux de chômage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30250" y="728016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 smtClean="0"/>
              <a:t>La Note de conjoncture du 2ème trimestre 2020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378633" y="1758595"/>
            <a:ext cx="998806" cy="520505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902" y="969785"/>
            <a:ext cx="4716500" cy="4918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67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-102197"/>
            <a:ext cx="9141969" cy="6858000"/>
          </a:xfrm>
          <a:prstGeom prst="rect">
            <a:avLst/>
          </a:prstGeom>
        </p:spPr>
      </p:pic>
      <p:cxnSp>
        <p:nvCxnSpPr>
          <p:cNvPr id="6" name="Connecteur droit 5"/>
          <p:cNvCxnSpPr/>
          <p:nvPr/>
        </p:nvCxnSpPr>
        <p:spPr>
          <a:xfrm>
            <a:off x="157081" y="851910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11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 smtClean="0"/>
              <a:t>La Note de conjoncture du 2ème trimestre 2020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32690" y="153605"/>
            <a:ext cx="88765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Niveau record du nombre de demandeurs d’emploi.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19" name="Graphique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8430246"/>
              </p:ext>
            </p:extLst>
          </p:nvPr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5897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-102197"/>
            <a:ext cx="9141969" cy="6858000"/>
          </a:xfrm>
          <a:prstGeom prst="rect">
            <a:avLst/>
          </a:prstGeom>
        </p:spPr>
      </p:pic>
      <p:cxnSp>
        <p:nvCxnSpPr>
          <p:cNvPr id="6" name="Connecteur droit 5"/>
          <p:cNvCxnSpPr/>
          <p:nvPr/>
        </p:nvCxnSpPr>
        <p:spPr>
          <a:xfrm>
            <a:off x="157081" y="851910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12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 smtClean="0"/>
              <a:t>La Note de conjoncture du 2ème trimestre 2020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57081" y="-102197"/>
            <a:ext cx="86202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Les hommes plus impactés que les femmes par la hausse de la demande d’emploi</a:t>
            </a:r>
          </a:p>
        </p:txBody>
      </p:sp>
      <p:graphicFrame>
        <p:nvGraphicFramePr>
          <p:cNvPr id="10" name="Graphique 9"/>
          <p:cNvGraphicFramePr>
            <a:graphicFrameLocks/>
          </p:cNvGraphicFramePr>
          <p:nvPr/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2909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69" cy="6858000"/>
          </a:xfrm>
          <a:prstGeom prst="rect">
            <a:avLst/>
          </a:prstGeom>
        </p:spPr>
      </p:pic>
      <p:cxnSp>
        <p:nvCxnSpPr>
          <p:cNvPr id="6" name="Connecteur droit 5"/>
          <p:cNvCxnSpPr/>
          <p:nvPr/>
        </p:nvCxnSpPr>
        <p:spPr>
          <a:xfrm>
            <a:off x="157079" y="94776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13</a:t>
            </a:fld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264895" y="5596"/>
            <a:ext cx="86121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Les jeunes plus durement touchés par la croissance du nombre d’inscrits 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45540" cy="365125"/>
          </a:xfrm>
        </p:spPr>
        <p:txBody>
          <a:bodyPr/>
          <a:lstStyle/>
          <a:p>
            <a:r>
              <a:rPr lang="fr-FR" smtClean="0"/>
              <a:t>La Note de conjoncture du 2ème trimestre 2020</a:t>
            </a:r>
            <a:endParaRPr lang="fr-FR" dirty="0"/>
          </a:p>
        </p:txBody>
      </p:sp>
      <p:graphicFrame>
        <p:nvGraphicFramePr>
          <p:cNvPr id="9" name="Graphique 8"/>
          <p:cNvGraphicFramePr>
            <a:graphicFrameLocks/>
          </p:cNvGraphicFramePr>
          <p:nvPr/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3280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69" cy="6858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14164" y="15134"/>
            <a:ext cx="88278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Décélération attendue chez les inscrits de moins d’un an, alors que le rythme s’intensifie chez les demandeurs de longue durée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9529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14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17905" y="6568767"/>
            <a:ext cx="4542817" cy="365125"/>
          </a:xfrm>
        </p:spPr>
        <p:txBody>
          <a:bodyPr/>
          <a:lstStyle/>
          <a:p>
            <a:r>
              <a:rPr lang="fr-FR" smtClean="0"/>
              <a:t>La Note de conjoncture du 2ème trimestre 2020</a:t>
            </a:r>
            <a:endParaRPr lang="fr-FR" dirty="0"/>
          </a:p>
        </p:txBody>
      </p:sp>
      <p:graphicFrame>
        <p:nvGraphicFramePr>
          <p:cNvPr id="9" name="Graphique 8"/>
          <p:cNvGraphicFramePr>
            <a:graphicFrameLocks/>
          </p:cNvGraphicFramePr>
          <p:nvPr/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5990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69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56487" y="1120580"/>
            <a:ext cx="8282911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/>
            </a:pPr>
            <a:endParaRPr lang="fr-FR" dirty="0" smtClean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La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Note de conjoncture </a:t>
            </a:r>
            <a:r>
              <a:rPr lang="fr-FR" sz="2000" dirty="0"/>
              <a:t>de la </a:t>
            </a:r>
            <a:r>
              <a:rPr lang="fr-FR" sz="2000" dirty="0" err="1"/>
              <a:t>Direccte</a:t>
            </a:r>
            <a:r>
              <a:rPr lang="fr-FR" sz="2000" dirty="0"/>
              <a:t> Paca :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  <a:p>
            <a:pPr algn="ctr">
              <a:defRPr/>
            </a:pPr>
            <a:r>
              <a:rPr lang="fr-FR" sz="2000" dirty="0">
                <a:hlinkClick r:id="rId4"/>
              </a:rPr>
              <a:t>http://paca.direccte.gouv.fr/Les-publications-periodiques-9124</a:t>
            </a:r>
            <a:endParaRPr lang="fr-FR" sz="2000" dirty="0"/>
          </a:p>
          <a:p>
            <a:pPr algn="ctr">
              <a:defRPr/>
            </a:pPr>
            <a:endParaRPr lang="fr-FR" dirty="0" smtClean="0"/>
          </a:p>
          <a:p>
            <a:pPr algn="ctr">
              <a:defRPr/>
            </a:pPr>
            <a:endParaRPr lang="fr-FR" dirty="0" smtClean="0"/>
          </a:p>
          <a:p>
            <a:pPr algn="ctr">
              <a:defRPr/>
            </a:pPr>
            <a:endParaRPr lang="fr-FR" sz="2000" dirty="0" smtClean="0"/>
          </a:p>
          <a:p>
            <a:pPr algn="ctr">
              <a:defRPr/>
            </a:pPr>
            <a:r>
              <a:rPr lang="fr-FR" sz="2000" dirty="0" smtClean="0"/>
              <a:t>Retrouvez </a:t>
            </a:r>
            <a:r>
              <a:rPr lang="fr-FR" sz="2000" dirty="0"/>
              <a:t>tous nos indicateurs </a:t>
            </a:r>
            <a:r>
              <a:rPr lang="fr-FR" sz="2000" dirty="0" smtClean="0"/>
              <a:t>dans le </a:t>
            </a:r>
            <a:r>
              <a:rPr lang="fr-FR" sz="2000" b="1" dirty="0" smtClean="0">
                <a:solidFill>
                  <a:schemeClr val="accent6">
                    <a:lumMod val="75000"/>
                  </a:schemeClr>
                </a:solidFill>
              </a:rPr>
              <a:t>Tableau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de bord des indicateurs clés </a:t>
            </a:r>
            <a:endParaRPr lang="fr-FR" sz="2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>
              <a:defRPr/>
            </a:pPr>
            <a:endParaRPr lang="fr-FR" sz="2000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fr-FR" sz="2000" dirty="0" smtClean="0"/>
              <a:t>en </a:t>
            </a:r>
            <a:r>
              <a:rPr lang="fr-FR" sz="2000" dirty="0"/>
              <a:t>téléchargement sur le site de la </a:t>
            </a:r>
            <a:r>
              <a:rPr lang="fr-FR" sz="2000" dirty="0" err="1"/>
              <a:t>Direccte</a:t>
            </a:r>
            <a:r>
              <a:rPr lang="fr-FR" sz="2000" dirty="0"/>
              <a:t> </a:t>
            </a:r>
            <a:r>
              <a:rPr lang="fr-FR" sz="2000" dirty="0" smtClean="0"/>
              <a:t>Provence-Alpes-Côte d’Azur : </a:t>
            </a:r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 smtClean="0">
                <a:hlinkClick r:id="rId5"/>
              </a:rPr>
              <a:t>http</a:t>
            </a:r>
            <a:r>
              <a:rPr lang="fr-FR" sz="2000" dirty="0">
                <a:hlinkClick r:id="rId5"/>
              </a:rPr>
              <a:t>://paca.direccte.gouv.fr/Les-indicateurs-cles-de-la-Direccte-Paca</a:t>
            </a:r>
            <a:endParaRPr lang="fr-FR" sz="2000" dirty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64895" y="465363"/>
            <a:ext cx="8612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Pour en savoir plus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15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68415" y="6568767"/>
            <a:ext cx="5840083" cy="365125"/>
          </a:xfrm>
        </p:spPr>
        <p:txBody>
          <a:bodyPr/>
          <a:lstStyle/>
          <a:p>
            <a:r>
              <a:rPr lang="fr-FR" smtClean="0"/>
              <a:t>La Note de conjoncture du 2ème trimestre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482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ireccte - Document" ma:contentTypeID="0x0101002B9C2962A44E47E49C985B3DB63656AE0096388B916A9B264DBD77EFB5256EEC22" ma:contentTypeVersion="8" ma:contentTypeDescription="Document pour les portails de type Direccte" ma:contentTypeScope="" ma:versionID="c11fc93c9e7ea15410097cfb7479afe7">
  <xsd:schema xmlns:xsd="http://www.w3.org/2001/XMLSchema" xmlns:xs="http://www.w3.org/2001/XMLSchema" xmlns:p="http://schemas.microsoft.com/office/2006/metadata/properties" xmlns:ns2="2ff91c20-40e6-4ab5-a5ac-9b5646c66526" xmlns:ns3="ab994d58-9349-46a1-8cee-b96a64c5dc7e" targetNamespace="http://schemas.microsoft.com/office/2006/metadata/properties" ma:root="true" ma:fieldsID="dcf6eb2dcc919f976b99dd89427cdf59" ns2:_="" ns3:_="">
    <xsd:import namespace="2ff91c20-40e6-4ab5-a5ac-9b5646c66526"/>
    <xsd:import namespace="ab994d58-9349-46a1-8cee-b96a64c5dc7e"/>
    <xsd:element name="properties">
      <xsd:complexType>
        <xsd:sequence>
          <xsd:element name="documentManagement">
            <xsd:complexType>
              <xsd:all>
                <xsd:element ref="ns2:DIRECCTE" minOccurs="0"/>
                <xsd:element ref="ns2:Rubrique" minOccurs="0"/>
                <xsd:element ref="ns2:RubriqueNiv2" minOccurs="0"/>
                <xsd:element ref="ns2:RubriqueNiv3" minOccurs="0"/>
                <xsd:element ref="ns2:Auteur" minOccurs="0"/>
                <xsd:element ref="ns2:Mots_x0020_Clefs" minOccurs="0"/>
                <xsd:element ref="ns3:_dlc_DocId" minOccurs="0"/>
                <xsd:element ref="ns3:_dlc_DocIdUrl" minOccurs="0"/>
                <xsd:element ref="ns3:_dlc_DocIdPersistId" minOccurs="0"/>
                <xsd:element ref="ns3:Resume" minOccurs="0"/>
                <xsd:element ref="ns3:Année" minOccurs="0"/>
                <xsd:element ref="ns3:Mois" minOccurs="0"/>
                <xsd:element ref="ns3:Jou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f91c20-40e6-4ab5-a5ac-9b5646c66526" elementFormDefault="qualified">
    <xsd:import namespace="http://schemas.microsoft.com/office/2006/documentManagement/types"/>
    <xsd:import namespace="http://schemas.microsoft.com/office/infopath/2007/PartnerControls"/>
    <xsd:element name="DIRECCTE" ma:index="8" nillable="true" ma:displayName="DIRECCTE" ma:internalName="DIRECCTE">
      <xsd:simpleType>
        <xsd:restriction base="dms:Text">
          <xsd:maxLength value="255"/>
        </xsd:restriction>
      </xsd:simpleType>
    </xsd:element>
    <xsd:element name="Rubrique" ma:index="9" nillable="true" ma:displayName="Rubrique" ma:internalName="Rubrique">
      <xsd:simpleType>
        <xsd:restriction base="dms:Text">
          <xsd:maxLength value="255"/>
        </xsd:restriction>
      </xsd:simpleType>
    </xsd:element>
    <xsd:element name="RubriqueNiv2" ma:index="10" nillable="true" ma:displayName="Rubrique Niveau 2" ma:internalName="RubriqueNiv2">
      <xsd:simpleType>
        <xsd:restriction base="dms:Text">
          <xsd:maxLength value="255"/>
        </xsd:restriction>
      </xsd:simpleType>
    </xsd:element>
    <xsd:element name="RubriqueNiv3" ma:index="11" nillable="true" ma:displayName="Rubrique Niveau 3" ma:internalName="RubriqueNiv3">
      <xsd:simpleType>
        <xsd:restriction base="dms:Text">
          <xsd:maxLength value="255"/>
        </xsd:restriction>
      </xsd:simpleType>
    </xsd:element>
    <xsd:element name="Auteur" ma:index="12" nillable="true" ma:displayName="Auteur" ma:list="UserInfo" ma:SharePointGroup="0" ma:internalName="Auteu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ots_x0020_Clefs" ma:index="13" nillable="true" ma:displayName="Mots Clefs" ma:internalName="Mots_x0020_Clef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94d58-9349-46a1-8cee-b96a64c5dc7e" elementFormDefault="qualified">
    <xsd:import namespace="http://schemas.microsoft.com/office/2006/documentManagement/types"/>
    <xsd:import namespace="http://schemas.microsoft.com/office/infopath/2007/PartnerControls"/>
    <xsd:element name="_dlc_DocId" ma:index="14" nillable="true" ma:displayName="Valeur d’ID de document" ma:description="Valeur de l’ID de document affecté à cet élément." ma:internalName="_dlc_DocId" ma:readOnly="true">
      <xsd:simpleType>
        <xsd:restriction base="dms:Text"/>
      </xsd:simpleType>
    </xsd:element>
    <xsd:element name="_dlc_DocIdUrl" ma:index="15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Resume" ma:index="17" nillable="true" ma:displayName="Résumé" ma:internalName="Resume">
      <xsd:simpleType>
        <xsd:restriction base="dms:Text">
          <xsd:maxLength value="255"/>
        </xsd:restriction>
      </xsd:simpleType>
    </xsd:element>
    <xsd:element name="Année" ma:index="18" nillable="true" ma:displayName="Année" ma:description="" ma:format="Dropdown" ma:internalName="Ann_x00e9_e">
      <xsd:simpleType>
        <xsd:union memberTypes="dms:Text">
          <xsd:simpleType>
            <xsd:restriction base="dms:Choice">
              <xsd:enumeration value="2004"/>
              <xsd:enumeration value="2005"/>
              <xsd:enumeration value="2006"/>
              <xsd:enumeration value="2007"/>
              <xsd:enumeration value="2008"/>
              <xsd:enumeration value="2009"/>
              <xsd:enumeration value="2010"/>
              <xsd:enumeration value="2011"/>
              <xsd:enumeration value="2012"/>
              <xsd:enumeration value="2013"/>
              <xsd:enumeration value="2014"/>
              <xsd:enumeration value="2015"/>
              <xsd:enumeration value="2016"/>
              <xsd:enumeration value="2017"/>
              <xsd:enumeration value="2018"/>
            </xsd:restriction>
          </xsd:simpleType>
        </xsd:union>
      </xsd:simpleType>
    </xsd:element>
    <xsd:element name="Mois" ma:index="19" nillable="true" ma:displayName="Mois" ma:format="Dropdown" ma:internalName="Mois">
      <xsd:simpleType>
        <xsd:restriction base="dms:Choice">
          <xsd:enumeration value="01 - Janvier"/>
          <xsd:enumeration value="02 - Février"/>
          <xsd:enumeration value="03 - Mars"/>
          <xsd:enumeration value="04 - Avril"/>
          <xsd:enumeration value="05 - Mai"/>
          <xsd:enumeration value="06 - Juin"/>
          <xsd:enumeration value="07 - Juillet"/>
          <xsd:enumeration value="08 - Août"/>
          <xsd:enumeration value="09 - Septembre"/>
          <xsd:enumeration value="10 - Octobre"/>
          <xsd:enumeration value="11 - Novembre"/>
          <xsd:enumeration value="12 - Décembre"/>
        </xsd:restriction>
      </xsd:simpleType>
    </xsd:element>
    <xsd:element name="Jour" ma:index="20" nillable="true" ma:displayName="Jour" ma:format="Dropdown" ma:internalName="Jour">
      <xsd:simpleType>
        <xsd:restriction base="dms:Choice">
          <xsd:enumeration value="01"/>
          <xsd:enumeration value="02"/>
          <xsd:enumeration value="03"/>
          <xsd:enumeration value="04"/>
          <xsd:enumeration value="05"/>
          <xsd:enumeration value="06"/>
          <xsd:enumeration value="07"/>
          <xsd:enumeration value="08"/>
          <xsd:enumeration value="09"/>
          <xsd:enumeration value="10"/>
          <xsd:enumeration value="11"/>
          <xsd:enumeration value="12"/>
          <xsd:enumeration value="13"/>
          <xsd:enumeration value="14"/>
          <xsd:enumeration value="15"/>
          <xsd:enumeration value="16"/>
          <xsd:enumeration value="17"/>
          <xsd:enumeration value="18"/>
          <xsd:enumeration value="19"/>
          <xsd:enumeration value="20"/>
          <xsd:enumeration value="21"/>
          <xsd:enumeration value="22"/>
          <xsd:enumeration value="23"/>
          <xsd:enumeration value="24"/>
          <xsd:enumeration value="25"/>
          <xsd:enumeration value="26"/>
          <xsd:enumeration value="27"/>
          <xsd:enumeration value="28"/>
          <xsd:enumeration value="29"/>
          <xsd:enumeration value="30"/>
          <xsd:enumeration value="31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our xmlns="ab994d58-9349-46a1-8cee-b96a64c5dc7e">07</Jour>
    <Auteur xmlns="2ff91c20-40e6-4ab5-a5ac-9b5646c66526">
      <UserInfo>
        <DisplayName/>
        <AccountId xsi:nil="true"/>
        <AccountType/>
      </UserInfo>
    </Auteur>
    <DIRECCTE xmlns="2ff91c20-40e6-4ab5-a5ac-9b5646c66526" xsi:nil="true"/>
    <Mots_x0020_Clefs xmlns="2ff91c20-40e6-4ab5-a5ac-9b5646c66526" xsi:nil="true"/>
    <Resume xmlns="ab994d58-9349-46a1-8cee-b96a64c5dc7e" xsi:nil="true"/>
    <Année xmlns="ab994d58-9349-46a1-8cee-b96a64c5dc7e">2018</Année>
    <RubriqueNiv3 xmlns="2ff91c20-40e6-4ab5-a5ac-9b5646c66526" xsi:nil="true"/>
    <Rubrique xmlns="2ff91c20-40e6-4ab5-a5ac-9b5646c66526" xsi:nil="true"/>
    <RubriqueNiv2 xmlns="2ff91c20-40e6-4ab5-a5ac-9b5646c66526" xsi:nil="true"/>
    <Mois xmlns="ab994d58-9349-46a1-8cee-b96a64c5dc7e">06 - Juin</Mois>
    <_dlc_DocId xmlns="ab994d58-9349-46a1-8cee-b96a64c5dc7e">PACA-1195-1</_dlc_DocId>
    <_dlc_DocIdUrl xmlns="ab994d58-9349-46a1-8cee-b96a64c5dc7e">
      <Url>http://intranet.direccte.gouv.fr/paca/Etudes%20et%20statistiques/_layouts/15/DocIdRedir.aspx?ID=PACA-1195-1</Url>
      <Description>PACA-1195-1</Description>
    </_dlc_DocIdUrl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08BEFDB-FD80-49BF-933E-2ABC1EFC7D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f91c20-40e6-4ab5-a5ac-9b5646c66526"/>
    <ds:schemaRef ds:uri="ab994d58-9349-46a1-8cee-b96a64c5dc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F75A013-2665-47DA-9765-AD20C70A5351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ab994d58-9349-46a1-8cee-b96a64c5dc7e"/>
    <ds:schemaRef ds:uri="2ff91c20-40e6-4ab5-a5ac-9b5646c66526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B2AE89B-080E-49C5-92D1-0FC918E24C0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4CD4B930-2EF4-44AA-B4F3-1B1D22FE6A5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3896</TotalTime>
  <Words>816</Words>
  <Application>Microsoft Office PowerPoint</Application>
  <PresentationFormat>Affichage à l'écran (4:3)</PresentationFormat>
  <Paragraphs>178</Paragraphs>
  <Slides>15</Slides>
  <Notes>15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6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L'agence Mars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Pascale Lami</dc:creator>
  <cp:lastModifiedBy>SAUVIAC Mathieu (DR-PACA)</cp:lastModifiedBy>
  <cp:revision>466</cp:revision>
  <cp:lastPrinted>2018-10-09T12:30:48Z</cp:lastPrinted>
  <dcterms:created xsi:type="dcterms:W3CDTF">2018-05-30T13:27:07Z</dcterms:created>
  <dcterms:modified xsi:type="dcterms:W3CDTF">2020-10-09T12:03:04Z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0x0101002B9C2962A44E47E49C985B3DB63656AE0096388B916A9B264DBD77EFB5256EEC22</vt:lpwstr>
  </property>
  <property fmtid="{D5CDD505-2E9C-101B-9397-08002B2CF9AE}" pid="3" name="_dlc_DocIdItemGuid">
    <vt:lpwstr>e2e11c4f-34e3-4fd7-820e-3307ce29c67b</vt:lpwstr>
  </property>
</Properties>
</file>