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96" r:id="rId14"/>
    <p:sldId id="269" r:id="rId15"/>
    <p:sldId id="294" r:id="rId16"/>
    <p:sldId id="283" r:id="rId17"/>
    <p:sldId id="313" r:id="rId18"/>
    <p:sldId id="314" r:id="rId19"/>
    <p:sldId id="315" r:id="rId20"/>
    <p:sldId id="316" r:id="rId21"/>
    <p:sldId id="308" r:id="rId22"/>
    <p:sldId id="309" r:id="rId23"/>
    <p:sldId id="303" r:id="rId24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2\2022-T2\01%20-%20Fichiers%20de%20travail\DEFM-Ch&#244;mage\2022_T2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2\2022-T2\01%20-%20Fichiers%20de%20travail\DEFM-Ch&#244;mage\2022_T2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2\2022-T2\01%20-%20Fichiers%20de%20travail\DEFM-Ch&#244;mage\2022_T2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2\2022-T2\01%20-%20Fichiers%20de%20travail\DEFM-Ch&#244;mage\2022_T2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2\2022-T2\01%20-%20Fichiers%20de%20travail\DEFM-Ch&#244;mage\2022_T2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12'!$C$25</c:f>
              <c:strCache>
                <c:ptCount val="1"/>
                <c:pt idx="0">
                  <c:v>T1 2022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12'!$A$26:$A$33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Bouches-du-Rhône</c:v>
                </c:pt>
                <c:pt idx="5">
                  <c:v>Alpes-Maritimes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12'!$C$26:$C$33</c:f>
              <c:numCache>
                <c:formatCode>0.0</c:formatCode>
                <c:ptCount val="8"/>
                <c:pt idx="0">
                  <c:v>7.1</c:v>
                </c:pt>
                <c:pt idx="1">
                  <c:v>8.3000000000000007</c:v>
                </c:pt>
                <c:pt idx="2">
                  <c:v>8.1999999999999993</c:v>
                </c:pt>
                <c:pt idx="3">
                  <c:v>7</c:v>
                </c:pt>
                <c:pt idx="4">
                  <c:v>8.8000000000000007</c:v>
                </c:pt>
                <c:pt idx="5">
                  <c:v>7.6</c:v>
                </c:pt>
                <c:pt idx="6">
                  <c:v>7.5</c:v>
                </c:pt>
                <c:pt idx="7">
                  <c:v>9.4</c:v>
                </c:pt>
              </c:numCache>
            </c:numRef>
          </c:val>
        </c:ser>
        <c:ser>
          <c:idx val="1"/>
          <c:order val="1"/>
          <c:tx>
            <c:strRef>
              <c:f>'Figure 12'!$B$25</c:f>
              <c:strCache>
                <c:ptCount val="1"/>
                <c:pt idx="0">
                  <c:v>T2 2022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12'!$A$26:$A$33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Bouches-du-Rhône</c:v>
                </c:pt>
                <c:pt idx="5">
                  <c:v>Alpes-Maritimes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12'!$B$26:$B$33</c:f>
              <c:numCache>
                <c:formatCode>0.0</c:formatCode>
                <c:ptCount val="8"/>
                <c:pt idx="0">
                  <c:v>7.2</c:v>
                </c:pt>
                <c:pt idx="1">
                  <c:v>8.1999999999999993</c:v>
                </c:pt>
                <c:pt idx="2">
                  <c:v>8.3000000000000007</c:v>
                </c:pt>
                <c:pt idx="3">
                  <c:v>6.8</c:v>
                </c:pt>
                <c:pt idx="4">
                  <c:v>8.8000000000000007</c:v>
                </c:pt>
                <c:pt idx="5">
                  <c:v>7.4</c:v>
                </c:pt>
                <c:pt idx="6">
                  <c:v>7.4</c:v>
                </c:pt>
                <c:pt idx="7">
                  <c:v>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187456"/>
        <c:axId val="177205632"/>
      </c:barChart>
      <c:catAx>
        <c:axId val="17718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7205632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7205632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7187456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trim'!$A$17:$B$100</c:f>
              <c:multiLvlStrCache>
                <c:ptCount val="4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</c:lvl>
                <c:lvl>
                  <c:pt idx="0">
                    <c:v>2012</c:v>
                  </c:pt>
                  <c:pt idx="4">
                    <c:v>2013</c:v>
                  </c:pt>
                  <c:pt idx="8">
                    <c:v>2014</c:v>
                  </c:pt>
                  <c:pt idx="12">
                    <c:v>2015</c:v>
                  </c:pt>
                  <c:pt idx="16">
                    <c:v>2016</c:v>
                  </c:pt>
                  <c:pt idx="20">
                    <c:v>2017</c:v>
                  </c:pt>
                  <c:pt idx="24">
                    <c:v>2018</c:v>
                  </c:pt>
                  <c:pt idx="28">
                    <c:v>2019</c:v>
                  </c:pt>
                  <c:pt idx="32">
                    <c:v>2020</c:v>
                  </c:pt>
                  <c:pt idx="36">
                    <c:v>2021</c:v>
                  </c:pt>
                  <c:pt idx="40">
                    <c:v>2022</c:v>
                  </c:pt>
                  <c:pt idx="44">
                    <c:v>2023</c:v>
                  </c:pt>
                </c:lvl>
              </c:multiLvlStrCache>
            </c:multiLvlStrRef>
          </c:cat>
          <c:val>
            <c:numRef>
              <c:f>Paca_trim!$BH$75:$BH$117</c:f>
              <c:numCache>
                <c:formatCode>#,##0.0</c:formatCode>
                <c:ptCount val="43"/>
                <c:pt idx="0">
                  <c:v>1.4760792392443989</c:v>
                </c:pt>
                <c:pt idx="1">
                  <c:v>1.1428416063223201</c:v>
                </c:pt>
                <c:pt idx="2">
                  <c:v>2.6783154121863717</c:v>
                </c:pt>
                <c:pt idx="3">
                  <c:v>2.4635872553211868</c:v>
                </c:pt>
                <c:pt idx="4">
                  <c:v>2.5329608557898675</c:v>
                </c:pt>
                <c:pt idx="5">
                  <c:v>1.7568488030169638</c:v>
                </c:pt>
                <c:pt idx="6">
                  <c:v>0.84407474224699186</c:v>
                </c:pt>
                <c:pt idx="7">
                  <c:v>1.2870846318856932</c:v>
                </c:pt>
                <c:pt idx="8">
                  <c:v>1.2651348651348648</c:v>
                </c:pt>
                <c:pt idx="9">
                  <c:v>1.3732361019035855</c:v>
                </c:pt>
                <c:pt idx="10">
                  <c:v>1.6076544593921271</c:v>
                </c:pt>
                <c:pt idx="11">
                  <c:v>1.6833572134576702</c:v>
                </c:pt>
                <c:pt idx="12">
                  <c:v>2.0963002034511291</c:v>
                </c:pt>
                <c:pt idx="13">
                  <c:v>2.4436867121305994</c:v>
                </c:pt>
                <c:pt idx="14">
                  <c:v>0.18227271744846174</c:v>
                </c:pt>
                <c:pt idx="15">
                  <c:v>1.1146588424807424</c:v>
                </c:pt>
                <c:pt idx="16">
                  <c:v>0.60310370823435377</c:v>
                </c:pt>
                <c:pt idx="17">
                  <c:v>-0.29762325561666358</c:v>
                </c:pt>
                <c:pt idx="18">
                  <c:v>1.1061240986152132</c:v>
                </c:pt>
                <c:pt idx="19">
                  <c:v>0.771426367353234</c:v>
                </c:pt>
                <c:pt idx="20">
                  <c:v>1.0675537430494098</c:v>
                </c:pt>
                <c:pt idx="21">
                  <c:v>0.86416437714749161</c:v>
                </c:pt>
                <c:pt idx="22">
                  <c:v>1.1612348274873341</c:v>
                </c:pt>
                <c:pt idx="23">
                  <c:v>0.98661789813947465</c:v>
                </c:pt>
                <c:pt idx="24">
                  <c:v>0.27531825319924152</c:v>
                </c:pt>
                <c:pt idx="25">
                  <c:v>0.13394909934225652</c:v>
                </c:pt>
                <c:pt idx="26">
                  <c:v>2.1962224973037792E-2</c:v>
                </c:pt>
                <c:pt idx="27">
                  <c:v>-2.1957402638883572E-2</c:v>
                </c:pt>
                <c:pt idx="28">
                  <c:v>-4.3258927977218864E-2</c:v>
                </c:pt>
                <c:pt idx="29">
                  <c:v>-1.0992522953799377</c:v>
                </c:pt>
                <c:pt idx="30">
                  <c:v>-1.2339944258189628</c:v>
                </c:pt>
                <c:pt idx="31">
                  <c:v>-0.929050024197553</c:v>
                </c:pt>
                <c:pt idx="32">
                  <c:v>-0.39079162825259584</c:v>
                </c:pt>
                <c:pt idx="33">
                  <c:v>7.2020610866291968</c:v>
                </c:pt>
                <c:pt idx="34">
                  <c:v>-1.3433845559099211</c:v>
                </c:pt>
                <c:pt idx="35">
                  <c:v>-1.5425809822361525</c:v>
                </c:pt>
                <c:pt idx="36">
                  <c:v>0.19700447074117999</c:v>
                </c:pt>
                <c:pt idx="37">
                  <c:v>-0.45281519976168028</c:v>
                </c:pt>
                <c:pt idx="38">
                  <c:v>-2.4792014417673647</c:v>
                </c:pt>
                <c:pt idx="39">
                  <c:v>-2.8927395102391507</c:v>
                </c:pt>
                <c:pt idx="40">
                  <c:v>-2.7211887556969461</c:v>
                </c:pt>
                <c:pt idx="41">
                  <c:v>-2.1396705311638287</c:v>
                </c:pt>
                <c:pt idx="42">
                  <c:v>0.21613726560540947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665920"/>
        <c:axId val="177667456"/>
      </c:barChart>
      <c:catAx>
        <c:axId val="17766592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766745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77667456"/>
        <c:scaling>
          <c:orientation val="minMax"/>
          <c:max val="8"/>
          <c:min val="-3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7665920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Paca_trim!$BI$99:$BI$117</c:f>
              <c:numCache>
                <c:formatCode>#,##0.0</c:formatCode>
                <c:ptCount val="19"/>
                <c:pt idx="0">
                  <c:v>-0.26220332305351146</c:v>
                </c:pt>
                <c:pt idx="1">
                  <c:v>-8.309041872123224E-2</c:v>
                </c:pt>
                <c:pt idx="2">
                  <c:v>-5.5894101127418327E-2</c:v>
                </c:pt>
                <c:pt idx="3">
                  <c:v>-0.32600392841555248</c:v>
                </c:pt>
                <c:pt idx="4">
                  <c:v>-0.20253718883854743</c:v>
                </c:pt>
                <c:pt idx="5">
                  <c:v>-1.0983887555707894</c:v>
                </c:pt>
                <c:pt idx="6">
                  <c:v>-1.1854583772392013</c:v>
                </c:pt>
                <c:pt idx="7">
                  <c:v>-1.3470092185943416</c:v>
                </c:pt>
                <c:pt idx="8">
                  <c:v>-0.32286051572345542</c:v>
                </c:pt>
                <c:pt idx="9">
                  <c:v>9.2634342627208035</c:v>
                </c:pt>
                <c:pt idx="10">
                  <c:v>-1.8922871993104717</c:v>
                </c:pt>
                <c:pt idx="11">
                  <c:v>-1.5773710482529069</c:v>
                </c:pt>
                <c:pt idx="12">
                  <c:v>9.4671355152819991E-2</c:v>
                </c:pt>
                <c:pt idx="13">
                  <c:v>-0.40805296581543082</c:v>
                </c:pt>
                <c:pt idx="14">
                  <c:v>-2.9833939328159809</c:v>
                </c:pt>
                <c:pt idx="15">
                  <c:v>-3.240151589310436</c:v>
                </c:pt>
                <c:pt idx="16">
                  <c:v>-3.308185917447104</c:v>
                </c:pt>
                <c:pt idx="17">
                  <c:v>-2.077634784688287</c:v>
                </c:pt>
                <c:pt idx="18">
                  <c:v>0.17859050875399518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Paca_trim!$BJ$99:$BJ$117</c:f>
              <c:numCache>
                <c:formatCode>#,##0.0</c:formatCode>
                <c:ptCount val="19"/>
                <c:pt idx="0">
                  <c:v>0.79565480417684853</c:v>
                </c:pt>
                <c:pt idx="1">
                  <c:v>0.34184465639393036</c:v>
                </c:pt>
                <c:pt idx="2">
                  <c:v>9.6222612313900946E-2</c:v>
                </c:pt>
                <c:pt idx="3">
                  <c:v>0.2676054508372383</c:v>
                </c:pt>
                <c:pt idx="4">
                  <c:v>0.10753384725010751</c:v>
                </c:pt>
                <c:pt idx="5">
                  <c:v>-1.1000672982347193</c:v>
                </c:pt>
                <c:pt idx="6">
                  <c:v>-1.2798031877306437</c:v>
                </c:pt>
                <c:pt idx="7">
                  <c:v>-0.53419936373275689</c:v>
                </c:pt>
                <c:pt idx="8">
                  <c:v>-0.45444247504564661</c:v>
                </c:pt>
                <c:pt idx="9">
                  <c:v>5.2680197065438694</c:v>
                </c:pt>
                <c:pt idx="10">
                  <c:v>-0.8088412966895997</c:v>
                </c:pt>
                <c:pt idx="11">
                  <c:v>-1.5090710943009178</c:v>
                </c:pt>
                <c:pt idx="12">
                  <c:v>0.29550365799682066</c:v>
                </c:pt>
                <c:pt idx="13">
                  <c:v>-0.49581413459666157</c:v>
                </c:pt>
                <c:pt idx="14">
                  <c:v>-1.9944432125014733</c:v>
                </c:pt>
                <c:pt idx="15">
                  <c:v>-2.5620890675326691</c:v>
                </c:pt>
                <c:pt idx="16">
                  <c:v>-2.1664003059733039</c:v>
                </c:pt>
                <c:pt idx="17">
                  <c:v>-2.1976180835765136</c:v>
                </c:pt>
                <c:pt idx="18">
                  <c:v>0.25125269454240318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731072"/>
        <c:axId val="177732608"/>
      </c:barChart>
      <c:catAx>
        <c:axId val="17773107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773260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77732608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7731072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Paca_trim!$BK$99:$BK$117</c:f>
              <c:numCache>
                <c:formatCode>#,##0.0</c:formatCode>
                <c:ptCount val="19"/>
                <c:pt idx="0">
                  <c:v>-3.8222125150155772E-2</c:v>
                </c:pt>
                <c:pt idx="1">
                  <c:v>0.28950674605341398</c:v>
                </c:pt>
                <c:pt idx="2">
                  <c:v>0.17973856209150263</c:v>
                </c:pt>
                <c:pt idx="3">
                  <c:v>-0.13048442342195044</c:v>
                </c:pt>
                <c:pt idx="4">
                  <c:v>-9.7991180793732813E-2</c:v>
                </c:pt>
                <c:pt idx="5">
                  <c:v>-0.61032096343524023</c:v>
                </c:pt>
                <c:pt idx="6">
                  <c:v>-1.7215856132463347</c:v>
                </c:pt>
                <c:pt idx="7">
                  <c:v>-2.5383542538354176</c:v>
                </c:pt>
                <c:pt idx="8">
                  <c:v>-1.7744705208929679</c:v>
                </c:pt>
                <c:pt idx="9">
                  <c:v>15.512820512820502</c:v>
                </c:pt>
                <c:pt idx="10">
                  <c:v>-3.5465644233679705</c:v>
                </c:pt>
                <c:pt idx="11">
                  <c:v>-3.9437209059051237</c:v>
                </c:pt>
                <c:pt idx="12">
                  <c:v>-0.62074598420909233</c:v>
                </c:pt>
                <c:pt idx="13">
                  <c:v>-1.0684346063229433</c:v>
                </c:pt>
                <c:pt idx="14">
                  <c:v>-5.5826318121400043</c:v>
                </c:pt>
                <c:pt idx="15">
                  <c:v>-5.1149694978883105</c:v>
                </c:pt>
                <c:pt idx="16">
                  <c:v>-4.5314045499505458</c:v>
                </c:pt>
                <c:pt idx="17">
                  <c:v>-1.9037751732176367</c:v>
                </c:pt>
                <c:pt idx="18">
                  <c:v>0.56769423724338797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Paca_trim!$BL$99:$BL$117</c:f>
              <c:numCache>
                <c:formatCode>#,##0.0</c:formatCode>
                <c:ptCount val="19"/>
                <c:pt idx="0">
                  <c:v>0.17984631315057786</c:v>
                </c:pt>
                <c:pt idx="1">
                  <c:v>-0.20128386465020354</c:v>
                </c:pt>
                <c:pt idx="2">
                  <c:v>-0.27255382938129458</c:v>
                </c:pt>
                <c:pt idx="3">
                  <c:v>-0.32358567914730907</c:v>
                </c:pt>
                <c:pt idx="4">
                  <c:v>-0.27747617324164198</c:v>
                </c:pt>
                <c:pt idx="5">
                  <c:v>-1.4418318192816137</c:v>
                </c:pt>
                <c:pt idx="6">
                  <c:v>-1.4093622719410837</c:v>
                </c:pt>
                <c:pt idx="7">
                  <c:v>-1.0265755161173673</c:v>
                </c:pt>
                <c:pt idx="8">
                  <c:v>-0.33849848476183997</c:v>
                </c:pt>
                <c:pt idx="9">
                  <c:v>7.1452340244867907</c:v>
                </c:pt>
                <c:pt idx="10">
                  <c:v>-1.4746830020561985</c:v>
                </c:pt>
                <c:pt idx="11">
                  <c:v>-1.6087131381862796</c:v>
                </c:pt>
                <c:pt idx="12">
                  <c:v>0.23751919486516559</c:v>
                </c:pt>
                <c:pt idx="13">
                  <c:v>-0.69103092556263013</c:v>
                </c:pt>
                <c:pt idx="14">
                  <c:v>-2.5158977659893278</c:v>
                </c:pt>
                <c:pt idx="15">
                  <c:v>-3.0954007285974416</c:v>
                </c:pt>
                <c:pt idx="16">
                  <c:v>-2.7466782580092053</c:v>
                </c:pt>
                <c:pt idx="17">
                  <c:v>-2.3966273268666183</c:v>
                </c:pt>
                <c:pt idx="18">
                  <c:v>0.44802534684835749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Paca_trim!$BM$99:$BM$117</c:f>
              <c:numCache>
                <c:formatCode>#,##0.0</c:formatCode>
                <c:ptCount val="19"/>
                <c:pt idx="0">
                  <c:v>0.64164098418633131</c:v>
                </c:pt>
                <c:pt idx="1">
                  <c:v>0.83584337349398297</c:v>
                </c:pt>
                <c:pt idx="2">
                  <c:v>0.62230851566973389</c:v>
                </c:pt>
                <c:pt idx="3">
                  <c:v>0.70999183633080332</c:v>
                </c:pt>
                <c:pt idx="4">
                  <c:v>0.50601817735198562</c:v>
                </c:pt>
                <c:pt idx="5">
                  <c:v>-0.55723922182031593</c:v>
                </c:pt>
                <c:pt idx="6">
                  <c:v>-0.62917813605976036</c:v>
                </c:pt>
                <c:pt idx="7">
                  <c:v>-2.47328848437256E-3</c:v>
                </c:pt>
                <c:pt idx="8">
                  <c:v>9.3987286982755158E-2</c:v>
                </c:pt>
                <c:pt idx="9">
                  <c:v>3.8004398428426844</c:v>
                </c:pt>
                <c:pt idx="10">
                  <c:v>-1.190277810841911E-2</c:v>
                </c:pt>
                <c:pt idx="11">
                  <c:v>-0.30474739298127496</c:v>
                </c:pt>
                <c:pt idx="12">
                  <c:v>0.46807087930458291</c:v>
                </c:pt>
                <c:pt idx="13">
                  <c:v>0.32802472070359023</c:v>
                </c:pt>
                <c:pt idx="14">
                  <c:v>-1.0732562547384417</c:v>
                </c:pt>
                <c:pt idx="15">
                  <c:v>-1.5590947191953086</c:v>
                </c:pt>
                <c:pt idx="16">
                  <c:v>-1.9560140132347192</c:v>
                </c:pt>
                <c:pt idx="17">
                  <c:v>-1.7022332506203663</c:v>
                </c:pt>
                <c:pt idx="18">
                  <c:v>-0.39127581158175939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080384"/>
        <c:axId val="178082176"/>
      </c:barChart>
      <c:catAx>
        <c:axId val="17808038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808217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78082176"/>
        <c:scaling>
          <c:orientation val="minMax"/>
          <c:max val="1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8080384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Paca_trim!$BT$99:$BT$117</c:f>
              <c:numCache>
                <c:formatCode>#,##0.0</c:formatCode>
                <c:ptCount val="19"/>
                <c:pt idx="0">
                  <c:v>-1.2252870841718999</c:v>
                </c:pt>
                <c:pt idx="1">
                  <c:v>-1.1062503745430607</c:v>
                </c:pt>
                <c:pt idx="2">
                  <c:v>-0.64717859220476681</c:v>
                </c:pt>
                <c:pt idx="3">
                  <c:v>-0.71482592890774743</c:v>
                </c:pt>
                <c:pt idx="4">
                  <c:v>-0.61062512286220727</c:v>
                </c:pt>
                <c:pt idx="5">
                  <c:v>-1.5192533531120711</c:v>
                </c:pt>
                <c:pt idx="6">
                  <c:v>-1.5213516431099694</c:v>
                </c:pt>
                <c:pt idx="7">
                  <c:v>-0.66663267647284474</c:v>
                </c:pt>
                <c:pt idx="8">
                  <c:v>0.55818608769295786</c:v>
                </c:pt>
                <c:pt idx="9">
                  <c:v>8.6057729117219104</c:v>
                </c:pt>
                <c:pt idx="10">
                  <c:v>-4.3484901891669647</c:v>
                </c:pt>
                <c:pt idx="11">
                  <c:v>-4.3213895269564766</c:v>
                </c:pt>
                <c:pt idx="12">
                  <c:v>-1.6022390263316644</c:v>
                </c:pt>
                <c:pt idx="13">
                  <c:v>0.25573111699699336</c:v>
                </c:pt>
                <c:pt idx="14">
                  <c:v>-0.94873696950766861</c:v>
                </c:pt>
                <c:pt idx="15">
                  <c:v>-1.8486401261332275</c:v>
                </c:pt>
                <c:pt idx="16">
                  <c:v>-0.31591770076168091</c:v>
                </c:pt>
                <c:pt idx="17">
                  <c:v>0.36123383512158824</c:v>
                </c:pt>
                <c:pt idx="18">
                  <c:v>2.2211517876257858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trim'!$A$41:$B$100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</c:lvl>
              </c:multiLvlStrCache>
            </c:multiLvlStrRef>
          </c:cat>
          <c:val>
            <c:numRef>
              <c:f>Paca_trim!$BU$99:$BU$117</c:f>
              <c:numCache>
                <c:formatCode>#,##0.0</c:formatCode>
                <c:ptCount val="19"/>
                <c:pt idx="0">
                  <c:v>2.2201764480245467</c:v>
                </c:pt>
                <c:pt idx="1">
                  <c:v>1.687130377352819</c:v>
                </c:pt>
                <c:pt idx="2">
                  <c:v>0.83694978301303014</c:v>
                </c:pt>
                <c:pt idx="3">
                  <c:v>0.80950917102162734</c:v>
                </c:pt>
                <c:pt idx="4">
                  <c:v>0.62730520140563684</c:v>
                </c:pt>
                <c:pt idx="5">
                  <c:v>-0.60896418367053506</c:v>
                </c:pt>
                <c:pt idx="6">
                  <c:v>-0.90162030315349417</c:v>
                </c:pt>
                <c:pt idx="7">
                  <c:v>-1.230679071130325</c:v>
                </c:pt>
                <c:pt idx="8">
                  <c:v>-1.4877994511607096</c:v>
                </c:pt>
                <c:pt idx="9">
                  <c:v>5.545684514846716</c:v>
                </c:pt>
                <c:pt idx="10">
                  <c:v>2.3054426135958206</c:v>
                </c:pt>
                <c:pt idx="11">
                  <c:v>1.6120260490022575</c:v>
                </c:pt>
                <c:pt idx="12">
                  <c:v>2.1203013709909735</c:v>
                </c:pt>
                <c:pt idx="13">
                  <c:v>-1.1826049561898699</c:v>
                </c:pt>
                <c:pt idx="14">
                  <c:v>-4.0784964369254162</c:v>
                </c:pt>
                <c:pt idx="15">
                  <c:v>-4.0193951767257925</c:v>
                </c:pt>
                <c:pt idx="16">
                  <c:v>-5.3753434370291568</c:v>
                </c:pt>
                <c:pt idx="17">
                  <c:v>-5.0469098799544092</c:v>
                </c:pt>
                <c:pt idx="18">
                  <c:v>-2.2473942064248909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383872"/>
        <c:axId val="176385408"/>
      </c:barChart>
      <c:catAx>
        <c:axId val="17638387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638540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76385408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6383872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0.90268</cdr:x>
      <cdr:y>0.2777</cdr:y>
    </cdr:from>
    <cdr:to>
      <cdr:x>0.90378</cdr:x>
      <cdr:y>0.76716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75210" y="1325200"/>
          <a:ext cx="8257" cy="233571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0.90598</cdr:x>
      <cdr:y>0.2968</cdr:y>
    </cdr:from>
    <cdr:to>
      <cdr:x>0.95718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00003" y="1416337"/>
          <a:ext cx="384292" cy="29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0.90472</cdr:x>
      <cdr:y>0.25367</cdr:y>
    </cdr:from>
    <cdr:to>
      <cdr:x>0.90472</cdr:x>
      <cdr:y>0.77263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90561" y="1210520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0.90608</cdr:x>
      <cdr:y>0.30096</cdr:y>
    </cdr:from>
    <cdr:to>
      <cdr:x>0.96445</cdr:x>
      <cdr:y>0.30096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00802" y="1436197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0.90129</cdr:x>
      <cdr:y>0.26859</cdr:y>
    </cdr:from>
    <cdr:to>
      <cdr:x>0.9035</cdr:x>
      <cdr:y>0.7754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64827" y="1281726"/>
          <a:ext cx="16587" cy="241851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2e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7" y="1935480"/>
            <a:ext cx="8986345" cy="344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26" y="1200490"/>
            <a:ext cx="6767014" cy="501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40603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L’emploi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salarié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accélère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666447" y="1551607"/>
            <a:ext cx="269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T2 2022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(par rapport au T1 2021)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809844" y="2647433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+0,6 % (après +0,3 %)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724279" y="3417092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tx2"/>
                </a:solidFill>
              </a:rPr>
              <a:t>+0,3 </a:t>
            </a:r>
            <a:r>
              <a:rPr lang="fr-FR" sz="1600" b="1" dirty="0">
                <a:solidFill>
                  <a:schemeClr val="tx2"/>
                </a:solidFill>
              </a:rPr>
              <a:t>% (après </a:t>
            </a:r>
            <a:r>
              <a:rPr lang="fr-FR" sz="1600" b="1" dirty="0" smtClean="0">
                <a:solidFill>
                  <a:schemeClr val="tx2"/>
                </a:solidFill>
              </a:rPr>
              <a:t>+0,3 </a:t>
            </a:r>
            <a:r>
              <a:rPr lang="fr-FR" sz="1600" b="1" dirty="0">
                <a:solidFill>
                  <a:schemeClr val="tx2"/>
                </a:solidFill>
              </a:rPr>
              <a:t>%) </a:t>
            </a:r>
          </a:p>
        </p:txBody>
      </p:sp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2" y="1166910"/>
            <a:ext cx="7080091" cy="452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4860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croissance tirée exclusivement par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0C0"/>
                </a:solidFill>
              </a:rPr>
              <a:t>+12 600</a:t>
            </a:r>
            <a:endParaRPr lang="fr-FR" sz="1600" b="1" dirty="0">
              <a:solidFill>
                <a:srgbClr val="0070C0"/>
              </a:solidFill>
            </a:endParaRP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</a:t>
            </a:r>
            <a:r>
              <a:rPr lang="fr-FR" sz="1600" b="1" dirty="0" smtClean="0">
                <a:solidFill>
                  <a:srgbClr val="0070C0"/>
                </a:solidFill>
              </a:rPr>
              <a:t>intérim</a:t>
            </a:r>
          </a:p>
          <a:p>
            <a:pPr algn="ctr"/>
            <a:endParaRPr lang="fr-FR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1 100 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sz="1600" b="1" dirty="0" smtClean="0">
              <a:solidFill>
                <a:srgbClr val="0070C0"/>
              </a:solidFill>
            </a:endParaRPr>
          </a:p>
          <a:p>
            <a:pPr algn="ctr"/>
            <a:endParaRPr lang="fr-FR" b="1" dirty="0" smtClean="0">
              <a:solidFill>
                <a:srgbClr val="00B0F0"/>
              </a:solidFill>
            </a:endParaRPr>
          </a:p>
          <a:p>
            <a:pPr algn="ctr"/>
            <a:endParaRPr lang="fr-FR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 smtClean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Au T2 2022, </a:t>
            </a:r>
          </a:p>
          <a:p>
            <a:pPr algn="ctr"/>
            <a:r>
              <a:rPr lang="fr-FR" sz="1600" b="1" dirty="0" smtClean="0"/>
              <a:t>+11 500 emplois :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947964" y="562384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51" y="1001768"/>
            <a:ext cx="6792737" cy="46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69091" y="415209"/>
            <a:ext cx="88049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dynamisme porté par le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tertiaire marchand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653720" y="2208525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</a:t>
            </a:r>
            <a:r>
              <a:rPr lang="fr-FR" dirty="0" smtClean="0">
                <a:solidFill>
                  <a:srgbClr val="002060"/>
                </a:solidFill>
              </a:rPr>
              <a:t>T2 2022 : 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033847" y="2577857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+1,0 % (après +0,8 %)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40842" y="3177283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+0,1 % (après +0,1 %)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40842" y="3424242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+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0,1 % (après +0,1 %)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24935" y="3710713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 -0,4 % (après -0,9 %)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947964" y="562384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23335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le 2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trimestre consécutif, le recul de l’intérim explique la baisse de l’emploi dans la construction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687" y="1029851"/>
            <a:ext cx="6779334" cy="412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Les embauches repartent à la hausse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64" y="1179897"/>
            <a:ext cx="69913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Coup d’arrêt de la croissance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des contrats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aidés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1231237"/>
            <a:ext cx="732472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6555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d’apprentis se stabilise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195388"/>
            <a:ext cx="74961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44988"/>
            <a:ext cx="8582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salariés en </a:t>
            </a:r>
            <a:r>
              <a:rPr lang="fr-FR" sz="2800" b="1" dirty="0" smtClean="0">
                <a:solidFill>
                  <a:srgbClr val="376092"/>
                </a:solidFill>
              </a:rPr>
              <a:t>activité partielle </a:t>
            </a:r>
            <a:r>
              <a:rPr lang="fr-FR" sz="2800" b="1" dirty="0">
                <a:solidFill>
                  <a:srgbClr val="376092"/>
                </a:solidFill>
              </a:rPr>
              <a:t>retrouve son </a:t>
            </a:r>
            <a:r>
              <a:rPr lang="fr-FR" sz="2800" b="1" dirty="0" smtClean="0">
                <a:solidFill>
                  <a:srgbClr val="376092"/>
                </a:solidFill>
              </a:rPr>
              <a:t>niveau d’avant-crise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41" y="1234736"/>
            <a:ext cx="7162393" cy="492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7221" y="9558"/>
            <a:ext cx="8612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taux de chômage se maintient à un niveau historiquement bas au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trimestre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2022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42547" y="3602177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-0,1 point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428990" y="4344493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+0,1 point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88410" y="2809817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au T1 2022 :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25" y="1026803"/>
            <a:ext cx="6577395" cy="515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395716"/>
            <a:ext cx="92167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 smtClean="0">
                <a:solidFill>
                  <a:srgbClr val="376092"/>
                </a:solidFill>
              </a:rPr>
              <a:t>Quasi-stabilité dans tous les départements de la région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</a:t>
            </a:r>
            <a:r>
              <a:rPr lang="fr-FR" sz="1000" b="0" i="1" u="none" strike="noStrike" baseline="0" dirty="0" smtClean="0">
                <a:solidFill>
                  <a:sysClr val="windowText" lastClr="000000"/>
                </a:solidFill>
                <a:latin typeface="Calibri"/>
              </a:rPr>
              <a:t>national)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/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6" name="Graphique 15"/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7" name="Connecteur droit 16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5571" y="410473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Forte baisse dans la zone d’emploi de Briançon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037" y="991337"/>
            <a:ext cx="5622229" cy="557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99545" y="-33157"/>
            <a:ext cx="8844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La demande d’emploi poursuit son </a:t>
            </a:r>
            <a:r>
              <a:rPr lang="fr-FR" sz="2800" b="1" dirty="0" smtClean="0">
                <a:solidFill>
                  <a:srgbClr val="4F81BD">
                    <a:lumMod val="75000"/>
                  </a:srgbClr>
                </a:solidFill>
              </a:rPr>
              <a:t>recul, </a:t>
            </a:r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mais devrait repartir légèrement à la hausse 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819150" y="1042987"/>
            <a:ext cx="7505700" cy="4772025"/>
            <a:chOff x="0" y="0"/>
            <a:chExt cx="7505700" cy="4772025"/>
          </a:xfrm>
        </p:grpSpPr>
        <p:graphicFrame>
          <p:nvGraphicFramePr>
            <p:cNvPr id="17" name="Graphique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82529036"/>
                </p:ext>
              </p:extLst>
            </p:nvPr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8" name="Connecteur droit 17"/>
            <p:cNvCxnSpPr/>
            <p:nvPr/>
          </p:nvCxnSpPr>
          <p:spPr>
            <a:xfrm>
              <a:off x="6962775" y="809626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17"/>
          <p:cNvSpPr txBox="1"/>
          <p:nvPr/>
        </p:nvSpPr>
        <p:spPr>
          <a:xfrm>
            <a:off x="3429409" y="1852613"/>
            <a:ext cx="2845166" cy="8535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FF0000"/>
                </a:solidFill>
              </a:rPr>
              <a:t>451 900 </a:t>
            </a:r>
            <a:r>
              <a:rPr lang="fr-FR" sz="1400" b="1" dirty="0">
                <a:solidFill>
                  <a:srgbClr val="FF0000"/>
                </a:solidFill>
              </a:rPr>
              <a:t>demandeurs d’emploi catégories A,B,C en moyenne 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au </a:t>
            </a:r>
            <a:r>
              <a:rPr lang="fr-FR" sz="1400" b="1" dirty="0" smtClean="0">
                <a:solidFill>
                  <a:srgbClr val="FF0000"/>
                </a:solidFill>
              </a:rPr>
              <a:t>T2 </a:t>
            </a:r>
            <a:r>
              <a:rPr lang="fr-FR" sz="1400" b="1" dirty="0">
                <a:solidFill>
                  <a:srgbClr val="FF0000"/>
                </a:solidFill>
              </a:rPr>
              <a:t>2022</a:t>
            </a:r>
          </a:p>
          <a:p>
            <a:pPr algn="ctr"/>
            <a:endParaRPr lang="fr-F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57080" y="53855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repli trimestriel concerne autant les hommes que les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femmes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6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81" y="414937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La baisse décélère nettement chez les jeunes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45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9659"/>
            <a:ext cx="8912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La demande d’emploi des inscrits depuis moins d’un an repart à la hausse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26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continue de reculer en rythme annuel…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1" y="2114427"/>
            <a:ext cx="8935674" cy="329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365704"/>
            <a:ext cx="887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</a:t>
            </a:r>
            <a:r>
              <a:rPr lang="fr-FR" sz="2800" b="1" dirty="0" smtClean="0">
                <a:solidFill>
                  <a:srgbClr val="376092"/>
                </a:solidFill>
              </a:rPr>
              <a:t>et s’éloigne de son </a:t>
            </a:r>
            <a:r>
              <a:rPr lang="fr-FR" sz="2800" b="1" dirty="0">
                <a:solidFill>
                  <a:srgbClr val="376092"/>
                </a:solidFill>
              </a:rPr>
              <a:t>niveau 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43" y="1127927"/>
            <a:ext cx="6787924" cy="522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2e trimestre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5940</TotalTime>
  <Words>941</Words>
  <Application>Microsoft Office PowerPoint</Application>
  <PresentationFormat>Affichage à l'écran (4:3)</PresentationFormat>
  <Paragraphs>171</Paragraphs>
  <Slides>19</Slides>
  <Notes>19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 Virginie (DR-PACA)</cp:lastModifiedBy>
  <cp:revision>655</cp:revision>
  <cp:lastPrinted>2018-10-09T12:30:48Z</cp:lastPrinted>
  <dcterms:created xsi:type="dcterms:W3CDTF">2018-05-30T13:27:07Z</dcterms:created>
  <dcterms:modified xsi:type="dcterms:W3CDTF">2022-10-07T11:29:13Z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