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4.xml" ContentType="application/vnd.openxmlformats-officedocument.drawingml.chart+xml"/>
  <Override PartName="/ppt/drawings/drawing3.xml" ContentType="application/vnd.openxmlformats-officedocument.drawingml.chartshapes+xml"/>
  <Override PartName="/ppt/notesSlides/notesSlide15.xml" ContentType="application/vnd.openxmlformats-officedocument.presentationml.notesSlide+xml"/>
  <Override PartName="/ppt/charts/chart5.xml" ContentType="application/vnd.openxmlformats-officedocument.drawingml.chart+xml"/>
  <Override PartName="/ppt/drawings/drawing4.xml" ContentType="application/vnd.openxmlformats-officedocument.drawingml.chartshape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24"/>
  </p:notesMasterIdLst>
  <p:sldIdLst>
    <p:sldId id="256" r:id="rId6"/>
    <p:sldId id="263" r:id="rId7"/>
    <p:sldId id="300" r:id="rId8"/>
    <p:sldId id="290" r:id="rId9"/>
    <p:sldId id="265" r:id="rId10"/>
    <p:sldId id="310" r:id="rId11"/>
    <p:sldId id="301" r:id="rId12"/>
    <p:sldId id="312" r:id="rId13"/>
    <p:sldId id="269" r:id="rId14"/>
    <p:sldId id="294" r:id="rId15"/>
    <p:sldId id="283" r:id="rId16"/>
    <p:sldId id="317" r:id="rId17"/>
    <p:sldId id="318" r:id="rId18"/>
    <p:sldId id="319" r:id="rId19"/>
    <p:sldId id="320" r:id="rId20"/>
    <p:sldId id="309" r:id="rId21"/>
    <p:sldId id="308" r:id="rId22"/>
    <p:sldId id="303" r:id="rId23"/>
  </p:sldIdLst>
  <p:sldSz cx="9144000" cy="6858000" type="screen4x3"/>
  <p:notesSz cx="6797675" cy="9926638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EYER Virginie (DR-PACA)" initials="MV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6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82206" autoAdjust="0"/>
  </p:normalViewPr>
  <p:slideViewPr>
    <p:cSldViewPr snapToGrid="0" snapToObjects="1">
      <p:cViewPr varScale="1">
        <p:scale>
          <a:sx n="69" d="100"/>
          <a:sy n="69" d="100"/>
        </p:scale>
        <p:origin x="1200" y="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polaris.social.gouv.fr\DREETS-PACA$\Users\Cab-SESE\10%20-%20Notes%20de%20conjoncture\01%20-%20Notes\2023\2023-T2\01%20-%20Fichiers%20de%20travail\DEFM-Ch&#244;mage\2023_T2_Taux%20de%20ch&#244;mage_note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polaris.social.gouv.fr\DREETS-PACA$\Users\Cab-SESE\10%20-%20Notes%20de%20conjoncture\01%20-%20Notes\2023\2023-T2\01%20-%20Fichiers%20de%20travail\DEFM-Ch&#244;mage\2023_T2_Demandeurs%20d'emploi_ABC_note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polaris.social.gouv.fr\DREETS-PACA$\Users\Cab-SESE\10%20-%20Notes%20de%20conjoncture\01%20-%20Notes\2023\2023-T2\01%20-%20Fichiers%20de%20travail\DEFM-Ch&#244;mage\2023_T2_Demandeurs%20d'emploi_ABC_note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polaris.social.gouv.fr\DREETS-PACA$\Users\Cab-SESE\10%20-%20Notes%20de%20conjoncture\01%20-%20Notes\2023\2023-T2\01%20-%20Fichiers%20de%20travail\DEFM-Ch&#244;mage\2023_T2_Demandeurs%20d'emploi_ABC_note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\\polaris.social.gouv.fr\DREETS-PACA$\Users\Cab-SESE\10%20-%20Notes%20de%20conjoncture\01%20-%20Notes\2023\2023-T2\01%20-%20Fichiers%20de%20travail\DEFM-Ch&#244;mage\2023_T2_Demandeurs%20d'emploi_ABC_not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fr-FR" sz="1800" b="1" i="0" baseline="0">
                <a:effectLst/>
              </a:rPr>
              <a:t>Taux de chômage </a:t>
            </a:r>
            <a:r>
              <a:rPr lang="fr-FR" sz="1400" b="0" i="1" baseline="0">
                <a:effectLst/>
              </a:rPr>
              <a:t>(données CVS, en %)</a:t>
            </a:r>
            <a:endParaRPr lang="fr-FR" sz="1400">
              <a:effectLst/>
            </a:endParaRPr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7.6983171221244415E-2"/>
          <c:y val="8.5190086545093247E-2"/>
          <c:w val="0.87380191693290732"/>
          <c:h val="0.579594208056556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'Figure 10'!$C$25</c:f>
              <c:strCache>
                <c:ptCount val="1"/>
                <c:pt idx="0">
                  <c:v>T1 2023</c:v>
                </c:pt>
              </c:strCache>
            </c:strRef>
          </c:tx>
          <c:spPr>
            <a:solidFill>
              <a:srgbClr val="FFCC99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8.514900741064550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DF2-4130-B7B4-A78C8252817B}"/>
                </c:ext>
              </c:extLst>
            </c:dLbl>
            <c:dLbl>
              <c:idx val="1"/>
              <c:layout>
                <c:manualLayout>
                  <c:x val="-1.4901076296862962E-2"/>
                  <c:y val="-3.2263258433745926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DF2-4130-B7B4-A78C8252817B}"/>
                </c:ext>
              </c:extLst>
            </c:dLbl>
            <c:dLbl>
              <c:idx val="2"/>
              <c:layout>
                <c:manualLayout>
                  <c:x val="-1.064362592633072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DF2-4130-B7B4-A78C8252817B}"/>
                </c:ext>
              </c:extLst>
            </c:dLbl>
            <c:dLbl>
              <c:idx val="4"/>
              <c:layout>
                <c:manualLayout>
                  <c:x val="-8.514900741064550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DF2-4130-B7B4-A78C8252817B}"/>
                </c:ext>
              </c:extLst>
            </c:dLbl>
            <c:dLbl>
              <c:idx val="5"/>
              <c:layout>
                <c:manualLayout>
                  <c:x val="-1.277235111159682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DF2-4130-B7B4-A78C8252817B}"/>
                </c:ext>
              </c:extLst>
            </c:dLbl>
            <c:dLbl>
              <c:idx val="6"/>
              <c:layout>
                <c:manualLayout>
                  <c:x val="-6.3861755557984125E-3"/>
                  <c:y val="-3.51994599109717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DF2-4130-B7B4-A78C8252817B}"/>
                </c:ext>
              </c:extLst>
            </c:dLbl>
            <c:dLbl>
              <c:idx val="7"/>
              <c:layout>
                <c:manualLayout>
                  <c:x val="-3.1740150128292785E-3"/>
                  <c:y val="1.11617221482623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DF2-4130-B7B4-A78C8252817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'Figure 10'!$A$26:$A$33</c:f>
              <c:strCache>
                <c:ptCount val="8"/>
                <c:pt idx="0">
                  <c:v>France métropolitaine</c:v>
                </c:pt>
                <c:pt idx="1">
                  <c:v>Provence-Alpes-Côte d'Azur</c:v>
                </c:pt>
                <c:pt idx="2">
                  <c:v>Alpes-de-Haute-Provence</c:v>
                </c:pt>
                <c:pt idx="3">
                  <c:v>Hautes-Alpes</c:v>
                </c:pt>
                <c:pt idx="4">
                  <c:v>Alpes-Maritimes</c:v>
                </c:pt>
                <c:pt idx="5">
                  <c:v>Bouches-du-Rhône</c:v>
                </c:pt>
                <c:pt idx="6">
                  <c:v>Var</c:v>
                </c:pt>
                <c:pt idx="7">
                  <c:v>Vaucluse</c:v>
                </c:pt>
              </c:strCache>
            </c:strRef>
          </c:cat>
          <c:val>
            <c:numRef>
              <c:f>'Figure 10'!$C$26:$C$33</c:f>
              <c:numCache>
                <c:formatCode>0.0</c:formatCode>
                <c:ptCount val="8"/>
                <c:pt idx="0">
                  <c:v>6.9</c:v>
                </c:pt>
                <c:pt idx="1">
                  <c:v>8</c:v>
                </c:pt>
                <c:pt idx="2">
                  <c:v>7.9</c:v>
                </c:pt>
                <c:pt idx="3">
                  <c:v>6.7</c:v>
                </c:pt>
                <c:pt idx="4">
                  <c:v>7.1</c:v>
                </c:pt>
                <c:pt idx="5">
                  <c:v>8.5</c:v>
                </c:pt>
                <c:pt idx="6">
                  <c:v>7.2</c:v>
                </c:pt>
                <c:pt idx="7">
                  <c:v>9.4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DF2-4130-B7B4-A78C8252817B}"/>
            </c:ext>
          </c:extLst>
        </c:ser>
        <c:ser>
          <c:idx val="1"/>
          <c:order val="1"/>
          <c:tx>
            <c:strRef>
              <c:f>'Figure 10'!$B$25</c:f>
              <c:strCache>
                <c:ptCount val="1"/>
                <c:pt idx="0">
                  <c:v>T2 2023</c:v>
                </c:pt>
              </c:strCache>
            </c:strRef>
          </c:tx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spPr>
                <a:solidFill>
                  <a:srgbClr val="FFFF00"/>
                </a:solidFill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0DF2-4130-B7B4-A78C8252817B}"/>
                </c:ext>
              </c:extLst>
            </c:dLbl>
            <c:dLbl>
              <c:idx val="1"/>
              <c:spPr>
                <a:solidFill>
                  <a:srgbClr val="FFFF00"/>
                </a:solidFill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0DF2-4130-B7B4-A78C8252817B}"/>
                </c:ext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'Figure 10'!$A$26:$A$33</c:f>
              <c:strCache>
                <c:ptCount val="8"/>
                <c:pt idx="0">
                  <c:v>France métropolitaine</c:v>
                </c:pt>
                <c:pt idx="1">
                  <c:v>Provence-Alpes-Côte d'Azur</c:v>
                </c:pt>
                <c:pt idx="2">
                  <c:v>Alpes-de-Haute-Provence</c:v>
                </c:pt>
                <c:pt idx="3">
                  <c:v>Hautes-Alpes</c:v>
                </c:pt>
                <c:pt idx="4">
                  <c:v>Alpes-Maritimes</c:v>
                </c:pt>
                <c:pt idx="5">
                  <c:v>Bouches-du-Rhône</c:v>
                </c:pt>
                <c:pt idx="6">
                  <c:v>Var</c:v>
                </c:pt>
                <c:pt idx="7">
                  <c:v>Vaucluse</c:v>
                </c:pt>
              </c:strCache>
            </c:strRef>
          </c:cat>
          <c:val>
            <c:numRef>
              <c:f>'Figure 10'!$B$26:$B$33</c:f>
              <c:numCache>
                <c:formatCode>0.0</c:formatCode>
                <c:ptCount val="8"/>
                <c:pt idx="0">
                  <c:v>6.9</c:v>
                </c:pt>
                <c:pt idx="1">
                  <c:v>7.8</c:v>
                </c:pt>
                <c:pt idx="2">
                  <c:v>7.9</c:v>
                </c:pt>
                <c:pt idx="3">
                  <c:v>6.6</c:v>
                </c:pt>
                <c:pt idx="4">
                  <c:v>6.8</c:v>
                </c:pt>
                <c:pt idx="5">
                  <c:v>8.4</c:v>
                </c:pt>
                <c:pt idx="6">
                  <c:v>7.2</c:v>
                </c:pt>
                <c:pt idx="7">
                  <c:v>9.3000000000000007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DF2-4130-B7B4-A78C825281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2383232"/>
        <c:axId val="172409600"/>
      </c:barChart>
      <c:catAx>
        <c:axId val="1723832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52000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172409600"/>
        <c:crosses val="autoZero"/>
        <c:auto val="1"/>
        <c:lblAlgn val="ctr"/>
        <c:lblOffset val="0"/>
        <c:tickLblSkip val="1"/>
        <c:tickMarkSkip val="1"/>
        <c:noMultiLvlLbl val="0"/>
      </c:catAx>
      <c:valAx>
        <c:axId val="172409600"/>
        <c:scaling>
          <c:orientation val="minMax"/>
          <c:max val="10"/>
          <c:min val="6"/>
        </c:scaling>
        <c:delete val="0"/>
        <c:axPos val="l"/>
        <c:majorGridlines>
          <c:spPr>
            <a:ln w="3175">
              <a:solidFill>
                <a:srgbClr val="C0C0C0"/>
              </a:solidFill>
              <a:prstDash val="sysDash"/>
            </a:ln>
          </c:spPr>
        </c:majorGridlines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172383232"/>
        <c:crosses val="autoZero"/>
        <c:crossBetween val="between"/>
        <c:majorUnit val="1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55626046744156976"/>
          <c:y val="0.11789261412586248"/>
          <c:w val="0.24968219976761696"/>
          <c:h val="4.9178088038280693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0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16829375369994917"/>
          <c:w val="0.86471641552420164"/>
          <c:h val="0.52314939674456862"/>
        </c:manualLayout>
      </c:layout>
      <c:barChart>
        <c:barDir val="col"/>
        <c:grouping val="stacked"/>
        <c:varyColors val="0"/>
        <c:ser>
          <c:idx val="1"/>
          <c:order val="0"/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trim'!$A$21:$B$100</c:f>
              <c:multiLvlStrCache>
                <c:ptCount val="64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  <c:pt idx="42">
                    <c:v>T3</c:v>
                  </c:pt>
                  <c:pt idx="43">
                    <c:v>T4</c:v>
                  </c:pt>
                  <c:pt idx="44">
                    <c:v>T1</c:v>
                  </c:pt>
                  <c:pt idx="45">
                    <c:v>T2</c:v>
                  </c:pt>
                  <c:pt idx="46">
                    <c:v>T3</c:v>
                  </c:pt>
                  <c:pt idx="47">
                    <c:v>T4</c:v>
                  </c:pt>
                  <c:pt idx="48">
                    <c:v>T1</c:v>
                  </c:pt>
                  <c:pt idx="49">
                    <c:v>T2</c:v>
                  </c:pt>
                  <c:pt idx="50">
                    <c:v>T3</c:v>
                  </c:pt>
                  <c:pt idx="51">
                    <c:v>T4</c:v>
                  </c:pt>
                  <c:pt idx="52">
                    <c:v>T1</c:v>
                  </c:pt>
                  <c:pt idx="53">
                    <c:v>T2</c:v>
                  </c:pt>
                  <c:pt idx="54">
                    <c:v>T3</c:v>
                  </c:pt>
                  <c:pt idx="55">
                    <c:v>T4</c:v>
                  </c:pt>
                  <c:pt idx="56">
                    <c:v>T1</c:v>
                  </c:pt>
                  <c:pt idx="57">
                    <c:v>T2</c:v>
                  </c:pt>
                  <c:pt idx="58">
                    <c:v>T3</c:v>
                  </c:pt>
                  <c:pt idx="59">
                    <c:v>T4</c:v>
                  </c:pt>
                  <c:pt idx="60">
                    <c:v>T1</c:v>
                  </c:pt>
                  <c:pt idx="61">
                    <c:v>T2</c:v>
                  </c:pt>
                  <c:pt idx="62">
                    <c:v>T3</c:v>
                  </c:pt>
                  <c:pt idx="63">
                    <c:v>T4</c:v>
                  </c:pt>
                </c:lvl>
                <c:lvl>
                  <c:pt idx="0">
                    <c:v>2013</c:v>
                  </c:pt>
                  <c:pt idx="4">
                    <c:v>2014</c:v>
                  </c:pt>
                  <c:pt idx="8">
                    <c:v>2015</c:v>
                  </c:pt>
                  <c:pt idx="12">
                    <c:v>2016</c:v>
                  </c:pt>
                  <c:pt idx="16">
                    <c:v>2017</c:v>
                  </c:pt>
                  <c:pt idx="20">
                    <c:v>2018</c:v>
                  </c:pt>
                  <c:pt idx="24">
                    <c:v>2019</c:v>
                  </c:pt>
                  <c:pt idx="28">
                    <c:v>2020</c:v>
                  </c:pt>
                  <c:pt idx="32">
                    <c:v>2021</c:v>
                  </c:pt>
                  <c:pt idx="36">
                    <c:v>2022</c:v>
                  </c:pt>
                  <c:pt idx="40">
                    <c:v>2023</c:v>
                  </c:pt>
                  <c:pt idx="44">
                    <c:v>2024</c:v>
                  </c:pt>
                  <c:pt idx="48">
                    <c:v>2025</c:v>
                  </c:pt>
                  <c:pt idx="52">
                    <c:v>2026</c:v>
                  </c:pt>
                  <c:pt idx="56">
                    <c:v>2027</c:v>
                  </c:pt>
                  <c:pt idx="60">
                    <c:v>2028</c:v>
                  </c:pt>
                </c:lvl>
              </c:multiLvlStrCache>
            </c:multiLvlStrRef>
          </c:cat>
          <c:val>
            <c:numRef>
              <c:f>Paca_trim!$BH$79:$BH$121</c:f>
              <c:numCache>
                <c:formatCode>#\ ##0.0</c:formatCode>
                <c:ptCount val="43"/>
                <c:pt idx="0">
                  <c:v>2.489057683464746</c:v>
                </c:pt>
                <c:pt idx="1">
                  <c:v>1.796322606911116</c:v>
                </c:pt>
                <c:pt idx="2">
                  <c:v>0.83252393506312306</c:v>
                </c:pt>
                <c:pt idx="3">
                  <c:v>1.2870429580942089</c:v>
                </c:pt>
                <c:pt idx="4">
                  <c:v>1.2379224640171271</c:v>
                </c:pt>
                <c:pt idx="5">
                  <c:v>1.4540804243830863</c:v>
                </c:pt>
                <c:pt idx="6">
                  <c:v>1.5585122938064133</c:v>
                </c:pt>
                <c:pt idx="7">
                  <c:v>1.696252767711437</c:v>
                </c:pt>
                <c:pt idx="8">
                  <c:v>2.0469047816358499</c:v>
                </c:pt>
                <c:pt idx="9">
                  <c:v>2.492359029633695</c:v>
                </c:pt>
                <c:pt idx="10">
                  <c:v>0.17503421450695278</c:v>
                </c:pt>
                <c:pt idx="11">
                  <c:v>1.0720988257965303</c:v>
                </c:pt>
                <c:pt idx="12">
                  <c:v>0.5605987308272331</c:v>
                </c:pt>
                <c:pt idx="13">
                  <c:v>-0.16766653460863479</c:v>
                </c:pt>
                <c:pt idx="14">
                  <c:v>1.0891825815824152</c:v>
                </c:pt>
                <c:pt idx="15">
                  <c:v>0.6904915458598504</c:v>
                </c:pt>
                <c:pt idx="16">
                  <c:v>1.0373371763542805</c:v>
                </c:pt>
                <c:pt idx="17">
                  <c:v>1.0204855057983631</c:v>
                </c:pt>
                <c:pt idx="18">
                  <c:v>1.0899814471243108</c:v>
                </c:pt>
                <c:pt idx="19">
                  <c:v>0.95070375018555531</c:v>
                </c:pt>
                <c:pt idx="20">
                  <c:v>0.21321391571700321</c:v>
                </c:pt>
                <c:pt idx="21">
                  <c:v>0.30013205810557331</c:v>
                </c:pt>
                <c:pt idx="22">
                  <c:v>-1.9948930737312409E-3</c:v>
                </c:pt>
                <c:pt idx="23">
                  <c:v>-0.15892965201721454</c:v>
                </c:pt>
                <c:pt idx="24">
                  <c:v>-8.059037444552164E-2</c:v>
                </c:pt>
                <c:pt idx="25">
                  <c:v>-0.84321528319368788</c:v>
                </c:pt>
                <c:pt idx="26">
                  <c:v>-1.2812928554142289</c:v>
                </c:pt>
                <c:pt idx="27">
                  <c:v>-1.1569628872999616</c:v>
                </c:pt>
                <c:pt idx="28">
                  <c:v>-0.41405157387824909</c:v>
                </c:pt>
                <c:pt idx="29">
                  <c:v>7.5835351089588388</c:v>
                </c:pt>
                <c:pt idx="30">
                  <c:v>-1.4545501311795883</c:v>
                </c:pt>
                <c:pt idx="31">
                  <c:v>-1.8349102773246306</c:v>
                </c:pt>
                <c:pt idx="32">
                  <c:v>0.23930124037809808</c:v>
                </c:pt>
                <c:pt idx="33">
                  <c:v>2.5199273199905114E-2</c:v>
                </c:pt>
                <c:pt idx="34">
                  <c:v>-2.6810575724628083</c:v>
                </c:pt>
                <c:pt idx="35">
                  <c:v>-3.2392773448144285</c:v>
                </c:pt>
                <c:pt idx="36">
                  <c:v>-2.687327949759577</c:v>
                </c:pt>
                <c:pt idx="37">
                  <c:v>-1.5497033714368391</c:v>
                </c:pt>
                <c:pt idx="38">
                  <c:v>-0.11023089698555255</c:v>
                </c:pt>
                <c:pt idx="39">
                  <c:v>-0.32002236478135826</c:v>
                </c:pt>
                <c:pt idx="40">
                  <c:v>-0.40297284730576033</c:v>
                </c:pt>
                <c:pt idx="41">
                  <c:v>-0.85589157224688073</c:v>
                </c:pt>
                <c:pt idx="42">
                  <c:v>7.549031332216849E-2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A1-4346-81BD-B4E2245C82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1755008"/>
        <c:axId val="151756800"/>
      </c:barChart>
      <c:catAx>
        <c:axId val="151755008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51756800"/>
        <c:crosses val="autoZero"/>
        <c:auto val="0"/>
        <c:lblAlgn val="ctr"/>
        <c:lblOffset val="100"/>
        <c:tickLblSkip val="4"/>
        <c:tickMarkSkip val="4"/>
        <c:noMultiLvlLbl val="0"/>
      </c:catAx>
      <c:valAx>
        <c:axId val="151756800"/>
        <c:scaling>
          <c:orientation val="minMax"/>
          <c:max val="8"/>
          <c:min val="-4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51755008"/>
        <c:crosses val="autoZero"/>
        <c:crossBetween val="between"/>
        <c:majorUnit val="1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27474751284831911"/>
          <c:w val="0.86471641552420164"/>
          <c:h val="0.44330907738329117"/>
        </c:manualLayout>
      </c:layout>
      <c:barChart>
        <c:barDir val="col"/>
        <c:grouping val="clustered"/>
        <c:varyColors val="0"/>
        <c:ser>
          <c:idx val="1"/>
          <c:order val="0"/>
          <c:tx>
            <c:v>Hommes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trim'!$A$45:$B$100</c:f>
              <c:multiLvlStrCache>
                <c:ptCount val="40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</c:lvl>
                <c:lvl>
                  <c:pt idx="0">
                    <c:v>2019</c:v>
                  </c:pt>
                  <c:pt idx="4">
                    <c:v>2020</c:v>
                  </c:pt>
                  <c:pt idx="8">
                    <c:v>2021</c:v>
                  </c:pt>
                  <c:pt idx="12">
                    <c:v>2022</c:v>
                  </c:pt>
                  <c:pt idx="16">
                    <c:v>2023</c:v>
                  </c:pt>
                  <c:pt idx="20">
                    <c:v>2024</c:v>
                  </c:pt>
                  <c:pt idx="24">
                    <c:v>2025</c:v>
                  </c:pt>
                  <c:pt idx="28">
                    <c:v>2026</c:v>
                  </c:pt>
                  <c:pt idx="32">
                    <c:v>2027</c:v>
                  </c:pt>
                  <c:pt idx="36">
                    <c:v>2028</c:v>
                  </c:pt>
                </c:lvl>
              </c:multiLvlStrCache>
            </c:multiLvlStrRef>
          </c:cat>
          <c:val>
            <c:numRef>
              <c:f>Paca_trim!$BI$103:$BI$121</c:f>
              <c:numCache>
                <c:formatCode>#\ ##0.0</c:formatCode>
                <c:ptCount val="19"/>
                <c:pt idx="0">
                  <c:v>-0.19308984840392673</c:v>
                </c:pt>
                <c:pt idx="1">
                  <c:v>-0.9398754150544808</c:v>
                </c:pt>
                <c:pt idx="2">
                  <c:v>-1.2175021122761365</c:v>
                </c:pt>
                <c:pt idx="3">
                  <c:v>-1.5451919571496608</c:v>
                </c:pt>
                <c:pt idx="4">
                  <c:v>-0.27059359690099205</c:v>
                </c:pt>
                <c:pt idx="5">
                  <c:v>9.5892954045640124</c:v>
                </c:pt>
                <c:pt idx="6">
                  <c:v>-2.0302054964100091</c:v>
                </c:pt>
                <c:pt idx="7">
                  <c:v>-1.8847345809558047</c:v>
                </c:pt>
                <c:pt idx="8">
                  <c:v>0.26434942927635596</c:v>
                </c:pt>
                <c:pt idx="9">
                  <c:v>-9.4644474790761546E-2</c:v>
                </c:pt>
                <c:pt idx="10">
                  <c:v>-3.1262264687174302</c:v>
                </c:pt>
                <c:pt idx="11">
                  <c:v>-3.6112934996717083</c:v>
                </c:pt>
                <c:pt idx="12">
                  <c:v>-3.0929329236477399</c:v>
                </c:pt>
                <c:pt idx="13">
                  <c:v>-1.7468816368041651</c:v>
                </c:pt>
                <c:pt idx="14">
                  <c:v>-2.2833135446154174E-2</c:v>
                </c:pt>
                <c:pt idx="15">
                  <c:v>-0.35171059242680158</c:v>
                </c:pt>
                <c:pt idx="16">
                  <c:v>-0.37892678156704607</c:v>
                </c:pt>
                <c:pt idx="17">
                  <c:v>-0.60889570552147276</c:v>
                </c:pt>
                <c:pt idx="18">
                  <c:v>0.39504343934695374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83-45A1-A3C7-D0D12FD73EE9}"/>
            </c:ext>
          </c:extLst>
        </c:ser>
        <c:ser>
          <c:idx val="0"/>
          <c:order val="1"/>
          <c:tx>
            <c:v>Femmes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multiLvlStrRef>
              <c:f>'dates trim'!$A$45:$B$100</c:f>
              <c:multiLvlStrCache>
                <c:ptCount val="40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</c:lvl>
                <c:lvl>
                  <c:pt idx="0">
                    <c:v>2019</c:v>
                  </c:pt>
                  <c:pt idx="4">
                    <c:v>2020</c:v>
                  </c:pt>
                  <c:pt idx="8">
                    <c:v>2021</c:v>
                  </c:pt>
                  <c:pt idx="12">
                    <c:v>2022</c:v>
                  </c:pt>
                  <c:pt idx="16">
                    <c:v>2023</c:v>
                  </c:pt>
                  <c:pt idx="20">
                    <c:v>2024</c:v>
                  </c:pt>
                  <c:pt idx="24">
                    <c:v>2025</c:v>
                  </c:pt>
                  <c:pt idx="28">
                    <c:v>2026</c:v>
                  </c:pt>
                  <c:pt idx="32">
                    <c:v>2027</c:v>
                  </c:pt>
                  <c:pt idx="36">
                    <c:v>2028</c:v>
                  </c:pt>
                </c:lvl>
              </c:multiLvlStrCache>
            </c:multiLvlStrRef>
          </c:cat>
          <c:val>
            <c:numRef>
              <c:f>Paca_trim!$BJ$103:$BJ$121</c:f>
              <c:numCache>
                <c:formatCode>#\ ##0.0</c:formatCode>
                <c:ptCount val="19"/>
                <c:pt idx="0">
                  <c:v>2.593394623893186E-2</c:v>
                </c:pt>
                <c:pt idx="1">
                  <c:v>-0.75188944632417209</c:v>
                </c:pt>
                <c:pt idx="2">
                  <c:v>-1.3414490784884769</c:v>
                </c:pt>
                <c:pt idx="3">
                  <c:v>-0.79039347561298268</c:v>
                </c:pt>
                <c:pt idx="4">
                  <c:v>-0.54847534529925968</c:v>
                </c:pt>
                <c:pt idx="5">
                  <c:v>5.6988352745424242</c:v>
                </c:pt>
                <c:pt idx="6">
                  <c:v>-0.89372992598798495</c:v>
                </c:pt>
                <c:pt idx="7">
                  <c:v>-1.7869266143184737</c:v>
                </c:pt>
                <c:pt idx="8">
                  <c:v>0.21520242070116602</c:v>
                </c:pt>
                <c:pt idx="9">
                  <c:v>0.14055728360033992</c:v>
                </c:pt>
                <c:pt idx="10">
                  <c:v>-2.2535577360452308</c:v>
                </c:pt>
                <c:pt idx="11">
                  <c:v>-2.8852162582601037</c:v>
                </c:pt>
                <c:pt idx="12">
                  <c:v>-2.304185320573382</c:v>
                </c:pt>
                <c:pt idx="13">
                  <c:v>-1.3649485691863528</c:v>
                </c:pt>
                <c:pt idx="14">
                  <c:v>-0.19180495567174827</c:v>
                </c:pt>
                <c:pt idx="15">
                  <c:v>-0.29039559281982541</c:v>
                </c:pt>
                <c:pt idx="16">
                  <c:v>-0.42544078806482366</c:v>
                </c:pt>
                <c:pt idx="17">
                  <c:v>-1.0867850946994051</c:v>
                </c:pt>
                <c:pt idx="18">
                  <c:v>-0.22467349867371089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B83-45A1-A3C7-D0D12FD73E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2396928"/>
        <c:axId val="172398464"/>
      </c:barChart>
      <c:catAx>
        <c:axId val="172396928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72398464"/>
        <c:crosses val="autoZero"/>
        <c:auto val="0"/>
        <c:lblAlgn val="ctr"/>
        <c:lblOffset val="100"/>
        <c:tickLblSkip val="4"/>
        <c:tickMarkSkip val="4"/>
        <c:noMultiLvlLbl val="0"/>
      </c:catAx>
      <c:valAx>
        <c:axId val="172398464"/>
        <c:scaling>
          <c:orientation val="minMax"/>
          <c:max val="10"/>
          <c:min val="-4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72396928"/>
        <c:crosses val="autoZero"/>
        <c:crossBetween val="between"/>
        <c:majorUnit val="2"/>
      </c:valAx>
    </c:plotArea>
    <c:legend>
      <c:legendPos val="t"/>
      <c:layout>
        <c:manualLayout>
          <c:xMode val="edge"/>
          <c:yMode val="edge"/>
          <c:x val="0.36531382815726715"/>
          <c:y val="0.21556886227544911"/>
          <c:w val="0.33028591603714508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25345676101864512"/>
          <c:w val="0.86471641552420164"/>
          <c:h val="0.46459982921296517"/>
        </c:manualLayout>
      </c:layout>
      <c:barChart>
        <c:barDir val="col"/>
        <c:grouping val="clustered"/>
        <c:varyColors val="0"/>
        <c:ser>
          <c:idx val="1"/>
          <c:order val="0"/>
          <c:tx>
            <c:v>Moins de 25 ans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trim'!$A$45:$B$100</c:f>
              <c:multiLvlStrCache>
                <c:ptCount val="40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</c:lvl>
                <c:lvl>
                  <c:pt idx="0">
                    <c:v>2019</c:v>
                  </c:pt>
                  <c:pt idx="4">
                    <c:v>2020</c:v>
                  </c:pt>
                  <c:pt idx="8">
                    <c:v>2021</c:v>
                  </c:pt>
                  <c:pt idx="12">
                    <c:v>2022</c:v>
                  </c:pt>
                  <c:pt idx="16">
                    <c:v>2023</c:v>
                  </c:pt>
                  <c:pt idx="20">
                    <c:v>2024</c:v>
                  </c:pt>
                  <c:pt idx="24">
                    <c:v>2025</c:v>
                  </c:pt>
                  <c:pt idx="28">
                    <c:v>2026</c:v>
                  </c:pt>
                  <c:pt idx="32">
                    <c:v>2027</c:v>
                  </c:pt>
                  <c:pt idx="36">
                    <c:v>2028</c:v>
                  </c:pt>
                </c:lvl>
              </c:multiLvlStrCache>
            </c:multiLvlStrRef>
          </c:cat>
          <c:val>
            <c:numRef>
              <c:f>Paca_trim!$BK$103:$BK$121</c:f>
              <c:numCache>
                <c:formatCode>#\ ##0.0</c:formatCode>
                <c:ptCount val="19"/>
                <c:pt idx="0">
                  <c:v>0.13617299417179041</c:v>
                </c:pt>
                <c:pt idx="1">
                  <c:v>-0.73433420365535129</c:v>
                </c:pt>
                <c:pt idx="2">
                  <c:v>-1.9836703381007181</c:v>
                </c:pt>
                <c:pt idx="3">
                  <c:v>-2.4598870688209429</c:v>
                </c:pt>
                <c:pt idx="4">
                  <c:v>-1.4329111021952112</c:v>
                </c:pt>
                <c:pt idx="5">
                  <c:v>15.142175960923399</c:v>
                </c:pt>
                <c:pt idx="6">
                  <c:v>-3.7472854906317798</c:v>
                </c:pt>
                <c:pt idx="7">
                  <c:v>-3.8144708536649419</c:v>
                </c:pt>
                <c:pt idx="8">
                  <c:v>-0.1472834387955535</c:v>
                </c:pt>
                <c:pt idx="9">
                  <c:v>-1.1800054629882539</c:v>
                </c:pt>
                <c:pt idx="10">
                  <c:v>-6.0091768478080514</c:v>
                </c:pt>
                <c:pt idx="11">
                  <c:v>-5.2523232560875321</c:v>
                </c:pt>
                <c:pt idx="12">
                  <c:v>-3.9356881246508046</c:v>
                </c:pt>
                <c:pt idx="13">
                  <c:v>-1.5508885298869179</c:v>
                </c:pt>
                <c:pt idx="14">
                  <c:v>0.17722349852313801</c:v>
                </c:pt>
                <c:pt idx="15">
                  <c:v>0.70763988992268434</c:v>
                </c:pt>
                <c:pt idx="16">
                  <c:v>-0.87182823682498967</c:v>
                </c:pt>
                <c:pt idx="17">
                  <c:v>-7.2197427146225568E-2</c:v>
                </c:pt>
                <c:pt idx="18">
                  <c:v>1.3464696223316919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2D-490D-9B5E-B6AA6C16F858}"/>
            </c:ext>
          </c:extLst>
        </c:ser>
        <c:ser>
          <c:idx val="0"/>
          <c:order val="1"/>
          <c:tx>
            <c:v>25 à 49 ans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multiLvlStrRef>
              <c:f>'dates trim'!$A$45:$B$100</c:f>
              <c:multiLvlStrCache>
                <c:ptCount val="40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</c:lvl>
                <c:lvl>
                  <c:pt idx="0">
                    <c:v>2019</c:v>
                  </c:pt>
                  <c:pt idx="4">
                    <c:v>2020</c:v>
                  </c:pt>
                  <c:pt idx="8">
                    <c:v>2021</c:v>
                  </c:pt>
                  <c:pt idx="12">
                    <c:v>2022</c:v>
                  </c:pt>
                  <c:pt idx="16">
                    <c:v>2023</c:v>
                  </c:pt>
                  <c:pt idx="20">
                    <c:v>2024</c:v>
                  </c:pt>
                  <c:pt idx="24">
                    <c:v>2025</c:v>
                  </c:pt>
                  <c:pt idx="28">
                    <c:v>2026</c:v>
                  </c:pt>
                  <c:pt idx="32">
                    <c:v>2027</c:v>
                  </c:pt>
                  <c:pt idx="36">
                    <c:v>2028</c:v>
                  </c:pt>
                </c:lvl>
              </c:multiLvlStrCache>
            </c:multiLvlStrRef>
          </c:cat>
          <c:val>
            <c:numRef>
              <c:f>Paca_trim!$BL$103:$BL$121</c:f>
              <c:numCache>
                <c:formatCode>#\ ##0.0</c:formatCode>
                <c:ptCount val="19"/>
                <c:pt idx="0">
                  <c:v>-0.38305765621400312</c:v>
                </c:pt>
                <c:pt idx="1">
                  <c:v>-1.0929925077126312</c:v>
                </c:pt>
                <c:pt idx="2">
                  <c:v>-1.4292398181980248</c:v>
                </c:pt>
                <c:pt idx="3">
                  <c:v>-1.3279086850878752</c:v>
                </c:pt>
                <c:pt idx="4">
                  <c:v>-0.41003321498109813</c:v>
                </c:pt>
                <c:pt idx="5">
                  <c:v>7.6501978102861301</c:v>
                </c:pt>
                <c:pt idx="6">
                  <c:v>-1.5757873595145355</c:v>
                </c:pt>
                <c:pt idx="7">
                  <c:v>-1.9961141442976671</c:v>
                </c:pt>
                <c:pt idx="8">
                  <c:v>0.23590652342451168</c:v>
                </c:pt>
                <c:pt idx="9">
                  <c:v>-5.7456658895294055E-2</c:v>
                </c:pt>
                <c:pt idx="10">
                  <c:v>-2.752871720600103</c:v>
                </c:pt>
                <c:pt idx="11">
                  <c:v>-3.4970043542024265</c:v>
                </c:pt>
                <c:pt idx="12">
                  <c:v>-2.7719856276138266</c:v>
                </c:pt>
                <c:pt idx="13">
                  <c:v>-1.6648088014345919</c:v>
                </c:pt>
                <c:pt idx="14">
                  <c:v>2.4643288400350016E-3</c:v>
                </c:pt>
                <c:pt idx="15">
                  <c:v>-0.51133563331690057</c:v>
                </c:pt>
                <c:pt idx="16">
                  <c:v>-0.36163229921356566</c:v>
                </c:pt>
                <c:pt idx="17">
                  <c:v>-0.69481560662748576</c:v>
                </c:pt>
                <c:pt idx="18">
                  <c:v>0.13893408766616488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12D-490D-9B5E-B6AA6C16F858}"/>
            </c:ext>
          </c:extLst>
        </c:ser>
        <c:ser>
          <c:idx val="2"/>
          <c:order val="2"/>
          <c:tx>
            <c:v>50 ans ou plus</c:v>
          </c:tx>
          <c:spPr>
            <a:solidFill>
              <a:srgbClr val="92D050"/>
            </a:solidFill>
          </c:spPr>
          <c:invertIfNegative val="0"/>
          <c:cat>
            <c:multiLvlStrRef>
              <c:f>'dates trim'!$A$45:$B$100</c:f>
              <c:multiLvlStrCache>
                <c:ptCount val="40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</c:lvl>
                <c:lvl>
                  <c:pt idx="0">
                    <c:v>2019</c:v>
                  </c:pt>
                  <c:pt idx="4">
                    <c:v>2020</c:v>
                  </c:pt>
                  <c:pt idx="8">
                    <c:v>2021</c:v>
                  </c:pt>
                  <c:pt idx="12">
                    <c:v>2022</c:v>
                  </c:pt>
                  <c:pt idx="16">
                    <c:v>2023</c:v>
                  </c:pt>
                  <c:pt idx="20">
                    <c:v>2024</c:v>
                  </c:pt>
                  <c:pt idx="24">
                    <c:v>2025</c:v>
                  </c:pt>
                  <c:pt idx="28">
                    <c:v>2026</c:v>
                  </c:pt>
                  <c:pt idx="32">
                    <c:v>2027</c:v>
                  </c:pt>
                  <c:pt idx="36">
                    <c:v>2028</c:v>
                  </c:pt>
                </c:lvl>
              </c:multiLvlStrCache>
            </c:multiLvlStrRef>
          </c:cat>
          <c:val>
            <c:numRef>
              <c:f>Paca_trim!$BM$103:$BM$121</c:f>
              <c:numCache>
                <c:formatCode>#\ ##0.0</c:formatCode>
                <c:ptCount val="19"/>
                <c:pt idx="0">
                  <c:v>0.49909032797363917</c:v>
                </c:pt>
                <c:pt idx="1">
                  <c:v>-0.33759816033466228</c:v>
                </c:pt>
                <c:pt idx="2">
                  <c:v>-0.64066373745059746</c:v>
                </c:pt>
                <c:pt idx="3">
                  <c:v>-0.20752013439399031</c:v>
                </c:pt>
                <c:pt idx="4">
                  <c:v>1.7329306332625194E-2</c:v>
                </c:pt>
                <c:pt idx="5">
                  <c:v>4.2226677557486214</c:v>
                </c:pt>
                <c:pt idx="6">
                  <c:v>-0.10687059158809298</c:v>
                </c:pt>
                <c:pt idx="7">
                  <c:v>-0.58485093433502389</c:v>
                </c:pt>
                <c:pt idx="8">
                  <c:v>0.41610866653911671</c:v>
                </c:pt>
                <c:pt idx="9">
                  <c:v>0.72874493927126416</c:v>
                </c:pt>
                <c:pt idx="10">
                  <c:v>-1.1041233213542556</c:v>
                </c:pt>
                <c:pt idx="11">
                  <c:v>-1.8790791077960223</c:v>
                </c:pt>
                <c:pt idx="12">
                  <c:v>-2.022269327290882</c:v>
                </c:pt>
                <c:pt idx="13">
                  <c:v>-1.3130082311690217</c:v>
                </c:pt>
                <c:pt idx="14">
                  <c:v>-0.4510520347738578</c:v>
                </c:pt>
                <c:pt idx="15">
                  <c:v>-0.32400141750619227</c:v>
                </c:pt>
                <c:pt idx="16">
                  <c:v>-0.3047386865762558</c:v>
                </c:pt>
                <c:pt idx="17">
                  <c:v>-1.4901421366345757</c:v>
                </c:pt>
                <c:pt idx="18">
                  <c:v>-0.55594342306002353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12D-490D-9B5E-B6AA6C16F8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3291008"/>
        <c:axId val="153296896"/>
      </c:barChart>
      <c:catAx>
        <c:axId val="153291008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53296896"/>
        <c:crosses val="autoZero"/>
        <c:auto val="0"/>
        <c:lblAlgn val="ctr"/>
        <c:lblOffset val="100"/>
        <c:tickLblSkip val="4"/>
        <c:tickMarkSkip val="4"/>
        <c:noMultiLvlLbl val="0"/>
      </c:catAx>
      <c:valAx>
        <c:axId val="153296896"/>
        <c:scaling>
          <c:orientation val="minMax"/>
          <c:max val="18"/>
          <c:min val="-9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53291008"/>
        <c:crosses val="autoZero"/>
        <c:crossBetween val="between"/>
        <c:majorUnit val="3"/>
      </c:valAx>
    </c:plotArea>
    <c:legend>
      <c:legendPos val="t"/>
      <c:layout>
        <c:manualLayout>
          <c:xMode val="edge"/>
          <c:yMode val="edge"/>
          <c:x val="0.23034240643777396"/>
          <c:y val="0.17831004657351962"/>
          <c:w val="0.49532195531396139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27474751284831911"/>
          <c:w val="0.86471641552420164"/>
          <c:h val="0.44330907738329117"/>
        </c:manualLayout>
      </c:layout>
      <c:barChart>
        <c:barDir val="col"/>
        <c:grouping val="clustered"/>
        <c:varyColors val="0"/>
        <c:ser>
          <c:idx val="1"/>
          <c:order val="0"/>
          <c:tx>
            <c:v>Moins d'un an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trim'!$A$45:$B$100</c:f>
              <c:multiLvlStrCache>
                <c:ptCount val="40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</c:lvl>
                <c:lvl>
                  <c:pt idx="0">
                    <c:v>2019</c:v>
                  </c:pt>
                  <c:pt idx="4">
                    <c:v>2020</c:v>
                  </c:pt>
                  <c:pt idx="8">
                    <c:v>2021</c:v>
                  </c:pt>
                  <c:pt idx="12">
                    <c:v>2022</c:v>
                  </c:pt>
                  <c:pt idx="16">
                    <c:v>2023</c:v>
                  </c:pt>
                  <c:pt idx="20">
                    <c:v>2024</c:v>
                  </c:pt>
                  <c:pt idx="24">
                    <c:v>2025</c:v>
                  </c:pt>
                  <c:pt idx="28">
                    <c:v>2026</c:v>
                  </c:pt>
                  <c:pt idx="32">
                    <c:v>2027</c:v>
                  </c:pt>
                  <c:pt idx="36">
                    <c:v>2028</c:v>
                  </c:pt>
                </c:lvl>
              </c:multiLvlStrCache>
            </c:multiLvlStrRef>
          </c:cat>
          <c:val>
            <c:numRef>
              <c:f>Paca_trim!$BT$103:$BT$121</c:f>
              <c:numCache>
                <c:formatCode>#\ ##0.0</c:formatCode>
                <c:ptCount val="19"/>
                <c:pt idx="0">
                  <c:v>-0.54107896063648742</c:v>
                </c:pt>
                <c:pt idx="1">
                  <c:v>-1.3328552529086823</c:v>
                </c:pt>
                <c:pt idx="2">
                  <c:v>-1.7255422864374981</c:v>
                </c:pt>
                <c:pt idx="3">
                  <c:v>-0.7739977557890465</c:v>
                </c:pt>
                <c:pt idx="4">
                  <c:v>0.65923898376960555</c:v>
                </c:pt>
                <c:pt idx="5">
                  <c:v>8.8714413379292765</c:v>
                </c:pt>
                <c:pt idx="6">
                  <c:v>-4.6107482498622065</c:v>
                </c:pt>
                <c:pt idx="7">
                  <c:v>-4.4980146778615175</c:v>
                </c:pt>
                <c:pt idx="8">
                  <c:v>-1.3876016888065168</c:v>
                </c:pt>
                <c:pt idx="9">
                  <c:v>0.57955880433364637</c:v>
                </c:pt>
                <c:pt idx="10">
                  <c:v>-1.2835154566927076</c:v>
                </c:pt>
                <c:pt idx="11">
                  <c:v>-2.1258134490238612</c:v>
                </c:pt>
                <c:pt idx="12">
                  <c:v>-9.8055018267784178E-2</c:v>
                </c:pt>
                <c:pt idx="13">
                  <c:v>0.86722689075631187</c:v>
                </c:pt>
                <c:pt idx="14">
                  <c:v>1.9088243135163996</c:v>
                </c:pt>
                <c:pt idx="15">
                  <c:v>1.5996965416208875</c:v>
                </c:pt>
                <c:pt idx="16">
                  <c:v>0.83939491470872429</c:v>
                </c:pt>
                <c:pt idx="17">
                  <c:v>-0.62685919287090996</c:v>
                </c:pt>
                <c:pt idx="18">
                  <c:v>0.35459170563749698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B9-44AA-9AFA-45414CC9BA16}"/>
            </c:ext>
          </c:extLst>
        </c:ser>
        <c:ser>
          <c:idx val="0"/>
          <c:order val="1"/>
          <c:tx>
            <c:v>Un an ou plus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multiLvlStrRef>
              <c:f>'dates trim'!$A$45:$B$100</c:f>
              <c:multiLvlStrCache>
                <c:ptCount val="40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</c:lvl>
                <c:lvl>
                  <c:pt idx="0">
                    <c:v>2019</c:v>
                  </c:pt>
                  <c:pt idx="4">
                    <c:v>2020</c:v>
                  </c:pt>
                  <c:pt idx="8">
                    <c:v>2021</c:v>
                  </c:pt>
                  <c:pt idx="12">
                    <c:v>2022</c:v>
                  </c:pt>
                  <c:pt idx="16">
                    <c:v>2023</c:v>
                  </c:pt>
                  <c:pt idx="20">
                    <c:v>2024</c:v>
                  </c:pt>
                  <c:pt idx="24">
                    <c:v>2025</c:v>
                  </c:pt>
                  <c:pt idx="28">
                    <c:v>2026</c:v>
                  </c:pt>
                  <c:pt idx="32">
                    <c:v>2027</c:v>
                  </c:pt>
                  <c:pt idx="36">
                    <c:v>2028</c:v>
                  </c:pt>
                </c:lvl>
              </c:multiLvlStrCache>
            </c:multiLvlStrRef>
          </c:cat>
          <c:val>
            <c:numRef>
              <c:f>Paca_trim!$BU$103:$BU$121</c:f>
              <c:numCache>
                <c:formatCode>#\ ##0.0</c:formatCode>
                <c:ptCount val="19"/>
                <c:pt idx="0">
                  <c:v>0.46350783894919534</c:v>
                </c:pt>
                <c:pt idx="1">
                  <c:v>-0.2704578982384076</c:v>
                </c:pt>
                <c:pt idx="2">
                  <c:v>-0.76716699296642821</c:v>
                </c:pt>
                <c:pt idx="3">
                  <c:v>-1.5958846052670062</c:v>
                </c:pt>
                <c:pt idx="4">
                  <c:v>-1.6544390649597451</c:v>
                </c:pt>
                <c:pt idx="5">
                  <c:v>6.0601026880096498</c:v>
                </c:pt>
                <c:pt idx="6">
                  <c:v>2.3777996098699905</c:v>
                </c:pt>
                <c:pt idx="7">
                  <c:v>1.1779758841772958</c:v>
                </c:pt>
                <c:pt idx="8">
                  <c:v>1.976632302405501</c:v>
                </c:pt>
                <c:pt idx="9">
                  <c:v>-0.54725831670890956</c:v>
                </c:pt>
                <c:pt idx="10">
                  <c:v>-4.1405762923206186</c:v>
                </c:pt>
                <c:pt idx="11">
                  <c:v>-4.4367780338484657</c:v>
                </c:pt>
                <c:pt idx="12">
                  <c:v>-5.5393629140836564</c:v>
                </c:pt>
                <c:pt idx="13">
                  <c:v>-4.3652596131255379</c:v>
                </c:pt>
                <c:pt idx="14">
                  <c:v>-2.5909790690818446</c:v>
                </c:pt>
                <c:pt idx="15">
                  <c:v>-2.7876790638240778</c:v>
                </c:pt>
                <c:pt idx="16">
                  <c:v>-2.0720190943996575</c:v>
                </c:pt>
                <c:pt idx="17">
                  <c:v>-1.1727304839279418</c:v>
                </c:pt>
                <c:pt idx="18">
                  <c:v>-0.31274572878691176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AB9-44AA-9AFA-45414CC9BA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3350144"/>
        <c:axId val="153351680"/>
      </c:barChart>
      <c:catAx>
        <c:axId val="153350144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53351680"/>
        <c:crosses val="autoZero"/>
        <c:auto val="0"/>
        <c:lblAlgn val="ctr"/>
        <c:lblOffset val="100"/>
        <c:tickLblSkip val="4"/>
        <c:tickMarkSkip val="4"/>
        <c:noMultiLvlLbl val="0"/>
      </c:catAx>
      <c:valAx>
        <c:axId val="153351680"/>
        <c:scaling>
          <c:orientation val="minMax"/>
          <c:max val="10"/>
          <c:min val="-6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53350144"/>
        <c:crosses val="autoZero"/>
        <c:crossBetween val="between"/>
        <c:majorUnit val="2"/>
      </c:valAx>
    </c:plotArea>
    <c:legend>
      <c:legendPos val="t"/>
      <c:layout>
        <c:manualLayout>
          <c:xMode val="edge"/>
          <c:yMode val="edge"/>
          <c:x val="0.36531382815726715"/>
          <c:y val="0.21556886227544911"/>
          <c:w val="0.33028591603714508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0.02828</cdr:x>
      <cdr:y>0</cdr:y>
    </cdr:from>
    <cdr:to>
      <cdr:x>0.98725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212232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trimestrielle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0.01276</cdr:x>
      <cdr:y>0.85629</cdr:y>
    </cdr:from>
    <cdr:to>
      <cdr:x>0.99775</cdr:x>
      <cdr:y>1</cdr:y>
    </cdr:to>
    <cdr:sp macro="" textlink="">
      <cdr:nvSpPr>
        <cdr:cNvPr id="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5773" y="4086237"/>
          <a:ext cx="7393039" cy="68578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0">
              <a:effectLst/>
              <a:latin typeface="+mn-lt"/>
              <a:ea typeface="+mn-ea"/>
              <a:cs typeface="+mn-cs"/>
            </a:rPr>
            <a:t>* Les</a:t>
          </a:r>
          <a:r>
            <a:rPr lang="fr-FR" sz="1000" b="0" baseline="0">
              <a:effectLst/>
              <a:latin typeface="+mn-lt"/>
              <a:ea typeface="+mn-ea"/>
              <a:cs typeface="+mn-cs"/>
            </a:rPr>
            <a:t> deux premiers mois du dernier trimestre étant connu, l'acquis de croissance correspond à la variation qui serait obtenue si le nombre de demandeurs d'emploi ne variait pas entre le 2e mois et le 3e mois du trimestre.</a:t>
          </a:r>
          <a:endParaRPr lang="fr-FR" sz="1000" b="0">
            <a:effectLst/>
            <a:latin typeface="+mn-lt"/>
            <a:ea typeface="+mn-ea"/>
            <a:cs typeface="+mn-cs"/>
          </a:endParaRP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Pôle emploi, Dares (STMT) - Calculs des CVS-CJO : Dares</a:t>
          </a:r>
          <a:endParaRPr lang="fr-FR" sz="1000" i="1">
            <a:effectLst/>
          </a:endParaRPr>
        </a:p>
      </cdr:txBody>
    </cdr:sp>
  </cdr:relSizeAnchor>
  <cdr:relSizeAnchor xmlns:cdr="http://schemas.openxmlformats.org/drawingml/2006/chartDrawing">
    <cdr:from>
      <cdr:x>0.93138</cdr:x>
      <cdr:y>0.23556</cdr:y>
    </cdr:from>
    <cdr:to>
      <cdr:x>0.95431</cdr:x>
      <cdr:y>0.23556</cdr:y>
    </cdr:to>
    <cdr:cxnSp macro="">
      <cdr:nvCxnSpPr>
        <cdr:cNvPr id="4" name="Connecteur droit avec flèche 3">
          <a:extLst xmlns:a="http://schemas.openxmlformats.org/drawingml/2006/main">
            <a:ext uri="{FF2B5EF4-FFF2-40B4-BE49-F238E27FC236}">
              <a16:creationId xmlns:a16="http://schemas.microsoft.com/office/drawing/2014/main" id="{06FBFE92-AB42-BB88-A54E-86B0F4B105AC}"/>
            </a:ext>
          </a:extLst>
        </cdr:cNvPr>
        <cdr:cNvCxnSpPr/>
      </cdr:nvCxnSpPr>
      <cdr:spPr>
        <a:xfrm xmlns:a="http://schemas.openxmlformats.org/drawingml/2006/main" flipV="1">
          <a:off x="6990678" y="1124101"/>
          <a:ext cx="172122" cy="2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0.91497</cdr:x>
      <cdr:y>0.16966</cdr:y>
    </cdr:from>
    <cdr:to>
      <cdr:x>1</cdr:x>
      <cdr:y>0.26774</cdr:y>
    </cdr:to>
    <cdr:sp macro="" textlink="">
      <cdr:nvSpPr>
        <cdr:cNvPr id="7" name="ZoneTexte 15"/>
        <cdr:cNvSpPr txBox="1"/>
      </cdr:nvSpPr>
      <cdr:spPr>
        <a:xfrm xmlns:a="http://schemas.openxmlformats.org/drawingml/2006/main">
          <a:off x="6867525" y="809626"/>
          <a:ext cx="638175" cy="4680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noAutofit/>
        </a:bodyPr>
        <a:lstStyle xmlns:a="http://schemas.openxmlformats.org/drawingml/2006/main">
          <a:defPPr>
            <a:defRPr lang="fr-FR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100" dirty="0">
              <a:solidFill>
                <a:schemeClr val="accent1">
                  <a:lumMod val="75000"/>
                </a:schemeClr>
              </a:solidFill>
            </a:rPr>
            <a:t>*acquis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trimestrielle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sexe,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0.8508</cdr:y>
    </cdr:from>
    <cdr:to>
      <cdr:x>1</cdr:x>
      <cdr:y>0.98683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874" y="4060035"/>
          <a:ext cx="7362825" cy="6491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0">
              <a:effectLst/>
              <a:latin typeface="+mn-lt"/>
              <a:ea typeface="+mn-ea"/>
              <a:cs typeface="+mn-cs"/>
            </a:rPr>
            <a:t>* Les</a:t>
          </a:r>
          <a:r>
            <a:rPr lang="fr-FR" sz="1000" b="0" baseline="0">
              <a:effectLst/>
              <a:latin typeface="+mn-lt"/>
              <a:ea typeface="+mn-ea"/>
              <a:cs typeface="+mn-cs"/>
            </a:rPr>
            <a:t> deux premiers mois du dernier trimestre étant connu, l'acquis de croissance correspond à la variation qui serait obtenue si le nombre de demandeurs d'emploi ne variait pas entre le 2e mois et le 3e mois du trimestre.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Pôle emploi, Dares (STMT) - Calculs des CVS-CJO : Dares</a:t>
          </a:r>
          <a:endParaRPr lang="fr-FR" sz="1000" i="1">
            <a:effectLst/>
          </a:endParaRPr>
        </a:p>
      </cdr:txBody>
    </cdr:sp>
  </cdr:relSizeAnchor>
  <cdr:relSizeAnchor xmlns:cdr="http://schemas.openxmlformats.org/drawingml/2006/chartDrawing">
    <cdr:from>
      <cdr:x>0.90268</cdr:x>
      <cdr:y>0.2777</cdr:y>
    </cdr:from>
    <cdr:to>
      <cdr:x>0.90378</cdr:x>
      <cdr:y>0.76716</cdr:y>
    </cdr:to>
    <cdr:cxnSp macro="">
      <cdr:nvCxnSpPr>
        <cdr:cNvPr id="4" name="Connecteur droit 3">
          <a:extLst xmlns:a="http://schemas.openxmlformats.org/drawingml/2006/main">
            <a:ext uri="{FF2B5EF4-FFF2-40B4-BE49-F238E27FC236}">
              <a16:creationId xmlns:a16="http://schemas.microsoft.com/office/drawing/2014/main" id="{C8659EB3-CCB6-B411-4A06-4AE6F3F30930}"/>
            </a:ext>
          </a:extLst>
        </cdr:cNvPr>
        <cdr:cNvCxnSpPr/>
      </cdr:nvCxnSpPr>
      <cdr:spPr>
        <a:xfrm xmlns:a="http://schemas.openxmlformats.org/drawingml/2006/main" flipH="1">
          <a:off x="6775215" y="1325185"/>
          <a:ext cx="8257" cy="2335716"/>
        </a:xfrm>
        <a:prstGeom xmlns:a="http://schemas.openxmlformats.org/drawingml/2006/main" prst="line">
          <a:avLst/>
        </a:prstGeom>
        <a:ln xmlns:a="http://schemas.openxmlformats.org/drawingml/2006/main" w="15875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0.90598</cdr:x>
      <cdr:y>0.2968</cdr:y>
    </cdr:from>
    <cdr:to>
      <cdr:x>0.95718</cdr:x>
      <cdr:y>0.29741</cdr:y>
    </cdr:to>
    <cdr:cxnSp macro="">
      <cdr:nvCxnSpPr>
        <cdr:cNvPr id="6" name="Connecteur droit avec flèche 5">
          <a:extLst xmlns:a="http://schemas.openxmlformats.org/drawingml/2006/main">
            <a:ext uri="{FF2B5EF4-FFF2-40B4-BE49-F238E27FC236}">
              <a16:creationId xmlns:a16="http://schemas.microsoft.com/office/drawing/2014/main" id="{802B964E-62A4-8EED-4C4C-293077C9872E}"/>
            </a:ext>
          </a:extLst>
        </cdr:cNvPr>
        <cdr:cNvCxnSpPr/>
      </cdr:nvCxnSpPr>
      <cdr:spPr>
        <a:xfrm xmlns:a="http://schemas.openxmlformats.org/drawingml/2006/main">
          <a:off x="6800003" y="1416337"/>
          <a:ext cx="384292" cy="2911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0.88759</cdr:x>
      <cdr:y>0.22023</cdr:y>
    </cdr:from>
    <cdr:to>
      <cdr:x>0.9798</cdr:x>
      <cdr:y>0.27895</cdr:y>
    </cdr:to>
    <cdr:sp macro="" textlink="">
      <cdr:nvSpPr>
        <cdr:cNvPr id="9" name="ZoneTexte 15"/>
        <cdr:cNvSpPr txBox="1"/>
      </cdr:nvSpPr>
      <cdr:spPr>
        <a:xfrm xmlns:a="http://schemas.openxmlformats.org/drawingml/2006/main">
          <a:off x="6662018" y="1050942"/>
          <a:ext cx="692101" cy="28021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200" dirty="0">
              <a:solidFill>
                <a:schemeClr val="accent1">
                  <a:lumMod val="75000"/>
                </a:schemeClr>
              </a:solidFill>
            </a:rPr>
            <a:t>*acquis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0.14571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69532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trimestrielle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âge,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0.8508</cdr:y>
    </cdr:from>
    <cdr:to>
      <cdr:x>1</cdr:x>
      <cdr:y>0.98683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874" y="4060035"/>
          <a:ext cx="7362825" cy="6491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0">
              <a:effectLst/>
              <a:latin typeface="+mn-lt"/>
              <a:ea typeface="+mn-ea"/>
              <a:cs typeface="+mn-cs"/>
            </a:rPr>
            <a:t>* Les</a:t>
          </a:r>
          <a:r>
            <a:rPr lang="fr-FR" sz="1000" b="0" baseline="0">
              <a:effectLst/>
              <a:latin typeface="+mn-lt"/>
              <a:ea typeface="+mn-ea"/>
              <a:cs typeface="+mn-cs"/>
            </a:rPr>
            <a:t> deux premiers mois du dernier trimestre étant connu, l'acquis de croissance correspond à la variation qui serait obtenue si le nombre de demandeurs d'emploi ne variait pas entre le 2e mois et le 3e mois du trimestre.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Pôle emploi, Dares (STMT) - Calculs des CVS-CJO : Dares</a:t>
          </a:r>
          <a:endParaRPr lang="fr-FR" sz="1000">
            <a:effectLst/>
          </a:endParaRPr>
        </a:p>
      </cdr:txBody>
    </cdr:sp>
  </cdr:relSizeAnchor>
  <cdr:relSizeAnchor xmlns:cdr="http://schemas.openxmlformats.org/drawingml/2006/chartDrawing">
    <cdr:from>
      <cdr:x>0.90251</cdr:x>
      <cdr:y>0.2502</cdr:y>
    </cdr:from>
    <cdr:to>
      <cdr:x>0.90251</cdr:x>
      <cdr:y>0.76916</cdr:y>
    </cdr:to>
    <cdr:cxnSp macro="">
      <cdr:nvCxnSpPr>
        <cdr:cNvPr id="4" name="Connecteur droit 3">
          <a:extLst xmlns:a="http://schemas.openxmlformats.org/drawingml/2006/main">
            <a:ext uri="{FF2B5EF4-FFF2-40B4-BE49-F238E27FC236}">
              <a16:creationId xmlns:a16="http://schemas.microsoft.com/office/drawing/2014/main" id="{8A50CFF0-45CD-5617-7962-1EB594865C44}"/>
            </a:ext>
          </a:extLst>
        </cdr:cNvPr>
        <cdr:cNvCxnSpPr/>
      </cdr:nvCxnSpPr>
      <cdr:spPr>
        <a:xfrm xmlns:a="http://schemas.openxmlformats.org/drawingml/2006/main" flipH="1">
          <a:off x="6773961" y="1193961"/>
          <a:ext cx="0" cy="2476490"/>
        </a:xfrm>
        <a:prstGeom xmlns:a="http://schemas.openxmlformats.org/drawingml/2006/main" prst="line">
          <a:avLst/>
        </a:prstGeom>
        <a:ln xmlns:a="http://schemas.openxmlformats.org/drawingml/2006/main" w="15875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0.90608</cdr:x>
      <cdr:y>0.30096</cdr:y>
    </cdr:from>
    <cdr:to>
      <cdr:x>0.96445</cdr:x>
      <cdr:y>0.30096</cdr:y>
    </cdr:to>
    <cdr:cxnSp macro="">
      <cdr:nvCxnSpPr>
        <cdr:cNvPr id="6" name="Connecteur droit avec flèche 5">
          <a:extLst xmlns:a="http://schemas.openxmlformats.org/drawingml/2006/main">
            <a:ext uri="{FF2B5EF4-FFF2-40B4-BE49-F238E27FC236}">
              <a16:creationId xmlns:a16="http://schemas.microsoft.com/office/drawing/2014/main" id="{BBBBC92F-773A-3EDA-6D44-EB039B073A4B}"/>
            </a:ext>
          </a:extLst>
        </cdr:cNvPr>
        <cdr:cNvCxnSpPr/>
      </cdr:nvCxnSpPr>
      <cdr:spPr>
        <a:xfrm xmlns:a="http://schemas.openxmlformats.org/drawingml/2006/main">
          <a:off x="6800802" y="1436197"/>
          <a:ext cx="438107" cy="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0.90089</cdr:x>
      <cdr:y>0.23619</cdr:y>
    </cdr:from>
    <cdr:to>
      <cdr:x>0.99183</cdr:x>
      <cdr:y>0.29491</cdr:y>
    </cdr:to>
    <cdr:sp macro="" textlink="">
      <cdr:nvSpPr>
        <cdr:cNvPr id="7" name="ZoneTexte 15"/>
        <cdr:cNvSpPr txBox="1"/>
      </cdr:nvSpPr>
      <cdr:spPr>
        <a:xfrm xmlns:a="http://schemas.openxmlformats.org/drawingml/2006/main">
          <a:off x="6761803" y="1127105"/>
          <a:ext cx="682568" cy="28021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200" dirty="0">
              <a:solidFill>
                <a:schemeClr val="accent1">
                  <a:lumMod val="75000"/>
                </a:schemeClr>
              </a:solidFill>
            </a:rPr>
            <a:t>*acquis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trimestrielle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ancienneté d'inscription,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0.8508</cdr:y>
    </cdr:from>
    <cdr:to>
      <cdr:x>1</cdr:x>
      <cdr:y>0.98683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874" y="4060035"/>
          <a:ext cx="7362825" cy="6491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0">
              <a:effectLst/>
              <a:latin typeface="+mn-lt"/>
              <a:ea typeface="+mn-ea"/>
              <a:cs typeface="+mn-cs"/>
            </a:rPr>
            <a:t>* Les</a:t>
          </a:r>
          <a:r>
            <a:rPr lang="fr-FR" sz="1000" b="0" baseline="0">
              <a:effectLst/>
              <a:latin typeface="+mn-lt"/>
              <a:ea typeface="+mn-ea"/>
              <a:cs typeface="+mn-cs"/>
            </a:rPr>
            <a:t> deux premiers mois du dernier trimestre étant connu, l'acquis de croissance correspond à la variation qui serait obtenue si le nombre de demandeurs d'emploi ne variait pas entre le 2e mois et le 3e mois du trimestre.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Pôle emploi, Dares (STMT) - Calculs des CVS-CJO : Dares</a:t>
          </a:r>
          <a:endParaRPr lang="fr-FR" sz="1000" i="1">
            <a:effectLst/>
          </a:endParaRPr>
        </a:p>
      </cdr:txBody>
    </cdr:sp>
  </cdr:relSizeAnchor>
  <cdr:relSizeAnchor xmlns:cdr="http://schemas.openxmlformats.org/drawingml/2006/chartDrawing">
    <cdr:from>
      <cdr:x>0.9024</cdr:x>
      <cdr:y>0.27554</cdr:y>
    </cdr:from>
    <cdr:to>
      <cdr:x>0.9035</cdr:x>
      <cdr:y>0.78408</cdr:y>
    </cdr:to>
    <cdr:cxnSp macro="">
      <cdr:nvCxnSpPr>
        <cdr:cNvPr id="4" name="Connecteur droit 3">
          <a:extLst xmlns:a="http://schemas.openxmlformats.org/drawingml/2006/main">
            <a:ext uri="{FF2B5EF4-FFF2-40B4-BE49-F238E27FC236}">
              <a16:creationId xmlns:a16="http://schemas.microsoft.com/office/drawing/2014/main" id="{B6855A3A-0C57-3CE0-3702-E8080197BE3D}"/>
            </a:ext>
          </a:extLst>
        </cdr:cNvPr>
        <cdr:cNvCxnSpPr/>
      </cdr:nvCxnSpPr>
      <cdr:spPr>
        <a:xfrm xmlns:a="http://schemas.openxmlformats.org/drawingml/2006/main" flipH="1">
          <a:off x="6773121" y="1314884"/>
          <a:ext cx="8256" cy="2426765"/>
        </a:xfrm>
        <a:prstGeom xmlns:a="http://schemas.openxmlformats.org/drawingml/2006/main" prst="line">
          <a:avLst/>
        </a:prstGeom>
        <a:ln xmlns:a="http://schemas.openxmlformats.org/drawingml/2006/main" w="15875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0.90531</cdr:x>
      <cdr:y>0.33533</cdr:y>
    </cdr:from>
    <cdr:to>
      <cdr:x>0.96877</cdr:x>
      <cdr:y>0.33533</cdr:y>
    </cdr:to>
    <cdr:cxnSp macro="">
      <cdr:nvCxnSpPr>
        <cdr:cNvPr id="6" name="Connecteur droit avec flèche 5">
          <a:extLst xmlns:a="http://schemas.openxmlformats.org/drawingml/2006/main">
            <a:ext uri="{FF2B5EF4-FFF2-40B4-BE49-F238E27FC236}">
              <a16:creationId xmlns:a16="http://schemas.microsoft.com/office/drawing/2014/main" id="{E4DDCE8A-06D7-0087-1123-1BC13F44FFE9}"/>
            </a:ext>
          </a:extLst>
        </cdr:cNvPr>
        <cdr:cNvCxnSpPr/>
      </cdr:nvCxnSpPr>
      <cdr:spPr>
        <a:xfrm xmlns:a="http://schemas.openxmlformats.org/drawingml/2006/main">
          <a:off x="6795002" y="1600203"/>
          <a:ext cx="476312" cy="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0.89642</cdr:x>
      <cdr:y>0.26536</cdr:y>
    </cdr:from>
    <cdr:to>
      <cdr:x>0.98863</cdr:x>
      <cdr:y>0.32408</cdr:y>
    </cdr:to>
    <cdr:sp macro="" textlink="">
      <cdr:nvSpPr>
        <cdr:cNvPr id="9" name="ZoneTexte 15"/>
        <cdr:cNvSpPr txBox="1"/>
      </cdr:nvSpPr>
      <cdr:spPr>
        <a:xfrm xmlns:a="http://schemas.openxmlformats.org/drawingml/2006/main">
          <a:off x="6728280" y="1266290"/>
          <a:ext cx="692101" cy="28021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200" dirty="0">
              <a:solidFill>
                <a:schemeClr val="accent1">
                  <a:lumMod val="75000"/>
                </a:schemeClr>
              </a:solidFill>
            </a:rPr>
            <a:t>*acquis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81BDC1-2E55-4A3B-A51F-0A4221669760}" type="datetimeFigureOut">
              <a:rPr lang="fr-FR" smtClean="0"/>
              <a:t>29/09/2023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025E1C-9CFD-400D-8595-7A8158A95F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0586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0869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1736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76084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99818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15445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avril 2019</a:t>
            </a:r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0" y="6568767"/>
            <a:ext cx="2133600" cy="365125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sz="1500"/>
              <a:t>16/04/2019</a:t>
            </a:r>
            <a:endParaRPr lang="fr-FR" sz="150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568767"/>
            <a:ext cx="2895600" cy="365125"/>
          </a:xfrm>
        </p:spPr>
        <p:txBody>
          <a:bodyPr/>
          <a:lstStyle>
            <a:lvl1pPr>
              <a:defRPr sz="1500" baseline="0"/>
            </a:lvl1pPr>
          </a:lstStyle>
          <a:p>
            <a:r>
              <a:rPr lang="fr-FR"/>
              <a:t>La Note de conjoncture du 2e trimestre 2023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739398" y="6568767"/>
            <a:ext cx="404601" cy="289233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>
              <a:defRPr sz="1700" baseline="0">
                <a:solidFill>
                  <a:schemeClr val="bg1"/>
                </a:solidFill>
              </a:defRPr>
            </a:lvl1pPr>
          </a:lstStyle>
          <a:p>
            <a:fld id="{3C7AC07C-28E4-BD4F-9FFB-37ABAC856C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0054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2e trimestre 2023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8633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2e trimestre 2023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947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2e trimestre 2023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4810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2e trimestre 2023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6953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2e trimestre 2023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859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2e trimestre 2023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250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2e trimestre 2023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0105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2e trimestre 2023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357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2e trimestre 2023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7806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2e trimestre 2023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9862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16/04/2019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La Note de conjoncture du 2e trimestre 2023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649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paca.dreets.gouv.fr/Les-publications-periodiques-9124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paca.dreets.gouv.fr/Les-indicateurs-cles-de-la-Dreets-Paca" TargetMode="External"/><Relationship Id="rId4" Type="http://schemas.openxmlformats.org/officeDocument/2006/relationships/hyperlink" Target="http://paca.dreets.gouv.fr/Les-outils-de-pilotage-territorialis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</a:t>
            </a:fld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3671392" y="5703070"/>
            <a:ext cx="5472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b="1" i="1" dirty="0"/>
              <a:t>Services études, statistiques, évaluation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033082" y="6568767"/>
            <a:ext cx="5291846" cy="365125"/>
          </a:xfrm>
        </p:spPr>
        <p:txBody>
          <a:bodyPr/>
          <a:lstStyle/>
          <a:p>
            <a:r>
              <a:rPr lang="fr-FR"/>
              <a:t>La Note de conjoncture du 2e trimestre 2023</a:t>
            </a:r>
            <a:endParaRPr lang="fr-FR" dirty="0"/>
          </a:p>
        </p:txBody>
      </p:sp>
      <p:pic>
        <p:nvPicPr>
          <p:cNvPr id="7" name="Picture 4" descr="http://intranet.direccte.gouv.fr/paca/Etudes%20et%20statistiques/Les%20logos/Cartouche%20Pr%C3%A9fet%20de%20r%C3%A9gion%20%E2%80%93%20DREET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32740" cy="1935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4"/>
          <a:srcRect l="3788" t="21438" r="28421" b="35240"/>
          <a:stretch/>
        </p:blipFill>
        <p:spPr>
          <a:xfrm>
            <a:off x="101887" y="1935480"/>
            <a:ext cx="8932401" cy="3210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797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2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56817" y="6568767"/>
            <a:ext cx="4931923" cy="365125"/>
          </a:xfrm>
        </p:spPr>
        <p:txBody>
          <a:bodyPr/>
          <a:lstStyle/>
          <a:p>
            <a:r>
              <a:rPr lang="fr-FR"/>
              <a:t>La Note de conjoncture du 2e trimestre 2023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215677" y="438602"/>
            <a:ext cx="8928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Net ralentissement de l’emploi salarié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6483523" y="1903418"/>
            <a:ext cx="28589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002060"/>
                </a:solidFill>
              </a:rPr>
              <a:t>Au T2 2023 </a:t>
            </a:r>
          </a:p>
          <a:p>
            <a:pPr algn="ctr"/>
            <a:r>
              <a:rPr lang="fr-FR" dirty="0">
                <a:solidFill>
                  <a:srgbClr val="002060"/>
                </a:solidFill>
              </a:rPr>
              <a:t>(par rapport au T1 2023)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6595072" y="2680062"/>
            <a:ext cx="20587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accent6">
                    <a:lumMod val="75000"/>
                  </a:schemeClr>
                </a:solidFill>
              </a:rPr>
              <a:t>+0,1 % (après +0,5 %) </a:t>
            </a:r>
          </a:p>
          <a:p>
            <a:pPr algn="ctr"/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483523" y="3232941"/>
            <a:ext cx="23171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tx2"/>
                </a:solidFill>
              </a:rPr>
              <a:t>+0,1 % (après +0,4 %)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EC3D57A-4F7C-2883-CE60-64D6605336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962" y="1278754"/>
            <a:ext cx="6363317" cy="5290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30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208138" y="95410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3</a:t>
            </a:fld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6981713" y="5841402"/>
            <a:ext cx="632667" cy="219426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315183" y="6568767"/>
            <a:ext cx="4474723" cy="365125"/>
          </a:xfrm>
        </p:spPr>
        <p:txBody>
          <a:bodyPr/>
          <a:lstStyle/>
          <a:p>
            <a:r>
              <a:rPr lang="fr-FR"/>
              <a:t>La Note de conjoncture du 2e trimestre 2023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210170" y="404687"/>
            <a:ext cx="89338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Nouvelle baisse de l’intérim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298046" y="5695950"/>
            <a:ext cx="47435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7065280" y="3005502"/>
            <a:ext cx="207871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rgbClr val="0070C0"/>
                </a:solidFill>
              </a:rPr>
              <a:t>+3 </a:t>
            </a:r>
            <a:r>
              <a:rPr lang="fr-FR" sz="1600" b="1" dirty="0" smtClean="0">
                <a:solidFill>
                  <a:srgbClr val="0070C0"/>
                </a:solidFill>
              </a:rPr>
              <a:t>400</a:t>
            </a:r>
            <a:endParaRPr lang="fr-FR" sz="1600" b="1" dirty="0">
              <a:solidFill>
                <a:srgbClr val="0070C0"/>
              </a:solidFill>
            </a:endParaRPr>
          </a:p>
          <a:p>
            <a:pPr algn="ctr"/>
            <a:r>
              <a:rPr lang="fr-FR" sz="1600" b="1" dirty="0">
                <a:solidFill>
                  <a:srgbClr val="0070C0"/>
                </a:solidFill>
              </a:rPr>
              <a:t>emplois hors intérim</a:t>
            </a:r>
          </a:p>
          <a:p>
            <a:pPr algn="ctr"/>
            <a:endParaRPr lang="fr-FR" sz="1600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fr-FR" sz="1600" b="1" dirty="0">
                <a:solidFill>
                  <a:schemeClr val="accent6">
                    <a:lumMod val="75000"/>
                  </a:schemeClr>
                </a:solidFill>
              </a:rPr>
              <a:t>-1 000 </a:t>
            </a:r>
          </a:p>
          <a:p>
            <a:pPr algn="ctr"/>
            <a:r>
              <a:rPr lang="fr-FR" sz="1600" b="1" dirty="0">
                <a:solidFill>
                  <a:schemeClr val="accent6">
                    <a:lumMod val="75000"/>
                  </a:schemeClr>
                </a:solidFill>
              </a:rPr>
              <a:t>intérimaires</a:t>
            </a:r>
          </a:p>
          <a:p>
            <a:pPr algn="ctr"/>
            <a:endParaRPr lang="fr-FR" sz="1600" b="1" dirty="0">
              <a:solidFill>
                <a:srgbClr val="0070C0"/>
              </a:solidFill>
            </a:endParaRPr>
          </a:p>
          <a:p>
            <a:pPr algn="ctr"/>
            <a:endParaRPr lang="fr-FR" b="1" dirty="0">
              <a:solidFill>
                <a:srgbClr val="00B0F0"/>
              </a:solidFill>
            </a:endParaRPr>
          </a:p>
          <a:p>
            <a:pPr algn="ctr"/>
            <a:endParaRPr lang="fr-FR" sz="1000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fr-FR" b="1" dirty="0">
              <a:solidFill>
                <a:srgbClr val="00B0F0"/>
              </a:solidFill>
            </a:endParaRPr>
          </a:p>
          <a:p>
            <a:pPr algn="ctr"/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6983745" y="2420727"/>
            <a:ext cx="21602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/>
              <a:t>Au T2 2023, </a:t>
            </a:r>
          </a:p>
          <a:p>
            <a:pPr algn="ctr"/>
            <a:r>
              <a:rPr lang="fr-FR" sz="1600" b="1" dirty="0"/>
              <a:t>+2 500 emplois :</a:t>
            </a:r>
            <a:endParaRPr lang="fr-FR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74" t="61853" r="29737" b="32112"/>
          <a:stretch/>
        </p:blipFill>
        <p:spPr bwMode="auto">
          <a:xfrm>
            <a:off x="490763" y="5499303"/>
            <a:ext cx="6350082" cy="684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362BDD7-0DB7-D6BE-0B6E-E6B397A972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446" y="1090412"/>
            <a:ext cx="6350082" cy="4272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667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79" y="95410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4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95728" y="6568767"/>
            <a:ext cx="4338536" cy="365125"/>
          </a:xfrm>
        </p:spPr>
        <p:txBody>
          <a:bodyPr/>
          <a:lstStyle/>
          <a:p>
            <a:r>
              <a:rPr lang="fr-FR"/>
              <a:t>La Note de conjoncture du 2e trimestre 2023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157079" y="415210"/>
            <a:ext cx="87365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Fort recul dans la construction, accentué par l’intérim</a:t>
            </a:r>
          </a:p>
        </p:txBody>
      </p:sp>
      <p:sp>
        <p:nvSpPr>
          <p:cNvPr id="2" name="Rectangle 1"/>
          <p:cNvSpPr/>
          <p:nvPr/>
        </p:nvSpPr>
        <p:spPr>
          <a:xfrm>
            <a:off x="1392382" y="5777345"/>
            <a:ext cx="5834797" cy="1766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31" t="56466" r="26208" b="31250"/>
          <a:stretch/>
        </p:blipFill>
        <p:spPr bwMode="auto">
          <a:xfrm>
            <a:off x="1392381" y="5222771"/>
            <a:ext cx="6332721" cy="1131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A288CCA-509D-1D61-D22B-A8AAE9531F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5639" y="1168782"/>
            <a:ext cx="6332721" cy="3845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623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13645" y="155834"/>
            <a:ext cx="8827806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100" b="1" dirty="0">
                <a:solidFill>
                  <a:schemeClr val="accent1">
                    <a:lumMod val="75000"/>
                  </a:schemeClr>
                </a:solidFill>
              </a:rPr>
              <a:t>La croissance ralentit dans le tertiaire marchand et l’industrie, est quasi-stable dans le tertiaire non marchand et recule de nouveau dans la construction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5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66545" y="6568767"/>
            <a:ext cx="4387174" cy="365125"/>
          </a:xfrm>
        </p:spPr>
        <p:txBody>
          <a:bodyPr/>
          <a:lstStyle/>
          <a:p>
            <a:r>
              <a:rPr lang="fr-FR"/>
              <a:t>La Note de conjoncture du 2e trimestre 2023</a:t>
            </a:r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6653720" y="1990580"/>
            <a:ext cx="2512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002060"/>
                </a:solidFill>
              </a:rPr>
              <a:t>Au T2 2023 : 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6948084" y="2424547"/>
            <a:ext cx="25127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</a:rPr>
              <a:t>+0,3 % (après +0,8 %) </a:t>
            </a:r>
            <a:endParaRPr lang="fr-FR" sz="1600" dirty="0"/>
          </a:p>
        </p:txBody>
      </p:sp>
      <p:sp>
        <p:nvSpPr>
          <p:cNvPr id="11" name="ZoneTexte 10"/>
          <p:cNvSpPr txBox="1"/>
          <p:nvPr/>
        </p:nvSpPr>
        <p:spPr>
          <a:xfrm>
            <a:off x="6913302" y="3547290"/>
            <a:ext cx="1993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accent6">
                    <a:lumMod val="75000"/>
                  </a:schemeClr>
                </a:solidFill>
              </a:rPr>
              <a:t>+0,1 % (après +0,1 %)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6913302" y="2805441"/>
            <a:ext cx="1993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accent4">
                    <a:lumMod val="75000"/>
                  </a:schemeClr>
                </a:solidFill>
              </a:rPr>
              <a:t>-1,0 % (après -0,3 %)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6876154" y="3169834"/>
            <a:ext cx="21374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002060"/>
                </a:solidFill>
              </a:rPr>
              <a:t> +0,2 % (après  +0,4 %)</a:t>
            </a:r>
            <a:endParaRPr lang="fr-FR" sz="500" dirty="0">
              <a:solidFill>
                <a:srgbClr val="002060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74" t="61853" r="29737" b="32112"/>
          <a:stretch/>
        </p:blipFill>
        <p:spPr bwMode="auto">
          <a:xfrm>
            <a:off x="697754" y="5635455"/>
            <a:ext cx="6350082" cy="684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3D021D9-29AB-A5EB-E902-054B867653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199" y="1232789"/>
            <a:ext cx="6152002" cy="4212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547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57080" y="373467"/>
            <a:ext cx="8986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Le repli des embauches se poursuit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57080" y="89668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6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/>
              <a:t>La Note de conjoncture du 2e trimestre 2023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B814B9F-FA5E-B966-64F1-F749E96DCA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465" y="1077260"/>
            <a:ext cx="6872150" cy="5310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259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57079" y="34243"/>
            <a:ext cx="89869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La baisse du nombre de bénéficiaires de contrat aidé s’interrompt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57080" y="89668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7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/>
              <a:t>La Note de conjoncture du 2e trimestre 2023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3539B65-B184-6B0A-28D7-8CE3BF426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660" y="1217780"/>
            <a:ext cx="7268679" cy="498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401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26555" y="164016"/>
            <a:ext cx="8986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L’apprentissage reste dynamique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57080" y="710883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8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/>
              <a:t>La Note de conjoncture du 2e trimestre 2023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D619AC2-26FE-C188-1689-F153303EA4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805" y="1304994"/>
            <a:ext cx="7284389" cy="424801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3A6170F-1B2F-F6EA-4CAB-B5C2C0897BAE}"/>
              </a:ext>
            </a:extLst>
          </p:cNvPr>
          <p:cNvSpPr txBox="1"/>
          <p:nvPr/>
        </p:nvSpPr>
        <p:spPr>
          <a:xfrm>
            <a:off x="7064337" y="2131325"/>
            <a:ext cx="25127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accent6">
                    <a:lumMod val="75000"/>
                  </a:schemeClr>
                </a:solidFill>
              </a:rPr>
              <a:t>(+12 % sur un an)</a:t>
            </a:r>
          </a:p>
        </p:txBody>
      </p:sp>
    </p:spTree>
    <p:extLst>
      <p:ext uri="{BB962C8B-B14F-4D97-AF65-F5344CB8AC3E}">
        <p14:creationId xmlns:p14="http://schemas.microsoft.com/office/powerpoint/2010/main" val="3412888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30388" y="374259"/>
            <a:ext cx="904793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600" b="1" dirty="0">
                <a:solidFill>
                  <a:schemeClr val="accent1">
                    <a:lumMod val="75000"/>
                  </a:schemeClr>
                </a:solidFill>
              </a:rPr>
              <a:t>Le taux de chômage repart à la baisse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30388" y="95547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9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/>
              <a:t>La Note de conjoncture du 2e trimestre 2023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7378535" y="3429739"/>
            <a:ext cx="1515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-0,2 point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7378535" y="3984876"/>
            <a:ext cx="131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0,0 point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6788410" y="2597603"/>
            <a:ext cx="23899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002060"/>
                </a:solidFill>
              </a:rPr>
              <a:t>Par rapport</a:t>
            </a:r>
          </a:p>
          <a:p>
            <a:pPr algn="ctr"/>
            <a:r>
              <a:rPr lang="fr-FR" dirty="0">
                <a:solidFill>
                  <a:srgbClr val="002060"/>
                </a:solidFill>
              </a:rPr>
              <a:t>au T1 2023 :</a:t>
            </a:r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8CCEA36-8069-75F7-882D-F9080BD44D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305" y="1403775"/>
            <a:ext cx="6725478" cy="4623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4725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57081" y="30010"/>
            <a:ext cx="92167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700" b="1" dirty="0">
                <a:solidFill>
                  <a:srgbClr val="376092"/>
                </a:solidFill>
              </a:rPr>
              <a:t>Recul du taux de chômage dans les Alpes-Maritimes,</a:t>
            </a:r>
          </a:p>
          <a:p>
            <a:r>
              <a:rPr lang="fr-FR" sz="2700" b="1" dirty="0">
                <a:solidFill>
                  <a:srgbClr val="376092"/>
                </a:solidFill>
              </a:rPr>
              <a:t>stabilité ou quasi-stabilité dans les autres départements </a:t>
            </a:r>
            <a:endParaRPr lang="fr-FR" sz="27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57081" y="90737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10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/>
              <a:t>La Note de conjoncture du 2e trimestre 2023</a:t>
            </a:r>
            <a:endParaRPr lang="fr-FR" dirty="0"/>
          </a:p>
        </p:txBody>
      </p:sp>
      <p:sp>
        <p:nvSpPr>
          <p:cNvPr id="18" name="Text Box 1"/>
          <p:cNvSpPr txBox="1">
            <a:spLocks noChangeArrowheads="1"/>
          </p:cNvSpPr>
          <p:nvPr/>
        </p:nvSpPr>
        <p:spPr bwMode="auto">
          <a:xfrm>
            <a:off x="900545" y="6046808"/>
            <a:ext cx="6245088" cy="485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288" tIns="22860" rIns="0" bIns="0" anchor="t" upright="1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fr-FR" sz="1000" b="1" i="0" u="none" strike="noStrike" baseline="0" dirty="0">
                <a:solidFill>
                  <a:sysClr val="windowText" lastClr="000000"/>
                </a:solidFill>
                <a:latin typeface="+mn-lt"/>
              </a:rPr>
              <a:t>Note : </a:t>
            </a:r>
            <a:r>
              <a:rPr lang="fr-FR" sz="1000" b="0" i="0" u="none" strike="noStrike" baseline="0" dirty="0">
                <a:solidFill>
                  <a:sysClr val="windowText" lastClr="000000"/>
                </a:solidFill>
                <a:latin typeface="+mn-lt"/>
              </a:rPr>
              <a:t>données trimestrielles provisoires ; estimation à +/- 0,3 point près du niveau du taux de chômage national </a:t>
            </a:r>
          </a:p>
          <a:p>
            <a:pPr algn="l" rtl="0">
              <a:defRPr sz="1000"/>
            </a:pPr>
            <a:r>
              <a:rPr lang="fr-FR" sz="1000" b="0" i="0" u="none" strike="noStrike" baseline="0" dirty="0">
                <a:solidFill>
                  <a:sysClr val="windowText" lastClr="000000"/>
                </a:solidFill>
                <a:latin typeface="+mn-lt"/>
              </a:rPr>
              <a:t>et de son évolution d’un trimestre à l’autre</a:t>
            </a:r>
          </a:p>
          <a:p>
            <a:pPr algn="l" rtl="0">
              <a:defRPr sz="1000"/>
            </a:pPr>
            <a:r>
              <a:rPr lang="fr-FR" sz="1000" b="1" i="1" u="none" strike="noStrike" baseline="0" dirty="0">
                <a:solidFill>
                  <a:sysClr val="windowText" lastClr="000000"/>
                </a:solidFill>
                <a:latin typeface="Calibri"/>
              </a:rPr>
              <a:t>Source : </a:t>
            </a:r>
            <a:r>
              <a:rPr lang="fr-FR" sz="1000" b="0" i="1" u="none" strike="noStrike" baseline="0" dirty="0">
                <a:solidFill>
                  <a:sysClr val="windowText" lastClr="000000"/>
                </a:solidFill>
                <a:latin typeface="Calibri"/>
              </a:rPr>
              <a:t>Insee, taux de chômage au sens du BIT (national) et taux de chômage localisé (régional et départementaux)</a:t>
            </a:r>
          </a:p>
        </p:txBody>
      </p:sp>
      <p:cxnSp>
        <p:nvCxnSpPr>
          <p:cNvPr id="15" name="Connecteur droit 14"/>
          <p:cNvCxnSpPr/>
          <p:nvPr/>
        </p:nvCxnSpPr>
        <p:spPr>
          <a:xfrm flipV="1">
            <a:off x="3103809" y="1573411"/>
            <a:ext cx="16433" cy="2648031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e 13"/>
          <p:cNvGrpSpPr/>
          <p:nvPr/>
        </p:nvGrpSpPr>
        <p:grpSpPr>
          <a:xfrm>
            <a:off x="1171575" y="1153365"/>
            <a:ext cx="6800850" cy="4551269"/>
            <a:chOff x="0" y="0"/>
            <a:chExt cx="6255114" cy="4099044"/>
          </a:xfrm>
        </p:grpSpPr>
        <p:graphicFrame>
          <p:nvGraphicFramePr>
            <p:cNvPr id="16" name="Graphique 15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11747672"/>
                </p:ext>
              </p:extLst>
            </p:nvPr>
          </p:nvGraphicFramePr>
          <p:xfrm>
            <a:off x="0" y="0"/>
            <a:ext cx="6255114" cy="409904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17" name="Connecteur droit 16"/>
            <p:cNvCxnSpPr/>
            <p:nvPr/>
          </p:nvCxnSpPr>
          <p:spPr>
            <a:xfrm flipV="1">
              <a:off x="1859668" y="360300"/>
              <a:ext cx="15114" cy="2384916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306837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30250" y="50888"/>
            <a:ext cx="87971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Baisses plus marquées qu’ailleurs dans les zones de Briançon et Sainte-Maxime</a:t>
            </a:r>
            <a:endParaRPr lang="fr-FR" sz="2800" dirty="0">
              <a:solidFill>
                <a:srgbClr val="376092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30250" y="954246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11</a:t>
            </a:fld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1378633" y="1758595"/>
            <a:ext cx="998806" cy="520505"/>
          </a:xfrm>
          <a:prstGeom prst="rect">
            <a:avLst/>
          </a:prstGeom>
          <a:solidFill>
            <a:schemeClr val="bg1"/>
          </a:solidFill>
          <a:ln w="0">
            <a:solidFill>
              <a:schemeClr val="bg1"/>
            </a:solidFill>
          </a:ln>
          <a:effectLst>
            <a:glow>
              <a:schemeClr val="bg1"/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/>
              <a:t>La Note de conjoncture du 2e trimestre 2023</a:t>
            </a:r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3937550-4B51-D54C-F952-CBE97E4E1D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8723" y="1040341"/>
            <a:ext cx="4785671" cy="5442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6715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79" y="93262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12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/>
              <a:t>La Note de conjoncture du 1er trimestre 2023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48754" y="443815"/>
            <a:ext cx="8844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2800" b="1" dirty="0">
                <a:solidFill>
                  <a:srgbClr val="4F81BD">
                    <a:lumMod val="75000"/>
                  </a:srgbClr>
                </a:solidFill>
              </a:rPr>
              <a:t>La demande d’emploi poursuit son recul</a:t>
            </a:r>
            <a:endParaRPr lang="fr-FR" sz="2500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19" name="Groupe 18"/>
          <p:cNvGrpSpPr/>
          <p:nvPr/>
        </p:nvGrpSpPr>
        <p:grpSpPr>
          <a:xfrm>
            <a:off x="286327" y="1052223"/>
            <a:ext cx="8303491" cy="5525780"/>
            <a:chOff x="0" y="0"/>
            <a:chExt cx="7505700" cy="4772025"/>
          </a:xfrm>
        </p:grpSpPr>
        <p:graphicFrame>
          <p:nvGraphicFramePr>
            <p:cNvPr id="22" name="Graphique 21"/>
            <p:cNvGraphicFramePr>
              <a:graphicFrameLocks/>
            </p:cNvGraphicFramePr>
            <p:nvPr/>
          </p:nvGraphicFramePr>
          <p:xfrm>
            <a:off x="0" y="0"/>
            <a:ext cx="7505700" cy="477202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23" name="Connecteur droit 22"/>
            <p:cNvCxnSpPr/>
            <p:nvPr/>
          </p:nvCxnSpPr>
          <p:spPr>
            <a:xfrm flipH="1">
              <a:off x="6972300" y="828262"/>
              <a:ext cx="1657" cy="2715039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ZoneTexte 17"/>
          <p:cNvSpPr txBox="1"/>
          <p:nvPr/>
        </p:nvSpPr>
        <p:spPr>
          <a:xfrm>
            <a:off x="3018181" y="1943308"/>
            <a:ext cx="2689411" cy="78933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b="1">
                <a:solidFill>
                  <a:srgbClr val="FF0000"/>
                </a:solidFill>
              </a:rPr>
              <a:t>446 000 demandeurs d’emploi catégories A,B,C en moyenne </a:t>
            </a:r>
          </a:p>
          <a:p>
            <a:pPr algn="ctr"/>
            <a:r>
              <a:rPr lang="fr-FR" sz="1400" b="1">
                <a:solidFill>
                  <a:srgbClr val="FF0000"/>
                </a:solidFill>
              </a:rPr>
              <a:t>au T2 2023</a:t>
            </a:r>
          </a:p>
          <a:p>
            <a:pPr algn="ctr"/>
            <a:endParaRPr lang="fr-FR" sz="14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7023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80" y="1027794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13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/>
              <a:t>La Note de conjoncture du 1er trimestre 2023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109053" y="408246"/>
            <a:ext cx="89238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Le repli est deux fois plus vif chez les femmes </a:t>
            </a:r>
          </a:p>
        </p:txBody>
      </p:sp>
      <p:graphicFrame>
        <p:nvGraphicFramePr>
          <p:cNvPr id="7" name="Graphique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5114121"/>
              </p:ext>
            </p:extLst>
          </p:nvPr>
        </p:nvGraphicFramePr>
        <p:xfrm>
          <a:off x="471055" y="1042987"/>
          <a:ext cx="7853795" cy="54294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915855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79" y="947764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14</a:t>
            </a:fld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77521" y="329483"/>
            <a:ext cx="89869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La demande d’emploi des seniors confirme sa baisse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315183" y="6568767"/>
            <a:ext cx="4445540" cy="365125"/>
          </a:xfrm>
        </p:spPr>
        <p:txBody>
          <a:bodyPr/>
          <a:lstStyle/>
          <a:p>
            <a:r>
              <a:rPr lang="fr-FR"/>
              <a:t>La Note de conjoncture du 1er trimestre 2023</a:t>
            </a:r>
            <a:endParaRPr lang="fr-FR" dirty="0"/>
          </a:p>
        </p:txBody>
      </p:sp>
      <p:graphicFrame>
        <p:nvGraphicFramePr>
          <p:cNvPr id="7" name="Graphique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0937168"/>
              </p:ext>
            </p:extLst>
          </p:nvPr>
        </p:nvGraphicFramePr>
        <p:xfrm>
          <a:off x="387927" y="1042987"/>
          <a:ext cx="7936923" cy="53485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610226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0" y="29659"/>
            <a:ext cx="905933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600" b="1" dirty="0">
                <a:solidFill>
                  <a:schemeClr val="accent1">
                    <a:lumMod val="75000"/>
                  </a:schemeClr>
                </a:solidFill>
              </a:rPr>
              <a:t>Nouvelle baisse de la demande d’emploi de longue durée, </a:t>
            </a:r>
          </a:p>
          <a:p>
            <a:r>
              <a:rPr lang="fr-FR" sz="2600" b="1" dirty="0">
                <a:solidFill>
                  <a:schemeClr val="accent1">
                    <a:lumMod val="75000"/>
                  </a:schemeClr>
                </a:solidFill>
              </a:rPr>
              <a:t>deux fois plus </a:t>
            </a:r>
            <a:r>
              <a:rPr lang="fr-FR" sz="2600" b="1" dirty="0" smtClean="0">
                <a:solidFill>
                  <a:schemeClr val="accent1">
                    <a:lumMod val="75000"/>
                  </a:schemeClr>
                </a:solidFill>
              </a:rPr>
              <a:t>rapide </a:t>
            </a:r>
            <a:r>
              <a:rPr lang="fr-FR" sz="2600" b="1" dirty="0">
                <a:solidFill>
                  <a:schemeClr val="accent1">
                    <a:lumMod val="75000"/>
                  </a:schemeClr>
                </a:solidFill>
              </a:rPr>
              <a:t>que celle des inscrits depuis moins d’un an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9529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15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17905" y="6568767"/>
            <a:ext cx="4542817" cy="365125"/>
          </a:xfrm>
        </p:spPr>
        <p:txBody>
          <a:bodyPr/>
          <a:lstStyle/>
          <a:p>
            <a:r>
              <a:rPr lang="fr-FR"/>
              <a:t>La Note de conjoncture du 1er trimestre 2023</a:t>
            </a:r>
            <a:endParaRPr lang="fr-FR" dirty="0"/>
          </a:p>
        </p:txBody>
      </p:sp>
      <p:graphicFrame>
        <p:nvGraphicFramePr>
          <p:cNvPr id="8" name="Graphique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0496471"/>
              </p:ext>
            </p:extLst>
          </p:nvPr>
        </p:nvGraphicFramePr>
        <p:xfrm>
          <a:off x="323273" y="1042987"/>
          <a:ext cx="8001577" cy="5495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153251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65711" y="20647"/>
            <a:ext cx="90782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Sur un an, baisse du nombre de foyers bénéficiaires du RSA, plus prononcée pour l’ASS ; hausse pour l’AAH et la PA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89814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16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08030" y="6568767"/>
            <a:ext cx="5900468" cy="365125"/>
          </a:xfrm>
        </p:spPr>
        <p:txBody>
          <a:bodyPr/>
          <a:lstStyle/>
          <a:p>
            <a:r>
              <a:rPr lang="fr-FR"/>
              <a:t>La Note de conjoncture du 2e trimestre 2023</a:t>
            </a:r>
            <a:endParaRPr lang="fr-FR" dirty="0"/>
          </a:p>
        </p:txBody>
      </p:sp>
      <p:sp>
        <p:nvSpPr>
          <p:cNvPr id="8" name="ZoneTexte 1"/>
          <p:cNvSpPr txBox="1"/>
          <p:nvPr/>
        </p:nvSpPr>
        <p:spPr>
          <a:xfrm>
            <a:off x="1312767" y="5694481"/>
            <a:ext cx="6064737" cy="1048789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fr-FR" sz="1000" dirty="0"/>
          </a:p>
          <a:p>
            <a:r>
              <a:rPr lang="fr-FR" sz="1000" dirty="0"/>
              <a:t>NB : Le </a:t>
            </a:r>
            <a:r>
              <a:rPr lang="fr-FR" dirty="0"/>
              <a:t>RSA, l’ASS, l’AAH et la Prime d’activité ont bénéficié d’une revalorisation exceptionnelle anticipée au 1</a:t>
            </a:r>
            <a:r>
              <a:rPr lang="fr-FR" baseline="30000" dirty="0"/>
              <a:t>er</a:t>
            </a:r>
            <a:r>
              <a:rPr lang="fr-FR" dirty="0"/>
              <a:t> juillet 2022. Si ces revalorisations ont pu jouer à la hausse sur les effectifs de bénéficiaires (augmentation du nombre de personnes éligibles, hausse du taux de recours), ils n’ont pas toujours suffi à les voir augmenter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089B8AD-2A1F-C99C-9BA6-F939743AE99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039" t="14920" r="6796" b="9660"/>
          <a:stretch/>
        </p:blipFill>
        <p:spPr>
          <a:xfrm>
            <a:off x="1081773" y="1080842"/>
            <a:ext cx="5663953" cy="4696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5352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29837" y="0"/>
            <a:ext cx="89951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Un repli du nombre de foyers bénéficiaires du RSA bien plus marqué qu’au niveau national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89814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17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08030" y="6568767"/>
            <a:ext cx="5900468" cy="365125"/>
          </a:xfrm>
        </p:spPr>
        <p:txBody>
          <a:bodyPr/>
          <a:lstStyle/>
          <a:p>
            <a:r>
              <a:rPr lang="fr-FR"/>
              <a:t>La Note de conjoncture du 2e trimestre 2023</a:t>
            </a: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6307282" y="4395355"/>
            <a:ext cx="2807987" cy="6130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5382C7A-307B-4D99-4CC0-5F26E38F94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047" y="1852255"/>
            <a:ext cx="9146678" cy="3475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7808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456487" y="1120580"/>
            <a:ext cx="8282911" cy="50783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>
              <a:defRPr/>
            </a:pPr>
            <a:endParaRPr lang="fr-FR" dirty="0"/>
          </a:p>
          <a:p>
            <a:pPr algn="ctr">
              <a:defRPr/>
            </a:pPr>
            <a:endParaRPr lang="fr-FR" dirty="0"/>
          </a:p>
          <a:p>
            <a:pPr algn="ctr">
              <a:defRPr/>
            </a:pPr>
            <a:r>
              <a:rPr lang="fr-FR" sz="2000" dirty="0"/>
              <a:t>La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Note de conjoncture </a:t>
            </a:r>
            <a:r>
              <a:rPr lang="fr-FR" sz="2000" dirty="0"/>
              <a:t>de la </a:t>
            </a:r>
            <a:r>
              <a:rPr lang="fr-FR" sz="2000" dirty="0" err="1"/>
              <a:t>Dreets</a:t>
            </a:r>
            <a:r>
              <a:rPr lang="fr-FR" sz="2000" dirty="0"/>
              <a:t> Provence-Alpes-Côte d’Azur:</a:t>
            </a:r>
          </a:p>
          <a:p>
            <a:pPr algn="ctr">
              <a:defRPr/>
            </a:pPr>
            <a:r>
              <a:rPr lang="fr-FR" sz="2000" dirty="0">
                <a:hlinkClick r:id="rId3"/>
              </a:rPr>
              <a:t/>
            </a:r>
            <a:br>
              <a:rPr lang="fr-FR" sz="2000" dirty="0">
                <a:hlinkClick r:id="rId3"/>
              </a:rPr>
            </a:br>
            <a:r>
              <a:rPr lang="fr-FR" sz="2000" dirty="0">
                <a:hlinkClick r:id="rId3"/>
              </a:rPr>
              <a:t>https://paca.dreets.gouv.fr/Les-publications-periodiques-9124</a:t>
            </a:r>
            <a:endParaRPr lang="fr-FR" sz="2000" dirty="0"/>
          </a:p>
          <a:p>
            <a:pPr algn="ctr">
              <a:defRPr/>
            </a:pPr>
            <a:endParaRPr lang="fr-FR" sz="2000" dirty="0"/>
          </a:p>
          <a:p>
            <a:pPr algn="ctr">
              <a:defRPr/>
            </a:pPr>
            <a:r>
              <a:rPr lang="fr-FR" sz="2000" dirty="0"/>
              <a:t>Les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éclairages conjoncturels départementaux </a:t>
            </a:r>
            <a:r>
              <a:rPr lang="fr-FR" sz="2000" dirty="0"/>
              <a:t>:</a:t>
            </a:r>
          </a:p>
          <a:p>
            <a:pPr algn="ctr">
              <a:defRPr/>
            </a:pPr>
            <a:endParaRPr lang="fr-FR" sz="2000" dirty="0"/>
          </a:p>
          <a:p>
            <a:pPr algn="ctr">
              <a:defRPr/>
            </a:pPr>
            <a:r>
              <a:rPr lang="fr-FR" sz="2000" dirty="0">
                <a:hlinkClick r:id="rId4"/>
              </a:rPr>
              <a:t>http://paca.dreets.gouv.fr/Les-outils-de-pilotage-territorialises</a:t>
            </a:r>
            <a:endParaRPr lang="fr-FR" sz="2000" dirty="0"/>
          </a:p>
          <a:p>
            <a:pPr algn="ctr">
              <a:defRPr/>
            </a:pPr>
            <a:endParaRPr lang="fr-FR" dirty="0"/>
          </a:p>
          <a:p>
            <a:pPr algn="ctr">
              <a:defRPr/>
            </a:pPr>
            <a:endParaRPr lang="fr-FR" dirty="0"/>
          </a:p>
          <a:p>
            <a:pPr algn="ctr">
              <a:defRPr/>
            </a:pPr>
            <a:r>
              <a:rPr lang="fr-FR" sz="2000" dirty="0"/>
              <a:t>Retrouvez tous nos indicateurs dans le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Tableau de bord des indicateurs clés </a:t>
            </a:r>
          </a:p>
          <a:p>
            <a:pPr algn="ctr">
              <a:defRPr/>
            </a:pPr>
            <a:endParaRPr lang="fr-FR" sz="2000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fr-FR" sz="2000" dirty="0"/>
              <a:t>en téléchargement sur le site de la </a:t>
            </a:r>
            <a:r>
              <a:rPr lang="fr-FR" sz="2000" dirty="0" err="1"/>
              <a:t>Dreets</a:t>
            </a:r>
            <a:r>
              <a:rPr lang="fr-FR" sz="2000" dirty="0"/>
              <a:t> Provence-Alpes-Côte d’Azur : </a:t>
            </a:r>
          </a:p>
          <a:p>
            <a:pPr algn="ctr">
              <a:defRPr/>
            </a:pPr>
            <a:endParaRPr lang="fr-FR" sz="2400" dirty="0"/>
          </a:p>
          <a:p>
            <a:pPr lvl="1" algn="ctr"/>
            <a:r>
              <a:rPr lang="fr-FR" u="sng" dirty="0">
                <a:hlinkClick r:id="rId5"/>
              </a:rPr>
              <a:t>https://paca.dreets.gouv.fr/Les-indicateurs-cles-de-la-Dreets-Paca</a:t>
            </a:r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264895" y="465363"/>
            <a:ext cx="8612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Pour en savoir plus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18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68415" y="6568767"/>
            <a:ext cx="5840083" cy="365125"/>
          </a:xfrm>
        </p:spPr>
        <p:txBody>
          <a:bodyPr/>
          <a:lstStyle/>
          <a:p>
            <a:r>
              <a:rPr lang="fr-FR"/>
              <a:t>La Note de conjoncture du 2e trimestre 2023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0334014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Jour xmlns="ab994d58-9349-46a1-8cee-b96a64c5dc7e">07</Jour>
    <Auteur xmlns="2ff91c20-40e6-4ab5-a5ac-9b5646c66526">
      <UserInfo>
        <DisplayName/>
        <AccountId xsi:nil="true"/>
        <AccountType/>
      </UserInfo>
    </Auteur>
    <DIRECCTE xmlns="2ff91c20-40e6-4ab5-a5ac-9b5646c66526" xsi:nil="true"/>
    <Mots_x0020_Clefs xmlns="2ff91c20-40e6-4ab5-a5ac-9b5646c66526" xsi:nil="true"/>
    <Resume xmlns="ab994d58-9349-46a1-8cee-b96a64c5dc7e" xsi:nil="true"/>
    <Année xmlns="ab994d58-9349-46a1-8cee-b96a64c5dc7e">2018</Année>
    <RubriqueNiv3 xmlns="2ff91c20-40e6-4ab5-a5ac-9b5646c66526" xsi:nil="true"/>
    <Rubrique xmlns="2ff91c20-40e6-4ab5-a5ac-9b5646c66526" xsi:nil="true"/>
    <RubriqueNiv2 xmlns="2ff91c20-40e6-4ab5-a5ac-9b5646c66526" xsi:nil="true"/>
    <Mois xmlns="ab994d58-9349-46a1-8cee-b96a64c5dc7e">06 - Juin</Mois>
    <_dlc_DocId xmlns="ab994d58-9349-46a1-8cee-b96a64c5dc7e">PACA-1195-1</_dlc_DocId>
    <_dlc_DocIdUrl xmlns="ab994d58-9349-46a1-8cee-b96a64c5dc7e">
      <Url>http://intranet.direccte.gouv.fr/paca/Etudes%20et%20statistiques/_layouts/15/DocIdRedir.aspx?ID=PACA-1195-1</Url>
      <Description>PACA-1195-1</Description>
    </_dlc_DocIdUrl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ireccte - Document" ma:contentTypeID="0x0101002B9C2962A44E47E49C985B3DB63656AE0096388B916A9B264DBD77EFB5256EEC22" ma:contentTypeVersion="8" ma:contentTypeDescription="Document pour les portails de type Direccte" ma:contentTypeScope="" ma:versionID="c11fc93c9e7ea15410097cfb7479afe7">
  <xsd:schema xmlns:xsd="http://www.w3.org/2001/XMLSchema" xmlns:xs="http://www.w3.org/2001/XMLSchema" xmlns:p="http://schemas.microsoft.com/office/2006/metadata/properties" xmlns:ns2="2ff91c20-40e6-4ab5-a5ac-9b5646c66526" xmlns:ns3="ab994d58-9349-46a1-8cee-b96a64c5dc7e" targetNamespace="http://schemas.microsoft.com/office/2006/metadata/properties" ma:root="true" ma:fieldsID="dcf6eb2dcc919f976b99dd89427cdf59" ns2:_="" ns3:_="">
    <xsd:import namespace="2ff91c20-40e6-4ab5-a5ac-9b5646c66526"/>
    <xsd:import namespace="ab994d58-9349-46a1-8cee-b96a64c5dc7e"/>
    <xsd:element name="properties">
      <xsd:complexType>
        <xsd:sequence>
          <xsd:element name="documentManagement">
            <xsd:complexType>
              <xsd:all>
                <xsd:element ref="ns2:DIRECCTE" minOccurs="0"/>
                <xsd:element ref="ns2:Rubrique" minOccurs="0"/>
                <xsd:element ref="ns2:RubriqueNiv2" minOccurs="0"/>
                <xsd:element ref="ns2:RubriqueNiv3" minOccurs="0"/>
                <xsd:element ref="ns2:Auteur" minOccurs="0"/>
                <xsd:element ref="ns2:Mots_x0020_Clefs" minOccurs="0"/>
                <xsd:element ref="ns3:_dlc_DocId" minOccurs="0"/>
                <xsd:element ref="ns3:_dlc_DocIdUrl" minOccurs="0"/>
                <xsd:element ref="ns3:_dlc_DocIdPersistId" minOccurs="0"/>
                <xsd:element ref="ns3:Resume" minOccurs="0"/>
                <xsd:element ref="ns3:Année" minOccurs="0"/>
                <xsd:element ref="ns3:Mois" minOccurs="0"/>
                <xsd:element ref="ns3:Jou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f91c20-40e6-4ab5-a5ac-9b5646c66526" elementFormDefault="qualified">
    <xsd:import namespace="http://schemas.microsoft.com/office/2006/documentManagement/types"/>
    <xsd:import namespace="http://schemas.microsoft.com/office/infopath/2007/PartnerControls"/>
    <xsd:element name="DIRECCTE" ma:index="8" nillable="true" ma:displayName="DIRECCTE" ma:internalName="DIRECCTE">
      <xsd:simpleType>
        <xsd:restriction base="dms:Text">
          <xsd:maxLength value="255"/>
        </xsd:restriction>
      </xsd:simpleType>
    </xsd:element>
    <xsd:element name="Rubrique" ma:index="9" nillable="true" ma:displayName="Rubrique" ma:internalName="Rubrique">
      <xsd:simpleType>
        <xsd:restriction base="dms:Text">
          <xsd:maxLength value="255"/>
        </xsd:restriction>
      </xsd:simpleType>
    </xsd:element>
    <xsd:element name="RubriqueNiv2" ma:index="10" nillable="true" ma:displayName="Rubrique Niveau 2" ma:internalName="RubriqueNiv2">
      <xsd:simpleType>
        <xsd:restriction base="dms:Text">
          <xsd:maxLength value="255"/>
        </xsd:restriction>
      </xsd:simpleType>
    </xsd:element>
    <xsd:element name="RubriqueNiv3" ma:index="11" nillable="true" ma:displayName="Rubrique Niveau 3" ma:internalName="RubriqueNiv3">
      <xsd:simpleType>
        <xsd:restriction base="dms:Text">
          <xsd:maxLength value="255"/>
        </xsd:restriction>
      </xsd:simpleType>
    </xsd:element>
    <xsd:element name="Auteur" ma:index="12" nillable="true" ma:displayName="Auteur" ma:list="UserInfo" ma:SharePointGroup="0" ma:internalName="Auteu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ots_x0020_Clefs" ma:index="13" nillable="true" ma:displayName="Mots Clefs" ma:internalName="Mots_x0020_Clef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994d58-9349-46a1-8cee-b96a64c5dc7e" elementFormDefault="qualified">
    <xsd:import namespace="http://schemas.microsoft.com/office/2006/documentManagement/types"/>
    <xsd:import namespace="http://schemas.microsoft.com/office/infopath/2007/PartnerControls"/>
    <xsd:element name="_dlc_DocId" ma:index="14" nillable="true" ma:displayName="Valeur d’ID de document" ma:description="Valeur de l’ID de document affecté à cet élément." ma:internalName="_dlc_DocId" ma:readOnly="true">
      <xsd:simpleType>
        <xsd:restriction base="dms:Text"/>
      </xsd:simpleType>
    </xsd:element>
    <xsd:element name="_dlc_DocIdUrl" ma:index="15" nillable="true" ma:displayName="ID de document" ma:description="Lien permanent vers ce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6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Resume" ma:index="17" nillable="true" ma:displayName="Résumé" ma:internalName="Resume">
      <xsd:simpleType>
        <xsd:restriction base="dms:Text">
          <xsd:maxLength value="255"/>
        </xsd:restriction>
      </xsd:simpleType>
    </xsd:element>
    <xsd:element name="Année" ma:index="18" nillable="true" ma:displayName="Année" ma:description="" ma:format="Dropdown" ma:internalName="Ann_x00e9_e">
      <xsd:simpleType>
        <xsd:union memberTypes="dms:Text">
          <xsd:simpleType>
            <xsd:restriction base="dms:Choice">
              <xsd:enumeration value="2004"/>
              <xsd:enumeration value="2005"/>
              <xsd:enumeration value="2006"/>
              <xsd:enumeration value="2007"/>
              <xsd:enumeration value="2008"/>
              <xsd:enumeration value="2009"/>
              <xsd:enumeration value="2010"/>
              <xsd:enumeration value="2011"/>
              <xsd:enumeration value="2012"/>
              <xsd:enumeration value="2013"/>
              <xsd:enumeration value="2014"/>
              <xsd:enumeration value="2015"/>
              <xsd:enumeration value="2016"/>
              <xsd:enumeration value="2017"/>
              <xsd:enumeration value="2018"/>
            </xsd:restriction>
          </xsd:simpleType>
        </xsd:union>
      </xsd:simpleType>
    </xsd:element>
    <xsd:element name="Mois" ma:index="19" nillable="true" ma:displayName="Mois" ma:format="Dropdown" ma:internalName="Mois">
      <xsd:simpleType>
        <xsd:restriction base="dms:Choice">
          <xsd:enumeration value="01 - Janvier"/>
          <xsd:enumeration value="02 - Février"/>
          <xsd:enumeration value="03 - Mars"/>
          <xsd:enumeration value="04 - Avril"/>
          <xsd:enumeration value="05 - Mai"/>
          <xsd:enumeration value="06 - Juin"/>
          <xsd:enumeration value="07 - Juillet"/>
          <xsd:enumeration value="08 - Août"/>
          <xsd:enumeration value="09 - Septembre"/>
          <xsd:enumeration value="10 - Octobre"/>
          <xsd:enumeration value="11 - Novembre"/>
          <xsd:enumeration value="12 - Décembre"/>
        </xsd:restriction>
      </xsd:simpleType>
    </xsd:element>
    <xsd:element name="Jour" ma:index="20" nillable="true" ma:displayName="Jour" ma:format="Dropdown" ma:internalName="Jour">
      <xsd:simpleType>
        <xsd:restriction base="dms:Choice">
          <xsd:enumeration value="01"/>
          <xsd:enumeration value="02"/>
          <xsd:enumeration value="03"/>
          <xsd:enumeration value="04"/>
          <xsd:enumeration value="05"/>
          <xsd:enumeration value="06"/>
          <xsd:enumeration value="07"/>
          <xsd:enumeration value="08"/>
          <xsd:enumeration value="09"/>
          <xsd:enumeration value="10"/>
          <xsd:enumeration value="11"/>
          <xsd:enumeration value="12"/>
          <xsd:enumeration value="13"/>
          <xsd:enumeration value="14"/>
          <xsd:enumeration value="15"/>
          <xsd:enumeration value="16"/>
          <xsd:enumeration value="17"/>
          <xsd:enumeration value="18"/>
          <xsd:enumeration value="19"/>
          <xsd:enumeration value="20"/>
          <xsd:enumeration value="21"/>
          <xsd:enumeration value="22"/>
          <xsd:enumeration value="23"/>
          <xsd:enumeration value="24"/>
          <xsd:enumeration value="25"/>
          <xsd:enumeration value="26"/>
          <xsd:enumeration value="27"/>
          <xsd:enumeration value="28"/>
          <xsd:enumeration value="29"/>
          <xsd:enumeration value="30"/>
          <xsd:enumeration value="31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CD4B930-2EF4-44AA-B4F3-1B1D22FE6A5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B2AE89B-080E-49C5-92D1-0FC918E24C08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9F75A013-2665-47DA-9765-AD20C70A5351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ab994d58-9349-46a1-8cee-b96a64c5dc7e"/>
    <ds:schemaRef ds:uri="http://purl.org/dc/terms/"/>
    <ds:schemaRef ds:uri="2ff91c20-40e6-4ab5-a5ac-9b5646c66526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608BEFDB-FD80-49BF-933E-2ABC1EFC7D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f91c20-40e6-4ab5-a5ac-9b5646c66526"/>
    <ds:schemaRef ds:uri="ab994d58-9349-46a1-8cee-b96a64c5dc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6320</TotalTime>
  <Words>1045</Words>
  <Application>Microsoft Office PowerPoint</Application>
  <PresentationFormat>Affichage à l'écran (4:3)</PresentationFormat>
  <Paragraphs>162</Paragraphs>
  <Slides>18</Slides>
  <Notes>18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4" baseType="lpstr">
      <vt:lpstr>MS Gothic</vt:lpstr>
      <vt:lpstr>Arial</vt:lpstr>
      <vt:lpstr>Calibri</vt:lpstr>
      <vt:lpstr>Tahoma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L'agence Mars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Pascale Lami</dc:creator>
  <cp:lastModifiedBy>DANGELO, Virginie (DREETS-PACA)</cp:lastModifiedBy>
  <cp:revision>705</cp:revision>
  <cp:lastPrinted>2018-10-09T12:30:48Z</cp:lastPrinted>
  <dcterms:created xsi:type="dcterms:W3CDTF">2018-05-30T13:27:07Z</dcterms:created>
  <dcterms:modified xsi:type="dcterms:W3CDTF">2023-09-29T10:49:58Z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0x0101002B9C2962A44E47E49C985B3DB63656AE0096388B916A9B264DBD77EFB5256EEC22</vt:lpwstr>
  </property>
  <property fmtid="{D5CDD505-2E9C-101B-9397-08002B2CF9AE}" pid="3" name="_dlc_DocIdItemGuid">
    <vt:lpwstr>e2e11c4f-34e3-4fd7-820e-3307ce29c67b</vt:lpwstr>
  </property>
</Properties>
</file>