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1"/>
  </p:notesMasterIdLst>
  <p:sldIdLst>
    <p:sldId id="256" r:id="rId6"/>
    <p:sldId id="263" r:id="rId7"/>
    <p:sldId id="300" r:id="rId8"/>
    <p:sldId id="290" r:id="rId9"/>
    <p:sldId id="265" r:id="rId10"/>
    <p:sldId id="296" r:id="rId11"/>
    <p:sldId id="301" r:id="rId12"/>
    <p:sldId id="269" r:id="rId13"/>
    <p:sldId id="294" r:id="rId14"/>
    <p:sldId id="283" r:id="rId15"/>
    <p:sldId id="293" r:id="rId16"/>
    <p:sldId id="299" r:id="rId17"/>
    <p:sldId id="271" r:id="rId18"/>
    <p:sldId id="272" r:id="rId19"/>
    <p:sldId id="298" r:id="rId20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6" autoAdjust="0"/>
  </p:normalViewPr>
  <p:slideViewPr>
    <p:cSldViewPr snapToGrid="0" snapToObjects="1"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0\2020-T3\01%20-%20Fichiers%20de%20travail\DEFM-Ch&#244;mage\2020_T3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0\2020-T3\01%20-%20Fichiers%20de%20travail\DEFM-Ch&#244;mage\2020_T3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0\2020-T3\01%20-%20Fichiers%20de%20travail\DEFM-Ch&#244;mage\2020_T3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0\2020-T3\01%20-%20Fichiers%20de%20travail\DEFM-Ch&#244;mage\2020_T3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0\2020-T3\01%20-%20Fichiers%20de%20travail\DEFM-Ch&#244;mage\2020_T3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9'!$C$25</c:f>
              <c:strCache>
                <c:ptCount val="1"/>
                <c:pt idx="0">
                  <c:v>T2 2020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9'!$C$26:$C$33</c:f>
              <c:numCache>
                <c:formatCode>0.0</c:formatCode>
                <c:ptCount val="8"/>
                <c:pt idx="0">
                  <c:v>7</c:v>
                </c:pt>
                <c:pt idx="1">
                  <c:v>8.3000000000000007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  <c:pt idx="5">
                  <c:v>8.3000000000000007</c:v>
                </c:pt>
                <c:pt idx="6">
                  <c:v>8.6999999999999993</c:v>
                </c:pt>
                <c:pt idx="7">
                  <c:v>9.3000000000000007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T3 2020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8.8000000000000007</c:v>
                </c:pt>
                <c:pt idx="1">
                  <c:v>10.199999999999999</c:v>
                </c:pt>
                <c:pt idx="2">
                  <c:v>8.4</c:v>
                </c:pt>
                <c:pt idx="3">
                  <c:v>10</c:v>
                </c:pt>
                <c:pt idx="4">
                  <c:v>9.5</c:v>
                </c:pt>
                <c:pt idx="5">
                  <c:v>10.3</c:v>
                </c:pt>
                <c:pt idx="6">
                  <c:v>10.4</c:v>
                </c:pt>
                <c:pt idx="7">
                  <c:v>11.4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01920"/>
        <c:axId val="10803456"/>
      </c:barChart>
      <c:catAx>
        <c:axId val="1080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080345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0803456"/>
        <c:scaling>
          <c:orientation val="minMax"/>
          <c:max val="12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0801920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trim'!$A$9:$B$52</c:f>
              <c:multiLvlStrCache>
                <c:ptCount val="4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</c:lvl>
                <c:lvl>
                  <c:pt idx="0">
                    <c:v>2010</c:v>
                  </c:pt>
                  <c:pt idx="4">
                    <c:v>2011</c:v>
                  </c:pt>
                  <c:pt idx="8">
                    <c:v>2012</c:v>
                  </c:pt>
                  <c:pt idx="12">
                    <c:v>2013</c:v>
                  </c:pt>
                  <c:pt idx="16">
                    <c:v>2014</c:v>
                  </c:pt>
                  <c:pt idx="20">
                    <c:v>2015</c:v>
                  </c:pt>
                  <c:pt idx="24">
                    <c:v>2016</c:v>
                  </c:pt>
                  <c:pt idx="28">
                    <c:v>2017</c:v>
                  </c:pt>
                  <c:pt idx="32">
                    <c:v>2018</c:v>
                  </c:pt>
                  <c:pt idx="36">
                    <c:v>2019</c:v>
                  </c:pt>
                  <c:pt idx="40">
                    <c:v>2020</c:v>
                  </c:pt>
                </c:lvl>
              </c:multiLvlStrCache>
            </c:multiLvlStrRef>
          </c:cat>
          <c:val>
            <c:numRef>
              <c:f>Paca_trim!$V$67:$V$110</c:f>
              <c:numCache>
                <c:formatCode>#,##0.0</c:formatCode>
                <c:ptCount val="44"/>
                <c:pt idx="0">
                  <c:v>13.02182493615045</c:v>
                </c:pt>
                <c:pt idx="1">
                  <c:v>9.7173301433286738</c:v>
                </c:pt>
                <c:pt idx="2">
                  <c:v>7.5802809968647189</c:v>
                </c:pt>
                <c:pt idx="3">
                  <c:v>6.0397019746782687</c:v>
                </c:pt>
                <c:pt idx="4">
                  <c:v>6.4022104214386255</c:v>
                </c:pt>
                <c:pt idx="5">
                  <c:v>6.5054767553379467</c:v>
                </c:pt>
                <c:pt idx="6">
                  <c:v>6.4075912350676889</c:v>
                </c:pt>
                <c:pt idx="7">
                  <c:v>6.8759151344817804</c:v>
                </c:pt>
                <c:pt idx="8">
                  <c:v>6.470701805193535</c:v>
                </c:pt>
                <c:pt idx="9">
                  <c:v>5.7412866472668078</c:v>
                </c:pt>
                <c:pt idx="10">
                  <c:v>7.2070219388852053</c:v>
                </c:pt>
                <c:pt idx="11">
                  <c:v>8.0334320233913736</c:v>
                </c:pt>
                <c:pt idx="12">
                  <c:v>9.0595051363187231</c:v>
                </c:pt>
                <c:pt idx="13">
                  <c:v>9.8049410161712416</c:v>
                </c:pt>
                <c:pt idx="14">
                  <c:v>7.7156484056884134</c:v>
                </c:pt>
                <c:pt idx="15">
                  <c:v>6.5534703604408717</c:v>
                </c:pt>
                <c:pt idx="16">
                  <c:v>5.282454171343054</c:v>
                </c:pt>
                <c:pt idx="17">
                  <c:v>4.9112609597204759</c:v>
                </c:pt>
                <c:pt idx="18">
                  <c:v>5.6257993491880987</c:v>
                </c:pt>
                <c:pt idx="19">
                  <c:v>6.0904988218379197</c:v>
                </c:pt>
                <c:pt idx="20">
                  <c:v>6.9749445273572963</c:v>
                </c:pt>
                <c:pt idx="21">
                  <c:v>7.9682514979378949</c:v>
                </c:pt>
                <c:pt idx="22">
                  <c:v>6.5791490405248121</c:v>
                </c:pt>
                <c:pt idx="23">
                  <c:v>5.8823972293329474</c:v>
                </c:pt>
                <c:pt idx="24">
                  <c:v>4.3883606944608466</c:v>
                </c:pt>
                <c:pt idx="25">
                  <c:v>1.634594594594585</c:v>
                </c:pt>
                <c:pt idx="26">
                  <c:v>2.6043876237659358</c:v>
                </c:pt>
                <c:pt idx="27">
                  <c:v>2.1353451892514475</c:v>
                </c:pt>
                <c:pt idx="28">
                  <c:v>2.6326396402129859</c:v>
                </c:pt>
                <c:pt idx="29">
                  <c:v>3.8810648286034422</c:v>
                </c:pt>
                <c:pt idx="30">
                  <c:v>3.9293598233995475</c:v>
                </c:pt>
                <c:pt idx="31">
                  <c:v>4.1326686903004672</c:v>
                </c:pt>
                <c:pt idx="32">
                  <c:v>3.309907675347934</c:v>
                </c:pt>
                <c:pt idx="33">
                  <c:v>2.6527226928616754</c:v>
                </c:pt>
                <c:pt idx="34">
                  <c:v>1.5481922023978134</c:v>
                </c:pt>
                <c:pt idx="35">
                  <c:v>0.24402963121439303</c:v>
                </c:pt>
                <c:pt idx="36">
                  <c:v>1.0670650376143342E-2</c:v>
                </c:pt>
                <c:pt idx="37">
                  <c:v>-0.9343184130551907</c:v>
                </c:pt>
                <c:pt idx="38">
                  <c:v>-2.2928591349154703</c:v>
                </c:pt>
                <c:pt idx="39">
                  <c:v>-3.4807952673456266</c:v>
                </c:pt>
                <c:pt idx="40">
                  <c:v>-3.6976527073886434</c:v>
                </c:pt>
                <c:pt idx="41">
                  <c:v>4.7894906425368644</c:v>
                </c:pt>
                <c:pt idx="42">
                  <c:v>4.331781575996474</c:v>
                </c:pt>
                <c:pt idx="43">
                  <c:v>3.6325819870368647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4656640"/>
        <c:axId val="184658176"/>
      </c:barChart>
      <c:catAx>
        <c:axId val="18465664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465817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4658176"/>
        <c:scaling>
          <c:orientation val="minMax"/>
          <c:max val="15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4656640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Paca_trim!$W$91:$W$110</c:f>
              <c:numCache>
                <c:formatCode>#,##0.0</c:formatCode>
                <c:ptCount val="20"/>
                <c:pt idx="0">
                  <c:v>3.6999912838838966</c:v>
                </c:pt>
                <c:pt idx="1">
                  <c:v>0.84425903853795337</c:v>
                </c:pt>
                <c:pt idx="2">
                  <c:v>1.640250645042407</c:v>
                </c:pt>
                <c:pt idx="3">
                  <c:v>1.4037555383641598</c:v>
                </c:pt>
                <c:pt idx="4">
                  <c:v>1.7300553337535884</c:v>
                </c:pt>
                <c:pt idx="5">
                  <c:v>2.4876531918785361</c:v>
                </c:pt>
                <c:pt idx="6">
                  <c:v>2.2860729479043052</c:v>
                </c:pt>
                <c:pt idx="7">
                  <c:v>2.0709361519148928</c:v>
                </c:pt>
                <c:pt idx="8">
                  <c:v>1.1236573946571182</c:v>
                </c:pt>
                <c:pt idx="9">
                  <c:v>0.7441068658273764</c:v>
                </c:pt>
                <c:pt idx="10">
                  <c:v>5.9999454550418996E-2</c:v>
                </c:pt>
                <c:pt idx="11">
                  <c:v>-0.85342320550103601</c:v>
                </c:pt>
                <c:pt idx="12">
                  <c:v>-0.71490821940193294</c:v>
                </c:pt>
                <c:pt idx="13">
                  <c:v>-1.5344571483081437</c:v>
                </c:pt>
                <c:pt idx="14">
                  <c:v>-2.6983564556134043</c:v>
                </c:pt>
                <c:pt idx="15">
                  <c:v>-3.9954494366622018</c:v>
                </c:pt>
                <c:pt idx="16">
                  <c:v>-3.93493437204262</c:v>
                </c:pt>
                <c:pt idx="17">
                  <c:v>6.5448757871427565</c:v>
                </c:pt>
                <c:pt idx="18">
                  <c:v>5.3474887251743652</c:v>
                </c:pt>
                <c:pt idx="19">
                  <c:v>5.1554045372128599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Paca_trim!$X$91:$X$110</c:f>
              <c:numCache>
                <c:formatCode>#,##0.0</c:formatCode>
                <c:ptCount val="20"/>
                <c:pt idx="0">
                  <c:v>5.099498754389642</c:v>
                </c:pt>
                <c:pt idx="1">
                  <c:v>2.4504203649998502</c:v>
                </c:pt>
                <c:pt idx="2">
                  <c:v>3.5967024148245486</c:v>
                </c:pt>
                <c:pt idx="3">
                  <c:v>2.8833155972274094</c:v>
                </c:pt>
                <c:pt idx="4">
                  <c:v>3.5526616403929623</c:v>
                </c:pt>
                <c:pt idx="5">
                  <c:v>5.2968676283471794</c:v>
                </c:pt>
                <c:pt idx="6">
                  <c:v>5.5887323943662137</c:v>
                </c:pt>
                <c:pt idx="7">
                  <c:v>6.2102511776134683</c:v>
                </c:pt>
                <c:pt idx="8">
                  <c:v>5.4991726420297704</c:v>
                </c:pt>
                <c:pt idx="9">
                  <c:v>4.5402704610872924</c:v>
                </c:pt>
                <c:pt idx="10">
                  <c:v>3.0039483512965592</c:v>
                </c:pt>
                <c:pt idx="11">
                  <c:v>1.306819677308968</c:v>
                </c:pt>
                <c:pt idx="12">
                  <c:v>0.70711559575469263</c:v>
                </c:pt>
                <c:pt idx="13">
                  <c:v>-0.36235648605121851</c:v>
                </c:pt>
                <c:pt idx="14">
                  <c:v>-1.9075369075369109</c:v>
                </c:pt>
                <c:pt idx="15">
                  <c:v>-2.9930240715000167</c:v>
                </c:pt>
                <c:pt idx="16">
                  <c:v>-3.473114511544606</c:v>
                </c:pt>
                <c:pt idx="17">
                  <c:v>3.1362018848495099</c:v>
                </c:pt>
                <c:pt idx="18">
                  <c:v>3.3743910649926656</c:v>
                </c:pt>
                <c:pt idx="19">
                  <c:v>2.204218279209913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771584"/>
        <c:axId val="190773120"/>
      </c:barChart>
      <c:catAx>
        <c:axId val="19077158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077312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0773120"/>
        <c:scaling>
          <c:orientation val="minMax"/>
          <c:max val="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077158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Paca_trim!$Y$91:$Y$110</c:f>
              <c:numCache>
                <c:formatCode>#,##0.0</c:formatCode>
                <c:ptCount val="20"/>
                <c:pt idx="0">
                  <c:v>-1.96364816617981</c:v>
                </c:pt>
                <c:pt idx="1">
                  <c:v>-4.5486055564443078</c:v>
                </c:pt>
                <c:pt idx="2">
                  <c:v>-0.90099989012196735</c:v>
                </c:pt>
                <c:pt idx="3">
                  <c:v>-1.3084524926848085</c:v>
                </c:pt>
                <c:pt idx="4">
                  <c:v>-1.3242840589306359</c:v>
                </c:pt>
                <c:pt idx="5">
                  <c:v>-5.5865921787634498E-3</c:v>
                </c:pt>
                <c:pt idx="6">
                  <c:v>0.54329748309125403</c:v>
                </c:pt>
                <c:pt idx="7">
                  <c:v>2.0698142761244265</c:v>
                </c:pt>
                <c:pt idx="8">
                  <c:v>2.4716210926578386</c:v>
                </c:pt>
                <c:pt idx="9">
                  <c:v>2.8102128610536958</c:v>
                </c:pt>
                <c:pt idx="10">
                  <c:v>1.4611821790913027</c:v>
                </c:pt>
                <c:pt idx="11">
                  <c:v>0.18086155869778686</c:v>
                </c:pt>
                <c:pt idx="12">
                  <c:v>0.30559345156888629</c:v>
                </c:pt>
                <c:pt idx="13">
                  <c:v>-0.33691990001086802</c:v>
                </c:pt>
                <c:pt idx="14">
                  <c:v>-2.5542090103798709</c:v>
                </c:pt>
                <c:pt idx="15">
                  <c:v>-5.2081623721210164</c:v>
                </c:pt>
                <c:pt idx="16">
                  <c:v>-6.3707088841738813</c:v>
                </c:pt>
                <c:pt idx="17">
                  <c:v>9.0076335877862448</c:v>
                </c:pt>
                <c:pt idx="18">
                  <c:v>6.5305894819028598</c:v>
                </c:pt>
                <c:pt idx="19">
                  <c:v>4.6690136780746849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Paca_trim!$Z$91:$Z$110</c:f>
              <c:numCache>
                <c:formatCode>#,##0.0</c:formatCode>
                <c:ptCount val="20"/>
                <c:pt idx="0">
                  <c:v>3.8632164836845728</c:v>
                </c:pt>
                <c:pt idx="1">
                  <c:v>0.97004706396788265</c:v>
                </c:pt>
                <c:pt idx="2">
                  <c:v>1.8759051932228266</c:v>
                </c:pt>
                <c:pt idx="3">
                  <c:v>1.3386713374202275</c:v>
                </c:pt>
                <c:pt idx="4">
                  <c:v>1.7017130426901117</c:v>
                </c:pt>
                <c:pt idx="5">
                  <c:v>3.0645271579331279</c:v>
                </c:pt>
                <c:pt idx="6">
                  <c:v>2.8748730678100021</c:v>
                </c:pt>
                <c:pt idx="7">
                  <c:v>2.975308641975305</c:v>
                </c:pt>
                <c:pt idx="8">
                  <c:v>2.2870574605084348</c:v>
                </c:pt>
                <c:pt idx="9">
                  <c:v>1.4850445071045604</c:v>
                </c:pt>
                <c:pt idx="10">
                  <c:v>0.583474083660529</c:v>
                </c:pt>
                <c:pt idx="11">
                  <c:v>-0.8119802508964602</c:v>
                </c:pt>
                <c:pt idx="12">
                  <c:v>-1.1675143488820372</c:v>
                </c:pt>
                <c:pt idx="13">
                  <c:v>-2.0963629628015568</c:v>
                </c:pt>
                <c:pt idx="14">
                  <c:v>-3.3060734925308144</c:v>
                </c:pt>
                <c:pt idx="15">
                  <c:v>-4.35575676329033</c:v>
                </c:pt>
                <c:pt idx="16">
                  <c:v>-4.2734195069809573</c:v>
                </c:pt>
                <c:pt idx="17">
                  <c:v>4.5841031005853905</c:v>
                </c:pt>
                <c:pt idx="18">
                  <c:v>4.0912063871535453</c:v>
                </c:pt>
                <c:pt idx="19">
                  <c:v>3.485673582868043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Paca_trim!$AA$91:$AA$110</c:f>
              <c:numCache>
                <c:formatCode>#,##0.0</c:formatCode>
                <c:ptCount val="20"/>
                <c:pt idx="0">
                  <c:v>9.4516481799718832</c:v>
                </c:pt>
                <c:pt idx="1">
                  <c:v>6.8834229769746846</c:v>
                </c:pt>
                <c:pt idx="2">
                  <c:v>6.3590470286068568</c:v>
                </c:pt>
                <c:pt idx="3">
                  <c:v>5.9629447639968802</c:v>
                </c:pt>
                <c:pt idx="4">
                  <c:v>7.0254067941764253</c:v>
                </c:pt>
                <c:pt idx="5">
                  <c:v>7.8734592332918574</c:v>
                </c:pt>
                <c:pt idx="6">
                  <c:v>8.2188358730951769</c:v>
                </c:pt>
                <c:pt idx="7">
                  <c:v>7.9514457174031605</c:v>
                </c:pt>
                <c:pt idx="8">
                  <c:v>6.1588114480808587</c:v>
                </c:pt>
                <c:pt idx="9">
                  <c:v>5.3463322588253703</c:v>
                </c:pt>
                <c:pt idx="10">
                  <c:v>3.8447727505899199</c:v>
                </c:pt>
                <c:pt idx="11">
                  <c:v>2.7214150347441679</c:v>
                </c:pt>
                <c:pt idx="12">
                  <c:v>2.5929648241206138</c:v>
                </c:pt>
                <c:pt idx="13">
                  <c:v>1.445381496131537</c:v>
                </c:pt>
                <c:pt idx="14">
                  <c:v>0.1210265023340984</c:v>
                </c:pt>
                <c:pt idx="15">
                  <c:v>-0.74535078224933216</c:v>
                </c:pt>
                <c:pt idx="16">
                  <c:v>-1.2147335423197347</c:v>
                </c:pt>
                <c:pt idx="17">
                  <c:v>3.3449408995046559</c:v>
                </c:pt>
                <c:pt idx="18">
                  <c:v>3.8854351687388933</c:v>
                </c:pt>
                <c:pt idx="19">
                  <c:v>3.5044239014597744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653184"/>
        <c:axId val="190654720"/>
      </c:barChart>
      <c:catAx>
        <c:axId val="19065318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065472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0654720"/>
        <c:scaling>
          <c:orientation val="minMax"/>
          <c:max val="12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0653184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Paca_trim!$AH$91:$AH$110</c:f>
              <c:numCache>
                <c:formatCode>#,##0.0</c:formatCode>
                <c:ptCount val="20"/>
                <c:pt idx="0">
                  <c:v>0.28221778221779736</c:v>
                </c:pt>
                <c:pt idx="1">
                  <c:v>-0.78877530961274367</c:v>
                </c:pt>
                <c:pt idx="2">
                  <c:v>3.5040464878480782</c:v>
                </c:pt>
                <c:pt idx="3">
                  <c:v>4.0825979263390044</c:v>
                </c:pt>
                <c:pt idx="4">
                  <c:v>5.381914178268099</c:v>
                </c:pt>
                <c:pt idx="5">
                  <c:v>4.7430340557275352</c:v>
                </c:pt>
                <c:pt idx="6">
                  <c:v>2.090285893280952</c:v>
                </c:pt>
                <c:pt idx="7">
                  <c:v>0.84787314191410168</c:v>
                </c:pt>
                <c:pt idx="8">
                  <c:v>-1.5373162546674757</c:v>
                </c:pt>
                <c:pt idx="9">
                  <c:v>-2.201466067628266</c:v>
                </c:pt>
                <c:pt idx="10">
                  <c:v>-2.9431895961670063</c:v>
                </c:pt>
                <c:pt idx="11">
                  <c:v>-3.9084548796395224</c:v>
                </c:pt>
                <c:pt idx="12">
                  <c:v>-3.1370384149195463</c:v>
                </c:pt>
                <c:pt idx="13">
                  <c:v>-3.1806861868033609</c:v>
                </c:pt>
                <c:pt idx="14">
                  <c:v>-4.1924030932347751</c:v>
                </c:pt>
                <c:pt idx="15">
                  <c:v>-4.5227929017449426</c:v>
                </c:pt>
                <c:pt idx="16">
                  <c:v>-3.2386356596830645</c:v>
                </c:pt>
                <c:pt idx="17">
                  <c:v>7.2296377689262892</c:v>
                </c:pt>
                <c:pt idx="18">
                  <c:v>3.8796385603330208</c:v>
                </c:pt>
                <c:pt idx="19">
                  <c:v>-0.25333143765590149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trim'!$A$33:$B$52</c:f>
              <c:multiLvlStrCache>
                <c:ptCount val="2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Paca_trim!$AI$91:$AI$110</c:f>
              <c:numCache>
                <c:formatCode>#,##0.0</c:formatCode>
                <c:ptCount val="20"/>
                <c:pt idx="0">
                  <c:v>10.324595609474297</c:v>
                </c:pt>
                <c:pt idx="1">
                  <c:v>5.0733986540674403</c:v>
                </c:pt>
                <c:pt idx="2">
                  <c:v>1.3790760869565322</c:v>
                </c:pt>
                <c:pt idx="3">
                  <c:v>-0.45943077025144552</c:v>
                </c:pt>
                <c:pt idx="4">
                  <c:v>-0.98018360033382823</c:v>
                </c:pt>
                <c:pt idx="5">
                  <c:v>2.7261565009623734</c:v>
                </c:pt>
                <c:pt idx="6">
                  <c:v>6.4866313743885184</c:v>
                </c:pt>
                <c:pt idx="7">
                  <c:v>8.7094892943430757</c:v>
                </c:pt>
                <c:pt idx="8">
                  <c:v>10.088907985193018</c:v>
                </c:pt>
                <c:pt idx="9">
                  <c:v>9.2842951979454469</c:v>
                </c:pt>
                <c:pt idx="10">
                  <c:v>7.5357120382606446</c:v>
                </c:pt>
                <c:pt idx="11">
                  <c:v>5.6114159590447743</c:v>
                </c:pt>
                <c:pt idx="12">
                  <c:v>3.9479412162060745</c:v>
                </c:pt>
                <c:pt idx="13">
                  <c:v>1.8120279637594328</c:v>
                </c:pt>
                <c:pt idx="14">
                  <c:v>-7.314860871343587E-3</c:v>
                </c:pt>
                <c:pt idx="15">
                  <c:v>-2.2553444697618441</c:v>
                </c:pt>
                <c:pt idx="16">
                  <c:v>-4.2326743396825854</c:v>
                </c:pt>
                <c:pt idx="17">
                  <c:v>1.9525295782826468</c:v>
                </c:pt>
                <c:pt idx="18">
                  <c:v>4.8530336947138819</c:v>
                </c:pt>
                <c:pt idx="19">
                  <c:v>8.0966309819002547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275392"/>
        <c:axId val="191276928"/>
      </c:barChart>
      <c:catAx>
        <c:axId val="1912753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127692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1276928"/>
        <c:scaling>
          <c:orientation val="minMax"/>
          <c:max val="12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127539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0.90002</cdr:x>
      <cdr:y>0.28092</cdr:y>
    </cdr:from>
    <cdr:to>
      <cdr:x>0.90002</cdr:x>
      <cdr:y>0.77393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5288" y="1340563"/>
          <a:ext cx="0" cy="235265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0.90365</cdr:x>
      <cdr:y>0.29741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82560" y="1419247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0.89964</cdr:x>
      <cdr:y>0.2515</cdr:y>
    </cdr:from>
    <cdr:to>
      <cdr:x>0.9014</cdr:x>
      <cdr:y>0.76916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2409" y="1200164"/>
          <a:ext cx="13211" cy="2470287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0.89726</cdr:x>
      <cdr:y>0.31138</cdr:y>
    </cdr:from>
    <cdr:to>
      <cdr:x>0.95563</cdr:x>
      <cdr:y>0.31138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34569" y="1485913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0.88544</cdr:x>
      <cdr:y>0.23619</cdr:y>
    </cdr:from>
    <cdr:to>
      <cdr:x>0.97638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645851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0.90023</cdr:x>
      <cdr:y>0.27567</cdr:y>
    </cdr:from>
    <cdr:to>
      <cdr:x>0.90129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6838" y="1315504"/>
          <a:ext cx="7956" cy="242614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0.89207</cdr:x>
      <cdr:y>0.33533</cdr:y>
    </cdr:from>
    <cdr:to>
      <cdr:x>0.95553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695595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0.87987</cdr:x>
      <cdr:y>0.26015</cdr:y>
    </cdr:from>
    <cdr:to>
      <cdr:x>0.97208</cdr:x>
      <cdr:y>0.31887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04016" y="1241433"/>
          <a:ext cx="692134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18/01/2021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3e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aca.direccte.gouv.fr/Les-indicateurs-cles-de-la-Direccte-Paca" TargetMode="External"/><Relationship Id="rId4" Type="http://schemas.openxmlformats.org/officeDocument/2006/relationships/hyperlink" Target="http://paca.direccte.gouv.fr/Les-publications-periodiques-91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PT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" y="-45848"/>
            <a:ext cx="914197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69362" y="5784491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2" y="1676400"/>
            <a:ext cx="8970545" cy="3132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60681" y="1173376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13645" y="459839"/>
            <a:ext cx="8825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Rebond de l’emploi salarié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3" t="53333" r="23238" b="38593"/>
          <a:stretch/>
        </p:blipFill>
        <p:spPr bwMode="auto">
          <a:xfrm>
            <a:off x="729344" y="5463545"/>
            <a:ext cx="4463142" cy="5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522458" y="2201247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T3 2020 :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7522458" y="3247344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+1,6 %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22458" y="2715546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+2,0 %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81" y="1305016"/>
            <a:ext cx="7189355" cy="410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54194" y="430887"/>
            <a:ext cx="9058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L’emploi hors intérim se redresse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614380" y="3892819"/>
            <a:ext cx="1597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+6 760 emplois intérimaires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11805" y="2954115"/>
            <a:ext cx="1802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+30 360</a:t>
            </a:r>
          </a:p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emplois hors intérim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14380" y="2226783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T3 2020 :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30" y="1120579"/>
            <a:ext cx="6773575" cy="50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79" y="85853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335313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Tous les secteurs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d’activité profitent de cette embellie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67" y="936170"/>
            <a:ext cx="6557428" cy="515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80335" y="52632"/>
            <a:ext cx="898967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Dans la construction, les effectifs dépassent leur niveau d’avant la crise sanitaire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316233" y="1648691"/>
            <a:ext cx="3827768" cy="45502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rgbClr val="FF0000"/>
                </a:solidFill>
              </a:rPr>
              <a:t>Tertiaire </a:t>
            </a:r>
            <a:r>
              <a:rPr lang="fr-FR" sz="1500" b="1" dirty="0" smtClean="0">
                <a:solidFill>
                  <a:srgbClr val="FF0000"/>
                </a:solidFill>
              </a:rPr>
              <a:t>marchand </a:t>
            </a:r>
            <a:r>
              <a:rPr lang="fr-FR" sz="1500" dirty="0" smtClean="0">
                <a:solidFill>
                  <a:srgbClr val="FF0000"/>
                </a:solidFill>
              </a:rPr>
              <a:t>: </a:t>
            </a:r>
            <a:r>
              <a:rPr lang="fr-FR" sz="1500" b="1" dirty="0">
                <a:solidFill>
                  <a:srgbClr val="FF0000"/>
                </a:solidFill>
              </a:rPr>
              <a:t>+</a:t>
            </a:r>
            <a:r>
              <a:rPr lang="fr-FR" sz="1500" b="1" dirty="0" smtClean="0">
                <a:solidFill>
                  <a:srgbClr val="FF0000"/>
                </a:solidFill>
              </a:rPr>
              <a:t>2,6 %, après -2,7 %</a:t>
            </a:r>
          </a:p>
          <a:p>
            <a:endParaRPr lang="fr-FR" sz="600" dirty="0">
              <a:solidFill>
                <a:srgbClr val="FF0000"/>
              </a:solidFill>
            </a:endParaRPr>
          </a:p>
          <a:p>
            <a:r>
              <a:rPr lang="fr-FR" sz="1200" b="1" dirty="0" smtClean="0">
                <a:solidFill>
                  <a:srgbClr val="FF0000"/>
                </a:solidFill>
              </a:rPr>
              <a:t>	Hausse dans tous les sous-secteurs </a:t>
            </a:r>
            <a:r>
              <a:rPr lang="fr-FR" sz="1200" b="1" dirty="0" smtClean="0">
                <a:solidFill>
                  <a:srgbClr val="FF0000"/>
                </a:solidFill>
              </a:rPr>
              <a:t>à l’exceptio</a:t>
            </a:r>
            <a:r>
              <a:rPr lang="fr-FR" sz="1200" b="1" dirty="0" smtClean="0">
                <a:solidFill>
                  <a:srgbClr val="FF0000"/>
                </a:solidFill>
              </a:rPr>
              <a:t>n 	des </a:t>
            </a:r>
            <a:r>
              <a:rPr lang="fr-FR" sz="1200" b="1" i="1" dirty="0" smtClean="0">
                <a:solidFill>
                  <a:srgbClr val="FF0000"/>
                </a:solidFill>
              </a:rPr>
              <a:t>activités </a:t>
            </a:r>
            <a:r>
              <a:rPr lang="fr-FR" sz="1200" b="1" i="1" dirty="0" smtClean="0">
                <a:solidFill>
                  <a:srgbClr val="FF0000"/>
                </a:solidFill>
              </a:rPr>
              <a:t>financières et d’assurance </a:t>
            </a:r>
            <a:r>
              <a:rPr lang="fr-FR" sz="1200" b="1" dirty="0" smtClean="0">
                <a:solidFill>
                  <a:srgbClr val="FF0000"/>
                </a:solidFill>
              </a:rPr>
              <a:t>et </a:t>
            </a:r>
            <a:r>
              <a:rPr lang="fr-FR" sz="1200" b="1" dirty="0" smtClean="0">
                <a:solidFill>
                  <a:srgbClr val="FF0000"/>
                </a:solidFill>
              </a:rPr>
              <a:t>de</a:t>
            </a:r>
            <a:r>
              <a:rPr lang="fr-FR" sz="1200" b="1" dirty="0" smtClean="0">
                <a:solidFill>
                  <a:srgbClr val="FF0000"/>
                </a:solidFill>
              </a:rPr>
              <a:t>s 	</a:t>
            </a:r>
            <a:r>
              <a:rPr lang="fr-FR" sz="1200" b="1" i="1" dirty="0" smtClean="0">
                <a:solidFill>
                  <a:srgbClr val="FF0000"/>
                </a:solidFill>
              </a:rPr>
              <a:t>activités immobilières</a:t>
            </a:r>
            <a:endParaRPr lang="fr-FR" sz="1200" b="1" i="1" dirty="0" smtClean="0">
              <a:solidFill>
                <a:srgbClr val="FF0000"/>
              </a:solidFill>
            </a:endParaRPr>
          </a:p>
          <a:p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Tertiaire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</a:rPr>
              <a:t>non marchand 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+1,4 %, 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après -0,8 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%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rgbClr val="002060"/>
                </a:solidFill>
              </a:rPr>
              <a:t>Industrie : +1,6 %, après +0,5 %</a:t>
            </a:r>
          </a:p>
          <a:p>
            <a:endParaRPr lang="fr-FR" sz="600" dirty="0">
              <a:solidFill>
                <a:srgbClr val="002060"/>
              </a:solidFill>
            </a:endParaRPr>
          </a:p>
          <a:p>
            <a:r>
              <a:rPr lang="fr-FR" sz="1200" b="1" dirty="0" smtClean="0">
                <a:solidFill>
                  <a:srgbClr val="002060"/>
                </a:solidFill>
              </a:rPr>
              <a:t>	Hausse dans tous les sous-secteurs</a:t>
            </a:r>
          </a:p>
          <a:p>
            <a:endParaRPr lang="fr-FR" sz="12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chemeClr val="accent4">
                    <a:lumMod val="75000"/>
                  </a:schemeClr>
                </a:solidFill>
              </a:rPr>
              <a:t>Construction </a:t>
            </a:r>
            <a:r>
              <a:rPr lang="fr-FR" sz="1500" b="1" dirty="0" smtClean="0">
                <a:solidFill>
                  <a:schemeClr val="accent4">
                    <a:lumMod val="75000"/>
                  </a:schemeClr>
                </a:solidFill>
              </a:rPr>
              <a:t>: +3,2 %, après +6,0 %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>
              <a:solidFill>
                <a:srgbClr val="00B0F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329487" y="5088383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0" y="1357745"/>
            <a:ext cx="5260712" cy="362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63236" y="166511"/>
            <a:ext cx="880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Moindre recours au chômage partiel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69298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t="28030" r="62445" b="20704"/>
          <a:stretch/>
        </p:blipFill>
        <p:spPr bwMode="auto">
          <a:xfrm>
            <a:off x="1457325" y="942109"/>
            <a:ext cx="6450246" cy="532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57080" y="-23733"/>
            <a:ext cx="8906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Première </a:t>
            </a:r>
            <a:r>
              <a:rPr lang="fr-FR" sz="2800" b="1" dirty="0" smtClean="0">
                <a:solidFill>
                  <a:srgbClr val="376092"/>
                </a:solidFill>
              </a:rPr>
              <a:t>hausse </a:t>
            </a:r>
            <a:r>
              <a:rPr lang="fr-FR" sz="2800" b="1" dirty="0" smtClean="0">
                <a:solidFill>
                  <a:srgbClr val="376092"/>
                </a:solidFill>
              </a:rPr>
              <a:t>du </a:t>
            </a:r>
            <a:r>
              <a:rPr lang="fr-FR" sz="2800" b="1" dirty="0">
                <a:solidFill>
                  <a:srgbClr val="376092"/>
                </a:solidFill>
              </a:rPr>
              <a:t>nombre de bénéficiaires de contrats </a:t>
            </a:r>
            <a:r>
              <a:rPr lang="fr-FR" sz="2800" b="1" dirty="0" smtClean="0">
                <a:solidFill>
                  <a:srgbClr val="376092"/>
                </a:solidFill>
              </a:rPr>
              <a:t>aidés </a:t>
            </a:r>
            <a:r>
              <a:rPr lang="fr-FR" sz="2800" b="1" dirty="0">
                <a:solidFill>
                  <a:srgbClr val="376092"/>
                </a:solidFill>
              </a:rPr>
              <a:t>en quatre ans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4" t="29924" r="26318" b="19727"/>
          <a:stretch/>
        </p:blipFill>
        <p:spPr bwMode="auto">
          <a:xfrm>
            <a:off x="1302328" y="930374"/>
            <a:ext cx="6761018" cy="5313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64895" y="27828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Forte remontée du taux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 chômage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, après la baisse en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trompe-l’œil liée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au confinement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66664" y="2459407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(+1,9 point)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566664" y="3337544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rgbClr val="002060"/>
                </a:solidFill>
              </a:rPr>
              <a:t>(+1,8 point)</a:t>
            </a:r>
            <a:endParaRPr lang="fr-FR" sz="15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181" y="983186"/>
            <a:ext cx="6109855" cy="515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57081" y="230427"/>
            <a:ext cx="896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Hausse dans tous les départements de Paca…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77303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557614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900545" y="1095945"/>
            <a:ext cx="6622473" cy="4476454"/>
            <a:chOff x="-15535" y="24399"/>
            <a:chExt cx="6255114" cy="4099044"/>
          </a:xfrm>
        </p:grpSpPr>
        <p:graphicFrame>
          <p:nvGraphicFramePr>
            <p:cNvPr id="15" name="Graphique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00258624"/>
                </p:ext>
              </p:extLst>
            </p:nvPr>
          </p:nvGraphicFramePr>
          <p:xfrm>
            <a:off x="-15535" y="24399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6" name="Connecteur droit 15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34067" y="204796"/>
            <a:ext cx="860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… et dans toutes les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72801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094" y="868138"/>
            <a:ext cx="5430116" cy="516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7091" y="-102197"/>
            <a:ext cx="8707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Baisse de la demande d’emploi, après le niveau record du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819150" y="1042987"/>
            <a:ext cx="7505700" cy="4772025"/>
            <a:chOff x="0" y="0"/>
            <a:chExt cx="7505700" cy="4772025"/>
          </a:xfrm>
        </p:grpSpPr>
        <p:graphicFrame>
          <p:nvGraphicFramePr>
            <p:cNvPr id="9" name="Graphique 8"/>
            <p:cNvGraphicFramePr>
              <a:graphicFrameLocks/>
            </p:cNvGraphicFramePr>
            <p:nvPr/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0" name="Connecteur droit 9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7"/>
          <p:cNvSpPr txBox="1"/>
          <p:nvPr/>
        </p:nvSpPr>
        <p:spPr>
          <a:xfrm>
            <a:off x="4904509" y="1911134"/>
            <a:ext cx="2554431" cy="907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511 700 demandeurs d’emploi catégories A,B,C en moyenne 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au T3 2020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29490" y="320222"/>
            <a:ext cx="8309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La crise sanitaire touche plus durement les hommes…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32509" y="424544"/>
            <a:ext cx="8436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… et les jeunes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4164" y="15134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Ralentissement chez les inscrits depuis moins d’un an, a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ccélération chez les un an ou plus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Direccte</a:t>
            </a:r>
            <a:r>
              <a:rPr lang="fr-FR" sz="2000" dirty="0"/>
              <a:t> Paca 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http://paca.direccte.gouv.fr/Les-publications-periodiques-9124</a:t>
            </a:r>
            <a:endParaRPr lang="fr-FR" sz="2000" dirty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 smtClean="0"/>
              <a:t>Retrouvez </a:t>
            </a:r>
            <a:r>
              <a:rPr lang="fr-FR" sz="2000" dirty="0"/>
              <a:t>tous nos indicateurs </a:t>
            </a:r>
            <a:r>
              <a:rPr lang="fr-FR" sz="2000" dirty="0" smtClean="0"/>
              <a:t>dans le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Tableau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de bord des indicateurs clés 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 smtClean="0"/>
              <a:t>en </a:t>
            </a:r>
            <a:r>
              <a:rPr lang="fr-FR" sz="2000" dirty="0"/>
              <a:t>téléchargement sur le site de la </a:t>
            </a:r>
            <a:r>
              <a:rPr lang="fr-FR" sz="2000" dirty="0" err="1"/>
              <a:t>Direccte</a:t>
            </a:r>
            <a:r>
              <a:rPr lang="fr-FR" sz="2000" dirty="0"/>
              <a:t> </a:t>
            </a:r>
            <a:r>
              <a:rPr lang="fr-FR" sz="2000" dirty="0" smtClean="0"/>
              <a:t>Provence-Alpes-Côte d’Azur : 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 smtClean="0">
                <a:hlinkClick r:id="rId5"/>
              </a:rPr>
              <a:t>http</a:t>
            </a:r>
            <a:r>
              <a:rPr lang="fr-FR" sz="2000" dirty="0">
                <a:hlinkClick r:id="rId5"/>
              </a:rPr>
              <a:t>://paca.direccte.gouv.fr/Les-indicateurs-cles-de-la-Direccte-Paca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3e trimestre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8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ab994d58-9349-46a1-8cee-b96a64c5dc7e"/>
    <ds:schemaRef ds:uri="2ff91c20-40e6-4ab5-a5ac-9b5646c6652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4377</TotalTime>
  <Words>800</Words>
  <Application>Microsoft Office PowerPoint</Application>
  <PresentationFormat>Affichage à l'écran (4:3)</PresentationFormat>
  <Paragraphs>177</Paragraphs>
  <Slides>15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 Virginie (DR-PACA)</cp:lastModifiedBy>
  <cp:revision>481</cp:revision>
  <cp:lastPrinted>2018-10-09T12:30:48Z</cp:lastPrinted>
  <dcterms:created xsi:type="dcterms:W3CDTF">2018-05-30T13:27:07Z</dcterms:created>
  <dcterms:modified xsi:type="dcterms:W3CDTF">2021-01-18T15:06:19Z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