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5"/>
  </p:notesMasterIdLst>
  <p:sldIdLst>
    <p:sldId id="256" r:id="rId6"/>
    <p:sldId id="263" r:id="rId7"/>
    <p:sldId id="300" r:id="rId8"/>
    <p:sldId id="265" r:id="rId9"/>
    <p:sldId id="290" r:id="rId10"/>
    <p:sldId id="310" r:id="rId11"/>
    <p:sldId id="301" r:id="rId12"/>
    <p:sldId id="312" r:id="rId13"/>
    <p:sldId id="296" r:id="rId14"/>
    <p:sldId id="269" r:id="rId15"/>
    <p:sldId id="294" r:id="rId16"/>
    <p:sldId id="283" r:id="rId17"/>
    <p:sldId id="293" r:id="rId18"/>
    <p:sldId id="299" r:id="rId19"/>
    <p:sldId id="271" r:id="rId20"/>
    <p:sldId id="272" r:id="rId21"/>
    <p:sldId id="308" r:id="rId22"/>
    <p:sldId id="309" r:id="rId23"/>
    <p:sldId id="303" r:id="rId24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206" autoAdjust="0"/>
  </p:normalViewPr>
  <p:slideViewPr>
    <p:cSldViewPr snapToGrid="0" snapToObjects="1">
      <p:cViewPr varScale="1">
        <p:scale>
          <a:sx n="60" d="100"/>
          <a:sy n="60" d="100"/>
        </p:scale>
        <p:origin x="-16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RO-SVC01-20131\USERS\Cab-SESE\10%20-%20Notes%20de%20conjoncture\01%20-%20Notes\2021\2021-T3\01%20-%20Fichiers%20de%20travail\DEFM-Ch&#244;mage\2021_T3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RO-SVC01-20131\USERS\Cab-SESE\10%20-%20Notes%20de%20conjoncture\01%20-%20Notes\2021\2021-T3\01%20-%20Fichiers%20de%20travail\DEFM-Ch&#244;mage\2021_T3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RO-SVC01-20131\USERS\Cab-SESE\10%20-%20Notes%20de%20conjoncture\01%20-%20Notes\2021\2021-T3\01%20-%20Fichiers%20de%20travail\DEFM-Ch&#244;mage\2021_T3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RO-SVC01-20131\USERS\Cab-SESE\10%20-%20Notes%20de%20conjoncture\01%20-%20Notes\2021\2021-T3\01%20-%20Fichiers%20de%20travail\DEFM-Ch&#244;mage\2021_T3_Demandeurs%20d'emploi_ABC_not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RO-SVC01-20131\USERS\Cab-SESE\10%20-%20Notes%20de%20conjoncture\01%20-%20Notes\2021\2021-T3\01%20-%20Fichiers%20de%20travail\DEFM-Ch&#244;mage\2021_T3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9'!$C$25</c:f>
              <c:strCache>
                <c:ptCount val="1"/>
                <c:pt idx="0">
                  <c:v>T2 2021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1740150128292785E-3"/>
                  <c:y val="1.1161722148262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9'!$A$26:$A$33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Vaucluse</c:v>
                </c:pt>
                <c:pt idx="3">
                  <c:v>Alpes-de-Haute-Provence</c:v>
                </c:pt>
                <c:pt idx="4">
                  <c:v>Hautes-Alpes</c:v>
                </c:pt>
                <c:pt idx="5">
                  <c:v>Bouches-du-Rhône</c:v>
                </c:pt>
                <c:pt idx="6">
                  <c:v>Alpes-Maritimes</c:v>
                </c:pt>
                <c:pt idx="7">
                  <c:v>Var</c:v>
                </c:pt>
              </c:strCache>
            </c:strRef>
          </c:cat>
          <c:val>
            <c:numRef>
              <c:f>'Figure 9'!$C$26:$C$33</c:f>
              <c:numCache>
                <c:formatCode>0.0</c:formatCode>
                <c:ptCount val="8"/>
                <c:pt idx="0">
                  <c:v>7.8</c:v>
                </c:pt>
                <c:pt idx="1">
                  <c:v>9.1</c:v>
                </c:pt>
                <c:pt idx="2">
                  <c:v>10.3</c:v>
                </c:pt>
                <c:pt idx="3">
                  <c:v>9.4</c:v>
                </c:pt>
                <c:pt idx="4">
                  <c:v>7.7</c:v>
                </c:pt>
                <c:pt idx="5">
                  <c:v>9.3000000000000007</c:v>
                </c:pt>
                <c:pt idx="6">
                  <c:v>9</c:v>
                </c:pt>
                <c:pt idx="7">
                  <c:v>8.6</c:v>
                </c:pt>
              </c:numCache>
            </c:numRef>
          </c:val>
        </c:ser>
        <c:ser>
          <c:idx val="1"/>
          <c:order val="1"/>
          <c:tx>
            <c:strRef>
              <c:f>'Figure 9'!$B$25</c:f>
              <c:strCache>
                <c:ptCount val="1"/>
                <c:pt idx="0">
                  <c:v>T3 2021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9'!$A$26:$A$33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Vaucluse</c:v>
                </c:pt>
                <c:pt idx="3">
                  <c:v>Alpes-de-Haute-Provence</c:v>
                </c:pt>
                <c:pt idx="4">
                  <c:v>Hautes-Alpes</c:v>
                </c:pt>
                <c:pt idx="5">
                  <c:v>Bouches-du-Rhône</c:v>
                </c:pt>
                <c:pt idx="6">
                  <c:v>Alpes-Maritimes</c:v>
                </c:pt>
                <c:pt idx="7">
                  <c:v>Var</c:v>
                </c:pt>
              </c:strCache>
            </c:strRef>
          </c:cat>
          <c:val>
            <c:numRef>
              <c:f>'Figure 9'!$B$26:$B$33</c:f>
              <c:numCache>
                <c:formatCode>0.0</c:formatCode>
                <c:ptCount val="8"/>
                <c:pt idx="0">
                  <c:v>7.9</c:v>
                </c:pt>
                <c:pt idx="1">
                  <c:v>9.1</c:v>
                </c:pt>
                <c:pt idx="2">
                  <c:v>10.5</c:v>
                </c:pt>
                <c:pt idx="3">
                  <c:v>9.1999999999999993</c:v>
                </c:pt>
                <c:pt idx="4">
                  <c:v>7.3</c:v>
                </c:pt>
                <c:pt idx="5">
                  <c:v>9.4</c:v>
                </c:pt>
                <c:pt idx="6">
                  <c:v>8.8000000000000007</c:v>
                </c:pt>
                <c:pt idx="7">
                  <c:v>8.5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068992"/>
        <c:axId val="192431232"/>
      </c:barChart>
      <c:catAx>
        <c:axId val="192068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92431232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92431232"/>
        <c:scaling>
          <c:orientation val="minMax"/>
          <c:max val="11"/>
          <c:min val="7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92068992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637301219700479"/>
          <c:y val="0.11231175305173129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5231493967445686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trim'!$A$13:$B$56</c:f>
              <c:multiLvlStrCache>
                <c:ptCount val="4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</c:lvl>
                <c:lvl>
                  <c:pt idx="0">
                    <c:v>2011</c:v>
                  </c:pt>
                  <c:pt idx="4">
                    <c:v>2012</c:v>
                  </c:pt>
                  <c:pt idx="8">
                    <c:v>2013</c:v>
                  </c:pt>
                  <c:pt idx="12">
                    <c:v>2014</c:v>
                  </c:pt>
                  <c:pt idx="16">
                    <c:v>2015</c:v>
                  </c:pt>
                  <c:pt idx="20">
                    <c:v>2016</c:v>
                  </c:pt>
                  <c:pt idx="24">
                    <c:v>2017</c:v>
                  </c:pt>
                  <c:pt idx="28">
                    <c:v>2018</c:v>
                  </c:pt>
                  <c:pt idx="32">
                    <c:v>2019</c:v>
                  </c:pt>
                  <c:pt idx="36">
                    <c:v>2020</c:v>
                  </c:pt>
                  <c:pt idx="40">
                    <c:v>2021</c:v>
                  </c:pt>
                </c:lvl>
              </c:multiLvlStrCache>
            </c:multiLvlStrRef>
          </c:cat>
          <c:val>
            <c:numRef>
              <c:f>Paca_trim!$BH$71:$BH$114</c:f>
              <c:numCache>
                <c:formatCode>#,##0.0</c:formatCode>
                <c:ptCount val="44"/>
                <c:pt idx="0">
                  <c:v>1.8889817591818847</c:v>
                </c:pt>
                <c:pt idx="1">
                  <c:v>1.8201822112414945</c:v>
                </c:pt>
                <c:pt idx="2">
                  <c:v>1.3734336789823942</c:v>
                </c:pt>
                <c:pt idx="3">
                  <c:v>1.6830137165617876</c:v>
                </c:pt>
                <c:pt idx="4">
                  <c:v>1.416078932607534</c:v>
                </c:pt>
                <c:pt idx="5">
                  <c:v>1.1524059080069815</c:v>
                </c:pt>
                <c:pt idx="6">
                  <c:v>2.8011330022767567</c:v>
                </c:pt>
                <c:pt idx="7">
                  <c:v>2.4292203998709683</c:v>
                </c:pt>
                <c:pt idx="8">
                  <c:v>2.3911877622943001</c:v>
                </c:pt>
                <c:pt idx="9">
                  <c:v>1.839843035533173</c:v>
                </c:pt>
                <c:pt idx="10">
                  <c:v>0.88411771909058245</c:v>
                </c:pt>
                <c:pt idx="11">
                  <c:v>1.2979656573176346</c:v>
                </c:pt>
                <c:pt idx="12">
                  <c:v>1.1503251266156367</c:v>
                </c:pt>
                <c:pt idx="13">
                  <c:v>1.4689390469270647</c:v>
                </c:pt>
                <c:pt idx="14">
                  <c:v>1.6010024750548801</c:v>
                </c:pt>
                <c:pt idx="15">
                  <c:v>1.7205586070063505</c:v>
                </c:pt>
                <c:pt idx="16">
                  <c:v>1.9798923071129959</c:v>
                </c:pt>
                <c:pt idx="17">
                  <c:v>2.4879259160795808</c:v>
                </c:pt>
                <c:pt idx="18">
                  <c:v>0.26588270897731636</c:v>
                </c:pt>
                <c:pt idx="19">
                  <c:v>1.0686156145797376</c:v>
                </c:pt>
                <c:pt idx="20">
                  <c:v>0.50981591166034956</c:v>
                </c:pt>
                <c:pt idx="21">
                  <c:v>-0.22779365573446508</c:v>
                </c:pt>
                <c:pt idx="22">
                  <c:v>1.2231093211565902</c:v>
                </c:pt>
                <c:pt idx="23">
                  <c:v>0.59610952724522548</c:v>
                </c:pt>
                <c:pt idx="24">
                  <c:v>1.0437991783301959</c:v>
                </c:pt>
                <c:pt idx="25">
                  <c:v>0.91103928770785991</c:v>
                </c:pt>
                <c:pt idx="26">
                  <c:v>1.3473922871523047</c:v>
                </c:pt>
                <c:pt idx="27">
                  <c:v>0.74661060348777397</c:v>
                </c:pt>
                <c:pt idx="28">
                  <c:v>0.26954358178608029</c:v>
                </c:pt>
                <c:pt idx="29">
                  <c:v>0.27282126538370477</c:v>
                </c:pt>
                <c:pt idx="30">
                  <c:v>0.23748702801946742</c:v>
                </c:pt>
                <c:pt idx="31">
                  <c:v>-0.5103496791234452</c:v>
                </c:pt>
                <c:pt idx="32">
                  <c:v>1.334116014728437E-2</c:v>
                </c:pt>
                <c:pt idx="33">
                  <c:v>-0.69164687991888352</c:v>
                </c:pt>
                <c:pt idx="34">
                  <c:v>-1.1236105980724664</c:v>
                </c:pt>
                <c:pt idx="35">
                  <c:v>-1.7055874801320425</c:v>
                </c:pt>
                <c:pt idx="36">
                  <c:v>-0.20039941676859296</c:v>
                </c:pt>
                <c:pt idx="37">
                  <c:v>8.0971603852625371</c:v>
                </c:pt>
                <c:pt idx="38">
                  <c:v>-1.5796047785286538</c:v>
                </c:pt>
                <c:pt idx="39">
                  <c:v>-2.4588510175790224</c:v>
                </c:pt>
                <c:pt idx="40">
                  <c:v>0.50176485110529079</c:v>
                </c:pt>
                <c:pt idx="41">
                  <c:v>0.36913353206349253</c:v>
                </c:pt>
                <c:pt idx="42">
                  <c:v>-2.4712426990521119</c:v>
                </c:pt>
                <c:pt idx="43">
                  <c:v>-3.7275421688381272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2497536"/>
        <c:axId val="192499072"/>
      </c:barChart>
      <c:catAx>
        <c:axId val="19249753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92499072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92499072"/>
        <c:scaling>
          <c:orientation val="minMax"/>
          <c:max val="9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92497536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trim'!$A$33:$B$56</c:f>
              <c:multiLvlStrCache>
                <c:ptCount val="2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Paca_trim!$BI$91:$BI$114</c:f>
              <c:numCache>
                <c:formatCode>#,##0.0</c:formatCode>
                <c:ptCount val="24"/>
                <c:pt idx="0">
                  <c:v>0.29529219866133438</c:v>
                </c:pt>
                <c:pt idx="1">
                  <c:v>-0.29161876454588676</c:v>
                </c:pt>
                <c:pt idx="2">
                  <c:v>0.82820101802638657</c:v>
                </c:pt>
                <c:pt idx="3">
                  <c:v>0.53411800800480247</c:v>
                </c:pt>
                <c:pt idx="4">
                  <c:v>0.68525454293244525</c:v>
                </c:pt>
                <c:pt idx="5">
                  <c:v>0.34580623828943668</c:v>
                </c:pt>
                <c:pt idx="6">
                  <c:v>0.72904510194273797</c:v>
                </c:pt>
                <c:pt idx="7">
                  <c:v>0.26715372243273361</c:v>
                </c:pt>
                <c:pt idx="8">
                  <c:v>-0.20798781979826098</c:v>
                </c:pt>
                <c:pt idx="9">
                  <c:v>-7.2198231824427417E-2</c:v>
                </c:pt>
                <c:pt idx="10">
                  <c:v>4.0896450188121491E-2</c:v>
                </c:pt>
                <c:pt idx="11">
                  <c:v>-0.58185484969885959</c:v>
                </c:pt>
                <c:pt idx="12">
                  <c:v>-9.3203031839794725E-2</c:v>
                </c:pt>
                <c:pt idx="13">
                  <c:v>-0.88899864180762567</c:v>
                </c:pt>
                <c:pt idx="14">
                  <c:v>-1.1641266281854357</c:v>
                </c:pt>
                <c:pt idx="15">
                  <c:v>-1.8584913587854635</c:v>
                </c:pt>
                <c:pt idx="16">
                  <c:v>-1.9978594363190272E-2</c:v>
                </c:pt>
                <c:pt idx="17">
                  <c:v>10.05837769943334</c:v>
                </c:pt>
                <c:pt idx="18">
                  <c:v>-2.3642164237173802</c:v>
                </c:pt>
                <c:pt idx="19">
                  <c:v>-2.2607425117885382</c:v>
                </c:pt>
                <c:pt idx="20">
                  <c:v>0.45526820053545247</c:v>
                </c:pt>
                <c:pt idx="21">
                  <c:v>0.19616331610703419</c:v>
                </c:pt>
                <c:pt idx="22">
                  <c:v>-3.1122152761837829</c:v>
                </c:pt>
                <c:pt idx="23">
                  <c:v>-3.6079600880738028</c:v>
                </c:pt>
              </c:numCache>
            </c:numRef>
          </c:val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trim'!$A$33:$B$56</c:f>
              <c:multiLvlStrCache>
                <c:ptCount val="2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Paca_trim!$BJ$91:$BJ$114</c:f>
              <c:numCache>
                <c:formatCode>#,##0.0</c:formatCode>
                <c:ptCount val="24"/>
                <c:pt idx="0">
                  <c:v>0.72925506666858819</c:v>
                </c:pt>
                <c:pt idx="1">
                  <c:v>-0.16278737683850242</c:v>
                </c:pt>
                <c:pt idx="2">
                  <c:v>1.6248069111505226</c:v>
                </c:pt>
                <c:pt idx="3">
                  <c:v>0.65867252153353206</c:v>
                </c:pt>
                <c:pt idx="4">
                  <c:v>1.405201342281881</c:v>
                </c:pt>
                <c:pt idx="5">
                  <c:v>1.4767321613236906</c:v>
                </c:pt>
                <c:pt idx="6">
                  <c:v>1.9593456166095979</c:v>
                </c:pt>
                <c:pt idx="7">
                  <c:v>1.2153842053359565</c:v>
                </c:pt>
                <c:pt idx="8">
                  <c:v>0.7320605661619517</c:v>
                </c:pt>
                <c:pt idx="9">
                  <c:v>0.60387420594463226</c:v>
                </c:pt>
                <c:pt idx="10">
                  <c:v>0.42485188649827865</c:v>
                </c:pt>
                <c:pt idx="11">
                  <c:v>-0.44246070250339997</c:v>
                </c:pt>
                <c:pt idx="12">
                  <c:v>0.11435551570440072</c:v>
                </c:pt>
                <c:pt idx="13">
                  <c:v>-0.50492594852092898</c:v>
                </c:pt>
                <c:pt idx="14">
                  <c:v>-1.0854250378333208</c:v>
                </c:pt>
                <c:pt idx="15">
                  <c:v>-1.561593247164339</c:v>
                </c:pt>
                <c:pt idx="16">
                  <c:v>-0.36979473712417388</c:v>
                </c:pt>
                <c:pt idx="17">
                  <c:v>6.2493275954814465</c:v>
                </c:pt>
                <c:pt idx="18">
                  <c:v>-0.81385193717012916</c:v>
                </c:pt>
                <c:pt idx="19">
                  <c:v>-2.6491756418763668</c:v>
                </c:pt>
                <c:pt idx="20">
                  <c:v>0.54661283557047025</c:v>
                </c:pt>
                <c:pt idx="21">
                  <c:v>0.53581904699824268</c:v>
                </c:pt>
                <c:pt idx="22">
                  <c:v>-1.8556460397323504</c:v>
                </c:pt>
                <c:pt idx="23">
                  <c:v>-3.8409196009777324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260928"/>
        <c:axId val="191270912"/>
      </c:barChart>
      <c:catAx>
        <c:axId val="19126092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91270912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91270912"/>
        <c:scaling>
          <c:orientation val="minMax"/>
          <c:max val="12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91260928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5345676101864512"/>
          <c:w val="0.86471641552420164"/>
          <c:h val="0.464599829212965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trim'!$A$33:$B$56</c:f>
              <c:multiLvlStrCache>
                <c:ptCount val="2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Paca_trim!$BK$91:$BK$114</c:f>
              <c:numCache>
                <c:formatCode>#,##0.0</c:formatCode>
                <c:ptCount val="24"/>
                <c:pt idx="0">
                  <c:v>0.11039964672114877</c:v>
                </c:pt>
                <c:pt idx="1">
                  <c:v>-1.2902514336126991</c:v>
                </c:pt>
                <c:pt idx="2">
                  <c:v>0.80996536699808885</c:v>
                </c:pt>
                <c:pt idx="3">
                  <c:v>-0.98077242755028049</c:v>
                </c:pt>
                <c:pt idx="4">
                  <c:v>6.155567991046329E-2</c:v>
                </c:pt>
                <c:pt idx="5">
                  <c:v>6.7110340584974892E-2</c:v>
                </c:pt>
                <c:pt idx="6">
                  <c:v>1.3468954339685757</c:v>
                </c:pt>
                <c:pt idx="7">
                  <c:v>0.66174037719202161</c:v>
                </c:pt>
                <c:pt idx="8">
                  <c:v>0.33965158321465072</c:v>
                </c:pt>
                <c:pt idx="9">
                  <c:v>0.44769600349421346</c:v>
                </c:pt>
                <c:pt idx="10">
                  <c:v>5.4353734101542095E-2</c:v>
                </c:pt>
                <c:pt idx="11">
                  <c:v>-0.72794437201216811</c:v>
                </c:pt>
                <c:pt idx="12">
                  <c:v>0.56911458903359247</c:v>
                </c:pt>
                <c:pt idx="13">
                  <c:v>-0.34824246381544022</c:v>
                </c:pt>
                <c:pt idx="14">
                  <c:v>-2.1076771868515864</c:v>
                </c:pt>
                <c:pt idx="15">
                  <c:v>-3.3076751450245356</c:v>
                </c:pt>
                <c:pt idx="16">
                  <c:v>-0.60571098932794554</c:v>
                </c:pt>
                <c:pt idx="17">
                  <c:v>15.525246662797443</c:v>
                </c:pt>
                <c:pt idx="18">
                  <c:v>-4.1296156744536567</c:v>
                </c:pt>
                <c:pt idx="19">
                  <c:v>-4.8158046428758645</c:v>
                </c:pt>
                <c:pt idx="20">
                  <c:v>0.8533362695441582</c:v>
                </c:pt>
                <c:pt idx="21">
                  <c:v>-0.5185872591298768</c:v>
                </c:pt>
                <c:pt idx="22">
                  <c:v>-6.4201053555750676</c:v>
                </c:pt>
                <c:pt idx="23">
                  <c:v>-6.1627770611000221</c:v>
                </c:pt>
              </c:numCache>
            </c:numRef>
          </c:val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trim'!$A$33:$B$56</c:f>
              <c:multiLvlStrCache>
                <c:ptCount val="2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Paca_trim!$BL$91:$BL$114</c:f>
              <c:numCache>
                <c:formatCode>#,##0.0</c:formatCode>
                <c:ptCount val="24"/>
                <c:pt idx="0">
                  <c:v>0.27972664111981516</c:v>
                </c:pt>
                <c:pt idx="1">
                  <c:v>-0.4807855855038512</c:v>
                </c:pt>
                <c:pt idx="2">
                  <c:v>1.0106534495527786</c:v>
                </c:pt>
                <c:pt idx="3">
                  <c:v>0.52113883499527169</c:v>
                </c:pt>
                <c:pt idx="4">
                  <c:v>0.68114998765624879</c:v>
                </c:pt>
                <c:pt idx="5">
                  <c:v>0.75790506124542301</c:v>
                </c:pt>
                <c:pt idx="6">
                  <c:v>0.94799836284995553</c:v>
                </c:pt>
                <c:pt idx="7">
                  <c:v>0.50954436871288866</c:v>
                </c:pt>
                <c:pt idx="8">
                  <c:v>6.1053389008214332E-2</c:v>
                </c:pt>
                <c:pt idx="9">
                  <c:v>-4.6851676309389578E-2</c:v>
                </c:pt>
                <c:pt idx="10">
                  <c:v>1.6351268858461054E-2</c:v>
                </c:pt>
                <c:pt idx="11">
                  <c:v>-0.79781146799490221</c:v>
                </c:pt>
                <c:pt idx="12">
                  <c:v>-0.3394895571254386</c:v>
                </c:pt>
                <c:pt idx="13">
                  <c:v>-0.99107044427296787</c:v>
                </c:pt>
                <c:pt idx="14">
                  <c:v>-1.2247942902317122</c:v>
                </c:pt>
                <c:pt idx="15">
                  <c:v>-1.8464451984534058</c:v>
                </c:pt>
                <c:pt idx="16">
                  <c:v>-0.23773155857728101</c:v>
                </c:pt>
                <c:pt idx="17">
                  <c:v>8.294384454216841</c:v>
                </c:pt>
                <c:pt idx="18">
                  <c:v>-1.7699397263768901</c:v>
                </c:pt>
                <c:pt idx="19">
                  <c:v>-2.6167132004415339</c:v>
                </c:pt>
                <c:pt idx="20">
                  <c:v>0.42005600746766181</c:v>
                </c:pt>
                <c:pt idx="21">
                  <c:v>0.27997255604983451</c:v>
                </c:pt>
                <c:pt idx="22">
                  <c:v>-2.4509208885553746</c:v>
                </c:pt>
                <c:pt idx="23">
                  <c:v>-3.9016719835290425</c:v>
                </c:pt>
              </c:numCache>
            </c:numRef>
          </c:val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multiLvlStrRef>
              <c:f>'dates trim'!$A$33:$B$56</c:f>
              <c:multiLvlStrCache>
                <c:ptCount val="2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Paca_trim!$BM$91:$BM$114</c:f>
              <c:numCache>
                <c:formatCode>#,##0.0</c:formatCode>
                <c:ptCount val="24"/>
                <c:pt idx="0">
                  <c:v>1.3042220936957838</c:v>
                </c:pt>
                <c:pt idx="1">
                  <c:v>0.95915046672947479</c:v>
                </c:pt>
                <c:pt idx="2">
                  <c:v>1.9594537280515745</c:v>
                </c:pt>
                <c:pt idx="3">
                  <c:v>1.5696062118691012</c:v>
                </c:pt>
                <c:pt idx="4">
                  <c:v>2.4053950745372088</c:v>
                </c:pt>
                <c:pt idx="5">
                  <c:v>1.6796864585277405</c:v>
                </c:pt>
                <c:pt idx="6">
                  <c:v>2.2943598080604088</c:v>
                </c:pt>
                <c:pt idx="7">
                  <c:v>1.3406131446734415</c:v>
                </c:pt>
                <c:pt idx="8">
                  <c:v>0.72088023270520107</c:v>
                </c:pt>
                <c:pt idx="9">
                  <c:v>0.92918131592163444</c:v>
                </c:pt>
                <c:pt idx="10">
                  <c:v>0.82607613834289051</c:v>
                </c:pt>
                <c:pt idx="11">
                  <c:v>0.23937614135529639</c:v>
                </c:pt>
                <c:pt idx="12">
                  <c:v>0.55392796474555972</c:v>
                </c:pt>
                <c:pt idx="13">
                  <c:v>-0.18117716188423838</c:v>
                </c:pt>
                <c:pt idx="14">
                  <c:v>-0.45867059112092434</c:v>
                </c:pt>
                <c:pt idx="15">
                  <c:v>-0.68994406524898189</c:v>
                </c:pt>
                <c:pt idx="16">
                  <c:v>5.4586507207887713E-2</c:v>
                </c:pt>
                <c:pt idx="17">
                  <c:v>4.4984500929944327</c:v>
                </c:pt>
                <c:pt idx="18">
                  <c:v>4.9835069650439046E-2</c:v>
                </c:pt>
                <c:pt idx="19">
                  <c:v>-1.0460151802656581</c:v>
                </c:pt>
                <c:pt idx="20">
                  <c:v>0.52494067451280824</c:v>
                </c:pt>
                <c:pt idx="21">
                  <c:v>0.94901998187799652</c:v>
                </c:pt>
                <c:pt idx="22">
                  <c:v>-0.81490929705215764</c:v>
                </c:pt>
                <c:pt idx="23">
                  <c:v>-2.3719368436093458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339520"/>
        <c:axId val="191341312"/>
      </c:barChart>
      <c:catAx>
        <c:axId val="191339520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91341312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91341312"/>
        <c:scaling>
          <c:orientation val="minMax"/>
          <c:max val="18"/>
          <c:min val="-9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91339520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trim'!$A$33:$B$56</c:f>
              <c:multiLvlStrCache>
                <c:ptCount val="2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Paca_trim!$BT$91:$BT$114</c:f>
              <c:numCache>
                <c:formatCode>#,##0.0</c:formatCode>
                <c:ptCount val="24"/>
                <c:pt idx="0">
                  <c:v>-9.5866533864530368E-2</c:v>
                </c:pt>
                <c:pt idx="1">
                  <c:v>0.7066036912877216</c:v>
                </c:pt>
                <c:pt idx="2">
                  <c:v>2.7719341665635389</c:v>
                </c:pt>
                <c:pt idx="3">
                  <c:v>0.64178205900060625</c:v>
                </c:pt>
                <c:pt idx="4">
                  <c:v>1.1880406302717139</c:v>
                </c:pt>
                <c:pt idx="5">
                  <c:v>1.1823685206246992E-3</c:v>
                </c:pt>
                <c:pt idx="6">
                  <c:v>0.31687101694315434</c:v>
                </c:pt>
                <c:pt idx="7">
                  <c:v>-0.71424362072013414</c:v>
                </c:pt>
                <c:pt idx="8">
                  <c:v>-1.1514856539132867</c:v>
                </c:pt>
                <c:pt idx="9">
                  <c:v>-0.66651454923201126</c:v>
                </c:pt>
                <c:pt idx="10">
                  <c:v>-0.48359407113668373</c:v>
                </c:pt>
                <c:pt idx="11">
                  <c:v>-1.5635250382680987</c:v>
                </c:pt>
                <c:pt idx="12">
                  <c:v>-0.44553050217828183</c:v>
                </c:pt>
                <c:pt idx="13">
                  <c:v>-0.77975851040091859</c:v>
                </c:pt>
                <c:pt idx="14">
                  <c:v>-1.4480802628784151</c:v>
                </c:pt>
                <c:pt idx="15">
                  <c:v>-1.8750475417733781</c:v>
                </c:pt>
                <c:pt idx="16">
                  <c:v>0.87339629710978528</c:v>
                </c:pt>
                <c:pt idx="17">
                  <c:v>10.016010246557805</c:v>
                </c:pt>
                <c:pt idx="18">
                  <c:v>-4.549740962803428</c:v>
                </c:pt>
                <c:pt idx="19">
                  <c:v>-6.0338834205422849</c:v>
                </c:pt>
                <c:pt idx="20">
                  <c:v>-0.98520249221183409</c:v>
                </c:pt>
                <c:pt idx="21">
                  <c:v>1.5705090389481091</c:v>
                </c:pt>
                <c:pt idx="22">
                  <c:v>-0.91250532402329387</c:v>
                </c:pt>
                <c:pt idx="23">
                  <c:v>-3.7643932683790848</c:v>
                </c:pt>
              </c:numCache>
            </c:numRef>
          </c:val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trim'!$A$33:$B$56</c:f>
              <c:multiLvlStrCache>
                <c:ptCount val="2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Paca_trim!$BU$91:$BU$114</c:f>
              <c:numCache>
                <c:formatCode>#,##0.0</c:formatCode>
                <c:ptCount val="24"/>
                <c:pt idx="0">
                  <c:v>1.3163348198743208</c:v>
                </c:pt>
                <c:pt idx="1">
                  <c:v>-1.4546823098195216</c:v>
                </c:pt>
                <c:pt idx="2">
                  <c:v>-0.8551408076514333</c:v>
                </c:pt>
                <c:pt idx="3">
                  <c:v>0.53258302768426358</c:v>
                </c:pt>
                <c:pt idx="4">
                  <c:v>0.84295400403151532</c:v>
                </c:pt>
                <c:pt idx="5">
                  <c:v>2.1822807394313859</c:v>
                </c:pt>
                <c:pt idx="6">
                  <c:v>2.7564910919261498</c:v>
                </c:pt>
                <c:pt idx="7">
                  <c:v>2.6967069966487678</c:v>
                </c:pt>
                <c:pt idx="8">
                  <c:v>2.1034731052655964</c:v>
                </c:pt>
                <c:pt idx="9">
                  <c:v>1.4464483990036747</c:v>
                </c:pt>
                <c:pt idx="10">
                  <c:v>1.119656855494755</c:v>
                </c:pt>
                <c:pt idx="11">
                  <c:v>0.75767548671141771</c:v>
                </c:pt>
                <c:pt idx="12">
                  <c:v>0.55309573927559974</c:v>
                </c:pt>
                <c:pt idx="13">
                  <c:v>-0.58903358068893574</c:v>
                </c:pt>
                <c:pt idx="14">
                  <c:v>-0.74646373696591883</c:v>
                </c:pt>
                <c:pt idx="15">
                  <c:v>-1.5100081938429155</c:v>
                </c:pt>
                <c:pt idx="16">
                  <c:v>-1.4351081530782017</c:v>
                </c:pt>
                <c:pt idx="17">
                  <c:v>5.8390860036776848</c:v>
                </c:pt>
                <c:pt idx="18">
                  <c:v>2.0535459982910842</c:v>
                </c:pt>
                <c:pt idx="19">
                  <c:v>1.6312690128659435</c:v>
                </c:pt>
                <c:pt idx="20">
                  <c:v>2.0746660076066403</c:v>
                </c:pt>
                <c:pt idx="21">
                  <c:v>-0.86357644400204547</c:v>
                </c:pt>
                <c:pt idx="22">
                  <c:v>-4.1099050203527776</c:v>
                </c:pt>
                <c:pt idx="23">
                  <c:v>-3.6875097281770408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469440"/>
        <c:axId val="191470976"/>
      </c:barChart>
      <c:catAx>
        <c:axId val="191469440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91470976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91470976"/>
        <c:scaling>
          <c:orientation val="minMax"/>
          <c:max val="12"/>
          <c:min val="-8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91469440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0.93138</cdr:x>
      <cdr:y>0.23556</cdr:y>
    </cdr:from>
    <cdr:to>
      <cdr:x>0.95431</cdr:x>
      <cdr:y>0.23556</cdr:y>
    </cdr:to>
    <cdr:cxnSp macro="">
      <cdr:nvCxnSpPr>
        <cdr:cNvPr id="4" name="Connecteur droit avec flèche 3"/>
        <cdr:cNvCxnSpPr/>
      </cdr:nvCxnSpPr>
      <cdr:spPr>
        <a:xfrm xmlns:a="http://schemas.openxmlformats.org/drawingml/2006/main" flipV="1">
          <a:off x="6990678" y="1124101"/>
          <a:ext cx="172122" cy="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0.91497</cdr:x>
      <cdr:y>0.16966</cdr:y>
    </cdr:from>
    <cdr:to>
      <cdr:x>1</cdr:x>
      <cdr:y>0.26774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867525" y="809626"/>
          <a:ext cx="638175" cy="4680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defPPr>
            <a:defRPr lang="fr-FR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1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0.9104</cdr:x>
      <cdr:y>0.28638</cdr:y>
    </cdr:from>
    <cdr:to>
      <cdr:x>0.9115</cdr:x>
      <cdr:y>0.77584</cdr:y>
    </cdr:to>
    <cdr:cxnSp macro="">
      <cdr:nvCxnSpPr>
        <cdr:cNvPr id="4" name="Connecteur droit 3"/>
        <cdr:cNvCxnSpPr/>
      </cdr:nvCxnSpPr>
      <cdr:spPr>
        <a:xfrm xmlns:a="http://schemas.openxmlformats.org/drawingml/2006/main" flipH="1">
          <a:off x="6833189" y="1366630"/>
          <a:ext cx="8246" cy="2335698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0.91591</cdr:x>
      <cdr:y>0.2968</cdr:y>
    </cdr:from>
    <cdr:to>
      <cdr:x>0.96711</cdr:x>
      <cdr:y>0.29741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874565" y="1416326"/>
          <a:ext cx="384273" cy="292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0.88759</cdr:x>
      <cdr:y>0.22023</cdr:y>
    </cdr:from>
    <cdr:to>
      <cdr:x>0.9798</cdr:x>
      <cdr:y>0.27895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662018" y="1050942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 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Pôle emploi, Dares (STMT) - Calculs des CVS-CJO : Dares</a:t>
          </a:r>
          <a:endParaRPr lang="fr-FR" sz="1000">
            <a:effectLst/>
          </a:endParaRPr>
        </a:p>
      </cdr:txBody>
    </cdr:sp>
  </cdr:relSizeAnchor>
  <cdr:relSizeAnchor xmlns:cdr="http://schemas.openxmlformats.org/drawingml/2006/chartDrawing">
    <cdr:from>
      <cdr:x>0.91134</cdr:x>
      <cdr:y>0.25714</cdr:y>
    </cdr:from>
    <cdr:to>
      <cdr:x>0.91134</cdr:x>
      <cdr:y>0.7761</cdr:y>
    </cdr:to>
    <cdr:cxnSp macro="">
      <cdr:nvCxnSpPr>
        <cdr:cNvPr id="4" name="Connecteur droit 3"/>
        <cdr:cNvCxnSpPr/>
      </cdr:nvCxnSpPr>
      <cdr:spPr>
        <a:xfrm xmlns:a="http://schemas.openxmlformats.org/drawingml/2006/main" flipH="1">
          <a:off x="6840222" y="1227064"/>
          <a:ext cx="0" cy="2476490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0.91712</cdr:x>
      <cdr:y>0.30964</cdr:y>
    </cdr:from>
    <cdr:to>
      <cdr:x>0.97549</cdr:x>
      <cdr:y>0.30964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883651" y="1477631"/>
          <a:ext cx="438108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0.90089</cdr:x>
      <cdr:y>0.23619</cdr:y>
    </cdr:from>
    <cdr:to>
      <cdr:x>0.99183</cdr:x>
      <cdr:y>0.29491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761803" y="1127105"/>
          <a:ext cx="682568" cy="2802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0.91012</cdr:x>
      <cdr:y>0.27727</cdr:y>
    </cdr:from>
    <cdr:to>
      <cdr:x>0.91233</cdr:x>
      <cdr:y>0.78408</cdr:y>
    </cdr:to>
    <cdr:cxnSp macro="">
      <cdr:nvCxnSpPr>
        <cdr:cNvPr id="4" name="Connecteur droit 3"/>
        <cdr:cNvCxnSpPr/>
      </cdr:nvCxnSpPr>
      <cdr:spPr>
        <a:xfrm xmlns:a="http://schemas.openxmlformats.org/drawingml/2006/main" flipH="1">
          <a:off x="6831088" y="1323147"/>
          <a:ext cx="16559" cy="2418502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0.90531</cdr:x>
      <cdr:y>0.33533</cdr:y>
    </cdr:from>
    <cdr:to>
      <cdr:x>0.96877</cdr:x>
      <cdr:y>0.33533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795002" y="1600203"/>
          <a:ext cx="476312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0.89642</cdr:x>
      <cdr:y>0.26536</cdr:y>
    </cdr:from>
    <cdr:to>
      <cdr:x>0.98863</cdr:x>
      <cdr:y>0.32408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728280" y="1266290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13/01/2022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octobre 2021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octobre 2021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avril 2019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 smtClean="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2021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2021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2021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La Note de conjoncture du 3e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de-la-Direccte-Paca" TargetMode="External"/><Relationship Id="rId4" Type="http://schemas.openxmlformats.org/officeDocument/2006/relationships/hyperlink" Target="http://paca.dreets.gouv.fr/Les-outils-de-pilotage-territoriali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 smtClean="0"/>
              <a:t>Services études, statistiques, évaluation</a:t>
            </a:r>
            <a:endParaRPr lang="fr-FR" sz="1400" b="1" i="1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85" y="1935480"/>
            <a:ext cx="8636109" cy="307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39377" y="662941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7105343" y="2773554"/>
            <a:ext cx="2132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Au T3 2021 :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7591965" y="3789217"/>
            <a:ext cx="897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tx2"/>
                </a:solidFill>
              </a:rPr>
              <a:t>+0,4 %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587112" y="3142886"/>
            <a:ext cx="897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+0,3 % </a:t>
            </a: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15677" y="467869"/>
            <a:ext cx="8928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L’emploi salarié ralentit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316" y="1009668"/>
            <a:ext cx="6427303" cy="5559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08138" y="0"/>
            <a:ext cx="89338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Un ralentissement qui concerne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aussi bien l’emploi hors intérim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que l’emploi intérimaire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08" r="4476"/>
          <a:stretch/>
        </p:blipFill>
        <p:spPr bwMode="auto">
          <a:xfrm>
            <a:off x="811449" y="5695950"/>
            <a:ext cx="6960951" cy="692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586" y="1174851"/>
            <a:ext cx="6905297" cy="4528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3645" y="36982"/>
            <a:ext cx="8989671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croissance se modère fortement dans le tertiaire marchand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6" t="66574" r="19887" b="25162"/>
          <a:stretch/>
        </p:blipFill>
        <p:spPr bwMode="auto">
          <a:xfrm>
            <a:off x="517545" y="5554439"/>
            <a:ext cx="4410993" cy="52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7033847" y="1930220"/>
            <a:ext cx="2132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Au T3 2021 </a:t>
            </a:r>
            <a:r>
              <a:rPr lang="fr-FR" dirty="0" smtClean="0"/>
              <a:t>:</a:t>
            </a:r>
            <a:endParaRPr lang="fr-F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45" y="1280758"/>
            <a:ext cx="6676762" cy="4003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033847" y="2577857"/>
            <a:ext cx="2007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</a:rPr>
              <a:t>+1,0 % (après +3,4 %)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7024935" y="2916411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0,3 % (après +0,2 %)</a:t>
            </a:r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040842" y="3254965"/>
            <a:ext cx="1993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accent4">
                    <a:lumMod val="75000"/>
                  </a:schemeClr>
                </a:solidFill>
              </a:rPr>
              <a:t>+0,1 % (après une stabilité)</a:t>
            </a:r>
            <a:endParaRPr lang="fr-FR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024935" y="3839740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2060"/>
                </a:solidFill>
              </a:rPr>
              <a:t>+0,2 % (après +0,5 %)</a:t>
            </a:r>
            <a:endParaRPr lang="fr-FR" sz="5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57079" y="0"/>
            <a:ext cx="87365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Dans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construction, les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effectifs restent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stables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grâce au soutien de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l’intérim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0001"/>
          <a:stretch/>
        </p:blipFill>
        <p:spPr bwMode="auto">
          <a:xfrm>
            <a:off x="1186552" y="5398118"/>
            <a:ext cx="6451056" cy="566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08" r="4476"/>
          <a:stretch/>
        </p:blipFill>
        <p:spPr bwMode="auto">
          <a:xfrm>
            <a:off x="964735" y="5964483"/>
            <a:ext cx="6896990" cy="686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381" y="1229710"/>
            <a:ext cx="6175945" cy="4015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344225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croissance des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embauches décélère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55" y="1142624"/>
            <a:ext cx="7472854" cy="523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25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368497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Les contrats aidés toujours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plus sollicités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16" y="1213338"/>
            <a:ext cx="7288048" cy="504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40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187663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40 000 embauches en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apprentissage depuis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début 2021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710883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39" y="1134430"/>
            <a:ext cx="7527885" cy="493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88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8" y="0"/>
            <a:ext cx="85823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Le nombre </a:t>
            </a:r>
            <a:r>
              <a:rPr lang="fr-FR" sz="2800" b="1" dirty="0">
                <a:solidFill>
                  <a:srgbClr val="376092"/>
                </a:solidFill>
              </a:rPr>
              <a:t>de salariés </a:t>
            </a:r>
            <a:r>
              <a:rPr lang="fr-FR" sz="2800" b="1" dirty="0" smtClean="0">
                <a:solidFill>
                  <a:srgbClr val="376092"/>
                </a:solidFill>
              </a:rPr>
              <a:t>en activité </a:t>
            </a:r>
            <a:r>
              <a:rPr lang="fr-FR" sz="2800" b="1" dirty="0">
                <a:solidFill>
                  <a:srgbClr val="376092"/>
                </a:solidFill>
              </a:rPr>
              <a:t>partielle </a:t>
            </a:r>
            <a:r>
              <a:rPr lang="fr-FR" sz="2800" b="1" dirty="0" smtClean="0">
                <a:solidFill>
                  <a:srgbClr val="376092"/>
                </a:solidFill>
              </a:rPr>
              <a:t>au plus bas depuis le début de la crise sanitaire</a:t>
            </a:r>
            <a:endParaRPr lang="fr-FR" sz="2800" b="1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2" t="33621" r="27783" b="25431"/>
          <a:stretch/>
        </p:blipFill>
        <p:spPr bwMode="auto">
          <a:xfrm>
            <a:off x="1087821" y="1198178"/>
            <a:ext cx="7425558" cy="524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13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8209" y="394022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Nouvelle stabilité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du taux de chômage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234740" y="3405256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stable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290178" y="4176192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2060"/>
                </a:solidFill>
              </a:rPr>
              <a:t>+0,1 point</a:t>
            </a:r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4" y="1066404"/>
            <a:ext cx="7116184" cy="550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6879057" y="2983239"/>
            <a:ext cx="2132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Au T3 2021 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aphique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3562947"/>
              </p:ext>
            </p:extLst>
          </p:nvPr>
        </p:nvGraphicFramePr>
        <p:xfrm>
          <a:off x="1014845" y="1153365"/>
          <a:ext cx="6800850" cy="4551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0" y="-23226"/>
            <a:ext cx="9216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b="1" dirty="0" smtClean="0">
                <a:solidFill>
                  <a:srgbClr val="376092"/>
                </a:solidFill>
              </a:rPr>
              <a:t>Plus forte baisse du taux de chômage au 3</a:t>
            </a:r>
            <a:r>
              <a:rPr lang="fr-FR" sz="2700" b="1" baseline="30000" dirty="0" smtClean="0">
                <a:solidFill>
                  <a:srgbClr val="376092"/>
                </a:solidFill>
              </a:rPr>
              <a:t>e</a:t>
            </a:r>
            <a:r>
              <a:rPr lang="fr-FR" sz="2700" b="1" dirty="0" smtClean="0">
                <a:solidFill>
                  <a:srgbClr val="376092"/>
                </a:solidFill>
              </a:rPr>
              <a:t> trimestre 2021 dans les Hautes-Alpes, qui </a:t>
            </a:r>
            <a:r>
              <a:rPr lang="fr-FR" sz="2700" b="1" dirty="0" smtClean="0">
                <a:solidFill>
                  <a:schemeClr val="accent1">
                    <a:lumMod val="75000"/>
                  </a:schemeClr>
                </a:solidFill>
              </a:rPr>
              <a:t>retrouve </a:t>
            </a:r>
            <a:r>
              <a:rPr lang="fr-FR" sz="2700" b="1" dirty="0">
                <a:solidFill>
                  <a:schemeClr val="accent1">
                    <a:lumMod val="75000"/>
                  </a:schemeClr>
                </a:solidFill>
              </a:rPr>
              <a:t>son niveau de début </a:t>
            </a:r>
            <a:r>
              <a:rPr lang="fr-FR" sz="2700" b="1" dirty="0" smtClean="0">
                <a:solidFill>
                  <a:schemeClr val="accent1">
                    <a:lumMod val="75000"/>
                  </a:schemeClr>
                </a:solidFill>
              </a:rPr>
              <a:t>2020</a:t>
            </a:r>
            <a:endParaRPr lang="fr-FR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5941903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 ) et taux de chômage localisé (régional et départementaux)</a:t>
            </a:r>
          </a:p>
        </p:txBody>
      </p:sp>
      <p:cxnSp>
        <p:nvCxnSpPr>
          <p:cNvPr id="15" name="Connecteur droit 14"/>
          <p:cNvCxnSpPr/>
          <p:nvPr/>
        </p:nvCxnSpPr>
        <p:spPr>
          <a:xfrm flipV="1">
            <a:off x="3021476" y="1490284"/>
            <a:ext cx="16433" cy="264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e 1"/>
          <p:cNvSpPr/>
          <p:nvPr/>
        </p:nvSpPr>
        <p:spPr>
          <a:xfrm>
            <a:off x="4527193" y="2043577"/>
            <a:ext cx="813164" cy="277133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250" y="0"/>
            <a:ext cx="90137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Fort repli dans les zones d’emploi de Briançon et Sainte-Maxime  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95424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192" y="981765"/>
            <a:ext cx="5731615" cy="5526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99545" y="-33157"/>
            <a:ext cx="8844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Baisse de la demande d’emploi, qui se rapproche de son niveau d’avant-crise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819150" y="1042987"/>
            <a:ext cx="7505700" cy="4772025"/>
            <a:chOff x="0" y="0"/>
            <a:chExt cx="7505700" cy="4772025"/>
          </a:xfrm>
        </p:grpSpPr>
        <p:graphicFrame>
          <p:nvGraphicFramePr>
            <p:cNvPr id="14" name="Graphique 13"/>
            <p:cNvGraphicFramePr>
              <a:graphicFrameLocks/>
            </p:cNvGraphicFramePr>
            <p:nvPr/>
          </p:nvGraphicFramePr>
          <p:xfrm>
            <a:off x="0" y="0"/>
            <a:ext cx="7505700" cy="47720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5" name="Connecteur droit 14"/>
            <p:cNvCxnSpPr/>
            <p:nvPr/>
          </p:nvCxnSpPr>
          <p:spPr>
            <a:xfrm>
              <a:off x="6962775" y="809626"/>
              <a:ext cx="9525" cy="2733675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ZoneTexte 17"/>
          <p:cNvSpPr txBox="1"/>
          <p:nvPr/>
        </p:nvSpPr>
        <p:spPr>
          <a:xfrm>
            <a:off x="4169464" y="1877046"/>
            <a:ext cx="2689411" cy="9220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>
                <a:solidFill>
                  <a:srgbClr val="FF0000"/>
                </a:solidFill>
              </a:rPr>
              <a:t>491 500 demandeurs d’emploi catégories A,B,C en moyenne </a:t>
            </a:r>
          </a:p>
          <a:p>
            <a:pPr algn="ctr"/>
            <a:r>
              <a:rPr lang="fr-FR" sz="1400" b="1">
                <a:solidFill>
                  <a:srgbClr val="FF0000"/>
                </a:solidFill>
              </a:rPr>
              <a:t>au T3 2021</a:t>
            </a:r>
          </a:p>
          <a:p>
            <a:pPr algn="ctr"/>
            <a:endParaRPr lang="fr-FR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97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1" y="85191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29490" y="-67718"/>
            <a:ext cx="83099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Un repli plus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marqué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chez les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hommes que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chez les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femmes </a:t>
            </a:r>
          </a:p>
        </p:txBody>
      </p:sp>
      <p:graphicFrame>
        <p:nvGraphicFramePr>
          <p:cNvPr id="7" name="Graphique 6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2909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57079" y="26237"/>
            <a:ext cx="8986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Vif recul chez les jeunes dont le nombre passe pour la première fois sous le niveau d’avant-crise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graphicFrame>
        <p:nvGraphicFramePr>
          <p:cNvPr id="7" name="Graphique 6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3280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116299"/>
            <a:ext cx="8997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</a:rPr>
              <a:t>Fort repli du nombre de demandeurs d’emploi de longue durée, qui reste cependant au-dessus de son niveau d’avant-crise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graphicFrame>
        <p:nvGraphicFramePr>
          <p:cNvPr id="7" name="Graphique 6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5990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9837" y="9480"/>
            <a:ext cx="8995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Le nombre de foyers bénéficiaires du RSA continue de reculer en rythme annuel… </a:t>
            </a:r>
            <a:endParaRPr lang="fr-FR" sz="2800" b="1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0" y="2076450"/>
            <a:ext cx="898838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8887" y="374928"/>
            <a:ext cx="8995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… et </a:t>
            </a:r>
            <a:r>
              <a:rPr lang="fr-FR" sz="2800" b="1" dirty="0" smtClean="0">
                <a:solidFill>
                  <a:srgbClr val="376092"/>
                </a:solidFill>
              </a:rPr>
              <a:t>rejoint pour </a:t>
            </a:r>
            <a:r>
              <a:rPr lang="fr-FR" sz="2800" b="1" dirty="0">
                <a:solidFill>
                  <a:srgbClr val="376092"/>
                </a:solidFill>
              </a:rPr>
              <a:t>la première fois </a:t>
            </a:r>
            <a:r>
              <a:rPr lang="fr-FR" sz="2800" b="1" dirty="0" smtClean="0">
                <a:solidFill>
                  <a:srgbClr val="376092"/>
                </a:solidFill>
              </a:rPr>
              <a:t>son </a:t>
            </a:r>
            <a:r>
              <a:rPr lang="fr-FR" sz="2800" b="1" dirty="0">
                <a:solidFill>
                  <a:srgbClr val="376092"/>
                </a:solidFill>
              </a:rPr>
              <a:t>niveau d’avant-crise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491" y="1164678"/>
            <a:ext cx="7267903" cy="524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r>
              <a:rPr lang="fr-FR" sz="2000" dirty="0">
                <a:hlinkClick r:id="rId3"/>
              </a:rPr>
              <a:t/>
            </a:r>
            <a:br>
              <a:rPr lang="fr-FR" sz="2000" dirty="0">
                <a:hlinkClick r:id="rId3"/>
              </a:rPr>
            </a:br>
            <a:r>
              <a:rPr lang="fr-FR" sz="2000" dirty="0">
                <a:hlinkClick r:id="rId3"/>
              </a:rPr>
              <a:t>https://paca.dreets.gouv.fr/Les-publications-periodiques-9124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</a:t>
            </a:r>
            <a:r>
              <a:rPr lang="fr-FR" sz="2000" dirty="0" smtClean="0"/>
              <a:t>es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 smtClean="0"/>
              <a:t>:</a:t>
            </a:r>
          </a:p>
          <a:p>
            <a:pPr algn="ctr">
              <a:defRPr/>
            </a:pPr>
            <a:endParaRPr lang="fr-FR" sz="2000" dirty="0" smtClean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</a:t>
            </a:r>
            <a:r>
              <a:rPr lang="fr-FR" sz="2000" dirty="0" smtClean="0">
                <a:hlinkClick r:id="rId4"/>
              </a:rPr>
              <a:t>paca.dreets.gouv.fr/Les-outils-de-pilotage-territorialises</a:t>
            </a:r>
            <a:endParaRPr lang="fr-FR" sz="2000" dirty="0" smtClean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marL="0" lvl="1" algn="ctr">
              <a:defRPr/>
            </a:pPr>
            <a:r>
              <a:rPr lang="fr-FR" sz="2000" dirty="0">
                <a:hlinkClick r:id="rId5"/>
              </a:rPr>
              <a:t>https://paca.dreets.gouv.fr/Les-indicateurs-cles-de-la-Direccte-Paca</a:t>
            </a:r>
            <a:endParaRPr lang="fr-FR" sz="2000" dirty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19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 smtClean="0"/>
              <a:t>La Note de conjoncture du 3e trimestre 2021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9F75A013-2665-47DA-9765-AD20C70A535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2ff91c20-40e6-4ab5-a5ac-9b5646c6652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5273</TotalTime>
  <Words>934</Words>
  <Application>Microsoft Office PowerPoint</Application>
  <PresentationFormat>Affichage à l'écran (4:3)</PresentationFormat>
  <Paragraphs>179</Paragraphs>
  <Slides>19</Slides>
  <Notes>19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SAUVIAC Mathieu (DR-PACA)</cp:lastModifiedBy>
  <cp:revision>586</cp:revision>
  <cp:lastPrinted>2018-10-09T12:30:48Z</cp:lastPrinted>
  <dcterms:created xsi:type="dcterms:W3CDTF">2018-05-30T13:27:07Z</dcterms:created>
  <dcterms:modified xsi:type="dcterms:W3CDTF">2022-01-13T13:46:56Z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