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18" r:id="rId18"/>
    <p:sldId id="319" r:id="rId19"/>
    <p:sldId id="320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114" d="100"/>
          <a:sy n="114" d="100"/>
        </p:scale>
        <p:origin x="152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3\2023-T3\01%20-%20Fichiers%20de%20travail\DEFM-Ch&#244;mage\2023_T3_Demandeurs%20d'emploi_ABC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3\2023-T3\01%20-%20Fichiers%20de%20travail\DEFM-Ch&#244;mage\2023_T3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3\2023-T3\01%20-%20Fichiers%20de%20travail\DEFM-Ch&#244;mage\2023_T3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3\2023-T3\01%20-%20Fichiers%20de%20travail\DEFM-Ch&#244;mage\2023_T3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trim'!$A$21:$B$100</c:f>
              <c:multiLvlStrCache>
                <c:ptCount val="6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</c:lvl>
                <c:lvl>
                  <c:pt idx="0">
                    <c:v>2013</c:v>
                  </c:pt>
                  <c:pt idx="4">
                    <c:v>2014</c:v>
                  </c:pt>
                  <c:pt idx="8">
                    <c:v>2015</c:v>
                  </c:pt>
                  <c:pt idx="12">
                    <c:v>2016</c:v>
                  </c:pt>
                  <c:pt idx="16">
                    <c:v>2017</c:v>
                  </c:pt>
                  <c:pt idx="20">
                    <c:v>2018</c:v>
                  </c:pt>
                  <c:pt idx="24">
                    <c:v>2019</c:v>
                  </c:pt>
                  <c:pt idx="28">
                    <c:v>2020</c:v>
                  </c:pt>
                  <c:pt idx="32">
                    <c:v>2021</c:v>
                  </c:pt>
                  <c:pt idx="36">
                    <c:v>2022</c:v>
                  </c:pt>
                  <c:pt idx="40">
                    <c:v>2023</c:v>
                  </c:pt>
                  <c:pt idx="44">
                    <c:v>2024</c:v>
                  </c:pt>
                  <c:pt idx="48">
                    <c:v>2025</c:v>
                  </c:pt>
                  <c:pt idx="52">
                    <c:v>2026</c:v>
                  </c:pt>
                  <c:pt idx="56">
                    <c:v>2027</c:v>
                  </c:pt>
                  <c:pt idx="60">
                    <c:v>2028</c:v>
                  </c:pt>
                </c:lvl>
              </c:multiLvlStrCache>
            </c:multiLvlStrRef>
          </c:cat>
          <c:val>
            <c:numRef>
              <c:f>Paca_trim!$BH$79:$BH$122</c:f>
              <c:numCache>
                <c:formatCode>#\ ##0.0</c:formatCode>
                <c:ptCount val="44"/>
                <c:pt idx="0">
                  <c:v>2.489057683464746</c:v>
                </c:pt>
                <c:pt idx="1">
                  <c:v>1.796322606911116</c:v>
                </c:pt>
                <c:pt idx="2">
                  <c:v>0.83252393506312306</c:v>
                </c:pt>
                <c:pt idx="3">
                  <c:v>1.2870429580942089</c:v>
                </c:pt>
                <c:pt idx="4">
                  <c:v>1.2379224640171271</c:v>
                </c:pt>
                <c:pt idx="5">
                  <c:v>1.4540804243830863</c:v>
                </c:pt>
                <c:pt idx="6">
                  <c:v>1.5585122938064133</c:v>
                </c:pt>
                <c:pt idx="7">
                  <c:v>1.696252767711437</c:v>
                </c:pt>
                <c:pt idx="8">
                  <c:v>2.0469047816358499</c:v>
                </c:pt>
                <c:pt idx="9">
                  <c:v>2.492359029633695</c:v>
                </c:pt>
                <c:pt idx="10">
                  <c:v>0.17503421450695278</c:v>
                </c:pt>
                <c:pt idx="11">
                  <c:v>1.0720988257965303</c:v>
                </c:pt>
                <c:pt idx="12">
                  <c:v>0.5605987308272331</c:v>
                </c:pt>
                <c:pt idx="13">
                  <c:v>-0.16766653460863479</c:v>
                </c:pt>
                <c:pt idx="14">
                  <c:v>1.0891825815824152</c:v>
                </c:pt>
                <c:pt idx="15">
                  <c:v>0.6904915458598504</c:v>
                </c:pt>
                <c:pt idx="16">
                  <c:v>1.0373371763542805</c:v>
                </c:pt>
                <c:pt idx="17">
                  <c:v>1.0204855057983631</c:v>
                </c:pt>
                <c:pt idx="18">
                  <c:v>1.0899814471243108</c:v>
                </c:pt>
                <c:pt idx="19">
                  <c:v>0.95070375018555531</c:v>
                </c:pt>
                <c:pt idx="20">
                  <c:v>0.21321391571700321</c:v>
                </c:pt>
                <c:pt idx="21">
                  <c:v>0.30013205810557331</c:v>
                </c:pt>
                <c:pt idx="22">
                  <c:v>-1.9948930737312409E-3</c:v>
                </c:pt>
                <c:pt idx="23">
                  <c:v>-0.15892965201721454</c:v>
                </c:pt>
                <c:pt idx="24">
                  <c:v>-8.059037444552164E-2</c:v>
                </c:pt>
                <c:pt idx="25">
                  <c:v>-0.84321528319368788</c:v>
                </c:pt>
                <c:pt idx="26">
                  <c:v>-1.2812928554142289</c:v>
                </c:pt>
                <c:pt idx="27">
                  <c:v>-1.1569628872999616</c:v>
                </c:pt>
                <c:pt idx="28">
                  <c:v>-0.41405157387824909</c:v>
                </c:pt>
                <c:pt idx="29">
                  <c:v>7.5835351089588388</c:v>
                </c:pt>
                <c:pt idx="30">
                  <c:v>-1.4545501311795883</c:v>
                </c:pt>
                <c:pt idx="31">
                  <c:v>-1.8349102773246306</c:v>
                </c:pt>
                <c:pt idx="32">
                  <c:v>0.23930124037809808</c:v>
                </c:pt>
                <c:pt idx="33">
                  <c:v>2.5199273199905114E-2</c:v>
                </c:pt>
                <c:pt idx="34">
                  <c:v>-2.6810575724628083</c:v>
                </c:pt>
                <c:pt idx="35">
                  <c:v>-3.2392773448144285</c:v>
                </c:pt>
                <c:pt idx="36">
                  <c:v>-2.687327949759577</c:v>
                </c:pt>
                <c:pt idx="37">
                  <c:v>-1.5497033714368391</c:v>
                </c:pt>
                <c:pt idx="38">
                  <c:v>-0.11023089698555255</c:v>
                </c:pt>
                <c:pt idx="39">
                  <c:v>-0.32002236478135826</c:v>
                </c:pt>
                <c:pt idx="40">
                  <c:v>-0.40297284730576033</c:v>
                </c:pt>
                <c:pt idx="41">
                  <c:v>-0.85589157224688073</c:v>
                </c:pt>
                <c:pt idx="42">
                  <c:v>1.4201148050707602E-2</c:v>
                </c:pt>
                <c:pt idx="43">
                  <c:v>1.2114101232335139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8-42AD-95D9-E0E844F60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Paca_trim!$BI$103:$BI$122</c:f>
              <c:numCache>
                <c:formatCode>#\ ##0.0</c:formatCode>
                <c:ptCount val="20"/>
                <c:pt idx="0">
                  <c:v>-0.19308984840392673</c:v>
                </c:pt>
                <c:pt idx="1">
                  <c:v>-0.9398754150544808</c:v>
                </c:pt>
                <c:pt idx="2">
                  <c:v>-1.2175021122761365</c:v>
                </c:pt>
                <c:pt idx="3">
                  <c:v>-1.5451919571496608</c:v>
                </c:pt>
                <c:pt idx="4">
                  <c:v>-0.27059359690099205</c:v>
                </c:pt>
                <c:pt idx="5">
                  <c:v>9.5892954045640124</c:v>
                </c:pt>
                <c:pt idx="6">
                  <c:v>-2.0302054964100091</c:v>
                </c:pt>
                <c:pt idx="7">
                  <c:v>-1.8847345809558047</c:v>
                </c:pt>
                <c:pt idx="8">
                  <c:v>0.26434942927635596</c:v>
                </c:pt>
                <c:pt idx="9">
                  <c:v>-9.4644474790761546E-2</c:v>
                </c:pt>
                <c:pt idx="10">
                  <c:v>-3.1262264687174302</c:v>
                </c:pt>
                <c:pt idx="11">
                  <c:v>-3.6112934996717083</c:v>
                </c:pt>
                <c:pt idx="12">
                  <c:v>-3.0929329236477399</c:v>
                </c:pt>
                <c:pt idx="13">
                  <c:v>-1.7468816368041651</c:v>
                </c:pt>
                <c:pt idx="14">
                  <c:v>-2.2833135446154174E-2</c:v>
                </c:pt>
                <c:pt idx="15">
                  <c:v>-0.35171059242680158</c:v>
                </c:pt>
                <c:pt idx="16">
                  <c:v>-0.37892678156704607</c:v>
                </c:pt>
                <c:pt idx="17">
                  <c:v>-0.60889570552147276</c:v>
                </c:pt>
                <c:pt idx="18">
                  <c:v>0.29782571794516599</c:v>
                </c:pt>
                <c:pt idx="19">
                  <c:v>1.5524032248138253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5-4388-87F9-340B1E7CE6C4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Paca_trim!$BJ$103:$BJ$122</c:f>
              <c:numCache>
                <c:formatCode>#\ ##0.0</c:formatCode>
                <c:ptCount val="20"/>
                <c:pt idx="0">
                  <c:v>2.593394623893186E-2</c:v>
                </c:pt>
                <c:pt idx="1">
                  <c:v>-0.75188944632417209</c:v>
                </c:pt>
                <c:pt idx="2">
                  <c:v>-1.3414490784884769</c:v>
                </c:pt>
                <c:pt idx="3">
                  <c:v>-0.79039347561298268</c:v>
                </c:pt>
                <c:pt idx="4">
                  <c:v>-0.54847534529925968</c:v>
                </c:pt>
                <c:pt idx="5">
                  <c:v>5.6988352745424242</c:v>
                </c:pt>
                <c:pt idx="6">
                  <c:v>-0.89372992598798495</c:v>
                </c:pt>
                <c:pt idx="7">
                  <c:v>-1.7869266143184737</c:v>
                </c:pt>
                <c:pt idx="8">
                  <c:v>0.21520242070116602</c:v>
                </c:pt>
                <c:pt idx="9">
                  <c:v>0.14055728360033992</c:v>
                </c:pt>
                <c:pt idx="10">
                  <c:v>-2.2535577360452308</c:v>
                </c:pt>
                <c:pt idx="11">
                  <c:v>-2.8852162582601037</c:v>
                </c:pt>
                <c:pt idx="12">
                  <c:v>-2.304185320573382</c:v>
                </c:pt>
                <c:pt idx="13">
                  <c:v>-1.3649485691863528</c:v>
                </c:pt>
                <c:pt idx="14">
                  <c:v>-0.19180495567174827</c:v>
                </c:pt>
                <c:pt idx="15">
                  <c:v>-0.29039559281982541</c:v>
                </c:pt>
                <c:pt idx="16">
                  <c:v>-0.42544078806482366</c:v>
                </c:pt>
                <c:pt idx="17">
                  <c:v>-1.0867850946994051</c:v>
                </c:pt>
                <c:pt idx="18">
                  <c:v>-0.252214121091765</c:v>
                </c:pt>
                <c:pt idx="19">
                  <c:v>0.88934098670347961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15-4388-87F9-340B1E7CE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Paca_trim!$BK$103:$BK$122</c:f>
              <c:numCache>
                <c:formatCode>#\ ##0.0</c:formatCode>
                <c:ptCount val="20"/>
                <c:pt idx="0">
                  <c:v>0.13617299417179041</c:v>
                </c:pt>
                <c:pt idx="1">
                  <c:v>-0.73433420365535129</c:v>
                </c:pt>
                <c:pt idx="2">
                  <c:v>-1.9836703381007181</c:v>
                </c:pt>
                <c:pt idx="3">
                  <c:v>-2.4598870688209429</c:v>
                </c:pt>
                <c:pt idx="4">
                  <c:v>-1.4329111021952112</c:v>
                </c:pt>
                <c:pt idx="5">
                  <c:v>15.142175960923399</c:v>
                </c:pt>
                <c:pt idx="6">
                  <c:v>-3.7472854906317798</c:v>
                </c:pt>
                <c:pt idx="7">
                  <c:v>-3.8144708536649419</c:v>
                </c:pt>
                <c:pt idx="8">
                  <c:v>-0.1472834387955535</c:v>
                </c:pt>
                <c:pt idx="9">
                  <c:v>-1.1800054629882539</c:v>
                </c:pt>
                <c:pt idx="10">
                  <c:v>-6.0091768478080514</c:v>
                </c:pt>
                <c:pt idx="11">
                  <c:v>-5.2523232560875321</c:v>
                </c:pt>
                <c:pt idx="12">
                  <c:v>-3.9356881246508046</c:v>
                </c:pt>
                <c:pt idx="13">
                  <c:v>-1.5508885298869179</c:v>
                </c:pt>
                <c:pt idx="14">
                  <c:v>0.17722349852313801</c:v>
                </c:pt>
                <c:pt idx="15">
                  <c:v>0.70763988992268434</c:v>
                </c:pt>
                <c:pt idx="16">
                  <c:v>-0.87182823682498967</c:v>
                </c:pt>
                <c:pt idx="17">
                  <c:v>-7.2197427146225568E-2</c:v>
                </c:pt>
                <c:pt idx="18">
                  <c:v>1.858784893267651</c:v>
                </c:pt>
                <c:pt idx="19">
                  <c:v>2.7211761671395385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6-4EBB-81D7-BD11F9960E3F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Paca_trim!$BL$103:$BL$122</c:f>
              <c:numCache>
                <c:formatCode>#\ ##0.0</c:formatCode>
                <c:ptCount val="20"/>
                <c:pt idx="0">
                  <c:v>-0.38305765621400312</c:v>
                </c:pt>
                <c:pt idx="1">
                  <c:v>-1.0929925077126312</c:v>
                </c:pt>
                <c:pt idx="2">
                  <c:v>-1.4292398181980248</c:v>
                </c:pt>
                <c:pt idx="3">
                  <c:v>-1.3279086850878752</c:v>
                </c:pt>
                <c:pt idx="4">
                  <c:v>-0.41003321498109813</c:v>
                </c:pt>
                <c:pt idx="5">
                  <c:v>7.6501978102861301</c:v>
                </c:pt>
                <c:pt idx="6">
                  <c:v>-1.5757873595145355</c:v>
                </c:pt>
                <c:pt idx="7">
                  <c:v>-1.9961141442976671</c:v>
                </c:pt>
                <c:pt idx="8">
                  <c:v>0.23590652342451168</c:v>
                </c:pt>
                <c:pt idx="9">
                  <c:v>-5.7456658895294055E-2</c:v>
                </c:pt>
                <c:pt idx="10">
                  <c:v>-2.752871720600103</c:v>
                </c:pt>
                <c:pt idx="11">
                  <c:v>-3.4970043542024265</c:v>
                </c:pt>
                <c:pt idx="12">
                  <c:v>-2.7719856276138266</c:v>
                </c:pt>
                <c:pt idx="13">
                  <c:v>-1.6648088014345919</c:v>
                </c:pt>
                <c:pt idx="14">
                  <c:v>2.4643288400350016E-3</c:v>
                </c:pt>
                <c:pt idx="15">
                  <c:v>-0.51133563331690057</c:v>
                </c:pt>
                <c:pt idx="16">
                  <c:v>-0.36163229921356566</c:v>
                </c:pt>
                <c:pt idx="17">
                  <c:v>-0.69481560662748576</c:v>
                </c:pt>
                <c:pt idx="18">
                  <c:v>-3.8801411870725833E-2</c:v>
                </c:pt>
                <c:pt idx="19">
                  <c:v>0.89152673954144834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46-4EBB-81D7-BD11F9960E3F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Paca_trim!$BM$103:$BM$122</c:f>
              <c:numCache>
                <c:formatCode>#\ ##0.0</c:formatCode>
                <c:ptCount val="20"/>
                <c:pt idx="0">
                  <c:v>0.49909032797363917</c:v>
                </c:pt>
                <c:pt idx="1">
                  <c:v>-0.33759816033466228</c:v>
                </c:pt>
                <c:pt idx="2">
                  <c:v>-0.64066373745059746</c:v>
                </c:pt>
                <c:pt idx="3">
                  <c:v>-0.20752013439399031</c:v>
                </c:pt>
                <c:pt idx="4">
                  <c:v>1.7329306332625194E-2</c:v>
                </c:pt>
                <c:pt idx="5">
                  <c:v>4.2226677557486214</c:v>
                </c:pt>
                <c:pt idx="6">
                  <c:v>-0.10687059158809298</c:v>
                </c:pt>
                <c:pt idx="7">
                  <c:v>-0.58485093433502389</c:v>
                </c:pt>
                <c:pt idx="8">
                  <c:v>0.41610866653911671</c:v>
                </c:pt>
                <c:pt idx="9">
                  <c:v>0.72874493927126416</c:v>
                </c:pt>
                <c:pt idx="10">
                  <c:v>-1.1041233213542556</c:v>
                </c:pt>
                <c:pt idx="11">
                  <c:v>-1.8790791077960223</c:v>
                </c:pt>
                <c:pt idx="12">
                  <c:v>-2.022269327290882</c:v>
                </c:pt>
                <c:pt idx="13">
                  <c:v>-1.3130082311690217</c:v>
                </c:pt>
                <c:pt idx="14">
                  <c:v>-0.4510520347738578</c:v>
                </c:pt>
                <c:pt idx="15">
                  <c:v>-0.32400141750619227</c:v>
                </c:pt>
                <c:pt idx="16">
                  <c:v>-0.3047386865762558</c:v>
                </c:pt>
                <c:pt idx="17">
                  <c:v>-1.4901421366345757</c:v>
                </c:pt>
                <c:pt idx="18">
                  <c:v>-0.60248752359527424</c:v>
                </c:pt>
                <c:pt idx="19">
                  <c:v>1.2669094693028127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46-4EBB-81D7-BD11F9960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Paca_trim!$BT$103:$BT$122</c:f>
              <c:numCache>
                <c:formatCode>#\ ##0.0</c:formatCode>
                <c:ptCount val="20"/>
                <c:pt idx="0">
                  <c:v>-0.54107896063648742</c:v>
                </c:pt>
                <c:pt idx="1">
                  <c:v>-1.3328552529086823</c:v>
                </c:pt>
                <c:pt idx="2">
                  <c:v>-1.7255422864374981</c:v>
                </c:pt>
                <c:pt idx="3">
                  <c:v>-0.7739977557890465</c:v>
                </c:pt>
                <c:pt idx="4">
                  <c:v>0.65923898376960555</c:v>
                </c:pt>
                <c:pt idx="5">
                  <c:v>8.8714413379292765</c:v>
                </c:pt>
                <c:pt idx="6">
                  <c:v>-4.6107482498622065</c:v>
                </c:pt>
                <c:pt idx="7">
                  <c:v>-4.4980146778615175</c:v>
                </c:pt>
                <c:pt idx="8">
                  <c:v>-1.3876016888065168</c:v>
                </c:pt>
                <c:pt idx="9">
                  <c:v>0.57955880433364637</c:v>
                </c:pt>
                <c:pt idx="10">
                  <c:v>-1.2835154566927076</c:v>
                </c:pt>
                <c:pt idx="11">
                  <c:v>-2.1258134490238612</c:v>
                </c:pt>
                <c:pt idx="12">
                  <c:v>-9.8055018267784178E-2</c:v>
                </c:pt>
                <c:pt idx="13">
                  <c:v>0.86722689075631187</c:v>
                </c:pt>
                <c:pt idx="14">
                  <c:v>1.9088243135163996</c:v>
                </c:pt>
                <c:pt idx="15">
                  <c:v>1.5996965416208875</c:v>
                </c:pt>
                <c:pt idx="16">
                  <c:v>0.83939491470872429</c:v>
                </c:pt>
                <c:pt idx="17">
                  <c:v>-0.62685919287090996</c:v>
                </c:pt>
                <c:pt idx="18">
                  <c:v>0.29420833547457725</c:v>
                </c:pt>
                <c:pt idx="19">
                  <c:v>0.84032536988407625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2B-422D-959E-0125D1207172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Paca_trim!$BU$103:$BU$122</c:f>
              <c:numCache>
                <c:formatCode>#\ ##0.0</c:formatCode>
                <c:ptCount val="20"/>
                <c:pt idx="0">
                  <c:v>0.46350783894919534</c:v>
                </c:pt>
                <c:pt idx="1">
                  <c:v>-0.2704578982384076</c:v>
                </c:pt>
                <c:pt idx="2">
                  <c:v>-0.76716699296642821</c:v>
                </c:pt>
                <c:pt idx="3">
                  <c:v>-1.5958846052670062</c:v>
                </c:pt>
                <c:pt idx="4">
                  <c:v>-1.6544390649597451</c:v>
                </c:pt>
                <c:pt idx="5">
                  <c:v>6.0601026880096498</c:v>
                </c:pt>
                <c:pt idx="6">
                  <c:v>2.3777996098699905</c:v>
                </c:pt>
                <c:pt idx="7">
                  <c:v>1.1779758841772958</c:v>
                </c:pt>
                <c:pt idx="8">
                  <c:v>1.976632302405501</c:v>
                </c:pt>
                <c:pt idx="9">
                  <c:v>-0.54725831670890956</c:v>
                </c:pt>
                <c:pt idx="10">
                  <c:v>-4.1405762923206186</c:v>
                </c:pt>
                <c:pt idx="11">
                  <c:v>-4.4367780338484657</c:v>
                </c:pt>
                <c:pt idx="12">
                  <c:v>-5.5393629140836564</c:v>
                </c:pt>
                <c:pt idx="13">
                  <c:v>-4.3652596131255379</c:v>
                </c:pt>
                <c:pt idx="14">
                  <c:v>-2.5909790690818446</c:v>
                </c:pt>
                <c:pt idx="15">
                  <c:v>-2.7876790638240778</c:v>
                </c:pt>
                <c:pt idx="16">
                  <c:v>-2.0720190943996575</c:v>
                </c:pt>
                <c:pt idx="17">
                  <c:v>-1.1727304839279418</c:v>
                </c:pt>
                <c:pt idx="18">
                  <c:v>-0.37529487454428523</c:v>
                </c:pt>
                <c:pt idx="19">
                  <c:v>1.7310659060739697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2B-422D-959E-0125D1207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>
          <a:extLst xmlns:a="http://schemas.openxmlformats.org/drawingml/2006/main">
            <a:ext uri="{FF2B5EF4-FFF2-40B4-BE49-F238E27FC236}">
              <a16:creationId xmlns:a16="http://schemas.microsoft.com/office/drawing/2014/main" id="{1A54B647-9235-0625-D02C-2907CFAC1090}"/>
            </a:ext>
          </a:extLst>
        </cdr:cNvPr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0.90599</cdr:x>
      <cdr:y>0.27596</cdr:y>
    </cdr:from>
    <cdr:to>
      <cdr:x>0.90709</cdr:x>
      <cdr:y>0.76542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52658E57-C34B-B61C-6E25-1C83A4E77CE3}"/>
            </a:ext>
          </a:extLst>
        </cdr:cNvPr>
        <cdr:cNvCxnSpPr/>
      </cdr:nvCxnSpPr>
      <cdr:spPr>
        <a:xfrm xmlns:a="http://schemas.openxmlformats.org/drawingml/2006/main" flipH="1">
          <a:off x="6800092" y="1316908"/>
          <a:ext cx="8257" cy="233571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F2786D84-CEC1-8FF2-B383-0885388C46FE}"/>
            </a:ext>
          </a:extLst>
        </cdr:cNvPr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0.90802</cdr:x>
      <cdr:y>0.25541</cdr:y>
    </cdr:from>
    <cdr:to>
      <cdr:x>0.90803</cdr:x>
      <cdr:y>0.7761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EEF33BBF-0193-AAE6-855F-A7304C7FC9FE}"/>
            </a:ext>
          </a:extLst>
        </cdr:cNvPr>
        <cdr:cNvCxnSpPr/>
      </cdr:nvCxnSpPr>
      <cdr:spPr>
        <a:xfrm xmlns:a="http://schemas.openxmlformats.org/drawingml/2006/main" flipH="1">
          <a:off x="6815345" y="1218809"/>
          <a:ext cx="37" cy="2484759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4D985238-6DA4-D544-F56D-7FF941332D37}"/>
            </a:ext>
          </a:extLst>
        </cdr:cNvPr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0.90571</cdr:x>
      <cdr:y>0.27728</cdr:y>
    </cdr:from>
    <cdr:to>
      <cdr:x>0.90681</cdr:x>
      <cdr:y>0.78582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57F4BA53-4D69-7575-225E-6063CFC467D7}"/>
            </a:ext>
          </a:extLst>
        </cdr:cNvPr>
        <cdr:cNvCxnSpPr/>
      </cdr:nvCxnSpPr>
      <cdr:spPr>
        <a:xfrm xmlns:a="http://schemas.openxmlformats.org/drawingml/2006/main" flipH="1">
          <a:off x="6797992" y="1323166"/>
          <a:ext cx="8256" cy="242676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F22007AA-1413-421A-53A3-A96A792300A2}"/>
            </a:ext>
          </a:extLst>
        </cdr:cNvPr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04/01/2024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dirty="0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3e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11ABF9-10DA-18A5-94B6-0BEC0F362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60387"/>
            <a:ext cx="9144000" cy="333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38602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progresse faiblement…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058176" y="1722142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T3 2023 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T2 2023)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058176" y="2675647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+0,2 % (après +0,1 %)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928969" y="3210513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+0,1 % (après +0,1 %)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C7166A-FEC6-1B9B-96C6-9BBDAB65C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00" y="1308221"/>
            <a:ext cx="5609263" cy="494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04687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tiré uniquement par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+4 000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Nombre d’intérimaires stable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T3 2023, </a:t>
            </a:r>
          </a:p>
          <a:p>
            <a:pPr algn="ctr"/>
            <a:r>
              <a:rPr lang="fr-FR" sz="1600" b="1" dirty="0"/>
              <a:t>+4 000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AE4CCA-1A5A-8CFF-A3B0-20286A476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63" y="1313174"/>
            <a:ext cx="6220430" cy="40587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645" y="480364"/>
            <a:ext cx="89303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Croissance ralentie dans le tertiaire marchand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26620" y="2304088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T3 2023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302132" y="2721329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+0,1 % (après +0,3 %)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327328" y="3662435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+0,4 % (après +0,1 %)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327328" y="3035046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-0,2 % (après -0,8 %)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02132" y="3318870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+0,6 % (après +0,2 %)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697754" y="563545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D0E2391-3836-70A3-E35D-AF4D07C5A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61" y="1531733"/>
            <a:ext cx="5583826" cy="37945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415210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Nouveau recul dans la construction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45D7E4-EB14-B7E8-9526-A9787868B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427" y="1454243"/>
            <a:ext cx="616267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embauches repartent à la hausse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D6F14DB-95D6-1AA8-9A29-8B34BF32C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519" y="1190123"/>
            <a:ext cx="6601218" cy="494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4243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nombre de bénéficiaires de contrat aidé de nouveau quasi-stable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C85808-FB42-3254-EB92-AFE190DF1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359" y="1759132"/>
            <a:ext cx="6171281" cy="4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croissance de l’apprentissage se modère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23E2202-5719-2FCA-33D8-85E7DEE2F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74" y="1437930"/>
            <a:ext cx="7486910" cy="43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73200"/>
            <a:ext cx="90479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Après avoir atteint son plus bas niveau historique, le taux de chômage repart à la hausse…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78535" y="342973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+0,2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78535" y="398487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+0,2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8410" y="2597603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T2 2023 :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461332E-4D43-B24D-656A-7957D9ACBC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39" t="14401" r="4977" b="7584"/>
          <a:stretch/>
        </p:blipFill>
        <p:spPr>
          <a:xfrm>
            <a:off x="541982" y="1463687"/>
            <a:ext cx="8060036" cy="443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357225"/>
            <a:ext cx="9216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dans tous les départements de la région…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B7819A53-2165-B99E-B8A4-B4C3B2166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137" y="1148898"/>
            <a:ext cx="6803726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4539" y="431026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toutes les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50EC05-6577-BE1A-5B3F-EF5A02A45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39" y="1156280"/>
            <a:ext cx="4821650" cy="542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-1" y="44381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La demande d’emploi se stabilise après deux années de recul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ZoneTexte 17"/>
          <p:cNvSpPr txBox="1"/>
          <p:nvPr/>
        </p:nvSpPr>
        <p:spPr>
          <a:xfrm>
            <a:off x="2837206" y="2064684"/>
            <a:ext cx="2689411" cy="789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446 000 demandeurs d’emploi catégories A,B,C en moyenne </a:t>
            </a:r>
          </a:p>
          <a:p>
            <a:pPr algn="ctr"/>
            <a:r>
              <a:rPr lang="fr-FR" sz="1400" b="1" dirty="0">
                <a:solidFill>
                  <a:srgbClr val="FF0000"/>
                </a:solidFill>
              </a:rPr>
              <a:t>au T3 2023</a:t>
            </a:r>
          </a:p>
          <a:p>
            <a:pPr algn="ctr"/>
            <a:endParaRPr lang="fr-FR" sz="1400" b="1" dirty="0">
              <a:solidFill>
                <a:srgbClr val="FF0000"/>
              </a:solidFill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pSpPr/>
          <p:nvPr/>
        </p:nvGrpSpPr>
        <p:grpSpPr>
          <a:xfrm>
            <a:off x="819150" y="1143000"/>
            <a:ext cx="7505700" cy="4572000"/>
            <a:chOff x="0" y="0"/>
            <a:chExt cx="7505700" cy="4772025"/>
          </a:xfrm>
        </p:grpSpPr>
        <p:graphicFrame>
          <p:nvGraphicFramePr>
            <p:cNvPr id="16" name="Graphique 15">
              <a:extLst>
                <a:ext uri="{FF2B5EF4-FFF2-40B4-BE49-F238E27FC236}">
                  <a16:creationId xmlns:a16="http://schemas.microsoft.com/office/drawing/2014/main" id="{00000000-0008-0000-0C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0000000-0008-0000-0C00-00000A000000}"/>
                </a:ext>
              </a:extLst>
            </p:cNvPr>
            <p:cNvCxnSpPr/>
            <p:nvPr/>
          </p:nvCxnSpPr>
          <p:spPr>
            <a:xfrm flipH="1">
              <a:off x="6972300" y="828262"/>
              <a:ext cx="1657" cy="2715039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58495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baisse de la demande d’emploi des femmes compense la hausse de celle des hommes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C00-00002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958049"/>
              </p:ext>
            </p:extLst>
          </p:nvPr>
        </p:nvGraphicFramePr>
        <p:xfrm>
          <a:off x="361950" y="1142205"/>
          <a:ext cx="8267700" cy="5077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-6343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des jeunes de moins de 25 ans rebondit nettement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C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0798475"/>
              </p:ext>
            </p:extLst>
          </p:nvPr>
        </p:nvGraphicFramePr>
        <p:xfrm>
          <a:off x="371475" y="1146174"/>
          <a:ext cx="8201025" cy="5197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65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demande d’emploi de longue durée poursuit sa baisse, pendant que celle des inscrits depuis moins d’un an repart légèrement à la hausse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000000-0008-0000-0C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982037"/>
              </p:ext>
            </p:extLst>
          </p:nvPr>
        </p:nvGraphicFramePr>
        <p:xfrm>
          <a:off x="333375" y="1142205"/>
          <a:ext cx="8406023" cy="5334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Sur un an, baisse du nombre de foyers bénéficiaires du RSA, plus prononcée pour l’ASS ; hausse pour l’AAH ; quasi-stabilité pour la PA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8" name="ZoneTexte 1"/>
          <p:cNvSpPr txBox="1"/>
          <p:nvPr/>
        </p:nvSpPr>
        <p:spPr>
          <a:xfrm>
            <a:off x="1312767" y="5694481"/>
            <a:ext cx="6064737" cy="104878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fr-FR" sz="1000" dirty="0"/>
          </a:p>
          <a:p>
            <a:r>
              <a:rPr lang="fr-FR" sz="1000" dirty="0"/>
              <a:t>NB : Le </a:t>
            </a:r>
            <a:r>
              <a:rPr lang="fr-FR" dirty="0"/>
              <a:t>RSA, l’ASS, l’AAH et la Prime d’activité ont bénéficié d’une revalorisation exceptionnelle anticipée au 1</a:t>
            </a:r>
            <a:r>
              <a:rPr lang="fr-FR" baseline="30000" dirty="0"/>
              <a:t>er</a:t>
            </a:r>
            <a:r>
              <a:rPr lang="fr-FR" dirty="0"/>
              <a:t> juillet 2022. Si ces revalorisations ont pu jouer à la hausse sur les effectifs de bénéficiaires (augmentation du nombre de personnes éligibles, hausse du taux de recours), ils n’ont pas toujours suffi à les voir augmenter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BA06B1-827E-ABBC-909E-35FBF6BF9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25" y="1219200"/>
            <a:ext cx="50863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 repli du nombre de foyers bénéficiaires du RSA bien plus marqué qu’au niveau national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041A9FD-82A8-7D2E-70C4-389744B71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7233"/>
            <a:ext cx="9144000" cy="338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3e trimestre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6459</TotalTime>
  <Words>1057</Words>
  <Application>Microsoft Office PowerPoint</Application>
  <PresentationFormat>Affichage à l'écran (4:3)</PresentationFormat>
  <Paragraphs>157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SAUVIAC, Mathieu (DREETS-PACA)</cp:lastModifiedBy>
  <cp:revision>722</cp:revision>
  <cp:lastPrinted>2018-10-09T12:30:48Z</cp:lastPrinted>
  <dcterms:created xsi:type="dcterms:W3CDTF">2018-05-30T13:27:07Z</dcterms:created>
  <dcterms:modified xsi:type="dcterms:W3CDTF">2024-01-04T13:20:33Z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