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3"/>
  </p:notesMasterIdLst>
  <p:sldIdLst>
    <p:sldId id="256" r:id="rId6"/>
    <p:sldId id="263" r:id="rId7"/>
    <p:sldId id="330" r:id="rId8"/>
    <p:sldId id="300" r:id="rId9"/>
    <p:sldId id="265" r:id="rId10"/>
    <p:sldId id="290" r:id="rId11"/>
    <p:sldId id="325" r:id="rId12"/>
    <p:sldId id="269" r:id="rId13"/>
    <p:sldId id="294" r:id="rId14"/>
    <p:sldId id="283" r:id="rId15"/>
    <p:sldId id="329" r:id="rId16"/>
    <p:sldId id="317" r:id="rId17"/>
    <p:sldId id="309" r:id="rId18"/>
    <p:sldId id="308" r:id="rId19"/>
    <p:sldId id="326" r:id="rId20"/>
    <p:sldId id="327" r:id="rId21"/>
    <p:sldId id="303" r:id="rId22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YER Virginie (DR-PACA)" initials="M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206" autoAdjust="0"/>
  </p:normalViewPr>
  <p:slideViewPr>
    <p:cSldViewPr snapToGrid="0" snapToObjects="1"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olaris.social.gouv.fr\DREETS-PACA$\Users\Cab-SESE\10%20-%20Notes%20de%20conjoncture\01%20-%20Notes\2025\2025-T3\01%20-%20Fichiers%20de%20travail\DEFM-Ch&#244;mage\2025_T3_Taux%20de%20ch&#244;mage_no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800" b="1" i="0" baseline="0">
                <a:effectLst/>
              </a:rPr>
              <a:t>Taux de chômage </a:t>
            </a:r>
            <a:r>
              <a:rPr lang="fr-FR" sz="1400" b="0" i="1" baseline="0">
                <a:effectLst/>
              </a:rPr>
              <a:t>(données CVS, en %)</a:t>
            </a:r>
            <a:endParaRPr lang="fr-FR" sz="1400">
              <a:effectLst/>
            </a:endParaRP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6983171221244415E-2"/>
          <c:y val="8.5190086545093247E-2"/>
          <c:w val="0.87380191693290732"/>
          <c:h val="0.57959420805655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7'!$C$25</c:f>
              <c:strCache>
                <c:ptCount val="1"/>
                <c:pt idx="0">
                  <c:v>T2 2025</c:v>
                </c:pt>
              </c:strCache>
            </c:strRef>
          </c:tx>
          <c:spPr>
            <a:solidFill>
              <a:srgbClr val="FFCC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8.51490074106455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93-4BCB-9AFE-A087E6D9C35C}"/>
                </c:ext>
              </c:extLst>
            </c:dLbl>
            <c:dLbl>
              <c:idx val="1"/>
              <c:layout>
                <c:manualLayout>
                  <c:x val="-1.4901076296862962E-2"/>
                  <c:y val="-3.22632584337459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93-4BCB-9AFE-A087E6D9C35C}"/>
                </c:ext>
              </c:extLst>
            </c:dLbl>
            <c:dLbl>
              <c:idx val="2"/>
              <c:layout>
                <c:manualLayout>
                  <c:x val="-1.06436259263307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93-4BCB-9AFE-A087E6D9C35C}"/>
                </c:ext>
              </c:extLst>
            </c:dLbl>
            <c:dLbl>
              <c:idx val="4"/>
              <c:layout>
                <c:manualLayout>
                  <c:x val="-8.51490074106455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93-4BCB-9AFE-A087E6D9C35C}"/>
                </c:ext>
              </c:extLst>
            </c:dLbl>
            <c:dLbl>
              <c:idx val="5"/>
              <c:layout>
                <c:manualLayout>
                  <c:x val="-1.277235111159682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93-4BCB-9AFE-A087E6D9C35C}"/>
                </c:ext>
              </c:extLst>
            </c:dLbl>
            <c:dLbl>
              <c:idx val="6"/>
              <c:layout>
                <c:manualLayout>
                  <c:x val="-6.3861755557984125E-3"/>
                  <c:y val="-3.51994599109717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93-4BCB-9AFE-A087E6D9C35C}"/>
                </c:ext>
              </c:extLst>
            </c:dLbl>
            <c:dLbl>
              <c:idx val="7"/>
              <c:layout>
                <c:manualLayout>
                  <c:x val="5.6081225140975027E-4"/>
                  <c:y val="2.7904305370655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93-4BCB-9AFE-A087E6D9C35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7'!$A$26:$A$33</c:f>
              <c:strCache>
                <c:ptCount val="8"/>
                <c:pt idx="0">
                  <c:v>France métropolitaine</c:v>
                </c:pt>
                <c:pt idx="1">
                  <c:v>Provence-Alpes-Côte d'Azur</c:v>
                </c:pt>
                <c:pt idx="2">
                  <c:v>Alpes-de-Haute-Provence</c:v>
                </c:pt>
                <c:pt idx="3">
                  <c:v>Hautes-Alpes</c:v>
                </c:pt>
                <c:pt idx="4">
                  <c:v>Alpes-Maritimes</c:v>
                </c:pt>
                <c:pt idx="5">
                  <c:v>Bouches-du-Rhône</c:v>
                </c:pt>
                <c:pt idx="6">
                  <c:v>Var</c:v>
                </c:pt>
                <c:pt idx="7">
                  <c:v>Vaucluse</c:v>
                </c:pt>
              </c:strCache>
            </c:strRef>
          </c:cat>
          <c:val>
            <c:numRef>
              <c:f>'Figure 7'!$C$26:$C$33</c:f>
              <c:numCache>
                <c:formatCode>0.0</c:formatCode>
                <c:ptCount val="8"/>
                <c:pt idx="0">
                  <c:v>7.4</c:v>
                </c:pt>
                <c:pt idx="1">
                  <c:v>8</c:v>
                </c:pt>
                <c:pt idx="2">
                  <c:v>7.9</c:v>
                </c:pt>
                <c:pt idx="3">
                  <c:v>6.4</c:v>
                </c:pt>
                <c:pt idx="4">
                  <c:v>6.9</c:v>
                </c:pt>
                <c:pt idx="5">
                  <c:v>8.6999999999999993</c:v>
                </c:pt>
                <c:pt idx="6">
                  <c:v>7.3</c:v>
                </c:pt>
                <c:pt idx="7">
                  <c:v>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193-4BCB-9AFE-A087E6D9C35C}"/>
            </c:ext>
          </c:extLst>
        </c:ser>
        <c:ser>
          <c:idx val="1"/>
          <c:order val="1"/>
          <c:tx>
            <c:strRef>
              <c:f>'Figure 7'!$B$25</c:f>
              <c:strCache>
                <c:ptCount val="1"/>
                <c:pt idx="0">
                  <c:v>T3 2025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spPr>
                <a:solidFill>
                  <a:srgbClr val="FFFF00"/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D193-4BCB-9AFE-A087E6D9C35C}"/>
                </c:ext>
              </c:extLst>
            </c:dLbl>
            <c:dLbl>
              <c:idx val="1"/>
              <c:spPr>
                <a:solidFill>
                  <a:srgbClr val="FFFF00"/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193-4BCB-9AFE-A087E6D9C35C}"/>
                </c:ext>
              </c:extLst>
            </c:dLbl>
            <c:dLbl>
              <c:idx val="7"/>
              <c:layout>
                <c:manualLayout>
                  <c:x val="3.73482726423902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193-4BCB-9AFE-A087E6D9C35C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7'!$A$26:$A$33</c:f>
              <c:strCache>
                <c:ptCount val="8"/>
                <c:pt idx="0">
                  <c:v>France métropolitaine</c:v>
                </c:pt>
                <c:pt idx="1">
                  <c:v>Provence-Alpes-Côte d'Azur</c:v>
                </c:pt>
                <c:pt idx="2">
                  <c:v>Alpes-de-Haute-Provence</c:v>
                </c:pt>
                <c:pt idx="3">
                  <c:v>Hautes-Alpes</c:v>
                </c:pt>
                <c:pt idx="4">
                  <c:v>Alpes-Maritimes</c:v>
                </c:pt>
                <c:pt idx="5">
                  <c:v>Bouches-du-Rhône</c:v>
                </c:pt>
                <c:pt idx="6">
                  <c:v>Var</c:v>
                </c:pt>
                <c:pt idx="7">
                  <c:v>Vaucluse</c:v>
                </c:pt>
              </c:strCache>
            </c:strRef>
          </c:cat>
          <c:val>
            <c:numRef>
              <c:f>'Figure 7'!$B$26:$B$33</c:f>
              <c:numCache>
                <c:formatCode>0.0</c:formatCode>
                <c:ptCount val="8"/>
                <c:pt idx="0">
                  <c:v>7.5</c:v>
                </c:pt>
                <c:pt idx="1">
                  <c:v>8.1999999999999993</c:v>
                </c:pt>
                <c:pt idx="2">
                  <c:v>8</c:v>
                </c:pt>
                <c:pt idx="3">
                  <c:v>6.5</c:v>
                </c:pt>
                <c:pt idx="4">
                  <c:v>7</c:v>
                </c:pt>
                <c:pt idx="5">
                  <c:v>8.8000000000000007</c:v>
                </c:pt>
                <c:pt idx="6">
                  <c:v>7.5</c:v>
                </c:pt>
                <c:pt idx="7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193-4BCB-9AFE-A087E6D9C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383232"/>
        <c:axId val="172409600"/>
      </c:barChart>
      <c:catAx>
        <c:axId val="17238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52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7240960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172409600"/>
        <c:scaling>
          <c:orientation val="minMax"/>
          <c:max val="11"/>
          <c:min val="5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72383232"/>
        <c:crosses val="autoZero"/>
        <c:crossBetween val="between"/>
        <c:majorUnit val="1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55626046744156976"/>
          <c:y val="0.11789261412586248"/>
          <c:w val="0.24968219976761696"/>
          <c:h val="4.917808803828069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1BDC1-2E55-4A3B-A51F-0A4221669760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25E1C-9CFD-400D-8595-7A8158A95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58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869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173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447272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1074077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avril 2019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47A29-6507-FFF5-E17A-AEEDB3738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EEA943-B4C5-8AE1-304F-35A009ECA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319856B-00F0-EF0D-06FA-C9EEFD4E1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 sein des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départements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région, les évolutions sont contrastées.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Bouches-du-Rhône suivent la tendance régionale (+0,1 %, après +0,4 %)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décélération est plus marquée dans les Alpes-Maritimes (+0,2 %, après +0,7 %).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Alpes-de-Haute-Provence et le Vaucluse perdent à nouveau des effectifs après le sursaut du trimestre précédent (respectivement -0,5 % et -0,2 %, après +0,4 %).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Seuls les Hautes-Alpes et le Var enregistrent une croissance soutenue (+0,4 %, après respectivement +0,5 % et +0,2 %).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CB0D14-CFC1-3E7D-D4FB-530AD7718F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601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721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0" y="6568767"/>
            <a:ext cx="2133600" cy="3651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sz="1500"/>
              <a:t>16/04/2019</a:t>
            </a:r>
            <a:endParaRPr lang="fr-FR" sz="15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568767"/>
            <a:ext cx="2895600" cy="365125"/>
          </a:xfrm>
        </p:spPr>
        <p:txBody>
          <a:bodyPr/>
          <a:lstStyle>
            <a:lvl1pPr>
              <a:defRPr sz="1500" baseline="0"/>
            </a:lvl1pPr>
          </a:lstStyle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9398" y="6568767"/>
            <a:ext cx="404601" cy="289233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>
              <a:defRPr sz="1700" baseline="0">
                <a:solidFill>
                  <a:schemeClr val="bg1"/>
                </a:solidFill>
              </a:defRPr>
            </a:lvl1pPr>
          </a:lstStyle>
          <a:p>
            <a:fld id="{3C7AC07C-28E4-BD4F-9FFB-37ABAC856C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05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80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86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63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94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81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95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85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5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10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3e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35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16/04/2019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La Note de conjoncture du 3e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49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aca.dreets.gouv.fr/Les-publications-periodiques-912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aca.dreets.gouv.fr/Les-indicateurs-cles-de-la-Dreets-Paca" TargetMode="External"/><Relationship Id="rId4" Type="http://schemas.openxmlformats.org/officeDocument/2006/relationships/hyperlink" Target="http://paca.dreets.gouv.fr/Les-outils-de-pilotage-territorialis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671392" y="5703070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i="1" dirty="0"/>
              <a:t>Services études, statistiques, évaluation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33082" y="6568767"/>
            <a:ext cx="5291846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pic>
        <p:nvPicPr>
          <p:cNvPr id="7" name="Picture 4" descr="http://intranet.direccte.gouv.fr/paca/Etudes%20et%20statistiques/Les%20logos/Cartouche%20Pr%C3%A9fet%20de%20r%C3%A9gion%20%E2%80%93%20DREE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2740" cy="19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210C44-1293-5707-806D-62513FA5C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06" y="1866819"/>
            <a:ext cx="8515788" cy="31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97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0250" y="55625"/>
            <a:ext cx="8797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Le taux de chômage varie peu, sauf dans la zone d’emploi d’Avignon (partie Paca) où il augmente de +0,3 point  </a:t>
            </a:r>
            <a:endParaRPr lang="fr-FR" sz="2800" dirty="0">
              <a:solidFill>
                <a:srgbClr val="376092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30250" y="954246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10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378633" y="1758595"/>
            <a:ext cx="998806" cy="520505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188723" y="6568767"/>
            <a:ext cx="4464996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25ECEE-2090-7518-BE4C-30C5CA9B9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782" y="1159259"/>
            <a:ext cx="5042516" cy="535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71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8965" y="-1637"/>
            <a:ext cx="8932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4F81BD">
                    <a:lumMod val="75000"/>
                  </a:srgbClr>
                </a:solidFill>
              </a:rPr>
              <a:t>Demande d’emploi - avertissement : </a:t>
            </a:r>
          </a:p>
          <a:p>
            <a:pPr lvl="0"/>
            <a:r>
              <a:rPr lang="fr-FR" sz="2800" b="1" dirty="0">
                <a:solidFill>
                  <a:srgbClr val="4F81BD">
                    <a:lumMod val="75000"/>
                  </a:srgbClr>
                </a:solidFill>
              </a:rPr>
              <a:t>mise en place de la loi pour le plein emploi depuis 2025</a:t>
            </a:r>
            <a:endParaRPr lang="fr-FR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74526" y="87296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11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647645" y="6579716"/>
            <a:ext cx="5848710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BA48EB-44EF-7369-00ED-82D1BA2D1475}"/>
              </a:ext>
            </a:extLst>
          </p:cNvPr>
          <p:cNvSpPr txBox="1"/>
          <p:nvPr/>
        </p:nvSpPr>
        <p:spPr>
          <a:xfrm>
            <a:off x="174526" y="1063996"/>
            <a:ext cx="87031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002060"/>
                </a:solidFill>
              </a:rPr>
              <a:t>Comme le prévoit la loi pour le plein emploi du 18 décembre 2023, </a:t>
            </a:r>
            <a:r>
              <a:rPr lang="fr-FR" sz="1600" b="1" dirty="0">
                <a:solidFill>
                  <a:srgbClr val="002060"/>
                </a:solidFill>
              </a:rPr>
              <a:t>depuis janvier 2025, de nouveaux publics sont systématiquement inscrits à France Travail 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demandeurs et bénéficiaires du RSA </a:t>
            </a:r>
            <a:r>
              <a:rPr lang="fr-FR" sz="1600" b="1" dirty="0">
                <a:solidFill>
                  <a:srgbClr val="002060"/>
                </a:solidFill>
              </a:rPr>
              <a:t>(Revenu de solidarité active)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jeunes en recherche d'emploi </a:t>
            </a:r>
            <a:r>
              <a:rPr lang="fr-FR" sz="1600" b="1" dirty="0">
                <a:solidFill>
                  <a:srgbClr val="002060"/>
                </a:solidFill>
              </a:rPr>
              <a:t>suivis par les missions locales en CEJ (Contrat d'engagement jeune), </a:t>
            </a:r>
            <a:r>
              <a:rPr lang="fr-FR" sz="1600" b="1" dirty="0" err="1">
                <a:solidFill>
                  <a:srgbClr val="002060"/>
                </a:solidFill>
              </a:rPr>
              <a:t>Pacea</a:t>
            </a:r>
            <a:r>
              <a:rPr lang="fr-FR" sz="1600" b="1" dirty="0">
                <a:solidFill>
                  <a:srgbClr val="002060"/>
                </a:solidFill>
              </a:rPr>
              <a:t> (Parcours contractualisé d'accompagnement vers l'emploi et l'autonomie) ou AIJ (Accompagnement intensif des jeunes)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personnes en situation de handicap </a:t>
            </a:r>
            <a:r>
              <a:rPr lang="fr-FR" sz="1600" b="1" dirty="0">
                <a:solidFill>
                  <a:srgbClr val="002060"/>
                </a:solidFill>
              </a:rPr>
              <a:t>suivies par Cap emploi</a:t>
            </a:r>
            <a:r>
              <a:rPr lang="fr-FR" sz="1600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Selon leurs situations socioprofessionnelles, ces publics sont orientés vers différents parcours d'accompagnement. L’orientation des personnes bénéficiant déjà du RSA avant la mise en place de la réforme étant progressive à partir du 1</a:t>
            </a:r>
            <a:r>
              <a:rPr lang="fr-FR" sz="1600" baseline="30000" dirty="0">
                <a:solidFill>
                  <a:srgbClr val="002060"/>
                </a:solidFill>
              </a:rPr>
              <a:t>er</a:t>
            </a:r>
            <a:r>
              <a:rPr lang="fr-FR" sz="1600" dirty="0">
                <a:solidFill>
                  <a:srgbClr val="002060"/>
                </a:solidFill>
              </a:rPr>
              <a:t> janvier 2025, la montée en charge statistique l'est aussi. </a:t>
            </a:r>
          </a:p>
          <a:p>
            <a:pPr algn="just"/>
            <a:endParaRPr lang="fr-FR" sz="1600" dirty="0">
              <a:solidFill>
                <a:srgbClr val="002060"/>
              </a:solidFill>
            </a:endParaRP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Pour prendre en compte les situations de ces nouveaux publics, </a:t>
            </a:r>
            <a:r>
              <a:rPr lang="fr-FR" sz="1600" b="1" dirty="0">
                <a:solidFill>
                  <a:srgbClr val="002060"/>
                </a:solidFill>
              </a:rPr>
              <a:t>deux nouvelles catégories statistiques sont créées, selon les recommandations du </a:t>
            </a:r>
            <a:r>
              <a:rPr lang="fr-FR" sz="1600" b="1" dirty="0" err="1">
                <a:solidFill>
                  <a:srgbClr val="002060"/>
                </a:solidFill>
              </a:rPr>
              <a:t>Cnis</a:t>
            </a:r>
            <a:r>
              <a:rPr lang="fr-FR" sz="1600" b="1" dirty="0">
                <a:solidFill>
                  <a:srgbClr val="002060"/>
                </a:solidFill>
              </a:rPr>
              <a:t> : la </a:t>
            </a:r>
            <a:r>
              <a:rPr lang="fr-FR" sz="1600" b="1" dirty="0">
                <a:solidFill>
                  <a:srgbClr val="00B0F0"/>
                </a:solidFill>
              </a:rPr>
              <a:t>catégorie F</a:t>
            </a:r>
            <a:r>
              <a:rPr lang="fr-FR" sz="1600" b="1" dirty="0">
                <a:solidFill>
                  <a:srgbClr val="002060"/>
                </a:solidFill>
              </a:rPr>
              <a:t> pour les personnes orientées en parcours social et la </a:t>
            </a:r>
            <a:r>
              <a:rPr lang="fr-FR" sz="1600" b="1" dirty="0">
                <a:solidFill>
                  <a:srgbClr val="00B0F0"/>
                </a:solidFill>
              </a:rPr>
              <a:t>catégorie G </a:t>
            </a:r>
            <a:r>
              <a:rPr lang="fr-FR" sz="1600" b="1" dirty="0">
                <a:solidFill>
                  <a:srgbClr val="002060"/>
                </a:solidFill>
              </a:rPr>
              <a:t>pour les demandeurs et bénéficiaires du RSA en attente d'orientation</a:t>
            </a:r>
            <a:r>
              <a:rPr lang="fr-FR" sz="1600" dirty="0">
                <a:solidFill>
                  <a:srgbClr val="002060"/>
                </a:solidFill>
              </a:rPr>
              <a:t>. </a:t>
            </a:r>
          </a:p>
          <a:p>
            <a:pPr algn="just"/>
            <a:endParaRPr lang="fr-FR" sz="1600" dirty="0">
              <a:solidFill>
                <a:srgbClr val="002060"/>
              </a:solidFill>
            </a:endParaRP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Cette phase de transition devrait durer deux ans en France métropolitaine. </a:t>
            </a:r>
            <a:r>
              <a:rPr lang="fr-FR" sz="1600" b="1" dirty="0">
                <a:solidFill>
                  <a:srgbClr val="002060"/>
                </a:solidFill>
              </a:rPr>
              <a:t>Afin d'appréhender les évolutions conjoncturelles du nombre d'inscrits à France Travail pendant cette période, la Dares a mis à disposition, aux niveaux national et régional seulement, des indicateurs complémentaires hors bénéficiaires du RSA et hors jeunes « en parcours » (CEJ, </a:t>
            </a:r>
            <a:r>
              <a:rPr lang="fr-FR" sz="1600" b="1" dirty="0" err="1">
                <a:solidFill>
                  <a:srgbClr val="002060"/>
                </a:solidFill>
              </a:rPr>
              <a:t>Pacea</a:t>
            </a:r>
            <a:r>
              <a:rPr lang="fr-FR" sz="1600" b="1" dirty="0">
                <a:solidFill>
                  <a:srgbClr val="002060"/>
                </a:solidFill>
              </a:rPr>
              <a:t> et AIJ)</a:t>
            </a:r>
            <a:r>
              <a:rPr lang="fr-FR" sz="1600" dirty="0">
                <a:solidFill>
                  <a:srgbClr val="002060"/>
                </a:solidFill>
              </a:rPr>
              <a:t>. Ces séries, dites « contrefactuelles », ne sont pas disponibles au niveau départemental. Elles sont présentées dans la diapositive suivante.</a:t>
            </a:r>
          </a:p>
        </p:txBody>
      </p:sp>
    </p:spTree>
    <p:extLst>
      <p:ext uri="{BB962C8B-B14F-4D97-AF65-F5344CB8AC3E}">
        <p14:creationId xmlns:p14="http://schemas.microsoft.com/office/powerpoint/2010/main" val="353388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157079" y="93262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188723" y="6568767"/>
            <a:ext cx="4464996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8030" y="32114"/>
            <a:ext cx="89859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600" b="1" dirty="0">
                <a:solidFill>
                  <a:srgbClr val="4F81BD">
                    <a:lumMod val="75000"/>
                  </a:srgbClr>
                </a:solidFill>
              </a:rPr>
              <a:t>Des évolutions altérées par l’entrée en vigueur du décret relatif aux sanctions</a:t>
            </a:r>
            <a:endParaRPr lang="fr-F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00A9D6-593B-AF17-DC4B-96E30DB7BCF2}"/>
              </a:ext>
            </a:extLst>
          </p:cNvPr>
          <p:cNvSpPr txBox="1"/>
          <p:nvPr/>
        </p:nvSpPr>
        <p:spPr>
          <a:xfrm>
            <a:off x="394121" y="4853164"/>
            <a:ext cx="85475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solidFill>
                  <a:srgbClr val="FF0000"/>
                </a:solidFill>
              </a:rPr>
              <a:t>Avertissement :</a:t>
            </a:r>
            <a:r>
              <a:rPr lang="fr-FR" sz="1200" dirty="0">
                <a:solidFill>
                  <a:srgbClr val="FF0000"/>
                </a:solidFill>
              </a:rPr>
              <a:t> les évolutions sont perturbées au 3</a:t>
            </a:r>
            <a:r>
              <a:rPr lang="fr-FR" sz="1200" baseline="30000" dirty="0">
                <a:solidFill>
                  <a:srgbClr val="FF0000"/>
                </a:solidFill>
              </a:rPr>
              <a:t>e</a:t>
            </a:r>
            <a:r>
              <a:rPr lang="fr-FR" sz="1200" dirty="0">
                <a:solidFill>
                  <a:srgbClr val="FF0000"/>
                </a:solidFill>
              </a:rPr>
              <a:t> trimestre 2025 par l’entrée en vigueur en juin 2025 du décret relatif aux sanctions applicables aux inscrits à France Travail en cas de manquement à leurs obligations, qui entraîne une baisse des radiations des listes de France Travail. </a:t>
            </a:r>
          </a:p>
          <a:p>
            <a:pPr algn="just"/>
            <a:r>
              <a:rPr lang="fr-FR" sz="1200" dirty="0">
                <a:solidFill>
                  <a:srgbClr val="FF0000"/>
                </a:solidFill>
              </a:rPr>
              <a:t>La Dares estime qu’en l’absence de ce changement, </a:t>
            </a:r>
            <a:r>
              <a:rPr lang="fr-FR" sz="1200" b="1" dirty="0">
                <a:solidFill>
                  <a:srgbClr val="FF0000"/>
                </a:solidFill>
              </a:rPr>
              <a:t>le nombre de demandeurs d’emploi en catégories A, B, C aurait légèrement diminué ce trimestre, et non augmenté (-0,1 % au niveau régional et -0,3 % au niveau national).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D2E93C-6239-0564-E4F9-B0D68D6ED569}"/>
              </a:ext>
            </a:extLst>
          </p:cNvPr>
          <p:cNvSpPr txBox="1"/>
          <p:nvPr/>
        </p:nvSpPr>
        <p:spPr>
          <a:xfrm>
            <a:off x="6125979" y="2182327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T3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T2 2025)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E127CE-C592-67A6-EB72-220898847FE5}"/>
              </a:ext>
            </a:extLst>
          </p:cNvPr>
          <p:cNvSpPr txBox="1"/>
          <p:nvPr/>
        </p:nvSpPr>
        <p:spPr>
          <a:xfrm>
            <a:off x="6406517" y="2971948"/>
            <a:ext cx="2058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+1,2 % (après -0,2 %) 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B2FC64-F678-814B-45AE-AAA6CF84C634}"/>
              </a:ext>
            </a:extLst>
          </p:cNvPr>
          <p:cNvSpPr txBox="1"/>
          <p:nvPr/>
        </p:nvSpPr>
        <p:spPr>
          <a:xfrm>
            <a:off x="6164213" y="3392573"/>
            <a:ext cx="2543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2"/>
                </a:solidFill>
              </a:rPr>
              <a:t>+0,9 % (après -0,6 %)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EAE06C1-4E27-D3B9-841F-52FCE8F52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01" y="1311379"/>
            <a:ext cx="4903176" cy="353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02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9120" y="-26130"/>
            <a:ext cx="9078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Le nombre de foyers bénéficiaires du RSA atteint son plus bas niveau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13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16FCE8-D381-4A26-1950-A7B37EA82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417" y="1438191"/>
            <a:ext cx="6065081" cy="446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35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2191" y="2496"/>
            <a:ext cx="9112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Recul sur </a:t>
            </a:r>
            <a:r>
              <a:rPr lang="fr-FR" sz="2800" b="1">
                <a:solidFill>
                  <a:srgbClr val="376092"/>
                </a:solidFill>
              </a:rPr>
              <a:t>un an du </a:t>
            </a:r>
            <a:r>
              <a:rPr lang="fr-FR" sz="2800" b="1" dirty="0">
                <a:solidFill>
                  <a:srgbClr val="376092"/>
                </a:solidFill>
              </a:rPr>
              <a:t>nombre de bénéficiaires du RSA dans presque tous les départements, comme au niveau national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14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EA16B9-D5D4-52FF-486C-76C63D4746BC}"/>
              </a:ext>
            </a:extLst>
          </p:cNvPr>
          <p:cNvSpPr txBox="1"/>
          <p:nvPr/>
        </p:nvSpPr>
        <p:spPr>
          <a:xfrm>
            <a:off x="8570794" y="4817660"/>
            <a:ext cx="5444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83BD456-16CA-DBE1-011A-1E0E66216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6" y="2031928"/>
            <a:ext cx="9085148" cy="315506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0687781-22E2-8DE5-A6B2-682205D2C522}"/>
              </a:ext>
            </a:extLst>
          </p:cNvPr>
          <p:cNvSpPr txBox="1"/>
          <p:nvPr/>
        </p:nvSpPr>
        <p:spPr>
          <a:xfrm>
            <a:off x="8739398" y="4817660"/>
            <a:ext cx="474938" cy="4358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778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2191" y="270162"/>
            <a:ext cx="911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Nouvelle hausse des créations d’entreprises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15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980054-EDA4-E1F2-C3CE-D1A68C203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835" y="1359522"/>
            <a:ext cx="5390964" cy="484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60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6856" y="74661"/>
            <a:ext cx="9112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Le recul du nombre de défaillances d’entreprises se confirme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105751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16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0DFAE3-636A-D5D6-0E1C-6CF40E49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030" y="1545673"/>
            <a:ext cx="5724160" cy="425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6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56487" y="1120580"/>
            <a:ext cx="8282911" cy="507831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Note de conjoncture </a:t>
            </a:r>
            <a:r>
              <a:rPr lang="fr-FR" sz="2000" dirty="0"/>
              <a:t>de la </a:t>
            </a:r>
            <a:r>
              <a:rPr lang="fr-FR" sz="2000" dirty="0" err="1"/>
              <a:t>Dreets</a:t>
            </a:r>
            <a:r>
              <a:rPr lang="fr-FR" sz="2000" dirty="0"/>
              <a:t> Provence-Alpes-Côte d’Azur:</a:t>
            </a:r>
          </a:p>
          <a:p>
            <a:pPr algn="ctr">
              <a:defRPr/>
            </a:pPr>
            <a:br>
              <a:rPr lang="fr-FR" sz="2000" dirty="0">
                <a:hlinkClick r:id="rId3"/>
              </a:rPr>
            </a:br>
            <a:r>
              <a:rPr lang="fr-FR" sz="2000" dirty="0">
                <a:hlinkClick r:id="rId3"/>
              </a:rPr>
              <a:t>https://paca.dreets.gouv.fr/Les-publications-periodiques-9124</a:t>
            </a:r>
            <a:endParaRPr lang="fr-FR" sz="2000" dirty="0"/>
          </a:p>
          <a:p>
            <a:pPr algn="ctr">
              <a:defRPr/>
            </a:pPr>
            <a:endParaRPr lang="fr-FR" sz="2000" dirty="0"/>
          </a:p>
          <a:p>
            <a:pPr algn="ctr">
              <a:defRPr/>
            </a:pPr>
            <a:r>
              <a:rPr lang="fr-FR" sz="2000" dirty="0"/>
              <a:t>Les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éclairages conjoncturels départementaux </a:t>
            </a:r>
            <a:r>
              <a:rPr lang="fr-FR" sz="2000" dirty="0"/>
              <a:t>:</a:t>
            </a:r>
          </a:p>
          <a:p>
            <a:pPr algn="ctr">
              <a:defRPr/>
            </a:pPr>
            <a:endParaRPr lang="fr-FR" sz="2000" dirty="0"/>
          </a:p>
          <a:p>
            <a:pPr algn="ctr">
              <a:defRPr/>
            </a:pPr>
            <a:r>
              <a:rPr lang="fr-FR" sz="2000" dirty="0">
                <a:hlinkClick r:id="rId4"/>
              </a:rPr>
              <a:t>http://paca.dreets.gouv.fr/Les-outils-de-pilotage-territorialises</a:t>
            </a:r>
            <a:endParaRPr lang="fr-FR" sz="2000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r>
              <a:rPr lang="fr-FR" sz="2000" dirty="0"/>
              <a:t>Retrouvez tous nos indicateurs dans le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Tableau de bord des indicateurs clés </a:t>
            </a:r>
          </a:p>
          <a:p>
            <a:pPr algn="ctr">
              <a:defRPr/>
            </a:pPr>
            <a:endParaRPr lang="fr-FR" sz="2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2000" dirty="0"/>
              <a:t>en téléchargement sur le site de la </a:t>
            </a:r>
            <a:r>
              <a:rPr lang="fr-FR" sz="2000" dirty="0" err="1"/>
              <a:t>Dreets</a:t>
            </a:r>
            <a:r>
              <a:rPr lang="fr-FR" sz="2000" dirty="0"/>
              <a:t> Provence-Alpes-Côte d’Azur : </a:t>
            </a:r>
          </a:p>
          <a:p>
            <a:pPr algn="ctr">
              <a:defRPr/>
            </a:pPr>
            <a:endParaRPr lang="fr-FR" sz="2400" dirty="0"/>
          </a:p>
          <a:p>
            <a:pPr lvl="1" algn="ctr"/>
            <a:r>
              <a:rPr lang="fr-FR" u="sng" dirty="0">
                <a:hlinkClick r:id="rId5"/>
              </a:rPr>
              <a:t>https://paca.dreets.gouv.fr/Les-indicateurs-cles-de-la-Dreets-Paca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64895" y="465363"/>
            <a:ext cx="8612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Pour en savoir plus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17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68415" y="6568767"/>
            <a:ext cx="5840083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34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2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56817" y="6568767"/>
            <a:ext cx="4931923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15677" y="519601"/>
            <a:ext cx="8928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L’emploi salarié marque le pas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168282" y="1859162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T3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T2 2025)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001033" y="3038097"/>
            <a:ext cx="2543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+0,1 % (après +0,4 %) 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001033" y="3413638"/>
            <a:ext cx="2543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2"/>
                </a:solidFill>
              </a:rPr>
              <a:t>stable (après +0,2 %)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70BAF0E-6FB1-C56C-0DFD-5B160D104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62" t="77735" r="5497" b="14315"/>
          <a:stretch/>
        </p:blipFill>
        <p:spPr>
          <a:xfrm>
            <a:off x="337847" y="5106837"/>
            <a:ext cx="5768619" cy="5965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CC389B-BD05-4BBE-05B2-7C8924EDE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47" y="1751163"/>
            <a:ext cx="5944430" cy="329611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070A72E-7DEB-809C-1E66-C76A5525EE92}"/>
              </a:ext>
            </a:extLst>
          </p:cNvPr>
          <p:cNvSpPr txBox="1"/>
          <p:nvPr/>
        </p:nvSpPr>
        <p:spPr>
          <a:xfrm>
            <a:off x="337847" y="5964875"/>
            <a:ext cx="796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sym typeface="Wingdings" panose="05000000000000000000" pitchFamily="2" charset="2"/>
              </a:rPr>
              <a:t> </a:t>
            </a:r>
            <a:r>
              <a:rPr lang="fr-FR" dirty="0">
                <a:solidFill>
                  <a:srgbClr val="002060"/>
                </a:solidFill>
              </a:rPr>
              <a:t>Fin septembre 2025, </a:t>
            </a:r>
            <a:r>
              <a:rPr lang="fr-FR" b="1" dirty="0">
                <a:solidFill>
                  <a:srgbClr val="002060"/>
                </a:solidFill>
              </a:rPr>
              <a:t>2 037 000 </a:t>
            </a:r>
            <a:r>
              <a:rPr lang="fr-FR" dirty="0">
                <a:solidFill>
                  <a:srgbClr val="002060"/>
                </a:solidFill>
              </a:rPr>
              <a:t>salariés dans la région (+0,4% sur un an)</a:t>
            </a:r>
          </a:p>
        </p:txBody>
      </p:sp>
    </p:spTree>
    <p:extLst>
      <p:ext uri="{BB962C8B-B14F-4D97-AF65-F5344CB8AC3E}">
        <p14:creationId xmlns:p14="http://schemas.microsoft.com/office/powerpoint/2010/main" val="388030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2B60C-7D7E-FA46-AC83-3DA3BE5E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2110EC7-31CD-B541-2562-5B90C98D39B5}"/>
              </a:ext>
            </a:extLst>
          </p:cNvPr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A970FA-CAD7-76D1-6888-06AC5AB8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3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E5246A8-908C-D59B-B28D-4CCF86CC6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56817" y="6568767"/>
            <a:ext cx="4931923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1DD0A4-7B29-3351-F977-C5570D4CA7F2}"/>
              </a:ext>
            </a:extLst>
          </p:cNvPr>
          <p:cNvSpPr txBox="1"/>
          <p:nvPr/>
        </p:nvSpPr>
        <p:spPr>
          <a:xfrm>
            <a:off x="215677" y="519601"/>
            <a:ext cx="8928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Des évolutions contrastées au niveau départemental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E07299-F417-712C-114B-84B8B5F91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67" y="1462578"/>
            <a:ext cx="8346871" cy="34142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A75810-46D6-C37C-1D61-173F26AD8936}"/>
              </a:ext>
            </a:extLst>
          </p:cNvPr>
          <p:cNvSpPr/>
          <p:nvPr/>
        </p:nvSpPr>
        <p:spPr>
          <a:xfrm>
            <a:off x="6186196" y="2342367"/>
            <a:ext cx="1103952" cy="197911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20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08138" y="95410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4</a:t>
            </a:fld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981713" y="5841402"/>
            <a:ext cx="632667" cy="2194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315183" y="6568767"/>
            <a:ext cx="4474723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208138" y="89608"/>
            <a:ext cx="8933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Ralentissement de l’emploi hors intérim, nouveau repli de l’intérim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298046" y="5695950"/>
            <a:ext cx="4743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7024512" y="3429000"/>
            <a:ext cx="20787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70C0"/>
                </a:solidFill>
              </a:rPr>
              <a:t>+3 320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</a:rPr>
              <a:t>emplois hors intérim</a:t>
            </a:r>
          </a:p>
          <a:p>
            <a:pPr algn="ctr"/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-490 intérimaires</a:t>
            </a:r>
          </a:p>
          <a:p>
            <a:pPr algn="ctr"/>
            <a:endParaRPr lang="fr-FR" sz="1600" b="1" dirty="0">
              <a:solidFill>
                <a:srgbClr val="0070C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sz="1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81713" y="2636283"/>
            <a:ext cx="2160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Au T3 2025, </a:t>
            </a:r>
          </a:p>
          <a:p>
            <a:pPr algn="ctr"/>
            <a:r>
              <a:rPr lang="fr-FR" sz="1600" b="1" dirty="0"/>
              <a:t>+2 800 emplois :</a:t>
            </a:r>
            <a:endParaRPr lang="fr-FR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137566-73B6-6305-802C-976025F1D875}"/>
              </a:ext>
            </a:extLst>
          </p:cNvPr>
          <p:cNvSpPr/>
          <p:nvPr/>
        </p:nvSpPr>
        <p:spPr>
          <a:xfrm>
            <a:off x="587229" y="5184396"/>
            <a:ext cx="335560" cy="2887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9B07F5-FCD2-9232-3F30-1CBA809A68F2}"/>
              </a:ext>
            </a:extLst>
          </p:cNvPr>
          <p:cNvSpPr/>
          <p:nvPr/>
        </p:nvSpPr>
        <p:spPr>
          <a:xfrm>
            <a:off x="587228" y="5184396"/>
            <a:ext cx="539207" cy="2695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C62247-B708-D4E6-0209-68A62F8D9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81" y="1826298"/>
            <a:ext cx="6352725" cy="413553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47216CA-57D6-06A2-F8C1-1F906258A581}"/>
              </a:ext>
            </a:extLst>
          </p:cNvPr>
          <p:cNvSpPr txBox="1"/>
          <p:nvPr/>
        </p:nvSpPr>
        <p:spPr>
          <a:xfrm>
            <a:off x="6556075" y="5624423"/>
            <a:ext cx="63266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966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1838" y="403329"/>
            <a:ext cx="899216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L’industrie détruit des emplois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5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66545" y="6568767"/>
            <a:ext cx="4387174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503467" y="2077864"/>
            <a:ext cx="251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T3 2025 :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045108" y="2932992"/>
            <a:ext cx="25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+0,2 % (après +0,6 %) 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023211" y="4104635"/>
            <a:ext cx="1993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+0,3 % (après +0,3 %)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045108" y="3341361"/>
            <a:ext cx="1993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-0,2 % (après -0,4 %)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022631" y="3735644"/>
            <a:ext cx="2638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-0,3 % (après une stabilité)</a:t>
            </a:r>
            <a:endParaRPr lang="fr-FR" sz="500" dirty="0">
              <a:solidFill>
                <a:srgbClr val="00206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4ED14-EF9C-9C10-0677-8CA25C812917}"/>
              </a:ext>
            </a:extLst>
          </p:cNvPr>
          <p:cNvSpPr/>
          <p:nvPr/>
        </p:nvSpPr>
        <p:spPr>
          <a:xfrm>
            <a:off x="851136" y="1298189"/>
            <a:ext cx="5172075" cy="2887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BDEC15-0F33-C03D-F568-4AF07DD97B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62" t="77735" r="5497" b="14315"/>
          <a:stretch/>
        </p:blipFill>
        <p:spPr>
          <a:xfrm>
            <a:off x="458001" y="5756584"/>
            <a:ext cx="5768619" cy="5965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0082DA9-4E3B-1FEE-4D7F-43897A62D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14" y="1586889"/>
            <a:ext cx="5374739" cy="39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47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157079" y="95410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6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95728" y="6568767"/>
            <a:ext cx="4338536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96721" y="27259"/>
            <a:ext cx="87365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Dans la construction, la croissance est une nouvelle fois pénalisée par le repli de l’intérim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92382" y="5777345"/>
            <a:ext cx="5834797" cy="176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1310897-F5CF-C9B8-A4D7-704CEA0C2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09" y="1399677"/>
            <a:ext cx="6821037" cy="39260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8E2ED1-64BC-0754-4DCF-59E6DA9DB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6821" y="5458323"/>
            <a:ext cx="5834797" cy="9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2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4632" y="436093"/>
            <a:ext cx="898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Premier recul des entrées en contrat d’apprentissage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57080" y="1027020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524162-C549-907F-7B5E-60293D4704DE}"/>
              </a:ext>
            </a:extLst>
          </p:cNvPr>
          <p:cNvSpPr/>
          <p:nvPr/>
        </p:nvSpPr>
        <p:spPr>
          <a:xfrm>
            <a:off x="7461849" y="6021238"/>
            <a:ext cx="940279" cy="457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83B7F86-DBAD-E910-A209-ECFEC329F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032" y="1464495"/>
            <a:ext cx="6465936" cy="461712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82BF02-684B-548D-F0CF-3D049BB50ECB}"/>
              </a:ext>
            </a:extLst>
          </p:cNvPr>
          <p:cNvSpPr txBox="1"/>
          <p:nvPr/>
        </p:nvSpPr>
        <p:spPr>
          <a:xfrm>
            <a:off x="7306574" y="5802763"/>
            <a:ext cx="646981" cy="4571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1237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6068" y="-408"/>
            <a:ext cx="90479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Un taux de chômage en progression modérée au 3</a:t>
            </a:r>
            <a:r>
              <a:rPr lang="fr-FR" sz="2800" b="1" baseline="300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 trimestre 2025…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30388" y="95547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755032" y="3414822"/>
            <a:ext cx="151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+0,2 point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755032" y="3785216"/>
            <a:ext cx="1310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+0,1 point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BC1559-A9C1-35DF-2199-201E2EEAEBB4}"/>
              </a:ext>
            </a:extLst>
          </p:cNvPr>
          <p:cNvSpPr txBox="1"/>
          <p:nvPr/>
        </p:nvSpPr>
        <p:spPr>
          <a:xfrm>
            <a:off x="6878472" y="5600309"/>
            <a:ext cx="423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7B6286-597B-9AC4-656F-0BE7BF585006}"/>
              </a:ext>
            </a:extLst>
          </p:cNvPr>
          <p:cNvSpPr txBox="1"/>
          <p:nvPr/>
        </p:nvSpPr>
        <p:spPr>
          <a:xfrm>
            <a:off x="6433079" y="2426452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T3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T2 2025) :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14DFAF5-E591-7373-9542-4EC5B34B5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0394"/>
            <a:ext cx="6584240" cy="444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7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5420" y="347981"/>
            <a:ext cx="8891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… dans tous les départements de la région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57081" y="90737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3e trimestre 2025</a:t>
            </a:r>
            <a:endParaRPr lang="fr-FR" dirty="0"/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900545" y="6046808"/>
            <a:ext cx="6245088" cy="48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22860" rIns="0" bIns="0" anchor="t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FR" sz="1000" b="1" i="0" u="none" strike="noStrike" baseline="0" dirty="0">
                <a:solidFill>
                  <a:sysClr val="windowText" lastClr="000000"/>
                </a:solidFill>
                <a:latin typeface="+mn-lt"/>
              </a:rPr>
              <a:t>Note : </a:t>
            </a:r>
            <a:r>
              <a:rPr lang="fr-FR" sz="1000" b="0" i="0" u="none" strike="noStrike" baseline="0" dirty="0">
                <a:solidFill>
                  <a:sysClr val="windowText" lastClr="000000"/>
                </a:solidFill>
                <a:latin typeface="+mn-lt"/>
              </a:rPr>
              <a:t>données trimestrielles provisoires ; estimation à +/- 0,3 point près du niveau du taux de chômage national </a:t>
            </a:r>
          </a:p>
          <a:p>
            <a:pPr algn="l" rtl="0">
              <a:defRPr sz="1000"/>
            </a:pPr>
            <a:r>
              <a:rPr lang="fr-FR" sz="1000" b="0" i="0" u="none" strike="noStrike" baseline="0" dirty="0">
                <a:solidFill>
                  <a:sysClr val="windowText" lastClr="000000"/>
                </a:solidFill>
                <a:latin typeface="+mn-lt"/>
              </a:rPr>
              <a:t>et de son évolution d’un trimestre à l’autre</a:t>
            </a:r>
          </a:p>
          <a:p>
            <a:pPr algn="l" rtl="0">
              <a:defRPr sz="1000"/>
            </a:pPr>
            <a:r>
              <a:rPr lang="fr-FR" sz="1000" b="1" i="1" u="none" strike="noStrike" baseline="0" dirty="0">
                <a:solidFill>
                  <a:sysClr val="windowText" lastClr="000000"/>
                </a:solidFill>
                <a:latin typeface="Calibri"/>
              </a:rPr>
              <a:t>Source : </a:t>
            </a:r>
            <a:r>
              <a:rPr lang="fr-FR" sz="1000" b="0" i="1" u="none" strike="noStrike" baseline="0" dirty="0">
                <a:solidFill>
                  <a:sysClr val="windowText" lastClr="000000"/>
                </a:solidFill>
                <a:latin typeface="Calibri"/>
              </a:rPr>
              <a:t>Insee, taux de chômage au sens du BIT (national) et taux de chômage localisé (régional et départementaux)</a:t>
            </a: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3190895" y="1555993"/>
            <a:ext cx="16433" cy="264803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1">
            <a:extLst>
              <a:ext uri="{FF2B5EF4-FFF2-40B4-BE49-F238E27FC236}">
                <a16:creationId xmlns:a16="http://schemas.microsoft.com/office/drawing/2014/main" id="{00000000-0008-0000-0300-000005000000}"/>
              </a:ext>
            </a:extLst>
          </p:cNvPr>
          <p:cNvGrpSpPr/>
          <p:nvPr/>
        </p:nvGrpSpPr>
        <p:grpSpPr>
          <a:xfrm>
            <a:off x="1171575" y="1153365"/>
            <a:ext cx="6800850" cy="4551269"/>
            <a:chOff x="0" y="0"/>
            <a:chExt cx="6255114" cy="4099044"/>
          </a:xfrm>
        </p:grpSpPr>
        <p:graphicFrame>
          <p:nvGraphicFramePr>
            <p:cNvPr id="8" name="Graphique 7">
              <a:extLst>
                <a:ext uri="{FF2B5EF4-FFF2-40B4-BE49-F238E27FC236}">
                  <a16:creationId xmlns:a16="http://schemas.microsoft.com/office/drawing/2014/main" id="{00000000-0008-0000-0300-00000600000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6255114" cy="40990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00000000-0008-0000-0300-000007000000}"/>
                </a:ext>
              </a:extLst>
            </p:cNvPr>
            <p:cNvCxnSpPr/>
            <p:nvPr/>
          </p:nvCxnSpPr>
          <p:spPr>
            <a:xfrm flipV="1">
              <a:off x="1859668" y="360300"/>
              <a:ext cx="15114" cy="238491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06837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our xmlns="ab994d58-9349-46a1-8cee-b96a64c5dc7e">07</Jour>
    <Auteur xmlns="2ff91c20-40e6-4ab5-a5ac-9b5646c66526">
      <UserInfo>
        <DisplayName/>
        <AccountId xsi:nil="true"/>
        <AccountType/>
      </UserInfo>
    </Auteur>
    <DIRECCTE xmlns="2ff91c20-40e6-4ab5-a5ac-9b5646c66526" xsi:nil="true"/>
    <Mots_x0020_Clefs xmlns="2ff91c20-40e6-4ab5-a5ac-9b5646c66526" xsi:nil="true"/>
    <Resume xmlns="ab994d58-9349-46a1-8cee-b96a64c5dc7e" xsi:nil="true"/>
    <Année xmlns="ab994d58-9349-46a1-8cee-b96a64c5dc7e">2018</Année>
    <RubriqueNiv3 xmlns="2ff91c20-40e6-4ab5-a5ac-9b5646c66526" xsi:nil="true"/>
    <Rubrique xmlns="2ff91c20-40e6-4ab5-a5ac-9b5646c66526" xsi:nil="true"/>
    <RubriqueNiv2 xmlns="2ff91c20-40e6-4ab5-a5ac-9b5646c66526" xsi:nil="true"/>
    <Mois xmlns="ab994d58-9349-46a1-8cee-b96a64c5dc7e">06 - Juin</Mois>
    <_dlc_DocId xmlns="ab994d58-9349-46a1-8cee-b96a64c5dc7e">PACA-1195-1</_dlc_DocId>
    <_dlc_DocIdUrl xmlns="ab994d58-9349-46a1-8cee-b96a64c5dc7e">
      <Url>http://intranet.direccte.gouv.fr/paca/Etudes%20et%20statistiques/_layouts/15/DocIdRedir.aspx?ID=PACA-1195-1</Url>
      <Description>PACA-1195-1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ireccte - Document" ma:contentTypeID="0x0101002B9C2962A44E47E49C985B3DB63656AE0096388B916A9B264DBD77EFB5256EEC22" ma:contentTypeVersion="8" ma:contentTypeDescription="Document pour les portails de type Direccte" ma:contentTypeScope="" ma:versionID="c11fc93c9e7ea15410097cfb7479afe7">
  <xsd:schema xmlns:xsd="http://www.w3.org/2001/XMLSchema" xmlns:xs="http://www.w3.org/2001/XMLSchema" xmlns:p="http://schemas.microsoft.com/office/2006/metadata/properties" xmlns:ns2="2ff91c20-40e6-4ab5-a5ac-9b5646c66526" xmlns:ns3="ab994d58-9349-46a1-8cee-b96a64c5dc7e" targetNamespace="http://schemas.microsoft.com/office/2006/metadata/properties" ma:root="true" ma:fieldsID="dcf6eb2dcc919f976b99dd89427cdf59" ns2:_="" ns3:_="">
    <xsd:import namespace="2ff91c20-40e6-4ab5-a5ac-9b5646c66526"/>
    <xsd:import namespace="ab994d58-9349-46a1-8cee-b96a64c5dc7e"/>
    <xsd:element name="properties">
      <xsd:complexType>
        <xsd:sequence>
          <xsd:element name="documentManagement">
            <xsd:complexType>
              <xsd:all>
                <xsd:element ref="ns2:DIRECCTE" minOccurs="0"/>
                <xsd:element ref="ns2:Rubrique" minOccurs="0"/>
                <xsd:element ref="ns2:RubriqueNiv2" minOccurs="0"/>
                <xsd:element ref="ns2:RubriqueNiv3" minOccurs="0"/>
                <xsd:element ref="ns2:Auteur" minOccurs="0"/>
                <xsd:element ref="ns2:Mots_x0020_Clefs" minOccurs="0"/>
                <xsd:element ref="ns3:_dlc_DocId" minOccurs="0"/>
                <xsd:element ref="ns3:_dlc_DocIdUrl" minOccurs="0"/>
                <xsd:element ref="ns3:_dlc_DocIdPersistId" minOccurs="0"/>
                <xsd:element ref="ns3:Resume" minOccurs="0"/>
                <xsd:element ref="ns3:Année" minOccurs="0"/>
                <xsd:element ref="ns3:Mois" minOccurs="0"/>
                <xsd:element ref="ns3:Jou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f91c20-40e6-4ab5-a5ac-9b5646c66526" elementFormDefault="qualified">
    <xsd:import namespace="http://schemas.microsoft.com/office/2006/documentManagement/types"/>
    <xsd:import namespace="http://schemas.microsoft.com/office/infopath/2007/PartnerControls"/>
    <xsd:element name="DIRECCTE" ma:index="8" nillable="true" ma:displayName="DIRECCTE" ma:internalName="DIRECCTE">
      <xsd:simpleType>
        <xsd:restriction base="dms:Text">
          <xsd:maxLength value="255"/>
        </xsd:restriction>
      </xsd:simpleType>
    </xsd:element>
    <xsd:element name="Rubrique" ma:index="9" nillable="true" ma:displayName="Rubrique" ma:internalName="Rubrique">
      <xsd:simpleType>
        <xsd:restriction base="dms:Text">
          <xsd:maxLength value="255"/>
        </xsd:restriction>
      </xsd:simpleType>
    </xsd:element>
    <xsd:element name="RubriqueNiv2" ma:index="10" nillable="true" ma:displayName="Rubrique Niveau 2" ma:internalName="RubriqueNiv2">
      <xsd:simpleType>
        <xsd:restriction base="dms:Text">
          <xsd:maxLength value="255"/>
        </xsd:restriction>
      </xsd:simpleType>
    </xsd:element>
    <xsd:element name="RubriqueNiv3" ma:index="11" nillable="true" ma:displayName="Rubrique Niveau 3" ma:internalName="RubriqueNiv3">
      <xsd:simpleType>
        <xsd:restriction base="dms:Text">
          <xsd:maxLength value="255"/>
        </xsd:restriction>
      </xsd:simpleType>
    </xsd:element>
    <xsd:element name="Auteur" ma:index="12" nillable="true" ma:displayName="Auteur" ma:list="UserInfo" ma:SharePointGroup="0" ma:internalName="Auteu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ots_x0020_Clefs" ma:index="13" nillable="true" ma:displayName="Mots Clefs" ma:internalName="Mots_x0020_Clef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94d58-9349-46a1-8cee-b96a64c5dc7e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5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Resume" ma:index="17" nillable="true" ma:displayName="Résumé" ma:internalName="Resume">
      <xsd:simpleType>
        <xsd:restriction base="dms:Text">
          <xsd:maxLength value="255"/>
        </xsd:restriction>
      </xsd:simpleType>
    </xsd:element>
    <xsd:element name="Année" ma:index="18" nillable="true" ma:displayName="Année" ma:description="" ma:format="Dropdown" ma:internalName="Ann_x00e9_e">
      <xsd:simpleType>
        <xsd:union memberTypes="dms:Text">
          <xsd:simpleType>
            <xsd:restriction base="dms:Choice">
              <xsd:enumeration value="2004"/>
              <xsd:enumeration value="2005"/>
              <xsd:enumeration value="2006"/>
              <xsd:enumeration value="2007"/>
              <xsd:enumeration value="2008"/>
              <xsd:enumeration value="2009"/>
              <xsd:enumeration value="2010"/>
              <xsd:enumeration value="2011"/>
              <xsd:enumeration value="2012"/>
              <xsd:enumeration value="2013"/>
              <xsd:enumeration value="2014"/>
              <xsd:enumeration value="2015"/>
              <xsd:enumeration value="2016"/>
              <xsd:enumeration value="2017"/>
              <xsd:enumeration value="2018"/>
            </xsd:restriction>
          </xsd:simpleType>
        </xsd:union>
      </xsd:simpleType>
    </xsd:element>
    <xsd:element name="Mois" ma:index="19" nillable="true" ma:displayName="Mois" ma:format="Dropdown" ma:internalName="Mois">
      <xsd:simpleType>
        <xsd:restriction base="dms:Choice">
          <xsd:enumeration value="01 - Janvier"/>
          <xsd:enumeration value="02 - Février"/>
          <xsd:enumeration value="03 - Mars"/>
          <xsd:enumeration value="04 - Avril"/>
          <xsd:enumeration value="05 - Mai"/>
          <xsd:enumeration value="06 - Juin"/>
          <xsd:enumeration value="07 - Juillet"/>
          <xsd:enumeration value="08 - Août"/>
          <xsd:enumeration value="09 - Septembre"/>
          <xsd:enumeration value="10 - Octobre"/>
          <xsd:enumeration value="11 - Novembre"/>
          <xsd:enumeration value="12 - Décembre"/>
        </xsd:restriction>
      </xsd:simpleType>
    </xsd:element>
    <xsd:element name="Jour" ma:index="20" nillable="true" ma:displayName="Jour" ma:format="Dropdown" ma:internalName="Jour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  <xsd:enumeration value="13"/>
          <xsd:enumeration value="14"/>
          <xsd:enumeration value="15"/>
          <xsd:enumeration value="16"/>
          <xsd:enumeration value="17"/>
          <xsd:enumeration value="18"/>
          <xsd:enumeration value="19"/>
          <xsd:enumeration value="20"/>
          <xsd:enumeration value="21"/>
          <xsd:enumeration value="22"/>
          <xsd:enumeration value="23"/>
          <xsd:enumeration value="24"/>
          <xsd:enumeration value="25"/>
          <xsd:enumeration value="26"/>
          <xsd:enumeration value="27"/>
          <xsd:enumeration value="28"/>
          <xsd:enumeration value="29"/>
          <xsd:enumeration value="30"/>
          <xsd:enumeration value="31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2AE89B-080E-49C5-92D1-0FC918E24C0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F75A013-2665-47DA-9765-AD20C70A535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b994d58-9349-46a1-8cee-b96a64c5dc7e"/>
    <ds:schemaRef ds:uri="http://purl.org/dc/terms/"/>
    <ds:schemaRef ds:uri="2ff91c20-40e6-4ab5-a5ac-9b5646c66526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08BEFDB-FD80-49BF-933E-2ABC1EFC7D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f91c20-40e6-4ab5-a5ac-9b5646c66526"/>
    <ds:schemaRef ds:uri="ab994d58-9349-46a1-8cee-b96a64c5d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CD4B930-2EF4-44AA-B4F3-1B1D22FE6A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7967</TotalTime>
  <Words>1099</Words>
  <Application>Microsoft Office PowerPoint</Application>
  <PresentationFormat>Affichage à l'écran (4:3)</PresentationFormat>
  <Paragraphs>153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L'agence Mars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Pascale Lami</dc:creator>
  <cp:lastModifiedBy>MEYER, Virginie (DREETS-PACA)</cp:lastModifiedBy>
  <cp:revision>865</cp:revision>
  <cp:lastPrinted>2018-10-09T12:30:48Z</cp:lastPrinted>
  <dcterms:created xsi:type="dcterms:W3CDTF">2018-05-30T13:27:07Z</dcterms:created>
  <dcterms:modified xsi:type="dcterms:W3CDTF">2026-01-08T16:39:11Z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0x0101002B9C2962A44E47E49C985B3DB63656AE0096388B916A9B264DBD77EFB5256EEC22</vt:lpwstr>
  </property>
  <property fmtid="{D5CDD505-2E9C-101B-9397-08002B2CF9AE}" pid="3" name="_dlc_DocIdItemGuid">
    <vt:lpwstr>e2e11c4f-34e3-4fd7-820e-3307ce29c67b</vt:lpwstr>
  </property>
  <property fmtid="{D5CDD505-2E9C-101B-9397-08002B2CF9AE}" pid="4" name="MSIP_Label_3094c1fb-3db8-4cce-b079-9b022302847f_Enabled">
    <vt:lpwstr>true</vt:lpwstr>
  </property>
  <property fmtid="{D5CDD505-2E9C-101B-9397-08002B2CF9AE}" pid="5" name="MSIP_Label_3094c1fb-3db8-4cce-b079-9b022302847f_SetDate">
    <vt:lpwstr>2025-09-16T08:29:24Z</vt:lpwstr>
  </property>
  <property fmtid="{D5CDD505-2E9C-101B-9397-08002B2CF9AE}" pid="6" name="MSIP_Label_3094c1fb-3db8-4cce-b079-9b022302847f_Method">
    <vt:lpwstr>Standard</vt:lpwstr>
  </property>
  <property fmtid="{D5CDD505-2E9C-101B-9397-08002B2CF9AE}" pid="7" name="MSIP_Label_3094c1fb-3db8-4cce-b079-9b022302847f_Name">
    <vt:lpwstr>[Prod v5] C1 - Standard</vt:lpwstr>
  </property>
  <property fmtid="{D5CDD505-2E9C-101B-9397-08002B2CF9AE}" pid="8" name="MSIP_Label_3094c1fb-3db8-4cce-b079-9b022302847f_SiteId">
    <vt:lpwstr>035e5292-5a25-4509-bb08-a555f7d31a8b</vt:lpwstr>
  </property>
  <property fmtid="{D5CDD505-2E9C-101B-9397-08002B2CF9AE}" pid="9" name="MSIP_Label_3094c1fb-3db8-4cce-b079-9b022302847f_ActionId">
    <vt:lpwstr>f87128f4-65a0-4916-9177-8388fcf1e9d3</vt:lpwstr>
  </property>
  <property fmtid="{D5CDD505-2E9C-101B-9397-08002B2CF9AE}" pid="10" name="MSIP_Label_3094c1fb-3db8-4cce-b079-9b022302847f_ContentBits">
    <vt:lpwstr>0</vt:lpwstr>
  </property>
  <property fmtid="{D5CDD505-2E9C-101B-9397-08002B2CF9AE}" pid="11" name="MSIP_Label_3094c1fb-3db8-4cce-b079-9b022302847f_Tag">
    <vt:lpwstr>10, 3, 0, 1</vt:lpwstr>
  </property>
</Properties>
</file>