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12.xml" ContentType="application/vnd.openxmlformats-officedocument.presentationml.notesSlide+xml"/>
  <Override PartName="/ppt/charts/chart3.xml" ContentType="application/vnd.openxmlformats-officedocument.drawingml.chart+xml"/>
  <Override PartName="/ppt/drawings/drawing2.xml" ContentType="application/vnd.openxmlformats-officedocument.drawingml.chartshapes+xml"/>
  <Override PartName="/ppt/notesSlides/notesSlide13.xml" ContentType="application/vnd.openxmlformats-officedocument.presentationml.notesSlide+xml"/>
  <Override PartName="/ppt/charts/chart4.xml" ContentType="application/vnd.openxmlformats-officedocument.drawingml.chart+xml"/>
  <Override PartName="/ppt/drawings/drawing3.xml" ContentType="application/vnd.openxmlformats-officedocument.drawingml.chartshapes+xml"/>
  <Override PartName="/ppt/notesSlides/notesSlide14.xml" ContentType="application/vnd.openxmlformats-officedocument.presentationml.notesSlide+xml"/>
  <Override PartName="/ppt/charts/chart5.xml" ContentType="application/vnd.openxmlformats-officedocument.drawingml.chart+xml"/>
  <Override PartName="/ppt/drawings/drawing4.xml" ContentType="application/vnd.openxmlformats-officedocument.drawingml.chartshapes+xml"/>
  <Override PartName="/ppt/notesSlides/notesSlide15.xml" ContentType="application/vnd.openxmlformats-officedocument.presentationml.notesSlide+xml"/>
  <Override PartName="/ppt/charts/chart6.xml" ContentType="application/vnd.openxmlformats-officedocument.drawingml.chart+xml"/>
  <Override PartName="/ppt/drawings/drawing5.xml" ContentType="application/vnd.openxmlformats-officedocument.drawingml.chartshapes+xml"/>
  <Override PartName="/ppt/notesSlides/notesSlide16.xml" ContentType="application/vnd.openxmlformats-officedocument.presentationml.notesSlide+xml"/>
  <Override PartName="/ppt/charts/chart7.xml" ContentType="application/vnd.openxmlformats-officedocument.drawingml.chart+xml"/>
  <Override PartName="/ppt/drawings/drawing6.xml" ContentType="application/vnd.openxmlformats-officedocument.drawingml.chartshapes+xml"/>
  <Override PartName="/ppt/notesSlides/notesSlide17.xml" ContentType="application/vnd.openxmlformats-officedocument.presentationml.notesSlide+xml"/>
  <Override PartName="/ppt/charts/chart8.xml" ContentType="application/vnd.openxmlformats-officedocument.drawingml.chart+xml"/>
  <Override PartName="/ppt/drawings/drawing7.xml" ContentType="application/vnd.openxmlformats-officedocument.drawingml.chartshapes+xml"/>
  <Override PartName="/ppt/notesSlides/notesSlide18.xml" ContentType="application/vnd.openxmlformats-officedocument.presentationml.notesSlide+xml"/>
  <Override PartName="/ppt/charts/chart9.xml" ContentType="application/vnd.openxmlformats-officedocument.drawingml.chart+xml"/>
  <Override PartName="/ppt/drawings/drawing8.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6"/>
  </p:notesMasterIdLst>
  <p:sldIdLst>
    <p:sldId id="256" r:id="rId6"/>
    <p:sldId id="263" r:id="rId7"/>
    <p:sldId id="300" r:id="rId8"/>
    <p:sldId id="265" r:id="rId9"/>
    <p:sldId id="290" r:id="rId10"/>
    <p:sldId id="296" r:id="rId11"/>
    <p:sldId id="301" r:id="rId12"/>
    <p:sldId id="269" r:id="rId13"/>
    <p:sldId id="294" r:id="rId14"/>
    <p:sldId id="283" r:id="rId15"/>
    <p:sldId id="293" r:id="rId16"/>
    <p:sldId id="304" r:id="rId17"/>
    <p:sldId id="299" r:id="rId18"/>
    <p:sldId id="305" r:id="rId19"/>
    <p:sldId id="271" r:id="rId20"/>
    <p:sldId id="306" r:id="rId21"/>
    <p:sldId id="272" r:id="rId22"/>
    <p:sldId id="307" r:id="rId23"/>
    <p:sldId id="308" r:id="rId24"/>
    <p:sldId id="303" r:id="rId25"/>
  </p:sldIdLst>
  <p:sldSz cx="9144000" cy="6858000" type="screen4x3"/>
  <p:notesSz cx="6797675" cy="9926638"/>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YER Virginie (DR-PACA)" initials="MV"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609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242" autoAdjust="0"/>
  </p:normalViewPr>
  <p:slideViewPr>
    <p:cSldViewPr snapToGrid="0" snapToObjects="1">
      <p:cViewPr varScale="1">
        <p:scale>
          <a:sx n="52" d="100"/>
          <a:sy n="52" d="100"/>
        </p:scale>
        <p:origin x="-189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PRO-SVC01-20131\USERS\Cab-SESE\10%20-%20Notes%20de%20conjoncture\01%20-%20Notes\2020\2020-T4\01%20-%20Fichiers%20de%20travail\DEFM-Ch&#244;mage\2020_T4_Taux%20de%20ch&#244;mage_note.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PRO-SVC01-20131\USERS\Cab-SESE\10%20-%20Notes%20de%20conjoncture\01%20-%20Notes\2020\2020-T4\01%20-%20Fichiers%20de%20travail\DEFM-Ch&#244;mage\2020_T4_Demandeurs%20d'emploi_ABC_note_V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fr-FR" sz="1800" b="1" i="0" baseline="0">
                <a:effectLst/>
              </a:rPr>
              <a:t>Taux de chômage </a:t>
            </a:r>
            <a:r>
              <a:rPr lang="fr-FR" sz="1400" b="0" i="1" baseline="0">
                <a:effectLst/>
              </a:rPr>
              <a:t>(données CVS, en %)</a:t>
            </a:r>
            <a:endParaRPr lang="fr-FR" sz="1400">
              <a:effectLst/>
            </a:endParaRPr>
          </a:p>
        </c:rich>
      </c:tx>
      <c:layout/>
      <c:overlay val="1"/>
    </c:title>
    <c:autoTitleDeleted val="0"/>
    <c:plotArea>
      <c:layout>
        <c:manualLayout>
          <c:layoutTarget val="inner"/>
          <c:xMode val="edge"/>
          <c:yMode val="edge"/>
          <c:x val="7.6983171221244415E-2"/>
          <c:y val="8.5190086545093247E-2"/>
          <c:w val="0.87380191693290732"/>
          <c:h val="0.57959420805655693"/>
        </c:manualLayout>
      </c:layout>
      <c:barChart>
        <c:barDir val="col"/>
        <c:grouping val="clustered"/>
        <c:varyColors val="0"/>
        <c:ser>
          <c:idx val="0"/>
          <c:order val="0"/>
          <c:tx>
            <c:strRef>
              <c:f>'Figure 9'!$D$25</c:f>
              <c:strCache>
                <c:ptCount val="1"/>
                <c:pt idx="0">
                  <c:v>T4 2019</c:v>
                </c:pt>
              </c:strCache>
            </c:strRef>
          </c:tx>
          <c:spPr>
            <a:solidFill>
              <a:srgbClr val="FFCC99"/>
            </a:solidFill>
            <a:ln w="12700">
              <a:solidFill>
                <a:srgbClr val="000000"/>
              </a:solidFill>
              <a:prstDash val="solid"/>
            </a:ln>
          </c:spPr>
          <c:invertIfNegative val="0"/>
          <c:dLbls>
            <c:dLbl>
              <c:idx val="0"/>
              <c:layout>
                <c:manualLayout>
                  <c:x val="-8.5149007410645506E-3"/>
                  <c:y val="0"/>
                </c:manualLayout>
              </c:layout>
              <c:showLegendKey val="0"/>
              <c:showVal val="1"/>
              <c:showCatName val="0"/>
              <c:showSerName val="0"/>
              <c:showPercent val="0"/>
              <c:showBubbleSize val="0"/>
            </c:dLbl>
            <c:dLbl>
              <c:idx val="1"/>
              <c:layout>
                <c:manualLayout>
                  <c:x val="-1.4901076296862962E-2"/>
                  <c:y val="-3.2263258433745926E-17"/>
                </c:manualLayout>
              </c:layout>
              <c:showLegendKey val="0"/>
              <c:showVal val="1"/>
              <c:showCatName val="0"/>
              <c:showSerName val="0"/>
              <c:showPercent val="0"/>
              <c:showBubbleSize val="0"/>
            </c:dLbl>
            <c:dLbl>
              <c:idx val="2"/>
              <c:layout>
                <c:manualLayout>
                  <c:x val="-1.0643625926330728E-2"/>
                  <c:y val="0"/>
                </c:manualLayout>
              </c:layout>
              <c:showLegendKey val="0"/>
              <c:showVal val="1"/>
              <c:showCatName val="0"/>
              <c:showSerName val="0"/>
              <c:showPercent val="0"/>
              <c:showBubbleSize val="0"/>
            </c:dLbl>
            <c:dLbl>
              <c:idx val="4"/>
              <c:layout>
                <c:manualLayout>
                  <c:x val="-8.5149007410645506E-3"/>
                  <c:y val="0"/>
                </c:manualLayout>
              </c:layout>
              <c:showLegendKey val="0"/>
              <c:showVal val="1"/>
              <c:showCatName val="0"/>
              <c:showSerName val="0"/>
              <c:showPercent val="0"/>
              <c:showBubbleSize val="0"/>
            </c:dLbl>
            <c:dLbl>
              <c:idx val="5"/>
              <c:layout>
                <c:manualLayout>
                  <c:x val="-1.2772351111596825E-2"/>
                  <c:y val="0"/>
                </c:manualLayout>
              </c:layout>
              <c:showLegendKey val="0"/>
              <c:showVal val="1"/>
              <c:showCatName val="0"/>
              <c:showSerName val="0"/>
              <c:showPercent val="0"/>
              <c:showBubbleSize val="0"/>
            </c:dLbl>
            <c:dLbl>
              <c:idx val="6"/>
              <c:layout>
                <c:manualLayout>
                  <c:x val="-6.3861755557984125E-3"/>
                  <c:y val="-3.5199459910971779E-3"/>
                </c:manualLayout>
              </c:layout>
              <c:showLegendKey val="0"/>
              <c:showVal val="1"/>
              <c:showCatName val="0"/>
              <c:showSerName val="0"/>
              <c:showPercent val="0"/>
              <c:showBubbleSize val="0"/>
            </c:dLbl>
            <c:dLbl>
              <c:idx val="7"/>
              <c:layout>
                <c:manualLayout>
                  <c:x val="-1.0643625926330688E-2"/>
                  <c:y val="0"/>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'Figure 9'!$A$26:$A$33</c:f>
              <c:strCache>
                <c:ptCount val="8"/>
                <c:pt idx="0">
                  <c:v>France métropolitaine</c:v>
                </c:pt>
                <c:pt idx="1">
                  <c:v>Provence-Alpes-Côte d'Azur</c:v>
                </c:pt>
                <c:pt idx="2">
                  <c:v>Hautes-Alpes</c:v>
                </c:pt>
                <c:pt idx="3">
                  <c:v>Alpes-Maritimes</c:v>
                </c:pt>
                <c:pt idx="4">
                  <c:v>Var</c:v>
                </c:pt>
                <c:pt idx="5">
                  <c:v>Bouches-du-Rhône</c:v>
                </c:pt>
                <c:pt idx="6">
                  <c:v>Alpes-de-Haute-Provence</c:v>
                </c:pt>
                <c:pt idx="7">
                  <c:v>Vaucluse</c:v>
                </c:pt>
              </c:strCache>
            </c:strRef>
          </c:cat>
          <c:val>
            <c:numRef>
              <c:f>'Figure 9'!$D$26:$D$33</c:f>
              <c:numCache>
                <c:formatCode>0.0</c:formatCode>
                <c:ptCount val="8"/>
                <c:pt idx="0">
                  <c:v>7.8</c:v>
                </c:pt>
                <c:pt idx="1">
                  <c:v>9.1</c:v>
                </c:pt>
                <c:pt idx="2">
                  <c:v>7.5</c:v>
                </c:pt>
                <c:pt idx="3">
                  <c:v>8.4</c:v>
                </c:pt>
                <c:pt idx="4">
                  <c:v>8.6999999999999993</c:v>
                </c:pt>
                <c:pt idx="5">
                  <c:v>9.5</c:v>
                </c:pt>
                <c:pt idx="6">
                  <c:v>9.5</c:v>
                </c:pt>
                <c:pt idx="7">
                  <c:v>10.3</c:v>
                </c:pt>
              </c:numCache>
            </c:numRef>
          </c:val>
        </c:ser>
        <c:ser>
          <c:idx val="1"/>
          <c:order val="1"/>
          <c:tx>
            <c:strRef>
              <c:f>'Figure 9'!$B$25</c:f>
              <c:strCache>
                <c:ptCount val="1"/>
                <c:pt idx="0">
                  <c:v>T4 2020</c:v>
                </c:pt>
              </c:strCache>
            </c:strRef>
          </c:tx>
          <c:spPr>
            <a:solidFill>
              <a:srgbClr val="9999FF"/>
            </a:solidFill>
            <a:ln w="12700">
              <a:solidFill>
                <a:srgbClr val="000000"/>
              </a:solidFill>
              <a:prstDash val="solid"/>
            </a:ln>
          </c:spPr>
          <c:invertIfNegative val="0"/>
          <c:dLbls>
            <c:dLbl>
              <c:idx val="0"/>
              <c:spPr>
                <a:solidFill>
                  <a:srgbClr val="FFFF00"/>
                </a:solidFill>
                <a:ln w="25400">
                  <a:noFill/>
                </a:ln>
              </c:spPr>
              <c:txPr>
                <a:bodyPr/>
                <a:lstStyle/>
                <a:p>
                  <a:pPr>
                    <a:defRPr sz="900" b="1" i="0" u="none" strike="noStrike" baseline="0">
                      <a:solidFill>
                        <a:srgbClr val="000000"/>
                      </a:solidFill>
                      <a:latin typeface="Arial"/>
                      <a:ea typeface="Arial"/>
                      <a:cs typeface="Arial"/>
                    </a:defRPr>
                  </a:pPr>
                  <a:endParaRPr lang="fr-FR"/>
                </a:p>
              </c:txPr>
              <c:showLegendKey val="0"/>
              <c:showVal val="1"/>
              <c:showCatName val="0"/>
              <c:showSerName val="0"/>
              <c:showPercent val="0"/>
              <c:showBubbleSize val="0"/>
            </c:dLbl>
            <c:dLbl>
              <c:idx val="1"/>
              <c:spPr>
                <a:solidFill>
                  <a:srgbClr val="FFFF00"/>
                </a:solidFill>
                <a:ln w="25400">
                  <a:noFill/>
                </a:ln>
              </c:spPr>
              <c:txPr>
                <a:bodyPr/>
                <a:lstStyle/>
                <a:p>
                  <a:pPr>
                    <a:defRPr sz="900" b="1" i="0" u="none" strike="noStrike" baseline="0">
                      <a:solidFill>
                        <a:srgbClr val="000000"/>
                      </a:solidFill>
                      <a:latin typeface="Arial"/>
                      <a:ea typeface="Arial"/>
                      <a:cs typeface="Arial"/>
                    </a:defRPr>
                  </a:pPr>
                  <a:endParaRPr lang="fr-FR"/>
                </a:p>
              </c:txPr>
              <c:showLegendKey val="0"/>
              <c:showVal val="1"/>
              <c:showCatName val="0"/>
              <c:showSerName val="0"/>
              <c:showPercent val="0"/>
              <c:showBubbleSize val="0"/>
            </c:dLbl>
            <c:spPr>
              <a:noFill/>
              <a:ln w="25400">
                <a:noFill/>
              </a:ln>
            </c:spPr>
            <c:txPr>
              <a:bodyPr/>
              <a:lstStyle/>
              <a:p>
                <a:pPr>
                  <a:defRPr sz="900" b="1" i="0" u="none" strike="noStrike" baseline="0">
                    <a:solidFill>
                      <a:srgbClr val="000000"/>
                    </a:solidFill>
                    <a:latin typeface="Arial"/>
                    <a:ea typeface="Arial"/>
                    <a:cs typeface="Arial"/>
                  </a:defRPr>
                </a:pPr>
                <a:endParaRPr lang="fr-FR"/>
              </a:p>
            </c:txPr>
            <c:showLegendKey val="0"/>
            <c:showVal val="1"/>
            <c:showCatName val="0"/>
            <c:showSerName val="0"/>
            <c:showPercent val="0"/>
            <c:showBubbleSize val="0"/>
            <c:showLeaderLines val="0"/>
          </c:dLbls>
          <c:cat>
            <c:strRef>
              <c:f>'Figure 9'!$A$26:$A$33</c:f>
              <c:strCache>
                <c:ptCount val="8"/>
                <c:pt idx="0">
                  <c:v>France métropolitaine</c:v>
                </c:pt>
                <c:pt idx="1">
                  <c:v>Provence-Alpes-Côte d'Azur</c:v>
                </c:pt>
                <c:pt idx="2">
                  <c:v>Hautes-Alpes</c:v>
                </c:pt>
                <c:pt idx="3">
                  <c:v>Alpes-Maritimes</c:v>
                </c:pt>
                <c:pt idx="4">
                  <c:v>Var</c:v>
                </c:pt>
                <c:pt idx="5">
                  <c:v>Bouches-du-Rhône</c:v>
                </c:pt>
                <c:pt idx="6">
                  <c:v>Alpes-de-Haute-Provence</c:v>
                </c:pt>
                <c:pt idx="7">
                  <c:v>Vaucluse</c:v>
                </c:pt>
              </c:strCache>
            </c:strRef>
          </c:cat>
          <c:val>
            <c:numRef>
              <c:f>'Figure 9'!$B$26:$B$33</c:f>
              <c:numCache>
                <c:formatCode>0.0</c:formatCode>
                <c:ptCount val="8"/>
                <c:pt idx="0">
                  <c:v>7.7</c:v>
                </c:pt>
                <c:pt idx="1">
                  <c:v>8.9</c:v>
                </c:pt>
                <c:pt idx="2">
                  <c:v>7.5</c:v>
                </c:pt>
                <c:pt idx="3">
                  <c:v>8.9</c:v>
                </c:pt>
                <c:pt idx="4">
                  <c:v>8.1999999999999993</c:v>
                </c:pt>
                <c:pt idx="5">
                  <c:v>9.1</c:v>
                </c:pt>
                <c:pt idx="6">
                  <c:v>9</c:v>
                </c:pt>
                <c:pt idx="7">
                  <c:v>10</c:v>
                </c:pt>
              </c:numCache>
            </c:numRef>
          </c:val>
        </c:ser>
        <c:dLbls>
          <c:showLegendKey val="0"/>
          <c:showVal val="0"/>
          <c:showCatName val="0"/>
          <c:showSerName val="0"/>
          <c:showPercent val="0"/>
          <c:showBubbleSize val="0"/>
        </c:dLbls>
        <c:gapWidth val="150"/>
        <c:axId val="183308288"/>
        <c:axId val="183309824"/>
      </c:barChart>
      <c:catAx>
        <c:axId val="183308288"/>
        <c:scaling>
          <c:orientation val="minMax"/>
        </c:scaling>
        <c:delete val="0"/>
        <c:axPos val="b"/>
        <c:numFmt formatCode="General" sourceLinked="1"/>
        <c:majorTickMark val="out"/>
        <c:minorTickMark val="none"/>
        <c:tickLblPos val="nextTo"/>
        <c:spPr>
          <a:ln w="3175">
            <a:solidFill>
              <a:srgbClr val="000000"/>
            </a:solidFill>
            <a:prstDash val="solid"/>
          </a:ln>
        </c:spPr>
        <c:txPr>
          <a:bodyPr rot="-2520000" vert="horz"/>
          <a:lstStyle/>
          <a:p>
            <a:pPr>
              <a:defRPr sz="1000" b="0" i="0" u="none" strike="noStrike" baseline="0">
                <a:solidFill>
                  <a:srgbClr val="000000"/>
                </a:solidFill>
                <a:latin typeface="Calibri"/>
                <a:ea typeface="Calibri"/>
                <a:cs typeface="Calibri"/>
              </a:defRPr>
            </a:pPr>
            <a:endParaRPr lang="fr-FR"/>
          </a:p>
        </c:txPr>
        <c:crossAx val="183309824"/>
        <c:crosses val="autoZero"/>
        <c:auto val="1"/>
        <c:lblAlgn val="ctr"/>
        <c:lblOffset val="0"/>
        <c:tickLblSkip val="1"/>
        <c:tickMarkSkip val="1"/>
        <c:noMultiLvlLbl val="0"/>
      </c:catAx>
      <c:valAx>
        <c:axId val="183309824"/>
        <c:scaling>
          <c:orientation val="minMax"/>
          <c:max val="12"/>
          <c:min val="6"/>
        </c:scaling>
        <c:delete val="0"/>
        <c:axPos val="l"/>
        <c:majorGridlines>
          <c:spPr>
            <a:ln w="3175">
              <a:solidFill>
                <a:srgbClr val="C0C0C0"/>
              </a:solidFill>
              <a:prstDash val="sysDash"/>
            </a:ln>
          </c:spPr>
        </c:majorGridlines>
        <c:numFmt formatCode="0" sourceLinked="0"/>
        <c:majorTickMark val="out"/>
        <c:minorTickMark val="none"/>
        <c:tickLblPos val="nextTo"/>
        <c:spPr>
          <a:ln w="3175">
            <a:solidFill>
              <a:srgbClr val="000000"/>
            </a:solidFill>
            <a:prstDash val="solid"/>
          </a:ln>
        </c:spPr>
        <c:txPr>
          <a:bodyPr rot="0" vert="horz"/>
          <a:lstStyle/>
          <a:p>
            <a:pPr>
              <a:defRPr sz="925" b="0" i="0" u="none" strike="noStrike" baseline="0">
                <a:solidFill>
                  <a:srgbClr val="000000"/>
                </a:solidFill>
                <a:latin typeface="Arial"/>
                <a:ea typeface="Arial"/>
                <a:cs typeface="Arial"/>
              </a:defRPr>
            </a:pPr>
            <a:endParaRPr lang="fr-FR"/>
          </a:p>
        </c:txPr>
        <c:crossAx val="183308288"/>
        <c:crosses val="autoZero"/>
        <c:crossBetween val="between"/>
        <c:majorUnit val="1"/>
      </c:valAx>
      <c:spPr>
        <a:solidFill>
          <a:srgbClr val="FFFFFF"/>
        </a:solidFill>
        <a:ln w="12700">
          <a:solidFill>
            <a:srgbClr val="808080"/>
          </a:solidFill>
          <a:prstDash val="solid"/>
        </a:ln>
      </c:spPr>
    </c:plotArea>
    <c:legend>
      <c:legendPos val="r"/>
      <c:layout>
        <c:manualLayout>
          <c:xMode val="edge"/>
          <c:yMode val="edge"/>
          <c:x val="0.5637301219700479"/>
          <c:y val="0.11231175305173129"/>
          <c:w val="0.24968219976761696"/>
          <c:h val="4.9178088038280693E-2"/>
        </c:manualLayout>
      </c:layout>
      <c:overlay val="0"/>
      <c:spPr>
        <a:solidFill>
          <a:srgbClr val="FFFFFF"/>
        </a:solidFill>
        <a:ln w="3175">
          <a:solidFill>
            <a:srgbClr val="000000"/>
          </a:solidFill>
          <a:prstDash val="solid"/>
        </a:ln>
      </c:spPr>
      <c:txPr>
        <a:bodyPr/>
        <a:lstStyle/>
        <a:p>
          <a:pPr>
            <a:defRPr sz="1000" b="0" i="0" u="none" strike="noStrike" baseline="0">
              <a:solidFill>
                <a:srgbClr val="000000"/>
              </a:solidFill>
              <a:latin typeface="Arial"/>
              <a:ea typeface="Arial"/>
              <a:cs typeface="Arial"/>
            </a:defRPr>
          </a:pPr>
          <a:endParaRPr lang="fr-FR"/>
        </a:p>
      </c:txPr>
    </c:legend>
    <c:plotVisOnly val="1"/>
    <c:dispBlanksAs val="gap"/>
    <c:showDLblsOverMax val="0"/>
  </c:chart>
  <c:spPr>
    <a:solidFill>
      <a:srgbClr val="FFFFFF"/>
    </a:solidFill>
    <a:ln w="3175">
      <a:solidFill>
        <a:srgbClr val="000000"/>
      </a:solidFill>
      <a:prstDash val="solid"/>
    </a:ln>
  </c:spPr>
  <c:txPr>
    <a:bodyPr/>
    <a:lstStyle/>
    <a:p>
      <a:pPr>
        <a:defRPr sz="850" b="0" i="0" u="none" strike="noStrike" baseline="0">
          <a:solidFill>
            <a:srgbClr val="000000"/>
          </a:solidFill>
          <a:latin typeface="Arial"/>
          <a:ea typeface="Arial"/>
          <a:cs typeface="Arial"/>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16829375369994917"/>
          <c:w val="0.86471641552420164"/>
          <c:h val="0.52314939674456862"/>
        </c:manualLayout>
      </c:layout>
      <c:barChart>
        <c:barDir val="col"/>
        <c:grouping val="stacked"/>
        <c:varyColors val="0"/>
        <c:ser>
          <c:idx val="1"/>
          <c:order val="0"/>
          <c:spPr>
            <a:solidFill>
              <a:srgbClr val="00B0F0"/>
            </a:solidFill>
            <a:ln w="28575">
              <a:noFill/>
              <a:prstDash val="solid"/>
            </a:ln>
          </c:spPr>
          <c:invertIfNegative val="0"/>
          <c:cat>
            <c:multiLvlStrRef>
              <c:f>'dates trim'!$A$9:$B$53</c:f>
              <c:multiLvlStrCache>
                <c:ptCount val="45"/>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pt idx="21">
                    <c:v>T2</c:v>
                  </c:pt>
                  <c:pt idx="22">
                    <c:v>T3</c:v>
                  </c:pt>
                  <c:pt idx="23">
                    <c:v>T4</c:v>
                  </c:pt>
                  <c:pt idx="24">
                    <c:v>T1</c:v>
                  </c:pt>
                  <c:pt idx="25">
                    <c:v>T2</c:v>
                  </c:pt>
                  <c:pt idx="26">
                    <c:v>T3</c:v>
                  </c:pt>
                  <c:pt idx="27">
                    <c:v>T4</c:v>
                  </c:pt>
                  <c:pt idx="28">
                    <c:v>T1</c:v>
                  </c:pt>
                  <c:pt idx="29">
                    <c:v>T2</c:v>
                  </c:pt>
                  <c:pt idx="30">
                    <c:v>T3</c:v>
                  </c:pt>
                  <c:pt idx="31">
                    <c:v>T4</c:v>
                  </c:pt>
                  <c:pt idx="32">
                    <c:v>T1</c:v>
                  </c:pt>
                  <c:pt idx="33">
                    <c:v>T2</c:v>
                  </c:pt>
                  <c:pt idx="34">
                    <c:v>T3</c:v>
                  </c:pt>
                  <c:pt idx="35">
                    <c:v>T4</c:v>
                  </c:pt>
                  <c:pt idx="36">
                    <c:v>T1</c:v>
                  </c:pt>
                  <c:pt idx="37">
                    <c:v>T2</c:v>
                  </c:pt>
                  <c:pt idx="38">
                    <c:v>T3</c:v>
                  </c:pt>
                  <c:pt idx="39">
                    <c:v>T4</c:v>
                  </c:pt>
                  <c:pt idx="40">
                    <c:v>T1</c:v>
                  </c:pt>
                  <c:pt idx="41">
                    <c:v>T2</c:v>
                  </c:pt>
                  <c:pt idx="42">
                    <c:v>T3</c:v>
                  </c:pt>
                  <c:pt idx="43">
                    <c:v>T4</c:v>
                  </c:pt>
                  <c:pt idx="44">
                    <c:v>T1</c:v>
                  </c:pt>
                </c:lvl>
                <c:lvl>
                  <c:pt idx="0">
                    <c:v>2010</c:v>
                  </c:pt>
                  <c:pt idx="4">
                    <c:v>2011</c:v>
                  </c:pt>
                  <c:pt idx="8">
                    <c:v>2012</c:v>
                  </c:pt>
                  <c:pt idx="12">
                    <c:v>2013</c:v>
                  </c:pt>
                  <c:pt idx="16">
                    <c:v>2014</c:v>
                  </c:pt>
                  <c:pt idx="20">
                    <c:v>2015</c:v>
                  </c:pt>
                  <c:pt idx="24">
                    <c:v>2016</c:v>
                  </c:pt>
                  <c:pt idx="28">
                    <c:v>2017</c:v>
                  </c:pt>
                  <c:pt idx="32">
                    <c:v>2018</c:v>
                  </c:pt>
                  <c:pt idx="36">
                    <c:v>2019</c:v>
                  </c:pt>
                  <c:pt idx="40">
                    <c:v>2020</c:v>
                  </c:pt>
                  <c:pt idx="44">
                    <c:v>2021</c:v>
                  </c:pt>
                </c:lvl>
              </c:multiLvlStrCache>
            </c:multiLvlStrRef>
          </c:cat>
          <c:val>
            <c:numRef>
              <c:f>Paca_trim!$BH$67:$BH$111</c:f>
              <c:numCache>
                <c:formatCode>#,##0.0</c:formatCode>
                <c:ptCount val="45"/>
                <c:pt idx="0">
                  <c:v>1.450528838639098</c:v>
                </c:pt>
                <c:pt idx="1">
                  <c:v>1.7440964696940231</c:v>
                </c:pt>
                <c:pt idx="2">
                  <c:v>1.496138508909195</c:v>
                </c:pt>
                <c:pt idx="3">
                  <c:v>1.2174622278365188</c:v>
                </c:pt>
                <c:pt idx="4">
                  <c:v>1.7973486895765722</c:v>
                </c:pt>
                <c:pt idx="5">
                  <c:v>1.8428419731634227</c:v>
                </c:pt>
                <c:pt idx="6">
                  <c:v>1.4028568991175439</c:v>
                </c:pt>
                <c:pt idx="7">
                  <c:v>1.6629431944587214</c:v>
                </c:pt>
                <c:pt idx="8">
                  <c:v>1.4113904264513755</c:v>
                </c:pt>
                <c:pt idx="9">
                  <c:v>1.145131604000249</c:v>
                </c:pt>
                <c:pt idx="10">
                  <c:v>2.8084549463946562</c:v>
                </c:pt>
                <c:pt idx="11">
                  <c:v>2.4466165020184949</c:v>
                </c:pt>
                <c:pt idx="12">
                  <c:v>2.3745691306013006</c:v>
                </c:pt>
                <c:pt idx="13">
                  <c:v>1.8364717130149089</c:v>
                </c:pt>
                <c:pt idx="14">
                  <c:v>0.85228664261107756</c:v>
                </c:pt>
                <c:pt idx="15">
                  <c:v>1.3412877009503221</c:v>
                </c:pt>
                <c:pt idx="16">
                  <c:v>1.1534006949159181</c:v>
                </c:pt>
                <c:pt idx="17">
                  <c:v>1.4774279645290989</c:v>
                </c:pt>
                <c:pt idx="18">
                  <c:v>1.5391798303634019</c:v>
                </c:pt>
                <c:pt idx="19">
                  <c:v>1.7871375145607216</c:v>
                </c:pt>
                <c:pt idx="20">
                  <c:v>1.9966872458967</c:v>
                </c:pt>
                <c:pt idx="21">
                  <c:v>2.4196882012519128</c:v>
                </c:pt>
                <c:pt idx="22">
                  <c:v>0.23279279279280196</c:v>
                </c:pt>
                <c:pt idx="23">
                  <c:v>1.121713057171414</c:v>
                </c:pt>
                <c:pt idx="24">
                  <c:v>0.5574793967276559</c:v>
                </c:pt>
                <c:pt idx="25">
                  <c:v>-0.28214429665457397</c:v>
                </c:pt>
                <c:pt idx="26">
                  <c:v>1.1892098880993851</c:v>
                </c:pt>
                <c:pt idx="27">
                  <c:v>0.65944847401802065</c:v>
                </c:pt>
                <c:pt idx="28">
                  <c:v>1.0470912584588765</c:v>
                </c:pt>
                <c:pt idx="29">
                  <c:v>0.93082540994902097</c:v>
                </c:pt>
                <c:pt idx="30">
                  <c:v>1.2362534217119192</c:v>
                </c:pt>
                <c:pt idx="31">
                  <c:v>0.85636066944476674</c:v>
                </c:pt>
                <c:pt idx="32">
                  <c:v>0.24870965153904745</c:v>
                </c:pt>
                <c:pt idx="33">
                  <c:v>0.28877447580430982</c:v>
                </c:pt>
                <c:pt idx="34">
                  <c:v>0.14696396390405653</c:v>
                </c:pt>
                <c:pt idx="35">
                  <c:v>-0.43891685148540471</c:v>
                </c:pt>
                <c:pt idx="36">
                  <c:v>1.5339776039269282E-2</c:v>
                </c:pt>
                <c:pt idx="37">
                  <c:v>-0.65884235796213053</c:v>
                </c:pt>
                <c:pt idx="38">
                  <c:v>-1.2264049620062778</c:v>
                </c:pt>
                <c:pt idx="39">
                  <c:v>-1.6493934554351108</c:v>
                </c:pt>
                <c:pt idx="40">
                  <c:v>-0.20937271106565847</c:v>
                </c:pt>
                <c:pt idx="41">
                  <c:v>8.0961118997334047</c:v>
                </c:pt>
                <c:pt idx="42">
                  <c:v>-1.6578372526536378</c:v>
                </c:pt>
                <c:pt idx="43">
                  <c:v>-2.3632253988105645</c:v>
                </c:pt>
                <c:pt idx="44">
                  <c:v>0.33357573169836563</c:v>
                </c:pt>
              </c:numCache>
            </c:numRef>
          </c:val>
        </c:ser>
        <c:dLbls>
          <c:showLegendKey val="0"/>
          <c:showVal val="0"/>
          <c:showCatName val="0"/>
          <c:showSerName val="0"/>
          <c:showPercent val="0"/>
          <c:showBubbleSize val="0"/>
        </c:dLbls>
        <c:gapWidth val="150"/>
        <c:overlap val="100"/>
        <c:axId val="184597888"/>
        <c:axId val="184607872"/>
      </c:barChart>
      <c:catAx>
        <c:axId val="184597888"/>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84607872"/>
        <c:crosses val="autoZero"/>
        <c:auto val="0"/>
        <c:lblAlgn val="ctr"/>
        <c:lblOffset val="100"/>
        <c:tickLblSkip val="4"/>
        <c:tickMarkSkip val="4"/>
        <c:noMultiLvlLbl val="0"/>
      </c:catAx>
      <c:valAx>
        <c:axId val="184607872"/>
        <c:scaling>
          <c:orientation val="minMax"/>
          <c:max val="9"/>
          <c:min val="-3"/>
        </c:scaling>
        <c:delete val="0"/>
        <c:axPos val="l"/>
        <c:majorGridlines>
          <c:spPr>
            <a:ln>
              <a:prstDash val="sysDash"/>
            </a:ln>
          </c:spPr>
        </c:majorGridlines>
        <c:numFmt formatCode="[Blue][&lt;0]\-&quot;&quot;0&quot;&quot;;[Red][&gt;0]\+&quot;&quot;0&quot;&quot;;0" sourceLinked="0"/>
        <c:majorTickMark val="out"/>
        <c:minorTickMark val="none"/>
        <c:tickLblPos val="nextTo"/>
        <c:crossAx val="184597888"/>
        <c:crosses val="autoZero"/>
        <c:crossBetween val="between"/>
        <c:majorUnit val="1"/>
      </c:valAx>
    </c:plotArea>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16829375369994917"/>
          <c:w val="0.86471641552420164"/>
          <c:h val="0.52314939674456862"/>
        </c:manualLayout>
      </c:layout>
      <c:barChart>
        <c:barDir val="col"/>
        <c:grouping val="stacked"/>
        <c:varyColors val="0"/>
        <c:ser>
          <c:idx val="1"/>
          <c:order val="0"/>
          <c:spPr>
            <a:solidFill>
              <a:srgbClr val="00B0F0"/>
            </a:solidFill>
            <a:ln w="28575">
              <a:noFill/>
              <a:prstDash val="solid"/>
            </a:ln>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(données)'!$B$3:$B$13</c:f>
              <c:numCache>
                <c:formatCode>0.0</c:formatCode>
                <c:ptCount val="11"/>
                <c:pt idx="0">
                  <c:v>6.0397019746782687</c:v>
                </c:pt>
                <c:pt idx="1">
                  <c:v>6.8759151344817804</c:v>
                </c:pt>
                <c:pt idx="2">
                  <c:v>8.0334320233913736</c:v>
                </c:pt>
                <c:pt idx="3">
                  <c:v>6.5534703604408717</c:v>
                </c:pt>
                <c:pt idx="4">
                  <c:v>6.0904988218379197</c:v>
                </c:pt>
                <c:pt idx="5">
                  <c:v>5.8823972293329474</c:v>
                </c:pt>
                <c:pt idx="6">
                  <c:v>2.1353451892514475</c:v>
                </c:pt>
                <c:pt idx="7">
                  <c:v>4.1326686903004672</c:v>
                </c:pt>
                <c:pt idx="8">
                  <c:v>0.24402963121439303</c:v>
                </c:pt>
                <c:pt idx="9">
                  <c:v>-3.4807952673456266</c:v>
                </c:pt>
                <c:pt idx="10">
                  <c:v>3.5745380671374782</c:v>
                </c:pt>
              </c:numCache>
            </c:numRef>
          </c:val>
        </c:ser>
        <c:dLbls>
          <c:showLegendKey val="0"/>
          <c:showVal val="0"/>
          <c:showCatName val="0"/>
          <c:showSerName val="0"/>
          <c:showPercent val="0"/>
          <c:showBubbleSize val="0"/>
        </c:dLbls>
        <c:gapWidth val="150"/>
        <c:overlap val="100"/>
        <c:axId val="183334400"/>
        <c:axId val="183335936"/>
      </c:barChart>
      <c:catAx>
        <c:axId val="183334400"/>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83335936"/>
        <c:crosses val="autoZero"/>
        <c:auto val="0"/>
        <c:lblAlgn val="ctr"/>
        <c:lblOffset val="100"/>
        <c:tickLblSkip val="1"/>
        <c:tickMarkSkip val="1"/>
        <c:noMultiLvlLbl val="0"/>
      </c:catAx>
      <c:valAx>
        <c:axId val="183335936"/>
        <c:scaling>
          <c:orientation val="minMax"/>
          <c:max val="10"/>
          <c:min val="-4"/>
        </c:scaling>
        <c:delete val="0"/>
        <c:axPos val="l"/>
        <c:majorGridlines>
          <c:spPr>
            <a:ln>
              <a:prstDash val="sysDash"/>
            </a:ln>
          </c:spPr>
        </c:majorGridlines>
        <c:numFmt formatCode="[Blue][&lt;0]\-&quot;&quot;0&quot;&quot;;[Red][&gt;0]\+&quot;&quot;0&quot;&quot;;0" sourceLinked="0"/>
        <c:majorTickMark val="out"/>
        <c:minorTickMark val="none"/>
        <c:tickLblPos val="nextTo"/>
        <c:crossAx val="183334400"/>
        <c:crosses val="autoZero"/>
        <c:crossBetween val="between"/>
        <c:majorUnit val="2"/>
      </c:valAx>
    </c:plotArea>
    <c:plotVisOnly val="1"/>
    <c:dispBlanksAs val="gap"/>
    <c:showDLblsOverMax val="0"/>
  </c:chart>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27474751284831911"/>
          <c:w val="0.86471641552420164"/>
          <c:h val="0.44330907738329117"/>
        </c:manualLayout>
      </c:layout>
      <c:barChart>
        <c:barDir val="col"/>
        <c:grouping val="clustered"/>
        <c:varyColors val="0"/>
        <c:ser>
          <c:idx val="1"/>
          <c:order val="0"/>
          <c:tx>
            <c:v>Hommes</c:v>
          </c:tx>
          <c:spPr>
            <a:solidFill>
              <a:srgbClr val="00B0F0"/>
            </a:solidFill>
            <a:ln w="28575">
              <a:noFill/>
              <a:prstDash val="solid"/>
            </a:ln>
          </c:spPr>
          <c:invertIfNegative val="0"/>
          <c:cat>
            <c:multiLvlStrRef>
              <c:f>'dates trim'!$A$33:$B$53</c:f>
              <c:multiLvlStrCache>
                <c:ptCount val="21"/>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lvl>
                <c:lvl>
                  <c:pt idx="0">
                    <c:v>2016</c:v>
                  </c:pt>
                  <c:pt idx="4">
                    <c:v>2017</c:v>
                  </c:pt>
                  <c:pt idx="8">
                    <c:v>2018</c:v>
                  </c:pt>
                  <c:pt idx="12">
                    <c:v>2019</c:v>
                  </c:pt>
                  <c:pt idx="16">
                    <c:v>2020</c:v>
                  </c:pt>
                  <c:pt idx="20">
                    <c:v>2021</c:v>
                  </c:pt>
                </c:lvl>
              </c:multiLvlStrCache>
            </c:multiLvlStrRef>
          </c:cat>
          <c:val>
            <c:numRef>
              <c:f>Paca_trim!$BI$91:$BI$111</c:f>
              <c:numCache>
                <c:formatCode>#,##0.0</c:formatCode>
                <c:ptCount val="21"/>
                <c:pt idx="0">
                  <c:v>0.40790491595752432</c:v>
                </c:pt>
                <c:pt idx="1">
                  <c:v>-0.4398683196749964</c:v>
                </c:pt>
                <c:pt idx="2">
                  <c:v>0.87799524419243102</c:v>
                </c:pt>
                <c:pt idx="3">
                  <c:v>0.55512936745936159</c:v>
                </c:pt>
                <c:pt idx="4">
                  <c:v>0.73100023580652262</c:v>
                </c:pt>
                <c:pt idx="5">
                  <c:v>0.30156981547782014</c:v>
                </c:pt>
                <c:pt idx="6">
                  <c:v>0.6795809936984254</c:v>
                </c:pt>
                <c:pt idx="7">
                  <c:v>0.3436332396978159</c:v>
                </c:pt>
                <c:pt idx="8">
                  <c:v>-0.20384312233304724</c:v>
                </c:pt>
                <c:pt idx="9">
                  <c:v>-7.4895146794484724E-2</c:v>
                </c:pt>
                <c:pt idx="10">
                  <c:v>-4.0882517272855523E-3</c:v>
                </c:pt>
                <c:pt idx="11">
                  <c:v>-0.57237864209981337</c:v>
                </c:pt>
                <c:pt idx="12">
                  <c:v>-6.4420625565397849E-2</c:v>
                </c:pt>
                <c:pt idx="13">
                  <c:v>-0.89972706450329731</c:v>
                </c:pt>
                <c:pt idx="14">
                  <c:v>-1.1860770880907867</c:v>
                </c:pt>
                <c:pt idx="15">
                  <c:v>-1.8978122636488459</c:v>
                </c:pt>
                <c:pt idx="16">
                  <c:v>-1.4276944162783245E-3</c:v>
                </c:pt>
                <c:pt idx="17">
                  <c:v>9.9111961394591894</c:v>
                </c:pt>
                <c:pt idx="18">
                  <c:v>-2.2965811077626519</c:v>
                </c:pt>
                <c:pt idx="19">
                  <c:v>-2.1564560731759164</c:v>
                </c:pt>
                <c:pt idx="20">
                  <c:v>0.30573144549828069</c:v>
                </c:pt>
              </c:numCache>
            </c:numRef>
          </c:val>
        </c:ser>
        <c:ser>
          <c:idx val="0"/>
          <c:order val="1"/>
          <c:tx>
            <c:v>Femmes</c:v>
          </c:tx>
          <c:spPr>
            <a:solidFill>
              <a:schemeClr val="accent6">
                <a:lumMod val="75000"/>
              </a:schemeClr>
            </a:solidFill>
          </c:spPr>
          <c:invertIfNegative val="0"/>
          <c:cat>
            <c:multiLvlStrRef>
              <c:f>'dates trim'!$A$33:$B$53</c:f>
              <c:multiLvlStrCache>
                <c:ptCount val="21"/>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lvl>
                <c:lvl>
                  <c:pt idx="0">
                    <c:v>2016</c:v>
                  </c:pt>
                  <c:pt idx="4">
                    <c:v>2017</c:v>
                  </c:pt>
                  <c:pt idx="8">
                    <c:v>2018</c:v>
                  </c:pt>
                  <c:pt idx="12">
                    <c:v>2019</c:v>
                  </c:pt>
                  <c:pt idx="16">
                    <c:v>2020</c:v>
                  </c:pt>
                  <c:pt idx="20">
                    <c:v>2021</c:v>
                  </c:pt>
                </c:lvl>
              </c:multiLvlStrCache>
            </c:multiLvlStrRef>
          </c:cat>
          <c:val>
            <c:numRef>
              <c:f>Paca_trim!$BJ$91:$BJ$111</c:f>
              <c:numCache>
                <c:formatCode>#,##0.0</c:formatCode>
                <c:ptCount val="21"/>
                <c:pt idx="0">
                  <c:v>0.71040294515227753</c:v>
                </c:pt>
                <c:pt idx="1">
                  <c:v>-0.12137308658899393</c:v>
                </c:pt>
                <c:pt idx="2">
                  <c:v>1.5054255364776115</c:v>
                </c:pt>
                <c:pt idx="3">
                  <c:v>0.7647887323943614</c:v>
                </c:pt>
                <c:pt idx="4">
                  <c:v>1.3656122891128497</c:v>
                </c:pt>
                <c:pt idx="5">
                  <c:v>1.5609487038058312</c:v>
                </c:pt>
                <c:pt idx="6">
                  <c:v>1.7867810785857863</c:v>
                </c:pt>
                <c:pt idx="7">
                  <c:v>1.3579127094226706</c:v>
                </c:pt>
                <c:pt idx="8">
                  <c:v>0.68696865212012348</c:v>
                </c:pt>
                <c:pt idx="9">
                  <c:v>0.63784179432218036</c:v>
                </c:pt>
                <c:pt idx="10">
                  <c:v>0.29092420385474771</c:v>
                </c:pt>
                <c:pt idx="11">
                  <c:v>-0.31209531209531738</c:v>
                </c:pt>
                <c:pt idx="12">
                  <c:v>9.0933891061206751E-2</c:v>
                </c:pt>
                <c:pt idx="13">
                  <c:v>-0.43089462549805724</c:v>
                </c:pt>
                <c:pt idx="14">
                  <c:v>-1.2643872935594547</c:v>
                </c:pt>
                <c:pt idx="15">
                  <c:v>-1.4152375671643846</c:v>
                </c:pt>
                <c:pt idx="16">
                  <c:v>-0.4044191496484717</c:v>
                </c:pt>
                <c:pt idx="17">
                  <c:v>6.3867263657509943</c:v>
                </c:pt>
                <c:pt idx="18">
                  <c:v>-1.0363611086536051</c:v>
                </c:pt>
                <c:pt idx="19">
                  <c:v>-2.5618430966884986</c:v>
                </c:pt>
                <c:pt idx="20">
                  <c:v>0.36043356881658717</c:v>
                </c:pt>
              </c:numCache>
            </c:numRef>
          </c:val>
        </c:ser>
        <c:dLbls>
          <c:showLegendKey val="0"/>
          <c:showVal val="0"/>
          <c:showCatName val="0"/>
          <c:showSerName val="0"/>
          <c:showPercent val="0"/>
          <c:showBubbleSize val="0"/>
        </c:dLbls>
        <c:gapWidth val="150"/>
        <c:axId val="184751616"/>
        <c:axId val="184753152"/>
      </c:barChart>
      <c:catAx>
        <c:axId val="184751616"/>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84753152"/>
        <c:crosses val="autoZero"/>
        <c:auto val="0"/>
        <c:lblAlgn val="ctr"/>
        <c:lblOffset val="100"/>
        <c:tickLblSkip val="4"/>
        <c:tickMarkSkip val="4"/>
        <c:noMultiLvlLbl val="0"/>
      </c:catAx>
      <c:valAx>
        <c:axId val="184753152"/>
        <c:scaling>
          <c:orientation val="minMax"/>
          <c:max val="10"/>
          <c:min val="-4"/>
        </c:scaling>
        <c:delete val="0"/>
        <c:axPos val="l"/>
        <c:majorGridlines>
          <c:spPr>
            <a:ln>
              <a:prstDash val="sysDash"/>
            </a:ln>
          </c:spPr>
        </c:majorGridlines>
        <c:numFmt formatCode="[Blue][&lt;0]\-&quot;&quot;0&quot;&quot;;[Red][&gt;0]\+&quot;&quot;0&quot;&quot;;0" sourceLinked="0"/>
        <c:majorTickMark val="out"/>
        <c:minorTickMark val="none"/>
        <c:tickLblPos val="nextTo"/>
        <c:crossAx val="184751616"/>
        <c:crosses val="autoZero"/>
        <c:crossBetween val="between"/>
        <c:majorUnit val="2"/>
      </c:valAx>
    </c:plotArea>
    <c:legend>
      <c:legendPos val="t"/>
      <c:layout>
        <c:manualLayout>
          <c:xMode val="edge"/>
          <c:yMode val="edge"/>
          <c:x val="0.36531382815726715"/>
          <c:y val="0.21556886227544911"/>
          <c:w val="0.33028591603714508"/>
          <c:h val="5.456698152251925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27474751284831911"/>
          <c:w val="0.86471641552420164"/>
          <c:h val="0.44330907738329117"/>
        </c:manualLayout>
      </c:layout>
      <c:barChart>
        <c:barDir val="col"/>
        <c:grouping val="clustered"/>
        <c:varyColors val="0"/>
        <c:ser>
          <c:idx val="1"/>
          <c:order val="0"/>
          <c:tx>
            <c:v>Hommes</c:v>
          </c:tx>
          <c:spPr>
            <a:solidFill>
              <a:srgbClr val="00B0F0"/>
            </a:solidFill>
            <a:ln w="28575">
              <a:noFill/>
              <a:prstDash val="solid"/>
            </a:ln>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(données)'!$I$3:$I$13</c:f>
              <c:numCache>
                <c:formatCode>0.0</c:formatCode>
                <c:ptCount val="11"/>
                <c:pt idx="0">
                  <c:v>5.5227315131538113</c:v>
                </c:pt>
                <c:pt idx="1">
                  <c:v>5.2808392762421219</c:v>
                </c:pt>
                <c:pt idx="2">
                  <c:v>9.0373024314691399</c:v>
                </c:pt>
                <c:pt idx="3">
                  <c:v>8.0315580503833353</c:v>
                </c:pt>
                <c:pt idx="4">
                  <c:v>7.0447524752475399</c:v>
                </c:pt>
                <c:pt idx="5">
                  <c:v>5.213697981412424</c:v>
                </c:pt>
                <c:pt idx="6">
                  <c:v>1.4037555383641598</c:v>
                </c:pt>
                <c:pt idx="7">
                  <c:v>2.0709361519148928</c:v>
                </c:pt>
                <c:pt idx="8">
                  <c:v>-0.85342320550103601</c:v>
                </c:pt>
                <c:pt idx="9">
                  <c:v>-3.9954494366622018</c:v>
                </c:pt>
                <c:pt idx="10">
                  <c:v>5.0697428722356275</c:v>
                </c:pt>
              </c:numCache>
            </c:numRef>
          </c:val>
        </c:ser>
        <c:ser>
          <c:idx val="0"/>
          <c:order val="1"/>
          <c:tx>
            <c:v>Femmes</c:v>
          </c:tx>
          <c:spPr>
            <a:solidFill>
              <a:schemeClr val="accent6">
                <a:lumMod val="75000"/>
              </a:schemeClr>
            </a:solidFill>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(données)'!$P$3:$P$13</c:f>
              <c:numCache>
                <c:formatCode>0.0</c:formatCode>
                <c:ptCount val="11"/>
                <c:pt idx="0">
                  <c:v>6.5621857190747646</c:v>
                </c:pt>
                <c:pt idx="1">
                  <c:v>8.4722768383798552</c:v>
                </c:pt>
                <c:pt idx="2">
                  <c:v>7.0583117330384804</c:v>
                </c:pt>
                <c:pt idx="3">
                  <c:v>5.0911738313326405</c:v>
                </c:pt>
                <c:pt idx="4">
                  <c:v>5.1200257773481583</c:v>
                </c:pt>
                <c:pt idx="5">
                  <c:v>6.57491417361451</c:v>
                </c:pt>
                <c:pt idx="6">
                  <c:v>2.8833155972274094</c:v>
                </c:pt>
                <c:pt idx="7">
                  <c:v>6.2102511776134683</c:v>
                </c:pt>
                <c:pt idx="8">
                  <c:v>1.306819677308968</c:v>
                </c:pt>
                <c:pt idx="9">
                  <c:v>-2.9930240715000167</c:v>
                </c:pt>
                <c:pt idx="10">
                  <c:v>2.1720790090391739</c:v>
                </c:pt>
              </c:numCache>
            </c:numRef>
          </c:val>
        </c:ser>
        <c:dLbls>
          <c:showLegendKey val="0"/>
          <c:showVal val="0"/>
          <c:showCatName val="0"/>
          <c:showSerName val="0"/>
          <c:showPercent val="0"/>
          <c:showBubbleSize val="0"/>
        </c:dLbls>
        <c:gapWidth val="150"/>
        <c:axId val="184683136"/>
        <c:axId val="184689024"/>
      </c:barChart>
      <c:catAx>
        <c:axId val="184683136"/>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84689024"/>
        <c:crosses val="autoZero"/>
        <c:auto val="0"/>
        <c:lblAlgn val="ctr"/>
        <c:lblOffset val="100"/>
        <c:tickLblSkip val="1"/>
        <c:tickMarkSkip val="1"/>
        <c:noMultiLvlLbl val="0"/>
      </c:catAx>
      <c:valAx>
        <c:axId val="184689024"/>
        <c:scaling>
          <c:orientation val="minMax"/>
          <c:max val="10"/>
          <c:min val="-6"/>
        </c:scaling>
        <c:delete val="0"/>
        <c:axPos val="l"/>
        <c:majorGridlines>
          <c:spPr>
            <a:ln>
              <a:prstDash val="sysDash"/>
            </a:ln>
          </c:spPr>
        </c:majorGridlines>
        <c:numFmt formatCode="[Blue][&lt;0]\-&quot;&quot;0&quot;&quot;;[Red][&gt;0]\+&quot;&quot;0&quot;&quot;;0" sourceLinked="0"/>
        <c:majorTickMark val="out"/>
        <c:minorTickMark val="none"/>
        <c:tickLblPos val="nextTo"/>
        <c:crossAx val="184683136"/>
        <c:crosses val="autoZero"/>
        <c:crossBetween val="between"/>
        <c:majorUnit val="2"/>
      </c:valAx>
    </c:plotArea>
    <c:legend>
      <c:legendPos val="t"/>
      <c:layout>
        <c:manualLayout>
          <c:xMode val="edge"/>
          <c:yMode val="edge"/>
          <c:x val="0.36531382815726715"/>
          <c:y val="0.21556886227544911"/>
          <c:w val="0.22605153416736615"/>
          <c:h val="5.456698152251925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25345676101864512"/>
          <c:w val="0.86471641552420164"/>
          <c:h val="0.46459982921296517"/>
        </c:manualLayout>
      </c:layout>
      <c:barChart>
        <c:barDir val="col"/>
        <c:grouping val="clustered"/>
        <c:varyColors val="0"/>
        <c:ser>
          <c:idx val="1"/>
          <c:order val="0"/>
          <c:tx>
            <c:v>Moins de 25 ans</c:v>
          </c:tx>
          <c:spPr>
            <a:solidFill>
              <a:srgbClr val="00B0F0"/>
            </a:solidFill>
            <a:ln w="28575">
              <a:noFill/>
              <a:prstDash val="solid"/>
            </a:ln>
          </c:spPr>
          <c:invertIfNegative val="0"/>
          <c:cat>
            <c:multiLvlStrRef>
              <c:f>'dates trim'!$A$33:$B$53</c:f>
              <c:multiLvlStrCache>
                <c:ptCount val="21"/>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lvl>
                <c:lvl>
                  <c:pt idx="0">
                    <c:v>2016</c:v>
                  </c:pt>
                  <c:pt idx="4">
                    <c:v>2017</c:v>
                  </c:pt>
                  <c:pt idx="8">
                    <c:v>2018</c:v>
                  </c:pt>
                  <c:pt idx="12">
                    <c:v>2019</c:v>
                  </c:pt>
                  <c:pt idx="16">
                    <c:v>2020</c:v>
                  </c:pt>
                  <c:pt idx="20">
                    <c:v>2021</c:v>
                  </c:pt>
                </c:lvl>
              </c:multiLvlStrCache>
            </c:multiLvlStrRef>
          </c:cat>
          <c:val>
            <c:numRef>
              <c:f>Paca_trim!$BK$91:$BK$111</c:f>
              <c:numCache>
                <c:formatCode>#,##0.0</c:formatCode>
                <c:ptCount val="21"/>
                <c:pt idx="0">
                  <c:v>5.5208965936071053E-2</c:v>
                </c:pt>
                <c:pt idx="1">
                  <c:v>-1.2304806047563899</c:v>
                </c:pt>
                <c:pt idx="2">
                  <c:v>0.77094972067039969</c:v>
                </c:pt>
                <c:pt idx="3">
                  <c:v>-0.89810400266104873</c:v>
                </c:pt>
                <c:pt idx="4">
                  <c:v>3.9158648467219059E-2</c:v>
                </c:pt>
                <c:pt idx="5">
                  <c:v>8.9470446793038505E-2</c:v>
                </c:pt>
                <c:pt idx="6">
                  <c:v>1.3240963182300725</c:v>
                </c:pt>
                <c:pt idx="7">
                  <c:v>0.60652845169828495</c:v>
                </c:pt>
                <c:pt idx="8">
                  <c:v>0.43297161021593755</c:v>
                </c:pt>
                <c:pt idx="9">
                  <c:v>0.42019099590722142</c:v>
                </c:pt>
                <c:pt idx="10">
                  <c:v>-5.4341919356604151E-3</c:v>
                </c:pt>
                <c:pt idx="11">
                  <c:v>-0.66300744524753208</c:v>
                </c:pt>
                <c:pt idx="12">
                  <c:v>0.55801739701295539</c:v>
                </c:pt>
                <c:pt idx="13">
                  <c:v>-0.22305641695228307</c:v>
                </c:pt>
                <c:pt idx="14">
                  <c:v>-2.2300981461286895</c:v>
                </c:pt>
                <c:pt idx="15">
                  <c:v>-3.3684680162846536</c:v>
                </c:pt>
                <c:pt idx="16">
                  <c:v>-0.67524672476482195</c:v>
                </c:pt>
                <c:pt idx="17">
                  <c:v>16.16502033701337</c:v>
                </c:pt>
                <c:pt idx="18">
                  <c:v>-4.451780712284914</c:v>
                </c:pt>
                <c:pt idx="19">
                  <c:v>-5.0675321955816255</c:v>
                </c:pt>
                <c:pt idx="20">
                  <c:v>0.69482739605162269</c:v>
                </c:pt>
              </c:numCache>
            </c:numRef>
          </c:val>
        </c:ser>
        <c:ser>
          <c:idx val="0"/>
          <c:order val="1"/>
          <c:tx>
            <c:v>25 à 49 ans</c:v>
          </c:tx>
          <c:spPr>
            <a:solidFill>
              <a:schemeClr val="accent6">
                <a:lumMod val="75000"/>
              </a:schemeClr>
            </a:solidFill>
          </c:spPr>
          <c:invertIfNegative val="0"/>
          <c:cat>
            <c:multiLvlStrRef>
              <c:f>'dates trim'!$A$33:$B$53</c:f>
              <c:multiLvlStrCache>
                <c:ptCount val="21"/>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lvl>
                <c:lvl>
                  <c:pt idx="0">
                    <c:v>2016</c:v>
                  </c:pt>
                  <c:pt idx="4">
                    <c:v>2017</c:v>
                  </c:pt>
                  <c:pt idx="8">
                    <c:v>2018</c:v>
                  </c:pt>
                  <c:pt idx="12">
                    <c:v>2019</c:v>
                  </c:pt>
                  <c:pt idx="16">
                    <c:v>2020</c:v>
                  </c:pt>
                  <c:pt idx="20">
                    <c:v>2021</c:v>
                  </c:pt>
                </c:lvl>
              </c:multiLvlStrCache>
            </c:multiLvlStrRef>
          </c:cat>
          <c:val>
            <c:numRef>
              <c:f>Paca_trim!$BL$91:$BL$111</c:f>
              <c:numCache>
                <c:formatCode>#,##0.0</c:formatCode>
                <c:ptCount val="21"/>
                <c:pt idx="0">
                  <c:v>0.38783935943949022</c:v>
                </c:pt>
                <c:pt idx="1">
                  <c:v>-0.58687573642707269</c:v>
                </c:pt>
                <c:pt idx="2">
                  <c:v>1.0074533312059764</c:v>
                </c:pt>
                <c:pt idx="3">
                  <c:v>0.53029448268080426</c:v>
                </c:pt>
                <c:pt idx="4">
                  <c:v>0.74747474747474119</c:v>
                </c:pt>
                <c:pt idx="5">
                  <c:v>0.74527103803221362</c:v>
                </c:pt>
                <c:pt idx="6">
                  <c:v>0.82158456349865627</c:v>
                </c:pt>
                <c:pt idx="7">
                  <c:v>0.62844107131105886</c:v>
                </c:pt>
                <c:pt idx="8">
                  <c:v>7.4113633638850374E-2</c:v>
                </c:pt>
                <c:pt idx="9">
                  <c:v>-4.4653067447897321E-2</c:v>
                </c:pt>
                <c:pt idx="10">
                  <c:v>-7.4091830286127092E-2</c:v>
                </c:pt>
                <c:pt idx="11">
                  <c:v>-0.76763711699924242</c:v>
                </c:pt>
                <c:pt idx="12">
                  <c:v>-0.28459662000307473</c:v>
                </c:pt>
                <c:pt idx="13">
                  <c:v>-0.98405456929706592</c:v>
                </c:pt>
                <c:pt idx="14">
                  <c:v>-1.3087898145881072</c:v>
                </c:pt>
                <c:pt idx="15">
                  <c:v>-1.8448769706127743</c:v>
                </c:pt>
                <c:pt idx="16">
                  <c:v>-0.19875462420441137</c:v>
                </c:pt>
                <c:pt idx="17">
                  <c:v>8.1778309868883134</c:v>
                </c:pt>
                <c:pt idx="18">
                  <c:v>-1.7739137837463836</c:v>
                </c:pt>
                <c:pt idx="19">
                  <c:v>-2.5090459991766512</c:v>
                </c:pt>
                <c:pt idx="20">
                  <c:v>0.33670407823092052</c:v>
                </c:pt>
              </c:numCache>
            </c:numRef>
          </c:val>
        </c:ser>
        <c:ser>
          <c:idx val="2"/>
          <c:order val="2"/>
          <c:tx>
            <c:v>50 ans ou plus</c:v>
          </c:tx>
          <c:spPr>
            <a:solidFill>
              <a:srgbClr val="92D050"/>
            </a:solidFill>
          </c:spPr>
          <c:invertIfNegative val="0"/>
          <c:cat>
            <c:multiLvlStrRef>
              <c:f>'dates trim'!$A$33:$B$53</c:f>
              <c:multiLvlStrCache>
                <c:ptCount val="21"/>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lvl>
                <c:lvl>
                  <c:pt idx="0">
                    <c:v>2016</c:v>
                  </c:pt>
                  <c:pt idx="4">
                    <c:v>2017</c:v>
                  </c:pt>
                  <c:pt idx="8">
                    <c:v>2018</c:v>
                  </c:pt>
                  <c:pt idx="12">
                    <c:v>2019</c:v>
                  </c:pt>
                  <c:pt idx="16">
                    <c:v>2020</c:v>
                  </c:pt>
                  <c:pt idx="20">
                    <c:v>2021</c:v>
                  </c:pt>
                </c:lvl>
              </c:multiLvlStrCache>
            </c:multiLvlStrRef>
          </c:cat>
          <c:val>
            <c:numRef>
              <c:f>Paca_trim!$BM$91:$BM$111</c:f>
              <c:numCache>
                <c:formatCode>#,##0.0</c:formatCode>
                <c:ptCount val="21"/>
                <c:pt idx="0">
                  <c:v>1.2515536029135577</c:v>
                </c:pt>
                <c:pt idx="1">
                  <c:v>0.97630602340850192</c:v>
                </c:pt>
                <c:pt idx="2">
                  <c:v>1.8517471446341638</c:v>
                </c:pt>
                <c:pt idx="3">
                  <c:v>1.7570155716545965</c:v>
                </c:pt>
                <c:pt idx="4">
                  <c:v>2.2667757774140762</c:v>
                </c:pt>
                <c:pt idx="5">
                  <c:v>1.7764263423221571</c:v>
                </c:pt>
                <c:pt idx="6">
                  <c:v>2.1778441701391538</c:v>
                </c:pt>
                <c:pt idx="7">
                  <c:v>1.5055914640402124</c:v>
                </c:pt>
                <c:pt idx="8">
                  <c:v>0.56854074542009858</c:v>
                </c:pt>
                <c:pt idx="9">
                  <c:v>0.9974874371859288</c:v>
                </c:pt>
                <c:pt idx="10">
                  <c:v>0.72144687414483766</c:v>
                </c:pt>
                <c:pt idx="11">
                  <c:v>0.40753822214538715</c:v>
                </c:pt>
                <c:pt idx="12">
                  <c:v>0.44278264292039182</c:v>
                </c:pt>
                <c:pt idx="13">
                  <c:v>-0.13224921630093922</c:v>
                </c:pt>
                <c:pt idx="14">
                  <c:v>-0.59345725636371638</c:v>
                </c:pt>
                <c:pt idx="15">
                  <c:v>-0.46131833432011549</c:v>
                </c:pt>
                <c:pt idx="16">
                  <c:v>-3.2218890183133286E-2</c:v>
                </c:pt>
                <c:pt idx="17">
                  <c:v>4.4773899246330906</c:v>
                </c:pt>
                <c:pt idx="18">
                  <c:v>-7.3560818186135801E-2</c:v>
                </c:pt>
                <c:pt idx="19">
                  <c:v>-0.8168886989147639</c:v>
                </c:pt>
                <c:pt idx="20">
                  <c:v>0.16999066248473138</c:v>
                </c:pt>
              </c:numCache>
            </c:numRef>
          </c:val>
        </c:ser>
        <c:dLbls>
          <c:showLegendKey val="0"/>
          <c:showVal val="0"/>
          <c:showCatName val="0"/>
          <c:showSerName val="0"/>
          <c:showPercent val="0"/>
          <c:showBubbleSize val="0"/>
        </c:dLbls>
        <c:gapWidth val="150"/>
        <c:axId val="184915456"/>
        <c:axId val="184916992"/>
      </c:barChart>
      <c:catAx>
        <c:axId val="184915456"/>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84916992"/>
        <c:crosses val="autoZero"/>
        <c:auto val="0"/>
        <c:lblAlgn val="ctr"/>
        <c:lblOffset val="100"/>
        <c:tickLblSkip val="4"/>
        <c:tickMarkSkip val="4"/>
        <c:noMultiLvlLbl val="0"/>
      </c:catAx>
      <c:valAx>
        <c:axId val="184916992"/>
        <c:scaling>
          <c:orientation val="minMax"/>
          <c:max val="18"/>
          <c:min val="-6"/>
        </c:scaling>
        <c:delete val="0"/>
        <c:axPos val="l"/>
        <c:majorGridlines>
          <c:spPr>
            <a:ln>
              <a:prstDash val="sysDash"/>
            </a:ln>
          </c:spPr>
        </c:majorGridlines>
        <c:numFmt formatCode="[Blue][&lt;0]\-&quot;&quot;0&quot;&quot;;[Red][&gt;0]\+&quot;&quot;0&quot;&quot;;0" sourceLinked="0"/>
        <c:majorTickMark val="out"/>
        <c:minorTickMark val="none"/>
        <c:tickLblPos val="nextTo"/>
        <c:crossAx val="184915456"/>
        <c:crosses val="autoZero"/>
        <c:crossBetween val="between"/>
        <c:majorUnit val="3"/>
      </c:valAx>
    </c:plotArea>
    <c:legend>
      <c:legendPos val="t"/>
      <c:layout>
        <c:manualLayout>
          <c:xMode val="edge"/>
          <c:yMode val="edge"/>
          <c:x val="0.23034240643777396"/>
          <c:y val="0.17831004657351962"/>
          <c:w val="0.49532195531396139"/>
          <c:h val="5.456698152251925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25345676101864512"/>
          <c:w val="0.86471641552420164"/>
          <c:h val="0.46459982921296517"/>
        </c:manualLayout>
      </c:layout>
      <c:barChart>
        <c:barDir val="col"/>
        <c:grouping val="clustered"/>
        <c:varyColors val="0"/>
        <c:ser>
          <c:idx val="1"/>
          <c:order val="0"/>
          <c:tx>
            <c:v>Moins de 25 ans</c:v>
          </c:tx>
          <c:spPr>
            <a:solidFill>
              <a:srgbClr val="00B0F0"/>
            </a:solidFill>
            <a:ln w="28575">
              <a:noFill/>
              <a:prstDash val="solid"/>
            </a:ln>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(données)'!$W$3:$W$13</c:f>
              <c:numCache>
                <c:formatCode>0.0</c:formatCode>
                <c:ptCount val="11"/>
                <c:pt idx="0">
                  <c:v>7.632131272656828E-2</c:v>
                </c:pt>
                <c:pt idx="1">
                  <c:v>4.391483952971087</c:v>
                </c:pt>
                <c:pt idx="2">
                  <c:v>7.6403263119444675</c:v>
                </c:pt>
                <c:pt idx="3">
                  <c:v>1.9512471014082822</c:v>
                </c:pt>
                <c:pt idx="4">
                  <c:v>1.2759347609009319</c:v>
                </c:pt>
                <c:pt idx="5">
                  <c:v>-0.78330411919369514</c:v>
                </c:pt>
                <c:pt idx="6">
                  <c:v>-1.3084524926848085</c:v>
                </c:pt>
                <c:pt idx="7">
                  <c:v>2.0698142761244265</c:v>
                </c:pt>
                <c:pt idx="8">
                  <c:v>0.18086155869778686</c:v>
                </c:pt>
                <c:pt idx="9">
                  <c:v>-5.2081623721210164</c:v>
                </c:pt>
                <c:pt idx="10">
                  <c:v>4.6574709990188756</c:v>
                </c:pt>
              </c:numCache>
            </c:numRef>
          </c:val>
        </c:ser>
        <c:ser>
          <c:idx val="0"/>
          <c:order val="1"/>
          <c:tx>
            <c:v>25 à 49 ans</c:v>
          </c:tx>
          <c:spPr>
            <a:solidFill>
              <a:schemeClr val="accent6">
                <a:lumMod val="75000"/>
              </a:schemeClr>
            </a:solidFill>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(données)'!$AD$3:$AD$13</c:f>
              <c:numCache>
                <c:formatCode>0.0</c:formatCode>
                <c:ptCount val="11"/>
                <c:pt idx="0">
                  <c:v>5.2759097333312521</c:v>
                </c:pt>
                <c:pt idx="1">
                  <c:v>4.5585978992092491</c:v>
                </c:pt>
                <c:pt idx="2">
                  <c:v>5.8681603973248286</c:v>
                </c:pt>
                <c:pt idx="3">
                  <c:v>5.7254807884530745</c:v>
                </c:pt>
                <c:pt idx="4">
                  <c:v>5.1154054633236301</c:v>
                </c:pt>
                <c:pt idx="5">
                  <c:v>5.4396968352381059</c:v>
                </c:pt>
                <c:pt idx="6">
                  <c:v>1.3386713374202275</c:v>
                </c:pt>
                <c:pt idx="7">
                  <c:v>2.975308641975305</c:v>
                </c:pt>
                <c:pt idx="8">
                  <c:v>-0.8119802508964602</c:v>
                </c:pt>
                <c:pt idx="9">
                  <c:v>-4.35575676329033</c:v>
                </c:pt>
                <c:pt idx="10">
                  <c:v>3.3868707060959125</c:v>
                </c:pt>
              </c:numCache>
            </c:numRef>
          </c:val>
        </c:ser>
        <c:ser>
          <c:idx val="2"/>
          <c:order val="2"/>
          <c:tx>
            <c:v>50 ans ou plus</c:v>
          </c:tx>
          <c:spPr>
            <a:solidFill>
              <a:srgbClr val="92D050"/>
            </a:solidFill>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(données)'!$AK$3:$AK$13</c:f>
              <c:numCache>
                <c:formatCode>0.0</c:formatCode>
                <c:ptCount val="11"/>
                <c:pt idx="0">
                  <c:v>15.055187637969091</c:v>
                </c:pt>
                <c:pt idx="1">
                  <c:v>17.629645872163159</c:v>
                </c:pt>
                <c:pt idx="2">
                  <c:v>15.486065802963921</c:v>
                </c:pt>
                <c:pt idx="3">
                  <c:v>12.344134619264757</c:v>
                </c:pt>
                <c:pt idx="4">
                  <c:v>11.986350574712645</c:v>
                </c:pt>
                <c:pt idx="5">
                  <c:v>10.969625044103015</c:v>
                </c:pt>
                <c:pt idx="6">
                  <c:v>5.9629447639968802</c:v>
                </c:pt>
                <c:pt idx="7">
                  <c:v>7.9514457174031605</c:v>
                </c:pt>
                <c:pt idx="8">
                  <c:v>2.7214150347441679</c:v>
                </c:pt>
                <c:pt idx="9">
                  <c:v>-0.74535078224933216</c:v>
                </c:pt>
                <c:pt idx="10">
                  <c:v>3.514337406131518</c:v>
                </c:pt>
              </c:numCache>
            </c:numRef>
          </c:val>
        </c:ser>
        <c:dLbls>
          <c:showLegendKey val="0"/>
          <c:showVal val="0"/>
          <c:showCatName val="0"/>
          <c:showSerName val="0"/>
          <c:showPercent val="0"/>
          <c:showBubbleSize val="0"/>
        </c:dLbls>
        <c:gapWidth val="150"/>
        <c:axId val="184849536"/>
        <c:axId val="184851072"/>
      </c:barChart>
      <c:catAx>
        <c:axId val="184849536"/>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84851072"/>
        <c:crosses val="autoZero"/>
        <c:auto val="0"/>
        <c:lblAlgn val="ctr"/>
        <c:lblOffset val="100"/>
        <c:tickLblSkip val="1"/>
        <c:tickMarkSkip val="1"/>
        <c:noMultiLvlLbl val="0"/>
      </c:catAx>
      <c:valAx>
        <c:axId val="184851072"/>
        <c:scaling>
          <c:orientation val="minMax"/>
          <c:max val="18"/>
          <c:min val="-6"/>
        </c:scaling>
        <c:delete val="0"/>
        <c:axPos val="l"/>
        <c:majorGridlines>
          <c:spPr>
            <a:ln>
              <a:prstDash val="sysDash"/>
            </a:ln>
          </c:spPr>
        </c:majorGridlines>
        <c:numFmt formatCode="[Blue][&lt;0]\-&quot;&quot;0&quot;&quot;;[Red][&gt;0]\+&quot;&quot;0&quot;&quot;;0" sourceLinked="0"/>
        <c:majorTickMark val="out"/>
        <c:minorTickMark val="none"/>
        <c:tickLblPos val="nextTo"/>
        <c:crossAx val="184849536"/>
        <c:crosses val="autoZero"/>
        <c:crossBetween val="between"/>
        <c:majorUnit val="3"/>
      </c:valAx>
    </c:plotArea>
    <c:legend>
      <c:legendPos val="t"/>
      <c:layout>
        <c:manualLayout>
          <c:xMode val="edge"/>
          <c:yMode val="edge"/>
          <c:x val="0.23034240643777396"/>
          <c:y val="0.17831004657351962"/>
          <c:w val="0.49532195531396139"/>
          <c:h val="5.456698152251925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27474751284831911"/>
          <c:w val="0.86471641552420164"/>
          <c:h val="0.44330907738329117"/>
        </c:manualLayout>
      </c:layout>
      <c:barChart>
        <c:barDir val="col"/>
        <c:grouping val="clustered"/>
        <c:varyColors val="0"/>
        <c:ser>
          <c:idx val="1"/>
          <c:order val="0"/>
          <c:tx>
            <c:v>Moins d'un an</c:v>
          </c:tx>
          <c:spPr>
            <a:solidFill>
              <a:srgbClr val="00B0F0"/>
            </a:solidFill>
            <a:ln w="28575">
              <a:noFill/>
              <a:prstDash val="solid"/>
            </a:ln>
          </c:spPr>
          <c:invertIfNegative val="0"/>
          <c:cat>
            <c:multiLvlStrRef>
              <c:f>'dates trim'!$A$33:$B$53</c:f>
              <c:multiLvlStrCache>
                <c:ptCount val="21"/>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lvl>
                <c:lvl>
                  <c:pt idx="0">
                    <c:v>2016</c:v>
                  </c:pt>
                  <c:pt idx="4">
                    <c:v>2017</c:v>
                  </c:pt>
                  <c:pt idx="8">
                    <c:v>2018</c:v>
                  </c:pt>
                  <c:pt idx="12">
                    <c:v>2019</c:v>
                  </c:pt>
                  <c:pt idx="16">
                    <c:v>2020</c:v>
                  </c:pt>
                  <c:pt idx="20">
                    <c:v>2021</c:v>
                  </c:pt>
                </c:lvl>
              </c:multiLvlStrCache>
            </c:multiLvlStrRef>
          </c:cat>
          <c:val>
            <c:numRef>
              <c:f>Paca_trim!$BT$91:$BT$111</c:f>
              <c:numCache>
                <c:formatCode>#,##0.0</c:formatCode>
                <c:ptCount val="21"/>
                <c:pt idx="0">
                  <c:v>-4.356430714079762E-2</c:v>
                </c:pt>
                <c:pt idx="1">
                  <c:v>0.55288521405623126</c:v>
                </c:pt>
                <c:pt idx="2">
                  <c:v>2.7900928792569557</c:v>
                </c:pt>
                <c:pt idx="3">
                  <c:v>0.74455140175655465</c:v>
                </c:pt>
                <c:pt idx="4">
                  <c:v>1.2042429533251076</c:v>
                </c:pt>
                <c:pt idx="5">
                  <c:v>-5.6718816467360433E-2</c:v>
                </c:pt>
                <c:pt idx="6">
                  <c:v>0.18680539134547924</c:v>
                </c:pt>
                <c:pt idx="7">
                  <c:v>-0.48148410394391883</c:v>
                </c:pt>
                <c:pt idx="8">
                  <c:v>-1.1893750741135967</c:v>
                </c:pt>
                <c:pt idx="9">
                  <c:v>-0.73085554502142491</c:v>
                </c:pt>
                <c:pt idx="10">
                  <c:v>-0.57303126284484751</c:v>
                </c:pt>
                <c:pt idx="11">
                  <c:v>-1.4712319439716071</c:v>
                </c:pt>
                <c:pt idx="12">
                  <c:v>-0.39613001949798665</c:v>
                </c:pt>
                <c:pt idx="13">
                  <c:v>-0.77558757573128467</c:v>
                </c:pt>
                <c:pt idx="14">
                  <c:v>-1.6119969533132883</c:v>
                </c:pt>
                <c:pt idx="15">
                  <c:v>-1.8110056348037973</c:v>
                </c:pt>
                <c:pt idx="16">
                  <c:v>0.94353035453476064</c:v>
                </c:pt>
                <c:pt idx="17">
                  <c:v>9.9591544065865243</c:v>
                </c:pt>
                <c:pt idx="18">
                  <c:v>-4.6857715104160702</c:v>
                </c:pt>
                <c:pt idx="19">
                  <c:v>-5.8861617778212079</c:v>
                </c:pt>
                <c:pt idx="20">
                  <c:v>-0.76069319140650293</c:v>
                </c:pt>
              </c:numCache>
            </c:numRef>
          </c:val>
        </c:ser>
        <c:ser>
          <c:idx val="0"/>
          <c:order val="1"/>
          <c:tx>
            <c:v>Un an ou plus</c:v>
          </c:tx>
          <c:spPr>
            <a:solidFill>
              <a:schemeClr val="accent6">
                <a:lumMod val="75000"/>
              </a:schemeClr>
            </a:solidFill>
          </c:spPr>
          <c:invertIfNegative val="0"/>
          <c:cat>
            <c:multiLvlStrRef>
              <c:f>'dates trim'!$A$33:$B$53</c:f>
              <c:multiLvlStrCache>
                <c:ptCount val="21"/>
                <c:lvl>
                  <c:pt idx="0">
                    <c:v>T1</c:v>
                  </c:pt>
                  <c:pt idx="1">
                    <c:v>T2</c:v>
                  </c:pt>
                  <c:pt idx="2">
                    <c:v>T3</c:v>
                  </c:pt>
                  <c:pt idx="3">
                    <c:v>T4</c:v>
                  </c:pt>
                  <c:pt idx="4">
                    <c:v>T1</c:v>
                  </c:pt>
                  <c:pt idx="5">
                    <c:v>T2</c:v>
                  </c:pt>
                  <c:pt idx="6">
                    <c:v>T3</c:v>
                  </c:pt>
                  <c:pt idx="7">
                    <c:v>T4</c:v>
                  </c:pt>
                  <c:pt idx="8">
                    <c:v>T1</c:v>
                  </c:pt>
                  <c:pt idx="9">
                    <c:v>T2</c:v>
                  </c:pt>
                  <c:pt idx="10">
                    <c:v>T3</c:v>
                  </c:pt>
                  <c:pt idx="11">
                    <c:v>T4</c:v>
                  </c:pt>
                  <c:pt idx="12">
                    <c:v>T1</c:v>
                  </c:pt>
                  <c:pt idx="13">
                    <c:v>T2</c:v>
                  </c:pt>
                  <c:pt idx="14">
                    <c:v>T3</c:v>
                  </c:pt>
                  <c:pt idx="15">
                    <c:v>T4</c:v>
                  </c:pt>
                  <c:pt idx="16">
                    <c:v>T1</c:v>
                  </c:pt>
                  <c:pt idx="17">
                    <c:v>T2</c:v>
                  </c:pt>
                  <c:pt idx="18">
                    <c:v>T3</c:v>
                  </c:pt>
                  <c:pt idx="19">
                    <c:v>T4</c:v>
                  </c:pt>
                  <c:pt idx="20">
                    <c:v>T1</c:v>
                  </c:pt>
                </c:lvl>
                <c:lvl>
                  <c:pt idx="0">
                    <c:v>2016</c:v>
                  </c:pt>
                  <c:pt idx="4">
                    <c:v>2017</c:v>
                  </c:pt>
                  <c:pt idx="8">
                    <c:v>2018</c:v>
                  </c:pt>
                  <c:pt idx="12">
                    <c:v>2019</c:v>
                  </c:pt>
                  <c:pt idx="16">
                    <c:v>2020</c:v>
                  </c:pt>
                  <c:pt idx="20">
                    <c:v>2021</c:v>
                  </c:pt>
                </c:lvl>
              </c:multiLvlStrCache>
            </c:multiLvlStrRef>
          </c:cat>
          <c:val>
            <c:numRef>
              <c:f>Paca_trim!$BU$91:$BU$111</c:f>
              <c:numCache>
                <c:formatCode>#,##0.0</c:formatCode>
                <c:ptCount val="21"/>
                <c:pt idx="0">
                  <c:v>1.3583891726928865</c:v>
                </c:pt>
                <c:pt idx="1">
                  <c:v>-1.3794570535582751</c:v>
                </c:pt>
                <c:pt idx="2">
                  <c:v>-0.95573106789672568</c:v>
                </c:pt>
                <c:pt idx="3">
                  <c:v>0.54111103665481775</c:v>
                </c:pt>
                <c:pt idx="4">
                  <c:v>0.82812630175788104</c:v>
                </c:pt>
                <c:pt idx="5">
                  <c:v>2.311938127974611</c:v>
                </c:pt>
                <c:pt idx="6">
                  <c:v>2.6699617192421421</c:v>
                </c:pt>
                <c:pt idx="7">
                  <c:v>2.6398590397080257</c:v>
                </c:pt>
                <c:pt idx="8">
                  <c:v>2.1075380889610917</c:v>
                </c:pt>
                <c:pt idx="9">
                  <c:v>1.564165303150844</c:v>
                </c:pt>
                <c:pt idx="10">
                  <c:v>1.0272099794558009</c:v>
                </c:pt>
                <c:pt idx="11">
                  <c:v>0.80317172367381229</c:v>
                </c:pt>
                <c:pt idx="12">
                  <c:v>0.49925257245693189</c:v>
                </c:pt>
                <c:pt idx="13">
                  <c:v>-0.5227663292272644</c:v>
                </c:pt>
                <c:pt idx="14">
                  <c:v>-0.77810844160557391</c:v>
                </c:pt>
                <c:pt idx="15">
                  <c:v>-1.463079196476913</c:v>
                </c:pt>
                <c:pt idx="16">
                  <c:v>-1.5338015412255435</c:v>
                </c:pt>
                <c:pt idx="17">
                  <c:v>5.9020447554134714</c:v>
                </c:pt>
                <c:pt idx="18">
                  <c:v>2.044710237790115</c:v>
                </c:pt>
                <c:pt idx="19">
                  <c:v>1.6604805626099006</c:v>
                </c:pt>
                <c:pt idx="20">
                  <c:v>1.490611617437132</c:v>
                </c:pt>
              </c:numCache>
            </c:numRef>
          </c:val>
        </c:ser>
        <c:dLbls>
          <c:showLegendKey val="0"/>
          <c:showVal val="0"/>
          <c:showCatName val="0"/>
          <c:showSerName val="0"/>
          <c:showPercent val="0"/>
          <c:showBubbleSize val="0"/>
        </c:dLbls>
        <c:gapWidth val="150"/>
        <c:axId val="171957632"/>
        <c:axId val="171959424"/>
      </c:barChart>
      <c:catAx>
        <c:axId val="171957632"/>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71959424"/>
        <c:crosses val="autoZero"/>
        <c:auto val="0"/>
        <c:lblAlgn val="ctr"/>
        <c:lblOffset val="100"/>
        <c:tickLblSkip val="4"/>
        <c:tickMarkSkip val="4"/>
        <c:noMultiLvlLbl val="0"/>
      </c:catAx>
      <c:valAx>
        <c:axId val="171959424"/>
        <c:scaling>
          <c:orientation val="minMax"/>
          <c:max val="12"/>
          <c:min val="-6"/>
        </c:scaling>
        <c:delete val="0"/>
        <c:axPos val="l"/>
        <c:majorGridlines>
          <c:spPr>
            <a:ln>
              <a:prstDash val="sysDash"/>
            </a:ln>
          </c:spPr>
        </c:majorGridlines>
        <c:numFmt formatCode="[Blue][&lt;0]\-&quot;&quot;0&quot;&quot;;[Red][&gt;0]\+&quot;&quot;0&quot;&quot;;0" sourceLinked="0"/>
        <c:majorTickMark val="out"/>
        <c:minorTickMark val="none"/>
        <c:tickLblPos val="nextTo"/>
        <c:crossAx val="171957632"/>
        <c:crosses val="autoZero"/>
        <c:crossBetween val="between"/>
        <c:majorUnit val="2"/>
      </c:valAx>
    </c:plotArea>
    <c:legend>
      <c:legendPos val="t"/>
      <c:layout>
        <c:manualLayout>
          <c:xMode val="edge"/>
          <c:yMode val="edge"/>
          <c:x val="0.36531382815726715"/>
          <c:y val="0.21556886227544911"/>
          <c:w val="0.33028591603714508"/>
          <c:h val="5.456698152251925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280653370105389E-2"/>
          <c:y val="0.27474751284831911"/>
          <c:w val="0.86471641552420164"/>
          <c:h val="0.44330907738329117"/>
        </c:manualLayout>
      </c:layout>
      <c:barChart>
        <c:barDir val="col"/>
        <c:grouping val="clustered"/>
        <c:varyColors val="0"/>
        <c:ser>
          <c:idx val="1"/>
          <c:order val="0"/>
          <c:tx>
            <c:v>Moins d'un an</c:v>
          </c:tx>
          <c:spPr>
            <a:solidFill>
              <a:srgbClr val="00B0F0"/>
            </a:solidFill>
            <a:ln w="28575">
              <a:noFill/>
              <a:prstDash val="solid"/>
            </a:ln>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(données)'!$AR$3:$AR$13</c:f>
              <c:numCache>
                <c:formatCode>0.0</c:formatCode>
                <c:ptCount val="11"/>
                <c:pt idx="0">
                  <c:v>-1.1210228962236113</c:v>
                </c:pt>
                <c:pt idx="1">
                  <c:v>4.7138604035726006</c:v>
                </c:pt>
                <c:pt idx="2">
                  <c:v>6.0022113410203914</c:v>
                </c:pt>
                <c:pt idx="3">
                  <c:v>3.1183538559488522</c:v>
                </c:pt>
                <c:pt idx="4">
                  <c:v>3.745254390919972</c:v>
                </c:pt>
                <c:pt idx="5">
                  <c:v>1.730949426393491</c:v>
                </c:pt>
                <c:pt idx="6">
                  <c:v>4.0825979263390044</c:v>
                </c:pt>
                <c:pt idx="7">
                  <c:v>0.84787314191410168</c:v>
                </c:pt>
                <c:pt idx="8">
                  <c:v>-3.9084548796395224</c:v>
                </c:pt>
                <c:pt idx="9">
                  <c:v>-4.5227929017449426</c:v>
                </c:pt>
                <c:pt idx="10">
                  <c:v>-0.43169744988301728</c:v>
                </c:pt>
              </c:numCache>
            </c:numRef>
          </c:val>
        </c:ser>
        <c:ser>
          <c:idx val="0"/>
          <c:order val="1"/>
          <c:tx>
            <c:v>Un an ou plus</c:v>
          </c:tx>
          <c:spPr>
            <a:solidFill>
              <a:schemeClr val="accent6">
                <a:lumMod val="75000"/>
              </a:schemeClr>
            </a:solidFill>
          </c:spPr>
          <c:invertIfNegative val="0"/>
          <c:cat>
            <c:strRef>
              <c:f>'GRAPHIQUES ANN (données)'!$A$3:$A$13</c:f>
              <c:strCache>
                <c:ptCount val="11"/>
                <c:pt idx="0">
                  <c:v>T4 2010</c:v>
                </c:pt>
                <c:pt idx="1">
                  <c:v>T4 2011</c:v>
                </c:pt>
                <c:pt idx="2">
                  <c:v>T4 2012</c:v>
                </c:pt>
                <c:pt idx="3">
                  <c:v>T4 2013</c:v>
                </c:pt>
                <c:pt idx="4">
                  <c:v>T4 2014</c:v>
                </c:pt>
                <c:pt idx="5">
                  <c:v>T4 2015</c:v>
                </c:pt>
                <c:pt idx="6">
                  <c:v>T4 2016</c:v>
                </c:pt>
                <c:pt idx="7">
                  <c:v>T4 2017</c:v>
                </c:pt>
                <c:pt idx="8">
                  <c:v>T4 2018</c:v>
                </c:pt>
                <c:pt idx="9">
                  <c:v>T4 2019</c:v>
                </c:pt>
                <c:pt idx="10">
                  <c:v>T4 2020</c:v>
                </c:pt>
              </c:strCache>
            </c:strRef>
          </c:cat>
          <c:val>
            <c:numRef>
              <c:f>'GRAPHIQUES ANN (données)'!$AY$3:$AY$13</c:f>
              <c:numCache>
                <c:formatCode>0.0</c:formatCode>
                <c:ptCount val="11"/>
                <c:pt idx="0">
                  <c:v>22.818324333739781</c:v>
                </c:pt>
                <c:pt idx="1">
                  <c:v>10.954474542618065</c:v>
                </c:pt>
                <c:pt idx="2">
                  <c:v>11.649666385459012</c:v>
                </c:pt>
                <c:pt idx="3">
                  <c:v>12.359756376791697</c:v>
                </c:pt>
                <c:pt idx="4">
                  <c:v>9.72856211281381</c:v>
                </c:pt>
                <c:pt idx="5">
                  <c:v>11.9711770605059</c:v>
                </c:pt>
                <c:pt idx="6">
                  <c:v>-0.45943077025144552</c:v>
                </c:pt>
                <c:pt idx="7">
                  <c:v>8.7094892943430757</c:v>
                </c:pt>
                <c:pt idx="8">
                  <c:v>5.6114159590447743</c:v>
                </c:pt>
                <c:pt idx="9">
                  <c:v>-2.2553444697618441</c:v>
                </c:pt>
                <c:pt idx="10">
                  <c:v>8.1768103461075992</c:v>
                </c:pt>
              </c:numCache>
            </c:numRef>
          </c:val>
        </c:ser>
        <c:dLbls>
          <c:showLegendKey val="0"/>
          <c:showVal val="0"/>
          <c:showCatName val="0"/>
          <c:showSerName val="0"/>
          <c:showPercent val="0"/>
          <c:showBubbleSize val="0"/>
        </c:dLbls>
        <c:gapWidth val="150"/>
        <c:axId val="133541888"/>
        <c:axId val="133543424"/>
      </c:barChart>
      <c:catAx>
        <c:axId val="133541888"/>
        <c:scaling>
          <c:orientation val="minMax"/>
        </c:scaling>
        <c:delete val="0"/>
        <c:axPos val="b"/>
        <c:majorGridlines>
          <c:spPr>
            <a:ln w="3175">
              <a:solidFill>
                <a:srgbClr val="969696"/>
              </a:solidFill>
              <a:prstDash val="sysDash"/>
            </a:ln>
          </c:spPr>
        </c:majorGridlines>
        <c:numFmt formatCode="#,##0" sourceLinked="1"/>
        <c:majorTickMark val="in"/>
        <c:minorTickMark val="none"/>
        <c:tickLblPos val="low"/>
        <c:spPr>
          <a:ln w="19050"/>
        </c:spPr>
        <c:txPr>
          <a:bodyPr/>
          <a:lstStyle/>
          <a:p>
            <a:pPr>
              <a:defRPr sz="1000"/>
            </a:pPr>
            <a:endParaRPr lang="fr-FR"/>
          </a:p>
        </c:txPr>
        <c:crossAx val="133543424"/>
        <c:crosses val="autoZero"/>
        <c:auto val="0"/>
        <c:lblAlgn val="ctr"/>
        <c:lblOffset val="100"/>
        <c:tickLblSkip val="1"/>
        <c:tickMarkSkip val="1"/>
        <c:noMultiLvlLbl val="0"/>
      </c:catAx>
      <c:valAx>
        <c:axId val="133543424"/>
        <c:scaling>
          <c:orientation val="minMax"/>
          <c:max val="24"/>
          <c:min val="-6"/>
        </c:scaling>
        <c:delete val="0"/>
        <c:axPos val="l"/>
        <c:majorGridlines>
          <c:spPr>
            <a:ln>
              <a:prstDash val="sysDash"/>
            </a:ln>
          </c:spPr>
        </c:majorGridlines>
        <c:numFmt formatCode="[Blue][&lt;0]\-&quot;&quot;0&quot;&quot;;[Red][&gt;0]\+&quot;&quot;0&quot;&quot;;0" sourceLinked="0"/>
        <c:majorTickMark val="out"/>
        <c:minorTickMark val="none"/>
        <c:tickLblPos val="nextTo"/>
        <c:crossAx val="133541888"/>
        <c:crosses val="autoZero"/>
        <c:crossBetween val="between"/>
        <c:majorUnit val="3"/>
      </c:valAx>
    </c:plotArea>
    <c:legend>
      <c:legendPos val="t"/>
      <c:layout>
        <c:manualLayout>
          <c:xMode val="edge"/>
          <c:yMode val="edge"/>
          <c:x val="0.36531382815726715"/>
          <c:y val="0.21556886227544911"/>
          <c:w val="0.33028591603714508"/>
          <c:h val="5.4566981522519258E-2"/>
        </c:manualLayout>
      </c:layout>
      <c:overlay val="0"/>
      <c:txPr>
        <a:bodyPr/>
        <a:lstStyle/>
        <a:p>
          <a:pPr>
            <a:defRPr sz="1200"/>
          </a:pPr>
          <a:endParaRPr lang="fr-FR"/>
        </a:p>
      </c:txPr>
    </c:legend>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0.02828</cdr:x>
      <cdr:y>0</cdr:y>
    </cdr:from>
    <cdr:to>
      <cdr:x>0.98725</cdr:x>
      <cdr:y>0.18853</cdr:y>
    </cdr:to>
    <cdr:sp macro="" textlink="">
      <cdr:nvSpPr>
        <cdr:cNvPr id="5" name="ZoneTexte 1"/>
        <cdr:cNvSpPr txBox="1"/>
      </cdr:nvSpPr>
      <cdr:spPr>
        <a:xfrm xmlns:a="http://schemas.openxmlformats.org/drawingml/2006/main">
          <a:off x="212232" y="0"/>
          <a:ext cx="7197741" cy="89967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dirty="0"/>
            <a:t>Evolution trimestrielle du nombre moyen</a:t>
          </a:r>
          <a:r>
            <a:rPr lang="fr-FR" sz="1500" baseline="0" dirty="0"/>
            <a:t> de demandeurs d'emploi de catégories A, B, C,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dirty="0"/>
            <a:t>en Provence-Alpes-Côte d'Azur</a:t>
          </a:r>
          <a:endParaRPr lang="fr-FR" sz="1500" dirty="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dirty="0">
              <a:effectLst/>
              <a:latin typeface="+mn-lt"/>
              <a:ea typeface="+mn-ea"/>
              <a:cs typeface="+mn-cs"/>
            </a:rPr>
            <a:t>(données CVS-CJO, en %)</a:t>
          </a:r>
          <a:endParaRPr lang="fr-FR" sz="1400" dirty="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dirty="0">
            <a:effectLst/>
          </a:endParaRPr>
        </a:p>
        <a:p xmlns:a="http://schemas.openxmlformats.org/drawingml/2006/main">
          <a:pPr algn="ctr" rtl="0"/>
          <a:endParaRPr lang="fr-FR" sz="1400" b="1" i="0" u="none" strike="noStrike" kern="1200" baseline="0" dirty="0">
            <a:solidFill>
              <a:srgbClr val="000000"/>
            </a:solidFill>
            <a:latin typeface="Calibri"/>
            <a:ea typeface="Calibri"/>
            <a:cs typeface="Calibri"/>
          </a:endParaRPr>
        </a:p>
        <a:p xmlns:a="http://schemas.openxmlformats.org/drawingml/2006/main">
          <a:endParaRPr lang="fr-FR" sz="1100" b="1" dirty="0"/>
        </a:p>
      </cdr:txBody>
    </cdr:sp>
  </cdr:relSizeAnchor>
  <cdr:relSizeAnchor xmlns:cdr="http://schemas.openxmlformats.org/drawingml/2006/chartDrawing">
    <cdr:from>
      <cdr:x>0.01276</cdr:x>
      <cdr:y>0.85629</cdr:y>
    </cdr:from>
    <cdr:to>
      <cdr:x>0.99775</cdr:x>
      <cdr:y>1</cdr:y>
    </cdr:to>
    <cdr:sp macro="" textlink="">
      <cdr:nvSpPr>
        <cdr:cNvPr id="6" name="Text Box 1"/>
        <cdr:cNvSpPr txBox="1">
          <a:spLocks xmlns:a="http://schemas.openxmlformats.org/drawingml/2006/main" noChangeArrowheads="1"/>
        </cdr:cNvSpPr>
      </cdr:nvSpPr>
      <cdr:spPr bwMode="auto">
        <a:xfrm xmlns:a="http://schemas.openxmlformats.org/drawingml/2006/main">
          <a:off x="95773" y="4086226"/>
          <a:ext cx="7393039" cy="6857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b="0">
            <a:effectLst/>
            <a:latin typeface="+mn-lt"/>
            <a:ea typeface="+mn-ea"/>
            <a:cs typeface="+mn-cs"/>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a:t>
          </a:r>
          <a:r>
            <a:rPr lang="fr-FR" sz="1000" i="1">
              <a:effectLst/>
              <a:latin typeface="+mn-lt"/>
              <a:ea typeface="+mn-ea"/>
              <a:cs typeface="+mn-cs"/>
            </a:rPr>
            <a:t>Pôle emploi, Dares (STMT) - Calculs des CVS-CJO : Dares</a:t>
          </a:r>
          <a:endParaRPr lang="fr-FR" sz="1000" i="1">
            <a:effectLst/>
          </a:endParaRPr>
        </a:p>
      </cdr:txBody>
    </cdr:sp>
  </cdr:relSizeAnchor>
  <cdr:relSizeAnchor xmlns:cdr="http://schemas.openxmlformats.org/drawingml/2006/chartDrawing">
    <cdr:from>
      <cdr:x>0.93138</cdr:x>
      <cdr:y>0.23556</cdr:y>
    </cdr:from>
    <cdr:to>
      <cdr:x>0.95431</cdr:x>
      <cdr:y>0.23556</cdr:y>
    </cdr:to>
    <cdr:cxnSp macro="">
      <cdr:nvCxnSpPr>
        <cdr:cNvPr id="4" name="Connecteur droit avec flèche 3"/>
        <cdr:cNvCxnSpPr/>
      </cdr:nvCxnSpPr>
      <cdr:spPr>
        <a:xfrm xmlns:a="http://schemas.openxmlformats.org/drawingml/2006/main" flipV="1">
          <a:off x="6990678" y="1124101"/>
          <a:ext cx="172122" cy="2"/>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0.91497</cdr:x>
      <cdr:y>0.16966</cdr:y>
    </cdr:from>
    <cdr:to>
      <cdr:x>1</cdr:x>
      <cdr:y>0.26774</cdr:y>
    </cdr:to>
    <cdr:sp macro="" textlink="">
      <cdr:nvSpPr>
        <cdr:cNvPr id="7" name="ZoneTexte 15"/>
        <cdr:cNvSpPr txBox="1"/>
      </cdr:nvSpPr>
      <cdr:spPr>
        <a:xfrm xmlns:a="http://schemas.openxmlformats.org/drawingml/2006/main">
          <a:off x="6867525" y="809626"/>
          <a:ext cx="638175" cy="468054"/>
        </a:xfrm>
        <a:prstGeom xmlns:a="http://schemas.openxmlformats.org/drawingml/2006/main" prst="rect">
          <a:avLst/>
        </a:prstGeom>
        <a:noFill xmlns:a="http://schemas.openxmlformats.org/drawingml/2006/main"/>
      </cdr:spPr>
      <cdr:txBody>
        <a:bodyPr xmlns:a="http://schemas.openxmlformats.org/drawingml/2006/main" wrap="square" rtlCol="0">
          <a:noAutofit/>
        </a:bodyPr>
        <a:lstStyle xmlns:a="http://schemas.openxmlformats.org/drawingml/2006/main">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lang="fr-FR" sz="1100" dirty="0" smtClean="0">
              <a:solidFill>
                <a:schemeClr val="accent1">
                  <a:lumMod val="75000"/>
                </a:schemeClr>
              </a:solidFill>
            </a:rPr>
            <a:t>*acquis</a:t>
          </a:r>
          <a:endParaRPr lang="fr-FR" sz="1100" dirty="0">
            <a:solidFill>
              <a:schemeClr val="accent1">
                <a:lumMod val="75000"/>
              </a:schemeClr>
            </a:solidFill>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0.02828</cdr:x>
      <cdr:y>0</cdr:y>
    </cdr:from>
    <cdr:to>
      <cdr:x>0.98725</cdr:x>
      <cdr:y>0.18853</cdr:y>
    </cdr:to>
    <cdr:sp macro="" textlink="">
      <cdr:nvSpPr>
        <cdr:cNvPr id="5" name="ZoneTexte 1"/>
        <cdr:cNvSpPr txBox="1"/>
      </cdr:nvSpPr>
      <cdr:spPr>
        <a:xfrm xmlns:a="http://schemas.openxmlformats.org/drawingml/2006/main">
          <a:off x="212232" y="0"/>
          <a:ext cx="7197741" cy="89967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a:t>Evolution annuelle du nombre moyen</a:t>
          </a:r>
          <a:r>
            <a:rPr lang="fr-FR" sz="1500" baseline="0"/>
            <a:t> de demandeurs d'emploi de catégories A, B, C,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a:t>en Provence-Alpes-Côte d'Azur</a:t>
          </a:r>
          <a:endParaRPr lang="fr-FR" sz="150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(données CVS-CJO, en %)</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b="1"/>
        </a:p>
      </cdr:txBody>
    </cdr:sp>
  </cdr:relSizeAnchor>
  <cdr:relSizeAnchor xmlns:cdr="http://schemas.openxmlformats.org/drawingml/2006/chartDrawing">
    <cdr:from>
      <cdr:x>0.01276</cdr:x>
      <cdr:y>0.85629</cdr:y>
    </cdr:from>
    <cdr:to>
      <cdr:x>0.99775</cdr:x>
      <cdr:y>1</cdr:y>
    </cdr:to>
    <cdr:sp macro="" textlink="">
      <cdr:nvSpPr>
        <cdr:cNvPr id="6" name="Text Box 1"/>
        <cdr:cNvSpPr txBox="1">
          <a:spLocks xmlns:a="http://schemas.openxmlformats.org/drawingml/2006/main" noChangeArrowheads="1"/>
        </cdr:cNvSpPr>
      </cdr:nvSpPr>
      <cdr:spPr bwMode="auto">
        <a:xfrm xmlns:a="http://schemas.openxmlformats.org/drawingml/2006/main">
          <a:off x="95773" y="4086226"/>
          <a:ext cx="7393039" cy="68579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b="0">
            <a:effectLst/>
            <a:latin typeface="+mn-lt"/>
            <a:ea typeface="+mn-ea"/>
            <a:cs typeface="+mn-cs"/>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a:t>
          </a:r>
          <a:r>
            <a:rPr lang="fr-FR" sz="1000" i="1">
              <a:effectLst/>
              <a:latin typeface="+mn-lt"/>
              <a:ea typeface="+mn-ea"/>
              <a:cs typeface="+mn-cs"/>
            </a:rPr>
            <a:t>Pôle emploi, Dares (STMT) - Calculs des CVS-CJO : Dares</a:t>
          </a:r>
          <a:endParaRPr lang="fr-FR" sz="1000" i="1">
            <a:effectLs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0.04103</cdr:x>
      <cdr:y>0</cdr:y>
    </cdr:from>
    <cdr:to>
      <cdr:x>1</cdr:x>
      <cdr:y>0.18853</cdr:y>
    </cdr:to>
    <cdr:sp macro="" textlink="">
      <cdr:nvSpPr>
        <cdr:cNvPr id="5" name="ZoneTexte 1"/>
        <cdr:cNvSpPr txBox="1"/>
      </cdr:nvSpPr>
      <cdr:spPr>
        <a:xfrm xmlns:a="http://schemas.openxmlformats.org/drawingml/2006/main">
          <a:off x="307959" y="0"/>
          <a:ext cx="7197741" cy="89967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a:t>Evolution trimestrielle du nombre moyen</a:t>
          </a:r>
          <a:r>
            <a:rPr lang="fr-FR" sz="1500" baseline="0"/>
            <a:t> de demandeurs d'emploi de catégories A, B, C,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a:t>par sexe, en Provence-Alpes-Côte d'Azur</a:t>
          </a:r>
          <a:endParaRPr lang="fr-FR" sz="150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(données CVS-CJO, en %)</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b="1"/>
        </a:p>
      </cdr:txBody>
    </cdr:sp>
  </cdr:relSizeAnchor>
  <cdr:relSizeAnchor xmlns:cdr="http://schemas.openxmlformats.org/drawingml/2006/chartDrawing">
    <cdr:from>
      <cdr:x>0.01904</cdr:x>
      <cdr:y>0.8508</cdr:y>
    </cdr:from>
    <cdr:to>
      <cdr:x>1</cdr:x>
      <cdr:y>0.98683</cdr:y>
    </cdr:to>
    <cdr:sp macro="" textlink="">
      <cdr:nvSpPr>
        <cdr:cNvPr id="2" name="Text Box 1"/>
        <cdr:cNvSpPr txBox="1">
          <a:spLocks xmlns:a="http://schemas.openxmlformats.org/drawingml/2006/main" noChangeArrowheads="1"/>
        </cdr:cNvSpPr>
      </cdr:nvSpPr>
      <cdr:spPr bwMode="auto">
        <a:xfrm xmlns:a="http://schemas.openxmlformats.org/drawingml/2006/main">
          <a:off x="142874" y="4060035"/>
          <a:ext cx="7362825" cy="64915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a:effectLst/>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a:t>
          </a:r>
          <a:r>
            <a:rPr lang="fr-FR" sz="1000" i="1">
              <a:effectLst/>
              <a:latin typeface="+mn-lt"/>
              <a:ea typeface="+mn-ea"/>
              <a:cs typeface="+mn-cs"/>
            </a:rPr>
            <a:t>Pôle emploi, Dares (STMT) - Calculs des CVS-CJO : Dares</a:t>
          </a:r>
          <a:endParaRPr lang="fr-FR" sz="1000" i="1">
            <a:effectLst/>
          </a:endParaRPr>
        </a:p>
      </cdr:txBody>
    </cdr:sp>
  </cdr:relSizeAnchor>
  <cdr:relSizeAnchor xmlns:cdr="http://schemas.openxmlformats.org/drawingml/2006/chartDrawing">
    <cdr:from>
      <cdr:x>0.90554</cdr:x>
      <cdr:y>0.28465</cdr:y>
    </cdr:from>
    <cdr:to>
      <cdr:x>0.90819</cdr:x>
      <cdr:y>0.77393</cdr:y>
    </cdr:to>
    <cdr:cxnSp macro="">
      <cdr:nvCxnSpPr>
        <cdr:cNvPr id="4" name="Connecteur droit 3"/>
        <cdr:cNvCxnSpPr/>
      </cdr:nvCxnSpPr>
      <cdr:spPr>
        <a:xfrm xmlns:a="http://schemas.openxmlformats.org/drawingml/2006/main" flipH="1">
          <a:off x="6796693" y="1358348"/>
          <a:ext cx="19894" cy="2334865"/>
        </a:xfrm>
        <a:prstGeom xmlns:a="http://schemas.openxmlformats.org/drawingml/2006/main" prst="line">
          <a:avLst/>
        </a:prstGeom>
        <a:ln xmlns:a="http://schemas.openxmlformats.org/drawingml/2006/main" w="15875">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0.90365</cdr:x>
      <cdr:y>0.29741</cdr:y>
    </cdr:from>
    <cdr:to>
      <cdr:x>0.96711</cdr:x>
      <cdr:y>0.29741</cdr:y>
    </cdr:to>
    <cdr:cxnSp macro="">
      <cdr:nvCxnSpPr>
        <cdr:cNvPr id="6" name="Connecteur droit avec flèche 5"/>
        <cdr:cNvCxnSpPr/>
      </cdr:nvCxnSpPr>
      <cdr:spPr>
        <a:xfrm xmlns:a="http://schemas.openxmlformats.org/drawingml/2006/main">
          <a:off x="6782560" y="1419247"/>
          <a:ext cx="476312" cy="0"/>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0.88759</cdr:x>
      <cdr:y>0.22023</cdr:y>
    </cdr:from>
    <cdr:to>
      <cdr:x>0.9798</cdr:x>
      <cdr:y>0.27895</cdr:y>
    </cdr:to>
    <cdr:sp macro="" textlink="">
      <cdr:nvSpPr>
        <cdr:cNvPr id="9" name="ZoneTexte 15"/>
        <cdr:cNvSpPr txBox="1"/>
      </cdr:nvSpPr>
      <cdr:spPr>
        <a:xfrm xmlns:a="http://schemas.openxmlformats.org/drawingml/2006/main">
          <a:off x="6662018" y="1050942"/>
          <a:ext cx="692101" cy="28021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200" dirty="0" smtClean="0">
              <a:solidFill>
                <a:schemeClr val="accent1">
                  <a:lumMod val="75000"/>
                </a:schemeClr>
              </a:solidFill>
            </a:rPr>
            <a:t>*acquis</a:t>
          </a:r>
          <a:endParaRPr lang="fr-FR" sz="1200" dirty="0">
            <a:solidFill>
              <a:schemeClr val="accent1">
                <a:lumMod val="75000"/>
              </a:schemeClr>
            </a:solidFill>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0.04103</cdr:x>
      <cdr:y>0</cdr:y>
    </cdr:from>
    <cdr:to>
      <cdr:x>1</cdr:x>
      <cdr:y>0.18853</cdr:y>
    </cdr:to>
    <cdr:sp macro="" textlink="">
      <cdr:nvSpPr>
        <cdr:cNvPr id="5" name="ZoneTexte 1"/>
        <cdr:cNvSpPr txBox="1"/>
      </cdr:nvSpPr>
      <cdr:spPr>
        <a:xfrm xmlns:a="http://schemas.openxmlformats.org/drawingml/2006/main">
          <a:off x="307959" y="0"/>
          <a:ext cx="7197741" cy="89967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a:t>Evolution annuelle du nombre moyen</a:t>
          </a:r>
          <a:r>
            <a:rPr lang="fr-FR" sz="1500" baseline="0"/>
            <a:t> de demandeurs d'emploi de catégories A, B, C,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a:t>par sexe, en Provence-Alpes-Côte d'Azur</a:t>
          </a:r>
          <a:endParaRPr lang="fr-FR" sz="150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(données CVS-CJO, en %)</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b="1"/>
        </a:p>
      </cdr:txBody>
    </cdr:sp>
  </cdr:relSizeAnchor>
  <cdr:relSizeAnchor xmlns:cdr="http://schemas.openxmlformats.org/drawingml/2006/chartDrawing">
    <cdr:from>
      <cdr:x>0.01904</cdr:x>
      <cdr:y>0.8508</cdr:y>
    </cdr:from>
    <cdr:to>
      <cdr:x>1</cdr:x>
      <cdr:y>0.98683</cdr:y>
    </cdr:to>
    <cdr:sp macro="" textlink="">
      <cdr:nvSpPr>
        <cdr:cNvPr id="2" name="Text Box 1"/>
        <cdr:cNvSpPr txBox="1">
          <a:spLocks xmlns:a="http://schemas.openxmlformats.org/drawingml/2006/main" noChangeArrowheads="1"/>
        </cdr:cNvSpPr>
      </cdr:nvSpPr>
      <cdr:spPr bwMode="auto">
        <a:xfrm xmlns:a="http://schemas.openxmlformats.org/drawingml/2006/main">
          <a:off x="142874" y="4060035"/>
          <a:ext cx="7362825" cy="64915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a:effectLst/>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a:t>
          </a:r>
          <a:r>
            <a:rPr lang="fr-FR" sz="1000" i="1">
              <a:effectLst/>
              <a:latin typeface="+mn-lt"/>
              <a:ea typeface="+mn-ea"/>
              <a:cs typeface="+mn-cs"/>
            </a:rPr>
            <a:t>Pôle emploi, Dares (STMT) - Calculs des CVS-CJO : Dares</a:t>
          </a:r>
          <a:endParaRPr lang="fr-FR" sz="1000" i="1">
            <a:effectLst/>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0.04103</cdr:x>
      <cdr:y>0</cdr:y>
    </cdr:from>
    <cdr:to>
      <cdr:x>1</cdr:x>
      <cdr:y>0.14571</cdr:y>
    </cdr:to>
    <cdr:sp macro="" textlink="">
      <cdr:nvSpPr>
        <cdr:cNvPr id="5" name="ZoneTexte 1"/>
        <cdr:cNvSpPr txBox="1"/>
      </cdr:nvSpPr>
      <cdr:spPr>
        <a:xfrm xmlns:a="http://schemas.openxmlformats.org/drawingml/2006/main">
          <a:off x="307959" y="0"/>
          <a:ext cx="7197741" cy="695325"/>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a:t>Evolution trimestrielle du nombre moyen</a:t>
          </a:r>
          <a:r>
            <a:rPr lang="fr-FR" sz="1500" baseline="0"/>
            <a:t> de demandeurs d'emploi de catégories A, B, C ,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a:t>par âge, en Provence-Alpes-Côte d'Azur</a:t>
          </a:r>
          <a:endParaRPr lang="fr-FR" sz="150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(données CVS-CJO, en %)</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b="1"/>
        </a:p>
      </cdr:txBody>
    </cdr:sp>
  </cdr:relSizeAnchor>
  <cdr:relSizeAnchor xmlns:cdr="http://schemas.openxmlformats.org/drawingml/2006/chartDrawing">
    <cdr:from>
      <cdr:x>0.01904</cdr:x>
      <cdr:y>0.8508</cdr:y>
    </cdr:from>
    <cdr:to>
      <cdr:x>1</cdr:x>
      <cdr:y>0.98683</cdr:y>
    </cdr:to>
    <cdr:sp macro="" textlink="">
      <cdr:nvSpPr>
        <cdr:cNvPr id="2" name="Text Box 1"/>
        <cdr:cNvSpPr txBox="1">
          <a:spLocks xmlns:a="http://schemas.openxmlformats.org/drawingml/2006/main" noChangeArrowheads="1"/>
        </cdr:cNvSpPr>
      </cdr:nvSpPr>
      <cdr:spPr bwMode="auto">
        <a:xfrm xmlns:a="http://schemas.openxmlformats.org/drawingml/2006/main">
          <a:off x="142874" y="4060035"/>
          <a:ext cx="7362825" cy="64915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a:effectLst/>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Pôle emploi, Dares (STMT) - Calculs des CVS-CJO : Dares</a:t>
          </a:r>
          <a:endParaRPr lang="fr-FR" sz="1000">
            <a:effectLst/>
          </a:endParaRPr>
        </a:p>
      </cdr:txBody>
    </cdr:sp>
  </cdr:relSizeAnchor>
  <cdr:relSizeAnchor xmlns:cdr="http://schemas.openxmlformats.org/drawingml/2006/chartDrawing">
    <cdr:from>
      <cdr:x>0.90692</cdr:x>
      <cdr:y>0.25193</cdr:y>
    </cdr:from>
    <cdr:to>
      <cdr:x>0.90913</cdr:x>
      <cdr:y>0.76916</cdr:y>
    </cdr:to>
    <cdr:cxnSp macro="">
      <cdr:nvCxnSpPr>
        <cdr:cNvPr id="4" name="Connecteur droit 3"/>
        <cdr:cNvCxnSpPr/>
      </cdr:nvCxnSpPr>
      <cdr:spPr>
        <a:xfrm xmlns:a="http://schemas.openxmlformats.org/drawingml/2006/main" flipH="1">
          <a:off x="6807051" y="1202221"/>
          <a:ext cx="16576" cy="2468230"/>
        </a:xfrm>
        <a:prstGeom xmlns:a="http://schemas.openxmlformats.org/drawingml/2006/main" prst="line">
          <a:avLst/>
        </a:prstGeom>
        <a:ln xmlns:a="http://schemas.openxmlformats.org/drawingml/2006/main" w="15875">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0.91712</cdr:x>
      <cdr:y>0.30964</cdr:y>
    </cdr:from>
    <cdr:to>
      <cdr:x>0.97549</cdr:x>
      <cdr:y>0.30964</cdr:y>
    </cdr:to>
    <cdr:cxnSp macro="">
      <cdr:nvCxnSpPr>
        <cdr:cNvPr id="6" name="Connecteur droit avec flèche 5"/>
        <cdr:cNvCxnSpPr/>
      </cdr:nvCxnSpPr>
      <cdr:spPr>
        <a:xfrm xmlns:a="http://schemas.openxmlformats.org/drawingml/2006/main">
          <a:off x="6883651" y="1477631"/>
          <a:ext cx="438108" cy="0"/>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0.90089</cdr:x>
      <cdr:y>0.23619</cdr:y>
    </cdr:from>
    <cdr:to>
      <cdr:x>0.99183</cdr:x>
      <cdr:y>0.29491</cdr:y>
    </cdr:to>
    <cdr:sp macro="" textlink="">
      <cdr:nvSpPr>
        <cdr:cNvPr id="7" name="ZoneTexte 15"/>
        <cdr:cNvSpPr txBox="1"/>
      </cdr:nvSpPr>
      <cdr:spPr>
        <a:xfrm xmlns:a="http://schemas.openxmlformats.org/drawingml/2006/main">
          <a:off x="6761803" y="1127105"/>
          <a:ext cx="682568" cy="280213"/>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200" dirty="0" smtClean="0">
              <a:solidFill>
                <a:schemeClr val="accent1">
                  <a:lumMod val="75000"/>
                </a:schemeClr>
              </a:solidFill>
            </a:rPr>
            <a:t>*acquis</a:t>
          </a:r>
          <a:endParaRPr lang="fr-FR" sz="1200" dirty="0">
            <a:solidFill>
              <a:schemeClr val="accent1">
                <a:lumMod val="75000"/>
              </a:schemeClr>
            </a:solidFill>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0.04103</cdr:x>
      <cdr:y>0</cdr:y>
    </cdr:from>
    <cdr:to>
      <cdr:x>1</cdr:x>
      <cdr:y>0.14571</cdr:y>
    </cdr:to>
    <cdr:sp macro="" textlink="">
      <cdr:nvSpPr>
        <cdr:cNvPr id="5" name="ZoneTexte 1"/>
        <cdr:cNvSpPr txBox="1"/>
      </cdr:nvSpPr>
      <cdr:spPr>
        <a:xfrm xmlns:a="http://schemas.openxmlformats.org/drawingml/2006/main">
          <a:off x="307959" y="0"/>
          <a:ext cx="7197741" cy="695325"/>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a:t>Evolution annuelle du nombre moyen</a:t>
          </a:r>
          <a:r>
            <a:rPr lang="fr-FR" sz="1500" baseline="0"/>
            <a:t> de demandeurs d'emploi de catégories A, B, C ,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a:t>par âge, en Provence-Alpes-Côte d'Azur</a:t>
          </a:r>
          <a:endParaRPr lang="fr-FR" sz="150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(données CVS-CJO, en %)</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b="1"/>
        </a:p>
      </cdr:txBody>
    </cdr:sp>
  </cdr:relSizeAnchor>
  <cdr:relSizeAnchor xmlns:cdr="http://schemas.openxmlformats.org/drawingml/2006/chartDrawing">
    <cdr:from>
      <cdr:x>0.01904</cdr:x>
      <cdr:y>0.8508</cdr:y>
    </cdr:from>
    <cdr:to>
      <cdr:x>1</cdr:x>
      <cdr:y>0.98683</cdr:y>
    </cdr:to>
    <cdr:sp macro="" textlink="">
      <cdr:nvSpPr>
        <cdr:cNvPr id="2" name="Text Box 1"/>
        <cdr:cNvSpPr txBox="1">
          <a:spLocks xmlns:a="http://schemas.openxmlformats.org/drawingml/2006/main" noChangeArrowheads="1"/>
        </cdr:cNvSpPr>
      </cdr:nvSpPr>
      <cdr:spPr bwMode="auto">
        <a:xfrm xmlns:a="http://schemas.openxmlformats.org/drawingml/2006/main">
          <a:off x="142874" y="4060035"/>
          <a:ext cx="7362825" cy="64915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a:effectLst/>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Pôle emploi, Dares (STMT) - Calculs des CVS-CJO : Dares</a:t>
          </a:r>
          <a:endParaRPr lang="fr-FR" sz="1000">
            <a:effectLst/>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0.04103</cdr:x>
      <cdr:y>0</cdr:y>
    </cdr:from>
    <cdr:to>
      <cdr:x>1</cdr:x>
      <cdr:y>0.18853</cdr:y>
    </cdr:to>
    <cdr:sp macro="" textlink="">
      <cdr:nvSpPr>
        <cdr:cNvPr id="5" name="ZoneTexte 1"/>
        <cdr:cNvSpPr txBox="1"/>
      </cdr:nvSpPr>
      <cdr:spPr>
        <a:xfrm xmlns:a="http://schemas.openxmlformats.org/drawingml/2006/main">
          <a:off x="307959" y="0"/>
          <a:ext cx="7197741" cy="89967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a:t>Evolution trimestrielle du nombre moyen</a:t>
          </a:r>
          <a:r>
            <a:rPr lang="fr-FR" sz="1500" baseline="0"/>
            <a:t> de demandeurs d'emploi de catégories A, B, C,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a:t>par ancienneté d'inscription, en Provence-Alpes-Côte d'Azur</a:t>
          </a:r>
          <a:endParaRPr lang="fr-FR" sz="150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(données CVS-CJO, en %)</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b="1"/>
        </a:p>
      </cdr:txBody>
    </cdr:sp>
  </cdr:relSizeAnchor>
  <cdr:relSizeAnchor xmlns:cdr="http://schemas.openxmlformats.org/drawingml/2006/chartDrawing">
    <cdr:from>
      <cdr:x>0.01904</cdr:x>
      <cdr:y>0.8508</cdr:y>
    </cdr:from>
    <cdr:to>
      <cdr:x>1</cdr:x>
      <cdr:y>0.98683</cdr:y>
    </cdr:to>
    <cdr:sp macro="" textlink="">
      <cdr:nvSpPr>
        <cdr:cNvPr id="2" name="Text Box 1"/>
        <cdr:cNvSpPr txBox="1">
          <a:spLocks xmlns:a="http://schemas.openxmlformats.org/drawingml/2006/main" noChangeArrowheads="1"/>
        </cdr:cNvSpPr>
      </cdr:nvSpPr>
      <cdr:spPr bwMode="auto">
        <a:xfrm xmlns:a="http://schemas.openxmlformats.org/drawingml/2006/main">
          <a:off x="142874" y="4060035"/>
          <a:ext cx="7362825" cy="64915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a:effectLst/>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a:t>
          </a:r>
          <a:r>
            <a:rPr lang="fr-FR" sz="1000" i="1">
              <a:effectLst/>
              <a:latin typeface="+mn-lt"/>
              <a:ea typeface="+mn-ea"/>
              <a:cs typeface="+mn-cs"/>
            </a:rPr>
            <a:t>Pôle emploi, Dares (STMT) - Calculs des CVS-CJO : Dares</a:t>
          </a:r>
          <a:endParaRPr lang="fr-FR" sz="1000" i="1">
            <a:effectLst/>
          </a:endParaRPr>
        </a:p>
      </cdr:txBody>
    </cdr:sp>
  </cdr:relSizeAnchor>
  <cdr:relSizeAnchor xmlns:cdr="http://schemas.openxmlformats.org/drawingml/2006/chartDrawing">
    <cdr:from>
      <cdr:x>0.90575</cdr:x>
      <cdr:y>0.27567</cdr:y>
    </cdr:from>
    <cdr:to>
      <cdr:x>0.90681</cdr:x>
      <cdr:y>0.78408</cdr:y>
    </cdr:to>
    <cdr:cxnSp macro="">
      <cdr:nvCxnSpPr>
        <cdr:cNvPr id="4" name="Connecteur droit 3"/>
        <cdr:cNvCxnSpPr/>
      </cdr:nvCxnSpPr>
      <cdr:spPr>
        <a:xfrm xmlns:a="http://schemas.openxmlformats.org/drawingml/2006/main">
          <a:off x="6798269" y="1315504"/>
          <a:ext cx="7956" cy="2426145"/>
        </a:xfrm>
        <a:prstGeom xmlns:a="http://schemas.openxmlformats.org/drawingml/2006/main" prst="line">
          <a:avLst/>
        </a:prstGeom>
        <a:ln xmlns:a="http://schemas.openxmlformats.org/drawingml/2006/main" w="15875">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0.90531</cdr:x>
      <cdr:y>0.33533</cdr:y>
    </cdr:from>
    <cdr:to>
      <cdr:x>0.96877</cdr:x>
      <cdr:y>0.33533</cdr:y>
    </cdr:to>
    <cdr:cxnSp macro="">
      <cdr:nvCxnSpPr>
        <cdr:cNvPr id="6" name="Connecteur droit avec flèche 5"/>
        <cdr:cNvCxnSpPr/>
      </cdr:nvCxnSpPr>
      <cdr:spPr>
        <a:xfrm xmlns:a="http://schemas.openxmlformats.org/drawingml/2006/main">
          <a:off x="6795002" y="1600203"/>
          <a:ext cx="476312" cy="0"/>
        </a:xfrm>
        <a:prstGeom xmlns:a="http://schemas.openxmlformats.org/drawingml/2006/main" prst="straightConnector1">
          <a:avLst/>
        </a:prstGeom>
        <a:ln xmlns:a="http://schemas.openxmlformats.org/drawingml/2006/main">
          <a:tailEnd type="arrow"/>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cxnSp>
  </cdr:relSizeAnchor>
  <cdr:relSizeAnchor xmlns:cdr="http://schemas.openxmlformats.org/drawingml/2006/chartDrawing">
    <cdr:from>
      <cdr:x>0.89642</cdr:x>
      <cdr:y>0.26536</cdr:y>
    </cdr:from>
    <cdr:to>
      <cdr:x>0.98863</cdr:x>
      <cdr:y>0.32408</cdr:y>
    </cdr:to>
    <cdr:sp macro="" textlink="">
      <cdr:nvSpPr>
        <cdr:cNvPr id="9" name="ZoneTexte 15"/>
        <cdr:cNvSpPr txBox="1"/>
      </cdr:nvSpPr>
      <cdr:spPr>
        <a:xfrm xmlns:a="http://schemas.openxmlformats.org/drawingml/2006/main">
          <a:off x="6728280" y="1266290"/>
          <a:ext cx="692101" cy="28021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fr-FR" sz="1200" dirty="0" smtClean="0">
              <a:solidFill>
                <a:schemeClr val="accent1">
                  <a:lumMod val="75000"/>
                </a:schemeClr>
              </a:solidFill>
            </a:rPr>
            <a:t>*acquis</a:t>
          </a:r>
          <a:endParaRPr lang="fr-FR" sz="1200" dirty="0">
            <a:solidFill>
              <a:schemeClr val="accent1">
                <a:lumMod val="75000"/>
              </a:schemeClr>
            </a:solidFill>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0.04103</cdr:x>
      <cdr:y>0</cdr:y>
    </cdr:from>
    <cdr:to>
      <cdr:x>1</cdr:x>
      <cdr:y>0.18853</cdr:y>
    </cdr:to>
    <cdr:sp macro="" textlink="">
      <cdr:nvSpPr>
        <cdr:cNvPr id="5" name="ZoneTexte 1"/>
        <cdr:cNvSpPr txBox="1"/>
      </cdr:nvSpPr>
      <cdr:spPr>
        <a:xfrm xmlns:a="http://schemas.openxmlformats.org/drawingml/2006/main">
          <a:off x="307959" y="0"/>
          <a:ext cx="7197741" cy="899670"/>
        </a:xfrm>
        <a:prstGeom xmlns:a="http://schemas.openxmlformats.org/drawingml/2006/main" prst="rect">
          <a:avLst/>
        </a:prstGeom>
        <a:noFill xmlns:a="http://schemas.openxmlformats.org/drawingml/2006/mai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a:t>Evolution annuelle du nombre moyen</a:t>
          </a:r>
          <a:r>
            <a:rPr lang="fr-FR" sz="1500" baseline="0"/>
            <a:t> de demandeurs d'emploi de catégories A, B, C, </a:t>
          </a:r>
        </a:p>
        <a:p xmlns:a="http://schemas.openxmlformats.org/drawingml/2006/main">
          <a:pPr algn="ctr" rtl="0">
            <a:defRPr sz="1800" b="1" i="0" u="none" strike="noStrike" kern="1200" baseline="0">
              <a:solidFill>
                <a:sysClr val="windowText" lastClr="000000"/>
              </a:solidFill>
              <a:latin typeface="+mn-lt"/>
              <a:ea typeface="+mn-ea"/>
              <a:cs typeface="+mn-cs"/>
            </a:defRPr>
          </a:pPr>
          <a:r>
            <a:rPr lang="fr-FR" sz="1500" baseline="0"/>
            <a:t>par ancienneté d'inscription, en Provence-Alpes-Côte d'Azur</a:t>
          </a:r>
          <a:endParaRPr lang="fr-FR" sz="1500"/>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100" b="0" i="1" baseline="0">
              <a:effectLst/>
              <a:latin typeface="+mn-lt"/>
              <a:ea typeface="+mn-ea"/>
              <a:cs typeface="+mn-cs"/>
            </a:rPr>
            <a:t>(données CVS-CJO, en %)</a:t>
          </a:r>
          <a:endParaRPr lang="fr-FR" sz="1400">
            <a:effectLst/>
          </a:endParaRPr>
        </a:p>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endParaRPr lang="fr-FR" sz="1400">
            <a:effectLst/>
          </a:endParaRPr>
        </a:p>
        <a:p xmlns:a="http://schemas.openxmlformats.org/drawingml/2006/main">
          <a:pPr algn="ctr" rtl="0"/>
          <a:endParaRPr lang="fr-FR" sz="1400" b="1" i="0" u="none" strike="noStrike" kern="1200" baseline="0">
            <a:solidFill>
              <a:srgbClr val="000000"/>
            </a:solidFill>
            <a:latin typeface="Calibri"/>
            <a:ea typeface="Calibri"/>
            <a:cs typeface="Calibri"/>
          </a:endParaRPr>
        </a:p>
        <a:p xmlns:a="http://schemas.openxmlformats.org/drawingml/2006/main">
          <a:endParaRPr lang="fr-FR" sz="1100" b="1"/>
        </a:p>
      </cdr:txBody>
    </cdr:sp>
  </cdr:relSizeAnchor>
  <cdr:relSizeAnchor xmlns:cdr="http://schemas.openxmlformats.org/drawingml/2006/chartDrawing">
    <cdr:from>
      <cdr:x>0.01904</cdr:x>
      <cdr:y>0.8508</cdr:y>
    </cdr:from>
    <cdr:to>
      <cdr:x>1</cdr:x>
      <cdr:y>0.98683</cdr:y>
    </cdr:to>
    <cdr:sp macro="" textlink="">
      <cdr:nvSpPr>
        <cdr:cNvPr id="2" name="Text Box 1"/>
        <cdr:cNvSpPr txBox="1">
          <a:spLocks xmlns:a="http://schemas.openxmlformats.org/drawingml/2006/main" noChangeArrowheads="1"/>
        </cdr:cNvSpPr>
      </cdr:nvSpPr>
      <cdr:spPr bwMode="auto">
        <a:xfrm xmlns:a="http://schemas.openxmlformats.org/drawingml/2006/main">
          <a:off x="142874" y="4060035"/>
          <a:ext cx="7362825" cy="64915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rtl="0"/>
          <a:r>
            <a:rPr lang="fr-FR" sz="1000" b="0">
              <a:effectLst/>
              <a:latin typeface="+mn-lt"/>
              <a:ea typeface="+mn-ea"/>
              <a:cs typeface="+mn-cs"/>
            </a:rPr>
            <a:t>* Les</a:t>
          </a:r>
          <a:r>
            <a:rPr lang="fr-FR" sz="1000" b="0" baseline="0">
              <a:effectLst/>
              <a:latin typeface="+mn-lt"/>
              <a:ea typeface="+mn-ea"/>
              <a:cs typeface="+mn-cs"/>
            </a:rPr>
            <a:t> deux premiers mois du dernier trimestre étant connu, l'acquis de croissance correspond à la variation qui serait obtenue si le nombre de demandeurs d'emploi ne variait pas entre le 2e mois et le 3e mois du trimestre.</a:t>
          </a:r>
          <a:endParaRPr lang="fr-FR" sz="1000">
            <a:effectLst/>
          </a:endParaRPr>
        </a:p>
        <a:p xmlns:a="http://schemas.openxmlformats.org/drawingml/2006/main">
          <a:pPr rtl="0"/>
          <a:r>
            <a:rPr lang="fr-FR" sz="1000" b="1">
              <a:effectLst/>
              <a:latin typeface="+mn-lt"/>
              <a:ea typeface="+mn-ea"/>
              <a:cs typeface="+mn-cs"/>
            </a:rPr>
            <a:t>Note</a:t>
          </a:r>
          <a:r>
            <a:rPr lang="fr-FR" sz="1000">
              <a:effectLst/>
              <a:latin typeface="+mn-lt"/>
              <a:ea typeface="+mn-ea"/>
              <a:cs typeface="+mn-cs"/>
            </a:rPr>
            <a:t> : données corrigées des variations</a:t>
          </a:r>
          <a:r>
            <a:rPr lang="fr-FR" sz="1000" baseline="0">
              <a:effectLst/>
              <a:latin typeface="+mn-lt"/>
              <a:ea typeface="+mn-ea"/>
              <a:cs typeface="+mn-cs"/>
            </a:rPr>
            <a:t> saisonnières et des jours ouvrables</a:t>
          </a:r>
          <a:endParaRPr lang="fr-FR" sz="1000">
            <a:effectLst/>
          </a:endParaRPr>
        </a:p>
        <a:p xmlns:a="http://schemas.openxmlformats.org/drawingml/2006/main">
          <a:pPr rtl="0"/>
          <a:r>
            <a:rPr lang="fr-FR" sz="1000" b="1" i="1">
              <a:effectLst/>
              <a:latin typeface="+mn-lt"/>
              <a:ea typeface="+mn-ea"/>
              <a:cs typeface="+mn-cs"/>
            </a:rPr>
            <a:t>Source</a:t>
          </a:r>
          <a:r>
            <a:rPr lang="fr-FR" sz="1000">
              <a:effectLst/>
              <a:latin typeface="+mn-lt"/>
              <a:ea typeface="+mn-ea"/>
              <a:cs typeface="+mn-cs"/>
            </a:rPr>
            <a:t> : </a:t>
          </a:r>
          <a:r>
            <a:rPr lang="fr-FR" sz="1000" i="1">
              <a:effectLst/>
              <a:latin typeface="+mn-lt"/>
              <a:ea typeface="+mn-ea"/>
              <a:cs typeface="+mn-cs"/>
            </a:rPr>
            <a:t>Pôle emploi, Dares (STMT) - Calculs des CVS-CJO : Dares</a:t>
          </a:r>
          <a:endParaRPr lang="fr-FR" sz="1000" i="1">
            <a:effectLs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481BDC1-2E55-4A3B-A51F-0A4221669760}" type="datetimeFigureOut">
              <a:rPr lang="fr-FR" smtClean="0"/>
              <a:t>12/04/2021</a:t>
            </a:fld>
            <a:endParaRPr lang="fr-FR"/>
          </a:p>
        </p:txBody>
      </p:sp>
      <p:sp>
        <p:nvSpPr>
          <p:cNvPr id="4" name="Espace réservé de l'image des diapositives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C025E1C-9CFD-400D-8595-7A8158A95F2D}" type="slidenum">
              <a:rPr lang="fr-FR" smtClean="0"/>
              <a:t>‹N°›</a:t>
            </a:fld>
            <a:endParaRPr lang="fr-FR"/>
          </a:p>
        </p:txBody>
      </p:sp>
    </p:spTree>
    <p:extLst>
      <p:ext uri="{BB962C8B-B14F-4D97-AF65-F5344CB8AC3E}">
        <p14:creationId xmlns:p14="http://schemas.microsoft.com/office/powerpoint/2010/main" val="2110586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insee.fr/fr/statistiques/4652889"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En 2020, la crise sanitaire liée à l’épidémie de Covid-19 entraîne une récession mondiale. En France, la contraction du PIB est quatre fois plus importante que lors de la crise économique de 2009. Pourtant, l’impact sur le marché du travail est beaucoup plus limité, notamment grâce au recours inédit à l’activité partielle qui permet de préserver une partie des emplois. Ce constat est encore plus vrai en Provence-Alpes-Côte d’Azur. </a:t>
            </a:r>
          </a:p>
          <a:p>
            <a:endParaRPr lang="fr-FR" baseline="0" dirty="0" smtClean="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a:t>
            </a:fld>
            <a:endParaRPr lang="fr-FR"/>
          </a:p>
        </p:txBody>
      </p:sp>
    </p:spTree>
    <p:extLst>
      <p:ext uri="{BB962C8B-B14F-4D97-AF65-F5344CB8AC3E}">
        <p14:creationId xmlns:p14="http://schemas.microsoft.com/office/powerpoint/2010/main" val="3880869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Au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semestre 2020, avec la mise en place du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confinement entre mi-mars et mi-mai, 61 500 salariés perdent leur emploi</a:t>
            </a:r>
            <a:r>
              <a:rPr lang="fr-FR" sz="1200" b="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en</a:t>
            </a:r>
            <a:r>
              <a:rPr lang="fr-FR" sz="1200" b="1" kern="1200" dirty="0" smtClean="0">
                <a:solidFill>
                  <a:schemeClr val="tx1"/>
                </a:solidFill>
                <a:effectLst/>
                <a:latin typeface="+mn-lt"/>
                <a:ea typeface="+mn-ea"/>
                <a:cs typeface="+mn-cs"/>
              </a:rPr>
              <a:t> </a:t>
            </a:r>
            <a:r>
              <a:rPr lang="fr-FR" sz="1200" b="0" kern="1200" dirty="0" smtClean="0">
                <a:solidFill>
                  <a:schemeClr val="tx1"/>
                </a:solidFill>
                <a:effectLst/>
                <a:latin typeface="+mn-lt"/>
                <a:ea typeface="+mn-ea"/>
                <a:cs typeface="+mn-cs"/>
              </a:rPr>
              <a:t>Provence-Alpes-Côte d’Azur.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l’assouplissement des restrictions sanitaires permet la création de 40 000 emplois, mais la mise en place du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confinement fin octobre vient freiner cet élan : 5 600 emplois sont néanmoins créés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soit +0,3 %, après +2,2 %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Au total, le nombre de salariés recule de </a:t>
            </a:r>
            <a:r>
              <a:rPr lang="fr-FR" sz="1200" b="1" kern="1200" dirty="0" smtClean="0">
                <a:solidFill>
                  <a:schemeClr val="tx1"/>
                </a:solidFill>
                <a:effectLst/>
                <a:latin typeface="+mn-lt"/>
                <a:ea typeface="+mn-ea"/>
                <a:cs typeface="+mn-cs"/>
              </a:rPr>
              <a:t>15 900 </a:t>
            </a:r>
            <a:r>
              <a:rPr lang="fr-FR" sz="1200" kern="1200" dirty="0" smtClean="0">
                <a:solidFill>
                  <a:schemeClr val="tx1"/>
                </a:solidFill>
                <a:effectLst/>
                <a:latin typeface="+mn-lt"/>
                <a:ea typeface="+mn-ea"/>
                <a:cs typeface="+mn-cs"/>
              </a:rPr>
              <a:t>dans la région entre fin décembre 2020 et fin décembre 2019 </a:t>
            </a:r>
            <a:r>
              <a:rPr lang="fr-FR" sz="1200" b="1" kern="1200" dirty="0" smtClean="0">
                <a:solidFill>
                  <a:schemeClr val="tx1"/>
                </a:solidFill>
                <a:effectLst/>
                <a:latin typeface="+mn-lt"/>
                <a:ea typeface="+mn-ea"/>
                <a:cs typeface="+mn-cs"/>
              </a:rPr>
              <a:t>(-0,8 %), </a:t>
            </a:r>
            <a:r>
              <a:rPr lang="fr-FR" sz="1200" kern="1200" dirty="0" smtClean="0">
                <a:solidFill>
                  <a:schemeClr val="tx1"/>
                </a:solidFill>
                <a:effectLst/>
                <a:latin typeface="+mn-lt"/>
                <a:ea typeface="+mn-ea"/>
                <a:cs typeface="+mn-cs"/>
              </a:rPr>
              <a:t>pour s’établir à </a:t>
            </a:r>
            <a:r>
              <a:rPr lang="fr-FR" sz="1200" b="1" kern="1200" dirty="0" smtClean="0">
                <a:solidFill>
                  <a:schemeClr val="tx1"/>
                </a:solidFill>
                <a:effectLst/>
                <a:latin typeface="+mn-lt"/>
                <a:ea typeface="+mn-ea"/>
                <a:cs typeface="+mn-cs"/>
              </a:rPr>
              <a:t>1 862 300</a:t>
            </a:r>
            <a:r>
              <a:rPr lang="fr-FR" sz="1200" kern="1200" dirty="0" smtClean="0">
                <a:solidFill>
                  <a:schemeClr val="tx1"/>
                </a:solidFill>
                <a:effectLst/>
                <a:latin typeface="+mn-lt"/>
                <a:ea typeface="+mn-ea"/>
                <a:cs typeface="+mn-cs"/>
              </a:rPr>
              <a:t>, un niveau proche de début 2019.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Cette baisse annuelle, la première depuis 2012, est toutefois largement atténuée par le recours au dispositif d’activité partielle dont Rémi</a:t>
            </a:r>
            <a:r>
              <a:rPr lang="fr-FR" sz="1200" kern="1200" baseline="0" dirty="0" smtClean="0">
                <a:solidFill>
                  <a:schemeClr val="tx1"/>
                </a:solidFill>
                <a:effectLst/>
                <a:latin typeface="+mn-lt"/>
                <a:ea typeface="+mn-ea"/>
                <a:cs typeface="+mn-cs"/>
              </a:rPr>
              <a:t> vous parlera tout à l’heure</a:t>
            </a:r>
            <a:r>
              <a:rPr lang="fr-FR" sz="1200" kern="1200" dirty="0" smtClean="0">
                <a:solidFill>
                  <a:schemeClr val="tx1"/>
                </a:solidFill>
                <a:effectLst/>
                <a:latin typeface="+mn-lt"/>
                <a:ea typeface="+mn-ea"/>
                <a:cs typeface="+mn-cs"/>
              </a:rPr>
              <a:t>, les salariés concernés étant considérés en emploi au sens du BIT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Enfin, si le secteur public gagne 2 700 personnes (+0,6 %), le secteur privé en perd 18 600 (-1,3 %).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En </a:t>
            </a:r>
            <a:r>
              <a:rPr lang="fr-FR" sz="1200" b="1" kern="1200" dirty="0" smtClean="0">
                <a:solidFill>
                  <a:schemeClr val="tx1"/>
                </a:solidFill>
                <a:effectLst/>
                <a:latin typeface="+mn-lt"/>
                <a:ea typeface="+mn-ea"/>
                <a:cs typeface="+mn-cs"/>
              </a:rPr>
              <a:t>France métropolitaine</a:t>
            </a:r>
            <a:r>
              <a:rPr lang="fr-FR" sz="1200" kern="1200" dirty="0" smtClean="0">
                <a:solidFill>
                  <a:schemeClr val="tx1"/>
                </a:solidFill>
                <a:effectLst/>
                <a:latin typeface="+mn-lt"/>
                <a:ea typeface="+mn-ea"/>
                <a:cs typeface="+mn-cs"/>
              </a:rPr>
              <a:t>, la contraction des effectifs salariés est plus forte qu’en région en 2020 : -1,2 % par rapport à fin 2019. Alors qu’il résiste en Paca, l’emploi au niveau national recule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(-0,1 %, après +1,7 %). Au final, son niveau est comparable à celui de mi-2018.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2</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Au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trimestre, la chute, historique, dépasse les 40 % (-21 600 emplois en un trimestre) et le taux de recours atteint 1,6 %, son plus bas niveau jamais enregistré.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Pourtant, le repli annuel est limité fin 2020 (-1,4 %), grâce au rebond marqué du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et aux créations plus mesurées du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semestre</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3</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En 2020, les secteurs d’activité sont inégalement affectés par la crise sanitaire.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Le </a:t>
            </a:r>
            <a:r>
              <a:rPr lang="fr-FR" sz="1200" b="1" kern="1200" dirty="0" smtClean="0">
                <a:solidFill>
                  <a:schemeClr val="tx1"/>
                </a:solidFill>
                <a:effectLst/>
                <a:latin typeface="+mn-lt"/>
                <a:ea typeface="+mn-ea"/>
                <a:cs typeface="+mn-cs"/>
              </a:rPr>
              <a:t>tertiaire marchand </a:t>
            </a:r>
            <a:r>
              <a:rPr lang="fr-FR" sz="1200" kern="1200" dirty="0" smtClean="0">
                <a:solidFill>
                  <a:schemeClr val="tx1"/>
                </a:solidFill>
                <a:effectLst/>
                <a:latin typeface="+mn-lt"/>
                <a:ea typeface="+mn-ea"/>
                <a:cs typeface="+mn-cs"/>
              </a:rPr>
              <a:t>(y compris intérim) est celui qui en pâtit le plus. En Provence-Alpes-Côte d’Azur, les pertes sont massives au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semestre (-46 500 emplois) et affectent tous les sous-secteurs. Le fort rebond du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ne permet d’en compenser qu’une partie. La mise en place du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confinement pénalise à nouveau le secteur, mais ses effets sont bien plus modérés que le premier : l’emploi recule de 0,2 %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après +2,8 %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C’est une baisse sans précédent : -2,6 % sur un an. Le repli est de même ampleur au niveau national.</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A l’inverse, le </a:t>
            </a:r>
            <a:r>
              <a:rPr lang="fr-FR" sz="1200" b="1" kern="1200" dirty="0" smtClean="0">
                <a:solidFill>
                  <a:schemeClr val="tx1"/>
                </a:solidFill>
                <a:effectLst/>
                <a:latin typeface="+mn-lt"/>
                <a:ea typeface="+mn-ea"/>
                <a:cs typeface="+mn-cs"/>
              </a:rPr>
              <a:t>tertiaire non marchand</a:t>
            </a:r>
            <a:r>
              <a:rPr lang="fr-FR" sz="1200" kern="1200" dirty="0" smtClean="0">
                <a:solidFill>
                  <a:schemeClr val="tx1"/>
                </a:solidFill>
                <a:effectLst/>
                <a:latin typeface="+mn-lt"/>
                <a:ea typeface="+mn-ea"/>
                <a:cs typeface="+mn-cs"/>
              </a:rPr>
              <a:t> (y compris intérim) est très dynamique en 2020 : une croissance</a:t>
            </a:r>
            <a:r>
              <a:rPr lang="fr-FR" sz="1200" kern="1200" baseline="0" dirty="0" smtClean="0">
                <a:solidFill>
                  <a:schemeClr val="tx1"/>
                </a:solidFill>
                <a:effectLst/>
                <a:latin typeface="+mn-lt"/>
                <a:ea typeface="+mn-ea"/>
                <a:cs typeface="+mn-cs"/>
              </a:rPr>
              <a:t> de </a:t>
            </a:r>
            <a:r>
              <a:rPr lang="fr-FR" sz="1200" kern="1200" dirty="0" smtClean="0">
                <a:solidFill>
                  <a:schemeClr val="tx1"/>
                </a:solidFill>
                <a:effectLst/>
                <a:latin typeface="+mn-lt"/>
                <a:ea typeface="+mn-ea"/>
                <a:cs typeface="+mn-cs"/>
              </a:rPr>
              <a:t>+1,1 % sur un an, contre +0,9 % en France métropolitaine. La croissance redémarre au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semestre, soutenue par la reprise des embauches dans la fonction publique qui avaient été en partie gelées au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semestre.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L’</a:t>
            </a:r>
            <a:r>
              <a:rPr lang="fr-FR" sz="1200" b="1" kern="1200" dirty="0" smtClean="0">
                <a:solidFill>
                  <a:schemeClr val="tx1"/>
                </a:solidFill>
                <a:effectLst/>
                <a:latin typeface="+mn-lt"/>
                <a:ea typeface="+mn-ea"/>
                <a:cs typeface="+mn-cs"/>
              </a:rPr>
              <a:t>industrie</a:t>
            </a:r>
            <a:r>
              <a:rPr lang="fr-FR" sz="1200" kern="1200" dirty="0" smtClean="0">
                <a:solidFill>
                  <a:schemeClr val="tx1"/>
                </a:solidFill>
                <a:effectLst/>
                <a:latin typeface="+mn-lt"/>
                <a:ea typeface="+mn-ea"/>
                <a:cs typeface="+mn-cs"/>
              </a:rPr>
              <a:t> (y compris intérim) souffre moins de la crise qu’au niveau national : -0,7 % sur un an contre -2,5 % en France métropolitaine. Les pertes sont concentrées sur le seul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trimestre et concernent surtout l’intérim. L’emploi salarié rebondit dès le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alors qu’il baisse encore au niveau national. Sa croissance accélère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et se prolonge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 respectivement +1,7 %, puis +0,3 %. </a:t>
            </a:r>
          </a:p>
          <a:p>
            <a:r>
              <a:rPr lang="fr-FR" sz="1200" kern="1200" dirty="0" smtClean="0">
                <a:solidFill>
                  <a:schemeClr val="tx1"/>
                </a:solidFill>
                <a:effectLst/>
                <a:latin typeface="+mn-lt"/>
                <a:ea typeface="+mn-ea"/>
                <a:cs typeface="+mn-cs"/>
              </a:rPr>
              <a:t>Au final, les sous-secteurs industriels de Paca les plus touchés en 2020 sont la </a:t>
            </a:r>
            <a:r>
              <a:rPr lang="fr-FR" sz="1200" i="1" kern="1200" dirty="0" smtClean="0">
                <a:solidFill>
                  <a:schemeClr val="tx1"/>
                </a:solidFill>
                <a:effectLst/>
                <a:latin typeface="+mn-lt"/>
                <a:ea typeface="+mn-ea"/>
                <a:cs typeface="+mn-cs"/>
              </a:rPr>
              <a:t>fabrication d'autres produits industriels</a:t>
            </a:r>
            <a:r>
              <a:rPr lang="fr-FR" sz="1200" kern="1200" dirty="0" smtClean="0">
                <a:solidFill>
                  <a:schemeClr val="tx1"/>
                </a:solidFill>
                <a:effectLst/>
                <a:latin typeface="+mn-lt"/>
                <a:ea typeface="+mn-ea"/>
                <a:cs typeface="+mn-cs"/>
              </a:rPr>
              <a:t> (-1 100 salariés) et la </a:t>
            </a:r>
            <a:r>
              <a:rPr lang="fr-FR" sz="1200" i="1" kern="1200" dirty="0" smtClean="0">
                <a:solidFill>
                  <a:schemeClr val="tx1"/>
                </a:solidFill>
                <a:effectLst/>
                <a:latin typeface="+mn-lt"/>
                <a:ea typeface="+mn-ea"/>
                <a:cs typeface="+mn-cs"/>
              </a:rPr>
              <a:t>fabrication d'équipements électriques, électroniques, informatiques ; fabrication de machines </a:t>
            </a:r>
            <a:r>
              <a:rPr lang="fr-FR" sz="1200" kern="1200" dirty="0" smtClean="0">
                <a:solidFill>
                  <a:schemeClr val="tx1"/>
                </a:solidFill>
                <a:effectLst/>
                <a:latin typeface="+mn-lt"/>
                <a:ea typeface="+mn-ea"/>
                <a:cs typeface="+mn-cs"/>
              </a:rPr>
              <a:t>(-400). </a:t>
            </a:r>
          </a:p>
          <a:p>
            <a:r>
              <a:rPr lang="fr-FR" sz="1200" kern="1200" dirty="0" smtClean="0">
                <a:solidFill>
                  <a:schemeClr val="tx1"/>
                </a:solidFill>
                <a:effectLst/>
                <a:latin typeface="+mn-lt"/>
                <a:ea typeface="+mn-ea"/>
                <a:cs typeface="+mn-cs"/>
              </a:rPr>
              <a:t>La </a:t>
            </a:r>
            <a:r>
              <a:rPr lang="fr-FR" sz="1200" i="1" kern="1200" dirty="0" smtClean="0">
                <a:solidFill>
                  <a:schemeClr val="tx1"/>
                </a:solidFill>
                <a:effectLst/>
                <a:latin typeface="+mn-lt"/>
                <a:ea typeface="+mn-ea"/>
                <a:cs typeface="+mn-cs"/>
              </a:rPr>
              <a:t>fabrication de matériels de transports </a:t>
            </a:r>
            <a:r>
              <a:rPr lang="fr-FR" sz="1200" kern="1200" dirty="0" smtClean="0">
                <a:solidFill>
                  <a:schemeClr val="tx1"/>
                </a:solidFill>
                <a:effectLst/>
                <a:latin typeface="+mn-lt"/>
                <a:ea typeface="+mn-ea"/>
                <a:cs typeface="+mn-cs"/>
              </a:rPr>
              <a:t>n’est presque pas impactée, contrairement au niveau national où les pertes représentent la moitié des destructions du secteur industriel. </a:t>
            </a:r>
          </a:p>
          <a:p>
            <a:r>
              <a:rPr lang="fr-FR" sz="1200" kern="1200" dirty="0" smtClean="0">
                <a:solidFill>
                  <a:schemeClr val="tx1"/>
                </a:solidFill>
                <a:effectLst/>
                <a:latin typeface="+mn-lt"/>
                <a:ea typeface="+mn-ea"/>
                <a:cs typeface="+mn-cs"/>
              </a:rPr>
              <a:t>Seul le sous-secteur du </a:t>
            </a:r>
            <a:r>
              <a:rPr lang="fr-FR" sz="1200" i="1" kern="1200" dirty="0" smtClean="0">
                <a:solidFill>
                  <a:schemeClr val="tx1"/>
                </a:solidFill>
                <a:effectLst/>
                <a:latin typeface="+mn-lt"/>
                <a:ea typeface="+mn-ea"/>
                <a:cs typeface="+mn-cs"/>
              </a:rPr>
              <a:t>raffinage, industries extractives, énergie, eau, gestion des déchets et dépollution</a:t>
            </a:r>
            <a:r>
              <a:rPr lang="fr-FR" sz="1200" kern="1200" dirty="0" smtClean="0">
                <a:solidFill>
                  <a:schemeClr val="tx1"/>
                </a:solidFill>
                <a:effectLst/>
                <a:latin typeface="+mn-lt"/>
                <a:ea typeface="+mn-ea"/>
                <a:cs typeface="+mn-cs"/>
              </a:rPr>
              <a:t> crée des emplois dans la région (+500). </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Malgré un fort repli en début d’année, la </a:t>
            </a:r>
            <a:r>
              <a:rPr lang="fr-FR" sz="1200" b="1" kern="1200" dirty="0" smtClean="0">
                <a:solidFill>
                  <a:schemeClr val="tx1"/>
                </a:solidFill>
                <a:effectLst/>
                <a:latin typeface="+mn-lt"/>
                <a:ea typeface="+mn-ea"/>
                <a:cs typeface="+mn-cs"/>
              </a:rPr>
              <a:t>construction</a:t>
            </a:r>
            <a:r>
              <a:rPr lang="fr-FR" sz="1200" kern="1200" dirty="0" smtClean="0">
                <a:solidFill>
                  <a:schemeClr val="tx1"/>
                </a:solidFill>
                <a:effectLst/>
                <a:latin typeface="+mn-lt"/>
                <a:ea typeface="+mn-ea"/>
                <a:cs typeface="+mn-cs"/>
              </a:rPr>
              <a:t> (y compris intérim) résiste en 2020 : croissance de +1,8 % sur un an, contre +1,6 % en France métropolitaine. Comme pour l’industrie, l’ajustement de l’activité à l’emploi s’est fait par le biais de l’intérim dont le taux de recours a connu une baisse historique au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trimestre (supérieure à 7 points). L’emploi retrouve le chemin de la croissance dès le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sur des rythmes soutenus, si bien qu’il dépasse fin 2020 son niveau de fin 2010.</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4</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En nombre à</a:t>
            </a:r>
            <a:r>
              <a:rPr lang="fr-FR" baseline="0" dirty="0" smtClean="0"/>
              <a:t> présent :</a:t>
            </a:r>
            <a:endParaRPr lang="fr-FR"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dirty="0" smtClean="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Près de 24 000 emplois sont détruits dans le </a:t>
            </a:r>
            <a:r>
              <a:rPr lang="fr-FR" sz="1200" b="1" kern="1200" dirty="0" smtClean="0">
                <a:solidFill>
                  <a:schemeClr val="tx1"/>
                </a:solidFill>
                <a:effectLst/>
                <a:latin typeface="+mn-lt"/>
                <a:ea typeface="+mn-ea"/>
                <a:cs typeface="+mn-cs"/>
              </a:rPr>
              <a:t>tertiaire</a:t>
            </a:r>
            <a:r>
              <a:rPr lang="fr-FR" sz="1200" b="1" kern="1200" baseline="0" dirty="0" smtClean="0">
                <a:solidFill>
                  <a:schemeClr val="tx1"/>
                </a:solidFill>
                <a:effectLst/>
                <a:latin typeface="+mn-lt"/>
                <a:ea typeface="+mn-ea"/>
                <a:cs typeface="+mn-cs"/>
              </a:rPr>
              <a:t> marchand</a:t>
            </a:r>
            <a:r>
              <a:rPr lang="fr-FR" sz="1200" kern="1200" dirty="0" smtClean="0">
                <a:solidFill>
                  <a:schemeClr val="tx1"/>
                </a:solidFill>
                <a:effectLst/>
                <a:latin typeface="+mn-lt"/>
                <a:ea typeface="+mn-ea"/>
                <a:cs typeface="+mn-cs"/>
              </a:rPr>
              <a:t>, dont environ 15 000 dans l’</a:t>
            </a:r>
            <a:r>
              <a:rPr lang="fr-FR" sz="1200" i="1" kern="1200" dirty="0" smtClean="0">
                <a:solidFill>
                  <a:schemeClr val="tx1"/>
                </a:solidFill>
                <a:effectLst/>
                <a:latin typeface="+mn-lt"/>
                <a:ea typeface="+mn-ea"/>
                <a:cs typeface="+mn-cs"/>
              </a:rPr>
              <a:t>hébergement-restauration, </a:t>
            </a:r>
            <a:r>
              <a:rPr lang="fr-FR" sz="1200" kern="1200" dirty="0" smtClean="0">
                <a:solidFill>
                  <a:schemeClr val="tx1"/>
                </a:solidFill>
                <a:effectLst/>
                <a:latin typeface="+mn-lt"/>
                <a:ea typeface="+mn-ea"/>
                <a:cs typeface="+mn-cs"/>
              </a:rPr>
              <a:t>3 500 dans</a:t>
            </a:r>
            <a:r>
              <a:rPr lang="fr-FR" sz="1200" i="1" kern="1200" dirty="0" smtClean="0">
                <a:solidFill>
                  <a:schemeClr val="tx1"/>
                </a:solidFill>
                <a:effectLst/>
                <a:latin typeface="+mn-lt"/>
                <a:ea typeface="+mn-ea"/>
                <a:cs typeface="+mn-cs"/>
              </a:rPr>
              <a:t> les autres activités de service </a:t>
            </a:r>
            <a:r>
              <a:rPr lang="fr-FR" sz="1200" kern="1200" dirty="0" smtClean="0">
                <a:solidFill>
                  <a:schemeClr val="tx1"/>
                </a:solidFill>
                <a:effectLst/>
                <a:latin typeface="+mn-lt"/>
                <a:ea typeface="+mn-ea"/>
                <a:cs typeface="+mn-cs"/>
              </a:rPr>
              <a:t>et</a:t>
            </a:r>
            <a:r>
              <a:rPr lang="fr-FR" sz="1200" i="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3 200</a:t>
            </a:r>
            <a:r>
              <a:rPr lang="fr-FR" sz="1200" i="1"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dans le </a:t>
            </a:r>
            <a:r>
              <a:rPr lang="fr-FR" sz="1200" i="1" kern="1200" dirty="0" smtClean="0">
                <a:solidFill>
                  <a:schemeClr val="tx1"/>
                </a:solidFill>
                <a:effectLst/>
                <a:latin typeface="+mn-lt"/>
                <a:ea typeface="+mn-ea"/>
                <a:cs typeface="+mn-cs"/>
              </a:rPr>
              <a:t>commerce</a:t>
            </a:r>
            <a:r>
              <a:rPr lang="fr-FR" sz="1200" kern="1200" dirty="0" smtClean="0">
                <a:solidFill>
                  <a:schemeClr val="tx1"/>
                </a:solidFill>
                <a:effectLst/>
                <a:latin typeface="+mn-lt"/>
                <a:ea typeface="+mn-ea"/>
                <a:cs typeface="+mn-cs"/>
              </a:rPr>
              <a:t>, secteurs directement concernés par les mesures de restrictions sanitaires.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A l’inverse, le </a:t>
            </a:r>
            <a:r>
              <a:rPr lang="fr-FR" sz="1200" b="1" kern="1200" dirty="0" smtClean="0">
                <a:solidFill>
                  <a:schemeClr val="tx1"/>
                </a:solidFill>
                <a:effectLst/>
                <a:latin typeface="+mn-lt"/>
                <a:ea typeface="+mn-ea"/>
                <a:cs typeface="+mn-cs"/>
              </a:rPr>
              <a:t>tertiaire non marchand</a:t>
            </a:r>
            <a:r>
              <a:rPr lang="fr-FR" sz="1200" kern="1200" dirty="0" smtClean="0">
                <a:solidFill>
                  <a:schemeClr val="tx1"/>
                </a:solidFill>
                <a:effectLst/>
                <a:latin typeface="+mn-lt"/>
                <a:ea typeface="+mn-ea"/>
                <a:cs typeface="+mn-cs"/>
              </a:rPr>
              <a:t> (y compris intérim) est très dynamique en 2020 : 7 000 emplois sont créés en Paca</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Dans l’</a:t>
            </a:r>
            <a:r>
              <a:rPr lang="fr-FR" sz="1200" b="1" kern="1200" dirty="0" smtClean="0">
                <a:solidFill>
                  <a:schemeClr val="tx1"/>
                </a:solidFill>
                <a:effectLst/>
                <a:latin typeface="+mn-lt"/>
                <a:ea typeface="+mn-ea"/>
                <a:cs typeface="+mn-cs"/>
              </a:rPr>
              <a:t>industrie</a:t>
            </a:r>
            <a:r>
              <a:rPr lang="fr-FR" sz="1200" kern="1200" dirty="0" smtClean="0">
                <a:solidFill>
                  <a:schemeClr val="tx1"/>
                </a:solidFill>
                <a:effectLst/>
                <a:latin typeface="+mn-lt"/>
                <a:ea typeface="+mn-ea"/>
                <a:cs typeface="+mn-cs"/>
              </a:rPr>
              <a:t> (y compris intérim),</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près de 1 200 emplois sont détruits (1 100 dans</a:t>
            </a:r>
            <a:r>
              <a:rPr lang="fr-FR" sz="1200" kern="1200" baseline="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la </a:t>
            </a:r>
            <a:r>
              <a:rPr lang="fr-FR" sz="1200" i="1" kern="1200" dirty="0" smtClean="0">
                <a:solidFill>
                  <a:schemeClr val="tx1"/>
                </a:solidFill>
                <a:effectLst/>
                <a:latin typeface="+mn-lt"/>
                <a:ea typeface="+mn-ea"/>
                <a:cs typeface="+mn-cs"/>
              </a:rPr>
              <a:t>fabrication d'autres produits industriels</a:t>
            </a:r>
            <a:r>
              <a:rPr lang="fr-FR" sz="1200" kern="1200" dirty="0" smtClean="0">
                <a:solidFill>
                  <a:schemeClr val="tx1"/>
                </a:solidFill>
                <a:effectLst/>
                <a:latin typeface="+mn-lt"/>
                <a:ea typeface="+mn-ea"/>
                <a:cs typeface="+mn-cs"/>
              </a:rPr>
              <a:t> salariés ; 400 dans la </a:t>
            </a:r>
            <a:r>
              <a:rPr lang="fr-FR" sz="1200" i="1" kern="1200" dirty="0" smtClean="0">
                <a:solidFill>
                  <a:schemeClr val="tx1"/>
                </a:solidFill>
                <a:effectLst/>
                <a:latin typeface="+mn-lt"/>
                <a:ea typeface="+mn-ea"/>
                <a:cs typeface="+mn-cs"/>
              </a:rPr>
              <a:t>fabrication d'équipements électriques, électroniques, informatiques ; fabrication de machines</a:t>
            </a:r>
            <a:r>
              <a:rPr lang="fr-FR" sz="1200" kern="1200" dirty="0" smtClean="0">
                <a:solidFill>
                  <a:schemeClr val="tx1"/>
                </a:solidFill>
                <a:effectLst/>
                <a:latin typeface="+mn-lt"/>
                <a:ea typeface="+mn-ea"/>
                <a:cs typeface="+mn-cs"/>
              </a:rPr>
              <a:t>. </a:t>
            </a:r>
          </a:p>
          <a:p>
            <a:pPr marL="171450" marR="0" indent="-171450" algn="l" defTabSz="914400" rtl="0" eaLnBrk="1" fontAlgn="auto" latinLnBrk="0" hangingPunct="1">
              <a:lnSpc>
                <a:spcPct val="100000"/>
              </a:lnSpc>
              <a:spcBef>
                <a:spcPts val="0"/>
              </a:spcBef>
              <a:spcAft>
                <a:spcPts val="0"/>
              </a:spcAft>
              <a:buClrTx/>
              <a:buSzTx/>
              <a:buFontTx/>
              <a:buChar char="-"/>
              <a:tabLst/>
              <a:defRPr/>
            </a:pPr>
            <a:endParaRPr lang="fr-FR" sz="1200" kern="1200" dirty="0" smtClean="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la région compte 2 200 salariés supplémentaires</a:t>
            </a:r>
            <a:r>
              <a:rPr lang="fr-FR" sz="1200" kern="1200" baseline="0" dirty="0" smtClean="0">
                <a:solidFill>
                  <a:schemeClr val="tx1"/>
                </a:solidFill>
                <a:effectLst/>
                <a:latin typeface="+mn-lt"/>
                <a:ea typeface="+mn-ea"/>
                <a:cs typeface="+mn-cs"/>
              </a:rPr>
              <a:t> dans la </a:t>
            </a:r>
            <a:r>
              <a:rPr lang="fr-FR" sz="1200" b="1" kern="1200" baseline="0" dirty="0" smtClean="0">
                <a:solidFill>
                  <a:schemeClr val="tx1"/>
                </a:solidFill>
                <a:effectLst/>
                <a:latin typeface="+mn-lt"/>
                <a:ea typeface="+mn-ea"/>
                <a:cs typeface="+mn-cs"/>
              </a:rPr>
              <a:t>construction</a:t>
            </a:r>
            <a:endParaRPr lang="fr-FR" b="1" dirty="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5</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6</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7</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Les évolutions du taux de chômage tout au long de 2020 sont difficiles à interpréter car elles sont affectées par les comportements de retrait d’activité de la population active lors des confinements.</a:t>
            </a:r>
          </a:p>
          <a:p>
            <a:endParaRPr lang="fr-FR"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En </a:t>
            </a:r>
            <a:r>
              <a:rPr lang="fr-FR" sz="1200" b="1" kern="1200" dirty="0" smtClean="0">
                <a:solidFill>
                  <a:schemeClr val="tx1"/>
                </a:solidFill>
                <a:effectLst/>
                <a:latin typeface="+mn-lt"/>
                <a:ea typeface="+mn-ea"/>
                <a:cs typeface="+mn-cs"/>
              </a:rPr>
              <a:t>Provence-Alpes-Côte d’Azur</a:t>
            </a:r>
            <a:r>
              <a:rPr lang="fr-FR" sz="1200" kern="1200" dirty="0" smtClean="0">
                <a:solidFill>
                  <a:schemeClr val="tx1"/>
                </a:solidFill>
                <a:effectLst/>
                <a:latin typeface="+mn-lt"/>
                <a:ea typeface="+mn-ea"/>
                <a:cs typeface="+mn-cs"/>
              </a:rPr>
              <a:t>, le taux de chômage localisé repart à la baisse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2020, après un rebond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 -1,4 point, après +2,0 points </a:t>
            </a:r>
            <a:r>
              <a:rPr lang="fr-FR" sz="1200" i="1" kern="1200" dirty="0" smtClean="0">
                <a:solidFill>
                  <a:schemeClr val="tx1"/>
                </a:solidFill>
                <a:effectLst/>
                <a:latin typeface="+mn-lt"/>
                <a:ea typeface="+mn-ea"/>
                <a:cs typeface="+mn-cs"/>
              </a:rPr>
              <a:t>[Figure 11]</a:t>
            </a:r>
            <a:r>
              <a:rPr lang="fr-FR" sz="1200" kern="1200" dirty="0" smtClean="0">
                <a:solidFill>
                  <a:schemeClr val="tx1"/>
                </a:solidFill>
                <a:effectLst/>
                <a:latin typeface="+mn-lt"/>
                <a:ea typeface="+mn-ea"/>
                <a:cs typeface="+mn-cs"/>
              </a:rPr>
              <a:t>. Il s’établit ainsi à 8,9 % de la population active, un niveau proche de celui de début 2020. Sur un an, la baisse est de 0,2 point. </a:t>
            </a:r>
          </a:p>
          <a:p>
            <a:r>
              <a:rPr lang="fr-FR" sz="1200" kern="1200" dirty="0" smtClean="0">
                <a:solidFill>
                  <a:schemeClr val="tx1"/>
                </a:solidFill>
                <a:effectLst/>
                <a:latin typeface="+mn-lt"/>
                <a:ea typeface="+mn-ea"/>
                <a:cs typeface="+mn-cs"/>
              </a:rPr>
              <a:t> </a:t>
            </a:r>
          </a:p>
          <a:p>
            <a:r>
              <a:rPr lang="fr-FR" sz="1200" kern="1200" dirty="0" smtClean="0">
                <a:solidFill>
                  <a:schemeClr val="tx1"/>
                </a:solidFill>
                <a:effectLst/>
                <a:latin typeface="+mn-lt"/>
                <a:ea typeface="+mn-ea"/>
                <a:cs typeface="+mn-cs"/>
              </a:rPr>
              <a:t>En </a:t>
            </a:r>
            <a:r>
              <a:rPr lang="fr-FR" sz="1200" b="1" kern="1200" dirty="0" smtClean="0">
                <a:solidFill>
                  <a:schemeClr val="tx1"/>
                </a:solidFill>
                <a:effectLst/>
                <a:latin typeface="+mn-lt"/>
                <a:ea typeface="+mn-ea"/>
                <a:cs typeface="+mn-cs"/>
              </a:rPr>
              <a:t>France métropolitaine</a:t>
            </a:r>
            <a:r>
              <a:rPr lang="fr-FR" sz="1200" kern="1200" dirty="0" smtClean="0">
                <a:solidFill>
                  <a:schemeClr val="tx1"/>
                </a:solidFill>
                <a:effectLst/>
                <a:latin typeface="+mn-lt"/>
                <a:ea typeface="+mn-ea"/>
                <a:cs typeface="+mn-cs"/>
              </a:rPr>
              <a:t>, la tendance est similaire. Le taux de chômage diminue fortement fin 2020 (-1,2 point, après +1,9 point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et atteint 7,7 % de la population active. Il rejoint ainsi presque son niveau de fin 2019 (-0,1 point sur un an). </a:t>
            </a:r>
          </a:p>
          <a:p>
            <a:pPr marL="171450" indent="-171450">
              <a:buFontTx/>
              <a:buChar cha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8</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smtClean="0">
                <a:solidFill>
                  <a:schemeClr val="tx1"/>
                </a:solidFill>
                <a:effectLst/>
                <a:latin typeface="+mn-lt"/>
                <a:ea typeface="+mn-ea"/>
                <a:cs typeface="+mn-cs"/>
              </a:rPr>
              <a:t>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2020, le taux de chômage recule dans tous les </a:t>
            </a:r>
            <a:r>
              <a:rPr lang="fr-FR" sz="1200" b="1" kern="1200" dirty="0" smtClean="0">
                <a:solidFill>
                  <a:schemeClr val="tx1"/>
                </a:solidFill>
                <a:effectLst/>
                <a:latin typeface="+mn-lt"/>
                <a:ea typeface="+mn-ea"/>
                <a:cs typeface="+mn-cs"/>
              </a:rPr>
              <a:t>départements</a:t>
            </a:r>
            <a:r>
              <a:rPr lang="fr-FR" sz="1200" kern="1200" dirty="0" smtClean="0">
                <a:solidFill>
                  <a:schemeClr val="tx1"/>
                </a:solidFill>
                <a:effectLst/>
                <a:latin typeface="+mn-lt"/>
                <a:ea typeface="+mn-ea"/>
                <a:cs typeface="+mn-cs"/>
              </a:rPr>
              <a:t> de Provence-Alpes-Côte d’Azur : entre -1,5 point dans les Alpes-de-Haute-Provence et le Vaucluse et -0,9 point dans les Hautes-Alpes. Sur un an, il baisse plus vite qu’en région (-0,2 point) dans la plupart des départements : -0,5 point dans les Alpes-de-Haute-Provence (9,0 %) et le Var (8,2 %), -0,4 point dans les Bouches-du-Rhône (9,1 %) et -0,3 point dans le Vaucluse (10,0 %). En revanche, il augmente de 0,5 point dans les Alpes-Maritimes (8,9 %). Dans les Hautes-Alpes (7,5 %), il se stabilise. </a:t>
            </a:r>
          </a:p>
          <a:p>
            <a:pPr marL="171450" indent="-171450">
              <a:buFontTx/>
              <a:buChar char="-"/>
            </a:pP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9</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À un niveau géographique plus fin, le taux de chômage se replie en fin d’année dans toutes les </a:t>
            </a:r>
            <a:r>
              <a:rPr lang="fr-FR" sz="1200" b="1" u="sng" kern="1200" dirty="0" smtClean="0">
                <a:solidFill>
                  <a:schemeClr val="tx1"/>
                </a:solidFill>
                <a:effectLst/>
                <a:latin typeface="+mn-lt"/>
                <a:ea typeface="+mn-ea"/>
                <a:cs typeface="+mn-cs"/>
              </a:rPr>
              <a:t>zones d’emploi</a:t>
            </a:r>
            <a:r>
              <a:rPr lang="fr-FR" sz="1200" u="sng" kern="1200" dirty="0" smtClean="0">
                <a:solidFill>
                  <a:schemeClr val="tx1"/>
                </a:solidFill>
                <a:effectLst/>
                <a:latin typeface="+mn-lt"/>
                <a:ea typeface="+mn-ea"/>
                <a:cs typeface="+mn-cs"/>
              </a:rPr>
              <a:t> </a:t>
            </a:r>
            <a:r>
              <a:rPr lang="fr-FR" sz="1200" kern="1200" dirty="0" smtClean="0">
                <a:solidFill>
                  <a:schemeClr val="tx1"/>
                </a:solidFill>
                <a:effectLst/>
                <a:latin typeface="+mn-lt"/>
                <a:ea typeface="+mn-ea"/>
                <a:cs typeface="+mn-cs"/>
              </a:rPr>
              <a:t> de la région : la baisse trimestrielle est la plus forte (-2,9 points) dans celle de Sainte-Maxime, qui demeure néanmoins la plus touchée avec un taux de 11,0 %, et la plus faible (-0,9 point) dans celle de Bollène-Pierrelatte (partie Paca). Par rapport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2019, le taux diminue partout sauf dans les zones de Menton (7,8 %) où il s’élève de 1,0 point, Cannes et Nice où il augmente de 0,4 point (8,9 % pour les deux) et Sainte-Maxime où il est stable </a:t>
            </a:r>
            <a:r>
              <a:rPr lang="fr-FR" sz="1200" i="1" kern="1200" dirty="0" smtClean="0">
                <a:solidFill>
                  <a:schemeClr val="tx1"/>
                </a:solidFill>
                <a:effectLst/>
                <a:latin typeface="+mn-lt"/>
                <a:ea typeface="+mn-ea"/>
                <a:cs typeface="+mn-cs"/>
              </a:rPr>
              <a:t>[Figure 12]</a:t>
            </a:r>
            <a:r>
              <a:rPr lang="fr-FR" sz="1200" kern="1200" dirty="0" smtClean="0">
                <a:solidFill>
                  <a:schemeClr val="tx1"/>
                </a:solidFill>
                <a:effectLst/>
                <a:latin typeface="+mn-lt"/>
                <a:ea typeface="+mn-ea"/>
                <a:cs typeface="+mn-cs"/>
              </a:rPr>
              <a:t>. Le recul est le plus prononcé (entre -0,7 et -0,5 point) à Bollène - Pierrelatte (partie Paca, 10,5 %), Manosque (9,6 %), Draguignan (9,3 %), Martigues – Salon (8,7 %), Brignoles (8,6 %), et Valréas (partie Paca, 8,4 %). </a:t>
            </a:r>
          </a:p>
          <a:p>
            <a:r>
              <a:rPr lang="fr-FR" sz="1200" kern="1200" smtClean="0">
                <a:solidFill>
                  <a:schemeClr val="tx1"/>
                </a:solidFill>
                <a:effectLst/>
                <a:latin typeface="+mn-lt"/>
                <a:ea typeface="+mn-ea"/>
                <a:cs typeface="+mn-cs"/>
              </a:rPr>
              <a:t> Faire lien cliquable sur </a:t>
            </a:r>
            <a:r>
              <a:rPr lang="fr-FR" sz="1200" u="sng" kern="1200" smtClean="0">
                <a:solidFill>
                  <a:schemeClr val="tx1"/>
                </a:solidFill>
                <a:effectLst/>
                <a:latin typeface="+mn-lt"/>
                <a:ea typeface="+mn-ea"/>
                <a:cs typeface="+mn-cs"/>
                <a:hlinkClick r:id="rId3"/>
              </a:rPr>
              <a:t>https://www.insee.fr/fr/statistiques/4652889</a:t>
            </a:r>
            <a:endParaRPr lang="fr-FR" sz="1200" kern="1200" smtClean="0">
              <a:solidFill>
                <a:schemeClr val="tx1"/>
              </a:solidFill>
              <a:effectLst/>
              <a:latin typeface="+mn-lt"/>
              <a:ea typeface="+mn-ea"/>
              <a:cs typeface="+mn-cs"/>
            </a:endParaRPr>
          </a:p>
          <a:p>
            <a:endParaRPr lang="fr-FR" sz="1200" b="0" i="0" u="none" strike="noStrike" baseline="0" dirty="0" smtClean="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10</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La demande d’emploi permet de mieux appréhender l’impact de la crise sanitaire : ses </a:t>
            </a:r>
            <a:r>
              <a:rPr lang="fr-FR" sz="1200" kern="1200" dirty="0" smtClean="0">
                <a:solidFill>
                  <a:schemeClr val="tx1"/>
                </a:solidFill>
                <a:effectLst/>
                <a:latin typeface="+mn-lt"/>
                <a:ea typeface="+mn-ea"/>
                <a:cs typeface="+mn-cs"/>
              </a:rPr>
              <a:t>évolutions tout au long de l’année 2020 ne sont pas comparables à celles du taux de chômage. </a:t>
            </a:r>
          </a:p>
          <a:p>
            <a:endParaRPr lang="fr-FR" sz="1200" b="0" i="0" u="none" strike="noStrike" kern="1200" baseline="0" dirty="0" smtClean="0">
              <a:ln>
                <a:noFill/>
              </a:ln>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En effet, les inscriptions à Pôle emploi en catégories A, B, C explosent au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en lien avec le confinement total (+8,1 %, soit +39 000), mais elles reculent depuis : -1,7 %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et -2,4 %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(respectivement -8 600 et -12 100). Si le niveau enregistré en février 2021 se maintient en mars, la demande d’emploi repartirait légèrement à la hausse au 1</a:t>
            </a:r>
            <a:r>
              <a:rPr lang="fr-FR" sz="1200" kern="1200" baseline="30000" dirty="0" smtClean="0">
                <a:solidFill>
                  <a:schemeClr val="tx1"/>
                </a:solidFill>
                <a:effectLst/>
                <a:latin typeface="+mn-lt"/>
                <a:ea typeface="+mn-ea"/>
                <a:cs typeface="+mn-cs"/>
              </a:rPr>
              <a:t>er</a:t>
            </a:r>
            <a:r>
              <a:rPr lang="fr-FR" sz="1200" kern="1200" dirty="0" smtClean="0">
                <a:solidFill>
                  <a:schemeClr val="tx1"/>
                </a:solidFill>
                <a:effectLst/>
                <a:latin typeface="+mn-lt"/>
                <a:ea typeface="+mn-ea"/>
                <a:cs typeface="+mn-cs"/>
              </a:rPr>
              <a:t> trimestre 2021</a:t>
            </a:r>
            <a:r>
              <a:rPr lang="fr-FR" sz="120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2020, </a:t>
            </a:r>
            <a:r>
              <a:rPr lang="fr-FR" sz="1200" b="1" kern="1200" dirty="0" smtClean="0">
                <a:solidFill>
                  <a:schemeClr val="tx1"/>
                </a:solidFill>
                <a:effectLst/>
                <a:latin typeface="+mn-lt"/>
                <a:ea typeface="+mn-ea"/>
                <a:cs typeface="+mn-cs"/>
              </a:rPr>
              <a:t>Provence-Alpes-Côte d’Azur</a:t>
            </a:r>
            <a:r>
              <a:rPr lang="fr-FR" sz="1200" kern="1200" dirty="0" smtClean="0">
                <a:solidFill>
                  <a:schemeClr val="tx1"/>
                </a:solidFill>
                <a:effectLst/>
                <a:latin typeface="+mn-lt"/>
                <a:ea typeface="+mn-ea"/>
                <a:cs typeface="+mn-cs"/>
              </a:rPr>
              <a:t> compte en moyenne 499 600 demandeurs d’emploi inscrits sur les listes de Pôle emploi en catégories A, B, C (tenus de faire des actes positifs de recherche d’emploi, en activité réduite ou sans activité). </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endParaRPr lang="fr-FR" sz="1200" b="0" i="0" u="none" strike="noStrike" baseline="0" dirty="0" smtClean="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11</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Par </a:t>
            </a:r>
            <a:r>
              <a:rPr lang="fr-FR" sz="1200" kern="1200" dirty="0" smtClean="0">
                <a:solidFill>
                  <a:schemeClr val="tx1"/>
                </a:solidFill>
                <a:effectLst/>
                <a:latin typeface="+mn-lt"/>
                <a:ea typeface="+mn-ea"/>
                <a:cs typeface="+mn-cs"/>
              </a:rPr>
              <a:t>rapport à fin 2019, le nombre d’inscrits progresse de 3,6 %, soit 17 200 demandeurs d’emploi supplémentaires, effaçant la baisse de l’année précédente (-3,5 %). </a:t>
            </a:r>
          </a:p>
          <a:p>
            <a:endParaRPr lang="fr-FR" sz="1200" b="0" i="0" u="none" strike="noStrike" kern="1200" baseline="0" dirty="0" smtClean="0">
              <a:ln>
                <a:noFill/>
              </a:ln>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Cette progression est cinq fois moins rapide que lors de la crise de 2009 (+3,6 %). Elle est aussi moins vive qu’en France métropolitaine. </a:t>
            </a:r>
          </a:p>
          <a:p>
            <a:endParaRPr lang="fr-FR" sz="1200" b="0" i="0" u="none" strike="noStrike" baseline="0" dirty="0" smtClean="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12</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En 2020, la crise sanitaire frappe plus durement les </a:t>
            </a:r>
            <a:r>
              <a:rPr lang="fr-FR" sz="1200" b="1" kern="1200" dirty="0" smtClean="0">
                <a:solidFill>
                  <a:schemeClr val="tx1"/>
                </a:solidFill>
                <a:effectLst/>
                <a:latin typeface="+mn-lt"/>
                <a:ea typeface="+mn-ea"/>
                <a:cs typeface="+mn-cs"/>
              </a:rPr>
              <a:t>hommes.  </a:t>
            </a:r>
            <a:r>
              <a:rPr lang="fr-FR" sz="1200" kern="1200" dirty="0" smtClean="0">
                <a:solidFill>
                  <a:schemeClr val="tx1"/>
                </a:solidFill>
                <a:effectLst/>
                <a:latin typeface="+mn-lt"/>
                <a:ea typeface="+mn-ea"/>
                <a:cs typeface="+mn-cs"/>
              </a:rPr>
              <a:t>Sur </a:t>
            </a:r>
            <a:r>
              <a:rPr lang="fr-FR" sz="1200" kern="1200" dirty="0" smtClean="0">
                <a:solidFill>
                  <a:schemeClr val="tx1"/>
                </a:solidFill>
                <a:effectLst/>
                <a:latin typeface="+mn-lt"/>
                <a:ea typeface="+mn-ea"/>
                <a:cs typeface="+mn-cs"/>
              </a:rPr>
              <a:t>le seul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la hausse du nombre d’inscrits avoisine les 10 % chez les </a:t>
            </a:r>
            <a:r>
              <a:rPr lang="fr-FR" sz="1200" b="1" kern="1200" dirty="0" smtClean="0">
                <a:solidFill>
                  <a:schemeClr val="tx1"/>
                </a:solidFill>
                <a:effectLst/>
                <a:latin typeface="+mn-lt"/>
                <a:ea typeface="+mn-ea"/>
                <a:cs typeface="+mn-cs"/>
              </a:rPr>
              <a:t>hommes</a:t>
            </a:r>
            <a:r>
              <a:rPr lang="fr-FR" sz="1200" kern="1200" dirty="0" smtClean="0">
                <a:solidFill>
                  <a:schemeClr val="tx1"/>
                </a:solidFill>
                <a:effectLst/>
                <a:latin typeface="+mn-lt"/>
                <a:ea typeface="+mn-ea"/>
                <a:cs typeface="+mn-cs"/>
              </a:rPr>
              <a:t>, contre +6,4 % chez les </a:t>
            </a:r>
            <a:r>
              <a:rPr lang="fr-FR" sz="1200" b="1" kern="1200" dirty="0" smtClean="0">
                <a:solidFill>
                  <a:schemeClr val="tx1"/>
                </a:solidFill>
                <a:effectLst/>
                <a:latin typeface="+mn-lt"/>
                <a:ea typeface="+mn-ea"/>
                <a:cs typeface="+mn-cs"/>
              </a:rPr>
              <a:t>femmes</a:t>
            </a:r>
            <a:r>
              <a:rPr lang="fr-FR" sz="1200" kern="1200" dirty="0" smtClean="0">
                <a:solidFill>
                  <a:schemeClr val="tx1"/>
                </a:solidFill>
                <a:effectLst/>
                <a:latin typeface="+mn-lt"/>
                <a:ea typeface="+mn-ea"/>
                <a:cs typeface="+mn-cs"/>
              </a:rPr>
              <a:t>.</a:t>
            </a:r>
            <a:r>
              <a:rPr lang="fr-FR" sz="1200" kern="1200" baseline="0" dirty="0" smtClean="0">
                <a:solidFill>
                  <a:schemeClr val="tx1"/>
                </a:solidFill>
                <a:effectLst/>
                <a:latin typeface="+mn-lt"/>
                <a:ea typeface="+mn-ea"/>
                <a:cs typeface="+mn-cs"/>
              </a:rPr>
              <a:t> L</a:t>
            </a:r>
            <a:r>
              <a:rPr lang="fr-FR" sz="1200" kern="1200" dirty="0" smtClean="0">
                <a:solidFill>
                  <a:schemeClr val="tx1"/>
                </a:solidFill>
                <a:effectLst/>
                <a:latin typeface="+mn-lt"/>
                <a:ea typeface="+mn-ea"/>
                <a:cs typeface="+mn-cs"/>
              </a:rPr>
              <a:t>a demande d’emploi masculine baisse ensuite plus fortement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repli qui se prolonge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a:t>
            </a:r>
          </a:p>
          <a:p>
            <a:endParaRPr lang="fr-FR" sz="1200" b="0" i="0" u="none" strike="noStrike" kern="1200" baseline="0" dirty="0" smtClean="0">
              <a:ln>
                <a:noFill/>
              </a:ln>
              <a:solidFill>
                <a:schemeClr val="tx1"/>
              </a:solidFill>
              <a:effectLst/>
              <a:latin typeface="+mn-lt"/>
              <a:ea typeface="+mn-ea"/>
              <a:cs typeface="+mn-cs"/>
            </a:endParaRPr>
          </a:p>
          <a:p>
            <a:r>
              <a:rPr lang="fr-FR" sz="1200" b="0" i="0" u="none" strike="noStrike" kern="1200" baseline="0" dirty="0" smtClean="0">
                <a:ln>
                  <a:noFill/>
                </a:ln>
                <a:solidFill>
                  <a:schemeClr val="tx1"/>
                </a:solidFill>
                <a:effectLst/>
                <a:latin typeface="+mn-lt"/>
                <a:ea typeface="+mn-ea"/>
                <a:cs typeface="+mn-cs"/>
              </a:rPr>
              <a:t>Au 1</a:t>
            </a:r>
            <a:r>
              <a:rPr lang="fr-FR" sz="1200" b="0" i="0" u="none" strike="noStrike" kern="1200" baseline="30000" dirty="0" smtClean="0">
                <a:ln>
                  <a:noFill/>
                </a:ln>
                <a:solidFill>
                  <a:schemeClr val="tx1"/>
                </a:solidFill>
                <a:effectLst/>
                <a:latin typeface="+mn-lt"/>
                <a:ea typeface="+mn-ea"/>
                <a:cs typeface="+mn-cs"/>
              </a:rPr>
              <a:t>er</a:t>
            </a:r>
            <a:r>
              <a:rPr lang="fr-FR" sz="1200" b="0" i="0" u="none" strike="noStrike" kern="1200" baseline="0" dirty="0" smtClean="0">
                <a:ln>
                  <a:noFill/>
                </a:ln>
                <a:solidFill>
                  <a:schemeClr val="tx1"/>
                </a:solidFill>
                <a:effectLst/>
                <a:latin typeface="+mn-lt"/>
                <a:ea typeface="+mn-ea"/>
                <a:cs typeface="+mn-cs"/>
              </a:rPr>
              <a:t> trimestre 2021, la demande d’emploi augmenterait à nouveau chez les hommes comme chez les femmes</a:t>
            </a:r>
            <a:endParaRPr lang="fr-FR" sz="1200" b="0" i="0" u="none" strike="noStrike" baseline="0" dirty="0" smtClean="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13</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0" kern="1200" dirty="0" smtClean="0">
                <a:solidFill>
                  <a:schemeClr val="tx1"/>
                </a:solidFill>
                <a:effectLst/>
                <a:latin typeface="+mn-lt"/>
                <a:ea typeface="+mn-ea"/>
                <a:cs typeface="+mn-cs"/>
              </a:rPr>
              <a:t>S</a:t>
            </a:r>
            <a:r>
              <a:rPr lang="fr-FR" sz="1200" kern="1200" dirty="0" smtClean="0">
                <a:solidFill>
                  <a:schemeClr val="tx1"/>
                </a:solidFill>
                <a:effectLst/>
                <a:latin typeface="+mn-lt"/>
                <a:ea typeface="+mn-ea"/>
                <a:cs typeface="+mn-cs"/>
              </a:rPr>
              <a:t>ur </a:t>
            </a:r>
            <a:r>
              <a:rPr lang="fr-FR" sz="1200" kern="1200" dirty="0" smtClean="0">
                <a:solidFill>
                  <a:schemeClr val="tx1"/>
                </a:solidFill>
                <a:effectLst/>
                <a:latin typeface="+mn-lt"/>
                <a:ea typeface="+mn-ea"/>
                <a:cs typeface="+mn-cs"/>
              </a:rPr>
              <a:t>un an, la</a:t>
            </a:r>
            <a:r>
              <a:rPr lang="fr-FR" sz="1200" kern="1200" baseline="0" dirty="0" smtClean="0">
                <a:solidFill>
                  <a:schemeClr val="tx1"/>
                </a:solidFill>
                <a:effectLst/>
                <a:latin typeface="+mn-lt"/>
                <a:ea typeface="+mn-ea"/>
                <a:cs typeface="+mn-cs"/>
              </a:rPr>
              <a:t> demande d’emploi masculine </a:t>
            </a:r>
            <a:r>
              <a:rPr lang="fr-FR" sz="1200" kern="1200" dirty="0" smtClean="0">
                <a:solidFill>
                  <a:schemeClr val="tx1"/>
                </a:solidFill>
                <a:effectLst/>
                <a:latin typeface="+mn-lt"/>
                <a:ea typeface="+mn-ea"/>
                <a:cs typeface="+mn-cs"/>
              </a:rPr>
              <a:t>progresse beaucoup plus rapidement que la féminine : +5,1 % par rapport à fin 2019, contre +2,2 %. </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Un </a:t>
            </a:r>
            <a:r>
              <a:rPr lang="fr-FR" sz="1200" kern="1200" dirty="0" smtClean="0">
                <a:solidFill>
                  <a:schemeClr val="tx1"/>
                </a:solidFill>
                <a:effectLst/>
                <a:latin typeface="+mn-lt"/>
                <a:ea typeface="+mn-ea"/>
                <a:cs typeface="+mn-cs"/>
              </a:rPr>
              <a:t>an plus tôt, elle baissait pourtant plus fortement que la féminine (-4,0 %, contre -3,0 % par rapport à fin 2018).</a:t>
            </a:r>
          </a:p>
          <a:p>
            <a:endParaRPr lang="fr-FR" sz="1200" b="0" i="0" u="none" strike="noStrike" baseline="0" dirty="0" smtClean="0">
              <a:ln>
                <a:noFill/>
              </a:ln>
              <a:solidFill>
                <a:srgbClr val="000000"/>
              </a:solidFill>
              <a:effectLst/>
              <a:latin typeface="Times New Roman" pitchFamily="18"/>
              <a:ea typeface="MS Gothic" pitchFamily="2"/>
              <a:cs typeface="Tahoma" pitchFamily="2"/>
            </a:endParaRP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14</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Les jeunes de </a:t>
            </a:r>
            <a:r>
              <a:rPr lang="fr-FR" sz="1200" b="1" kern="1200" dirty="0" smtClean="0">
                <a:solidFill>
                  <a:schemeClr val="tx1"/>
                </a:solidFill>
                <a:effectLst/>
                <a:latin typeface="+mn-lt"/>
                <a:ea typeface="+mn-ea"/>
                <a:cs typeface="+mn-cs"/>
              </a:rPr>
              <a:t>moins de 25 ans </a:t>
            </a:r>
            <a:r>
              <a:rPr lang="fr-FR" sz="1200" kern="1200" dirty="0" smtClean="0">
                <a:solidFill>
                  <a:schemeClr val="tx1"/>
                </a:solidFill>
                <a:effectLst/>
                <a:latin typeface="+mn-lt"/>
                <a:ea typeface="+mn-ea"/>
                <a:cs typeface="+mn-cs"/>
              </a:rPr>
              <a:t>sont la classe d’âge la plus affectée en 2020</a:t>
            </a:r>
            <a:r>
              <a:rPr lang="fr-FR" sz="1200" kern="1200" baseline="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Alors </a:t>
            </a:r>
            <a:r>
              <a:rPr lang="fr-FR" sz="1200" kern="1200" dirty="0" smtClean="0">
                <a:solidFill>
                  <a:schemeClr val="tx1"/>
                </a:solidFill>
                <a:effectLst/>
                <a:latin typeface="+mn-lt"/>
                <a:ea typeface="+mn-ea"/>
                <a:cs typeface="+mn-cs"/>
              </a:rPr>
              <a:t>que depuis plusieurs trimestres, leur nombre d’inscrits baissait de façon plus marquée que dans les autres tranches d’âge, au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il progresse presque quatre fois plus rapidement que chez les </a:t>
            </a:r>
            <a:r>
              <a:rPr lang="fr-FR" sz="1200" b="1" kern="1200" dirty="0" smtClean="0">
                <a:solidFill>
                  <a:schemeClr val="tx1"/>
                </a:solidFill>
                <a:effectLst/>
                <a:latin typeface="+mn-lt"/>
                <a:ea typeface="+mn-ea"/>
                <a:cs typeface="+mn-cs"/>
              </a:rPr>
              <a:t>50 ans ou plus</a:t>
            </a:r>
            <a:r>
              <a:rPr lang="fr-FR" sz="1200" kern="1200" dirty="0" smtClean="0">
                <a:solidFill>
                  <a:schemeClr val="tx1"/>
                </a:solidFill>
                <a:effectLst/>
                <a:latin typeface="+mn-lt"/>
                <a:ea typeface="+mn-ea"/>
                <a:cs typeface="+mn-cs"/>
              </a:rPr>
              <a:t> : +16,2 %, contre +4,5 %. </a:t>
            </a: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La hausse frôle même les 20 % chez les jeunes hommes. </a:t>
            </a: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Au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semestre de 2020, la demande d’emploi des jeunes est </a:t>
            </a:r>
            <a:r>
              <a:rPr lang="fr-FR" sz="1200" kern="1200" dirty="0" smtClean="0">
                <a:solidFill>
                  <a:schemeClr val="tx1"/>
                </a:solidFill>
                <a:effectLst/>
                <a:latin typeface="+mn-lt"/>
                <a:ea typeface="+mn-ea"/>
                <a:cs typeface="+mn-cs"/>
              </a:rPr>
              <a:t>celle qui </a:t>
            </a:r>
            <a:r>
              <a:rPr lang="fr-FR" sz="1200" kern="1200" dirty="0" smtClean="0">
                <a:solidFill>
                  <a:schemeClr val="tx1"/>
                </a:solidFill>
                <a:effectLst/>
                <a:latin typeface="+mn-lt"/>
                <a:ea typeface="+mn-ea"/>
                <a:cs typeface="+mn-cs"/>
              </a:rPr>
              <a:t>recule le plus (-4,5 %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et -5,1 %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a:t>
            </a:r>
            <a:endParaRPr lang="fr-FR" sz="1200" dirty="0" smtClean="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15</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Au total,</a:t>
            </a:r>
            <a:r>
              <a:rPr lang="fr-FR" sz="1200" kern="1200" baseline="0" dirty="0" smtClean="0">
                <a:solidFill>
                  <a:schemeClr val="tx1"/>
                </a:solidFill>
                <a:effectLst/>
                <a:latin typeface="+mn-lt"/>
                <a:ea typeface="+mn-ea"/>
                <a:cs typeface="+mn-cs"/>
              </a:rPr>
              <a:t> leur nombre progresse de +</a:t>
            </a:r>
            <a:r>
              <a:rPr lang="fr-FR" sz="1200" kern="1200" dirty="0" smtClean="0">
                <a:solidFill>
                  <a:schemeClr val="tx1"/>
                </a:solidFill>
                <a:effectLst/>
                <a:latin typeface="+mn-lt"/>
                <a:ea typeface="+mn-ea"/>
                <a:cs typeface="+mn-cs"/>
              </a:rPr>
              <a:t>4,7 </a:t>
            </a:r>
            <a:r>
              <a:rPr lang="fr-FR" sz="1200" kern="1200" dirty="0" smtClean="0">
                <a:solidFill>
                  <a:schemeClr val="tx1"/>
                </a:solidFill>
                <a:effectLst/>
                <a:latin typeface="+mn-lt"/>
                <a:ea typeface="+mn-ea"/>
                <a:cs typeface="+mn-cs"/>
              </a:rPr>
              <a:t>% par rapport à fin 2019, soit plus d’1 point au-dessus des autres tranches d’âge. </a:t>
            </a: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C’est la première fois en onze ans que la demande d’emploi des jeunes croît plus vite que celle des seniors.</a:t>
            </a: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dirty="0" smtClean="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16</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Alors qu’il ne cessait de diminuer depuis fin 2017, le nombre d’inscrits</a:t>
            </a:r>
            <a:r>
              <a:rPr lang="fr-FR" sz="1200" b="1" kern="1200" dirty="0" smtClean="0">
                <a:solidFill>
                  <a:schemeClr val="tx1"/>
                </a:solidFill>
                <a:effectLst/>
                <a:latin typeface="+mn-lt"/>
                <a:ea typeface="+mn-ea"/>
                <a:cs typeface="+mn-cs"/>
              </a:rPr>
              <a:t> depuis moins d’un an </a:t>
            </a:r>
            <a:r>
              <a:rPr lang="fr-FR" sz="1200" kern="1200" dirty="0" smtClean="0">
                <a:solidFill>
                  <a:schemeClr val="tx1"/>
                </a:solidFill>
                <a:effectLst/>
                <a:latin typeface="+mn-lt"/>
                <a:ea typeface="+mn-ea"/>
                <a:cs typeface="+mn-cs"/>
              </a:rPr>
              <a:t>repart à la hausse début 2020 et enregistre sa plus forte progression trimestrielle au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(+10,0 %). Au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semestre, il diminue vivement (-4,7 % au 3</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et -5,9 %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a:t>
            </a: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 A l’inverse, le nombre de demandeurs d’emploi de longue durée (</a:t>
            </a:r>
            <a:r>
              <a:rPr lang="fr-FR" sz="1200" b="1" kern="1200" dirty="0" smtClean="0">
                <a:solidFill>
                  <a:schemeClr val="tx1"/>
                </a:solidFill>
                <a:effectLst/>
                <a:latin typeface="+mn-lt"/>
                <a:ea typeface="+mn-ea"/>
                <a:cs typeface="+mn-cs"/>
              </a:rPr>
              <a:t>inscrits depuis un an ou plus</a:t>
            </a:r>
            <a:r>
              <a:rPr lang="fr-FR" sz="1200" kern="1200" dirty="0" smtClean="0">
                <a:solidFill>
                  <a:schemeClr val="tx1"/>
                </a:solidFill>
                <a:effectLst/>
                <a:latin typeface="+mn-lt"/>
                <a:ea typeface="+mn-ea"/>
                <a:cs typeface="+mn-cs"/>
              </a:rPr>
              <a:t>), qui refluait chaque trimestre depuis un an, ne cesse de s’élever depuis le 2</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2020, même s’il augmente de moins en moins vite (+5,9 %, puis +2,0 % et +1,7 % fin 2020). </a:t>
            </a: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 Début</a:t>
            </a:r>
            <a:r>
              <a:rPr lang="fr-FR" sz="1200" kern="1200" baseline="0" dirty="0" smtClean="0">
                <a:solidFill>
                  <a:schemeClr val="tx1"/>
                </a:solidFill>
                <a:effectLst/>
                <a:latin typeface="+mn-lt"/>
                <a:ea typeface="+mn-ea"/>
                <a:cs typeface="+mn-cs"/>
              </a:rPr>
              <a:t> 2021, la forte baisse trimestrielle des inscrits depuis moins d’un an devrait franchement se modérer, tandis que la hausse du nombre d’inscrits depuis un an ou plus se prolongerait</a:t>
            </a:r>
            <a:endParaRPr lang="fr-FR" sz="1200" dirty="0" smtClean="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17</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par rapport à fin 2019, la demande d’emploi de moins d’un an recule légèrement (-0,4 %).</a:t>
            </a: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kern="1200" dirty="0" smtClean="0">
                <a:solidFill>
                  <a:schemeClr val="tx1"/>
                </a:solidFill>
                <a:effectLst/>
                <a:latin typeface="+mn-lt"/>
                <a:ea typeface="+mn-ea"/>
                <a:cs typeface="+mn-cs"/>
              </a:rPr>
              <a:t>À l’inverse, la demande d’emploi de longue durée progresse de 8,2 % par rapport à fin 2019. </a:t>
            </a: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i="1" kern="1200" dirty="0" smtClean="0">
              <a:solidFill>
                <a:schemeClr val="tx1"/>
              </a:solidFill>
              <a:effectLst/>
              <a:latin typeface="+mn-lt"/>
              <a:ea typeface="+mn-ea"/>
              <a:cs typeface="+mn-cs"/>
            </a:endParaRPr>
          </a:p>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r>
              <a:rPr lang="fr-FR" sz="1200" i="1" kern="1200" dirty="0" smtClean="0">
                <a:solidFill>
                  <a:schemeClr val="tx1"/>
                </a:solidFill>
                <a:effectLst/>
                <a:latin typeface="+mn-lt"/>
                <a:ea typeface="+mn-ea"/>
                <a:cs typeface="+mn-cs"/>
              </a:rPr>
              <a:t>In fine</a:t>
            </a:r>
            <a:r>
              <a:rPr lang="fr-FR" sz="1200" kern="1200" dirty="0" smtClean="0">
                <a:solidFill>
                  <a:schemeClr val="tx1"/>
                </a:solidFill>
                <a:effectLst/>
                <a:latin typeface="+mn-lt"/>
                <a:ea typeface="+mn-ea"/>
                <a:cs typeface="+mn-cs"/>
              </a:rPr>
              <a:t>, au 4</a:t>
            </a:r>
            <a:r>
              <a:rPr lang="fr-FR" sz="1200" kern="1200" baseline="30000" dirty="0" smtClean="0">
                <a:solidFill>
                  <a:schemeClr val="tx1"/>
                </a:solidFill>
                <a:effectLst/>
                <a:latin typeface="+mn-lt"/>
                <a:ea typeface="+mn-ea"/>
                <a:cs typeface="+mn-cs"/>
              </a:rPr>
              <a:t>e</a:t>
            </a:r>
            <a:r>
              <a:rPr lang="fr-FR" sz="1200" kern="1200" dirty="0" smtClean="0">
                <a:solidFill>
                  <a:schemeClr val="tx1"/>
                </a:solidFill>
                <a:effectLst/>
                <a:latin typeface="+mn-lt"/>
                <a:ea typeface="+mn-ea"/>
                <a:cs typeface="+mn-cs"/>
              </a:rPr>
              <a:t> trimestre 2020, presqu’un inscrit sur deux (48,6 %) est un demandeur d’emploi de longue durée, une part en hausse de plus de 2 points en un an. </a:t>
            </a:r>
            <a:endParaRPr lang="fr-FR" sz="1200" dirty="0" smtClean="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18</a:t>
            </a:fld>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0">
              <a:lnSpc>
                <a:spcPct val="100000"/>
              </a:lnSpc>
              <a:spcBef>
                <a:spcPts val="448"/>
              </a:spcBef>
              <a:spcAft>
                <a:spcPts val="0"/>
              </a:spcAft>
              <a:buClr>
                <a:srgbClr val="000000"/>
              </a:buClr>
              <a:buSzPct val="100000"/>
              <a:buFont typeface="Times New Roman" pitchFamily="18"/>
              <a:buChar char="•"/>
              <a:tabLst>
                <a:tab pos="0" algn="l"/>
                <a:tab pos="914400" algn="l"/>
                <a:tab pos="1828800" algn="l"/>
                <a:tab pos="2743199" algn="l"/>
                <a:tab pos="3657600" algn="l"/>
                <a:tab pos="4572000" algn="l"/>
                <a:tab pos="5486399" algn="l"/>
                <a:tab pos="6400799" algn="l"/>
                <a:tab pos="7315200" algn="l"/>
                <a:tab pos="8229600" algn="l"/>
                <a:tab pos="9144000" algn="l"/>
                <a:tab pos="10058400" algn="l"/>
              </a:tabLst>
              <a:defRPr/>
            </a:pPr>
            <a:endParaRPr lang="fr-FR" sz="1200" dirty="0" smtClean="0"/>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19</a:t>
            </a:fld>
            <a:endParaRPr lang="fr-FR"/>
          </a:p>
        </p:txBody>
      </p:sp>
      <p:sp>
        <p:nvSpPr>
          <p:cNvPr id="5" name="Espace réservé du pied de page 4"/>
          <p:cNvSpPr>
            <a:spLocks noGrp="1"/>
          </p:cNvSpPr>
          <p:nvPr>
            <p:ph type="ftr" sz="quarter" idx="11"/>
          </p:nvPr>
        </p:nvSpPr>
        <p:spPr/>
        <p:txBody>
          <a:bodyPr/>
          <a:lstStyle/>
          <a:p>
            <a:r>
              <a:rPr lang="fr-FR" smtClean="0"/>
              <a:t>Edition octobre 2021</a:t>
            </a:r>
            <a:endParaRPr lang="fr-FR"/>
          </a:p>
        </p:txBody>
      </p:sp>
    </p:spTree>
    <p:extLst>
      <p:ext uri="{BB962C8B-B14F-4D97-AF65-F5344CB8AC3E}">
        <p14:creationId xmlns:p14="http://schemas.microsoft.com/office/powerpoint/2010/main" val="35230626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6C025E1C-9CFD-400D-8595-7A8158A95F2D}" type="slidenum">
              <a:rPr lang="fr-FR" smtClean="0"/>
              <a:t>20</a:t>
            </a:fld>
            <a:endParaRPr lang="fr-FR"/>
          </a:p>
        </p:txBody>
      </p:sp>
      <p:sp>
        <p:nvSpPr>
          <p:cNvPr id="5" name="Espace réservé du pied de page 4"/>
          <p:cNvSpPr>
            <a:spLocks noGrp="1"/>
          </p:cNvSpPr>
          <p:nvPr>
            <p:ph type="ftr" sz="quarter" idx="11"/>
          </p:nvPr>
        </p:nvSpPr>
        <p:spPr/>
        <p:txBody>
          <a:bodyPr/>
          <a:lstStyle/>
          <a:p>
            <a:r>
              <a:rPr lang="fr-FR" smtClean="0"/>
              <a:t>Edition avril 2019</a:t>
            </a:r>
            <a:endParaRPr lang="fr-FR"/>
          </a:p>
        </p:txBody>
      </p:sp>
    </p:spTree>
    <p:extLst>
      <p:ext uri="{BB962C8B-B14F-4D97-AF65-F5344CB8AC3E}">
        <p14:creationId xmlns:p14="http://schemas.microsoft.com/office/powerpoint/2010/main" val="3523062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a:xfrm>
            <a:off x="0" y="6568767"/>
            <a:ext cx="2133600" cy="365125"/>
          </a:xfrm>
        </p:spPr>
        <p:txBody>
          <a:bodyPr/>
          <a:lstStyle>
            <a:lvl1pPr>
              <a:defRPr baseline="0"/>
            </a:lvl1pPr>
          </a:lstStyle>
          <a:p>
            <a:r>
              <a:rPr lang="fr-FR" sz="1500" smtClean="0"/>
              <a:t>16/04/2019</a:t>
            </a:r>
            <a:endParaRPr lang="fr-FR" sz="1500" dirty="0"/>
          </a:p>
        </p:txBody>
      </p:sp>
      <p:sp>
        <p:nvSpPr>
          <p:cNvPr id="5" name="Espace réservé du pied de page 4"/>
          <p:cNvSpPr>
            <a:spLocks noGrp="1"/>
          </p:cNvSpPr>
          <p:nvPr>
            <p:ph type="ftr" sz="quarter" idx="11"/>
          </p:nvPr>
        </p:nvSpPr>
        <p:spPr>
          <a:xfrm>
            <a:off x="3124200" y="6568767"/>
            <a:ext cx="2895600" cy="365125"/>
          </a:xfrm>
        </p:spPr>
        <p:txBody>
          <a:bodyPr/>
          <a:lstStyle>
            <a:lvl1pPr>
              <a:defRPr sz="1500" baseline="0"/>
            </a:lvl1pPr>
          </a:lstStyle>
          <a:p>
            <a:r>
              <a:rPr lang="fr-FR" smtClean="0"/>
              <a:t>La Note de conjoncture du 4e trimestre 2020</a:t>
            </a:r>
            <a:endParaRPr lang="fr-FR" dirty="0"/>
          </a:p>
        </p:txBody>
      </p:sp>
      <p:sp>
        <p:nvSpPr>
          <p:cNvPr id="6" name="Espace réservé du numéro de diapositive 5"/>
          <p:cNvSpPr>
            <a:spLocks noGrp="1"/>
          </p:cNvSpPr>
          <p:nvPr>
            <p:ph type="sldNum" sz="quarter" idx="12"/>
          </p:nvPr>
        </p:nvSpPr>
        <p:spPr>
          <a:xfrm>
            <a:off x="8739398" y="6568767"/>
            <a:ext cx="404601" cy="289233"/>
          </a:xfrm>
          <a:solidFill>
            <a:schemeClr val="accent6">
              <a:lumMod val="75000"/>
            </a:schemeClr>
          </a:solidFill>
        </p:spPr>
        <p:txBody>
          <a:bodyPr/>
          <a:lstStyle>
            <a:lvl1pPr>
              <a:defRPr sz="1700" baseline="0">
                <a:solidFill>
                  <a:schemeClr val="bg1"/>
                </a:solidFill>
              </a:defRPr>
            </a:lvl1pPr>
          </a:lstStyle>
          <a:p>
            <a:fld id="{3C7AC07C-28E4-BD4F-9FFB-37ABAC856C34}" type="slidenum">
              <a:rPr lang="fr-FR" smtClean="0"/>
              <a:pPr/>
              <a:t>‹N°›</a:t>
            </a:fld>
            <a:endParaRPr lang="fr-FR" dirty="0"/>
          </a:p>
        </p:txBody>
      </p:sp>
    </p:spTree>
    <p:extLst>
      <p:ext uri="{BB962C8B-B14F-4D97-AF65-F5344CB8AC3E}">
        <p14:creationId xmlns:p14="http://schemas.microsoft.com/office/powerpoint/2010/main" val="26400546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16/04/2019</a:t>
            </a:r>
            <a:endParaRPr lang="fr-FR"/>
          </a:p>
        </p:txBody>
      </p:sp>
      <p:sp>
        <p:nvSpPr>
          <p:cNvPr id="5" name="Espace réservé du pied de page 4"/>
          <p:cNvSpPr>
            <a:spLocks noGrp="1"/>
          </p:cNvSpPr>
          <p:nvPr>
            <p:ph type="ftr" sz="quarter" idx="11"/>
          </p:nvPr>
        </p:nvSpPr>
        <p:spPr/>
        <p:txBody>
          <a:bodyPr/>
          <a:lstStyle/>
          <a:p>
            <a:r>
              <a:rPr lang="fr-FR" smtClean="0"/>
              <a:t>La Note de conjoncture du 4e trimestre 2020</a:t>
            </a:r>
            <a:endParaRPr lang="fr-F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8486332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r>
              <a:rPr lang="fr-FR" smtClean="0"/>
              <a:t>16/04/2019</a:t>
            </a:r>
            <a:endParaRPr lang="fr-FR" dirty="0"/>
          </a:p>
        </p:txBody>
      </p:sp>
      <p:sp>
        <p:nvSpPr>
          <p:cNvPr id="5" name="Espace réservé du pied de page 4"/>
          <p:cNvSpPr>
            <a:spLocks noGrp="1"/>
          </p:cNvSpPr>
          <p:nvPr>
            <p:ph type="ftr" sz="quarter" idx="11"/>
          </p:nvPr>
        </p:nvSpPr>
        <p:spPr/>
        <p:txBody>
          <a:bodyPr/>
          <a:lstStyle/>
          <a:p>
            <a:r>
              <a:rPr lang="fr-FR" smtClean="0"/>
              <a:t>La Note de conjoncture du 4e trimestre 2020</a:t>
            </a:r>
            <a:endParaRPr lang="fr-F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3339476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r>
              <a:rPr lang="fr-FR" smtClean="0"/>
              <a:t>16/04/2019</a:t>
            </a:r>
            <a:endParaRPr lang="fr-FR"/>
          </a:p>
        </p:txBody>
      </p:sp>
      <p:sp>
        <p:nvSpPr>
          <p:cNvPr id="6" name="Espace réservé du pied de page 5"/>
          <p:cNvSpPr>
            <a:spLocks noGrp="1"/>
          </p:cNvSpPr>
          <p:nvPr>
            <p:ph type="ftr" sz="quarter" idx="11"/>
          </p:nvPr>
        </p:nvSpPr>
        <p:spPr/>
        <p:txBody>
          <a:bodyPr/>
          <a:lstStyle/>
          <a:p>
            <a:r>
              <a:rPr lang="fr-FR" smtClean="0"/>
              <a:t>La Note de conjoncture du 4e trimestre 2020</a:t>
            </a:r>
            <a:endParaRPr lang="fr-F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409481089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r>
              <a:rPr lang="fr-FR" smtClean="0"/>
              <a:t>16/04/2019</a:t>
            </a:r>
            <a:endParaRPr lang="fr-FR"/>
          </a:p>
        </p:txBody>
      </p:sp>
      <p:sp>
        <p:nvSpPr>
          <p:cNvPr id="8" name="Espace réservé du pied de page 7"/>
          <p:cNvSpPr>
            <a:spLocks noGrp="1"/>
          </p:cNvSpPr>
          <p:nvPr>
            <p:ph type="ftr" sz="quarter" idx="11"/>
          </p:nvPr>
        </p:nvSpPr>
        <p:spPr/>
        <p:txBody>
          <a:bodyPr/>
          <a:lstStyle/>
          <a:p>
            <a:r>
              <a:rPr lang="fr-FR" smtClean="0"/>
              <a:t>La Note de conjoncture du 4e trimestre 2020</a:t>
            </a:r>
            <a:endParaRPr lang="fr-FR"/>
          </a:p>
        </p:txBody>
      </p:sp>
      <p:sp>
        <p:nvSpPr>
          <p:cNvPr id="9" name="Espace réservé du numéro de diapositive 8"/>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706953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r>
              <a:rPr lang="fr-FR" smtClean="0"/>
              <a:t>16/04/2019</a:t>
            </a:r>
            <a:endParaRPr lang="fr-FR"/>
          </a:p>
        </p:txBody>
      </p:sp>
      <p:sp>
        <p:nvSpPr>
          <p:cNvPr id="4" name="Espace réservé du pied de page 3"/>
          <p:cNvSpPr>
            <a:spLocks noGrp="1"/>
          </p:cNvSpPr>
          <p:nvPr>
            <p:ph type="ftr" sz="quarter" idx="11"/>
          </p:nvPr>
        </p:nvSpPr>
        <p:spPr/>
        <p:txBody>
          <a:bodyPr/>
          <a:lstStyle/>
          <a:p>
            <a:r>
              <a:rPr lang="fr-FR" smtClean="0"/>
              <a:t>La Note de conjoncture du 4e trimestre 2020</a:t>
            </a:r>
            <a:endParaRPr lang="fr-FR"/>
          </a:p>
        </p:txBody>
      </p:sp>
      <p:sp>
        <p:nvSpPr>
          <p:cNvPr id="5" name="Espace réservé du numéro de diapositive 4"/>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573859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smtClean="0"/>
              <a:t>16/04/2019</a:t>
            </a:r>
            <a:endParaRPr lang="fr-FR"/>
          </a:p>
        </p:txBody>
      </p:sp>
      <p:sp>
        <p:nvSpPr>
          <p:cNvPr id="3" name="Espace réservé du pied de page 2"/>
          <p:cNvSpPr>
            <a:spLocks noGrp="1"/>
          </p:cNvSpPr>
          <p:nvPr>
            <p:ph type="ftr" sz="quarter" idx="11"/>
          </p:nvPr>
        </p:nvSpPr>
        <p:spPr/>
        <p:txBody>
          <a:bodyPr/>
          <a:lstStyle/>
          <a:p>
            <a:r>
              <a:rPr lang="fr-FR" smtClean="0"/>
              <a:t>La Note de conjoncture du 4e trimestre 2020</a:t>
            </a:r>
            <a:endParaRPr lang="fr-FR"/>
          </a:p>
        </p:txBody>
      </p:sp>
      <p:sp>
        <p:nvSpPr>
          <p:cNvPr id="4" name="Espace réservé du numéro de diapositive 3"/>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27250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16/04/2019</a:t>
            </a:r>
            <a:endParaRPr lang="fr-FR"/>
          </a:p>
        </p:txBody>
      </p:sp>
      <p:sp>
        <p:nvSpPr>
          <p:cNvPr id="6" name="Espace réservé du pied de page 5"/>
          <p:cNvSpPr>
            <a:spLocks noGrp="1"/>
          </p:cNvSpPr>
          <p:nvPr>
            <p:ph type="ftr" sz="quarter" idx="11"/>
          </p:nvPr>
        </p:nvSpPr>
        <p:spPr/>
        <p:txBody>
          <a:bodyPr/>
          <a:lstStyle/>
          <a:p>
            <a:r>
              <a:rPr lang="fr-FR" smtClean="0"/>
              <a:t>La Note de conjoncture du 4e trimestre 2020</a:t>
            </a:r>
            <a:endParaRPr lang="fr-F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1540105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r>
              <a:rPr lang="fr-FR" smtClean="0"/>
              <a:t>16/04/2019</a:t>
            </a:r>
            <a:endParaRPr lang="fr-FR"/>
          </a:p>
        </p:txBody>
      </p:sp>
      <p:sp>
        <p:nvSpPr>
          <p:cNvPr id="6" name="Espace réservé du pied de page 5"/>
          <p:cNvSpPr>
            <a:spLocks noGrp="1"/>
          </p:cNvSpPr>
          <p:nvPr>
            <p:ph type="ftr" sz="quarter" idx="11"/>
          </p:nvPr>
        </p:nvSpPr>
        <p:spPr/>
        <p:txBody>
          <a:bodyPr/>
          <a:lstStyle/>
          <a:p>
            <a:r>
              <a:rPr lang="fr-FR" smtClean="0"/>
              <a:t>La Note de conjoncture du 4e trimestre 2020</a:t>
            </a:r>
            <a:endParaRPr lang="fr-FR"/>
          </a:p>
        </p:txBody>
      </p:sp>
      <p:sp>
        <p:nvSpPr>
          <p:cNvPr id="7" name="Espace réservé du numéro de diapositive 6"/>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9703578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16/04/2019</a:t>
            </a:r>
            <a:endParaRPr lang="fr-FR"/>
          </a:p>
        </p:txBody>
      </p:sp>
      <p:sp>
        <p:nvSpPr>
          <p:cNvPr id="5" name="Espace réservé du pied de page 4"/>
          <p:cNvSpPr>
            <a:spLocks noGrp="1"/>
          </p:cNvSpPr>
          <p:nvPr>
            <p:ph type="ftr" sz="quarter" idx="11"/>
          </p:nvPr>
        </p:nvSpPr>
        <p:spPr/>
        <p:txBody>
          <a:bodyPr/>
          <a:lstStyle/>
          <a:p>
            <a:r>
              <a:rPr lang="fr-FR" smtClean="0"/>
              <a:t>La Note de conjoncture du 4e trimestre 2020</a:t>
            </a:r>
            <a:endParaRPr lang="fr-F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311780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r>
              <a:rPr lang="fr-FR" smtClean="0"/>
              <a:t>16/04/2019</a:t>
            </a:r>
            <a:endParaRPr lang="fr-FR"/>
          </a:p>
        </p:txBody>
      </p:sp>
      <p:sp>
        <p:nvSpPr>
          <p:cNvPr id="5" name="Espace réservé du pied de page 4"/>
          <p:cNvSpPr>
            <a:spLocks noGrp="1"/>
          </p:cNvSpPr>
          <p:nvPr>
            <p:ph type="ftr" sz="quarter" idx="11"/>
          </p:nvPr>
        </p:nvSpPr>
        <p:spPr/>
        <p:txBody>
          <a:bodyPr/>
          <a:lstStyle/>
          <a:p>
            <a:r>
              <a:rPr lang="fr-FR" smtClean="0"/>
              <a:t>La Note de conjoncture du 4e trimestre 2020</a:t>
            </a:r>
            <a:endParaRPr lang="fr-FR"/>
          </a:p>
        </p:txBody>
      </p:sp>
      <p:sp>
        <p:nvSpPr>
          <p:cNvPr id="6" name="Espace réservé du numéro de diapositive 5"/>
          <p:cNvSpPr>
            <a:spLocks noGrp="1"/>
          </p:cNvSpPr>
          <p:nvPr>
            <p:ph type="sldNum" sz="quarter" idx="12"/>
          </p:nvPr>
        </p:nvSpPr>
        <p:spPr/>
        <p:txBody>
          <a:bodyPr/>
          <a:lstStyle/>
          <a:p>
            <a:fld id="{3C7AC07C-28E4-BD4F-9FFB-37ABAC856C34}" type="slidenum">
              <a:rPr lang="fr-FR" smtClean="0"/>
              <a:t>‹N°›</a:t>
            </a:fld>
            <a:endParaRPr lang="fr-FR"/>
          </a:p>
        </p:txBody>
      </p:sp>
    </p:spTree>
    <p:extLst>
      <p:ext uri="{BB962C8B-B14F-4D97-AF65-F5344CB8AC3E}">
        <p14:creationId xmlns:p14="http://schemas.microsoft.com/office/powerpoint/2010/main" val="94986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smtClean="0"/>
              <a:t>16/04/2019</a:t>
            </a:r>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La Note de conjoncture du 4e trimestre 2020</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7AC07C-28E4-BD4F-9FFB-37ABAC856C34}" type="slidenum">
              <a:rPr lang="fr-FR" smtClean="0"/>
              <a:t>‹N°›</a:t>
            </a:fld>
            <a:endParaRPr lang="fr-FR"/>
          </a:p>
        </p:txBody>
      </p:sp>
    </p:spTree>
    <p:extLst>
      <p:ext uri="{BB962C8B-B14F-4D97-AF65-F5344CB8AC3E}">
        <p14:creationId xmlns:p14="http://schemas.microsoft.com/office/powerpoint/2010/main" val="2496495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paca.dreets.gouv.fr/Les-publications-periodiques-9124"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hyperlink" Target="https://paca.dreets.gouv.fr/Les-indicateurs-cles-de-la-Direccte-Paca" TargetMode="External"/><Relationship Id="rId4" Type="http://schemas.openxmlformats.org/officeDocument/2006/relationships/hyperlink" Target="http://paca.dreets.gouv.fr/Les-outils-de-pilotage-territorialis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3C7AC07C-28E4-BD4F-9FFB-37ABAC856C34}" type="slidenum">
              <a:rPr lang="fr-FR" smtClean="0"/>
              <a:t>1</a:t>
            </a:fld>
            <a:endParaRPr lang="fr-FR"/>
          </a:p>
        </p:txBody>
      </p:sp>
      <p:sp>
        <p:nvSpPr>
          <p:cNvPr id="6" name="ZoneTexte 5"/>
          <p:cNvSpPr txBox="1"/>
          <p:nvPr/>
        </p:nvSpPr>
        <p:spPr>
          <a:xfrm>
            <a:off x="3671392" y="5703070"/>
            <a:ext cx="5472608" cy="307777"/>
          </a:xfrm>
          <a:prstGeom prst="rect">
            <a:avLst/>
          </a:prstGeom>
          <a:noFill/>
        </p:spPr>
        <p:txBody>
          <a:bodyPr wrap="square" rtlCol="0">
            <a:spAutoFit/>
          </a:bodyPr>
          <a:lstStyle/>
          <a:p>
            <a:pPr algn="r"/>
            <a:r>
              <a:rPr lang="fr-FR" sz="1400" b="1" i="1" dirty="0" smtClean="0"/>
              <a:t>Services études, statistiques, évaluation</a:t>
            </a:r>
            <a:endParaRPr lang="fr-FR" sz="1400" b="1" i="1" dirty="0"/>
          </a:p>
        </p:txBody>
      </p:sp>
      <p:sp>
        <p:nvSpPr>
          <p:cNvPr id="4" name="Espace réservé du pied de page 3"/>
          <p:cNvSpPr>
            <a:spLocks noGrp="1"/>
          </p:cNvSpPr>
          <p:nvPr>
            <p:ph type="ftr" sz="quarter" idx="11"/>
          </p:nvPr>
        </p:nvSpPr>
        <p:spPr>
          <a:xfrm>
            <a:off x="2033082" y="6568767"/>
            <a:ext cx="5291846" cy="365125"/>
          </a:xfrm>
        </p:spPr>
        <p:txBody>
          <a:bodyPr/>
          <a:lstStyle/>
          <a:p>
            <a:r>
              <a:rPr lang="fr-FR" smtClean="0"/>
              <a:t>La Note de conjoncture du 4e trimestre 2020</a:t>
            </a:r>
            <a:endParaRPr lang="fr-FR" dirty="0"/>
          </a:p>
        </p:txBody>
      </p:sp>
      <p:pic>
        <p:nvPicPr>
          <p:cNvPr id="7" name="Picture 4" descr="http://intranet.direccte.gouv.fr/paca/Etudes%20et%20statistiques/Les%20logos/Cartouche%20Pr%C3%A9fet%20de%20r%C3%A9gion%20%E2%80%93%20DREE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632740" cy="1935480"/>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3041" y="1935480"/>
            <a:ext cx="8739398" cy="3525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67975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539377" y="662941"/>
            <a:ext cx="7781925" cy="5078313"/>
          </a:xfrm>
          <a:prstGeom prst="rect">
            <a:avLst/>
          </a:prstGeom>
          <a:noFill/>
        </p:spPr>
        <p:txBody>
          <a:bodyPr wrap="square" rtlCol="0">
            <a:normAutofit/>
          </a:bodyPr>
          <a:lstStyle/>
          <a:p>
            <a:endParaRPr lang="fr-FR" dirty="0" smtClean="0">
              <a:sym typeface="Wingdings" panose="05000000000000000000" pitchFamily="2" charset="2"/>
            </a:endParaRPr>
          </a:p>
          <a:p>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a:p>
        </p:txBody>
      </p:sp>
      <p:sp>
        <p:nvSpPr>
          <p:cNvPr id="4" name="ZoneTexte 3"/>
          <p:cNvSpPr txBox="1"/>
          <p:nvPr/>
        </p:nvSpPr>
        <p:spPr>
          <a:xfrm>
            <a:off x="213645" y="459839"/>
            <a:ext cx="8825819" cy="523220"/>
          </a:xfrm>
          <a:prstGeom prst="rect">
            <a:avLst/>
          </a:prstGeom>
          <a:noFill/>
        </p:spPr>
        <p:txBody>
          <a:bodyPr wrap="square" rtlCol="0">
            <a:spAutoFit/>
          </a:bodyPr>
          <a:lstStyle/>
          <a:p>
            <a:r>
              <a:rPr lang="fr-FR" sz="2800" b="1" dirty="0">
                <a:solidFill>
                  <a:schemeClr val="accent1">
                    <a:lumMod val="75000"/>
                  </a:schemeClr>
                </a:solidFill>
              </a:rPr>
              <a:t>Près de 16 000 emplois salariés détruits en 2020</a:t>
            </a: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2</a:t>
            </a:fld>
            <a:endParaRPr lang="fr-FR" dirty="0"/>
          </a:p>
        </p:txBody>
      </p:sp>
      <p:pic>
        <p:nvPicPr>
          <p:cNvPr id="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41593" t="53333" r="23238" b="38593"/>
          <a:stretch/>
        </p:blipFill>
        <p:spPr bwMode="auto">
          <a:xfrm>
            <a:off x="729344" y="5869731"/>
            <a:ext cx="4463142" cy="576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space réservé du pied de page 6"/>
          <p:cNvSpPr>
            <a:spLocks noGrp="1"/>
          </p:cNvSpPr>
          <p:nvPr>
            <p:ph type="ftr" sz="quarter" idx="11"/>
          </p:nvPr>
        </p:nvSpPr>
        <p:spPr>
          <a:xfrm>
            <a:off x="2256817" y="6568767"/>
            <a:ext cx="4931923" cy="365125"/>
          </a:xfrm>
        </p:spPr>
        <p:txBody>
          <a:bodyPr/>
          <a:lstStyle/>
          <a:p>
            <a:r>
              <a:rPr lang="fr-FR" smtClean="0"/>
              <a:t>La Note de conjoncture du 4e trimestre 2020</a:t>
            </a:r>
            <a:endParaRPr lang="fr-FR" dirty="0"/>
          </a:p>
        </p:txBody>
      </p:sp>
      <p:sp>
        <p:nvSpPr>
          <p:cNvPr id="13" name="ZoneTexte 12"/>
          <p:cNvSpPr txBox="1"/>
          <p:nvPr/>
        </p:nvSpPr>
        <p:spPr>
          <a:xfrm>
            <a:off x="7011350" y="2555766"/>
            <a:ext cx="2132650" cy="646331"/>
          </a:xfrm>
          <a:prstGeom prst="rect">
            <a:avLst/>
          </a:prstGeom>
          <a:noFill/>
        </p:spPr>
        <p:txBody>
          <a:bodyPr wrap="square" rtlCol="0">
            <a:spAutoFit/>
          </a:bodyPr>
          <a:lstStyle/>
          <a:p>
            <a:pPr algn="ctr"/>
            <a:r>
              <a:rPr lang="fr-FR" dirty="0" smtClean="0">
                <a:solidFill>
                  <a:srgbClr val="002060"/>
                </a:solidFill>
              </a:rPr>
              <a:t>Par rapport </a:t>
            </a:r>
          </a:p>
          <a:p>
            <a:pPr algn="ctr"/>
            <a:r>
              <a:rPr lang="fr-FR" dirty="0" smtClean="0">
                <a:solidFill>
                  <a:srgbClr val="002060"/>
                </a:solidFill>
              </a:rPr>
              <a:t>à fin 2019 </a:t>
            </a:r>
            <a:r>
              <a:rPr lang="fr-FR" dirty="0" smtClean="0"/>
              <a:t>:</a:t>
            </a:r>
            <a:endParaRPr lang="fr-FR" dirty="0"/>
          </a:p>
        </p:txBody>
      </p:sp>
      <p:sp>
        <p:nvSpPr>
          <p:cNvPr id="14" name="ZoneTexte 13"/>
          <p:cNvSpPr txBox="1"/>
          <p:nvPr/>
        </p:nvSpPr>
        <p:spPr>
          <a:xfrm>
            <a:off x="7500328" y="3870670"/>
            <a:ext cx="897436" cy="646331"/>
          </a:xfrm>
          <a:prstGeom prst="rect">
            <a:avLst/>
          </a:prstGeom>
          <a:noFill/>
        </p:spPr>
        <p:txBody>
          <a:bodyPr wrap="square" rtlCol="0">
            <a:spAutoFit/>
          </a:bodyPr>
          <a:lstStyle/>
          <a:p>
            <a:pPr algn="ctr"/>
            <a:r>
              <a:rPr lang="fr-FR" b="1" dirty="0" smtClean="0">
                <a:solidFill>
                  <a:schemeClr val="tx2"/>
                </a:solidFill>
              </a:rPr>
              <a:t>-1,2 %</a:t>
            </a:r>
          </a:p>
          <a:p>
            <a:pPr algn="ctr"/>
            <a:endParaRPr lang="fr-FR" b="1" dirty="0">
              <a:solidFill>
                <a:srgbClr val="FF0000"/>
              </a:solidFill>
            </a:endParaRPr>
          </a:p>
        </p:txBody>
      </p:sp>
      <p:sp>
        <p:nvSpPr>
          <p:cNvPr id="12" name="ZoneTexte 11"/>
          <p:cNvSpPr txBox="1"/>
          <p:nvPr/>
        </p:nvSpPr>
        <p:spPr>
          <a:xfrm>
            <a:off x="7500328" y="3202097"/>
            <a:ext cx="897436" cy="646331"/>
          </a:xfrm>
          <a:prstGeom prst="rect">
            <a:avLst/>
          </a:prstGeom>
          <a:noFill/>
        </p:spPr>
        <p:txBody>
          <a:bodyPr wrap="square" rtlCol="0">
            <a:spAutoFit/>
          </a:bodyPr>
          <a:lstStyle/>
          <a:p>
            <a:pPr algn="ctr"/>
            <a:r>
              <a:rPr lang="fr-FR" b="1" dirty="0" smtClean="0">
                <a:solidFill>
                  <a:schemeClr val="accent6">
                    <a:lumMod val="75000"/>
                  </a:schemeClr>
                </a:solidFill>
              </a:rPr>
              <a:t>-0,8 % </a:t>
            </a:r>
          </a:p>
          <a:p>
            <a:pPr algn="ctr"/>
            <a:endParaRPr lang="fr-FR" b="1" dirty="0">
              <a:solidFill>
                <a:srgbClr val="FF0000"/>
              </a:solidFill>
            </a:endParaRPr>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344" y="1340989"/>
            <a:ext cx="6793114" cy="4528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0305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56487" y="1120580"/>
            <a:ext cx="7781925" cy="5078313"/>
          </a:xfrm>
          <a:prstGeom prst="rect">
            <a:avLst/>
          </a:prstGeom>
          <a:noFill/>
        </p:spPr>
        <p:txBody>
          <a:bodyPr wrap="square" rtlCol="0">
            <a:normAutofit/>
          </a:bodyPr>
          <a:lstStyle/>
          <a:p>
            <a:endParaRPr lang="fr-FR" dirty="0" smtClean="0">
              <a:sym typeface="Wingdings" panose="05000000000000000000" pitchFamily="2" charset="2"/>
            </a:endParaRPr>
          </a:p>
          <a:p>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a:p>
        </p:txBody>
      </p:sp>
      <p:cxnSp>
        <p:nvCxnSpPr>
          <p:cNvPr id="6" name="Connecteur droit 5"/>
          <p:cNvCxnSpPr/>
          <p:nvPr/>
        </p:nvCxnSpPr>
        <p:spPr>
          <a:xfrm>
            <a:off x="208138" y="954107"/>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3</a:t>
            </a:fld>
            <a:endParaRPr lang="fr-FR" dirty="0"/>
          </a:p>
        </p:txBody>
      </p:sp>
      <p:sp>
        <p:nvSpPr>
          <p:cNvPr id="11" name="Rectangle 10"/>
          <p:cNvSpPr/>
          <p:nvPr/>
        </p:nvSpPr>
        <p:spPr>
          <a:xfrm>
            <a:off x="6981713" y="5841402"/>
            <a:ext cx="632667" cy="219426"/>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FR"/>
          </a:p>
        </p:txBody>
      </p:sp>
      <p:sp>
        <p:nvSpPr>
          <p:cNvPr id="7" name="Espace réservé du pied de page 6"/>
          <p:cNvSpPr>
            <a:spLocks noGrp="1"/>
          </p:cNvSpPr>
          <p:nvPr>
            <p:ph type="ftr" sz="quarter" idx="11"/>
          </p:nvPr>
        </p:nvSpPr>
        <p:spPr>
          <a:xfrm>
            <a:off x="2315183" y="6568767"/>
            <a:ext cx="4474723" cy="365125"/>
          </a:xfrm>
        </p:spPr>
        <p:txBody>
          <a:bodyPr/>
          <a:lstStyle/>
          <a:p>
            <a:r>
              <a:rPr lang="fr-FR" smtClean="0"/>
              <a:t>La Note de conjoncture du 4e trimestre 2020</a:t>
            </a:r>
            <a:endParaRPr lang="fr-FR" dirty="0"/>
          </a:p>
        </p:txBody>
      </p:sp>
      <p:sp>
        <p:nvSpPr>
          <p:cNvPr id="14" name="ZoneTexte 13"/>
          <p:cNvSpPr txBox="1"/>
          <p:nvPr/>
        </p:nvSpPr>
        <p:spPr>
          <a:xfrm>
            <a:off x="208137" y="0"/>
            <a:ext cx="8933831" cy="954107"/>
          </a:xfrm>
          <a:prstGeom prst="rect">
            <a:avLst/>
          </a:prstGeom>
          <a:noFill/>
        </p:spPr>
        <p:txBody>
          <a:bodyPr wrap="square" rtlCol="0">
            <a:spAutoFit/>
          </a:bodyPr>
          <a:lstStyle/>
          <a:p>
            <a:r>
              <a:rPr lang="fr-FR" sz="2800" b="1" dirty="0">
                <a:solidFill>
                  <a:schemeClr val="accent1">
                    <a:lumMod val="75000"/>
                  </a:schemeClr>
                </a:solidFill>
              </a:rPr>
              <a:t>En 2020, l’intérim joue à plein son rôle de variable d’ajustement face à la crise </a:t>
            </a:r>
            <a:r>
              <a:rPr lang="fr-FR" sz="2800" b="1" dirty="0" smtClean="0">
                <a:solidFill>
                  <a:schemeClr val="accent1">
                    <a:lumMod val="75000"/>
                  </a:schemeClr>
                </a:solidFill>
              </a:rPr>
              <a:t>sanitaire</a:t>
            </a:r>
            <a:endParaRPr lang="fr-FR" sz="2800" b="1" dirty="0">
              <a:solidFill>
                <a:schemeClr val="accent1">
                  <a:lumMod val="75000"/>
                </a:schemeClr>
              </a:solidFill>
            </a:endParaRPr>
          </a:p>
        </p:txBody>
      </p:sp>
      <p:sp>
        <p:nvSpPr>
          <p:cNvPr id="4" name="ZoneTexte 3"/>
          <p:cNvSpPr txBox="1"/>
          <p:nvPr/>
        </p:nvSpPr>
        <p:spPr>
          <a:xfrm>
            <a:off x="7298046" y="5695950"/>
            <a:ext cx="474354" cy="369332"/>
          </a:xfrm>
          <a:prstGeom prst="rect">
            <a:avLst/>
          </a:prstGeom>
          <a:solidFill>
            <a:schemeClr val="bg1"/>
          </a:solidFill>
        </p:spPr>
        <p:txBody>
          <a:bodyPr wrap="square" rtlCol="0">
            <a:spAutoFit/>
          </a:bodyPr>
          <a:lstStyle/>
          <a:p>
            <a:endParaRPr lang="fr-FR"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4338" y="1246246"/>
            <a:ext cx="8015403" cy="5105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96676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389529" y="1120580"/>
            <a:ext cx="7781925" cy="5078313"/>
          </a:xfrm>
          <a:prstGeom prst="rect">
            <a:avLst/>
          </a:prstGeom>
          <a:noFill/>
        </p:spPr>
        <p:txBody>
          <a:bodyPr wrap="square" rtlCol="0">
            <a:normAutofit/>
          </a:bodyPr>
          <a:lstStyle/>
          <a:p>
            <a:endParaRPr lang="fr-FR" dirty="0" smtClean="0">
              <a:sym typeface="Wingdings" panose="05000000000000000000" pitchFamily="2" charset="2"/>
            </a:endParaRPr>
          </a:p>
          <a:p>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smtClean="0"/>
          </a:p>
          <a:p>
            <a:pPr lvl="1"/>
            <a:endParaRPr lang="fr-FR" dirty="0"/>
          </a:p>
        </p:txBody>
      </p:sp>
      <p:sp>
        <p:nvSpPr>
          <p:cNvPr id="4" name="ZoneTexte 3"/>
          <p:cNvSpPr txBox="1"/>
          <p:nvPr/>
        </p:nvSpPr>
        <p:spPr>
          <a:xfrm>
            <a:off x="180335" y="52632"/>
            <a:ext cx="8989671" cy="954107"/>
          </a:xfrm>
          <a:prstGeom prst="rect">
            <a:avLst/>
          </a:prstGeom>
          <a:solidFill>
            <a:schemeClr val="bg1"/>
          </a:solidFill>
        </p:spPr>
        <p:txBody>
          <a:bodyPr wrap="square" rtlCol="0">
            <a:spAutoFit/>
          </a:bodyPr>
          <a:lstStyle/>
          <a:p>
            <a:r>
              <a:rPr lang="fr-FR" sz="2800" b="1" dirty="0">
                <a:solidFill>
                  <a:srgbClr val="376092"/>
                </a:solidFill>
              </a:rPr>
              <a:t>Les secteurs d’activité sont inégalement affectés par la crise </a:t>
            </a:r>
            <a:r>
              <a:rPr lang="fr-FR" sz="2800" b="1" dirty="0" smtClean="0">
                <a:solidFill>
                  <a:srgbClr val="376092"/>
                </a:solidFill>
              </a:rPr>
              <a:t>sanitaire</a:t>
            </a:r>
            <a:endParaRPr lang="fr-FR" sz="2800" b="1" dirty="0">
              <a:solidFill>
                <a:srgbClr val="376092"/>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4</a:t>
            </a:fld>
            <a:endParaRPr lang="fr-FR" dirty="0"/>
          </a:p>
        </p:txBody>
      </p:sp>
      <p:pic>
        <p:nvPicPr>
          <p:cNvPr id="1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1406" t="66574" r="19887" b="25162"/>
          <a:stretch/>
        </p:blipFill>
        <p:spPr bwMode="auto">
          <a:xfrm>
            <a:off x="951787" y="5815010"/>
            <a:ext cx="4410993" cy="52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Espace réservé du pied de page 6"/>
          <p:cNvSpPr>
            <a:spLocks noGrp="1"/>
          </p:cNvSpPr>
          <p:nvPr>
            <p:ph type="ftr" sz="quarter" idx="11"/>
          </p:nvPr>
        </p:nvSpPr>
        <p:spPr>
          <a:xfrm>
            <a:off x="2266545" y="6568767"/>
            <a:ext cx="4387174" cy="365125"/>
          </a:xfrm>
        </p:spPr>
        <p:txBody>
          <a:bodyPr/>
          <a:lstStyle/>
          <a:p>
            <a:r>
              <a:rPr lang="fr-FR" smtClean="0"/>
              <a:t>La Note de conjoncture du 4e trimestre 2020</a:t>
            </a:r>
            <a:endParaRPr lang="fr-FR"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3855" y="1252596"/>
            <a:ext cx="7427187" cy="45624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7690782" y="2803021"/>
            <a:ext cx="1395072" cy="338554"/>
          </a:xfrm>
          <a:prstGeom prst="rect">
            <a:avLst/>
          </a:prstGeom>
          <a:noFill/>
        </p:spPr>
        <p:txBody>
          <a:bodyPr wrap="square" rtlCol="0">
            <a:spAutoFit/>
          </a:bodyPr>
          <a:lstStyle/>
          <a:p>
            <a:r>
              <a:rPr lang="fr-FR" sz="1600" b="1" dirty="0" smtClean="0">
                <a:solidFill>
                  <a:srgbClr val="FF0000"/>
                </a:solidFill>
              </a:rPr>
              <a:t>- 2,6 %</a:t>
            </a:r>
            <a:endParaRPr lang="fr-FR" sz="1600" dirty="0"/>
          </a:p>
        </p:txBody>
      </p:sp>
      <p:sp>
        <p:nvSpPr>
          <p:cNvPr id="11" name="ZoneTexte 10"/>
          <p:cNvSpPr txBox="1"/>
          <p:nvPr/>
        </p:nvSpPr>
        <p:spPr>
          <a:xfrm>
            <a:off x="7690782" y="3110798"/>
            <a:ext cx="1395072" cy="338554"/>
          </a:xfrm>
          <a:prstGeom prst="rect">
            <a:avLst/>
          </a:prstGeom>
          <a:noFill/>
        </p:spPr>
        <p:txBody>
          <a:bodyPr wrap="square" rtlCol="0">
            <a:spAutoFit/>
          </a:bodyPr>
          <a:lstStyle/>
          <a:p>
            <a:r>
              <a:rPr lang="fr-FR" sz="1600" b="1" dirty="0">
                <a:solidFill>
                  <a:schemeClr val="accent6">
                    <a:lumMod val="75000"/>
                  </a:schemeClr>
                </a:solidFill>
              </a:rPr>
              <a:t>+1,1 %</a:t>
            </a:r>
          </a:p>
        </p:txBody>
      </p:sp>
      <p:sp>
        <p:nvSpPr>
          <p:cNvPr id="13" name="ZoneTexte 12"/>
          <p:cNvSpPr txBox="1"/>
          <p:nvPr/>
        </p:nvSpPr>
        <p:spPr>
          <a:xfrm>
            <a:off x="7690782" y="3738764"/>
            <a:ext cx="1395072" cy="338554"/>
          </a:xfrm>
          <a:prstGeom prst="rect">
            <a:avLst/>
          </a:prstGeom>
          <a:noFill/>
        </p:spPr>
        <p:txBody>
          <a:bodyPr wrap="square" rtlCol="0">
            <a:spAutoFit/>
          </a:bodyPr>
          <a:lstStyle/>
          <a:p>
            <a:r>
              <a:rPr lang="fr-FR" sz="1600" b="1" dirty="0" smtClean="0">
                <a:solidFill>
                  <a:srgbClr val="002060"/>
                </a:solidFill>
              </a:rPr>
              <a:t>- 0,7 </a:t>
            </a:r>
            <a:r>
              <a:rPr lang="fr-FR" sz="1600" b="1" dirty="0">
                <a:solidFill>
                  <a:srgbClr val="002060"/>
                </a:solidFill>
              </a:rPr>
              <a:t>%</a:t>
            </a:r>
            <a:endParaRPr lang="fr-FR" sz="500" dirty="0">
              <a:solidFill>
                <a:srgbClr val="002060"/>
              </a:solidFill>
            </a:endParaRPr>
          </a:p>
        </p:txBody>
      </p:sp>
      <p:sp>
        <p:nvSpPr>
          <p:cNvPr id="14" name="ZoneTexte 13"/>
          <p:cNvSpPr txBox="1"/>
          <p:nvPr/>
        </p:nvSpPr>
        <p:spPr>
          <a:xfrm>
            <a:off x="7690782" y="3490459"/>
            <a:ext cx="1395072" cy="338554"/>
          </a:xfrm>
          <a:prstGeom prst="rect">
            <a:avLst/>
          </a:prstGeom>
          <a:noFill/>
        </p:spPr>
        <p:txBody>
          <a:bodyPr wrap="square" rtlCol="0">
            <a:spAutoFit/>
          </a:bodyPr>
          <a:lstStyle/>
          <a:p>
            <a:r>
              <a:rPr lang="fr-FR" sz="1600" b="1" dirty="0">
                <a:solidFill>
                  <a:schemeClr val="accent4">
                    <a:lumMod val="75000"/>
                  </a:schemeClr>
                </a:solidFill>
              </a:rPr>
              <a:t>+1,8 %</a:t>
            </a:r>
          </a:p>
        </p:txBody>
      </p:sp>
      <p:sp>
        <p:nvSpPr>
          <p:cNvPr id="15" name="ZoneTexte 14"/>
          <p:cNvSpPr txBox="1"/>
          <p:nvPr/>
        </p:nvSpPr>
        <p:spPr>
          <a:xfrm>
            <a:off x="6994717" y="1909435"/>
            <a:ext cx="2132650" cy="646331"/>
          </a:xfrm>
          <a:prstGeom prst="rect">
            <a:avLst/>
          </a:prstGeom>
          <a:noFill/>
        </p:spPr>
        <p:txBody>
          <a:bodyPr wrap="square" rtlCol="0">
            <a:spAutoFit/>
          </a:bodyPr>
          <a:lstStyle/>
          <a:p>
            <a:pPr algn="ctr"/>
            <a:r>
              <a:rPr lang="fr-FR" dirty="0" smtClean="0">
                <a:solidFill>
                  <a:srgbClr val="002060"/>
                </a:solidFill>
              </a:rPr>
              <a:t>Par rapport </a:t>
            </a:r>
          </a:p>
          <a:p>
            <a:pPr algn="ctr"/>
            <a:r>
              <a:rPr lang="fr-FR" dirty="0" smtClean="0">
                <a:solidFill>
                  <a:srgbClr val="002060"/>
                </a:solidFill>
              </a:rPr>
              <a:t>à fin 2019 </a:t>
            </a:r>
            <a:r>
              <a:rPr lang="fr-FR" dirty="0" smtClean="0"/>
              <a:t>:</a:t>
            </a:r>
            <a:endParaRPr lang="fr-FR" dirty="0"/>
          </a:p>
        </p:txBody>
      </p:sp>
    </p:spTree>
    <p:extLst>
      <p:ext uri="{BB962C8B-B14F-4D97-AF65-F5344CB8AC3E}">
        <p14:creationId xmlns:p14="http://schemas.microsoft.com/office/powerpoint/2010/main" val="1164547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79" y="858533"/>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5</a:t>
            </a:fld>
            <a:endParaRPr lang="fr-FR" dirty="0"/>
          </a:p>
        </p:txBody>
      </p:sp>
      <p:sp>
        <p:nvSpPr>
          <p:cNvPr id="7" name="Espace réservé du pied de page 6"/>
          <p:cNvSpPr>
            <a:spLocks noGrp="1"/>
          </p:cNvSpPr>
          <p:nvPr>
            <p:ph type="ftr" sz="quarter" idx="11"/>
          </p:nvPr>
        </p:nvSpPr>
        <p:spPr>
          <a:xfrm>
            <a:off x="2295728" y="6568767"/>
            <a:ext cx="4338536" cy="365125"/>
          </a:xfrm>
        </p:spPr>
        <p:txBody>
          <a:bodyPr/>
          <a:lstStyle/>
          <a:p>
            <a:r>
              <a:rPr lang="fr-FR" smtClean="0"/>
              <a:t>La Note de conjoncture du 4e trimestre 2020</a:t>
            </a:r>
            <a:endParaRPr lang="fr-FR" dirty="0"/>
          </a:p>
        </p:txBody>
      </p:sp>
      <p:sp>
        <p:nvSpPr>
          <p:cNvPr id="8" name="Rectangle 7"/>
          <p:cNvSpPr/>
          <p:nvPr/>
        </p:nvSpPr>
        <p:spPr>
          <a:xfrm>
            <a:off x="157079" y="-16379"/>
            <a:ext cx="8736550" cy="954107"/>
          </a:xfrm>
          <a:prstGeom prst="rect">
            <a:avLst/>
          </a:prstGeom>
        </p:spPr>
        <p:txBody>
          <a:bodyPr wrap="square">
            <a:spAutoFit/>
          </a:bodyPr>
          <a:lstStyle/>
          <a:p>
            <a:r>
              <a:rPr lang="fr-FR" sz="2800" b="1" dirty="0">
                <a:solidFill>
                  <a:schemeClr val="accent1">
                    <a:lumMod val="75000"/>
                  </a:schemeClr>
                </a:solidFill>
              </a:rPr>
              <a:t>Près de 24 000 emplois salariés supprimés dans le tertiaire marchand</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865" y="1018976"/>
            <a:ext cx="6989736" cy="5549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56239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63236" y="166511"/>
            <a:ext cx="8800192" cy="523220"/>
          </a:xfrm>
          <a:prstGeom prst="rect">
            <a:avLst/>
          </a:prstGeom>
          <a:noFill/>
        </p:spPr>
        <p:txBody>
          <a:bodyPr wrap="square" rtlCol="0">
            <a:spAutoFit/>
          </a:bodyPr>
          <a:lstStyle/>
          <a:p>
            <a:r>
              <a:rPr lang="fr-FR" sz="2800" b="1" dirty="0">
                <a:solidFill>
                  <a:srgbClr val="376092"/>
                </a:solidFill>
              </a:rPr>
              <a:t>Recours inédit à l’activité partielle depuis la crise sanitaire </a:t>
            </a:r>
          </a:p>
        </p:txBody>
      </p:sp>
      <p:cxnSp>
        <p:nvCxnSpPr>
          <p:cNvPr id="6" name="Connecteur droit 5"/>
          <p:cNvCxnSpPr/>
          <p:nvPr/>
        </p:nvCxnSpPr>
        <p:spPr>
          <a:xfrm>
            <a:off x="157079" y="692984"/>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6</a:t>
            </a:fld>
            <a:endParaRPr lang="fr-FR" dirty="0"/>
          </a:p>
        </p:txBody>
      </p:sp>
      <p:sp>
        <p:nvSpPr>
          <p:cNvPr id="3" name="Espace réservé du pied de page 2"/>
          <p:cNvSpPr>
            <a:spLocks noGrp="1"/>
          </p:cNvSpPr>
          <p:nvPr>
            <p:ph type="ftr" sz="quarter" idx="11"/>
          </p:nvPr>
        </p:nvSpPr>
        <p:spPr>
          <a:xfrm>
            <a:off x="2208179" y="6568767"/>
            <a:ext cx="4464995" cy="365125"/>
          </a:xfrm>
        </p:spPr>
        <p:txBody>
          <a:bodyPr/>
          <a:lstStyle/>
          <a:p>
            <a:r>
              <a:rPr lang="fr-FR" smtClean="0"/>
              <a:t>La Note de conjoncture du 4e trimestre 2020</a:t>
            </a:r>
            <a:endParaRPr lang="fr-FR"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t="37000" r="20726" b="16500"/>
          <a:stretch/>
        </p:blipFill>
        <p:spPr bwMode="auto">
          <a:xfrm>
            <a:off x="1325772" y="727501"/>
            <a:ext cx="6675120" cy="59613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6130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57080" y="-23733"/>
            <a:ext cx="8986920" cy="954107"/>
          </a:xfrm>
          <a:prstGeom prst="rect">
            <a:avLst/>
          </a:prstGeom>
          <a:noFill/>
        </p:spPr>
        <p:txBody>
          <a:bodyPr wrap="square" rtlCol="0">
            <a:spAutoFit/>
          </a:bodyPr>
          <a:lstStyle/>
          <a:p>
            <a:r>
              <a:rPr lang="fr-FR" sz="2800" b="1" dirty="0" smtClean="0">
                <a:solidFill>
                  <a:schemeClr val="accent1">
                    <a:lumMod val="75000"/>
                  </a:schemeClr>
                </a:solidFill>
              </a:rPr>
              <a:t>Le nombre </a:t>
            </a:r>
            <a:r>
              <a:rPr lang="fr-FR" sz="2800" b="1" dirty="0">
                <a:solidFill>
                  <a:schemeClr val="accent1">
                    <a:lumMod val="75000"/>
                  </a:schemeClr>
                </a:solidFill>
              </a:rPr>
              <a:t>de bénéficiaires de </a:t>
            </a:r>
            <a:r>
              <a:rPr lang="fr-FR" sz="2800" b="1" dirty="0" smtClean="0">
                <a:solidFill>
                  <a:schemeClr val="accent1">
                    <a:lumMod val="75000"/>
                  </a:schemeClr>
                </a:solidFill>
              </a:rPr>
              <a:t>contrat aidé augmente pour le 2</a:t>
            </a:r>
            <a:r>
              <a:rPr lang="fr-FR" sz="2800" b="1" baseline="30000" dirty="0" smtClean="0">
                <a:solidFill>
                  <a:schemeClr val="accent1">
                    <a:lumMod val="75000"/>
                  </a:schemeClr>
                </a:solidFill>
              </a:rPr>
              <a:t>e</a:t>
            </a:r>
            <a:r>
              <a:rPr lang="fr-FR" sz="2800" b="1" dirty="0" smtClean="0">
                <a:solidFill>
                  <a:schemeClr val="accent1">
                    <a:lumMod val="75000"/>
                  </a:schemeClr>
                </a:solidFill>
              </a:rPr>
              <a:t> trimestre consécutif, après quatre ans de baisse</a:t>
            </a:r>
            <a:endParaRPr lang="fr-FR" sz="2800" b="1" dirty="0">
              <a:solidFill>
                <a:schemeClr val="accent1">
                  <a:lumMod val="75000"/>
                </a:schemeClr>
              </a:solidFill>
            </a:endParaRPr>
          </a:p>
        </p:txBody>
      </p:sp>
      <p:cxnSp>
        <p:nvCxnSpPr>
          <p:cNvPr id="6" name="Connecteur droit 5"/>
          <p:cNvCxnSpPr/>
          <p:nvPr/>
        </p:nvCxnSpPr>
        <p:spPr>
          <a:xfrm>
            <a:off x="157080" y="896687"/>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7</a:t>
            </a:fld>
            <a:endParaRPr lang="fr-FR" dirty="0"/>
          </a:p>
        </p:txBody>
      </p:sp>
      <p:sp>
        <p:nvSpPr>
          <p:cNvPr id="3" name="Espace réservé du pied de page 2"/>
          <p:cNvSpPr>
            <a:spLocks noGrp="1"/>
          </p:cNvSpPr>
          <p:nvPr>
            <p:ph type="ftr" sz="quarter" idx="11"/>
          </p:nvPr>
        </p:nvSpPr>
        <p:spPr>
          <a:xfrm>
            <a:off x="2208179" y="6568767"/>
            <a:ext cx="4464995" cy="365125"/>
          </a:xfrm>
        </p:spPr>
        <p:txBody>
          <a:bodyPr/>
          <a:lstStyle/>
          <a:p>
            <a:r>
              <a:rPr lang="fr-FR" smtClean="0"/>
              <a:t>La Note de conjoncture du 4e trimestre 2020</a:t>
            </a:r>
            <a:endParaRPr lang="fr-FR"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2283" y="1299046"/>
            <a:ext cx="7337397" cy="49066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464012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64895" y="27828"/>
            <a:ext cx="8612177" cy="954107"/>
          </a:xfrm>
          <a:prstGeom prst="rect">
            <a:avLst/>
          </a:prstGeom>
          <a:noFill/>
        </p:spPr>
        <p:txBody>
          <a:bodyPr wrap="square" rtlCol="0">
            <a:spAutoFit/>
          </a:bodyPr>
          <a:lstStyle/>
          <a:p>
            <a:r>
              <a:rPr lang="fr-FR" sz="2800" b="1" dirty="0">
                <a:solidFill>
                  <a:schemeClr val="accent1">
                    <a:lumMod val="75000"/>
                  </a:schemeClr>
                </a:solidFill>
              </a:rPr>
              <a:t>Fin 2020, le taux de chômage retrouve son niveau de début d’année</a:t>
            </a:r>
            <a:endParaRPr lang="fr-FR" sz="2800" dirty="0">
              <a:solidFill>
                <a:schemeClr val="accent1">
                  <a:lumMod val="75000"/>
                </a:schemeClr>
              </a:solidFill>
            </a:endParaRPr>
          </a:p>
        </p:txBody>
      </p:sp>
      <p:cxnSp>
        <p:nvCxnSpPr>
          <p:cNvPr id="6" name="Connecteur droit 5"/>
          <p:cNvCxnSpPr/>
          <p:nvPr/>
        </p:nvCxnSpPr>
        <p:spPr>
          <a:xfrm>
            <a:off x="130388" y="955477"/>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8</a:t>
            </a:fld>
            <a:endParaRPr lang="fr-FR" dirty="0"/>
          </a:p>
        </p:txBody>
      </p:sp>
      <p:sp>
        <p:nvSpPr>
          <p:cNvPr id="3" name="Espace réservé du pied de page 2"/>
          <p:cNvSpPr>
            <a:spLocks noGrp="1"/>
          </p:cNvSpPr>
          <p:nvPr>
            <p:ph type="ftr" sz="quarter" idx="11"/>
          </p:nvPr>
        </p:nvSpPr>
        <p:spPr>
          <a:xfrm>
            <a:off x="2208179" y="6568767"/>
            <a:ext cx="4464995" cy="365125"/>
          </a:xfrm>
        </p:spPr>
        <p:txBody>
          <a:bodyPr/>
          <a:lstStyle/>
          <a:p>
            <a:r>
              <a:rPr lang="fr-FR" smtClean="0"/>
              <a:t>La Note de conjoncture du 4e trimestre 2020</a:t>
            </a:r>
            <a:endParaRPr lang="fr-FR" dirty="0"/>
          </a:p>
        </p:txBody>
      </p:sp>
      <p:sp>
        <p:nvSpPr>
          <p:cNvPr id="7" name="ZoneTexte 6"/>
          <p:cNvSpPr txBox="1"/>
          <p:nvPr/>
        </p:nvSpPr>
        <p:spPr>
          <a:xfrm>
            <a:off x="7601841" y="3487084"/>
            <a:ext cx="1356351" cy="369332"/>
          </a:xfrm>
          <a:prstGeom prst="rect">
            <a:avLst/>
          </a:prstGeom>
          <a:noFill/>
        </p:spPr>
        <p:txBody>
          <a:bodyPr wrap="square" rtlCol="0">
            <a:spAutoFit/>
          </a:bodyPr>
          <a:lstStyle/>
          <a:p>
            <a:r>
              <a:rPr lang="fr-FR" b="1" dirty="0" smtClean="0">
                <a:solidFill>
                  <a:schemeClr val="accent6">
                    <a:lumMod val="75000"/>
                  </a:schemeClr>
                </a:solidFill>
              </a:rPr>
              <a:t>(-0,2 point)</a:t>
            </a:r>
            <a:endParaRPr lang="fr-FR" b="1" dirty="0">
              <a:solidFill>
                <a:schemeClr val="accent6">
                  <a:lumMod val="75000"/>
                </a:schemeClr>
              </a:solidFill>
            </a:endParaRPr>
          </a:p>
        </p:txBody>
      </p:sp>
      <p:sp>
        <p:nvSpPr>
          <p:cNvPr id="9" name="ZoneTexte 8"/>
          <p:cNvSpPr txBox="1"/>
          <p:nvPr/>
        </p:nvSpPr>
        <p:spPr>
          <a:xfrm>
            <a:off x="7566664" y="4145264"/>
            <a:ext cx="1310408" cy="369332"/>
          </a:xfrm>
          <a:prstGeom prst="rect">
            <a:avLst/>
          </a:prstGeom>
          <a:noFill/>
        </p:spPr>
        <p:txBody>
          <a:bodyPr wrap="square" rtlCol="0">
            <a:spAutoFit/>
          </a:bodyPr>
          <a:lstStyle/>
          <a:p>
            <a:r>
              <a:rPr lang="fr-FR" b="1" dirty="0" smtClean="0">
                <a:solidFill>
                  <a:srgbClr val="002060"/>
                </a:solidFill>
              </a:rPr>
              <a:t>(-0,1 point)</a:t>
            </a:r>
            <a:endParaRPr lang="fr-FR" b="1" dirty="0">
              <a:solidFill>
                <a:srgbClr val="002060"/>
              </a:solidFill>
            </a:endParaRP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774" y="1158240"/>
            <a:ext cx="6934068" cy="5196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ZoneTexte 9"/>
          <p:cNvSpPr txBox="1"/>
          <p:nvPr/>
        </p:nvSpPr>
        <p:spPr>
          <a:xfrm>
            <a:off x="7011350" y="2555766"/>
            <a:ext cx="2132650" cy="646331"/>
          </a:xfrm>
          <a:prstGeom prst="rect">
            <a:avLst/>
          </a:prstGeom>
          <a:noFill/>
        </p:spPr>
        <p:txBody>
          <a:bodyPr wrap="square" rtlCol="0">
            <a:spAutoFit/>
          </a:bodyPr>
          <a:lstStyle/>
          <a:p>
            <a:pPr algn="ctr"/>
            <a:r>
              <a:rPr lang="fr-FR" dirty="0" smtClean="0">
                <a:solidFill>
                  <a:srgbClr val="002060"/>
                </a:solidFill>
              </a:rPr>
              <a:t>Par rapport </a:t>
            </a:r>
          </a:p>
          <a:p>
            <a:pPr algn="ctr"/>
            <a:r>
              <a:rPr lang="fr-FR" dirty="0" smtClean="0">
                <a:solidFill>
                  <a:srgbClr val="002060"/>
                </a:solidFill>
              </a:rPr>
              <a:t>à fin 2019 </a:t>
            </a:r>
            <a:r>
              <a:rPr lang="fr-FR" dirty="0" smtClean="0"/>
              <a:t>:</a:t>
            </a:r>
            <a:endParaRPr lang="fr-FR" dirty="0"/>
          </a:p>
        </p:txBody>
      </p:sp>
    </p:spTree>
    <p:extLst>
      <p:ext uri="{BB962C8B-B14F-4D97-AF65-F5344CB8AC3E}">
        <p14:creationId xmlns:p14="http://schemas.microsoft.com/office/powerpoint/2010/main" val="31444725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57081" y="-46728"/>
            <a:ext cx="8961191" cy="954107"/>
          </a:xfrm>
          <a:prstGeom prst="rect">
            <a:avLst/>
          </a:prstGeom>
          <a:noFill/>
        </p:spPr>
        <p:txBody>
          <a:bodyPr wrap="square" rtlCol="0">
            <a:spAutoFit/>
          </a:bodyPr>
          <a:lstStyle/>
          <a:p>
            <a:r>
              <a:rPr lang="fr-FR" sz="2800" b="1" dirty="0" smtClean="0">
                <a:solidFill>
                  <a:srgbClr val="376092"/>
                </a:solidFill>
              </a:rPr>
              <a:t>Hausse dans les Alpes-Maritimes, stabilité dans les Hautes-Alpes, baisse dans tous les autres départements de Paca</a:t>
            </a:r>
            <a:endParaRPr lang="fr-FR" sz="2800" dirty="0">
              <a:solidFill>
                <a:srgbClr val="376092"/>
              </a:solidFill>
            </a:endParaRPr>
          </a:p>
        </p:txBody>
      </p:sp>
      <p:cxnSp>
        <p:nvCxnSpPr>
          <p:cNvPr id="6" name="Connecteur droit 5"/>
          <p:cNvCxnSpPr/>
          <p:nvPr/>
        </p:nvCxnSpPr>
        <p:spPr>
          <a:xfrm>
            <a:off x="157081" y="90737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9</a:t>
            </a:fld>
            <a:endParaRPr lang="fr-FR" dirty="0"/>
          </a:p>
        </p:txBody>
      </p:sp>
      <p:sp>
        <p:nvSpPr>
          <p:cNvPr id="3" name="Espace réservé du pied de page 2"/>
          <p:cNvSpPr>
            <a:spLocks noGrp="1"/>
          </p:cNvSpPr>
          <p:nvPr>
            <p:ph type="ftr" sz="quarter" idx="11"/>
          </p:nvPr>
        </p:nvSpPr>
        <p:spPr>
          <a:xfrm>
            <a:off x="2208179" y="6568767"/>
            <a:ext cx="4464995" cy="365125"/>
          </a:xfrm>
        </p:spPr>
        <p:txBody>
          <a:bodyPr/>
          <a:lstStyle/>
          <a:p>
            <a:r>
              <a:rPr lang="fr-FR" smtClean="0"/>
              <a:t>La Note de conjoncture du 4e trimestre 2020</a:t>
            </a:r>
            <a:endParaRPr lang="fr-FR" dirty="0"/>
          </a:p>
        </p:txBody>
      </p:sp>
      <p:sp>
        <p:nvSpPr>
          <p:cNvPr id="18" name="Text Box 1"/>
          <p:cNvSpPr txBox="1">
            <a:spLocks noChangeArrowheads="1"/>
          </p:cNvSpPr>
          <p:nvPr/>
        </p:nvSpPr>
        <p:spPr bwMode="auto">
          <a:xfrm>
            <a:off x="900545" y="5576143"/>
            <a:ext cx="6245088" cy="485781"/>
          </a:xfrm>
          <a:prstGeom prst="rect">
            <a:avLst/>
          </a:prstGeom>
          <a:noFill/>
          <a:ln w="9525">
            <a:noFill/>
            <a:miter lim="800000"/>
            <a:headEnd/>
            <a:tailEnd/>
          </a:ln>
        </p:spPr>
        <p:txBody>
          <a:bodyPr wrap="square" lIns="18288" tIns="22860" rIns="0" bIns="0" anchor="t" upright="1">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fr-FR" sz="1000" b="1" i="0" u="none" strike="noStrike" baseline="0" dirty="0">
                <a:solidFill>
                  <a:sysClr val="windowText" lastClr="000000"/>
                </a:solidFill>
                <a:latin typeface="+mn-lt"/>
              </a:rPr>
              <a:t>Note : </a:t>
            </a:r>
            <a:r>
              <a:rPr lang="fr-FR" sz="1000" b="0" i="0" u="none" strike="noStrike" baseline="0" dirty="0">
                <a:solidFill>
                  <a:sysClr val="windowText" lastClr="000000"/>
                </a:solidFill>
                <a:latin typeface="+mn-lt"/>
              </a:rPr>
              <a:t>données trimestrielles provisoires ; estimation à +/- 0,3 point près du niveau du taux de chômage national </a:t>
            </a:r>
          </a:p>
          <a:p>
            <a:pPr algn="l" rtl="0">
              <a:defRPr sz="1000"/>
            </a:pPr>
            <a:r>
              <a:rPr lang="fr-FR" sz="1000" b="0" i="0" u="none" strike="noStrike" baseline="0" dirty="0">
                <a:solidFill>
                  <a:sysClr val="windowText" lastClr="000000"/>
                </a:solidFill>
                <a:latin typeface="+mn-lt"/>
              </a:rPr>
              <a:t>et de son évolution d’un trimestre à l’autre</a:t>
            </a:r>
          </a:p>
          <a:p>
            <a:pPr algn="l" rtl="0">
              <a:defRPr sz="1000"/>
            </a:pPr>
            <a:r>
              <a:rPr lang="fr-FR" sz="1000" b="1" i="1" u="none" strike="noStrike" baseline="0" dirty="0">
                <a:solidFill>
                  <a:sysClr val="windowText" lastClr="000000"/>
                </a:solidFill>
                <a:latin typeface="Calibri"/>
              </a:rPr>
              <a:t>Source : </a:t>
            </a:r>
            <a:r>
              <a:rPr lang="fr-FR" sz="1000" b="0" i="1" u="none" strike="noStrike" baseline="0" dirty="0">
                <a:solidFill>
                  <a:sysClr val="windowText" lastClr="000000"/>
                </a:solidFill>
                <a:latin typeface="Calibri"/>
              </a:rPr>
              <a:t>Insee, taux de chômage au sens du BIT (national ) et taux de chômage localisé (régional et départementaux)</a:t>
            </a:r>
          </a:p>
        </p:txBody>
      </p:sp>
      <p:grpSp>
        <p:nvGrpSpPr>
          <p:cNvPr id="11" name="Groupe 10"/>
          <p:cNvGrpSpPr/>
          <p:nvPr/>
        </p:nvGrpSpPr>
        <p:grpSpPr>
          <a:xfrm>
            <a:off x="1302327" y="1153365"/>
            <a:ext cx="6670098" cy="4422778"/>
            <a:chOff x="0" y="0"/>
            <a:chExt cx="6255114" cy="4099044"/>
          </a:xfrm>
        </p:grpSpPr>
        <p:graphicFrame>
          <p:nvGraphicFramePr>
            <p:cNvPr id="12" name="Graphique 11"/>
            <p:cNvGraphicFramePr>
              <a:graphicFrameLocks/>
            </p:cNvGraphicFramePr>
            <p:nvPr/>
          </p:nvGraphicFramePr>
          <p:xfrm>
            <a:off x="0" y="0"/>
            <a:ext cx="6255114" cy="4099044"/>
          </p:xfrm>
          <a:graphic>
            <a:graphicData uri="http://schemas.openxmlformats.org/drawingml/2006/chart">
              <c:chart xmlns:c="http://schemas.openxmlformats.org/drawingml/2006/chart" xmlns:r="http://schemas.openxmlformats.org/officeDocument/2006/relationships" r:id="rId3"/>
            </a:graphicData>
          </a:graphic>
        </p:graphicFrame>
        <p:cxnSp>
          <p:nvCxnSpPr>
            <p:cNvPr id="13" name="Connecteur droit 12"/>
            <p:cNvCxnSpPr/>
            <p:nvPr/>
          </p:nvCxnSpPr>
          <p:spPr>
            <a:xfrm flipV="1">
              <a:off x="1859668" y="360300"/>
              <a:ext cx="15114" cy="238491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0683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34067" y="204796"/>
            <a:ext cx="8605331" cy="523220"/>
          </a:xfrm>
          <a:prstGeom prst="rect">
            <a:avLst/>
          </a:prstGeom>
          <a:noFill/>
        </p:spPr>
        <p:txBody>
          <a:bodyPr wrap="square" rtlCol="0">
            <a:spAutoFit/>
          </a:bodyPr>
          <a:lstStyle/>
          <a:p>
            <a:r>
              <a:rPr lang="fr-FR" sz="2800" b="1" dirty="0" smtClean="0">
                <a:solidFill>
                  <a:srgbClr val="376092"/>
                </a:solidFill>
              </a:rPr>
              <a:t>Repli dans la plupart des zones d’emploi de la région</a:t>
            </a:r>
            <a:endParaRPr lang="fr-FR" sz="2800" dirty="0">
              <a:solidFill>
                <a:srgbClr val="376092"/>
              </a:solidFill>
            </a:endParaRPr>
          </a:p>
        </p:txBody>
      </p:sp>
      <p:cxnSp>
        <p:nvCxnSpPr>
          <p:cNvPr id="6" name="Connecteur droit 5"/>
          <p:cNvCxnSpPr/>
          <p:nvPr/>
        </p:nvCxnSpPr>
        <p:spPr>
          <a:xfrm>
            <a:off x="130250" y="728016"/>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10</a:t>
            </a:fld>
            <a:endParaRPr lang="fr-FR" dirty="0"/>
          </a:p>
        </p:txBody>
      </p:sp>
      <p:sp>
        <p:nvSpPr>
          <p:cNvPr id="3" name="Espace réservé du pied de page 2"/>
          <p:cNvSpPr>
            <a:spLocks noGrp="1"/>
          </p:cNvSpPr>
          <p:nvPr>
            <p:ph type="ftr" sz="quarter" idx="11"/>
          </p:nvPr>
        </p:nvSpPr>
        <p:spPr>
          <a:xfrm>
            <a:off x="2188723" y="6568767"/>
            <a:ext cx="4464996" cy="365125"/>
          </a:xfrm>
        </p:spPr>
        <p:txBody>
          <a:bodyPr/>
          <a:lstStyle/>
          <a:p>
            <a:r>
              <a:rPr lang="fr-FR" smtClean="0"/>
              <a:t>La Note de conjoncture du 4e trimestre 2020</a:t>
            </a:r>
            <a:endParaRPr lang="fr-FR" dirty="0"/>
          </a:p>
        </p:txBody>
      </p:sp>
      <p:sp>
        <p:nvSpPr>
          <p:cNvPr id="7" name="Rectangle 6"/>
          <p:cNvSpPr/>
          <p:nvPr/>
        </p:nvSpPr>
        <p:spPr>
          <a:xfrm>
            <a:off x="1378633" y="1758595"/>
            <a:ext cx="998806" cy="520505"/>
          </a:xfrm>
          <a:prstGeom prst="rect">
            <a:avLst/>
          </a:prstGeom>
          <a:solidFill>
            <a:schemeClr val="bg1"/>
          </a:solidFill>
          <a:ln w="0">
            <a:solidFill>
              <a:schemeClr val="bg1"/>
            </a:solidFill>
          </a:ln>
          <a:effectLst>
            <a:glow>
              <a:schemeClr val="bg1"/>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78036" y="944881"/>
            <a:ext cx="5813173" cy="5512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81671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81" y="851910"/>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11</a:t>
            </a:fld>
            <a:endParaRPr lang="fr-FR" dirty="0"/>
          </a:p>
        </p:txBody>
      </p:sp>
      <p:sp>
        <p:nvSpPr>
          <p:cNvPr id="3" name="Espace réservé du pied de page 2"/>
          <p:cNvSpPr>
            <a:spLocks noGrp="1"/>
          </p:cNvSpPr>
          <p:nvPr>
            <p:ph type="ftr" sz="quarter" idx="11"/>
          </p:nvPr>
        </p:nvSpPr>
        <p:spPr>
          <a:xfrm>
            <a:off x="2188723" y="6568767"/>
            <a:ext cx="4464996" cy="365125"/>
          </a:xfrm>
        </p:spPr>
        <p:txBody>
          <a:bodyPr/>
          <a:lstStyle/>
          <a:p>
            <a:r>
              <a:rPr lang="fr-FR" smtClean="0"/>
              <a:t>La Note de conjoncture du 4e trimestre 2020</a:t>
            </a:r>
            <a:endParaRPr lang="fr-FR" dirty="0"/>
          </a:p>
        </p:txBody>
      </p:sp>
      <p:sp>
        <p:nvSpPr>
          <p:cNvPr id="7" name="ZoneTexte 6"/>
          <p:cNvSpPr txBox="1"/>
          <p:nvPr/>
        </p:nvSpPr>
        <p:spPr>
          <a:xfrm>
            <a:off x="277091" y="-102197"/>
            <a:ext cx="8707795" cy="954107"/>
          </a:xfrm>
          <a:prstGeom prst="rect">
            <a:avLst/>
          </a:prstGeom>
          <a:noFill/>
        </p:spPr>
        <p:txBody>
          <a:bodyPr wrap="square" rtlCol="0">
            <a:spAutoFit/>
          </a:bodyPr>
          <a:lstStyle/>
          <a:p>
            <a:r>
              <a:rPr lang="fr-FR" sz="2800" b="1" dirty="0" smtClean="0">
                <a:solidFill>
                  <a:schemeClr val="accent1">
                    <a:lumMod val="75000"/>
                  </a:schemeClr>
                </a:solidFill>
              </a:rPr>
              <a:t>En rythme trimestriel, la baisse de la demande d’emploi s’accentue au 4</a:t>
            </a:r>
            <a:r>
              <a:rPr lang="fr-FR" sz="2800" b="1" baseline="30000" dirty="0" smtClean="0">
                <a:solidFill>
                  <a:schemeClr val="accent1">
                    <a:lumMod val="75000"/>
                  </a:schemeClr>
                </a:solidFill>
              </a:rPr>
              <a:t>e</a:t>
            </a:r>
            <a:r>
              <a:rPr lang="fr-FR" sz="2800" b="1" dirty="0" smtClean="0">
                <a:solidFill>
                  <a:schemeClr val="accent1">
                    <a:lumMod val="75000"/>
                  </a:schemeClr>
                </a:solidFill>
              </a:rPr>
              <a:t> trimestre, mais elle ne devrait pas durer</a:t>
            </a:r>
            <a:endParaRPr lang="fr-FR" sz="2800" dirty="0">
              <a:solidFill>
                <a:schemeClr val="accent1">
                  <a:lumMod val="75000"/>
                </a:schemeClr>
              </a:solidFill>
            </a:endParaRPr>
          </a:p>
        </p:txBody>
      </p:sp>
      <p:grpSp>
        <p:nvGrpSpPr>
          <p:cNvPr id="17" name="Groupe 16"/>
          <p:cNvGrpSpPr/>
          <p:nvPr/>
        </p:nvGrpSpPr>
        <p:grpSpPr>
          <a:xfrm>
            <a:off x="819150" y="1042987"/>
            <a:ext cx="7505700" cy="4772025"/>
            <a:chOff x="0" y="0"/>
            <a:chExt cx="7505700" cy="4772025"/>
          </a:xfrm>
        </p:grpSpPr>
        <p:graphicFrame>
          <p:nvGraphicFramePr>
            <p:cNvPr id="19" name="Graphique 18"/>
            <p:cNvGraphicFramePr>
              <a:graphicFrameLocks/>
            </p:cNvGraphicFramePr>
            <p:nvPr/>
          </p:nvGraphicFramePr>
          <p:xfrm>
            <a:off x="0" y="0"/>
            <a:ext cx="7505700" cy="4772025"/>
          </p:xfrm>
          <a:graphic>
            <a:graphicData uri="http://schemas.openxmlformats.org/drawingml/2006/chart">
              <c:chart xmlns:c="http://schemas.openxmlformats.org/drawingml/2006/chart" xmlns:r="http://schemas.openxmlformats.org/officeDocument/2006/relationships" r:id="rId3"/>
            </a:graphicData>
          </a:graphic>
        </p:graphicFrame>
        <p:cxnSp>
          <p:nvCxnSpPr>
            <p:cNvPr id="20" name="Connecteur droit 19"/>
            <p:cNvCxnSpPr/>
            <p:nvPr/>
          </p:nvCxnSpPr>
          <p:spPr>
            <a:xfrm>
              <a:off x="6962775" y="809626"/>
              <a:ext cx="9525" cy="2733675"/>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9" name="ZoneTexte 17"/>
          <p:cNvSpPr txBox="1"/>
          <p:nvPr/>
        </p:nvSpPr>
        <p:spPr>
          <a:xfrm>
            <a:off x="4570983" y="1863626"/>
            <a:ext cx="2699050" cy="727781"/>
          </a:xfrm>
          <a:prstGeom prst="rect">
            <a:avLst/>
          </a:prstGeom>
          <a:solidFill>
            <a:schemeClr val="bg1"/>
          </a:solidFill>
        </p:spPr>
        <p:txBody>
          <a:bodyPr wrap="square" rtlCol="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fr-FR" sz="1400" b="1" dirty="0">
                <a:solidFill>
                  <a:srgbClr val="FF0000"/>
                </a:solidFill>
              </a:rPr>
              <a:t>499 600 demandeurs d’emploi catégories A,B,C en moyenne </a:t>
            </a:r>
          </a:p>
          <a:p>
            <a:pPr algn="r"/>
            <a:r>
              <a:rPr lang="fr-FR" sz="1400" b="1" dirty="0">
                <a:solidFill>
                  <a:srgbClr val="FF0000"/>
                </a:solidFill>
              </a:rPr>
              <a:t>au T4 2020</a:t>
            </a:r>
          </a:p>
          <a:p>
            <a:pPr algn="ctr"/>
            <a:endParaRPr lang="fr-FR" b="1" dirty="0">
              <a:solidFill>
                <a:srgbClr val="FF0000"/>
              </a:solidFill>
            </a:endParaRPr>
          </a:p>
        </p:txBody>
      </p:sp>
    </p:spTree>
    <p:extLst>
      <p:ext uri="{BB962C8B-B14F-4D97-AF65-F5344CB8AC3E}">
        <p14:creationId xmlns:p14="http://schemas.microsoft.com/office/powerpoint/2010/main" val="29589795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81" y="954107"/>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12</a:t>
            </a:fld>
            <a:endParaRPr lang="fr-FR" dirty="0"/>
          </a:p>
        </p:txBody>
      </p:sp>
      <p:sp>
        <p:nvSpPr>
          <p:cNvPr id="3" name="Espace réservé du pied de page 2"/>
          <p:cNvSpPr>
            <a:spLocks noGrp="1"/>
          </p:cNvSpPr>
          <p:nvPr>
            <p:ph type="ftr" sz="quarter" idx="11"/>
          </p:nvPr>
        </p:nvSpPr>
        <p:spPr>
          <a:xfrm>
            <a:off x="2188723" y="6568767"/>
            <a:ext cx="4464996" cy="365125"/>
          </a:xfrm>
        </p:spPr>
        <p:txBody>
          <a:bodyPr/>
          <a:lstStyle/>
          <a:p>
            <a:r>
              <a:rPr lang="fr-FR" smtClean="0"/>
              <a:t>La Note de conjoncture du 4e trimestre 2020</a:t>
            </a:r>
            <a:endParaRPr lang="fr-FR" dirty="0"/>
          </a:p>
        </p:txBody>
      </p:sp>
      <p:sp>
        <p:nvSpPr>
          <p:cNvPr id="7" name="ZoneTexte 6"/>
          <p:cNvSpPr txBox="1"/>
          <p:nvPr/>
        </p:nvSpPr>
        <p:spPr>
          <a:xfrm>
            <a:off x="277090" y="0"/>
            <a:ext cx="8707795" cy="954107"/>
          </a:xfrm>
          <a:prstGeom prst="rect">
            <a:avLst/>
          </a:prstGeom>
          <a:noFill/>
        </p:spPr>
        <p:txBody>
          <a:bodyPr wrap="square" rtlCol="0">
            <a:spAutoFit/>
          </a:bodyPr>
          <a:lstStyle/>
          <a:p>
            <a:r>
              <a:rPr lang="fr-FR" sz="2800" b="1" dirty="0" smtClean="0">
                <a:solidFill>
                  <a:schemeClr val="accent1">
                    <a:lumMod val="75000"/>
                  </a:schemeClr>
                </a:solidFill>
              </a:rPr>
              <a:t>Une hausse de la demande d’emploi fin 2020 qui efface la baisse de 2019</a:t>
            </a:r>
            <a:endParaRPr lang="fr-FR" sz="2800" dirty="0">
              <a:solidFill>
                <a:schemeClr val="accent1">
                  <a:lumMod val="75000"/>
                </a:schemeClr>
              </a:solidFill>
            </a:endParaRPr>
          </a:p>
        </p:txBody>
      </p:sp>
      <p:graphicFrame>
        <p:nvGraphicFramePr>
          <p:cNvPr id="11" name="Graphique 10"/>
          <p:cNvGraphicFramePr>
            <a:graphicFrameLocks/>
          </p:cNvGraphicFramePr>
          <p:nvPr>
            <p:extLst>
              <p:ext uri="{D42A27DB-BD31-4B8C-83A1-F6EECF244321}">
                <p14:modId xmlns:p14="http://schemas.microsoft.com/office/powerpoint/2010/main" val="376897954"/>
              </p:ext>
            </p:extLst>
          </p:nvPr>
        </p:nvGraphicFramePr>
        <p:xfrm>
          <a:off x="819150" y="1042987"/>
          <a:ext cx="7505700" cy="4772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321204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81" y="851910"/>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13</a:t>
            </a:fld>
            <a:endParaRPr lang="fr-FR" dirty="0"/>
          </a:p>
        </p:txBody>
      </p:sp>
      <p:sp>
        <p:nvSpPr>
          <p:cNvPr id="3" name="Espace réservé du pied de page 2"/>
          <p:cNvSpPr>
            <a:spLocks noGrp="1"/>
          </p:cNvSpPr>
          <p:nvPr>
            <p:ph type="ftr" sz="quarter" idx="11"/>
          </p:nvPr>
        </p:nvSpPr>
        <p:spPr>
          <a:xfrm>
            <a:off x="2188723" y="6568767"/>
            <a:ext cx="4464996" cy="365125"/>
          </a:xfrm>
        </p:spPr>
        <p:txBody>
          <a:bodyPr/>
          <a:lstStyle/>
          <a:p>
            <a:r>
              <a:rPr lang="fr-FR" smtClean="0"/>
              <a:t>La Note de conjoncture du 4e trimestre 2020</a:t>
            </a:r>
            <a:endParaRPr lang="fr-FR" dirty="0"/>
          </a:p>
        </p:txBody>
      </p:sp>
      <p:sp>
        <p:nvSpPr>
          <p:cNvPr id="8" name="ZoneTexte 7"/>
          <p:cNvSpPr txBox="1"/>
          <p:nvPr/>
        </p:nvSpPr>
        <p:spPr>
          <a:xfrm>
            <a:off x="429490" y="-67718"/>
            <a:ext cx="8309907" cy="954107"/>
          </a:xfrm>
          <a:prstGeom prst="rect">
            <a:avLst/>
          </a:prstGeom>
          <a:noFill/>
        </p:spPr>
        <p:txBody>
          <a:bodyPr wrap="square" rtlCol="0">
            <a:spAutoFit/>
          </a:bodyPr>
          <a:lstStyle/>
          <a:p>
            <a:r>
              <a:rPr lang="fr-FR" sz="2800" b="1" dirty="0" smtClean="0">
                <a:solidFill>
                  <a:schemeClr val="accent1">
                    <a:lumMod val="75000"/>
                  </a:schemeClr>
                </a:solidFill>
              </a:rPr>
              <a:t>Le repli en fin d’année est légèrement plus prononcé chez les femmes</a:t>
            </a:r>
            <a:endParaRPr lang="fr-FR" sz="2800" b="1" dirty="0">
              <a:solidFill>
                <a:schemeClr val="accent1">
                  <a:lumMod val="75000"/>
                </a:schemeClr>
              </a:solidFill>
            </a:endParaRPr>
          </a:p>
        </p:txBody>
      </p:sp>
      <p:graphicFrame>
        <p:nvGraphicFramePr>
          <p:cNvPr id="10" name="Graphique 9"/>
          <p:cNvGraphicFramePr>
            <a:graphicFrameLocks/>
          </p:cNvGraphicFramePr>
          <p:nvPr/>
        </p:nvGraphicFramePr>
        <p:xfrm>
          <a:off x="819150" y="1042987"/>
          <a:ext cx="7505700" cy="4772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29094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81" y="851910"/>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14</a:t>
            </a:fld>
            <a:endParaRPr lang="fr-FR" dirty="0"/>
          </a:p>
        </p:txBody>
      </p:sp>
      <p:sp>
        <p:nvSpPr>
          <p:cNvPr id="3" name="Espace réservé du pied de page 2"/>
          <p:cNvSpPr>
            <a:spLocks noGrp="1"/>
          </p:cNvSpPr>
          <p:nvPr>
            <p:ph type="ftr" sz="quarter" idx="11"/>
          </p:nvPr>
        </p:nvSpPr>
        <p:spPr>
          <a:xfrm>
            <a:off x="2188723" y="6568767"/>
            <a:ext cx="4464996" cy="365125"/>
          </a:xfrm>
        </p:spPr>
        <p:txBody>
          <a:bodyPr/>
          <a:lstStyle/>
          <a:p>
            <a:r>
              <a:rPr lang="fr-FR" smtClean="0"/>
              <a:t>La Note de conjoncture du 4e trimestre 2020</a:t>
            </a:r>
            <a:endParaRPr lang="fr-FR" dirty="0"/>
          </a:p>
        </p:txBody>
      </p:sp>
      <p:sp>
        <p:nvSpPr>
          <p:cNvPr id="8" name="ZoneTexte 7"/>
          <p:cNvSpPr txBox="1"/>
          <p:nvPr/>
        </p:nvSpPr>
        <p:spPr>
          <a:xfrm>
            <a:off x="159115" y="-80005"/>
            <a:ext cx="8984885" cy="954107"/>
          </a:xfrm>
          <a:prstGeom prst="rect">
            <a:avLst/>
          </a:prstGeom>
          <a:noFill/>
        </p:spPr>
        <p:txBody>
          <a:bodyPr wrap="square" rtlCol="0">
            <a:spAutoFit/>
          </a:bodyPr>
          <a:lstStyle/>
          <a:p>
            <a:r>
              <a:rPr lang="fr-FR" sz="2800" b="1" dirty="0" smtClean="0">
                <a:solidFill>
                  <a:schemeClr val="accent1">
                    <a:lumMod val="75000"/>
                  </a:schemeClr>
                </a:solidFill>
              </a:rPr>
              <a:t>Les hommes deux fois plus touchés que les femmes en 2020</a:t>
            </a:r>
            <a:endParaRPr lang="fr-FR" sz="2800" b="1" dirty="0">
              <a:solidFill>
                <a:schemeClr val="accent1">
                  <a:lumMod val="75000"/>
                </a:schemeClr>
              </a:solidFill>
            </a:endParaRPr>
          </a:p>
        </p:txBody>
      </p:sp>
      <p:graphicFrame>
        <p:nvGraphicFramePr>
          <p:cNvPr id="9" name="Graphique 8"/>
          <p:cNvGraphicFramePr>
            <a:graphicFrameLocks/>
          </p:cNvGraphicFramePr>
          <p:nvPr/>
        </p:nvGraphicFramePr>
        <p:xfrm>
          <a:off x="819150" y="1042987"/>
          <a:ext cx="7505700" cy="4772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95888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79" y="947764"/>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15</a:t>
            </a:fld>
            <a:endParaRPr lang="fr-FR" dirty="0"/>
          </a:p>
        </p:txBody>
      </p:sp>
      <p:sp>
        <p:nvSpPr>
          <p:cNvPr id="11" name="ZoneTexte 10"/>
          <p:cNvSpPr txBox="1"/>
          <p:nvPr/>
        </p:nvSpPr>
        <p:spPr>
          <a:xfrm>
            <a:off x="157078" y="0"/>
            <a:ext cx="8436747" cy="954107"/>
          </a:xfrm>
          <a:prstGeom prst="rect">
            <a:avLst/>
          </a:prstGeom>
          <a:noFill/>
        </p:spPr>
        <p:txBody>
          <a:bodyPr wrap="square" rtlCol="0">
            <a:spAutoFit/>
          </a:bodyPr>
          <a:lstStyle/>
          <a:p>
            <a:r>
              <a:rPr lang="fr-FR" sz="2800" b="1" dirty="0">
                <a:solidFill>
                  <a:schemeClr val="accent1">
                    <a:lumMod val="75000"/>
                  </a:schemeClr>
                </a:solidFill>
              </a:rPr>
              <a:t>Comme au trimestre précédent, le repli trimestriel est plus fort chez les jeunes</a:t>
            </a:r>
            <a:endParaRPr lang="fr-FR" sz="2800" b="1" dirty="0">
              <a:solidFill>
                <a:schemeClr val="accent1">
                  <a:lumMod val="75000"/>
                </a:schemeClr>
              </a:solidFill>
            </a:endParaRPr>
          </a:p>
        </p:txBody>
      </p:sp>
      <p:sp>
        <p:nvSpPr>
          <p:cNvPr id="3" name="Espace réservé du pied de page 2"/>
          <p:cNvSpPr>
            <a:spLocks noGrp="1"/>
          </p:cNvSpPr>
          <p:nvPr>
            <p:ph type="ftr" sz="quarter" idx="11"/>
          </p:nvPr>
        </p:nvSpPr>
        <p:spPr>
          <a:xfrm>
            <a:off x="2315183" y="6568767"/>
            <a:ext cx="4445540" cy="365125"/>
          </a:xfrm>
        </p:spPr>
        <p:txBody>
          <a:bodyPr/>
          <a:lstStyle/>
          <a:p>
            <a:r>
              <a:rPr lang="fr-FR" smtClean="0"/>
              <a:t>La Note de conjoncture du 4e trimestre 2020</a:t>
            </a:r>
            <a:endParaRPr lang="fr-FR" dirty="0"/>
          </a:p>
        </p:txBody>
      </p:sp>
      <p:graphicFrame>
        <p:nvGraphicFramePr>
          <p:cNvPr id="9" name="Graphique 8"/>
          <p:cNvGraphicFramePr>
            <a:graphicFrameLocks/>
          </p:cNvGraphicFramePr>
          <p:nvPr/>
        </p:nvGraphicFramePr>
        <p:xfrm>
          <a:off x="819150" y="1042987"/>
          <a:ext cx="7505700" cy="4772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32806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Connecteur droit 5"/>
          <p:cNvCxnSpPr/>
          <p:nvPr/>
        </p:nvCxnSpPr>
        <p:spPr>
          <a:xfrm>
            <a:off x="157079" y="947764"/>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16</a:t>
            </a:fld>
            <a:endParaRPr lang="fr-FR" dirty="0"/>
          </a:p>
        </p:txBody>
      </p:sp>
      <p:sp>
        <p:nvSpPr>
          <p:cNvPr id="11" name="ZoneTexte 10"/>
          <p:cNvSpPr txBox="1"/>
          <p:nvPr/>
        </p:nvSpPr>
        <p:spPr>
          <a:xfrm>
            <a:off x="157079" y="21797"/>
            <a:ext cx="8436747" cy="954107"/>
          </a:xfrm>
          <a:prstGeom prst="rect">
            <a:avLst/>
          </a:prstGeom>
          <a:noFill/>
        </p:spPr>
        <p:txBody>
          <a:bodyPr wrap="square" rtlCol="0">
            <a:spAutoFit/>
          </a:bodyPr>
          <a:lstStyle/>
          <a:p>
            <a:r>
              <a:rPr lang="fr-FR" sz="2800" b="1" dirty="0" smtClean="0">
                <a:solidFill>
                  <a:schemeClr val="accent1">
                    <a:lumMod val="75000"/>
                  </a:schemeClr>
                </a:solidFill>
              </a:rPr>
              <a:t>En 2020, les </a:t>
            </a:r>
            <a:r>
              <a:rPr lang="fr-FR" sz="2800" b="1" dirty="0" smtClean="0">
                <a:solidFill>
                  <a:schemeClr val="accent1">
                    <a:lumMod val="75000"/>
                  </a:schemeClr>
                </a:solidFill>
              </a:rPr>
              <a:t>jeunes plus affectés que les autres tranches d’âge</a:t>
            </a:r>
            <a:endParaRPr lang="fr-FR" sz="2800" b="1" dirty="0">
              <a:solidFill>
                <a:schemeClr val="accent1">
                  <a:lumMod val="75000"/>
                </a:schemeClr>
              </a:solidFill>
            </a:endParaRPr>
          </a:p>
        </p:txBody>
      </p:sp>
      <p:sp>
        <p:nvSpPr>
          <p:cNvPr id="3" name="Espace réservé du pied de page 2"/>
          <p:cNvSpPr>
            <a:spLocks noGrp="1"/>
          </p:cNvSpPr>
          <p:nvPr>
            <p:ph type="ftr" sz="quarter" idx="11"/>
          </p:nvPr>
        </p:nvSpPr>
        <p:spPr>
          <a:xfrm>
            <a:off x="2315183" y="6568767"/>
            <a:ext cx="4445540" cy="365125"/>
          </a:xfrm>
        </p:spPr>
        <p:txBody>
          <a:bodyPr/>
          <a:lstStyle/>
          <a:p>
            <a:r>
              <a:rPr lang="fr-FR" smtClean="0"/>
              <a:t>La Note de conjoncture du 4e trimestre 2020</a:t>
            </a:r>
            <a:endParaRPr lang="fr-FR" dirty="0"/>
          </a:p>
        </p:txBody>
      </p:sp>
      <p:graphicFrame>
        <p:nvGraphicFramePr>
          <p:cNvPr id="8" name="Graphique 7"/>
          <p:cNvGraphicFramePr>
            <a:graphicFrameLocks/>
          </p:cNvGraphicFramePr>
          <p:nvPr/>
        </p:nvGraphicFramePr>
        <p:xfrm>
          <a:off x="819150" y="1042987"/>
          <a:ext cx="7505700" cy="4772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023596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314164" y="15134"/>
            <a:ext cx="8827805" cy="954107"/>
          </a:xfrm>
          <a:prstGeom prst="rect">
            <a:avLst/>
          </a:prstGeom>
          <a:noFill/>
        </p:spPr>
        <p:txBody>
          <a:bodyPr wrap="square" rtlCol="0">
            <a:spAutoFit/>
          </a:bodyPr>
          <a:lstStyle/>
          <a:p>
            <a:r>
              <a:rPr lang="fr-FR" sz="2800" b="1" dirty="0" smtClean="0">
                <a:solidFill>
                  <a:schemeClr val="accent1">
                    <a:lumMod val="75000"/>
                  </a:schemeClr>
                </a:solidFill>
              </a:rPr>
              <a:t>La forte baisse trimestrielle des inscrits depuis moins d’un an devrait franchement se modérer début 2021</a:t>
            </a:r>
            <a:endParaRPr lang="fr-FR" sz="2800" b="1" dirty="0">
              <a:solidFill>
                <a:schemeClr val="accent1">
                  <a:lumMod val="75000"/>
                </a:schemeClr>
              </a:solidFill>
            </a:endParaRPr>
          </a:p>
        </p:txBody>
      </p:sp>
      <p:cxnSp>
        <p:nvCxnSpPr>
          <p:cNvPr id="6" name="Connecteur droit 5"/>
          <p:cNvCxnSpPr/>
          <p:nvPr/>
        </p:nvCxnSpPr>
        <p:spPr>
          <a:xfrm>
            <a:off x="146856" y="9529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17</a:t>
            </a:fld>
            <a:endParaRPr lang="fr-FR" dirty="0"/>
          </a:p>
        </p:txBody>
      </p:sp>
      <p:sp>
        <p:nvSpPr>
          <p:cNvPr id="3" name="Espace réservé du pied de page 2"/>
          <p:cNvSpPr>
            <a:spLocks noGrp="1"/>
          </p:cNvSpPr>
          <p:nvPr>
            <p:ph type="ftr" sz="quarter" idx="11"/>
          </p:nvPr>
        </p:nvSpPr>
        <p:spPr>
          <a:xfrm>
            <a:off x="2217905" y="6568767"/>
            <a:ext cx="4542817" cy="365125"/>
          </a:xfrm>
        </p:spPr>
        <p:txBody>
          <a:bodyPr/>
          <a:lstStyle/>
          <a:p>
            <a:r>
              <a:rPr lang="fr-FR" smtClean="0"/>
              <a:t>La Note de conjoncture du 4e trimestre 2020</a:t>
            </a:r>
            <a:endParaRPr lang="fr-FR" dirty="0"/>
          </a:p>
        </p:txBody>
      </p:sp>
      <p:graphicFrame>
        <p:nvGraphicFramePr>
          <p:cNvPr id="9" name="Graphique 8"/>
          <p:cNvGraphicFramePr>
            <a:graphicFrameLocks/>
          </p:cNvGraphicFramePr>
          <p:nvPr/>
        </p:nvGraphicFramePr>
        <p:xfrm>
          <a:off x="819150" y="1042987"/>
          <a:ext cx="7505700" cy="4772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599001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6856" y="15134"/>
            <a:ext cx="8995113" cy="861774"/>
          </a:xfrm>
          <a:prstGeom prst="rect">
            <a:avLst/>
          </a:prstGeom>
          <a:noFill/>
        </p:spPr>
        <p:txBody>
          <a:bodyPr wrap="square" rtlCol="0">
            <a:spAutoFit/>
          </a:bodyPr>
          <a:lstStyle/>
          <a:p>
            <a:r>
              <a:rPr lang="fr-FR" sz="2500" b="1" dirty="0" smtClean="0">
                <a:solidFill>
                  <a:schemeClr val="accent1">
                    <a:lumMod val="75000"/>
                  </a:schemeClr>
                </a:solidFill>
              </a:rPr>
              <a:t>Vive augmentation annuelle chez les demandeurs d’emploi de longue durée, légère baisse chez les inscrits depuis moins d’un an</a:t>
            </a:r>
            <a:endParaRPr lang="fr-FR" sz="2500" b="1" dirty="0">
              <a:solidFill>
                <a:schemeClr val="accent1">
                  <a:lumMod val="75000"/>
                </a:schemeClr>
              </a:solidFill>
            </a:endParaRPr>
          </a:p>
        </p:txBody>
      </p:sp>
      <p:cxnSp>
        <p:nvCxnSpPr>
          <p:cNvPr id="6" name="Connecteur droit 5"/>
          <p:cNvCxnSpPr/>
          <p:nvPr/>
        </p:nvCxnSpPr>
        <p:spPr>
          <a:xfrm>
            <a:off x="146856" y="9529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18</a:t>
            </a:fld>
            <a:endParaRPr lang="fr-FR" dirty="0"/>
          </a:p>
        </p:txBody>
      </p:sp>
      <p:sp>
        <p:nvSpPr>
          <p:cNvPr id="3" name="Espace réservé du pied de page 2"/>
          <p:cNvSpPr>
            <a:spLocks noGrp="1"/>
          </p:cNvSpPr>
          <p:nvPr>
            <p:ph type="ftr" sz="quarter" idx="11"/>
          </p:nvPr>
        </p:nvSpPr>
        <p:spPr>
          <a:xfrm>
            <a:off x="2217905" y="6568767"/>
            <a:ext cx="4542817" cy="365125"/>
          </a:xfrm>
        </p:spPr>
        <p:txBody>
          <a:bodyPr/>
          <a:lstStyle/>
          <a:p>
            <a:r>
              <a:rPr lang="fr-FR" smtClean="0"/>
              <a:t>La Note de conjoncture du 4e trimestre 2020</a:t>
            </a:r>
            <a:endParaRPr lang="fr-FR" dirty="0"/>
          </a:p>
        </p:txBody>
      </p:sp>
      <p:graphicFrame>
        <p:nvGraphicFramePr>
          <p:cNvPr id="8" name="Graphique 7"/>
          <p:cNvGraphicFramePr>
            <a:graphicFrameLocks/>
          </p:cNvGraphicFramePr>
          <p:nvPr/>
        </p:nvGraphicFramePr>
        <p:xfrm>
          <a:off x="819150" y="1042987"/>
          <a:ext cx="7505700" cy="47720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177312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48887" y="374928"/>
            <a:ext cx="8995113" cy="523220"/>
          </a:xfrm>
          <a:prstGeom prst="rect">
            <a:avLst/>
          </a:prstGeom>
          <a:noFill/>
        </p:spPr>
        <p:txBody>
          <a:bodyPr wrap="square" rtlCol="0">
            <a:spAutoFit/>
          </a:bodyPr>
          <a:lstStyle/>
          <a:p>
            <a:r>
              <a:rPr lang="fr-FR" sz="2800" b="1" dirty="0">
                <a:solidFill>
                  <a:srgbClr val="376092"/>
                </a:solidFill>
              </a:rPr>
              <a:t>18 500 allocataires du RSA de </a:t>
            </a:r>
            <a:r>
              <a:rPr lang="fr-FR" sz="2800" b="1" dirty="0" smtClean="0">
                <a:solidFill>
                  <a:srgbClr val="376092"/>
                </a:solidFill>
              </a:rPr>
              <a:t>plus en </a:t>
            </a:r>
            <a:r>
              <a:rPr lang="fr-FR" sz="2800" b="1" dirty="0">
                <a:solidFill>
                  <a:srgbClr val="376092"/>
                </a:solidFill>
              </a:rPr>
              <a:t>2020</a:t>
            </a:r>
            <a:endParaRPr lang="fr-FR" sz="2800" dirty="0">
              <a:solidFill>
                <a:srgbClr val="376092"/>
              </a:solidFill>
            </a:endParaRPr>
          </a:p>
        </p:txBody>
      </p:sp>
      <p:cxnSp>
        <p:nvCxnSpPr>
          <p:cNvPr id="6" name="Connecteur droit 5"/>
          <p:cNvCxnSpPr/>
          <p:nvPr/>
        </p:nvCxnSpPr>
        <p:spPr>
          <a:xfrm>
            <a:off x="146856" y="898148"/>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19</a:t>
            </a:fld>
            <a:endParaRPr lang="fr-FR" dirty="0"/>
          </a:p>
        </p:txBody>
      </p:sp>
      <p:sp>
        <p:nvSpPr>
          <p:cNvPr id="7" name="Espace réservé du pied de page 6"/>
          <p:cNvSpPr>
            <a:spLocks noGrp="1"/>
          </p:cNvSpPr>
          <p:nvPr>
            <p:ph type="ftr" sz="quarter" idx="11"/>
          </p:nvPr>
        </p:nvSpPr>
        <p:spPr>
          <a:xfrm>
            <a:off x="1708030" y="6568767"/>
            <a:ext cx="5900468" cy="365125"/>
          </a:xfrm>
        </p:spPr>
        <p:txBody>
          <a:bodyPr/>
          <a:lstStyle/>
          <a:p>
            <a:r>
              <a:rPr lang="fr-FR" dirty="0"/>
              <a:t>La Note de conjoncture du 4e trimestre 2020</a:t>
            </a: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161" t="51364" r="28223" b="7967"/>
          <a:stretch/>
        </p:blipFill>
        <p:spPr bwMode="auto">
          <a:xfrm>
            <a:off x="227016" y="1571221"/>
            <a:ext cx="8667483" cy="2975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77808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456487" y="1120580"/>
            <a:ext cx="8282911" cy="5078313"/>
          </a:xfrm>
          <a:prstGeom prst="rect">
            <a:avLst/>
          </a:prstGeom>
          <a:noFill/>
        </p:spPr>
        <p:txBody>
          <a:bodyPr wrap="square" rtlCol="0">
            <a:normAutofit/>
          </a:bodyPr>
          <a:lstStyle/>
          <a:p>
            <a:pPr algn="ctr">
              <a:defRPr/>
            </a:pPr>
            <a:endParaRPr lang="fr-FR" dirty="0" smtClean="0"/>
          </a:p>
          <a:p>
            <a:pPr algn="ctr">
              <a:defRPr/>
            </a:pPr>
            <a:endParaRPr lang="fr-FR" dirty="0"/>
          </a:p>
          <a:p>
            <a:pPr algn="ctr">
              <a:defRPr/>
            </a:pPr>
            <a:r>
              <a:rPr lang="fr-FR" sz="2000" dirty="0"/>
              <a:t>La </a:t>
            </a:r>
            <a:r>
              <a:rPr lang="fr-FR" sz="2000" b="1" dirty="0">
                <a:solidFill>
                  <a:schemeClr val="accent6">
                    <a:lumMod val="75000"/>
                  </a:schemeClr>
                </a:solidFill>
              </a:rPr>
              <a:t>Note de conjoncture </a:t>
            </a:r>
            <a:r>
              <a:rPr lang="fr-FR" sz="2000" dirty="0"/>
              <a:t>de la </a:t>
            </a:r>
            <a:r>
              <a:rPr lang="fr-FR" sz="2000" dirty="0" err="1"/>
              <a:t>Dreets</a:t>
            </a:r>
            <a:r>
              <a:rPr lang="fr-FR" sz="2000" dirty="0"/>
              <a:t> Provence-Alpes-Côte d’Azur:</a:t>
            </a:r>
          </a:p>
          <a:p>
            <a:pPr algn="ctr">
              <a:defRPr/>
            </a:pPr>
            <a:r>
              <a:rPr lang="fr-FR" sz="2000" dirty="0">
                <a:hlinkClick r:id="rId3"/>
              </a:rPr>
              <a:t/>
            </a:r>
            <a:br>
              <a:rPr lang="fr-FR" sz="2000" dirty="0">
                <a:hlinkClick r:id="rId3"/>
              </a:rPr>
            </a:br>
            <a:r>
              <a:rPr lang="fr-FR" sz="2000" dirty="0">
                <a:hlinkClick r:id="rId3"/>
              </a:rPr>
              <a:t>https://paca.dreets.gouv.fr/Les-publications-periodiques-9124</a:t>
            </a:r>
            <a:endParaRPr lang="fr-FR" sz="2000" dirty="0"/>
          </a:p>
          <a:p>
            <a:pPr algn="ctr">
              <a:defRPr/>
            </a:pPr>
            <a:endParaRPr lang="fr-FR" sz="2000" dirty="0"/>
          </a:p>
          <a:p>
            <a:pPr algn="ctr">
              <a:defRPr/>
            </a:pPr>
            <a:r>
              <a:rPr lang="fr-FR" sz="2000" dirty="0"/>
              <a:t>L</a:t>
            </a:r>
            <a:r>
              <a:rPr lang="fr-FR" sz="2000" dirty="0" smtClean="0"/>
              <a:t>es </a:t>
            </a:r>
            <a:r>
              <a:rPr lang="fr-FR" sz="2000" b="1" dirty="0" smtClean="0">
                <a:solidFill>
                  <a:schemeClr val="accent6">
                    <a:lumMod val="75000"/>
                  </a:schemeClr>
                </a:solidFill>
              </a:rPr>
              <a:t>éclairages conjoncturels départementaux </a:t>
            </a:r>
            <a:r>
              <a:rPr lang="fr-FR" sz="2000" dirty="0" smtClean="0"/>
              <a:t>:</a:t>
            </a:r>
          </a:p>
          <a:p>
            <a:pPr algn="ctr">
              <a:defRPr/>
            </a:pPr>
            <a:endParaRPr lang="fr-FR" sz="2000" dirty="0" smtClean="0"/>
          </a:p>
          <a:p>
            <a:pPr algn="ctr">
              <a:defRPr/>
            </a:pPr>
            <a:r>
              <a:rPr lang="fr-FR" sz="2000" dirty="0">
                <a:hlinkClick r:id="rId4"/>
              </a:rPr>
              <a:t>http://</a:t>
            </a:r>
            <a:r>
              <a:rPr lang="fr-FR" sz="2000" dirty="0" smtClean="0">
                <a:hlinkClick r:id="rId4"/>
              </a:rPr>
              <a:t>paca.dreets.gouv.fr/Les-outils-de-pilotage-territorialises</a:t>
            </a:r>
            <a:endParaRPr lang="fr-FR" sz="2000" dirty="0" smtClean="0"/>
          </a:p>
          <a:p>
            <a:pPr algn="ctr">
              <a:defRPr/>
            </a:pPr>
            <a:endParaRPr lang="fr-FR" dirty="0" smtClean="0"/>
          </a:p>
          <a:p>
            <a:pPr algn="ctr">
              <a:defRPr/>
            </a:pPr>
            <a:endParaRPr lang="fr-FR" dirty="0" smtClean="0"/>
          </a:p>
          <a:p>
            <a:pPr algn="ctr">
              <a:defRPr/>
            </a:pPr>
            <a:r>
              <a:rPr lang="fr-FR" sz="2000" dirty="0"/>
              <a:t>Retrouvez tous nos indicateurs dans le </a:t>
            </a:r>
            <a:r>
              <a:rPr lang="fr-FR" sz="2000" b="1" dirty="0">
                <a:solidFill>
                  <a:schemeClr val="accent6">
                    <a:lumMod val="75000"/>
                  </a:schemeClr>
                </a:solidFill>
              </a:rPr>
              <a:t>Tableau de bord des indicateurs clés </a:t>
            </a:r>
          </a:p>
          <a:p>
            <a:pPr algn="ctr">
              <a:defRPr/>
            </a:pPr>
            <a:endParaRPr lang="fr-FR" sz="2000" dirty="0">
              <a:solidFill>
                <a:srgbClr val="FF0000"/>
              </a:solidFill>
            </a:endParaRPr>
          </a:p>
          <a:p>
            <a:pPr algn="ctr">
              <a:defRPr/>
            </a:pPr>
            <a:r>
              <a:rPr lang="fr-FR" sz="2000" dirty="0"/>
              <a:t>en téléchargement sur le site de la </a:t>
            </a:r>
            <a:r>
              <a:rPr lang="fr-FR" sz="2000" dirty="0" err="1"/>
              <a:t>Dreets</a:t>
            </a:r>
            <a:r>
              <a:rPr lang="fr-FR" sz="2000" dirty="0"/>
              <a:t> Provence-Alpes-Côte d’Azur : </a:t>
            </a:r>
          </a:p>
          <a:p>
            <a:pPr algn="ctr">
              <a:defRPr/>
            </a:pPr>
            <a:endParaRPr lang="fr-FR" sz="2400" dirty="0"/>
          </a:p>
          <a:p>
            <a:pPr marL="0" lvl="1" algn="ctr">
              <a:defRPr/>
            </a:pPr>
            <a:r>
              <a:rPr lang="fr-FR" sz="2000" dirty="0">
                <a:hlinkClick r:id="rId5"/>
              </a:rPr>
              <a:t>https://paca.dreets.gouv.fr/Les-indicateurs-cles-de-la-Direccte-Paca</a:t>
            </a:r>
            <a:endParaRPr lang="fr-FR" sz="2000" dirty="0"/>
          </a:p>
          <a:p>
            <a:pPr lvl="1"/>
            <a:endParaRPr lang="fr-FR" dirty="0"/>
          </a:p>
          <a:p>
            <a:pPr lvl="1"/>
            <a:endParaRPr lang="fr-FR" dirty="0" smtClean="0"/>
          </a:p>
          <a:p>
            <a:pPr lvl="1"/>
            <a:endParaRPr lang="fr-FR" dirty="0" smtClean="0"/>
          </a:p>
          <a:p>
            <a:pPr lvl="1"/>
            <a:endParaRPr lang="fr-FR" dirty="0"/>
          </a:p>
          <a:p>
            <a:pPr lvl="1"/>
            <a:endParaRPr lang="fr-FR" dirty="0" smtClean="0"/>
          </a:p>
          <a:p>
            <a:pPr lvl="1"/>
            <a:endParaRPr lang="fr-FR" dirty="0"/>
          </a:p>
          <a:p>
            <a:pPr lvl="1"/>
            <a:endParaRPr lang="fr-FR" dirty="0" smtClean="0"/>
          </a:p>
          <a:p>
            <a:pPr lvl="1"/>
            <a:endParaRPr lang="fr-FR" dirty="0"/>
          </a:p>
          <a:p>
            <a:pPr lvl="1"/>
            <a:endParaRPr lang="fr-FR" dirty="0"/>
          </a:p>
        </p:txBody>
      </p:sp>
      <p:sp>
        <p:nvSpPr>
          <p:cNvPr id="4" name="ZoneTexte 3"/>
          <p:cNvSpPr txBox="1"/>
          <p:nvPr/>
        </p:nvSpPr>
        <p:spPr>
          <a:xfrm>
            <a:off x="264895" y="465363"/>
            <a:ext cx="8612177" cy="523220"/>
          </a:xfrm>
          <a:prstGeom prst="rect">
            <a:avLst/>
          </a:prstGeom>
          <a:noFill/>
        </p:spPr>
        <p:txBody>
          <a:bodyPr wrap="square" rtlCol="0">
            <a:spAutoFit/>
          </a:bodyPr>
          <a:lstStyle/>
          <a:p>
            <a:r>
              <a:rPr lang="fr-FR" sz="2800" b="1" dirty="0" smtClean="0">
                <a:solidFill>
                  <a:schemeClr val="accent1">
                    <a:lumMod val="75000"/>
                  </a:schemeClr>
                </a:solidFill>
              </a:rPr>
              <a:t>Pour en savoir plus</a:t>
            </a:r>
            <a:endParaRPr lang="fr-FR" sz="2800" dirty="0">
              <a:solidFill>
                <a:schemeClr val="accent1">
                  <a:lumMod val="75000"/>
                </a:schemeClr>
              </a:solidFill>
            </a:endParaRPr>
          </a:p>
        </p:txBody>
      </p:sp>
      <p:cxnSp>
        <p:nvCxnSpPr>
          <p:cNvPr id="6" name="Connecteur droit 5"/>
          <p:cNvCxnSpPr/>
          <p:nvPr/>
        </p:nvCxnSpPr>
        <p:spPr>
          <a:xfrm>
            <a:off x="213645" y="991089"/>
            <a:ext cx="8827805" cy="0"/>
          </a:xfrm>
          <a:prstGeom prst="line">
            <a:avLst/>
          </a:prstGeom>
          <a:ln/>
          <a:effectLst/>
        </p:spPr>
        <p:style>
          <a:lnRef idx="3">
            <a:schemeClr val="accent6"/>
          </a:lnRef>
          <a:fillRef idx="0">
            <a:schemeClr val="accent6"/>
          </a:fillRef>
          <a:effectRef idx="2">
            <a:schemeClr val="accent6"/>
          </a:effectRef>
          <a:fontRef idx="minor">
            <a:schemeClr val="tx1"/>
          </a:fontRef>
        </p:style>
      </p:cxnSp>
      <p:sp>
        <p:nvSpPr>
          <p:cNvPr id="5" name="Espace réservé du numéro de diapositive 4"/>
          <p:cNvSpPr>
            <a:spLocks noGrp="1"/>
          </p:cNvSpPr>
          <p:nvPr>
            <p:ph type="sldNum" sz="quarter" idx="12"/>
          </p:nvPr>
        </p:nvSpPr>
        <p:spPr/>
        <p:txBody>
          <a:bodyPr/>
          <a:lstStyle/>
          <a:p>
            <a:fld id="{3C7AC07C-28E4-BD4F-9FFB-37ABAC856C34}" type="slidenum">
              <a:rPr lang="fr-FR" smtClean="0"/>
              <a:t>20</a:t>
            </a:fld>
            <a:endParaRPr lang="fr-FR" dirty="0"/>
          </a:p>
        </p:txBody>
      </p:sp>
      <p:sp>
        <p:nvSpPr>
          <p:cNvPr id="7" name="Espace réservé du pied de page 6"/>
          <p:cNvSpPr>
            <a:spLocks noGrp="1"/>
          </p:cNvSpPr>
          <p:nvPr>
            <p:ph type="ftr" sz="quarter" idx="11"/>
          </p:nvPr>
        </p:nvSpPr>
        <p:spPr>
          <a:xfrm>
            <a:off x="1768415" y="6568767"/>
            <a:ext cx="5840083" cy="365125"/>
          </a:xfrm>
        </p:spPr>
        <p:txBody>
          <a:bodyPr/>
          <a:lstStyle/>
          <a:p>
            <a:r>
              <a:rPr lang="fr-FR" dirty="0" smtClean="0"/>
              <a:t>La Note de conjoncture du 4e trimestre 2020</a:t>
            </a:r>
            <a:endParaRPr lang="fr-FR" dirty="0"/>
          </a:p>
        </p:txBody>
      </p:sp>
    </p:spTree>
    <p:extLst>
      <p:ext uri="{BB962C8B-B14F-4D97-AF65-F5344CB8AC3E}">
        <p14:creationId xmlns:p14="http://schemas.microsoft.com/office/powerpoint/2010/main" val="170334014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ireccte - Document" ma:contentTypeID="0x0101002B9C2962A44E47E49C985B3DB63656AE0096388B916A9B264DBD77EFB5256EEC22" ma:contentTypeVersion="8" ma:contentTypeDescription="Document pour les portails de type Direccte" ma:contentTypeScope="" ma:versionID="c11fc93c9e7ea15410097cfb7479afe7">
  <xsd:schema xmlns:xsd="http://www.w3.org/2001/XMLSchema" xmlns:xs="http://www.w3.org/2001/XMLSchema" xmlns:p="http://schemas.microsoft.com/office/2006/metadata/properties" xmlns:ns2="2ff91c20-40e6-4ab5-a5ac-9b5646c66526" xmlns:ns3="ab994d58-9349-46a1-8cee-b96a64c5dc7e" targetNamespace="http://schemas.microsoft.com/office/2006/metadata/properties" ma:root="true" ma:fieldsID="dcf6eb2dcc919f976b99dd89427cdf59" ns2:_="" ns3:_="">
    <xsd:import namespace="2ff91c20-40e6-4ab5-a5ac-9b5646c66526"/>
    <xsd:import namespace="ab994d58-9349-46a1-8cee-b96a64c5dc7e"/>
    <xsd:element name="properties">
      <xsd:complexType>
        <xsd:sequence>
          <xsd:element name="documentManagement">
            <xsd:complexType>
              <xsd:all>
                <xsd:element ref="ns2:DIRECCTE" minOccurs="0"/>
                <xsd:element ref="ns2:Rubrique" minOccurs="0"/>
                <xsd:element ref="ns2:RubriqueNiv2" minOccurs="0"/>
                <xsd:element ref="ns2:RubriqueNiv3" minOccurs="0"/>
                <xsd:element ref="ns2:Auteur" minOccurs="0"/>
                <xsd:element ref="ns2:Mots_x0020_Clefs" minOccurs="0"/>
                <xsd:element ref="ns3:_dlc_DocId" minOccurs="0"/>
                <xsd:element ref="ns3:_dlc_DocIdUrl" minOccurs="0"/>
                <xsd:element ref="ns3:_dlc_DocIdPersistId" minOccurs="0"/>
                <xsd:element ref="ns3:Resume" minOccurs="0"/>
                <xsd:element ref="ns3:Année" minOccurs="0"/>
                <xsd:element ref="ns3:Mois" minOccurs="0"/>
                <xsd:element ref="ns3:Jou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f91c20-40e6-4ab5-a5ac-9b5646c66526" elementFormDefault="qualified">
    <xsd:import namespace="http://schemas.microsoft.com/office/2006/documentManagement/types"/>
    <xsd:import namespace="http://schemas.microsoft.com/office/infopath/2007/PartnerControls"/>
    <xsd:element name="DIRECCTE" ma:index="8" nillable="true" ma:displayName="DIRECCTE" ma:internalName="DIRECCTE">
      <xsd:simpleType>
        <xsd:restriction base="dms:Text">
          <xsd:maxLength value="255"/>
        </xsd:restriction>
      </xsd:simpleType>
    </xsd:element>
    <xsd:element name="Rubrique" ma:index="9" nillable="true" ma:displayName="Rubrique" ma:internalName="Rubrique">
      <xsd:simpleType>
        <xsd:restriction base="dms:Text">
          <xsd:maxLength value="255"/>
        </xsd:restriction>
      </xsd:simpleType>
    </xsd:element>
    <xsd:element name="RubriqueNiv2" ma:index="10" nillable="true" ma:displayName="Rubrique Niveau 2" ma:internalName="RubriqueNiv2">
      <xsd:simpleType>
        <xsd:restriction base="dms:Text">
          <xsd:maxLength value="255"/>
        </xsd:restriction>
      </xsd:simpleType>
    </xsd:element>
    <xsd:element name="RubriqueNiv3" ma:index="11" nillable="true" ma:displayName="Rubrique Niveau 3" ma:internalName="RubriqueNiv3">
      <xsd:simpleType>
        <xsd:restriction base="dms:Text">
          <xsd:maxLength value="255"/>
        </xsd:restriction>
      </xsd:simpleType>
    </xsd:element>
    <xsd:element name="Auteur" ma:index="12" nillable="true" ma:displayName="Auteur" ma:list="UserInfo" ma:SharePointGroup="0" ma:internalName="Auteu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ots_x0020_Clefs" ma:index="13" nillable="true" ma:displayName="Mots Clefs" ma:internalName="Mots_x0020_Clef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994d58-9349-46a1-8cee-b96a64c5dc7e" elementFormDefault="qualified">
    <xsd:import namespace="http://schemas.microsoft.com/office/2006/documentManagement/types"/>
    <xsd:import namespace="http://schemas.microsoft.com/office/infopath/2007/PartnerControls"/>
    <xsd:element name="_dlc_DocId" ma:index="14" nillable="true" ma:displayName="Valeur d’ID de document" ma:description="Valeur de l’ID de document affecté à cet élément." ma:internalName="_dlc_DocId" ma:readOnly="true">
      <xsd:simpleType>
        <xsd:restriction base="dms:Text"/>
      </xsd:simpleType>
    </xsd:element>
    <xsd:element name="_dlc_DocIdUrl" ma:index="15"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6" nillable="true" ma:displayName="Persist ID" ma:description="Keep ID on add." ma:hidden="true" ma:internalName="_dlc_DocIdPersistId" ma:readOnly="true">
      <xsd:simpleType>
        <xsd:restriction base="dms:Boolean"/>
      </xsd:simpleType>
    </xsd:element>
    <xsd:element name="Resume" ma:index="17" nillable="true" ma:displayName="Résumé" ma:internalName="Resume">
      <xsd:simpleType>
        <xsd:restriction base="dms:Text">
          <xsd:maxLength value="255"/>
        </xsd:restriction>
      </xsd:simpleType>
    </xsd:element>
    <xsd:element name="Année" ma:index="18" nillable="true" ma:displayName="Année" ma:description="" ma:format="Dropdown" ma:internalName="Ann_x00e9_e">
      <xsd:simpleType>
        <xsd:union memberTypes="dms:Text">
          <xsd:simpleType>
            <xsd:restriction base="dms:Choice">
              <xsd:enumeration value="2004"/>
              <xsd:enumeration value="2005"/>
              <xsd:enumeration value="2006"/>
              <xsd:enumeration value="2007"/>
              <xsd:enumeration value="2008"/>
              <xsd:enumeration value="2009"/>
              <xsd:enumeration value="2010"/>
              <xsd:enumeration value="2011"/>
              <xsd:enumeration value="2012"/>
              <xsd:enumeration value="2013"/>
              <xsd:enumeration value="2014"/>
              <xsd:enumeration value="2015"/>
              <xsd:enumeration value="2016"/>
              <xsd:enumeration value="2017"/>
              <xsd:enumeration value="2018"/>
            </xsd:restriction>
          </xsd:simpleType>
        </xsd:union>
      </xsd:simpleType>
    </xsd:element>
    <xsd:element name="Mois" ma:index="19" nillable="true" ma:displayName="Mois" ma:format="Dropdown" ma:internalName="Mois">
      <xsd:simpleType>
        <xsd:restriction base="dms:Choice">
          <xsd:enumeration value="01 - Janvier"/>
          <xsd:enumeration value="02 - Février"/>
          <xsd:enumeration value="03 - Mars"/>
          <xsd:enumeration value="04 - Avril"/>
          <xsd:enumeration value="05 - Mai"/>
          <xsd:enumeration value="06 - Juin"/>
          <xsd:enumeration value="07 - Juillet"/>
          <xsd:enumeration value="08 - Août"/>
          <xsd:enumeration value="09 - Septembre"/>
          <xsd:enumeration value="10 - Octobre"/>
          <xsd:enumeration value="11 - Novembre"/>
          <xsd:enumeration value="12 - Décembre"/>
        </xsd:restriction>
      </xsd:simpleType>
    </xsd:element>
    <xsd:element name="Jour" ma:index="20" nillable="true" ma:displayName="Jour" ma:format="Dropdown" ma:internalName="Jour">
      <xsd:simpleType>
        <xsd:restriction base="dms:Choice">
          <xsd:enumeration value="01"/>
          <xsd:enumeration value="02"/>
          <xsd:enumeration value="03"/>
          <xsd:enumeration value="04"/>
          <xsd:enumeration value="05"/>
          <xsd:enumeration value="06"/>
          <xsd:enumeration value="07"/>
          <xsd:enumeration value="08"/>
          <xsd:enumeration value="09"/>
          <xsd:enumeration value="10"/>
          <xsd:enumeration value="11"/>
          <xsd:enumeration value="12"/>
          <xsd:enumeration value="13"/>
          <xsd:enumeration value="14"/>
          <xsd:enumeration value="15"/>
          <xsd:enumeration value="16"/>
          <xsd:enumeration value="17"/>
          <xsd:enumeration value="18"/>
          <xsd:enumeration value="19"/>
          <xsd:enumeration value="20"/>
          <xsd:enumeration value="21"/>
          <xsd:enumeration value="22"/>
          <xsd:enumeration value="23"/>
          <xsd:enumeration value="24"/>
          <xsd:enumeration value="25"/>
          <xsd:enumeration value="26"/>
          <xsd:enumeration value="27"/>
          <xsd:enumeration value="28"/>
          <xsd:enumeration value="29"/>
          <xsd:enumeration value="30"/>
          <xsd:enumeration value="31"/>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Jour xmlns="ab994d58-9349-46a1-8cee-b96a64c5dc7e">07</Jour>
    <Auteur xmlns="2ff91c20-40e6-4ab5-a5ac-9b5646c66526">
      <UserInfo>
        <DisplayName/>
        <AccountId xsi:nil="true"/>
        <AccountType/>
      </UserInfo>
    </Auteur>
    <DIRECCTE xmlns="2ff91c20-40e6-4ab5-a5ac-9b5646c66526" xsi:nil="true"/>
    <Mots_x0020_Clefs xmlns="2ff91c20-40e6-4ab5-a5ac-9b5646c66526" xsi:nil="true"/>
    <Resume xmlns="ab994d58-9349-46a1-8cee-b96a64c5dc7e" xsi:nil="true"/>
    <Année xmlns="ab994d58-9349-46a1-8cee-b96a64c5dc7e">2018</Année>
    <RubriqueNiv3 xmlns="2ff91c20-40e6-4ab5-a5ac-9b5646c66526" xsi:nil="true"/>
    <Rubrique xmlns="2ff91c20-40e6-4ab5-a5ac-9b5646c66526" xsi:nil="true"/>
    <RubriqueNiv2 xmlns="2ff91c20-40e6-4ab5-a5ac-9b5646c66526" xsi:nil="true"/>
    <Mois xmlns="ab994d58-9349-46a1-8cee-b96a64c5dc7e">06 - Juin</Mois>
    <_dlc_DocId xmlns="ab994d58-9349-46a1-8cee-b96a64c5dc7e">PACA-1195-1</_dlc_DocId>
    <_dlc_DocIdUrl xmlns="ab994d58-9349-46a1-8cee-b96a64c5dc7e">
      <Url>http://intranet.direccte.gouv.fr/paca/Etudes%20et%20statistiques/_layouts/15/DocIdRedir.aspx?ID=PACA-1195-1</Url>
      <Description>PACA-1195-1</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8BEFDB-FD80-49BF-933E-2ABC1EFC7D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f91c20-40e6-4ab5-a5ac-9b5646c66526"/>
    <ds:schemaRef ds:uri="ab994d58-9349-46a1-8cee-b96a64c5dc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75A013-2665-47DA-9765-AD20C70A5351}">
  <ds:schemaRefs>
    <ds:schemaRef ds:uri="http://schemas.microsoft.com/office/2006/documentManagement/types"/>
    <ds:schemaRef ds:uri="http://schemas.microsoft.com/office/2006/metadata/properties"/>
    <ds:schemaRef ds:uri="ab994d58-9349-46a1-8cee-b96a64c5dc7e"/>
    <ds:schemaRef ds:uri="http://purl.org/dc/elements/1.1/"/>
    <ds:schemaRef ds:uri="2ff91c20-40e6-4ab5-a5ac-9b5646c66526"/>
    <ds:schemaRef ds:uri="http://schemas.openxmlformats.org/package/2006/metadata/core-properties"/>
    <ds:schemaRef ds:uri="http://www.w3.org/XML/1998/namespace"/>
    <ds:schemaRef ds:uri="http://purl.org/dc/terms/"/>
    <ds:schemaRef ds:uri="http://schemas.microsoft.com/office/infopath/2007/PartnerControls"/>
    <ds:schemaRef ds:uri="http://purl.org/dc/dcmitype/"/>
  </ds:schemaRefs>
</ds:datastoreItem>
</file>

<file path=customXml/itemProps3.xml><?xml version="1.0" encoding="utf-8"?>
<ds:datastoreItem xmlns:ds="http://schemas.openxmlformats.org/officeDocument/2006/customXml" ds:itemID="{3B2AE89B-080E-49C5-92D1-0FC918E24C08}">
  <ds:schemaRefs>
    <ds:schemaRef ds:uri="http://schemas.microsoft.com/sharepoint/events"/>
  </ds:schemaRefs>
</ds:datastoreItem>
</file>

<file path=customXml/itemProps4.xml><?xml version="1.0" encoding="utf-8"?>
<ds:datastoreItem xmlns:ds="http://schemas.openxmlformats.org/officeDocument/2006/customXml" ds:itemID="{4CD4B930-2EF4-44AA-B4F3-1B1D22FE6A5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4684</TotalTime>
  <Words>1835</Words>
  <Application>Microsoft Office PowerPoint</Application>
  <PresentationFormat>Affichage à l'écran (4:3)</PresentationFormat>
  <Paragraphs>299</Paragraphs>
  <Slides>20</Slides>
  <Notes>20</Notes>
  <HiddenSlides>0</HiddenSlides>
  <MMClips>0</MMClips>
  <ScaleCrop>false</ScaleCrop>
  <HeadingPairs>
    <vt:vector size="4" baseType="variant">
      <vt:variant>
        <vt:lpstr>Thème</vt:lpstr>
      </vt:variant>
      <vt:variant>
        <vt:i4>1</vt:i4>
      </vt:variant>
      <vt:variant>
        <vt:lpstr>Titres des diapositives</vt:lpstr>
      </vt:variant>
      <vt:variant>
        <vt:i4>20</vt:i4>
      </vt:variant>
    </vt:vector>
  </HeadingPairs>
  <TitlesOfParts>
    <vt:vector size="21"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L'agence Mars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Pascale Lami</dc:creator>
  <cp:lastModifiedBy>MEYER Virginie (DR-PACA)</cp:lastModifiedBy>
  <cp:revision>519</cp:revision>
  <cp:lastPrinted>2018-10-09T12:30:48Z</cp:lastPrinted>
  <dcterms:created xsi:type="dcterms:W3CDTF">2018-05-30T13:27:07Z</dcterms:created>
  <dcterms:modified xsi:type="dcterms:W3CDTF">2021-04-12T07:14:24Z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0x0101002B9C2962A44E47E49C985B3DB63656AE0096388B916A9B264DBD77EFB5256EEC22</vt:lpwstr>
  </property>
  <property fmtid="{D5CDD505-2E9C-101B-9397-08002B2CF9AE}" pid="3" name="_dlc_DocIdItemGuid">
    <vt:lpwstr>e2e11c4f-34e3-4fd7-820e-3307ce29c67b</vt:lpwstr>
  </property>
</Properties>
</file>