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4"/>
  </p:notesMasterIdLst>
  <p:sldIdLst>
    <p:sldId id="256" r:id="rId6"/>
    <p:sldId id="263" r:id="rId7"/>
    <p:sldId id="300" r:id="rId8"/>
    <p:sldId id="265" r:id="rId9"/>
    <p:sldId id="290" r:id="rId10"/>
    <p:sldId id="310" r:id="rId11"/>
    <p:sldId id="301" r:id="rId12"/>
    <p:sldId id="312" r:id="rId13"/>
    <p:sldId id="269" r:id="rId14"/>
    <p:sldId id="294" r:id="rId15"/>
    <p:sldId id="283" r:id="rId16"/>
    <p:sldId id="313" r:id="rId17"/>
    <p:sldId id="314" r:id="rId18"/>
    <p:sldId id="315" r:id="rId19"/>
    <p:sldId id="316" r:id="rId20"/>
    <p:sldId id="308" r:id="rId21"/>
    <p:sldId id="309" r:id="rId22"/>
    <p:sldId id="303" r:id="rId23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2206" autoAdjust="0"/>
  </p:normalViewPr>
  <p:slideViewPr>
    <p:cSldViewPr snapToGrid="0" snapToObjects="1">
      <p:cViewPr varScale="1">
        <p:scale>
          <a:sx n="73" d="100"/>
          <a:sy n="73" d="100"/>
        </p:scale>
        <p:origin x="129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laris.social.gouv.fr\DREETS-PACA$\Users\Cab-SESE\10%20-%20Notes%20de%20conjoncture\01%20-%20Notes\2022\2022-T4\01%20-%20Fichiers%20de%20travail\DEFM-Ch&#244;mage\2022_T4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Notes%20de%20conjoncture\01%20-%20Notes\2022\2022-T4\01%20-%20Fichiers%20de%20travail\DEFM-Ch&#244;mage\2022_T4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Notes%20de%20conjoncture\01%20-%20Notes\2022\2022-T4\01%20-%20Fichiers%20de%20travail\DEFM-Ch&#244;mage\2022_T4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Notes%20de%20conjoncture\01%20-%20Notes\2022\2022-T4\01%20-%20Fichiers%20de%20travail\DEFM-Ch&#244;mage\2022_T4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Notes%20de%20conjoncture\01%20-%20Notes\2022\2022-T4\01%20-%20Fichiers%20de%20travail\DEFM-Ch&#244;mage\2022_T4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10'!$D$25</c:f>
              <c:strCache>
                <c:ptCount val="1"/>
                <c:pt idx="0">
                  <c:v>T4 2021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1BB-4B68-91B0-A2DB437302E2}"/>
                </c:ext>
              </c:extLst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1BB-4B68-91B0-A2DB437302E2}"/>
                </c:ext>
              </c:extLst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1BB-4B68-91B0-A2DB437302E2}"/>
                </c:ext>
              </c:extLst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1BB-4B68-91B0-A2DB437302E2}"/>
                </c:ext>
              </c:extLst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1BB-4B68-91B0-A2DB437302E2}"/>
                </c:ext>
              </c:extLst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1BB-4B68-91B0-A2DB437302E2}"/>
                </c:ext>
              </c:extLst>
            </c:dLbl>
            <c:dLbl>
              <c:idx val="7"/>
              <c:layout>
                <c:manualLayout>
                  <c:x val="-1.064362592633068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1BB-4B68-91B0-A2DB437302E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10'!$D$26:$D$33</c:f>
              <c:numCache>
                <c:formatCode>0.0</c:formatCode>
                <c:ptCount val="8"/>
                <c:pt idx="0">
                  <c:v>7.3</c:v>
                </c:pt>
                <c:pt idx="1">
                  <c:v>8.4</c:v>
                </c:pt>
                <c:pt idx="2">
                  <c:v>8.3000000000000007</c:v>
                </c:pt>
                <c:pt idx="3">
                  <c:v>7</c:v>
                </c:pt>
                <c:pt idx="4">
                  <c:v>7.8</c:v>
                </c:pt>
                <c:pt idx="5">
                  <c:v>8.8000000000000007</c:v>
                </c:pt>
                <c:pt idx="6">
                  <c:v>7.6</c:v>
                </c:pt>
                <c:pt idx="7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1BB-4B68-91B0-A2DB437302E2}"/>
            </c:ext>
          </c:extLst>
        </c:ser>
        <c:ser>
          <c:idx val="1"/>
          <c:order val="1"/>
          <c:tx>
            <c:strRef>
              <c:f>'Figure 10'!$B$25</c:f>
              <c:strCache>
                <c:ptCount val="1"/>
                <c:pt idx="0">
                  <c:v>T4 2022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F1BB-4B68-91B0-A2DB437302E2}"/>
                </c:ext>
              </c:extLst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F1BB-4B68-91B0-A2DB437302E2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10'!$B$26:$B$33</c:f>
              <c:numCache>
                <c:formatCode>0.0</c:formatCode>
                <c:ptCount val="8"/>
                <c:pt idx="0">
                  <c:v>7</c:v>
                </c:pt>
                <c:pt idx="1">
                  <c:v>8</c:v>
                </c:pt>
                <c:pt idx="2">
                  <c:v>8.1</c:v>
                </c:pt>
                <c:pt idx="3">
                  <c:v>6.7</c:v>
                </c:pt>
                <c:pt idx="4">
                  <c:v>7.2</c:v>
                </c:pt>
                <c:pt idx="5">
                  <c:v>8.6</c:v>
                </c:pt>
                <c:pt idx="6">
                  <c:v>7.2</c:v>
                </c:pt>
                <c:pt idx="7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1BB-4B68-91B0-A2DB43730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120768"/>
        <c:axId val="137143040"/>
      </c:barChart>
      <c:catAx>
        <c:axId val="137120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3714304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37143040"/>
        <c:scaling>
          <c:orientation val="minMax"/>
          <c:max val="10"/>
          <c:min val="6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37120768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637301219700479"/>
          <c:y val="0.11231175305173129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63226449987164779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2012</c:v>
                </c:pt>
                <c:pt idx="1">
                  <c:v>T4 2013</c:v>
                </c:pt>
                <c:pt idx="2">
                  <c:v>T4 2014</c:v>
                </c:pt>
                <c:pt idx="3">
                  <c:v>T4 2015</c:v>
                </c:pt>
                <c:pt idx="4">
                  <c:v>T4 2016</c:v>
                </c:pt>
                <c:pt idx="5">
                  <c:v>T4 2017</c:v>
                </c:pt>
                <c:pt idx="6">
                  <c:v>T4 2018</c:v>
                </c:pt>
                <c:pt idx="7">
                  <c:v>T4 2019</c:v>
                </c:pt>
                <c:pt idx="8">
                  <c:v>T4 2020</c:v>
                </c:pt>
                <c:pt idx="9">
                  <c:v>T4 2021</c:v>
                </c:pt>
                <c:pt idx="10">
                  <c:v>T4 2022</c:v>
                </c:pt>
              </c:strCache>
            </c:strRef>
          </c:cat>
          <c:val>
            <c:numRef>
              <c:f>'GRAPHIQUES ANN (données)'!$C$3:$C$13</c:f>
              <c:numCache>
                <c:formatCode>0.0</c:formatCode>
                <c:ptCount val="11"/>
                <c:pt idx="0">
                  <c:v>7.9809443228428867</c:v>
                </c:pt>
                <c:pt idx="1">
                  <c:v>6.569175212073719</c:v>
                </c:pt>
                <c:pt idx="2">
                  <c:v>6.0619380619380658</c:v>
                </c:pt>
                <c:pt idx="3">
                  <c:v>5.9498153869339099</c:v>
                </c:pt>
                <c:pt idx="4">
                  <c:v>2.1954966359899242</c:v>
                </c:pt>
                <c:pt idx="5">
                  <c:v>4.1421641972817058</c:v>
                </c:pt>
                <c:pt idx="6">
                  <c:v>0.40963613886197958</c:v>
                </c:pt>
                <c:pt idx="7">
                  <c:v>-3.269043911139502</c:v>
                </c:pt>
                <c:pt idx="8">
                  <c:v>3.7235286832798975</c:v>
                </c:pt>
                <c:pt idx="9">
                  <c:v>-5.5433210841215779</c:v>
                </c:pt>
                <c:pt idx="10">
                  <c:v>-4.5083953062127424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02-4FC0-87CA-138D997C70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059456"/>
        <c:axId val="173069440"/>
      </c:barChart>
      <c:catAx>
        <c:axId val="17305945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30694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3069440"/>
        <c:scaling>
          <c:orientation val="minMax"/>
          <c:max val="9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3059456"/>
        <c:crosses val="autoZero"/>
        <c:crossBetween val="between"/>
        <c:majorUnit val="3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52048805276585941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2012</c:v>
                </c:pt>
                <c:pt idx="1">
                  <c:v>T4 2013</c:v>
                </c:pt>
                <c:pt idx="2">
                  <c:v>T4 2014</c:v>
                </c:pt>
                <c:pt idx="3">
                  <c:v>T4 2015</c:v>
                </c:pt>
                <c:pt idx="4">
                  <c:v>T4 2016</c:v>
                </c:pt>
                <c:pt idx="5">
                  <c:v>T4 2017</c:v>
                </c:pt>
                <c:pt idx="6">
                  <c:v>T4 2018</c:v>
                </c:pt>
                <c:pt idx="7">
                  <c:v>T4 2019</c:v>
                </c:pt>
                <c:pt idx="8">
                  <c:v>T4 2020</c:v>
                </c:pt>
                <c:pt idx="9">
                  <c:v>T4 2021</c:v>
                </c:pt>
                <c:pt idx="10">
                  <c:v>T4 2022</c:v>
                </c:pt>
              </c:strCache>
            </c:strRef>
          </c:cat>
          <c:val>
            <c:numRef>
              <c:f>'GRAPHIQUES ANN (données)'!$J$3:$J$13</c:f>
              <c:numCache>
                <c:formatCode>0.0</c:formatCode>
                <c:ptCount val="11"/>
                <c:pt idx="0">
                  <c:v>8.9839811806877954</c:v>
                </c:pt>
                <c:pt idx="1">
                  <c:v>8.0823654366670041</c:v>
                </c:pt>
                <c:pt idx="2">
                  <c:v>6.9517529956254265</c:v>
                </c:pt>
                <c:pt idx="3">
                  <c:v>5.3306262781943836</c:v>
                </c:pt>
                <c:pt idx="4">
                  <c:v>1.4351037636299635</c:v>
                </c:pt>
                <c:pt idx="5">
                  <c:v>2.0972328178098243</c:v>
                </c:pt>
                <c:pt idx="6">
                  <c:v>-0.72547447932941322</c:v>
                </c:pt>
                <c:pt idx="7">
                  <c:v>-3.7825188510119956</c:v>
                </c:pt>
                <c:pt idx="8">
                  <c:v>5.1643459585543727</c:v>
                </c:pt>
                <c:pt idx="9">
                  <c:v>-6.4214227752231512</c:v>
                </c:pt>
                <c:pt idx="10">
                  <c:v>-5.0713955370563006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B8-4E92-8591-D19A7E52EE87}"/>
            </c:ext>
          </c:extLst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2012</c:v>
                </c:pt>
                <c:pt idx="1">
                  <c:v>T4 2013</c:v>
                </c:pt>
                <c:pt idx="2">
                  <c:v>T4 2014</c:v>
                </c:pt>
                <c:pt idx="3">
                  <c:v>T4 2015</c:v>
                </c:pt>
                <c:pt idx="4">
                  <c:v>T4 2016</c:v>
                </c:pt>
                <c:pt idx="5">
                  <c:v>T4 2017</c:v>
                </c:pt>
                <c:pt idx="6">
                  <c:v>T4 2018</c:v>
                </c:pt>
                <c:pt idx="7">
                  <c:v>T4 2019</c:v>
                </c:pt>
                <c:pt idx="8">
                  <c:v>T4 2020</c:v>
                </c:pt>
                <c:pt idx="9">
                  <c:v>T4 2021</c:v>
                </c:pt>
                <c:pt idx="10">
                  <c:v>T4 2022</c:v>
                </c:pt>
              </c:strCache>
            </c:strRef>
          </c:cat>
          <c:val>
            <c:numRef>
              <c:f>'GRAPHIQUES ANN (données)'!$Q$3:$Q$13</c:f>
              <c:numCache>
                <c:formatCode>0.0</c:formatCode>
                <c:ptCount val="11"/>
                <c:pt idx="0">
                  <c:v>7.0071775538316672</c:v>
                </c:pt>
                <c:pt idx="1">
                  <c:v>5.0730038280429435</c:v>
                </c:pt>
                <c:pt idx="2">
                  <c:v>5.1569326003901184</c:v>
                </c:pt>
                <c:pt idx="3">
                  <c:v>6.5903237674760806</c:v>
                </c:pt>
                <c:pt idx="4">
                  <c:v>2.97277473357207</c:v>
                </c:pt>
                <c:pt idx="5">
                  <c:v>6.2012905388418638</c:v>
                </c:pt>
                <c:pt idx="6">
                  <c:v>1.508456298166716</c:v>
                </c:pt>
                <c:pt idx="7">
                  <c:v>-2.782924143292087</c:v>
                </c:pt>
                <c:pt idx="8">
                  <c:v>2.3734957421005509</c:v>
                </c:pt>
                <c:pt idx="9">
                  <c:v>-4.6981176286807758</c:v>
                </c:pt>
                <c:pt idx="10">
                  <c:v>-3.9762870685298268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B8-4E92-8591-D19A7E52EE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780800"/>
        <c:axId val="176782336"/>
      </c:barChart>
      <c:catAx>
        <c:axId val="17678080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67823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6782336"/>
        <c:scaling>
          <c:orientation val="minMax"/>
          <c:max val="12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6780800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22605153416736615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54177880459553329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2012</c:v>
                </c:pt>
                <c:pt idx="1">
                  <c:v>T4 2013</c:v>
                </c:pt>
                <c:pt idx="2">
                  <c:v>T4 2014</c:v>
                </c:pt>
                <c:pt idx="3">
                  <c:v>T4 2015</c:v>
                </c:pt>
                <c:pt idx="4">
                  <c:v>T4 2016</c:v>
                </c:pt>
                <c:pt idx="5">
                  <c:v>T4 2017</c:v>
                </c:pt>
                <c:pt idx="6">
                  <c:v>T4 2018</c:v>
                </c:pt>
                <c:pt idx="7">
                  <c:v>T4 2019</c:v>
                </c:pt>
                <c:pt idx="8">
                  <c:v>T4 2020</c:v>
                </c:pt>
                <c:pt idx="9">
                  <c:v>T4 2021</c:v>
                </c:pt>
                <c:pt idx="10">
                  <c:v>T4 2022</c:v>
                </c:pt>
              </c:strCache>
            </c:strRef>
          </c:cat>
          <c:val>
            <c:numRef>
              <c:f>'GRAPHIQUES ANN (données)'!$X$3:$X$13</c:f>
              <c:numCache>
                <c:formatCode>0.0</c:formatCode>
                <c:ptCount val="11"/>
                <c:pt idx="0">
                  <c:v>7.7589361961693415</c:v>
                </c:pt>
                <c:pt idx="1">
                  <c:v>2.0264915657194571</c:v>
                </c:pt>
                <c:pt idx="2">
                  <c:v>1.276076342654231</c:v>
                </c:pt>
                <c:pt idx="3">
                  <c:v>-0.70121617179795814</c:v>
                </c:pt>
                <c:pt idx="4">
                  <c:v>-1.2357938872338048</c:v>
                </c:pt>
                <c:pt idx="5">
                  <c:v>2.3014188358842613</c:v>
                </c:pt>
                <c:pt idx="6">
                  <c:v>0.30031669760839375</c:v>
                </c:pt>
                <c:pt idx="7">
                  <c:v>-4.894115085197881</c:v>
                </c:pt>
                <c:pt idx="8">
                  <c:v>5.1230681167715897</c:v>
                </c:pt>
                <c:pt idx="9">
                  <c:v>-11.919411924857059</c:v>
                </c:pt>
                <c:pt idx="10">
                  <c:v>-4.438674579624136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00-4AE1-B7DE-9D8EB55EDF1E}"/>
            </c:ext>
          </c:extLst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2012</c:v>
                </c:pt>
                <c:pt idx="1">
                  <c:v>T4 2013</c:v>
                </c:pt>
                <c:pt idx="2">
                  <c:v>T4 2014</c:v>
                </c:pt>
                <c:pt idx="3">
                  <c:v>T4 2015</c:v>
                </c:pt>
                <c:pt idx="4">
                  <c:v>T4 2016</c:v>
                </c:pt>
                <c:pt idx="5">
                  <c:v>T4 2017</c:v>
                </c:pt>
                <c:pt idx="6">
                  <c:v>T4 2018</c:v>
                </c:pt>
                <c:pt idx="7">
                  <c:v>T4 2019</c:v>
                </c:pt>
                <c:pt idx="8">
                  <c:v>T4 2020</c:v>
                </c:pt>
                <c:pt idx="9">
                  <c:v>T4 2021</c:v>
                </c:pt>
                <c:pt idx="10">
                  <c:v>T4 2022</c:v>
                </c:pt>
              </c:strCache>
            </c:strRef>
          </c:cat>
          <c:val>
            <c:numRef>
              <c:f>'GRAPHIQUES ANN (données)'!$AE$3:$AE$13</c:f>
              <c:numCache>
                <c:formatCode>0.0</c:formatCode>
                <c:ptCount val="11"/>
                <c:pt idx="0">
                  <c:v>5.7715640077875774</c:v>
                </c:pt>
                <c:pt idx="1">
                  <c:v>5.7393995171594936</c:v>
                </c:pt>
                <c:pt idx="2">
                  <c:v>5.0671073212573692</c:v>
                </c:pt>
                <c:pt idx="3">
                  <c:v>5.5334782034504926</c:v>
                </c:pt>
                <c:pt idx="4">
                  <c:v>1.3924597847603026</c:v>
                </c:pt>
                <c:pt idx="5">
                  <c:v>2.938536454008922</c:v>
                </c:pt>
                <c:pt idx="6">
                  <c:v>-0.61692735298927159</c:v>
                </c:pt>
                <c:pt idx="7">
                  <c:v>-4.0952412287917239</c:v>
                </c:pt>
                <c:pt idx="8">
                  <c:v>3.5153525072903147</c:v>
                </c:pt>
                <c:pt idx="9">
                  <c:v>-5.9633889017775221</c:v>
                </c:pt>
                <c:pt idx="10">
                  <c:v>-4.7579328250373027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00-4AE1-B7DE-9D8EB55EDF1E}"/>
            </c:ext>
          </c:extLst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2012</c:v>
                </c:pt>
                <c:pt idx="1">
                  <c:v>T4 2013</c:v>
                </c:pt>
                <c:pt idx="2">
                  <c:v>T4 2014</c:v>
                </c:pt>
                <c:pt idx="3">
                  <c:v>T4 2015</c:v>
                </c:pt>
                <c:pt idx="4">
                  <c:v>T4 2016</c:v>
                </c:pt>
                <c:pt idx="5">
                  <c:v>T4 2017</c:v>
                </c:pt>
                <c:pt idx="6">
                  <c:v>T4 2018</c:v>
                </c:pt>
                <c:pt idx="7">
                  <c:v>T4 2019</c:v>
                </c:pt>
                <c:pt idx="8">
                  <c:v>T4 2020</c:v>
                </c:pt>
                <c:pt idx="9">
                  <c:v>T4 2021</c:v>
                </c:pt>
                <c:pt idx="10">
                  <c:v>T4 2022</c:v>
                </c:pt>
              </c:strCache>
            </c:strRef>
          </c:cat>
          <c:val>
            <c:numRef>
              <c:f>'GRAPHIQUES ANN (données)'!$AL$3:$AL$13</c:f>
              <c:numCache>
                <c:formatCode>0.0</c:formatCode>
                <c:ptCount val="11"/>
                <c:pt idx="0">
                  <c:v>15.448783670425946</c:v>
                </c:pt>
                <c:pt idx="1">
                  <c:v>12.319864368465661</c:v>
                </c:pt>
                <c:pt idx="2">
                  <c:v>11.996406109613655</c:v>
                </c:pt>
                <c:pt idx="3">
                  <c:v>10.958508487629558</c:v>
                </c:pt>
                <c:pt idx="4">
                  <c:v>6.0356295910694691</c:v>
                </c:pt>
                <c:pt idx="5">
                  <c:v>7.966725760261828</c:v>
                </c:pt>
                <c:pt idx="6">
                  <c:v>2.8393876623048486</c:v>
                </c:pt>
                <c:pt idx="7">
                  <c:v>-0.68533529845247187</c:v>
                </c:pt>
                <c:pt idx="8">
                  <c:v>3.5690435556874567</c:v>
                </c:pt>
                <c:pt idx="9">
                  <c:v>-1.8388498829822741</c:v>
                </c:pt>
                <c:pt idx="10">
                  <c:v>-4.019073569482301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00-4AE1-B7DE-9D8EB55ED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984576"/>
        <c:axId val="172986368"/>
      </c:barChart>
      <c:catAx>
        <c:axId val="17298457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298636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2986368"/>
        <c:scaling>
          <c:orientation val="minMax"/>
          <c:max val="18"/>
          <c:min val="-15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2984576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52048805276585941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2012</c:v>
                </c:pt>
                <c:pt idx="1">
                  <c:v>T4 2013</c:v>
                </c:pt>
                <c:pt idx="2">
                  <c:v>T4 2014</c:v>
                </c:pt>
                <c:pt idx="3">
                  <c:v>T4 2015</c:v>
                </c:pt>
                <c:pt idx="4">
                  <c:v>T4 2016</c:v>
                </c:pt>
                <c:pt idx="5">
                  <c:v>T4 2017</c:v>
                </c:pt>
                <c:pt idx="6">
                  <c:v>T4 2018</c:v>
                </c:pt>
                <c:pt idx="7">
                  <c:v>T4 2019</c:v>
                </c:pt>
                <c:pt idx="8">
                  <c:v>T4 2020</c:v>
                </c:pt>
                <c:pt idx="9">
                  <c:v>T4 2021</c:v>
                </c:pt>
                <c:pt idx="10">
                  <c:v>T4 2022</c:v>
                </c:pt>
              </c:strCache>
            </c:strRef>
          </c:cat>
          <c:val>
            <c:numRef>
              <c:f>'GRAPHIQUES ANN (données)'!$AS$3:$AS$13</c:f>
              <c:numCache>
                <c:formatCode>0.0</c:formatCode>
                <c:ptCount val="11"/>
                <c:pt idx="0">
                  <c:v>5.924840965550926</c:v>
                </c:pt>
                <c:pt idx="1">
                  <c:v>3.0759845455161638</c:v>
                </c:pt>
                <c:pt idx="2">
                  <c:v>3.7430623142278519</c:v>
                </c:pt>
                <c:pt idx="3">
                  <c:v>1.807809330628829</c:v>
                </c:pt>
                <c:pt idx="4">
                  <c:v>4.1653176599506958</c:v>
                </c:pt>
                <c:pt idx="5">
                  <c:v>0.97906779357090912</c:v>
                </c:pt>
                <c:pt idx="6">
                  <c:v>-3.6438972416242499</c:v>
                </c:pt>
                <c:pt idx="7">
                  <c:v>-4.2522606644387668</c:v>
                </c:pt>
                <c:pt idx="8">
                  <c:v>-5.132745633958935E-2</c:v>
                </c:pt>
                <c:pt idx="9">
                  <c:v>-4.0928990512382635</c:v>
                </c:pt>
                <c:pt idx="10">
                  <c:v>4.4255250793140855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39-451D-ADFA-10966F17EC7F}"/>
            </c:ext>
          </c:extLst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2012</c:v>
                </c:pt>
                <c:pt idx="1">
                  <c:v>T4 2013</c:v>
                </c:pt>
                <c:pt idx="2">
                  <c:v>T4 2014</c:v>
                </c:pt>
                <c:pt idx="3">
                  <c:v>T4 2015</c:v>
                </c:pt>
                <c:pt idx="4">
                  <c:v>T4 2016</c:v>
                </c:pt>
                <c:pt idx="5">
                  <c:v>T4 2017</c:v>
                </c:pt>
                <c:pt idx="6">
                  <c:v>T4 2018</c:v>
                </c:pt>
                <c:pt idx="7">
                  <c:v>T4 2019</c:v>
                </c:pt>
                <c:pt idx="8">
                  <c:v>T4 2020</c:v>
                </c:pt>
                <c:pt idx="9">
                  <c:v>T4 2021</c:v>
                </c:pt>
                <c:pt idx="10">
                  <c:v>T4 2022</c:v>
                </c:pt>
              </c:strCache>
            </c:strRef>
          </c:cat>
          <c:val>
            <c:numRef>
              <c:f>'GRAPHIQUES ANN (données)'!$AZ$3:$AZ$13</c:f>
              <c:numCache>
                <c:formatCode>0.0</c:formatCode>
                <c:ptCount val="11"/>
                <c:pt idx="0">
                  <c:v>11.643432664023523</c:v>
                </c:pt>
                <c:pt idx="1">
                  <c:v>12.472793090017632</c:v>
                </c:pt>
                <c:pt idx="2">
                  <c:v>9.6535006416654809</c:v>
                </c:pt>
                <c:pt idx="3">
                  <c:v>12.019320081738805</c:v>
                </c:pt>
                <c:pt idx="4">
                  <c:v>-0.42786069651741254</c:v>
                </c:pt>
                <c:pt idx="5">
                  <c:v>8.5490156890176916</c:v>
                </c:pt>
                <c:pt idx="6">
                  <c:v>5.6632144227080961</c:v>
                </c:pt>
                <c:pt idx="7">
                  <c:v>-2.1069903871286377</c:v>
                </c:pt>
                <c:pt idx="8">
                  <c:v>8.0872209448935806</c:v>
                </c:pt>
                <c:pt idx="9">
                  <c:v>-7.0937461402280855</c:v>
                </c:pt>
                <c:pt idx="10">
                  <c:v>-14.366746432686339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39-451D-ADFA-10966F17E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3016192"/>
        <c:axId val="173017728"/>
      </c:barChart>
      <c:catAx>
        <c:axId val="17301619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3017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3017728"/>
        <c:scaling>
          <c:orientation val="minMax"/>
          <c:max val="15"/>
          <c:min val="-15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3016192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 deux premiers mois du dernier trimestre étant connu, l'acquis de croissance correspond à la variation qui serait obtenue si le nombre de demandeurs d'emploi ne variait pas entre le 2e mois et le 3e mois du trimestre.</a:t>
          </a: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0.47245</cdr:x>
      <cdr:y>0.16511</cdr:y>
    </cdr:from>
    <cdr:to>
      <cdr:x>0.83205</cdr:x>
      <cdr:y>0.31762</cdr:y>
    </cdr:to>
    <cdr:sp macro="" textlink="">
      <cdr:nvSpPr>
        <cdr:cNvPr id="8" name="ZoneTexte 17"/>
        <cdr:cNvSpPr txBox="1"/>
      </cdr:nvSpPr>
      <cdr:spPr>
        <a:xfrm xmlns:a="http://schemas.openxmlformats.org/drawingml/2006/main">
          <a:off x="3546067" y="787929"/>
          <a:ext cx="2699050" cy="72778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400" b="1">
              <a:solidFill>
                <a:srgbClr val="FF0000"/>
              </a:solidFill>
            </a:rPr>
            <a:t>453 300 demandeurs d’emploi catégories A,B,C en moyenne </a:t>
          </a:r>
        </a:p>
        <a:p xmlns:a="http://schemas.openxmlformats.org/drawingml/2006/main">
          <a:pPr algn="ctr"/>
          <a:r>
            <a:rPr lang="fr-FR" sz="1400" b="1">
              <a:solidFill>
                <a:srgbClr val="FF0000"/>
              </a:solidFill>
            </a:rPr>
            <a:t>au T4 2022</a:t>
          </a:r>
        </a:p>
        <a:p xmlns:a="http://schemas.openxmlformats.org/drawingml/2006/main">
          <a:pPr algn="ctr"/>
          <a:endParaRPr lang="fr-FR" b="1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0.83117</cdr:y>
    </cdr:from>
    <cdr:to>
      <cdr:x>1</cdr:x>
      <cdr:y>1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4060039"/>
          <a:ext cx="7362791" cy="8056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 deux premiers mois du dernier trimestre étant connu, l'acquis de croissance correspond à la variation qui serait obtenue si le nombre de demandeurs d'emploi ne variait pas entre le 2e mois et le 3e mois du trimestre.</a:t>
          </a: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 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0.83117</cdr:y>
    </cdr:from>
    <cdr:to>
      <cdr:x>1</cdr:x>
      <cdr:y>1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66355"/>
          <a:ext cx="7362791" cy="8056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1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 deux premiers mois du dernier trimestre étant connu, l'acquis de croissance correspond à la variation qui serait obtenue si le nombre de demandeurs d'emploi ne variait pas entre le 2e mois et le 3e mois du trimestre.</a:t>
          </a: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0.83117</cdr:y>
    </cdr:from>
    <cdr:to>
      <cdr:x>1</cdr:x>
      <cdr:y>1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4060039"/>
          <a:ext cx="7362791" cy="80567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 deux premiers mois du dernier trimestre étant connu, l'acquis de croissance correspond à la variation qui serait obtenue si le nombre de demandeurs d'emploi ne variait pas entre le 2e mois et le 3e mois du trimestre.</a:t>
          </a: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31/03/2023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avril 2019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La Note de conjoncture du 4e trimestre 2022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2022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2022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2022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2022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2022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La Note de conjoncture du 4e trimestre 2022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reets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512" y="1935480"/>
            <a:ext cx="8719186" cy="302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5677" y="76401"/>
            <a:ext cx="89283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croissance de l’emploi salarié privé divisée par trois en 2022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666447" y="1551607"/>
            <a:ext cx="2691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Sur un an, à fin 2022 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</a:t>
            </a:r>
            <a:r>
              <a:rPr lang="fr-FR" dirty="0" smtClean="0">
                <a:solidFill>
                  <a:srgbClr val="002060"/>
                </a:solidFill>
              </a:rPr>
              <a:t>à fin </a:t>
            </a:r>
            <a:r>
              <a:rPr lang="fr-FR" dirty="0">
                <a:solidFill>
                  <a:srgbClr val="002060"/>
                </a:solidFill>
              </a:rPr>
              <a:t>2021)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809844" y="2647433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+1,2 % (après +4,4 %)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724279" y="3417092"/>
            <a:ext cx="2317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+1,2 % (après +3,5 %)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E2000C2-3C0D-4716-9A2E-176A18DC0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97" y="1269564"/>
            <a:ext cx="6611786" cy="535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55125" y="48670"/>
            <a:ext cx="8933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L’intérim recule par rapport au niveau inédit atteint fin 2021 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65280" y="3005502"/>
            <a:ext cx="20787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+</a:t>
            </a:r>
            <a:r>
              <a:rPr lang="fr-FR" sz="1600" b="1" dirty="0" smtClean="0">
                <a:solidFill>
                  <a:srgbClr val="0070C0"/>
                </a:solidFill>
              </a:rPr>
              <a:t>24 800</a:t>
            </a:r>
            <a:endParaRPr lang="fr-FR" sz="1600" b="1" dirty="0">
              <a:solidFill>
                <a:srgbClr val="0070C0"/>
              </a:solidFill>
            </a:endParaRP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intérim</a:t>
            </a:r>
          </a:p>
          <a:p>
            <a:pPr algn="ctr"/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-900</a:t>
            </a: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intérimaires</a:t>
            </a:r>
          </a:p>
          <a:p>
            <a:pPr algn="ctr"/>
            <a:endParaRPr lang="fr-FR" sz="1600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1713" y="1980825"/>
            <a:ext cx="21602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2060"/>
                </a:solidFill>
              </a:rPr>
              <a:t>Par rapport à fin 2021, </a:t>
            </a:r>
          </a:p>
          <a:p>
            <a:pPr algn="ctr"/>
            <a:endParaRPr lang="fr-FR" sz="1600" b="1" dirty="0">
              <a:solidFill>
                <a:srgbClr val="002060"/>
              </a:solidFill>
            </a:endParaRPr>
          </a:p>
          <a:p>
            <a:pPr algn="ctr"/>
            <a:r>
              <a:rPr lang="fr-FR" sz="1600" b="1" dirty="0">
                <a:solidFill>
                  <a:srgbClr val="002060"/>
                </a:solidFill>
              </a:rPr>
              <a:t>+</a:t>
            </a:r>
            <a:r>
              <a:rPr lang="fr-FR" sz="1600" b="1" dirty="0" smtClean="0">
                <a:solidFill>
                  <a:srgbClr val="002060"/>
                </a:solidFill>
              </a:rPr>
              <a:t>23 </a:t>
            </a:r>
            <a:r>
              <a:rPr lang="fr-FR" sz="1600" b="1" dirty="0">
                <a:solidFill>
                  <a:srgbClr val="002060"/>
                </a:solidFill>
              </a:rPr>
              <a:t>9</a:t>
            </a:r>
            <a:r>
              <a:rPr lang="fr-FR" sz="1600" b="1" dirty="0" smtClean="0">
                <a:solidFill>
                  <a:srgbClr val="002060"/>
                </a:solidFill>
              </a:rPr>
              <a:t>00 </a:t>
            </a:r>
            <a:r>
              <a:rPr lang="fr-FR" sz="1600" b="1" dirty="0">
                <a:solidFill>
                  <a:srgbClr val="002060"/>
                </a:solidFill>
              </a:rPr>
              <a:t>emplois </a:t>
            </a:r>
            <a:r>
              <a:rPr lang="fr-FR" sz="1600" b="1" dirty="0" smtClean="0">
                <a:solidFill>
                  <a:srgbClr val="002060"/>
                </a:solidFill>
              </a:rPr>
              <a:t>:</a:t>
            </a:r>
          </a:p>
          <a:p>
            <a:pPr algn="ctr"/>
            <a:endParaRPr lang="fr-FR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490763" y="5499303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B6B852-BB88-4B73-B01C-33C022E4A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63" y="1296877"/>
            <a:ext cx="6126401" cy="414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69091" y="467869"/>
            <a:ext cx="880490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croissance ralentit dans tous les secteurs d’activité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821722" y="1775027"/>
            <a:ext cx="2512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Sur un an, à fin 2022 :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7116973" y="2563517"/>
            <a:ext cx="2007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+2,1 % (après +6,9 %)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7081304" y="3785657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+0,1 % (après +1,2 %)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081304" y="3120816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</a:rPr>
              <a:t>+0,2 % (après +3,7 %)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7012222" y="3483642"/>
            <a:ext cx="20626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 +1,3 % (après +3,8 %)</a:t>
            </a:r>
            <a:endParaRPr lang="fr-FR" sz="500" dirty="0">
              <a:solidFill>
                <a:srgbClr val="00206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4" t="61853" r="29737" b="32112"/>
          <a:stretch/>
        </p:blipFill>
        <p:spPr bwMode="auto">
          <a:xfrm>
            <a:off x="947964" y="5623845"/>
            <a:ext cx="6350082" cy="684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090829-F5B3-4868-88CF-0BEAFC847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69" y="1291099"/>
            <a:ext cx="6291635" cy="431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23335"/>
            <a:ext cx="8736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Une croissance essentiellement portée par le tertiaire marchand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1" t="56466" r="26208" b="31250"/>
          <a:stretch/>
        </p:blipFill>
        <p:spPr bwMode="auto">
          <a:xfrm>
            <a:off x="1392381" y="5222771"/>
            <a:ext cx="6332721" cy="113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10722E8-4C1B-436A-9B7C-8B03861F51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325" y="1168782"/>
            <a:ext cx="6555312" cy="396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37346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Croissance ralentie des embauches en 2022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8A4626B-2368-41C0-BB59-0BCCFD641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913" y="1119335"/>
            <a:ext cx="7264173" cy="518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373467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recours aux contrats aidés diminue vivement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l="24298" t="32411" r="26708" b="14732"/>
          <a:stretch/>
        </p:blipFill>
        <p:spPr>
          <a:xfrm>
            <a:off x="620870" y="1237670"/>
            <a:ext cx="7909176" cy="479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6555" y="164016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L’apprentissage progresse moins vite en 2022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71088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B985CAB-C5F0-438D-9F28-FB205F377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90" y="1283511"/>
            <a:ext cx="8321450" cy="486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89338" y="-3583"/>
            <a:ext cx="88511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Recul du taux de chômage qui atteint son plus bas niveau depuis l’origine de la série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402915" y="3715659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-0,4 point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402915" y="4084991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-0,3 point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788410" y="2809817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Par rapport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au T4 2021 :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3FECE2B-A037-4C23-BDEE-4ECAB8659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76" y="1221021"/>
            <a:ext cx="6872827" cy="480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696" y="33663"/>
            <a:ext cx="9216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>
                <a:solidFill>
                  <a:srgbClr val="376092"/>
                </a:solidFill>
              </a:rPr>
              <a:t>Le taux de chômage se replie sur un an dans tous les départements la région…</a:t>
            </a:r>
            <a:endParaRPr lang="fr-FR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(national) 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103809" y="1573411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1171575" y="1153365"/>
            <a:ext cx="6800850" cy="4551269"/>
            <a:chOff x="0" y="0"/>
            <a:chExt cx="6255114" cy="4099044"/>
          </a:xfrm>
        </p:grpSpPr>
        <p:graphicFrame>
          <p:nvGraphicFramePr>
            <p:cNvPr id="12" name="Graphique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45535930"/>
                </p:ext>
              </p:extLst>
            </p:nvPr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3" name="Connecteur droit 12"/>
            <p:cNvCxnSpPr/>
            <p:nvPr/>
          </p:nvCxnSpPr>
          <p:spPr>
            <a:xfrm flipV="1">
              <a:off x="1859668" y="352841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9020" y="321106"/>
            <a:ext cx="879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et dans la plupart des zones d’emploi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F1EB201-E961-4C1A-A2EC-B0D22BFD2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439" y="1176121"/>
            <a:ext cx="4911257" cy="539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57079" y="354229"/>
            <a:ext cx="8844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Nouvelle baisse annuelle de la demande d’emploi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2441604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22156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57080" y="53855"/>
            <a:ext cx="8923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recul est plus prononcé pour les hommes que pour les femmes</a:t>
            </a:r>
          </a:p>
        </p:txBody>
      </p:sp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5525977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7675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0" y="387408"/>
            <a:ext cx="9221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demande d’emploi diminue pour toutes les tranches d’âge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2597824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4540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29659"/>
            <a:ext cx="8912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>
                <a:solidFill>
                  <a:schemeClr val="accent1">
                    <a:lumMod val="75000"/>
                  </a:schemeClr>
                </a:solidFill>
              </a:rPr>
              <a:t>Seule la demande d’emploi de longue durée diminue sur un an, et sur un rythme deux fois plus rapide qu’en 2021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3894153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12615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9837" y="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de foyers bénéficiaires du RSA continue de reculer en rythme annuel…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00E79BB-5F27-49A0-9C51-F2E816D41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5" y="1711105"/>
            <a:ext cx="8960406" cy="3503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365704"/>
            <a:ext cx="887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et reste inférieur à son niveau d’avant-crise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DE528C5-8885-48DA-9932-9C189150B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489" y="1147322"/>
            <a:ext cx="6519247" cy="534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r>
              <a:rPr lang="fr-FR" sz="2000" dirty="0">
                <a:hlinkClick r:id="rId3"/>
              </a:rPr>
              <a:t/>
            </a: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/>
              <a:t>: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http://paca.dreets.gouv.fr/Les-outils-de-pilotage-territorialises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lvl="1" algn="ctr"/>
            <a:r>
              <a:rPr lang="fr-FR" u="sng" dirty="0">
                <a:hlinkClick r:id="rId5"/>
              </a:rPr>
              <a:t>https://paca.dreets.gouv.fr/Les-indicateurs-cles-de-la-Dreets-Paca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La Note de conjoncture du 4e trimestre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2ff91c20-40e6-4ab5-a5ac-9b5646c6652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6321</TotalTime>
  <Words>976</Words>
  <Application>Microsoft Office PowerPoint</Application>
  <PresentationFormat>Affichage à l'écran (4:3)</PresentationFormat>
  <Paragraphs>166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MS Gothic</vt:lpstr>
      <vt:lpstr>Arial</vt:lpstr>
      <vt:lpstr>Calibri</vt:lpstr>
      <vt:lpstr>Tahoma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MEYER, Virginie (DREETS-PACA)</cp:lastModifiedBy>
  <cp:revision>696</cp:revision>
  <cp:lastPrinted>2018-10-09T12:30:48Z</cp:lastPrinted>
  <dcterms:created xsi:type="dcterms:W3CDTF">2018-05-30T13:27:07Z</dcterms:created>
  <dcterms:modified xsi:type="dcterms:W3CDTF">2023-03-31T09:40:16Z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