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298" r:id="rId6"/>
    <p:sldId id="299" r:id="rId7"/>
    <p:sldId id="264" r:id="rId8"/>
    <p:sldId id="290" r:id="rId9"/>
    <p:sldId id="293" r:id="rId10"/>
    <p:sldId id="292" r:id="rId11"/>
    <p:sldId id="261" r:id="rId12"/>
    <p:sldId id="300" r:id="rId13"/>
    <p:sldId id="269" r:id="rId14"/>
    <p:sldId id="301" r:id="rId15"/>
    <p:sldId id="296" r:id="rId16"/>
    <p:sldId id="303" r:id="rId17"/>
    <p:sldId id="271" r:id="rId18"/>
    <p:sldId id="272" r:id="rId19"/>
    <p:sldId id="302" r:id="rId20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06" autoAdjust="0"/>
  </p:normalViewPr>
  <p:slideViewPr>
    <p:cSldViewPr snapToGrid="0" snapToObjects="1">
      <p:cViewPr>
        <p:scale>
          <a:sx n="75" d="100"/>
          <a:sy n="75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RO-SVC01-20131\USERS\Cab-SESE\10%20-%20Notes%20de%20conjoncture\01%20-%20Notes\2019\2019-T1\01%20-%20Fichiers%20de%20travail\DEFM-Ch&#244;mage\2019_T1_Demandeurs%20d'emploi_ABC_note_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RO-SVC01-20131\USERS\Cab-SESE\10%20-%20Notes%20de%20conjoncture\01%20-%20Notes\2019\2019-T1\01%20-%20Fichiers%20de%20travail\DEFM-Ch&#244;mage\2019_T1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RO-SVC01-20131\USERS\Cab-SESE\10%20-%20Notes%20de%20conjoncture\01%20-%20Notes\2019\2019-T1\01%20-%20Fichiers%20de%20travail\DEFM-Ch&#244;mage\2019_T1_Demandeurs%20d'emploi_ABC_not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RO-SVC01-20131\USERS\Cab-SESE\10%20-%20Notes%20de%20conjoncture\01%20-%20Notes\2019\2019-T1\01%20-%20Fichiers%20de%20travail\Politiques%20emploi\2019_T1_Politiques%20de%20l'emploi_note_v4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RO-SVC01-20131\USERS\Cab-SESE\10%20-%20Notes%20de%20conjoncture\01%20-%20Notes\2019\2019-T1\01%20-%20Fichiers%20de%20travail\Politiques%20emploi\2019_T1_Politiques%20de%20l'emploi_note_v4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RO-SVC01-20131\USERS\Cab-SESE\10%20-%20Tableau%20de%20bord%20conjoncturel\01%20-%20Indicateurs\Taux%20de%20ch&#244;mag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RO-SVC01-20131\USERS\Cab-SESE\10%20-%20Notes%20de%20conjoncture\01%20-%20Notes\2019\2019-T1\01%20-%20Fichiers%20de%20travail\DEFM-Ch&#244;mage\Tx%20ch&#244;mage%20-%20d&#233;p%20comparables\T201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RO-SVC01-20131\USERS\Cab-SESE\10%20-%20Notes%20de%20conjoncture\01%20-%20Notes\2019\2019-T1\01%20-%20Fichiers%20de%20travail\DEFM-Ch&#244;mage\2019_T1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Evolution trimestrielle de l'emploi salarié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dans les Alpes-de-Haute-Provence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(en indice base 100 au 4e trimestre 2010)</a:t>
            </a:r>
          </a:p>
        </c:rich>
      </c:tx>
      <c:layout>
        <c:manualLayout>
          <c:xMode val="edge"/>
          <c:yMode val="edge"/>
          <c:x val="0.29388436188072675"/>
          <c:y val="1.394756067862651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560302513732175"/>
          <c:w val="0.83764367816092944"/>
          <c:h val="0.48930351489568952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2'!$D$14:$D$47</c:f>
              <c:numCache>
                <c:formatCode>#,##0.0</c:formatCode>
                <c:ptCount val="34"/>
                <c:pt idx="0">
                  <c:v>100</c:v>
                </c:pt>
                <c:pt idx="1">
                  <c:v>100.13420011799184</c:v>
                </c:pt>
                <c:pt idx="2">
                  <c:v>100.25156854888755</c:v>
                </c:pt>
                <c:pt idx="3">
                  <c:v>100.06936695288091</c:v>
                </c:pt>
                <c:pt idx="4">
                  <c:v>100.35233198207567</c:v>
                </c:pt>
                <c:pt idx="5">
                  <c:v>100.44357446094681</c:v>
                </c:pt>
                <c:pt idx="6">
                  <c:v>100.3167417480812</c:v>
                </c:pt>
                <c:pt idx="7">
                  <c:v>100.22991971228583</c:v>
                </c:pt>
                <c:pt idx="8">
                  <c:v>100.2428410074303</c:v>
                </c:pt>
                <c:pt idx="9">
                  <c:v>100.17035707545755</c:v>
                </c:pt>
                <c:pt idx="10">
                  <c:v>100.21478819560348</c:v>
                </c:pt>
                <c:pt idx="11">
                  <c:v>100.44210097992155</c:v>
                </c:pt>
                <c:pt idx="12">
                  <c:v>100.79862671568446</c:v>
                </c:pt>
                <c:pt idx="13">
                  <c:v>100.94127101339791</c:v>
                </c:pt>
                <c:pt idx="14">
                  <c:v>100.83727725642366</c:v>
                </c:pt>
                <c:pt idx="15">
                  <c:v>100.90817436267696</c:v>
                </c:pt>
                <c:pt idx="16">
                  <c:v>101.09887681075233</c:v>
                </c:pt>
                <c:pt idx="17">
                  <c:v>101.06277652563375</c:v>
                </c:pt>
                <c:pt idx="18">
                  <c:v>101.45166217160499</c:v>
                </c:pt>
                <c:pt idx="19">
                  <c:v>101.30981128675131</c:v>
                </c:pt>
                <c:pt idx="20">
                  <c:v>101.79589000804181</c:v>
                </c:pt>
                <c:pt idx="21">
                  <c:v>102.14204470428085</c:v>
                </c:pt>
                <c:pt idx="22">
                  <c:v>102.63311059211834</c:v>
                </c:pt>
                <c:pt idx="23">
                  <c:v>102.73608424684436</c:v>
                </c:pt>
                <c:pt idx="24">
                  <c:v>102.89935727891127</c:v>
                </c:pt>
                <c:pt idx="25">
                  <c:v>103.14361509501968</c:v>
                </c:pt>
                <c:pt idx="26">
                  <c:v>103.4471521862208</c:v>
                </c:pt>
                <c:pt idx="27">
                  <c:v>103.6138255591152</c:v>
                </c:pt>
                <c:pt idx="28">
                  <c:v>103.89956753331909</c:v>
                </c:pt>
                <c:pt idx="29">
                  <c:v>104.36637765658712</c:v>
                </c:pt>
                <c:pt idx="30">
                  <c:v>104.50057777457893</c:v>
                </c:pt>
                <c:pt idx="31">
                  <c:v>104.62491690417104</c:v>
                </c:pt>
                <c:pt idx="32">
                  <c:v>104.7407551816944</c:v>
                </c:pt>
                <c:pt idx="33">
                  <c:v>105.08866672069431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2'!$C$14:$C$47</c:f>
              <c:numCache>
                <c:formatCode>#,##0.0</c:formatCode>
                <c:ptCount val="34"/>
                <c:pt idx="0">
                  <c:v>100</c:v>
                </c:pt>
                <c:pt idx="1">
                  <c:v>100.19330721237041</c:v>
                </c:pt>
                <c:pt idx="2">
                  <c:v>100.32206861848823</c:v>
                </c:pt>
                <c:pt idx="3">
                  <c:v>100.20918542969338</c:v>
                </c:pt>
                <c:pt idx="4">
                  <c:v>100.28620112060351</c:v>
                </c:pt>
                <c:pt idx="5">
                  <c:v>100.29069146172465</c:v>
                </c:pt>
                <c:pt idx="6">
                  <c:v>100.24483045577139</c:v>
                </c:pt>
                <c:pt idx="7">
                  <c:v>100.12127880789809</c:v>
                </c:pt>
                <c:pt idx="8">
                  <c:v>100.01205588695299</c:v>
                </c:pt>
                <c:pt idx="9">
                  <c:v>99.939431409531494</c:v>
                </c:pt>
                <c:pt idx="10">
                  <c:v>99.817438603037161</c:v>
                </c:pt>
                <c:pt idx="11">
                  <c:v>100.02233130966098</c:v>
                </c:pt>
                <c:pt idx="12">
                  <c:v>100.33589971975015</c:v>
                </c:pt>
                <c:pt idx="13">
                  <c:v>100.36243661537318</c:v>
                </c:pt>
                <c:pt idx="14">
                  <c:v>100.39019532813991</c:v>
                </c:pt>
                <c:pt idx="15">
                  <c:v>100.25743692135364</c:v>
                </c:pt>
                <c:pt idx="16">
                  <c:v>100.36693688280226</c:v>
                </c:pt>
                <c:pt idx="17">
                  <c:v>100.29725586184568</c:v>
                </c:pt>
                <c:pt idx="18">
                  <c:v>100.54542476553488</c:v>
                </c:pt>
                <c:pt idx="19">
                  <c:v>100.59831196499928</c:v>
                </c:pt>
                <c:pt idx="20">
                  <c:v>100.79519977172839</c:v>
                </c:pt>
                <c:pt idx="21">
                  <c:v>100.93170982317471</c:v>
                </c:pt>
                <c:pt idx="22">
                  <c:v>101.22764762181748</c:v>
                </c:pt>
                <c:pt idx="23">
                  <c:v>101.50274430690547</c:v>
                </c:pt>
                <c:pt idx="24">
                  <c:v>101.63259882205746</c:v>
                </c:pt>
                <c:pt idx="25">
                  <c:v>102.02604458727127</c:v>
                </c:pt>
                <c:pt idx="26">
                  <c:v>102.39269409187348</c:v>
                </c:pt>
                <c:pt idx="27">
                  <c:v>102.59903683506997</c:v>
                </c:pt>
                <c:pt idx="28">
                  <c:v>102.98994911219846</c:v>
                </c:pt>
                <c:pt idx="29">
                  <c:v>103.16393549162899</c:v>
                </c:pt>
                <c:pt idx="30">
                  <c:v>103.2485795586114</c:v>
                </c:pt>
                <c:pt idx="31">
                  <c:v>103.39552353769352</c:v>
                </c:pt>
                <c:pt idx="32">
                  <c:v>103.67335519032403</c:v>
                </c:pt>
                <c:pt idx="33">
                  <c:v>104.04237710097355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2'!$E$8:$E$9</c:f>
              <c:strCache>
                <c:ptCount val="1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2'!$E$14:$E$47</c:f>
              <c:numCache>
                <c:formatCode>#,##0.0</c:formatCode>
                <c:ptCount val="34"/>
                <c:pt idx="0">
                  <c:v>100</c:v>
                </c:pt>
                <c:pt idx="1">
                  <c:v>97.138539717940972</c:v>
                </c:pt>
                <c:pt idx="2">
                  <c:v>97.947353798066558</c:v>
                </c:pt>
                <c:pt idx="3">
                  <c:v>97.502536882018376</c:v>
                </c:pt>
                <c:pt idx="4">
                  <c:v>98.808326197656655</c:v>
                </c:pt>
                <c:pt idx="5">
                  <c:v>99.257681773642531</c:v>
                </c:pt>
                <c:pt idx="6">
                  <c:v>99.872526204135653</c:v>
                </c:pt>
                <c:pt idx="7">
                  <c:v>99.440752321991852</c:v>
                </c:pt>
                <c:pt idx="8">
                  <c:v>99.094355893513978</c:v>
                </c:pt>
                <c:pt idx="9">
                  <c:v>100.1566356974235</c:v>
                </c:pt>
                <c:pt idx="10">
                  <c:v>100.28217619003728</c:v>
                </c:pt>
                <c:pt idx="11">
                  <c:v>100.44130500856616</c:v>
                </c:pt>
                <c:pt idx="12">
                  <c:v>99.959437119068312</c:v>
                </c:pt>
                <c:pt idx="13">
                  <c:v>100.70773847342225</c:v>
                </c:pt>
                <c:pt idx="14">
                  <c:v>100.15891755113748</c:v>
                </c:pt>
                <c:pt idx="15">
                  <c:v>99.782252722649844</c:v>
                </c:pt>
                <c:pt idx="16">
                  <c:v>100.28803231193326</c:v>
                </c:pt>
                <c:pt idx="17">
                  <c:v>99.996032900344332</c:v>
                </c:pt>
                <c:pt idx="18">
                  <c:v>100.17028132059065</c:v>
                </c:pt>
                <c:pt idx="19">
                  <c:v>100.10570958086018</c:v>
                </c:pt>
                <c:pt idx="20">
                  <c:v>100.47976440444005</c:v>
                </c:pt>
                <c:pt idx="21">
                  <c:v>100.6843801210082</c:v>
                </c:pt>
                <c:pt idx="22">
                  <c:v>102.42513194308687</c:v>
                </c:pt>
                <c:pt idx="23">
                  <c:v>102.39024969759305</c:v>
                </c:pt>
                <c:pt idx="24">
                  <c:v>104.22007067937609</c:v>
                </c:pt>
                <c:pt idx="25">
                  <c:v>102.64185801887258</c:v>
                </c:pt>
                <c:pt idx="26">
                  <c:v>103.111571309911</c:v>
                </c:pt>
                <c:pt idx="27">
                  <c:v>102.40647792650199</c:v>
                </c:pt>
                <c:pt idx="28">
                  <c:v>103.17485711154706</c:v>
                </c:pt>
                <c:pt idx="29">
                  <c:v>103.34231628186453</c:v>
                </c:pt>
                <c:pt idx="30">
                  <c:v>103.34081445030669</c:v>
                </c:pt>
                <c:pt idx="31">
                  <c:v>102.37713979267087</c:v>
                </c:pt>
                <c:pt idx="32">
                  <c:v>102.38122040427109</c:v>
                </c:pt>
                <c:pt idx="33">
                  <c:v>102.69733587845676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662848"/>
        <c:axId val="183689216"/>
      </c:lineChart>
      <c:catAx>
        <c:axId val="18366284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83689216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83689216"/>
        <c:scaling>
          <c:orientation val="minMax"/>
          <c:max val="106"/>
          <c:min val="97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83662848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4.2131468966323853E-2"/>
          <c:y val="0.20360824742268041"/>
          <c:w val="0.91903409090909094"/>
          <c:h val="5.1546391752577317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dep04_trim!$V$91:$V$104</c:f>
              <c:numCache>
                <c:formatCode>#,##0.0</c:formatCode>
                <c:ptCount val="14"/>
                <c:pt idx="0">
                  <c:v>3.5143769968051242</c:v>
                </c:pt>
                <c:pt idx="1">
                  <c:v>0.84557187360925212</c:v>
                </c:pt>
                <c:pt idx="2">
                  <c:v>1.7849174475680352</c:v>
                </c:pt>
                <c:pt idx="3">
                  <c:v>1.7754105636928585</c:v>
                </c:pt>
                <c:pt idx="4">
                  <c:v>2.733686067019403</c:v>
                </c:pt>
                <c:pt idx="5">
                  <c:v>3.6187113857016895</c:v>
                </c:pt>
                <c:pt idx="6">
                  <c:v>4.0771591407277485</c:v>
                </c:pt>
                <c:pt idx="7">
                  <c:v>3.4888791975577815</c:v>
                </c:pt>
                <c:pt idx="8">
                  <c:v>1.8884120171673846</c:v>
                </c:pt>
                <c:pt idx="9">
                  <c:v>0.59625212947187478</c:v>
                </c:pt>
                <c:pt idx="10">
                  <c:v>-4.212299915753448E-2</c:v>
                </c:pt>
                <c:pt idx="11">
                  <c:v>4.2140750105357228E-2</c:v>
                </c:pt>
                <c:pt idx="12">
                  <c:v>-0.63184498736309491</c:v>
                </c:pt>
                <c:pt idx="13">
                  <c:v>0.25402201524131751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dep04_trim!$W$91:$W$104</c:f>
              <c:numCache>
                <c:formatCode>#,##0.0</c:formatCode>
                <c:ptCount val="14"/>
                <c:pt idx="0">
                  <c:v>4.8408785298072576</c:v>
                </c:pt>
                <c:pt idx="1">
                  <c:v>3.5872453498671408</c:v>
                </c:pt>
                <c:pt idx="2">
                  <c:v>4.6450482033304041</c:v>
                </c:pt>
                <c:pt idx="3">
                  <c:v>4.4782608695652204</c:v>
                </c:pt>
                <c:pt idx="4">
                  <c:v>3.8050448909790369</c:v>
                </c:pt>
                <c:pt idx="5">
                  <c:v>6.2419837537409206</c:v>
                </c:pt>
                <c:pt idx="6">
                  <c:v>5.8207705192629966</c:v>
                </c:pt>
                <c:pt idx="7">
                  <c:v>6.9080316271327602</c:v>
                </c:pt>
                <c:pt idx="8">
                  <c:v>7.1252059308072546</c:v>
                </c:pt>
                <c:pt idx="9">
                  <c:v>5.3521126760563309</c:v>
                </c:pt>
                <c:pt idx="10">
                  <c:v>2.7305104867431762</c:v>
                </c:pt>
                <c:pt idx="11">
                  <c:v>1.3234721681588013</c:v>
                </c:pt>
                <c:pt idx="12">
                  <c:v>0.34602076124568004</c:v>
                </c:pt>
                <c:pt idx="13">
                  <c:v>-0.61115355233001267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135488"/>
        <c:axId val="185137024"/>
      </c:barChart>
      <c:catAx>
        <c:axId val="1851354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8513702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5137024"/>
        <c:scaling>
          <c:orientation val="minMax"/>
          <c:max val="8"/>
          <c:min val="-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513548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5345676101864512"/>
          <c:w val="0.86471641552420164"/>
          <c:h val="0.464599829212965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dep04_trim!$X$91:$X$104</c:f>
              <c:numCache>
                <c:formatCode>#,##0.0</c:formatCode>
                <c:ptCount val="14"/>
                <c:pt idx="0">
                  <c:v>-4.9079754601227155</c:v>
                </c:pt>
                <c:pt idx="1">
                  <c:v>-4.2056074766355085</c:v>
                </c:pt>
                <c:pt idx="2">
                  <c:v>-2.3771790808240878</c:v>
                </c:pt>
                <c:pt idx="3">
                  <c:v>-2.2508038585209</c:v>
                </c:pt>
                <c:pt idx="4">
                  <c:v>-1.2903225806451535</c:v>
                </c:pt>
                <c:pt idx="5">
                  <c:v>0.97560975609756184</c:v>
                </c:pt>
                <c:pt idx="6">
                  <c:v>0.97402597402598268</c:v>
                </c:pt>
                <c:pt idx="7">
                  <c:v>0.49342105263157077</c:v>
                </c:pt>
                <c:pt idx="8">
                  <c:v>-0.32679738562091387</c:v>
                </c:pt>
                <c:pt idx="9">
                  <c:v>-1.6103059581320411</c:v>
                </c:pt>
                <c:pt idx="10">
                  <c:v>-0.32154340836014761</c:v>
                </c:pt>
                <c:pt idx="11">
                  <c:v>1.3093289689034338</c:v>
                </c:pt>
                <c:pt idx="12">
                  <c:v>-0.65573770491802463</c:v>
                </c:pt>
                <c:pt idx="13">
                  <c:v>-0.65466448445172798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dep04_trim!$Y$91:$Y$104</c:f>
              <c:numCache>
                <c:formatCode>#,##0.0</c:formatCode>
                <c:ptCount val="14"/>
                <c:pt idx="0">
                  <c:v>3.9015151515151558</c:v>
                </c:pt>
                <c:pt idx="1">
                  <c:v>1.820884429580083</c:v>
                </c:pt>
                <c:pt idx="2">
                  <c:v>3.4137291280148307</c:v>
                </c:pt>
                <c:pt idx="3">
                  <c:v>3.0616008852822008</c:v>
                </c:pt>
                <c:pt idx="4">
                  <c:v>3.0258840685380983</c:v>
                </c:pt>
                <c:pt idx="5">
                  <c:v>4.489051094890506</c:v>
                </c:pt>
                <c:pt idx="6">
                  <c:v>4.1263006817366499</c:v>
                </c:pt>
                <c:pt idx="7">
                  <c:v>4.6170365068002761</c:v>
                </c:pt>
                <c:pt idx="8">
                  <c:v>4.0693559801840085</c:v>
                </c:pt>
                <c:pt idx="9">
                  <c:v>2.5847013622074755</c:v>
                </c:pt>
                <c:pt idx="10">
                  <c:v>0.86147484493450666</c:v>
                </c:pt>
                <c:pt idx="11">
                  <c:v>-0.13684570646597116</c:v>
                </c:pt>
                <c:pt idx="12">
                  <c:v>-1.3940836450187177</c:v>
                </c:pt>
                <c:pt idx="13">
                  <c:v>-1.4640789921688824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dep04_trim!$Z$91:$Z$104</c:f>
              <c:numCache>
                <c:formatCode>#,##0.0</c:formatCode>
                <c:ptCount val="14"/>
                <c:pt idx="0">
                  <c:v>10.088495575221245</c:v>
                </c:pt>
                <c:pt idx="1">
                  <c:v>6.6552901023890998</c:v>
                </c:pt>
                <c:pt idx="2">
                  <c:v>5.7644110275689275</c:v>
                </c:pt>
                <c:pt idx="3">
                  <c:v>6.0655737704917945</c:v>
                </c:pt>
                <c:pt idx="4">
                  <c:v>6.1093247588424271</c:v>
                </c:pt>
                <c:pt idx="5">
                  <c:v>7.9199999999999937</c:v>
                </c:pt>
                <c:pt idx="6">
                  <c:v>8.7677725118483494</c:v>
                </c:pt>
                <c:pt idx="7">
                  <c:v>8.8098918083462152</c:v>
                </c:pt>
                <c:pt idx="8">
                  <c:v>7.8787878787878851</c:v>
                </c:pt>
                <c:pt idx="9">
                  <c:v>6.1527057079317826</c:v>
                </c:pt>
                <c:pt idx="10">
                  <c:v>3.2679738562091609</c:v>
                </c:pt>
                <c:pt idx="11">
                  <c:v>2.2017045454545636</c:v>
                </c:pt>
                <c:pt idx="12">
                  <c:v>2.73876404494382</c:v>
                </c:pt>
                <c:pt idx="13">
                  <c:v>2.5837988826815872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219328"/>
        <c:axId val="185221120"/>
      </c:barChart>
      <c:catAx>
        <c:axId val="1852193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8522112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5221120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5219328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523390223430193"/>
          <c:y val="0.19161676646706588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dep04_trim!$AG$91:$AG$104</c:f>
              <c:numCache>
                <c:formatCode>#,##0.0</c:formatCode>
                <c:ptCount val="14"/>
                <c:pt idx="0">
                  <c:v>0.31520882584712417</c:v>
                </c:pt>
                <c:pt idx="1">
                  <c:v>-0.2748331370239554</c:v>
                </c:pt>
                <c:pt idx="2">
                  <c:v>3.2079207920792108</c:v>
                </c:pt>
                <c:pt idx="3">
                  <c:v>4.2147117296222447</c:v>
                </c:pt>
                <c:pt idx="4">
                  <c:v>4.6739984289080994</c:v>
                </c:pt>
                <c:pt idx="5">
                  <c:v>5.3937007874015785</c:v>
                </c:pt>
                <c:pt idx="6">
                  <c:v>2.8779739063699239</c:v>
                </c:pt>
                <c:pt idx="7">
                  <c:v>2.6707363601678802</c:v>
                </c:pt>
                <c:pt idx="8">
                  <c:v>0.26266416510316581</c:v>
                </c:pt>
                <c:pt idx="9">
                  <c:v>-2.1292491595069074</c:v>
                </c:pt>
                <c:pt idx="10">
                  <c:v>-3.2823573293547015</c:v>
                </c:pt>
                <c:pt idx="11">
                  <c:v>-5.0167224080267525</c:v>
                </c:pt>
                <c:pt idx="12">
                  <c:v>-4.8652694610778262</c:v>
                </c:pt>
                <c:pt idx="13">
                  <c:v>-3.2824427480916185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dep04_trim!$AH$91:$AH$104</c:f>
              <c:numCache>
                <c:formatCode>#,##0.0</c:formatCode>
                <c:ptCount val="14"/>
                <c:pt idx="0">
                  <c:v>9.3949044585987185</c:v>
                </c:pt>
                <c:pt idx="1">
                  <c:v>5.4647599591419738</c:v>
                </c:pt>
                <c:pt idx="2">
                  <c:v>3.2532532532532521</c:v>
                </c:pt>
                <c:pt idx="3">
                  <c:v>1.8155053974484803</c:v>
                </c:pt>
                <c:pt idx="4">
                  <c:v>1.5526443474041862</c:v>
                </c:pt>
                <c:pt idx="5">
                  <c:v>4.4067796610169685</c:v>
                </c:pt>
                <c:pt idx="6">
                  <c:v>7.6102762966553605</c:v>
                </c:pt>
                <c:pt idx="7">
                  <c:v>8.4819277108433724</c:v>
                </c:pt>
                <c:pt idx="8">
                  <c:v>10.033444816053505</c:v>
                </c:pt>
                <c:pt idx="9">
                  <c:v>9.461966604823747</c:v>
                </c:pt>
                <c:pt idx="10">
                  <c:v>7.0270270270270219</c:v>
                </c:pt>
                <c:pt idx="11">
                  <c:v>7.5521990226566027</c:v>
                </c:pt>
                <c:pt idx="12">
                  <c:v>5.3842813721233229</c:v>
                </c:pt>
                <c:pt idx="13">
                  <c:v>3.2203389830508522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346304"/>
        <c:axId val="185352192"/>
      </c:barChart>
      <c:catAx>
        <c:axId val="1853463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18535219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5352192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534630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362178077994056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1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Graph3'!$G$10:$G$42</c:f>
              <c:numCache>
                <c:formatCode>#,##0</c:formatCode>
                <c:ptCount val="33"/>
                <c:pt idx="0">
                  <c:v>-965.62326813892287</c:v>
                </c:pt>
                <c:pt idx="1">
                  <c:v>413.65569159607548</c:v>
                </c:pt>
                <c:pt idx="2">
                  <c:v>-232.26392372255941</c:v>
                </c:pt>
                <c:pt idx="3">
                  <c:v>210.12170898270415</c:v>
                </c:pt>
                <c:pt idx="4">
                  <c:v>270.97223724044306</c:v>
                </c:pt>
                <c:pt idx="5">
                  <c:v>140.17508098447433</c:v>
                </c:pt>
                <c:pt idx="6">
                  <c:v>70.8529346108553</c:v>
                </c:pt>
                <c:pt idx="7">
                  <c:v>127.81703144850326</c:v>
                </c:pt>
                <c:pt idx="8">
                  <c:v>240.85775130782713</c:v>
                </c:pt>
                <c:pt idx="9">
                  <c:v>-101.63306041706528</c:v>
                </c:pt>
                <c:pt idx="10">
                  <c:v>-77.810295826471702</c:v>
                </c:pt>
                <c:pt idx="11">
                  <c:v>-183.9470675791672</c:v>
                </c:pt>
                <c:pt idx="12">
                  <c:v>287.14538715076196</c:v>
                </c:pt>
                <c:pt idx="13">
                  <c:v>-18.835123883705819</c:v>
                </c:pt>
                <c:pt idx="14">
                  <c:v>99.588634820320294</c:v>
                </c:pt>
                <c:pt idx="15">
                  <c:v>-91.37299689550855</c:v>
                </c:pt>
                <c:pt idx="16">
                  <c:v>-53.22194664341805</c:v>
                </c:pt>
                <c:pt idx="17">
                  <c:v>-113.98403990245424</c:v>
                </c:pt>
                <c:pt idx="18">
                  <c:v>-250.07565008667007</c:v>
                </c:pt>
                <c:pt idx="19">
                  <c:v>-57.117535000106727</c:v>
                </c:pt>
                <c:pt idx="20">
                  <c:v>95.73204171728139</c:v>
                </c:pt>
                <c:pt idx="21">
                  <c:v>306.49730471941439</c:v>
                </c:pt>
                <c:pt idx="22">
                  <c:v>-97.514608474135457</c:v>
                </c:pt>
                <c:pt idx="23">
                  <c:v>-89.218768351063773</c:v>
                </c:pt>
                <c:pt idx="24">
                  <c:v>80.505745404865593</c:v>
                </c:pt>
                <c:pt idx="25">
                  <c:v>289.98365199071122</c:v>
                </c:pt>
                <c:pt idx="26">
                  <c:v>-297.64232296202681</c:v>
                </c:pt>
                <c:pt idx="27">
                  <c:v>529.50122989106603</c:v>
                </c:pt>
                <c:pt idx="28">
                  <c:v>83.52367630059598</c:v>
                </c:pt>
                <c:pt idx="29">
                  <c:v>-208.55277512477915</c:v>
                </c:pt>
                <c:pt idx="30">
                  <c:v>-275.28613010604749</c:v>
                </c:pt>
                <c:pt idx="31">
                  <c:v>-44.787717043131124</c:v>
                </c:pt>
                <c:pt idx="32">
                  <c:v>136.17033398794592</c:v>
                </c:pt>
              </c:numCache>
            </c:numRef>
          </c:val>
        </c:ser>
        <c:ser>
          <c:idx val="2"/>
          <c:order val="1"/>
          <c:tx>
            <c:strRef>
              <c:f>'Données Graph3'!$H$7:$H$8</c:f>
              <c:strCache>
                <c:ptCount val="1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Graph3'!$H$10:$H$42</c:f>
              <c:numCache>
                <c:formatCode>#,##0</c:formatCode>
                <c:ptCount val="33"/>
                <c:pt idx="0">
                  <c:v>-422.71612192065845</c:v>
                </c:pt>
                <c:pt idx="1">
                  <c:v>-21.230728120729736</c:v>
                </c:pt>
                <c:pt idx="2">
                  <c:v>16.445151123641153</c:v>
                </c:pt>
                <c:pt idx="3">
                  <c:v>423.42849382320992</c:v>
                </c:pt>
                <c:pt idx="4">
                  <c:v>-52.951372091406938</c:v>
                </c:pt>
                <c:pt idx="5">
                  <c:v>158.13859716244724</c:v>
                </c:pt>
                <c:pt idx="6">
                  <c:v>-280.34341467714785</c:v>
                </c:pt>
                <c:pt idx="7">
                  <c:v>-295.88359845524496</c:v>
                </c:pt>
                <c:pt idx="8">
                  <c:v>274.54513730788835</c:v>
                </c:pt>
                <c:pt idx="9">
                  <c:v>162.54350255598956</c:v>
                </c:pt>
                <c:pt idx="10">
                  <c:v>155.01731080497257</c:v>
                </c:pt>
                <c:pt idx="11">
                  <c:v>-49.848304661110888</c:v>
                </c:pt>
                <c:pt idx="12">
                  <c:v>75.919671762771031</c:v>
                </c:pt>
                <c:pt idx="13">
                  <c:v>-247.44489729082852</c:v>
                </c:pt>
                <c:pt idx="14">
                  <c:v>-282.34099434743462</c:v>
                </c:pt>
                <c:pt idx="15">
                  <c:v>336.76998209672979</c:v>
                </c:pt>
                <c:pt idx="16">
                  <c:v>-88.451969826745881</c:v>
                </c:pt>
                <c:pt idx="17">
                  <c:v>198.52686826193712</c:v>
                </c:pt>
                <c:pt idx="18">
                  <c:v>218.74637030790291</c:v>
                </c:pt>
                <c:pt idx="19">
                  <c:v>238.60355766961993</c:v>
                </c:pt>
                <c:pt idx="20">
                  <c:v>3.5445622313982312</c:v>
                </c:pt>
                <c:pt idx="21">
                  <c:v>538.0904528191204</c:v>
                </c:pt>
                <c:pt idx="22">
                  <c:v>80.590244457476274</c:v>
                </c:pt>
                <c:pt idx="23">
                  <c:v>977.02160164388033</c:v>
                </c:pt>
                <c:pt idx="24">
                  <c:v>-846.23183854884974</c:v>
                </c:pt>
                <c:pt idx="25">
                  <c:v>-62.085516178082344</c:v>
                </c:pt>
                <c:pt idx="26">
                  <c:v>-44.458849643689064</c:v>
                </c:pt>
                <c:pt idx="27">
                  <c:v>-156.69469618222411</c:v>
                </c:pt>
                <c:pt idx="28">
                  <c:v>-2.2748943985402548</c:v>
                </c:pt>
                <c:pt idx="29">
                  <c:v>207.8241080445423</c:v>
                </c:pt>
                <c:pt idx="30">
                  <c:v>-192.27495916942235</c:v>
                </c:pt>
                <c:pt idx="31">
                  <c:v>46.767571125201812</c:v>
                </c:pt>
                <c:pt idx="32">
                  <c:v>17.204349341054694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001280"/>
        <c:axId val="184002816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1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Graph3'!$F$10:$F$42</c:f>
              <c:numCache>
                <c:formatCode>#,##0</c:formatCode>
                <c:ptCount val="33"/>
                <c:pt idx="0">
                  <c:v>-1388.3393900595838</c:v>
                </c:pt>
                <c:pt idx="1">
                  <c:v>392.42496347534325</c:v>
                </c:pt>
                <c:pt idx="2">
                  <c:v>-215.81877259891189</c:v>
                </c:pt>
                <c:pt idx="3">
                  <c:v>633.5502028059127</c:v>
                </c:pt>
                <c:pt idx="4">
                  <c:v>218.02086514903203</c:v>
                </c:pt>
                <c:pt idx="5">
                  <c:v>298.31367814692203</c:v>
                </c:pt>
                <c:pt idx="6">
                  <c:v>-209.49048006629164</c:v>
                </c:pt>
                <c:pt idx="7">
                  <c:v>-168.06656700673921</c:v>
                </c:pt>
                <c:pt idx="8">
                  <c:v>515.40288861571753</c:v>
                </c:pt>
                <c:pt idx="9">
                  <c:v>60.910442138920189</c:v>
                </c:pt>
                <c:pt idx="10">
                  <c:v>77.207014978499501</c:v>
                </c:pt>
                <c:pt idx="11">
                  <c:v>-233.79537224027445</c:v>
                </c:pt>
                <c:pt idx="12">
                  <c:v>363.06505891353299</c:v>
                </c:pt>
                <c:pt idx="13">
                  <c:v>-266.28002117453434</c:v>
                </c:pt>
                <c:pt idx="14">
                  <c:v>-182.75235952711955</c:v>
                </c:pt>
                <c:pt idx="15">
                  <c:v>245.39698520122329</c:v>
                </c:pt>
                <c:pt idx="16">
                  <c:v>-141.67391647016484</c:v>
                </c:pt>
                <c:pt idx="17">
                  <c:v>84.54282835948834</c:v>
                </c:pt>
                <c:pt idx="18">
                  <c:v>-31.329279778772616</c:v>
                </c:pt>
                <c:pt idx="19">
                  <c:v>181.48602266951639</c:v>
                </c:pt>
                <c:pt idx="20">
                  <c:v>99.276603948681441</c:v>
                </c:pt>
                <c:pt idx="21">
                  <c:v>844.58775753853115</c:v>
                </c:pt>
                <c:pt idx="22">
                  <c:v>-16.924364016660547</c:v>
                </c:pt>
                <c:pt idx="23">
                  <c:v>887.80283329281519</c:v>
                </c:pt>
                <c:pt idx="24">
                  <c:v>-765.72609314398142</c:v>
                </c:pt>
                <c:pt idx="25">
                  <c:v>227.89813581263297</c:v>
                </c:pt>
                <c:pt idx="26">
                  <c:v>-342.1011726057186</c:v>
                </c:pt>
                <c:pt idx="27">
                  <c:v>372.80653370884102</c:v>
                </c:pt>
                <c:pt idx="28">
                  <c:v>81.248781902053452</c:v>
                </c:pt>
                <c:pt idx="29">
                  <c:v>-0.72866708023502724</c:v>
                </c:pt>
                <c:pt idx="30">
                  <c:v>-467.56108927547029</c:v>
                </c:pt>
                <c:pt idx="31">
                  <c:v>1.9798540820702328</c:v>
                </c:pt>
                <c:pt idx="32">
                  <c:v>153.3746833289988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001280"/>
        <c:axId val="184002816"/>
      </c:lineChart>
      <c:catAx>
        <c:axId val="18400128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8400281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4002816"/>
        <c:scaling>
          <c:orientation val="minMax"/>
          <c:max val="1000"/>
          <c:min val="-15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84001280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0314306822912012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3445600341765868"/>
          <c:w val="0.90516390406154157"/>
          <c:h val="0.51446426230666154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11009123660204E-3"/>
                  <c:y val="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5.75043258421497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graph4'!$Z$41:$AD$41</c:f>
              <c:numCache>
                <c:formatCode>#,##0</c:formatCode>
                <c:ptCount val="5"/>
                <c:pt idx="0">
                  <c:v>140</c:v>
                </c:pt>
                <c:pt idx="1">
                  <c:v>260</c:v>
                </c:pt>
                <c:pt idx="2">
                  <c:v>-180</c:v>
                </c:pt>
                <c:pt idx="3">
                  <c:v>20</c:v>
                </c:pt>
                <c:pt idx="4">
                  <c:v>40</c:v>
                </c:pt>
              </c:numCache>
            </c:numRef>
          </c:val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8262581718621E-5"/>
                  <c:y val="-2.5242814279818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61980622900915E-3"/>
                  <c:y val="2.8756690820747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451889386298876E-3"/>
                  <c:y val="-8.8982284366135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graph4'!$AF$41:$AJ$41</c:f>
              <c:numCache>
                <c:formatCode>#,##0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0</c:v>
                </c:pt>
                <c:pt idx="3">
                  <c:v>-20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3.7387596029734398E-3"/>
                  <c:y val="1.13971762659271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012972114109976E-5"/>
                  <c:y val="6.61564629315568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992559384573501E-3"/>
                  <c:y val="6.501701697894447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039264458290303E-3"/>
                  <c:y val="-2.84530951476989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3807557545195503E-3"/>
                  <c:y val="-2.28360092088423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graph4'!$T$41:$X$41</c:f>
              <c:numCache>
                <c:formatCode>#,##0</c:formatCode>
                <c:ptCount val="5"/>
                <c:pt idx="0">
                  <c:v>150</c:v>
                </c:pt>
                <c:pt idx="1">
                  <c:v>280</c:v>
                </c:pt>
                <c:pt idx="2">
                  <c:v>-190</c:v>
                </c:pt>
                <c:pt idx="3">
                  <c:v>-10</c:v>
                </c:pt>
                <c:pt idx="4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400896"/>
        <c:axId val="184091392"/>
      </c:barChart>
      <c:catAx>
        <c:axId val="184400896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184091392"/>
        <c:crosses val="autoZero"/>
        <c:auto val="1"/>
        <c:lblAlgn val="ctr"/>
        <c:lblOffset val="100"/>
        <c:noMultiLvlLbl val="0"/>
      </c:catAx>
      <c:valAx>
        <c:axId val="184091392"/>
        <c:scaling>
          <c:orientation val="minMax"/>
          <c:max val="400"/>
          <c:min val="-2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84400896"/>
        <c:crosses val="autoZero"/>
        <c:crossBetween val="between"/>
        <c:majorUnit val="1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18602177844"/>
          <c:y val="0.17535310259609391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2'!$R$8:$R$9</c:f>
              <c:strCache>
                <c:ptCount val="1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2'!$R$14:$R$47</c:f>
              <c:numCache>
                <c:formatCode>0.0</c:formatCode>
                <c:ptCount val="34"/>
                <c:pt idx="0">
                  <c:v>100</c:v>
                </c:pt>
                <c:pt idx="1">
                  <c:v>96.272114839739757</c:v>
                </c:pt>
                <c:pt idx="2">
                  <c:v>97.744047433126909</c:v>
                </c:pt>
                <c:pt idx="3">
                  <c:v>96.946101973127114</c:v>
                </c:pt>
                <c:pt idx="4">
                  <c:v>103.28268301452587</c:v>
                </c:pt>
                <c:pt idx="5">
                  <c:v>103.03708346685212</c:v>
                </c:pt>
                <c:pt idx="6">
                  <c:v>105.10525786819973</c:v>
                </c:pt>
                <c:pt idx="7">
                  <c:v>101.319445455753</c:v>
                </c:pt>
                <c:pt idx="8">
                  <c:v>95.954161539308828</c:v>
                </c:pt>
                <c:pt idx="9">
                  <c:v>97.8248536350211</c:v>
                </c:pt>
                <c:pt idx="10">
                  <c:v>99.233383946005702</c:v>
                </c:pt>
                <c:pt idx="11">
                  <c:v>97.458531112746655</c:v>
                </c:pt>
                <c:pt idx="12">
                  <c:v>94.154007235323107</c:v>
                </c:pt>
                <c:pt idx="13">
                  <c:v>91.941058792460211</c:v>
                </c:pt>
                <c:pt idx="14">
                  <c:v>87.940898743208578</c:v>
                </c:pt>
                <c:pt idx="15">
                  <c:v>84.785450354175055</c:v>
                </c:pt>
                <c:pt idx="16">
                  <c:v>87.469421625058459</c:v>
                </c:pt>
                <c:pt idx="17">
                  <c:v>87.162740597540321</c:v>
                </c:pt>
                <c:pt idx="18">
                  <c:v>86.304114601556805</c:v>
                </c:pt>
                <c:pt idx="19">
                  <c:v>87.822045152470167</c:v>
                </c:pt>
                <c:pt idx="20">
                  <c:v>88.207915801904193</c:v>
                </c:pt>
                <c:pt idx="21">
                  <c:v>88.769787803592536</c:v>
                </c:pt>
                <c:pt idx="22">
                  <c:v>90.362791025164398</c:v>
                </c:pt>
                <c:pt idx="23">
                  <c:v>90.258684589133338</c:v>
                </c:pt>
                <c:pt idx="24">
                  <c:v>91.082692172033802</c:v>
                </c:pt>
                <c:pt idx="25">
                  <c:v>92.411561933511649</c:v>
                </c:pt>
                <c:pt idx="26">
                  <c:v>91.797772577405425</c:v>
                </c:pt>
                <c:pt idx="27">
                  <c:v>90.806835959698262</c:v>
                </c:pt>
                <c:pt idx="28">
                  <c:v>91.804369820543172</c:v>
                </c:pt>
                <c:pt idx="29">
                  <c:v>92.327398198834629</c:v>
                </c:pt>
                <c:pt idx="30">
                  <c:v>96.11503217008385</c:v>
                </c:pt>
                <c:pt idx="31">
                  <c:v>92.912344364115867</c:v>
                </c:pt>
                <c:pt idx="32">
                  <c:v>93.733904562898857</c:v>
                </c:pt>
                <c:pt idx="33">
                  <c:v>94.621647132630656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'Données graph 1 et 2'!$Q$8:$Q$9</c:f>
              <c:strCache>
                <c:ptCount val="1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2'!$Q$14:$Q$47</c:f>
              <c:numCache>
                <c:formatCode>0.0</c:formatCode>
                <c:ptCount val="34"/>
                <c:pt idx="0">
                  <c:v>100</c:v>
                </c:pt>
                <c:pt idx="1">
                  <c:v>98.555809730095163</c:v>
                </c:pt>
                <c:pt idx="2">
                  <c:v>98.145421072004467</c:v>
                </c:pt>
                <c:pt idx="3">
                  <c:v>98.124942579778903</c:v>
                </c:pt>
                <c:pt idx="4">
                  <c:v>99.529984514057119</c:v>
                </c:pt>
                <c:pt idx="5">
                  <c:v>98.357534182979009</c:v>
                </c:pt>
                <c:pt idx="6">
                  <c:v>99.158787729534296</c:v>
                </c:pt>
                <c:pt idx="7">
                  <c:v>99.759657032060062</c:v>
                </c:pt>
                <c:pt idx="8">
                  <c:v>99.929882398659217</c:v>
                </c:pt>
                <c:pt idx="9">
                  <c:v>101.37483924480151</c:v>
                </c:pt>
                <c:pt idx="10">
                  <c:v>101.60752726457216</c:v>
                </c:pt>
                <c:pt idx="11">
                  <c:v>103.32104625108995</c:v>
                </c:pt>
                <c:pt idx="12">
                  <c:v>101.9182670983889</c:v>
                </c:pt>
                <c:pt idx="13">
                  <c:v>102.48355212787715</c:v>
                </c:pt>
                <c:pt idx="14">
                  <c:v>101.12090859822156</c:v>
                </c:pt>
                <c:pt idx="15">
                  <c:v>97.637431786987705</c:v>
                </c:pt>
                <c:pt idx="16">
                  <c:v>100.58287650810784</c:v>
                </c:pt>
                <c:pt idx="17">
                  <c:v>100.14140766649606</c:v>
                </c:pt>
                <c:pt idx="18">
                  <c:v>101.44690725262254</c:v>
                </c:pt>
                <c:pt idx="19">
                  <c:v>101.61504558877247</c:v>
                </c:pt>
                <c:pt idx="20">
                  <c:v>105.38646790722268</c:v>
                </c:pt>
                <c:pt idx="21">
                  <c:v>102.43726537373436</c:v>
                </c:pt>
                <c:pt idx="22">
                  <c:v>105.38860545727459</c:v>
                </c:pt>
                <c:pt idx="23">
                  <c:v>106.11585179510952</c:v>
                </c:pt>
                <c:pt idx="24">
                  <c:v>120.21270547268715</c:v>
                </c:pt>
                <c:pt idx="25">
                  <c:v>105.92665611546346</c:v>
                </c:pt>
                <c:pt idx="26">
                  <c:v>106.7084445883459</c:v>
                </c:pt>
                <c:pt idx="27">
                  <c:v>105.98918938515129</c:v>
                </c:pt>
                <c:pt idx="28">
                  <c:v>104.93144491079825</c:v>
                </c:pt>
                <c:pt idx="29">
                  <c:v>105.06818303887438</c:v>
                </c:pt>
                <c:pt idx="30">
                  <c:v>106.66985137654639</c:v>
                </c:pt>
                <c:pt idx="31">
                  <c:v>104.44945497325723</c:v>
                </c:pt>
                <c:pt idx="32">
                  <c:v>104.19073335191784</c:v>
                </c:pt>
                <c:pt idx="33">
                  <c:v>104.07474441247386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2'!$S$8:$S$9</c:f>
              <c:strCache>
                <c:ptCount val="1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2'!$S$14:$S$47</c:f>
              <c:numCache>
                <c:formatCode>0.0</c:formatCode>
                <c:ptCount val="34"/>
                <c:pt idx="0">
                  <c:v>100</c:v>
                </c:pt>
                <c:pt idx="1">
                  <c:v>97.127394150893309</c:v>
                </c:pt>
                <c:pt idx="2">
                  <c:v>98.526398861872565</c:v>
                </c:pt>
                <c:pt idx="3">
                  <c:v>98.432960101201871</c:v>
                </c:pt>
                <c:pt idx="4">
                  <c:v>97.912061689606219</c:v>
                </c:pt>
                <c:pt idx="5">
                  <c:v>97.858886390343486</c:v>
                </c:pt>
                <c:pt idx="6">
                  <c:v>98.429204392062161</c:v>
                </c:pt>
                <c:pt idx="7">
                  <c:v>97.987129190122261</c:v>
                </c:pt>
                <c:pt idx="8">
                  <c:v>98.805588003093874</c:v>
                </c:pt>
                <c:pt idx="9">
                  <c:v>99.136380858232314</c:v>
                </c:pt>
                <c:pt idx="10">
                  <c:v>98.151560587547934</c:v>
                </c:pt>
                <c:pt idx="11">
                  <c:v>98.712755495422797</c:v>
                </c:pt>
                <c:pt idx="12">
                  <c:v>98.903457253799516</c:v>
                </c:pt>
                <c:pt idx="13">
                  <c:v>100.29762109615325</c:v>
                </c:pt>
                <c:pt idx="14">
                  <c:v>99.93125631612557</c:v>
                </c:pt>
                <c:pt idx="15">
                  <c:v>99.8123194089234</c:v>
                </c:pt>
                <c:pt idx="16">
                  <c:v>99.941721561183201</c:v>
                </c:pt>
                <c:pt idx="17">
                  <c:v>99.55522860008314</c:v>
                </c:pt>
                <c:pt idx="18">
                  <c:v>99.874192487442414</c:v>
                </c:pt>
                <c:pt idx="19">
                  <c:v>100.16213172816784</c:v>
                </c:pt>
                <c:pt idx="20">
                  <c:v>99.683083569424198</c:v>
                </c:pt>
                <c:pt idx="21">
                  <c:v>101.48965123410063</c:v>
                </c:pt>
                <c:pt idx="22">
                  <c:v>103.36157673124013</c:v>
                </c:pt>
                <c:pt idx="23">
                  <c:v>103.5172782947249</c:v>
                </c:pt>
                <c:pt idx="24">
                  <c:v>103.45785412943754</c:v>
                </c:pt>
                <c:pt idx="25">
                  <c:v>102.74749403754689</c:v>
                </c:pt>
                <c:pt idx="26">
                  <c:v>104.17012573853366</c:v>
                </c:pt>
                <c:pt idx="27">
                  <c:v>103.67026725615747</c:v>
                </c:pt>
                <c:pt idx="28">
                  <c:v>104.37628488123971</c:v>
                </c:pt>
                <c:pt idx="29">
                  <c:v>105.07021731711524</c:v>
                </c:pt>
                <c:pt idx="30">
                  <c:v>104.43368840989568</c:v>
                </c:pt>
                <c:pt idx="31">
                  <c:v>103.98777161532466</c:v>
                </c:pt>
                <c:pt idx="32">
                  <c:v>103.12792914464563</c:v>
                </c:pt>
                <c:pt idx="33">
                  <c:v>104.60769411683684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'Données graph 1 et 2'!$T$8:$T$9</c:f>
              <c:strCache>
                <c:ptCount val="1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2'!$T$14:$T$47</c:f>
              <c:numCache>
                <c:formatCode>0.0</c:formatCode>
                <c:ptCount val="34"/>
                <c:pt idx="0">
                  <c:v>100</c:v>
                </c:pt>
                <c:pt idx="1">
                  <c:v>99.566251022766338</c:v>
                </c:pt>
                <c:pt idx="2">
                  <c:v>99.787667888999536</c:v>
                </c:pt>
                <c:pt idx="3">
                  <c:v>99.36778425108777</c:v>
                </c:pt>
                <c:pt idx="4">
                  <c:v>100.3156392182547</c:v>
                </c:pt>
                <c:pt idx="5">
                  <c:v>101.6926675785834</c:v>
                </c:pt>
                <c:pt idx="6">
                  <c:v>102.01280349455108</c:v>
                </c:pt>
                <c:pt idx="7">
                  <c:v>103.03961251501804</c:v>
                </c:pt>
                <c:pt idx="8">
                  <c:v>101.7104386614843</c:v>
                </c:pt>
                <c:pt idx="9">
                  <c:v>103.12032832959453</c:v>
                </c:pt>
                <c:pt idx="10">
                  <c:v>103.86767138076991</c:v>
                </c:pt>
                <c:pt idx="11">
                  <c:v>103.08411081690849</c:v>
                </c:pt>
                <c:pt idx="12">
                  <c:v>103.1958472209989</c:v>
                </c:pt>
                <c:pt idx="13">
                  <c:v>103.52070960250298</c:v>
                </c:pt>
                <c:pt idx="14">
                  <c:v>103.65144622805668</c:v>
                </c:pt>
                <c:pt idx="15">
                  <c:v>104.3376078350145</c:v>
                </c:pt>
                <c:pt idx="16">
                  <c:v>104.59135139250392</c:v>
                </c:pt>
                <c:pt idx="17">
                  <c:v>104.92247926547114</c:v>
                </c:pt>
                <c:pt idx="18">
                  <c:v>104.87133314237769</c:v>
                </c:pt>
                <c:pt idx="19">
                  <c:v>103.73487947726716</c:v>
                </c:pt>
                <c:pt idx="20">
                  <c:v>103.57262389625814</c:v>
                </c:pt>
                <c:pt idx="21">
                  <c:v>102.97261438786691</c:v>
                </c:pt>
                <c:pt idx="22">
                  <c:v>103.78256457920152</c:v>
                </c:pt>
                <c:pt idx="23">
                  <c:v>103.27315449664334</c:v>
                </c:pt>
                <c:pt idx="24">
                  <c:v>103.53195158899855</c:v>
                </c:pt>
                <c:pt idx="25">
                  <c:v>104.71609369094254</c:v>
                </c:pt>
                <c:pt idx="26">
                  <c:v>104.56818741471341</c:v>
                </c:pt>
                <c:pt idx="27">
                  <c:v>103.89263355477681</c:v>
                </c:pt>
                <c:pt idx="28">
                  <c:v>104.99007397512179</c:v>
                </c:pt>
                <c:pt idx="29">
                  <c:v>104.48773519989096</c:v>
                </c:pt>
                <c:pt idx="30">
                  <c:v>103.91337956348825</c:v>
                </c:pt>
                <c:pt idx="31">
                  <c:v>103.24719357664596</c:v>
                </c:pt>
                <c:pt idx="32">
                  <c:v>104.07647981789235</c:v>
                </c:pt>
                <c:pt idx="33">
                  <c:v>103.06707856365223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177792"/>
        <c:axId val="184179328"/>
      </c:lineChart>
      <c:catAx>
        <c:axId val="18417779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84179328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84179328"/>
        <c:scaling>
          <c:orientation val="minMax"/>
          <c:max val="124"/>
          <c:min val="8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84177792"/>
        <c:crosses val="autoZero"/>
        <c:crossBetween val="midCat"/>
        <c:majorUnit val="4"/>
      </c:valAx>
    </c:plotArea>
    <c:legend>
      <c:legendPos val="t"/>
      <c:layout>
        <c:manualLayout>
          <c:xMode val="edge"/>
          <c:yMode val="edge"/>
          <c:x val="0"/>
          <c:y val="0.19171304885590601"/>
          <c:w val="1"/>
          <c:h val="8.198569334677320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Stock de bénéficiaires des principaux contrats aidés, dans les Alpes-de-Haute-Provence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2931162494"/>
          <c:y val="8.5544041399772126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749053500121447E-2"/>
          <c:y val="0.16791163270991513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GRAPHIQUE_stocks_bénéf'!$N$2</c:f>
              <c:strCache>
                <c:ptCount val="1"/>
                <c:pt idx="0">
                  <c:v>CUI-CAE / PEC*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GRAPHIQUE_stocks_bénéf'!$L$3:$M$39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GRAPHIQUE_stocks_bénéf'!$N$3:$N$39</c:f>
              <c:numCache>
                <c:formatCode>#,##0</c:formatCode>
                <c:ptCount val="37"/>
                <c:pt idx="0">
                  <c:v>222</c:v>
                </c:pt>
                <c:pt idx="1">
                  <c:v>443</c:v>
                </c:pt>
                <c:pt idx="2">
                  <c:v>582</c:v>
                </c:pt>
                <c:pt idx="3">
                  <c:v>618</c:v>
                </c:pt>
                <c:pt idx="4">
                  <c:v>522</c:v>
                </c:pt>
                <c:pt idx="5">
                  <c:v>364</c:v>
                </c:pt>
                <c:pt idx="6">
                  <c:v>227</c:v>
                </c:pt>
                <c:pt idx="7">
                  <c:v>372</c:v>
                </c:pt>
                <c:pt idx="8">
                  <c:v>494</c:v>
                </c:pt>
                <c:pt idx="9">
                  <c:v>535</c:v>
                </c:pt>
                <c:pt idx="10">
                  <c:v>423</c:v>
                </c:pt>
                <c:pt idx="11">
                  <c:v>367</c:v>
                </c:pt>
                <c:pt idx="12">
                  <c:v>417</c:v>
                </c:pt>
                <c:pt idx="13">
                  <c:v>449</c:v>
                </c:pt>
                <c:pt idx="14">
                  <c:v>429</c:v>
                </c:pt>
                <c:pt idx="15">
                  <c:v>486</c:v>
                </c:pt>
                <c:pt idx="16">
                  <c:v>566</c:v>
                </c:pt>
                <c:pt idx="17">
                  <c:v>591</c:v>
                </c:pt>
                <c:pt idx="18">
                  <c:v>613</c:v>
                </c:pt>
                <c:pt idx="19">
                  <c:v>645</c:v>
                </c:pt>
                <c:pt idx="20">
                  <c:v>668</c:v>
                </c:pt>
                <c:pt idx="21">
                  <c:v>696</c:v>
                </c:pt>
                <c:pt idx="22">
                  <c:v>700</c:v>
                </c:pt>
                <c:pt idx="23">
                  <c:v>697</c:v>
                </c:pt>
                <c:pt idx="24">
                  <c:v>709</c:v>
                </c:pt>
                <c:pt idx="25">
                  <c:v>732</c:v>
                </c:pt>
                <c:pt idx="26">
                  <c:v>712</c:v>
                </c:pt>
                <c:pt idx="27">
                  <c:v>658</c:v>
                </c:pt>
                <c:pt idx="28">
                  <c:v>675</c:v>
                </c:pt>
                <c:pt idx="29">
                  <c:v>633</c:v>
                </c:pt>
                <c:pt idx="30">
                  <c:v>456</c:v>
                </c:pt>
                <c:pt idx="31">
                  <c:v>393</c:v>
                </c:pt>
                <c:pt idx="32">
                  <c:v>310</c:v>
                </c:pt>
                <c:pt idx="33">
                  <c:v>251</c:v>
                </c:pt>
                <c:pt idx="34">
                  <c:v>256</c:v>
                </c:pt>
                <c:pt idx="35">
                  <c:v>206</c:v>
                </c:pt>
                <c:pt idx="36">
                  <c:v>204</c:v>
                </c:pt>
              </c:numCache>
            </c:numRef>
          </c:val>
        </c:ser>
        <c:ser>
          <c:idx val="3"/>
          <c:order val="1"/>
          <c:tx>
            <c:strRef>
              <c:f>'Données GRAPHIQUE_stocks_bénéf'!$Q$2</c:f>
              <c:strCache>
                <c:ptCount val="1"/>
                <c:pt idx="0">
                  <c:v>CUI-CIE**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GRAPHIQUE_stocks_bénéf'!$L$3:$M$39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GRAPHIQUE_stocks_bénéf'!$Q$3:$Q$39</c:f>
              <c:numCache>
                <c:formatCode>#,##0</c:formatCode>
                <c:ptCount val="37"/>
                <c:pt idx="0">
                  <c:v>124</c:v>
                </c:pt>
                <c:pt idx="1">
                  <c:v>281</c:v>
                </c:pt>
                <c:pt idx="2">
                  <c:v>240</c:v>
                </c:pt>
                <c:pt idx="3">
                  <c:v>171</c:v>
                </c:pt>
                <c:pt idx="4">
                  <c:v>162</c:v>
                </c:pt>
                <c:pt idx="5">
                  <c:v>134</c:v>
                </c:pt>
                <c:pt idx="6">
                  <c:v>130</c:v>
                </c:pt>
                <c:pt idx="7">
                  <c:v>155</c:v>
                </c:pt>
                <c:pt idx="8">
                  <c:v>141</c:v>
                </c:pt>
                <c:pt idx="9">
                  <c:v>94</c:v>
                </c:pt>
                <c:pt idx="10">
                  <c:v>62</c:v>
                </c:pt>
                <c:pt idx="11">
                  <c:v>54</c:v>
                </c:pt>
                <c:pt idx="12">
                  <c:v>56</c:v>
                </c:pt>
                <c:pt idx="13">
                  <c:v>54</c:v>
                </c:pt>
                <c:pt idx="14">
                  <c:v>64</c:v>
                </c:pt>
                <c:pt idx="15">
                  <c:v>66</c:v>
                </c:pt>
                <c:pt idx="16">
                  <c:v>68</c:v>
                </c:pt>
                <c:pt idx="17">
                  <c:v>66</c:v>
                </c:pt>
                <c:pt idx="18">
                  <c:v>57</c:v>
                </c:pt>
                <c:pt idx="19">
                  <c:v>63</c:v>
                </c:pt>
                <c:pt idx="20">
                  <c:v>64</c:v>
                </c:pt>
                <c:pt idx="21">
                  <c:v>91</c:v>
                </c:pt>
                <c:pt idx="22">
                  <c:v>114</c:v>
                </c:pt>
                <c:pt idx="23">
                  <c:v>130</c:v>
                </c:pt>
                <c:pt idx="24">
                  <c:v>175</c:v>
                </c:pt>
                <c:pt idx="25">
                  <c:v>161</c:v>
                </c:pt>
                <c:pt idx="26">
                  <c:v>117</c:v>
                </c:pt>
                <c:pt idx="27">
                  <c:v>75</c:v>
                </c:pt>
                <c:pt idx="28">
                  <c:v>58</c:v>
                </c:pt>
                <c:pt idx="29">
                  <c:v>51</c:v>
                </c:pt>
                <c:pt idx="30">
                  <c:v>45</c:v>
                </c:pt>
                <c:pt idx="31">
                  <c:v>34</c:v>
                </c:pt>
                <c:pt idx="32">
                  <c:v>16</c:v>
                </c:pt>
                <c:pt idx="33">
                  <c:v>6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</c:numCache>
            </c:numRef>
          </c:val>
        </c:ser>
        <c:ser>
          <c:idx val="2"/>
          <c:order val="2"/>
          <c:tx>
            <c:strRef>
              <c:f>'Données GRAPHIQUE_stocks_bénéf'!$T$2</c:f>
              <c:strCache>
                <c:ptCount val="1"/>
                <c:pt idx="0">
                  <c:v>Emploi d'avenir***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GRAPHIQUE_stocks_bénéf'!$L$3:$M$39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GRAPHIQUE_stocks_bénéf'!$T$3:$T$39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5</c:v>
                </c:pt>
                <c:pt idx="12">
                  <c:v>31</c:v>
                </c:pt>
                <c:pt idx="13">
                  <c:v>81</c:v>
                </c:pt>
                <c:pt idx="14">
                  <c:v>137</c:v>
                </c:pt>
                <c:pt idx="15">
                  <c:v>194</c:v>
                </c:pt>
                <c:pt idx="16">
                  <c:v>270</c:v>
                </c:pt>
                <c:pt idx="17">
                  <c:v>317</c:v>
                </c:pt>
                <c:pt idx="18">
                  <c:v>334</c:v>
                </c:pt>
                <c:pt idx="19">
                  <c:v>353</c:v>
                </c:pt>
                <c:pt idx="20">
                  <c:v>381</c:v>
                </c:pt>
                <c:pt idx="21">
                  <c:v>389</c:v>
                </c:pt>
                <c:pt idx="22">
                  <c:v>396</c:v>
                </c:pt>
                <c:pt idx="23">
                  <c:v>422</c:v>
                </c:pt>
                <c:pt idx="24">
                  <c:v>427</c:v>
                </c:pt>
                <c:pt idx="25">
                  <c:v>425</c:v>
                </c:pt>
                <c:pt idx="26">
                  <c:v>408</c:v>
                </c:pt>
                <c:pt idx="27">
                  <c:v>396</c:v>
                </c:pt>
                <c:pt idx="28">
                  <c:v>370</c:v>
                </c:pt>
                <c:pt idx="29">
                  <c:v>343</c:v>
                </c:pt>
                <c:pt idx="30">
                  <c:v>285</c:v>
                </c:pt>
                <c:pt idx="31">
                  <c:v>244</c:v>
                </c:pt>
                <c:pt idx="32">
                  <c:v>211</c:v>
                </c:pt>
                <c:pt idx="33">
                  <c:v>178</c:v>
                </c:pt>
                <c:pt idx="34">
                  <c:v>132</c:v>
                </c:pt>
                <c:pt idx="35">
                  <c:v>95</c:v>
                </c:pt>
                <c:pt idx="36">
                  <c:v>72</c:v>
                </c:pt>
              </c:numCache>
            </c:numRef>
          </c:val>
        </c:ser>
        <c:ser>
          <c:idx val="0"/>
          <c:order val="3"/>
          <c:tx>
            <c:strRef>
              <c:f>'Données GRAPHIQUE_stocks_bénéf'!$U$2</c:f>
              <c:strCache>
                <c:ptCount val="1"/>
                <c:pt idx="0">
                  <c:v>CDDI ****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GRAPHIQUE_stocks_bénéf'!$L$3:$M$39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GRAPHIQUE_stocks_bénéf'!$U$3:$U$39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54</c:v>
                </c:pt>
                <c:pt idx="19">
                  <c:v>141</c:v>
                </c:pt>
                <c:pt idx="20">
                  <c:v>148</c:v>
                </c:pt>
                <c:pt idx="21">
                  <c:v>148</c:v>
                </c:pt>
                <c:pt idx="22">
                  <c:v>156</c:v>
                </c:pt>
                <c:pt idx="23">
                  <c:v>157</c:v>
                </c:pt>
                <c:pt idx="24">
                  <c:v>160</c:v>
                </c:pt>
                <c:pt idx="25">
                  <c:v>158</c:v>
                </c:pt>
                <c:pt idx="26">
                  <c:v>157</c:v>
                </c:pt>
                <c:pt idx="27">
                  <c:v>156</c:v>
                </c:pt>
                <c:pt idx="28">
                  <c:v>163</c:v>
                </c:pt>
                <c:pt idx="29">
                  <c:v>155</c:v>
                </c:pt>
                <c:pt idx="30">
                  <c:v>145</c:v>
                </c:pt>
                <c:pt idx="31">
                  <c:v>180</c:v>
                </c:pt>
                <c:pt idx="32">
                  <c:v>148</c:v>
                </c:pt>
                <c:pt idx="33">
                  <c:v>149</c:v>
                </c:pt>
                <c:pt idx="34">
                  <c:v>158</c:v>
                </c:pt>
                <c:pt idx="35">
                  <c:v>148</c:v>
                </c:pt>
                <c:pt idx="36">
                  <c:v>142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916992"/>
        <c:axId val="182918528"/>
      </c:areaChart>
      <c:catAx>
        <c:axId val="18291699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82918528"/>
        <c:crossesAt val="0"/>
        <c:auto val="0"/>
        <c:lblAlgn val="ctr"/>
        <c:lblOffset val="100"/>
        <c:tickLblSkip val="4"/>
        <c:noMultiLvlLbl val="0"/>
      </c:catAx>
      <c:valAx>
        <c:axId val="182918528"/>
        <c:scaling>
          <c:orientation val="minMax"/>
          <c:max val="15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82916992"/>
        <c:crosses val="autoZero"/>
        <c:crossBetween val="between"/>
        <c:majorUnit val="250"/>
      </c:valAx>
    </c:plotArea>
    <c:legend>
      <c:legendPos val="t"/>
      <c:layout>
        <c:manualLayout>
          <c:xMode val="edge"/>
          <c:yMode val="edge"/>
          <c:x val="0.29036141388491438"/>
          <c:y val="9.130098803860015E-2"/>
          <c:w val="0.47190590369586766"/>
          <c:h val="4.551100505881276E-2"/>
        </c:manualLayout>
      </c:layout>
      <c:overlay val="0"/>
      <c:spPr>
        <a:noFill/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026584126239965E-2"/>
          <c:y val="0.23881826972585365"/>
          <c:w val="0.86985150536832423"/>
          <c:h val="0.55519270617488603"/>
        </c:manualLayout>
      </c:layout>
      <c:lineChart>
        <c:grouping val="standard"/>
        <c:varyColors val="0"/>
        <c:ser>
          <c:idx val="0"/>
          <c:order val="0"/>
          <c:tx>
            <c:strRef>
              <c:f>'Graph appr Note et Diapo'!$B$80</c:f>
              <c:strCache>
                <c:ptCount val="1"/>
                <c:pt idx="0">
                  <c:v>Campagne 2016-2017</c:v>
                </c:pt>
              </c:strCache>
            </c:strRef>
          </c:tx>
          <c:spPr>
            <a:ln w="25400">
              <a:solidFill>
                <a:srgbClr val="0070C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'Graph appr Note et Diapo'!$A$81:$A$92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Note et Diapo'!$B$81:$B$92</c:f>
              <c:numCache>
                <c:formatCode>#,##0</c:formatCode>
                <c:ptCount val="12"/>
                <c:pt idx="0">
                  <c:v>23</c:v>
                </c:pt>
                <c:pt idx="1">
                  <c:v>94</c:v>
                </c:pt>
                <c:pt idx="2">
                  <c:v>167</c:v>
                </c:pt>
                <c:pt idx="3">
                  <c:v>366</c:v>
                </c:pt>
                <c:pt idx="4">
                  <c:v>503</c:v>
                </c:pt>
                <c:pt idx="5">
                  <c:v>605</c:v>
                </c:pt>
                <c:pt idx="6">
                  <c:v>647</c:v>
                </c:pt>
                <c:pt idx="7">
                  <c:v>681</c:v>
                </c:pt>
                <c:pt idx="8">
                  <c:v>693</c:v>
                </c:pt>
                <c:pt idx="9">
                  <c:v>701</c:v>
                </c:pt>
                <c:pt idx="10">
                  <c:v>703</c:v>
                </c:pt>
                <c:pt idx="11">
                  <c:v>715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'Graph appr Note et Diapo'!$C$80</c:f>
              <c:strCache>
                <c:ptCount val="1"/>
                <c:pt idx="0">
                  <c:v>Campagne 2017-2018</c:v>
                </c:pt>
              </c:strCache>
            </c:strRef>
          </c:tx>
          <c:spPr>
            <a:ln w="25400">
              <a:solidFill>
                <a:srgbClr val="92D05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'Graph appr Note et Diapo'!$A$81:$A$92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Note et Diapo'!$C$81:$C$92</c:f>
              <c:numCache>
                <c:formatCode>#,##0</c:formatCode>
                <c:ptCount val="12"/>
                <c:pt idx="0">
                  <c:v>18</c:v>
                </c:pt>
                <c:pt idx="1">
                  <c:v>93</c:v>
                </c:pt>
                <c:pt idx="2">
                  <c:v>174</c:v>
                </c:pt>
                <c:pt idx="3">
                  <c:v>351</c:v>
                </c:pt>
                <c:pt idx="4">
                  <c:v>537</c:v>
                </c:pt>
                <c:pt idx="5">
                  <c:v>627</c:v>
                </c:pt>
                <c:pt idx="6">
                  <c:v>675</c:v>
                </c:pt>
                <c:pt idx="7">
                  <c:v>705</c:v>
                </c:pt>
                <c:pt idx="8">
                  <c:v>721</c:v>
                </c:pt>
                <c:pt idx="9">
                  <c:v>732</c:v>
                </c:pt>
                <c:pt idx="10">
                  <c:v>748</c:v>
                </c:pt>
                <c:pt idx="11">
                  <c:v>768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'Graph appr Note et Diapo'!$D$80</c:f>
              <c:strCache>
                <c:ptCount val="1"/>
                <c:pt idx="0">
                  <c:v>Campagne 2018-2019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'Graph appr Note et Diapo'!$A$81:$A$92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Note et Diapo'!$D$81:$D$92</c:f>
              <c:numCache>
                <c:formatCode>#,##0</c:formatCode>
                <c:ptCount val="12"/>
                <c:pt idx="0">
                  <c:v>27</c:v>
                </c:pt>
                <c:pt idx="1">
                  <c:v>106</c:v>
                </c:pt>
                <c:pt idx="2">
                  <c:v>164</c:v>
                </c:pt>
                <c:pt idx="3">
                  <c:v>332</c:v>
                </c:pt>
                <c:pt idx="4">
                  <c:v>588</c:v>
                </c:pt>
                <c:pt idx="5">
                  <c:v>699</c:v>
                </c:pt>
                <c:pt idx="6">
                  <c:v>730</c:v>
                </c:pt>
                <c:pt idx="7">
                  <c:v>787</c:v>
                </c:pt>
                <c:pt idx="8">
                  <c:v>809</c:v>
                </c:pt>
                <c:pt idx="9">
                  <c:v>819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289920"/>
        <c:axId val="184296192"/>
      </c:lineChart>
      <c:catAx>
        <c:axId val="184289920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low"/>
        <c:spPr>
          <a:ln>
            <a:solidFill>
              <a:sysClr val="windowText" lastClr="000000">
                <a:tint val="75000"/>
                <a:shade val="95000"/>
                <a:satMod val="105000"/>
              </a:sys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84296192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184296192"/>
        <c:scaling>
          <c:orientation val="minMax"/>
          <c:max val="9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84289920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9.0909116739297982E-2"/>
          <c:y val="0.13101608710394455"/>
          <c:w val="0.90909088326070198"/>
          <c:h val="0.10097150535608887"/>
        </c:manualLayout>
      </c:layout>
      <c:overlay val="0"/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fr-FR" sz="1500"/>
              <a:t>Taux de chômage dans les Alpes-de-Haute-Provence </a:t>
            </a:r>
            <a:r>
              <a:rPr lang="fr-FR" sz="1500" b="0" i="1"/>
              <a:t>(en %)</a:t>
            </a:r>
          </a:p>
        </c:rich>
      </c:tx>
      <c:layout>
        <c:manualLayout>
          <c:xMode val="edge"/>
          <c:yMode val="edge"/>
          <c:x val="0.1827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38260558339295E-2"/>
          <c:y val="0.19261954681700291"/>
          <c:w val="0.83764367816092722"/>
          <c:h val="0.5202515957694637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trim'!$B$109:$C$168</c:f>
              <c:multiLvlStrCache>
                <c:ptCount val="6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  <c:pt idx="44">
                    <c:v>2020</c:v>
                  </c:pt>
                  <c:pt idx="48">
                    <c:v>2021</c:v>
                  </c:pt>
                  <c:pt idx="52">
                    <c:v>2022</c:v>
                  </c:pt>
                  <c:pt idx="56">
                    <c:v>2023</c:v>
                  </c:pt>
                </c:lvl>
              </c:multiLvlStrCache>
            </c:multiLvlStrRef>
          </c:cat>
          <c:val>
            <c:numRef>
              <c:f>Données!$C$117:$C$157</c:f>
              <c:numCache>
                <c:formatCode>#,##0.0</c:formatCode>
                <c:ptCount val="41"/>
                <c:pt idx="0">
                  <c:v>9.4</c:v>
                </c:pt>
                <c:pt idx="1">
                  <c:v>9.9</c:v>
                </c:pt>
                <c:pt idx="2">
                  <c:v>10</c:v>
                </c:pt>
                <c:pt idx="3">
                  <c:v>10.4</c:v>
                </c:pt>
                <c:pt idx="4">
                  <c:v>10.199999999999999</c:v>
                </c:pt>
                <c:pt idx="5">
                  <c:v>10.1</c:v>
                </c:pt>
                <c:pt idx="6">
                  <c:v>10.199999999999999</c:v>
                </c:pt>
                <c:pt idx="7">
                  <c:v>10.199999999999999</c:v>
                </c:pt>
                <c:pt idx="8">
                  <c:v>10.3</c:v>
                </c:pt>
                <c:pt idx="9">
                  <c:v>10.3</c:v>
                </c:pt>
                <c:pt idx="10">
                  <c:v>10.5</c:v>
                </c:pt>
                <c:pt idx="11">
                  <c:v>10.6</c:v>
                </c:pt>
                <c:pt idx="12">
                  <c:v>10.7</c:v>
                </c:pt>
                <c:pt idx="13">
                  <c:v>10.9</c:v>
                </c:pt>
                <c:pt idx="14">
                  <c:v>10.9</c:v>
                </c:pt>
                <c:pt idx="15">
                  <c:v>11.2</c:v>
                </c:pt>
                <c:pt idx="16">
                  <c:v>11.4</c:v>
                </c:pt>
                <c:pt idx="17">
                  <c:v>11.6</c:v>
                </c:pt>
                <c:pt idx="18">
                  <c:v>11.4</c:v>
                </c:pt>
                <c:pt idx="19">
                  <c:v>11.3</c:v>
                </c:pt>
                <c:pt idx="20">
                  <c:v>11.3</c:v>
                </c:pt>
                <c:pt idx="21">
                  <c:v>11.4</c:v>
                </c:pt>
                <c:pt idx="22">
                  <c:v>11.5</c:v>
                </c:pt>
                <c:pt idx="23">
                  <c:v>11.6</c:v>
                </c:pt>
                <c:pt idx="24">
                  <c:v>11.5</c:v>
                </c:pt>
                <c:pt idx="25">
                  <c:v>11.8</c:v>
                </c:pt>
                <c:pt idx="26">
                  <c:v>11.6</c:v>
                </c:pt>
                <c:pt idx="27">
                  <c:v>11.5</c:v>
                </c:pt>
                <c:pt idx="28">
                  <c:v>11.4</c:v>
                </c:pt>
                <c:pt idx="29">
                  <c:v>11.2</c:v>
                </c:pt>
                <c:pt idx="30">
                  <c:v>11.3</c:v>
                </c:pt>
                <c:pt idx="31">
                  <c:v>11.5</c:v>
                </c:pt>
                <c:pt idx="32">
                  <c:v>11</c:v>
                </c:pt>
                <c:pt idx="33">
                  <c:v>10.8</c:v>
                </c:pt>
                <c:pt idx="34">
                  <c:v>11</c:v>
                </c:pt>
                <c:pt idx="35">
                  <c:v>10.4</c:v>
                </c:pt>
                <c:pt idx="36">
                  <c:v>10.7</c:v>
                </c:pt>
                <c:pt idx="37">
                  <c:v>10.5</c:v>
                </c:pt>
                <c:pt idx="38">
                  <c:v>10.6</c:v>
                </c:pt>
                <c:pt idx="39">
                  <c:v>10.199999999999999</c:v>
                </c:pt>
                <c:pt idx="40">
                  <c:v>10.1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trim'!$B$109:$C$168</c:f>
              <c:multiLvlStrCache>
                <c:ptCount val="6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  <c:pt idx="44">
                    <c:v>2020</c:v>
                  </c:pt>
                  <c:pt idx="48">
                    <c:v>2021</c:v>
                  </c:pt>
                  <c:pt idx="52">
                    <c:v>2022</c:v>
                  </c:pt>
                  <c:pt idx="56">
                    <c:v>2023</c:v>
                  </c:pt>
                </c:lvl>
              </c:multiLvlStrCache>
            </c:multiLvlStrRef>
          </c:cat>
          <c:val>
            <c:numRef>
              <c:f>Données!$B$117:$B$157</c:f>
              <c:numCache>
                <c:formatCode>#,##0.0</c:formatCode>
                <c:ptCount val="41"/>
                <c:pt idx="0">
                  <c:v>8.1999999999999993</c:v>
                </c:pt>
                <c:pt idx="1">
                  <c:v>8.8000000000000007</c:v>
                </c:pt>
                <c:pt idx="2">
                  <c:v>8.8000000000000007</c:v>
                </c:pt>
                <c:pt idx="3">
                  <c:v>9.1</c:v>
                </c:pt>
                <c:pt idx="4">
                  <c:v>9</c:v>
                </c:pt>
                <c:pt idx="5">
                  <c:v>8.9</c:v>
                </c:pt>
                <c:pt idx="6">
                  <c:v>8.8000000000000007</c:v>
                </c:pt>
                <c:pt idx="7">
                  <c:v>8.8000000000000007</c:v>
                </c:pt>
                <c:pt idx="8">
                  <c:v>8.8000000000000007</c:v>
                </c:pt>
                <c:pt idx="9">
                  <c:v>8.6999999999999993</c:v>
                </c:pt>
                <c:pt idx="10">
                  <c:v>8.8000000000000007</c:v>
                </c:pt>
                <c:pt idx="11">
                  <c:v>9</c:v>
                </c:pt>
                <c:pt idx="12">
                  <c:v>9.1</c:v>
                </c:pt>
                <c:pt idx="13">
                  <c:v>9.3000000000000007</c:v>
                </c:pt>
                <c:pt idx="14">
                  <c:v>9.4</c:v>
                </c:pt>
                <c:pt idx="15">
                  <c:v>9.6999999999999993</c:v>
                </c:pt>
                <c:pt idx="16">
                  <c:v>9.9</c:v>
                </c:pt>
                <c:pt idx="17">
                  <c:v>10.1</c:v>
                </c:pt>
                <c:pt idx="18">
                  <c:v>9.9</c:v>
                </c:pt>
                <c:pt idx="19">
                  <c:v>9.8000000000000007</c:v>
                </c:pt>
                <c:pt idx="20">
                  <c:v>9.8000000000000007</c:v>
                </c:pt>
                <c:pt idx="21">
                  <c:v>9.8000000000000007</c:v>
                </c:pt>
                <c:pt idx="22">
                  <c:v>10</c:v>
                </c:pt>
                <c:pt idx="23">
                  <c:v>10.1</c:v>
                </c:pt>
                <c:pt idx="24">
                  <c:v>10</c:v>
                </c:pt>
                <c:pt idx="25">
                  <c:v>10.199999999999999</c:v>
                </c:pt>
                <c:pt idx="26">
                  <c:v>10.1</c:v>
                </c:pt>
                <c:pt idx="27">
                  <c:v>9.9</c:v>
                </c:pt>
                <c:pt idx="28">
                  <c:v>9.9</c:v>
                </c:pt>
                <c:pt idx="29">
                  <c:v>9.6999999999999993</c:v>
                </c:pt>
                <c:pt idx="30">
                  <c:v>9.6999999999999993</c:v>
                </c:pt>
                <c:pt idx="31">
                  <c:v>9.6999999999999993</c:v>
                </c:pt>
                <c:pt idx="32">
                  <c:v>9.3000000000000007</c:v>
                </c:pt>
                <c:pt idx="33">
                  <c:v>9.1</c:v>
                </c:pt>
                <c:pt idx="34">
                  <c:v>9.3000000000000007</c:v>
                </c:pt>
                <c:pt idx="35">
                  <c:v>8.6</c:v>
                </c:pt>
                <c:pt idx="36">
                  <c:v>8.9</c:v>
                </c:pt>
                <c:pt idx="37">
                  <c:v>8.8000000000000007</c:v>
                </c:pt>
                <c:pt idx="38">
                  <c:v>8.8000000000000007</c:v>
                </c:pt>
                <c:pt idx="39">
                  <c:v>8.5</c:v>
                </c:pt>
                <c:pt idx="40">
                  <c:v>8.4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Données!$D$8</c:f>
              <c:strCache>
                <c:ptCount val="1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'dates trim'!$B$109:$C$168</c:f>
              <c:multiLvlStrCache>
                <c:ptCount val="6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  <c:pt idx="44">
                    <c:v>2020</c:v>
                  </c:pt>
                  <c:pt idx="48">
                    <c:v>2021</c:v>
                  </c:pt>
                  <c:pt idx="52">
                    <c:v>2022</c:v>
                  </c:pt>
                  <c:pt idx="56">
                    <c:v>2023</c:v>
                  </c:pt>
                </c:lvl>
              </c:multiLvlStrCache>
            </c:multiLvlStrRef>
          </c:cat>
          <c:val>
            <c:numRef>
              <c:f>Données!$D$117:$D$157</c:f>
              <c:numCache>
                <c:formatCode>#,##0.0</c:formatCode>
                <c:ptCount val="41"/>
                <c:pt idx="0">
                  <c:v>9.3000000000000007</c:v>
                </c:pt>
                <c:pt idx="1">
                  <c:v>9.6</c:v>
                </c:pt>
                <c:pt idx="2">
                  <c:v>9.6</c:v>
                </c:pt>
                <c:pt idx="3">
                  <c:v>10</c:v>
                </c:pt>
                <c:pt idx="4">
                  <c:v>9.9</c:v>
                </c:pt>
                <c:pt idx="5">
                  <c:v>9.8000000000000007</c:v>
                </c:pt>
                <c:pt idx="6">
                  <c:v>9.6999999999999993</c:v>
                </c:pt>
                <c:pt idx="7">
                  <c:v>9.6999999999999993</c:v>
                </c:pt>
                <c:pt idx="8">
                  <c:v>9.8000000000000007</c:v>
                </c:pt>
                <c:pt idx="9">
                  <c:v>10.1</c:v>
                </c:pt>
                <c:pt idx="10">
                  <c:v>10.4</c:v>
                </c:pt>
                <c:pt idx="11">
                  <c:v>10.5</c:v>
                </c:pt>
                <c:pt idx="12">
                  <c:v>10.6</c:v>
                </c:pt>
                <c:pt idx="13">
                  <c:v>10.9</c:v>
                </c:pt>
                <c:pt idx="14">
                  <c:v>11</c:v>
                </c:pt>
                <c:pt idx="15">
                  <c:v>11.5</c:v>
                </c:pt>
                <c:pt idx="16">
                  <c:v>11.5</c:v>
                </c:pt>
                <c:pt idx="17">
                  <c:v>11.7</c:v>
                </c:pt>
                <c:pt idx="18">
                  <c:v>11.5</c:v>
                </c:pt>
                <c:pt idx="19">
                  <c:v>11.6</c:v>
                </c:pt>
                <c:pt idx="20">
                  <c:v>11.5</c:v>
                </c:pt>
                <c:pt idx="21">
                  <c:v>11.6</c:v>
                </c:pt>
                <c:pt idx="22">
                  <c:v>11.8</c:v>
                </c:pt>
                <c:pt idx="23">
                  <c:v>11.9</c:v>
                </c:pt>
                <c:pt idx="24">
                  <c:v>11.8</c:v>
                </c:pt>
                <c:pt idx="25">
                  <c:v>12</c:v>
                </c:pt>
                <c:pt idx="26">
                  <c:v>11.8</c:v>
                </c:pt>
                <c:pt idx="27">
                  <c:v>11.7</c:v>
                </c:pt>
                <c:pt idx="28">
                  <c:v>11.7</c:v>
                </c:pt>
                <c:pt idx="29">
                  <c:v>11.4</c:v>
                </c:pt>
                <c:pt idx="30">
                  <c:v>11.5</c:v>
                </c:pt>
                <c:pt idx="31">
                  <c:v>11.7</c:v>
                </c:pt>
                <c:pt idx="32">
                  <c:v>11.2</c:v>
                </c:pt>
                <c:pt idx="33">
                  <c:v>11.2</c:v>
                </c:pt>
                <c:pt idx="34">
                  <c:v>11.4</c:v>
                </c:pt>
                <c:pt idx="35">
                  <c:v>10.7</c:v>
                </c:pt>
                <c:pt idx="36">
                  <c:v>11.1</c:v>
                </c:pt>
                <c:pt idx="37">
                  <c:v>10.9</c:v>
                </c:pt>
                <c:pt idx="38">
                  <c:v>11</c:v>
                </c:pt>
                <c:pt idx="39">
                  <c:v>10.6</c:v>
                </c:pt>
                <c:pt idx="40">
                  <c:v>10.6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062912"/>
        <c:axId val="183064448"/>
      </c:lineChart>
      <c:catAx>
        <c:axId val="18306291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crossAx val="18306444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3064448"/>
        <c:scaling>
          <c:orientation val="minMax"/>
          <c:max val="12.5"/>
          <c:min val="7.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.0" sourceLinked="1"/>
        <c:majorTickMark val="out"/>
        <c:minorTickMark val="none"/>
        <c:tickLblPos val="nextTo"/>
        <c:crossAx val="183062912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7326712001908849E-2"/>
          <c:y val="0.11088737212410718"/>
          <c:w val="0.83965909090909085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fr-FR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42457740150564244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1.8340210912425492E-3"/>
                  <c:y val="-3.219315895372233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60965794768611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3.48759221998658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340210912426165E-3"/>
                  <c:y val="-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441110954665742E-7"/>
                  <c:y val="-1.87793427230047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graphiques'!$G$10:$G$18</c:f>
              <c:strCache>
                <c:ptCount val="9"/>
                <c:pt idx="0">
                  <c:v>Cantal</c:v>
                </c:pt>
                <c:pt idx="1">
                  <c:v>Meuse</c:v>
                </c:pt>
                <c:pt idx="2">
                  <c:v>Hautes-Alpes</c:v>
                </c:pt>
                <c:pt idx="3">
                  <c:v>France métro.</c:v>
                </c:pt>
                <c:pt idx="4">
                  <c:v>Lot</c:v>
                </c:pt>
                <c:pt idx="5">
                  <c:v>Haute-Corse</c:v>
                </c:pt>
                <c:pt idx="6">
                  <c:v>Paca</c:v>
                </c:pt>
                <c:pt idx="7">
                  <c:v>Alpes-de-Haute-Provence</c:v>
                </c:pt>
                <c:pt idx="8">
                  <c:v>Ariege</c:v>
                </c:pt>
              </c:strCache>
            </c:strRef>
          </c:cat>
          <c:val>
            <c:numRef>
              <c:f>'données graphiques'!$H$10:$H$18</c:f>
              <c:numCache>
                <c:formatCode>#,##0.0</c:formatCode>
                <c:ptCount val="9"/>
                <c:pt idx="0">
                  <c:v>5.0999999999999996</c:v>
                </c:pt>
                <c:pt idx="1">
                  <c:v>8.1999999999999993</c:v>
                </c:pt>
                <c:pt idx="2">
                  <c:v>8.3000000000000007</c:v>
                </c:pt>
                <c:pt idx="3">
                  <c:v>8.4</c:v>
                </c:pt>
                <c:pt idx="4">
                  <c:v>8.6</c:v>
                </c:pt>
                <c:pt idx="5">
                  <c:v>9.6999999999999993</c:v>
                </c:pt>
                <c:pt idx="6">
                  <c:v>10.1</c:v>
                </c:pt>
                <c:pt idx="7">
                  <c:v>10.6</c:v>
                </c:pt>
                <c:pt idx="8">
                  <c:v>11.1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722560"/>
        <c:axId val="184724480"/>
      </c:barChart>
      <c:scatterChart>
        <c:scatterStyle val="lineMarker"/>
        <c:varyColors val="0"/>
        <c:ser>
          <c:idx val="1"/>
          <c:order val="1"/>
          <c:tx>
            <c:v>Variation annuelle,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'données graphiques'!$J$10:$J$18</c:f>
              <c:numCache>
                <c:formatCode>#,##0.0</c:formatCode>
                <c:ptCount val="9"/>
                <c:pt idx="0">
                  <c:v>-0.30000000000000071</c:v>
                </c:pt>
                <c:pt idx="1">
                  <c:v>-0.70000000000000107</c:v>
                </c:pt>
                <c:pt idx="2">
                  <c:v>-0.29999999999999893</c:v>
                </c:pt>
                <c:pt idx="3">
                  <c:v>-0.5</c:v>
                </c:pt>
                <c:pt idx="4">
                  <c:v>-9.9999999999999645E-2</c:v>
                </c:pt>
                <c:pt idx="5">
                  <c:v>-0.80000000000000071</c:v>
                </c:pt>
                <c:pt idx="6">
                  <c:v>-0.59999999999999964</c:v>
                </c:pt>
                <c:pt idx="7">
                  <c:v>-0.5</c:v>
                </c:pt>
                <c:pt idx="8">
                  <c:v>-0.40000000000000036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738560"/>
        <c:axId val="184740096"/>
      </c:scatterChart>
      <c:catAx>
        <c:axId val="18472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84724480"/>
        <c:crosses val="autoZero"/>
        <c:auto val="1"/>
        <c:lblAlgn val="ctr"/>
        <c:lblOffset val="100"/>
        <c:noMultiLvlLbl val="0"/>
      </c:catAx>
      <c:valAx>
        <c:axId val="18472448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84722560"/>
        <c:crosses val="autoZero"/>
        <c:crossBetween val="between"/>
      </c:valAx>
      <c:valAx>
        <c:axId val="184738560"/>
        <c:scaling>
          <c:orientation val="minMax"/>
        </c:scaling>
        <c:delete val="1"/>
        <c:axPos val="b"/>
        <c:majorTickMark val="out"/>
        <c:minorTickMark val="none"/>
        <c:tickLblPos val="nextTo"/>
        <c:crossAx val="184740096"/>
        <c:crosses val="autoZero"/>
        <c:crossBetween val="midCat"/>
      </c:valAx>
      <c:valAx>
        <c:axId val="184740096"/>
        <c:scaling>
          <c:orientation val="minMax"/>
          <c:max val="0"/>
          <c:min val="-0.8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184738560"/>
        <c:crosses val="max"/>
        <c:crossBetween val="midCat"/>
        <c:majorUnit val="0.1"/>
      </c:valAx>
    </c:plotArea>
    <c:legend>
      <c:legendPos val="t"/>
      <c:layout>
        <c:manualLayout>
          <c:xMode val="edge"/>
          <c:yMode val="edge"/>
          <c:x val="4.4497972829049735E-2"/>
          <c:y val="0.12340710932260228"/>
          <c:w val="0.89999992779444526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trim'!$A$5:$B$48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</c:lvl>
              </c:multiLvlStrCache>
            </c:multiLvlStrRef>
          </c:cat>
          <c:val>
            <c:numRef>
              <c:f>dep04_trim!$U$63:$U$104</c:f>
              <c:numCache>
                <c:formatCode>#,##0.0</c:formatCode>
                <c:ptCount val="42"/>
                <c:pt idx="0">
                  <c:v>11.151811151811163</c:v>
                </c:pt>
                <c:pt idx="1">
                  <c:v>13.132530120481922</c:v>
                </c:pt>
                <c:pt idx="2">
                  <c:v>16.441082802547768</c:v>
                </c:pt>
                <c:pt idx="3">
                  <c:v>14.110898661567873</c:v>
                </c:pt>
                <c:pt idx="4">
                  <c:v>11.351153423654313</c:v>
                </c:pt>
                <c:pt idx="5">
                  <c:v>9.5136670216542605</c:v>
                </c:pt>
                <c:pt idx="6">
                  <c:v>6.0854700854700905</c:v>
                </c:pt>
                <c:pt idx="7">
                  <c:v>5.6300268096514783</c:v>
                </c:pt>
                <c:pt idx="8">
                  <c:v>6.2150608352515624</c:v>
                </c:pt>
                <c:pt idx="9">
                  <c:v>7.8119935170178234</c:v>
                </c:pt>
                <c:pt idx="10">
                  <c:v>10.151466322913304</c:v>
                </c:pt>
                <c:pt idx="11">
                  <c:v>10.374365482233493</c:v>
                </c:pt>
                <c:pt idx="12">
                  <c:v>10.340557275541794</c:v>
                </c:pt>
                <c:pt idx="13">
                  <c:v>9.1100420926037309</c:v>
                </c:pt>
                <c:pt idx="14">
                  <c:v>10.005851375073149</c:v>
                </c:pt>
                <c:pt idx="15">
                  <c:v>11.095142282265025</c:v>
                </c:pt>
                <c:pt idx="16">
                  <c:v>10.802469135802472</c:v>
                </c:pt>
                <c:pt idx="17">
                  <c:v>11.297878203361812</c:v>
                </c:pt>
                <c:pt idx="18">
                  <c:v>8.1648936170212636</c:v>
                </c:pt>
                <c:pt idx="19">
                  <c:v>7.554980595084082</c:v>
                </c:pt>
                <c:pt idx="20">
                  <c:v>5.0898961762471551</c:v>
                </c:pt>
                <c:pt idx="21">
                  <c:v>4.3575142361970798</c:v>
                </c:pt>
                <c:pt idx="22">
                  <c:v>5.2372756331448223</c:v>
                </c:pt>
                <c:pt idx="23">
                  <c:v>4.1135434207361099</c:v>
                </c:pt>
                <c:pt idx="24">
                  <c:v>6.5542168674698642</c:v>
                </c:pt>
                <c:pt idx="25">
                  <c:v>6.8801897983392646</c:v>
                </c:pt>
                <c:pt idx="26">
                  <c:v>5.6775700934579509</c:v>
                </c:pt>
                <c:pt idx="27">
                  <c:v>5.1987060998151646</c:v>
                </c:pt>
                <c:pt idx="28">
                  <c:v>4.1836273179556738</c:v>
                </c:pt>
                <c:pt idx="29">
                  <c:v>2.2197558268590489</c:v>
                </c:pt>
                <c:pt idx="30">
                  <c:v>3.2279460535043158</c:v>
                </c:pt>
                <c:pt idx="31">
                  <c:v>3.1407862947507192</c:v>
                </c:pt>
                <c:pt idx="32">
                  <c:v>3.2776210115042392</c:v>
                </c:pt>
                <c:pt idx="33">
                  <c:v>4.9511400651465864</c:v>
                </c:pt>
                <c:pt idx="34">
                  <c:v>4.9689440993788692</c:v>
                </c:pt>
                <c:pt idx="35">
                  <c:v>5.238500851788741</c:v>
                </c:pt>
                <c:pt idx="36">
                  <c:v>4.5607398066414451</c:v>
                </c:pt>
                <c:pt idx="37">
                  <c:v>3.0415890751086305</c:v>
                </c:pt>
                <c:pt idx="38">
                  <c:v>1.3874719445011285</c:v>
                </c:pt>
                <c:pt idx="39">
                  <c:v>0.70821529745044298</c:v>
                </c:pt>
                <c:pt idx="40">
                  <c:v>-0.12060301507538229</c:v>
                </c:pt>
                <c:pt idx="41">
                  <c:v>-0.20080321285139702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806400"/>
        <c:axId val="184808192"/>
      </c:barChart>
      <c:catAx>
        <c:axId val="1848064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8480819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4808192"/>
        <c:scaling>
          <c:orientation val="minMax"/>
          <c:max val="18"/>
          <c:min val="-3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4806400"/>
        <c:crosses val="autoZero"/>
        <c:crossBetween val="between"/>
        <c:majorUnit val="3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0.01178</cdr:x>
      <cdr:y>0.87113</cdr:y>
    </cdr:from>
    <cdr:to>
      <cdr:x>0.98579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171" y="3219450"/>
          <a:ext cx="6546166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0.88368</cdr:x>
      <cdr:y>0.24817</cdr:y>
    </cdr:from>
    <cdr:to>
      <cdr:x>0.88495</cdr:x>
      <cdr:y>0.82103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632637" y="1184254"/>
          <a:ext cx="9532" cy="2733703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0.88324</cdr:x>
      <cdr:y>0.33533</cdr:y>
    </cdr:from>
    <cdr:to>
      <cdr:x>0.9467</cdr:x>
      <cdr:y>0.33533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629332" y="1600194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0.87987</cdr:x>
      <cdr:y>0.26015</cdr:y>
    </cdr:from>
    <cdr:to>
      <cdr:x>0.97208</cdr:x>
      <cdr:y>0.31887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04016" y="1241433"/>
          <a:ext cx="692134" cy="28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0.1497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68" y="0"/>
          <a:ext cx="7197742" cy="7143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0.88325</cdr:x>
      <cdr:y>0.34734</cdr:y>
    </cdr:from>
    <cdr:to>
      <cdr:x>0.94416</cdr:x>
      <cdr:y>0.3493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 flipV="1">
          <a:off x="6629407" y="1657515"/>
          <a:ext cx="457172" cy="935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0.88241</cdr:x>
      <cdr:y>0.27411</cdr:y>
    </cdr:from>
    <cdr:to>
      <cdr:x>0.97335</cdr:x>
      <cdr:y>0.33283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623083" y="1308060"/>
          <a:ext cx="682568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0.88367</cdr:x>
      <cdr:y>0.24218</cdr:y>
    </cdr:from>
    <cdr:to>
      <cdr:x>0.8841</cdr:x>
      <cdr:y>0.8177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632575" y="1155700"/>
          <a:ext cx="3220" cy="2746381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0.0258</cdr:x>
      <cdr:y>0</cdr:y>
    </cdr:from>
    <cdr:to>
      <cdr:x>0.98477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936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0.88367</cdr:x>
      <cdr:y>0.25016</cdr:y>
    </cdr:from>
    <cdr:to>
      <cdr:x>0.88494</cdr:x>
      <cdr:y>0.82302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632598" y="1193770"/>
          <a:ext cx="9532" cy="273370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0.88578</cdr:x>
      <cdr:y>0.33134</cdr:y>
    </cdr:from>
    <cdr:to>
      <cdr:x>0.94924</cdr:x>
      <cdr:y>0.33134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648435" y="1581144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0.8786</cdr:x>
      <cdr:y>0.25416</cdr:y>
    </cdr:from>
    <cdr:to>
      <cdr:x>0.97462</cdr:x>
      <cdr:y>0.31288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594491" y="1212858"/>
          <a:ext cx="720709" cy="28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0.0149</cdr:x>
      <cdr:y>0</cdr:y>
    </cdr:from>
    <cdr:to>
      <cdr:x>0.97387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0253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trimestrielle de l'emploi salarié, dans les Alpes-de-Haute-Provence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CVS, 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0.07473</cdr:x>
      <cdr:y>0</cdr:y>
    </cdr:from>
    <cdr:to>
      <cdr:x>0.91614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14350" y="0"/>
          <a:ext cx="5791200" cy="777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Alpes-de-Haute-Provence</a:t>
          </a: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T4 2018 et le T1 2019) </a:t>
          </a:r>
          <a:endParaRPr lang="fr-FR" sz="1400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0.20807</cdr:y>
    </cdr:from>
    <cdr:to>
      <cdr:x>0.26781</cdr:x>
      <cdr:y>0.70657</cdr:y>
    </cdr:to>
    <cdr:cxnSp macro="">
      <cdr:nvCxnSpPr>
        <cdr:cNvPr id="5" name="Connecteur droit 4"/>
        <cdr:cNvCxnSpPr/>
      </cdr:nvCxnSpPr>
      <cdr:spPr>
        <a:xfrm xmlns:a="http://schemas.openxmlformats.org/drawingml/2006/main" flipV="1">
          <a:off x="1843299" y="919071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0.01043</cdr:x>
      <cdr:y>0</cdr:y>
    </cdr:from>
    <cdr:to>
      <cdr:x>0.98515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66676" y="0"/>
          <a:ext cx="6229694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Evolution trimestrielle de l'emploi salarié dans les Alpes-de-Haute-Provence,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avec intérim réaffecté au secteur d'activité employeur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4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2010)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0.79583</cdr:y>
    </cdr:from>
    <cdr:to>
      <cdr:x>1</cdr:x>
      <cdr:y>0.97475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4042205"/>
          <a:ext cx="8687270" cy="9087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0" dirty="0">
              <a:effectLst/>
              <a:latin typeface="+mn-lt"/>
              <a:ea typeface="+mn-ea"/>
              <a:cs typeface="+mn-cs"/>
            </a:rPr>
            <a:t>* A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partir de janvier 2018, les CUI-CAE sont transformés en Parcours emploi compétences (PEC). Il n'y a ainsi plus d'embauches en CUI-CAE.</a:t>
          </a:r>
          <a:endParaRPr lang="fr-FR" sz="900" dirty="0">
            <a:effectLst/>
          </a:endParaRPr>
        </a:p>
        <a:p xmlns:a="http://schemas.openxmlformats.org/drawingml/2006/main">
          <a:r>
            <a:rPr lang="fr-FR" sz="900" dirty="0">
              <a:effectLst/>
              <a:latin typeface="+mn-lt"/>
              <a:ea typeface="+mn-ea"/>
              <a:cs typeface="+mn-cs"/>
            </a:rPr>
            <a:t>** Depuis janvier 2018, l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e recours aux CUI-CIE n'est plus autorisé, sauf pour les </a:t>
          </a:r>
          <a:r>
            <a:rPr lang="fr-FR" sz="900" b="0" i="0" baseline="0" dirty="0" err="1">
              <a:effectLst/>
              <a:latin typeface="+mn-lt"/>
              <a:ea typeface="+mn-ea"/>
              <a:cs typeface="+mn-cs"/>
            </a:rPr>
            <a:t>Drom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et les  Conseils départementaux qui les financent entièrement.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dirty="0">
              <a:effectLst/>
              <a:latin typeface="+mn-lt"/>
              <a:ea typeface="+mn-ea"/>
              <a:cs typeface="+mn-cs"/>
            </a:rPr>
            <a:t>*** Marchands et non marchands . Les Emplois  d'avenir ont débuté en novembre 2012. A compter de janvier</a:t>
          </a:r>
          <a:r>
            <a:rPr lang="fr-FR" sz="900" baseline="0" dirty="0">
              <a:effectLst/>
              <a:latin typeface="+mn-lt"/>
              <a:ea typeface="+mn-ea"/>
              <a:cs typeface="+mn-cs"/>
            </a:rPr>
            <a:t> 2018, l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e dispositif est mis en </a:t>
          </a:r>
          <a:r>
            <a:rPr lang="fr-FR" sz="900" baseline="0" dirty="0">
              <a:effectLst/>
              <a:latin typeface="+mn-lt"/>
              <a:ea typeface="+mn-ea"/>
              <a:cs typeface="+mn-cs"/>
            </a:rPr>
            <a:t> extinction. E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xcepté quelques cas particuliers de reconduction de contrat pour terminer une formation, il n’y a plus de nouveaux bénéficiaires.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**** M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 dirty="0">
            <a:effectLst/>
          </a:endParaRPr>
        </a:p>
        <a:p xmlns:a="http://schemas.openxmlformats.org/drawingml/2006/main">
          <a:r>
            <a:rPr lang="fr-FR" sz="900" b="1" dirty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 dirty="0">
            <a:effectLst/>
          </a:endParaRPr>
        </a:p>
        <a:p xmlns:a="http://schemas.openxmlformats.org/drawingml/2006/main">
          <a:r>
            <a:rPr lang="fr-FR" sz="900" b="1" i="1" dirty="0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 dirty="0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 dirty="0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 dirty="0" err="1">
              <a:effectLst/>
              <a:latin typeface="+mn-lt"/>
              <a:ea typeface="+mn-ea"/>
              <a:cs typeface="+mn-cs"/>
            </a:rPr>
            <a:t>Dares</a:t>
          </a:r>
          <a:endParaRPr lang="fr-FR" sz="900" dirty="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0.01107</cdr:x>
      <cdr:y>0.01267</cdr:y>
    </cdr:from>
    <cdr:to>
      <cdr:x>0.98548</cdr:x>
      <cdr:y>0.07821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755" y="43205"/>
          <a:ext cx="3675377" cy="223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Contrats d'apprentissage enregistrés dans les Alpes-de-Haute-Provence</a:t>
          </a:r>
          <a:endParaRPr lang="fr-FR" sz="1500" b="1" i="0" baseline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algn="ctr" rtl="0"/>
          <a:r>
            <a:rPr lang="fr-FR" sz="1000" b="0" i="1" baseline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(données brutes, en nombre)</a:t>
          </a:r>
          <a:endParaRPr lang="fr-FR" sz="1000" b="0" i="1">
            <a:solidFill>
              <a:sysClr val="windowText" lastClr="00000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0.87799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495675"/>
          <a:ext cx="7038975" cy="485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900" b="1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Note </a:t>
          </a:r>
          <a:r>
            <a:rPr lang="fr-FR" sz="900" b="0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: données cumulées, provisoires</a:t>
          </a:r>
        </a:p>
        <a:p xmlns:a="http://schemas.openxmlformats.org/drawingml/2006/main">
          <a:pPr algn="l" rtl="0">
            <a:defRPr sz="1000"/>
          </a:pPr>
          <a:r>
            <a:rPr lang="fr-FR" sz="900" b="1" i="0">
              <a:latin typeface="+mn-lt"/>
              <a:ea typeface="+mn-ea"/>
              <a:cs typeface="+mn-cs"/>
            </a:rPr>
            <a:t>Champ : </a:t>
          </a:r>
          <a:r>
            <a:rPr lang="fr-FR" sz="900" b="0" i="0">
              <a:latin typeface="+mn-lt"/>
              <a:ea typeface="+mn-ea"/>
              <a:cs typeface="+mn-cs"/>
            </a:rPr>
            <a:t>hors apprentis du secteur public</a:t>
          </a:r>
        </a:p>
        <a:p xmlns:a="http://schemas.openxmlformats.org/drawingml/2006/main">
          <a:pPr algn="l" rtl="0">
            <a:defRPr sz="1000"/>
          </a:pPr>
          <a:r>
            <a:rPr lang="fr-FR" sz="900" b="1" i="1">
              <a:latin typeface="+mn-lt"/>
              <a:ea typeface="+mn-ea"/>
              <a:cs typeface="+mn-cs"/>
            </a:rPr>
            <a:t>Sources : </a:t>
          </a:r>
          <a:r>
            <a:rPr lang="fr-FR" sz="900" b="0" i="1">
              <a:latin typeface="+mn-lt"/>
              <a:ea typeface="+mn-ea"/>
              <a:cs typeface="+mn-cs"/>
            </a:rPr>
            <a:t> Chambres consulaires, </a:t>
          </a:r>
          <a:r>
            <a:rPr lang="fr-FR" sz="900" b="0" i="1">
              <a:effectLst/>
              <a:latin typeface="+mn-lt"/>
              <a:ea typeface="+mn-ea"/>
              <a:cs typeface="+mn-cs"/>
            </a:rPr>
            <a:t>Direccte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Paca</a:t>
          </a:r>
          <a:r>
            <a:rPr lang="fr-FR" sz="900" b="0" i="1">
              <a:latin typeface="+mn-lt"/>
              <a:ea typeface="+mn-ea"/>
              <a:cs typeface="+mn-cs"/>
            </a:rPr>
            <a:t> - </a:t>
          </a:r>
          <a:r>
            <a:rPr lang="fr-FR" sz="900" b="1" i="1">
              <a:latin typeface="+mn-lt"/>
              <a:ea typeface="+mn-ea"/>
              <a:cs typeface="+mn-cs"/>
            </a:rPr>
            <a:t>Traitements : </a:t>
          </a:r>
          <a:r>
            <a:rPr lang="fr-FR" sz="900" b="0" i="1">
              <a:latin typeface="+mn-lt"/>
              <a:ea typeface="+mn-ea"/>
              <a:cs typeface="+mn-cs"/>
            </a:rPr>
            <a:t>Dares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0.04025</cdr:x>
      <cdr:y>0.84911</cdr:y>
    </cdr:from>
    <cdr:to>
      <cdr:x>0.9233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98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0.12792</cdr:x>
      <cdr:y>0</cdr:y>
    </cdr:from>
    <cdr:to>
      <cdr:x>0.93122</cdr:x>
      <cdr:y>0.12072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85826" y="0"/>
          <a:ext cx="5562600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</a:t>
          </a:r>
        </a:p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au T1 2019</a:t>
          </a:r>
          <a:endParaRPr lang="fr-FR" sz="110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0.16766</cdr:y>
    </cdr:from>
    <cdr:to>
      <cdr:x>1</cdr:x>
      <cdr:y>0.2231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886575" y="800078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0.92936</cdr:x>
      <cdr:y>0.17033</cdr:y>
    </cdr:from>
    <cdr:to>
      <cdr:x>0.93063</cdr:x>
      <cdr:y>0.74318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75475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0.53088</cdr:x>
      <cdr:y>0.17432</cdr:y>
    </cdr:from>
    <cdr:to>
      <cdr:x>0.8892</cdr:x>
      <cdr:y>0.36754</cdr:y>
    </cdr:to>
    <cdr:sp macro="" textlink="">
      <cdr:nvSpPr>
        <cdr:cNvPr id="9" name="ZoneTexte 17"/>
        <cdr:cNvSpPr txBox="1"/>
      </cdr:nvSpPr>
      <cdr:spPr>
        <a:xfrm xmlns:a="http://schemas.openxmlformats.org/drawingml/2006/main">
          <a:off x="3984625" y="831850"/>
          <a:ext cx="2689411" cy="92204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16 600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T1 2019</a:t>
          </a:r>
        </a:p>
        <a:p xmlns:a="http://schemas.openxmlformats.org/drawingml/2006/main">
          <a:pPr algn="ctr"/>
          <a:endParaRPr lang="fr-FR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B5D4E-FF81-409F-B486-41C11772939C}" type="datetimeFigureOut">
              <a:rPr lang="fr-FR" smtClean="0"/>
              <a:t>28/06/2019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D9A0B-53AC-447C-974B-4B6E68AA60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6944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28/06/2019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Edition juillet 2019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Edition juillet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aca.direccte.gouv.fr/Les-indicateurs-cles-de-la-Direccte-Paca" TargetMode="External"/><Relationship Id="rId4" Type="http://schemas.openxmlformats.org/officeDocument/2006/relationships/hyperlink" Target="http://paca.direccte.gouv.fr/Les-publications-periodiques-912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848"/>
            <a:ext cx="914197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4928" y="435278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  <a:endParaRPr lang="fr-FR" sz="28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91796" y="6520416"/>
            <a:ext cx="609471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69362" y="578449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sp>
        <p:nvSpPr>
          <p:cNvPr id="8" name="Rectangle 7"/>
          <p:cNvSpPr/>
          <p:nvPr/>
        </p:nvSpPr>
        <p:spPr>
          <a:xfrm>
            <a:off x="-207568" y="1304451"/>
            <a:ext cx="9557103" cy="49859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au 1</a:t>
            </a:r>
            <a:r>
              <a:rPr lang="fr-FR" sz="5000" b="1" baseline="30000" dirty="0" smtClean="0">
                <a:ln/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trimestre 2019</a:t>
            </a:r>
            <a:endParaRPr lang="fr-FR" sz="5000" b="1" dirty="0">
              <a:ln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les Alpes-de-Haute-Provence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31" name="Picture 7" descr="Résultat de recherche d'images pour &quot;conjoncture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3834204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5" y="4548116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 smtClean="0"/>
              <a:t>Crédit photo : ©</a:t>
            </a:r>
            <a:r>
              <a:rPr lang="fr-FR" sz="1000" i="1" dirty="0" err="1" smtClean="0"/>
              <a:t>Shutterstock</a:t>
            </a:r>
            <a:endParaRPr lang="fr-FR" sz="1000" i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3824245"/>
            <a:ext cx="2530275" cy="1688721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11" y="3748422"/>
            <a:ext cx="2493548" cy="176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7221" y="35470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smtClean="0">
                <a:solidFill>
                  <a:schemeClr val="accent1">
                    <a:lumMod val="75000"/>
                  </a:schemeClr>
                </a:solidFill>
              </a:rPr>
              <a:t>Un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taux de chômage qui reste supérieur à la plupart des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97205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grpSp>
        <p:nvGrpSpPr>
          <p:cNvPr id="11" name="Groupe 10"/>
          <p:cNvGrpSpPr>
            <a:grpSpLocks/>
          </p:cNvGrpSpPr>
          <p:nvPr/>
        </p:nvGrpSpPr>
        <p:grpSpPr bwMode="auto">
          <a:xfrm>
            <a:off x="1104900" y="1062037"/>
            <a:ext cx="6934200" cy="4733925"/>
            <a:chOff x="0" y="0"/>
            <a:chExt cx="6934200" cy="4733925"/>
          </a:xfrm>
        </p:grpSpPr>
        <p:graphicFrame>
          <p:nvGraphicFramePr>
            <p:cNvPr id="12" name="Graphique 11"/>
            <p:cNvGraphicFramePr>
              <a:graphicFrameLocks/>
            </p:cNvGraphicFramePr>
            <p:nvPr/>
          </p:nvGraphicFramePr>
          <p:xfrm>
            <a:off x="0" y="0"/>
            <a:ext cx="6924675" cy="47339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" name="Text Box 1"/>
            <p:cNvSpPr txBox="1">
              <a:spLocks noChangeArrowheads="1"/>
            </p:cNvSpPr>
            <p:nvPr/>
          </p:nvSpPr>
          <p:spPr bwMode="auto">
            <a:xfrm>
              <a:off x="9525" y="3943350"/>
              <a:ext cx="6924675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288" tIns="22860" rIns="0" bIns="0" anchor="t" upright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000" b="0" i="0" u="none" strike="noStrike" baseline="0">
                  <a:solidFill>
                    <a:srgbClr val="000000"/>
                  </a:solidFill>
                  <a:latin typeface="+mn-lt"/>
                </a:rPr>
                <a:t>* Pour évaluer la comparabilité avec les Alpes-de-Haute-Provence, les critères retenus sont le nombre total d'emplois (salariés et non salariés) du département, ainsi que le poids des secteurs de l'agriculture et du tertiaire non marchand dans l'emploi total </a:t>
              </a:r>
            </a:p>
            <a:p>
              <a:pPr algn="l" rtl="0">
                <a:defRPr sz="1000"/>
              </a:pPr>
              <a:r>
                <a:rPr lang="fr-FR" sz="1000" b="1" i="0" u="none" strike="noStrike" baseline="0">
                  <a:solidFill>
                    <a:srgbClr val="000000"/>
                  </a:solidFill>
                  <a:latin typeface="+mn-lt"/>
                </a:rPr>
                <a:t>Note : </a:t>
              </a:r>
              <a:r>
                <a:rPr lang="fr-FR" sz="1000" b="0" i="0" u="none" strike="noStrike" baseline="0">
                  <a:solidFill>
                    <a:srgbClr val="000000"/>
                  </a:solidFill>
                  <a:latin typeface="+mn-lt"/>
                </a:rPr>
                <a:t>données trimestrielles provisoires, corrigées des variations saisonnières ; estimation à +/- 0,3 point près du niveau du taux de chômage national et de son évolution d’un trimestre à l’autre</a:t>
              </a:r>
            </a:p>
            <a:p>
              <a:pPr algn="l" rtl="0">
                <a:defRPr sz="1000"/>
              </a:pPr>
              <a:r>
                <a:rPr lang="fr-FR" sz="1000" b="1" i="1" u="none" strike="noStrike" baseline="0">
                  <a:solidFill>
                    <a:srgbClr val="000000"/>
                  </a:solidFill>
                  <a:latin typeface="Calibri"/>
                </a:rPr>
                <a:t>Source : </a:t>
              </a:r>
              <a:r>
                <a:rPr lang="fr-FR" sz="1000" b="0" i="1" u="none" strike="noStrike" baseline="0">
                  <a:solidFill>
                    <a:srgbClr val="000000"/>
                  </a:solidFill>
                  <a:latin typeface="Calibri"/>
                </a:rPr>
                <a:t>Insee, taux de chômage au sens du BIT (national ) et taux de chômage localisés (régional et départementaux)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84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75892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7419" y="-108005"/>
            <a:ext cx="88765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Après une année 2018 de ralentissement, la demande d’emploi se replie très légèrement sur un an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7388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669242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84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0636" y="30995"/>
            <a:ext cx="86202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Début 2019, première baisse annuelle de la demande d’emploi des hommes depuis 2008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8983249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913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6700" y="-1"/>
            <a:ext cx="86202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La demande d’emploi se replie sur un an chez les jeunes et les 25-49 ans, mais accélère chez les seniors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336581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28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36982"/>
            <a:ext cx="8827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La demande d’emploi continue de reculer début 2019 chez les inscrits depuis moins d’1 an et décélère chez les 1 an ou plus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158404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99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Direccte</a:t>
            </a:r>
            <a:r>
              <a:rPr lang="fr-FR" sz="2000" dirty="0"/>
              <a:t> Paca 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pPr algn="ctr">
              <a:defRPr/>
            </a:pPr>
            <a:r>
              <a:rPr lang="fr-FR" sz="2000" dirty="0">
                <a:hlinkClick r:id="rId4"/>
              </a:rPr>
              <a:t>http://paca.direccte.gouv.fr/Les-publications-periodiques-9124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/>
              <a:t>Direccte</a:t>
            </a:r>
            <a:r>
              <a:rPr lang="fr-FR" sz="2000" dirty="0"/>
              <a:t> </a:t>
            </a:r>
            <a:r>
              <a:rPr lang="fr-FR" sz="2000" dirty="0" smtClean="0"/>
              <a:t>Provence-Alpes-Côte d’Azur : </a:t>
            </a:r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 smtClean="0">
                <a:hlinkClick r:id="rId5"/>
              </a:rPr>
              <a:t>http</a:t>
            </a:r>
            <a:r>
              <a:rPr lang="fr-FR" sz="2000" dirty="0">
                <a:hlinkClick r:id="rId5"/>
              </a:rPr>
              <a:t>://paca.direccte.gouv.fr/Les-indicateurs-cles-de-la-Direccte-Paca</a:t>
            </a:r>
            <a:endParaRPr lang="fr-FR" sz="2000" dirty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84357" y="42272"/>
            <a:ext cx="89576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Après une année en recul,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l’emploi salarié se redresse au 1</a:t>
            </a:r>
            <a:r>
              <a:rPr lang="fr-FR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trimestre 2019 dans les Alpes-de-Haute-Provence</a:t>
            </a:r>
            <a:endParaRPr lang="fr-FR" sz="2800" b="1" dirty="0">
              <a:solidFill>
                <a:srgbClr val="FF0000"/>
              </a:solidFill>
            </a:endParaRPr>
          </a:p>
          <a:p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49" y="6568767"/>
            <a:ext cx="589266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913084" y="2317870"/>
            <a:ext cx="826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+0,3 %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855414" y="2678784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+0,4 %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868114" y="3000705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+0,3 %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281357"/>
              </p:ext>
            </p:extLst>
          </p:nvPr>
        </p:nvGraphicFramePr>
        <p:xfrm>
          <a:off x="184357" y="1128968"/>
          <a:ext cx="8468561" cy="4686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7707846" y="1703525"/>
            <a:ext cx="1333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T1 2019 :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38519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Une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croissance essentiellement portée par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l’emploi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05578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556740" y="2950170"/>
            <a:ext cx="159768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rgbClr val="00B0F0"/>
                </a:solidFill>
              </a:rPr>
              <a:t>+140 </a:t>
            </a:r>
            <a:r>
              <a:rPr lang="fr-FR" b="1" dirty="0" smtClean="0">
                <a:solidFill>
                  <a:srgbClr val="00B0F0"/>
                </a:solidFill>
              </a:rPr>
              <a:t>emplois hors intérim</a:t>
            </a:r>
          </a:p>
          <a:p>
            <a:pPr algn="ctr"/>
            <a:endParaRPr lang="fr-FR" sz="1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20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691258" y="2536601"/>
            <a:ext cx="1333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T1 2019 :</a:t>
            </a:r>
            <a:endParaRPr lang="fr-FR" b="1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381582"/>
              </p:ext>
            </p:extLst>
          </p:nvPr>
        </p:nvGraphicFramePr>
        <p:xfrm>
          <a:off x="569001" y="1120580"/>
          <a:ext cx="7556896" cy="5090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21766" y="6568767"/>
            <a:ext cx="598673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43557" y="98537"/>
            <a:ext cx="84548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La baisse des effectifs dans le tertiaire non marchand pénalise la croissance de l’emploi salarié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2576376"/>
              </p:ext>
            </p:extLst>
          </p:nvPr>
        </p:nvGraphicFramePr>
        <p:xfrm>
          <a:off x="657367" y="1092200"/>
          <a:ext cx="7827234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6" y="111485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84008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78805" y="6863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A l’inverse, la demande de travail progresse dans le tertiaire marchand et la construction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33" y="1730129"/>
            <a:ext cx="8537828" cy="349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8805" y="6863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demande de travail progresse dans le tertiaire marchand et la construction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64898" y="6568767"/>
            <a:ext cx="593497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581718"/>
              </p:ext>
            </p:extLst>
          </p:nvPr>
        </p:nvGraphicFramePr>
        <p:xfrm>
          <a:off x="774701" y="1218247"/>
          <a:ext cx="7235824" cy="477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96085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3" y="4650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Poursuite de la baisse du nombre de bénéficiaires </a:t>
            </a:r>
            <a:br>
              <a:rPr lang="fr-FR" sz="2800" b="1" dirty="0" smtClean="0">
                <a:solidFill>
                  <a:srgbClr val="376092"/>
                </a:solidFill>
              </a:rPr>
            </a:br>
            <a:r>
              <a:rPr lang="fr-FR" sz="2800" b="1" dirty="0" smtClean="0">
                <a:solidFill>
                  <a:srgbClr val="376092"/>
                </a:solidFill>
              </a:rPr>
              <a:t>de contrat aidé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4" y="95875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28" name="Graphique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0518924"/>
              </p:ext>
            </p:extLst>
          </p:nvPr>
        </p:nvGraphicFramePr>
        <p:xfrm>
          <a:off x="213644" y="991345"/>
          <a:ext cx="8687270" cy="5079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3" name="Groupe 12"/>
          <p:cNvGrpSpPr>
            <a:grpSpLocks/>
          </p:cNvGrpSpPr>
          <p:nvPr/>
        </p:nvGrpSpPr>
        <p:grpSpPr bwMode="auto">
          <a:xfrm>
            <a:off x="8403436" y="2686820"/>
            <a:ext cx="430444" cy="828016"/>
            <a:chOff x="8541078" y="2251539"/>
            <a:chExt cx="485774" cy="1003933"/>
          </a:xfrm>
        </p:grpSpPr>
        <p:sp>
          <p:nvSpPr>
            <p:cNvPr id="16" name="Flèche vers le bas 15"/>
            <p:cNvSpPr/>
            <p:nvPr/>
          </p:nvSpPr>
          <p:spPr>
            <a:xfrm>
              <a:off x="8703004" y="2660910"/>
              <a:ext cx="161924" cy="59456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5" name="ZoneTexte 3"/>
            <p:cNvSpPr txBox="1"/>
            <p:nvPr/>
          </p:nvSpPr>
          <p:spPr>
            <a:xfrm>
              <a:off x="8541078" y="2251539"/>
              <a:ext cx="485774" cy="2729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 dirty="0" smtClean="0"/>
                <a:t>420</a:t>
              </a:r>
              <a:endParaRPr lang="fr-FR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64897" y="6568767"/>
            <a:ext cx="584008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09999" y="435537"/>
            <a:ext cx="8721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L’apprentissage toujours aussi dynamique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4" y="95875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29838"/>
              </p:ext>
            </p:extLst>
          </p:nvPr>
        </p:nvGraphicFramePr>
        <p:xfrm>
          <a:off x="304800" y="1079500"/>
          <a:ext cx="8534400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0299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24497" y="431690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Stabilité du taux de chômage au 1</a:t>
            </a:r>
            <a:r>
              <a:rPr lang="fr-FR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trimestre 2019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97205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418938"/>
              </p:ext>
            </p:extLst>
          </p:nvPr>
        </p:nvGraphicFramePr>
        <p:xfrm>
          <a:off x="482600" y="1178686"/>
          <a:ext cx="8354074" cy="4864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8093158" y="2782668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10,6 %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093158" y="3121223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10,1 %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093157" y="3874625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8,4 %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schemas.microsoft.com/office/2006/documentManagement/types"/>
    <ds:schemaRef ds:uri="http://purl.org/dc/elements/1.1/"/>
    <ds:schemaRef ds:uri="ab994d58-9349-46a1-8cee-b96a64c5dc7e"/>
    <ds:schemaRef ds:uri="http://www.w3.org/XML/1998/namespace"/>
    <ds:schemaRef ds:uri="2ff91c20-40e6-4ab5-a5ac-9b5646c66526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4531</TotalTime>
  <Words>1517</Words>
  <Application>Microsoft Office PowerPoint</Application>
  <PresentationFormat>Affichage à l'écran (4:3)</PresentationFormat>
  <Paragraphs>279</Paragraphs>
  <Slides>15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 Virginie (DR-PACA)</cp:lastModifiedBy>
  <cp:revision>488</cp:revision>
  <cp:lastPrinted>2018-10-09T12:30:48Z</cp:lastPrinted>
  <dcterms:created xsi:type="dcterms:W3CDTF">2018-05-30T13:27:07Z</dcterms:created>
  <dcterms:modified xsi:type="dcterms:W3CDTF">2019-06-28T15:28:00Z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