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drawings/drawing5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7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8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9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0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11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drawings/drawing12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4"/>
  </p:notesMasterIdLst>
  <p:handoutMasterIdLst>
    <p:handoutMasterId r:id="rId25"/>
  </p:handoutMasterIdLst>
  <p:sldIdLst>
    <p:sldId id="298" r:id="rId6"/>
    <p:sldId id="299" r:id="rId7"/>
    <p:sldId id="264" r:id="rId8"/>
    <p:sldId id="290" r:id="rId9"/>
    <p:sldId id="292" r:id="rId10"/>
    <p:sldId id="293" r:id="rId11"/>
    <p:sldId id="314" r:id="rId12"/>
    <p:sldId id="261" r:id="rId13"/>
    <p:sldId id="313" r:id="rId14"/>
    <p:sldId id="269" r:id="rId15"/>
    <p:sldId id="301" r:id="rId16"/>
    <p:sldId id="304" r:id="rId17"/>
    <p:sldId id="305" r:id="rId18"/>
    <p:sldId id="306" r:id="rId19"/>
    <p:sldId id="307" r:id="rId20"/>
    <p:sldId id="311" r:id="rId21"/>
    <p:sldId id="308" r:id="rId22"/>
    <p:sldId id="302" r:id="rId23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06" autoAdjust="0"/>
  </p:normalViewPr>
  <p:slideViewPr>
    <p:cSldViewPr snapToGrid="0" snapToObjects="1">
      <p:cViewPr varScale="1">
        <p:scale>
          <a:sx n="88" d="100"/>
          <a:sy n="88" d="100"/>
        </p:scale>
        <p:origin x="1306" y="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3\2023-T1\01%20-%20Fichiers%20de%20travail\DEFM-Ch&#244;mage\2023_T1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olaris.social.gouv.fr\DREETS-PACA$\Users\Cab-SESE\10%20-%20Notes%20de%20conjoncture\01%20-%20Notes\2023\2023-T1\01%20-%20Fichiers%20de%20travail\DEFM-Ch&#244;mage\2023_T1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olaris.social.gouv.fr\DREETS-PACA$\Users\Cab-SESE\10%20-%20Notes%20de%20conjoncture\01%20-%20Notes\2023\2023-T1\01%20-%20Fichiers%20de%20travail\DEFM-Ch&#244;mage\2023_T1_Demandeurs%20d'emploi_ABC_note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olaris.social.gouv.fr\DREETS-PACA$\Users\Cab-SESE\10%20-%20Notes%20de%20conjoncture\01%20-%20Notes\2023\2023-T1\01%20-%20Fichiers%20de%20travail\DEFM-Ch&#244;mage\2023_T1_Demandeurs%20d'emploi_ABC_note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olaris.social.gouv.fr\DREETS-PACA$\Users\Cab-SESE\10%20-%20Notes%20de%20conjoncture\01%20-%20Notes\2023\2023-T1\01%20-%20Fichiers%20de%20travail\Prestations%20sociales\2023-T1%20-%20Prestations%20social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laris.social.gouv.fr\DREETS-PACA$\Users\Cab-SESE\10%20-%20Notes%20de%20conjoncture\01%20-%20Notes\2023\2023-T1\01%20-%20Fichiers%20de%20travail\DPAE\dpae-par-departement-x-grand-secteur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polaris.social.gouv.fr\DREETS-PACA$\Users\Cab-SESE\10%20-%20Notes%20de%20conjoncture\01%20-%20Notes\2023\2023-T1\01%20-%20Fichiers%20de%20travail\Politiques%20emploi\2022_T4_Politiques%20de%20l'emploi_note.xls" TargetMode="External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olaris.social.gouv.fr\DREETS-PACA$\Users\Cab-SESE\10%20-%20Tableau%20de%20bord%20conjoncturel\01%20-%20Indicateurs\Contrats%20d'apprentissage.xlsx" TargetMode="External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olaris.social.gouv.fr\DREETS-PACA$\Users\Cab-SESE\10%20-%20Tableau%20de%20bord%20conjoncturel\01%20-%20Indicateurs\Taux%20de%20ch&#244;mage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Notes%20de%20conjoncture\01%20-%20Notes\2023\2023-T1\01%20-%20Fichiers%20de%20travail\DEFM-Ch&#244;mage\Tx%20ch&#244;mage%20-%20d&#233;p%20comparables\T201_&#233;clairages_d&#233;p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dans les Alpes-de-Haute-Provence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100" b="0" i="1" u="none" strike="noStrike" baseline="30000">
                <a:solidFill>
                  <a:srgbClr val="000000"/>
                </a:solidFill>
                <a:latin typeface="Calibri"/>
              </a:rPr>
              <a:t>er </a:t>
            </a: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trimestre 2013)</a:t>
            </a:r>
          </a:p>
        </c:rich>
      </c:tx>
      <c:layout>
        <c:manualLayout>
          <c:xMode val="edge"/>
          <c:yMode val="edge"/>
          <c:x val="0.29388436188072675"/>
          <c:y val="1.394756067862651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560302513732175"/>
          <c:w val="0.83764367816092944"/>
          <c:h val="0.48930351489568952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2'!$E$10:$E$50</c:f>
              <c:numCache>
                <c:formatCode>#\ ##0.0</c:formatCode>
                <c:ptCount val="41"/>
                <c:pt idx="0">
                  <c:v>100</c:v>
                </c:pt>
                <c:pt idx="1">
                  <c:v>100.08350112143911</c:v>
                </c:pt>
                <c:pt idx="2">
                  <c:v>100.25325306456267</c:v>
                </c:pt>
                <c:pt idx="3">
                  <c:v>100.62042230904862</c:v>
                </c:pt>
                <c:pt idx="4">
                  <c:v>100.73697595774911</c:v>
                </c:pt>
                <c:pt idx="5">
                  <c:v>100.66441752337415</c:v>
                </c:pt>
                <c:pt idx="6">
                  <c:v>100.68714464309731</c:v>
                </c:pt>
                <c:pt idx="7">
                  <c:v>100.87580779487242</c:v>
                </c:pt>
                <c:pt idx="8">
                  <c:v>100.81043225331008</c:v>
                </c:pt>
                <c:pt idx="9">
                  <c:v>101.18220303830647</c:v>
                </c:pt>
                <c:pt idx="10">
                  <c:v>101.09971201079124</c:v>
                </c:pt>
                <c:pt idx="11">
                  <c:v>101.54757655966691</c:v>
                </c:pt>
                <c:pt idx="12">
                  <c:v>101.94207446453404</c:v>
                </c:pt>
                <c:pt idx="13">
                  <c:v>102.3333176209799</c:v>
                </c:pt>
                <c:pt idx="14">
                  <c:v>102.51968000239069</c:v>
                </c:pt>
                <c:pt idx="15">
                  <c:v>102.60862440899969</c:v>
                </c:pt>
                <c:pt idx="16">
                  <c:v>103.10216766207169</c:v>
                </c:pt>
                <c:pt idx="17">
                  <c:v>103.55906694255026</c:v>
                </c:pt>
                <c:pt idx="18">
                  <c:v>103.65165891159343</c:v>
                </c:pt>
                <c:pt idx="19">
                  <c:v>103.93807673592568</c:v>
                </c:pt>
                <c:pt idx="20">
                  <c:v>104.56495242442672</c:v>
                </c:pt>
                <c:pt idx="21">
                  <c:v>104.56843163801591</c:v>
                </c:pt>
                <c:pt idx="22">
                  <c:v>104.53133873422682</c:v>
                </c:pt>
                <c:pt idx="23">
                  <c:v>104.72684807970765</c:v>
                </c:pt>
                <c:pt idx="24">
                  <c:v>105.28520571118192</c:v>
                </c:pt>
                <c:pt idx="25">
                  <c:v>105.78699806767689</c:v>
                </c:pt>
                <c:pt idx="26">
                  <c:v>106.11505421966237</c:v>
                </c:pt>
                <c:pt idx="27">
                  <c:v>106.54221183686747</c:v>
                </c:pt>
                <c:pt idx="28">
                  <c:v>104.43358406132958</c:v>
                </c:pt>
                <c:pt idx="29">
                  <c:v>103.78465464872552</c:v>
                </c:pt>
                <c:pt idx="30">
                  <c:v>106.1447958824733</c:v>
                </c:pt>
                <c:pt idx="31">
                  <c:v>106.41617452656176</c:v>
                </c:pt>
                <c:pt idx="32">
                  <c:v>107.080984864196</c:v>
                </c:pt>
                <c:pt idx="33">
                  <c:v>108.77356605901679</c:v>
                </c:pt>
                <c:pt idx="34">
                  <c:v>109.94729552889191</c:v>
                </c:pt>
                <c:pt idx="35">
                  <c:v>111.12989138152014</c:v>
                </c:pt>
                <c:pt idx="36">
                  <c:v>111.46170732871869</c:v>
                </c:pt>
                <c:pt idx="37">
                  <c:v>112.09492416441758</c:v>
                </c:pt>
                <c:pt idx="38">
                  <c:v>112.1698956012261</c:v>
                </c:pt>
                <c:pt idx="39">
                  <c:v>112.45659400745555</c:v>
                </c:pt>
                <c:pt idx="40">
                  <c:v>112.98734239750394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16-4F93-9632-CF7342A9BBF1}"/>
            </c:ext>
          </c:extLst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2'!$C$10:$C$50</c:f>
              <c:numCache>
                <c:formatCode>#\ ##0.0</c:formatCode>
                <c:ptCount val="41"/>
                <c:pt idx="0">
                  <c:v>100</c:v>
                </c:pt>
                <c:pt idx="1">
                  <c:v>99.845812491309744</c:v>
                </c:pt>
                <c:pt idx="2">
                  <c:v>100.04588336485369</c:v>
                </c:pt>
                <c:pt idx="3">
                  <c:v>100.33572653434793</c:v>
                </c:pt>
                <c:pt idx="4">
                  <c:v>100.33334600034949</c:v>
                </c:pt>
                <c:pt idx="5">
                  <c:v>100.38830368571314</c:v>
                </c:pt>
                <c:pt idx="6">
                  <c:v>100.25079745396435</c:v>
                </c:pt>
                <c:pt idx="7">
                  <c:v>100.34758993117903</c:v>
                </c:pt>
                <c:pt idx="8">
                  <c:v>100.27868954503576</c:v>
                </c:pt>
                <c:pt idx="9">
                  <c:v>100.50224246779042</c:v>
                </c:pt>
                <c:pt idx="10">
                  <c:v>100.58857052664149</c:v>
                </c:pt>
                <c:pt idx="11">
                  <c:v>100.73410045529134</c:v>
                </c:pt>
                <c:pt idx="12">
                  <c:v>100.92772774443614</c:v>
                </c:pt>
                <c:pt idx="13">
                  <c:v>101.14235706565049</c:v>
                </c:pt>
                <c:pt idx="14">
                  <c:v>101.47265642122976</c:v>
                </c:pt>
                <c:pt idx="15">
                  <c:v>101.51835892119456</c:v>
                </c:pt>
                <c:pt idx="16">
                  <c:v>102.01767291044423</c:v>
                </c:pt>
                <c:pt idx="17">
                  <c:v>102.48964505083961</c:v>
                </c:pt>
                <c:pt idx="18">
                  <c:v>102.50912606440082</c:v>
                </c:pt>
                <c:pt idx="19">
                  <c:v>102.84538109019141</c:v>
                </c:pt>
                <c:pt idx="20">
                  <c:v>103.18046993266508</c:v>
                </c:pt>
                <c:pt idx="21">
                  <c:v>103.29952920418812</c:v>
                </c:pt>
                <c:pt idx="22">
                  <c:v>103.18047086139251</c:v>
                </c:pt>
                <c:pt idx="23">
                  <c:v>103.46198953350205</c:v>
                </c:pt>
                <c:pt idx="24">
                  <c:v>104.046405221783</c:v>
                </c:pt>
                <c:pt idx="25">
                  <c:v>104.39073726986425</c:v>
                </c:pt>
                <c:pt idx="26">
                  <c:v>104.58752441658248</c:v>
                </c:pt>
                <c:pt idx="27">
                  <c:v>104.95309281185837</c:v>
                </c:pt>
                <c:pt idx="28">
                  <c:v>103.03627387531829</c:v>
                </c:pt>
                <c:pt idx="29">
                  <c:v>102.87993827391114</c:v>
                </c:pt>
                <c:pt idx="30">
                  <c:v>104.72185179183136</c:v>
                </c:pt>
                <c:pt idx="31">
                  <c:v>104.62586625184218</c:v>
                </c:pt>
                <c:pt idx="32">
                  <c:v>105.28380709042402</c:v>
                </c:pt>
                <c:pt idx="33">
                  <c:v>106.58780563473724</c:v>
                </c:pt>
                <c:pt idx="34">
                  <c:v>107.61381192217803</c:v>
                </c:pt>
                <c:pt idx="35">
                  <c:v>108.2696648790714</c:v>
                </c:pt>
                <c:pt idx="36">
                  <c:v>108.61883898850584</c:v>
                </c:pt>
                <c:pt idx="37">
                  <c:v>109.06908899377783</c:v>
                </c:pt>
                <c:pt idx="38">
                  <c:v>109.42929782631504</c:v>
                </c:pt>
                <c:pt idx="39">
                  <c:v>109.63741184606877</c:v>
                </c:pt>
                <c:pt idx="40">
                  <c:v>110.01931517222006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16-4F93-9632-CF7342A9BBF1}"/>
            </c:ext>
          </c:extLst>
        </c:ser>
        <c:ser>
          <c:idx val="2"/>
          <c:order val="2"/>
          <c:tx>
            <c:strRef>
              <c:f>'Données graph 1 et 2'!$G$8:$G$9</c:f>
              <c:strCache>
                <c:ptCount val="2"/>
                <c:pt idx="0">
                  <c:v>Alpes-de-Haute-Provence</c:v>
                </c:pt>
              </c:strCache>
            </c:strRef>
          </c:tx>
          <c:marker>
            <c:symbol val="none"/>
          </c:marker>
          <c:cat>
            <c:multiLvlStrRef>
              <c:f>'Données graph 1 et 2'!$A$10:$B$53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2'!$G$10:$G$50</c:f>
              <c:numCache>
                <c:formatCode>#\ ##0.0</c:formatCode>
                <c:ptCount val="41"/>
                <c:pt idx="0">
                  <c:v>100</c:v>
                </c:pt>
                <c:pt idx="1">
                  <c:v>100.32921497060782</c:v>
                </c:pt>
                <c:pt idx="2">
                  <c:v>100.46184768949058</c:v>
                </c:pt>
                <c:pt idx="3">
                  <c:v>100.06987877190612</c:v>
                </c:pt>
                <c:pt idx="4">
                  <c:v>100.64989267735433</c:v>
                </c:pt>
                <c:pt idx="5">
                  <c:v>100.28439384338863</c:v>
                </c:pt>
                <c:pt idx="6">
                  <c:v>99.922515092270643</c:v>
                </c:pt>
                <c:pt idx="7">
                  <c:v>100.36874117114927</c:v>
                </c:pt>
                <c:pt idx="8">
                  <c:v>99.988786196925062</c:v>
                </c:pt>
                <c:pt idx="9">
                  <c:v>100.34036048051695</c:v>
                </c:pt>
                <c:pt idx="10">
                  <c:v>100.31734934957927</c:v>
                </c:pt>
                <c:pt idx="11">
                  <c:v>100.7079062093798</c:v>
                </c:pt>
                <c:pt idx="12">
                  <c:v>101.07698294014236</c:v>
                </c:pt>
                <c:pt idx="13">
                  <c:v>102.84317059452479</c:v>
                </c:pt>
                <c:pt idx="14">
                  <c:v>103.0218594668888</c:v>
                </c:pt>
                <c:pt idx="15">
                  <c:v>104.65420032097082</c:v>
                </c:pt>
                <c:pt idx="16">
                  <c:v>102.9530537063829</c:v>
                </c:pt>
                <c:pt idx="17">
                  <c:v>102.9376695280973</c:v>
                </c:pt>
                <c:pt idx="18">
                  <c:v>102.13538054347946</c:v>
                </c:pt>
                <c:pt idx="19">
                  <c:v>102.16216594891334</c:v>
                </c:pt>
                <c:pt idx="20">
                  <c:v>102.57716620030519</c:v>
                </c:pt>
                <c:pt idx="21">
                  <c:v>102.01087966111193</c:v>
                </c:pt>
                <c:pt idx="22">
                  <c:v>102.53321442546834</c:v>
                </c:pt>
                <c:pt idx="23">
                  <c:v>103.0095988088148</c:v>
                </c:pt>
                <c:pt idx="24">
                  <c:v>103.36198767176965</c:v>
                </c:pt>
                <c:pt idx="25">
                  <c:v>103.66153465776253</c:v>
                </c:pt>
                <c:pt idx="26">
                  <c:v>102.9496797746357</c:v>
                </c:pt>
                <c:pt idx="27">
                  <c:v>104.36805857456801</c:v>
                </c:pt>
                <c:pt idx="28">
                  <c:v>99.110849243985882</c:v>
                </c:pt>
                <c:pt idx="29">
                  <c:v>99.750521889470562</c:v>
                </c:pt>
                <c:pt idx="30">
                  <c:v>103.66135926653277</c:v>
                </c:pt>
                <c:pt idx="31">
                  <c:v>103.62434922195216</c:v>
                </c:pt>
                <c:pt idx="32">
                  <c:v>104.18042869027163</c:v>
                </c:pt>
                <c:pt idx="33">
                  <c:v>106.99442994293054</c:v>
                </c:pt>
                <c:pt idx="34">
                  <c:v>107.39117261990019</c:v>
                </c:pt>
                <c:pt idx="35">
                  <c:v>109.37830985157113</c:v>
                </c:pt>
                <c:pt idx="36">
                  <c:v>109.77736848822126</c:v>
                </c:pt>
                <c:pt idx="37">
                  <c:v>110.14604246618657</c:v>
                </c:pt>
                <c:pt idx="38">
                  <c:v>110.53155512826203</c:v>
                </c:pt>
                <c:pt idx="39">
                  <c:v>111.41295416186159</c:v>
                </c:pt>
                <c:pt idx="40">
                  <c:v>112.94749297537905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F16-4F93-9632-CF7342A9BB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932288"/>
        <c:axId val="209933824"/>
      </c:lineChart>
      <c:catAx>
        <c:axId val="20993228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09933824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209933824"/>
        <c:scaling>
          <c:orientation val="minMax"/>
          <c:max val="114"/>
          <c:min val="9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09932288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4.2131468966323853E-2"/>
          <c:y val="0.20360824742268041"/>
          <c:w val="0.91903409090909094"/>
          <c:h val="5.1546391752577317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trim'!$A$21:$B$100</c:f>
              <c:multiLvlStrCache>
                <c:ptCount val="6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  <c:pt idx="44">
                    <c:v>2024</c:v>
                  </c:pt>
                  <c:pt idx="48">
                    <c:v>2025</c:v>
                  </c:pt>
                  <c:pt idx="52">
                    <c:v>2026</c:v>
                  </c:pt>
                  <c:pt idx="56">
                    <c:v>2027</c:v>
                  </c:pt>
                  <c:pt idx="60">
                    <c:v>2028</c:v>
                  </c:pt>
                </c:lvl>
              </c:multiLvlStrCache>
            </c:multiLvlStrRef>
          </c:cat>
          <c:val>
            <c:numRef>
              <c:f>dep04_trim!$BG$79:$BG$120</c:f>
              <c:numCache>
                <c:formatCode>#\ ##0.0</c:formatCode>
                <c:ptCount val="42"/>
                <c:pt idx="0">
                  <c:v>2.3328149300155587</c:v>
                </c:pt>
                <c:pt idx="1">
                  <c:v>2.4569402228976633</c:v>
                </c:pt>
                <c:pt idx="2">
                  <c:v>0.49443757725586845</c:v>
                </c:pt>
                <c:pt idx="3">
                  <c:v>2.0664206642066363</c:v>
                </c:pt>
                <c:pt idx="4">
                  <c:v>4.8204386599182136E-2</c:v>
                </c:pt>
                <c:pt idx="5">
                  <c:v>1.5658877378945002</c:v>
                </c:pt>
                <c:pt idx="6">
                  <c:v>1.7077798861480087</c:v>
                </c:pt>
                <c:pt idx="7">
                  <c:v>0.69962686567164312</c:v>
                </c:pt>
                <c:pt idx="8">
                  <c:v>2.431681333950908</c:v>
                </c:pt>
                <c:pt idx="9">
                  <c:v>1.8539452860049765</c:v>
                </c:pt>
                <c:pt idx="10">
                  <c:v>0.24417314095450671</c:v>
                </c:pt>
                <c:pt idx="11">
                  <c:v>0.93002657218776985</c:v>
                </c:pt>
                <c:pt idx="12">
                  <c:v>1.0311540149188225</c:v>
                </c:pt>
                <c:pt idx="13">
                  <c:v>-0.13029315960911836</c:v>
                </c:pt>
                <c:pt idx="14">
                  <c:v>1.4785823005001086</c:v>
                </c:pt>
                <c:pt idx="15">
                  <c:v>0.74994643239769676</c:v>
                </c:pt>
                <c:pt idx="16">
                  <c:v>1.1909825606124969</c:v>
                </c:pt>
                <c:pt idx="17">
                  <c:v>1.471206389239188</c:v>
                </c:pt>
                <c:pt idx="18">
                  <c:v>1.4705882352941124</c:v>
                </c:pt>
                <c:pt idx="19">
                  <c:v>1.2451520718513853</c:v>
                </c:pt>
                <c:pt idx="20">
                  <c:v>0.26209677419355426</c:v>
                </c:pt>
                <c:pt idx="21">
                  <c:v>0.14076010456465227</c:v>
                </c:pt>
                <c:pt idx="22">
                  <c:v>-0.30120481927711218</c:v>
                </c:pt>
                <c:pt idx="23">
                  <c:v>0.48338368580060909</c:v>
                </c:pt>
                <c:pt idx="24">
                  <c:v>-0.36079374624172766</c:v>
                </c:pt>
                <c:pt idx="25">
                  <c:v>0.1408167370750224</c:v>
                </c:pt>
                <c:pt idx="26">
                  <c:v>-1.2655685014061779</c:v>
                </c:pt>
                <c:pt idx="27">
                  <c:v>-1.5259409969481164</c:v>
                </c:pt>
                <c:pt idx="28">
                  <c:v>-0.22727272727273151</c:v>
                </c:pt>
                <c:pt idx="29">
                  <c:v>6.1503416856492077</c:v>
                </c:pt>
                <c:pt idx="30">
                  <c:v>-1.8728053062816996</c:v>
                </c:pt>
                <c:pt idx="31">
                  <c:v>-0.61630218687873661</c:v>
                </c:pt>
                <c:pt idx="32">
                  <c:v>1.1002200440088261</c:v>
                </c:pt>
                <c:pt idx="33">
                  <c:v>-0.67273446774833712</c:v>
                </c:pt>
                <c:pt idx="34">
                  <c:v>-3.2470119521912255</c:v>
                </c:pt>
                <c:pt idx="35">
                  <c:v>-1.1735639283508292</c:v>
                </c:pt>
                <c:pt idx="36">
                  <c:v>-1.8750000000000044</c:v>
                </c:pt>
                <c:pt idx="37">
                  <c:v>-2.0806794055201694</c:v>
                </c:pt>
                <c:pt idx="38">
                  <c:v>0.23850823937554555</c:v>
                </c:pt>
                <c:pt idx="39">
                  <c:v>0.30283365779795179</c:v>
                </c:pt>
                <c:pt idx="40">
                  <c:v>-6.4697002372227086E-2</c:v>
                </c:pt>
                <c:pt idx="41">
                  <c:v>-0.21579628830383779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E7-4207-BE27-25111166A2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2622208"/>
        <c:axId val="172623744"/>
      </c:barChart>
      <c:catAx>
        <c:axId val="17262220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62374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2623744"/>
        <c:scaling>
          <c:orientation val="minMax"/>
          <c:max val="7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622208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dep04_trim!$BH$103:$BH$120</c:f>
              <c:numCache>
                <c:formatCode>#\ ##0.0</c:formatCode>
                <c:ptCount val="18"/>
                <c:pt idx="0">
                  <c:v>-0.96557514693534907</c:v>
                </c:pt>
                <c:pt idx="1">
                  <c:v>0.42390843577788662</c:v>
                </c:pt>
                <c:pt idx="2">
                  <c:v>-0.67539046010975934</c:v>
                </c:pt>
                <c:pt idx="3">
                  <c:v>-2.2524436889077681</c:v>
                </c:pt>
                <c:pt idx="4">
                  <c:v>-0.21739130434782483</c:v>
                </c:pt>
                <c:pt idx="5">
                  <c:v>7.4945533769063211</c:v>
                </c:pt>
                <c:pt idx="6">
                  <c:v>-2.715849209566279</c:v>
                </c:pt>
                <c:pt idx="7">
                  <c:v>-0.62499999999999778</c:v>
                </c:pt>
                <c:pt idx="8">
                  <c:v>0.96436058700211102</c:v>
                </c:pt>
                <c:pt idx="9">
                  <c:v>-0.91362126245847497</c:v>
                </c:pt>
                <c:pt idx="10">
                  <c:v>-3.3528918692372067</c:v>
                </c:pt>
                <c:pt idx="11">
                  <c:v>-1.4310494362532511</c:v>
                </c:pt>
                <c:pt idx="12">
                  <c:v>-2.5516937967444031</c:v>
                </c:pt>
                <c:pt idx="13">
                  <c:v>-2.0316027088036148</c:v>
                </c:pt>
                <c:pt idx="14">
                  <c:v>0.87557603686636565</c:v>
                </c:pt>
                <c:pt idx="15">
                  <c:v>0.13704888076746524</c:v>
                </c:pt>
                <c:pt idx="16">
                  <c:v>-0.36496350364964014</c:v>
                </c:pt>
                <c:pt idx="17">
                  <c:v>-0.32051282051281937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AE-4F80-AA03-F4FBF5C4AD69}"/>
            </c:ext>
          </c:extLst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dep04_trim!$BI$103:$BI$120</c:f>
              <c:numCache>
                <c:formatCode>#\ ##0.0</c:formatCode>
                <c:ptCount val="18"/>
                <c:pt idx="0">
                  <c:v>0.19179133103182089</c:v>
                </c:pt>
                <c:pt idx="1">
                  <c:v>-0.11485451761102938</c:v>
                </c:pt>
                <c:pt idx="2">
                  <c:v>-1.8014564967420377</c:v>
                </c:pt>
                <c:pt idx="3">
                  <c:v>-0.85870413739267404</c:v>
                </c:pt>
                <c:pt idx="4">
                  <c:v>-0.23622047244094002</c:v>
                </c:pt>
                <c:pt idx="5">
                  <c:v>4.9329123914759521</c:v>
                </c:pt>
                <c:pt idx="6">
                  <c:v>-1.0906355772847043</c:v>
                </c:pt>
                <c:pt idx="7">
                  <c:v>-0.60836501901139206</c:v>
                </c:pt>
                <c:pt idx="8">
                  <c:v>1.2241775057383331</c:v>
                </c:pt>
                <c:pt idx="9">
                  <c:v>-0.45351473922902175</c:v>
                </c:pt>
                <c:pt idx="10">
                  <c:v>-3.1511009870918705</c:v>
                </c:pt>
                <c:pt idx="11">
                  <c:v>-0.94080752646020782</c:v>
                </c:pt>
                <c:pt idx="12">
                  <c:v>-1.2663237039968522</c:v>
                </c:pt>
                <c:pt idx="13">
                  <c:v>-2.1242484969939857</c:v>
                </c:pt>
                <c:pt idx="14">
                  <c:v>-0.32760032760033031</c:v>
                </c:pt>
                <c:pt idx="15">
                  <c:v>0.45193097781430769</c:v>
                </c:pt>
                <c:pt idx="16">
                  <c:v>0.2044989775051187</c:v>
                </c:pt>
                <c:pt idx="17">
                  <c:v>-0.1224489795918382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AE-4F80-AA03-F4FBF5C4AD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446080"/>
        <c:axId val="172447616"/>
      </c:barChart>
      <c:catAx>
        <c:axId val="17244608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44761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2447616"/>
        <c:scaling>
          <c:orientation val="minMax"/>
          <c:max val="8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446080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5345676101864512"/>
          <c:w val="0.86471641552420164"/>
          <c:h val="0.464599829212965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dep04_trim!$BJ$103:$BJ$120</c:f>
              <c:numCache>
                <c:formatCode>#\ ##0.0</c:formatCode>
                <c:ptCount val="18"/>
                <c:pt idx="0">
                  <c:v>-2.2435897435897467</c:v>
                </c:pt>
                <c:pt idx="1">
                  <c:v>-0.81967213114753079</c:v>
                </c:pt>
                <c:pt idx="2">
                  <c:v>-0.82644628099174389</c:v>
                </c:pt>
                <c:pt idx="3">
                  <c:v>-3.6666666666666625</c:v>
                </c:pt>
                <c:pt idx="4">
                  <c:v>0.17301038062282892</c:v>
                </c:pt>
                <c:pt idx="5">
                  <c:v>12.607944732297071</c:v>
                </c:pt>
                <c:pt idx="6">
                  <c:v>-3.0674846625767027</c:v>
                </c:pt>
                <c:pt idx="7">
                  <c:v>-4.4303797468354444</c:v>
                </c:pt>
                <c:pt idx="8">
                  <c:v>1.655629139072845</c:v>
                </c:pt>
                <c:pt idx="9">
                  <c:v>-1.3029315960912058</c:v>
                </c:pt>
                <c:pt idx="10">
                  <c:v>-6.4356435643564307</c:v>
                </c:pt>
                <c:pt idx="11">
                  <c:v>-1.7636684303350969</c:v>
                </c:pt>
                <c:pt idx="12">
                  <c:v>-5.0269299820466902</c:v>
                </c:pt>
                <c:pt idx="13">
                  <c:v>-2.457466918714557</c:v>
                </c:pt>
                <c:pt idx="14">
                  <c:v>-0.77519379844960268</c:v>
                </c:pt>
                <c:pt idx="15">
                  <c:v>3.3203125</c:v>
                </c:pt>
                <c:pt idx="16">
                  <c:v>1.3232514177693888</c:v>
                </c:pt>
                <c:pt idx="17">
                  <c:v>1.8656716417910335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99-4831-8E31-40B7C4E5CE50}"/>
            </c:ext>
          </c:extLst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dep04_trim!$BK$103:$BK$120</c:f>
              <c:numCache>
                <c:formatCode>#\ ##0.0</c:formatCode>
                <c:ptCount val="18"/>
                <c:pt idx="0">
                  <c:v>-0.81995216945678351</c:v>
                </c:pt>
                <c:pt idx="1">
                  <c:v>6.8894247330364422E-2</c:v>
                </c:pt>
                <c:pt idx="2">
                  <c:v>-1.2736660929432042</c:v>
                </c:pt>
                <c:pt idx="3">
                  <c:v>-1.778242677824271</c:v>
                </c:pt>
                <c:pt idx="4">
                  <c:v>-0.35498757543486192</c:v>
                </c:pt>
                <c:pt idx="5">
                  <c:v>6.0562878517990804</c:v>
                </c:pt>
                <c:pt idx="6">
                  <c:v>-2.3513604299630564</c:v>
                </c:pt>
                <c:pt idx="7">
                  <c:v>-6.8799449604395324E-2</c:v>
                </c:pt>
                <c:pt idx="8">
                  <c:v>1.3769363166953319</c:v>
                </c:pt>
                <c:pt idx="9">
                  <c:v>-0.8149405772495788</c:v>
                </c:pt>
                <c:pt idx="10">
                  <c:v>-3.7315987675453521</c:v>
                </c:pt>
                <c:pt idx="11">
                  <c:v>-1.5291607396870632</c:v>
                </c:pt>
                <c:pt idx="12">
                  <c:v>-1.3723365836041834</c:v>
                </c:pt>
                <c:pt idx="13">
                  <c:v>-2.1237641889417902</c:v>
                </c:pt>
                <c:pt idx="14">
                  <c:v>0.74822297044518926</c:v>
                </c:pt>
                <c:pt idx="15">
                  <c:v>0.18566654288898476</c:v>
                </c:pt>
                <c:pt idx="16">
                  <c:v>-0.14825796886582809</c:v>
                </c:pt>
                <c:pt idx="17">
                  <c:v>-1.2991833704528499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99-4831-8E31-40B7C4E5CE50}"/>
            </c:ext>
          </c:extLst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dep04_trim!$BL$103:$BL$120</c:f>
              <c:numCache>
                <c:formatCode>#\ ##0.0</c:formatCode>
                <c:ptCount val="18"/>
                <c:pt idx="0">
                  <c:v>1.3908205841446586</c:v>
                </c:pt>
                <c:pt idx="1">
                  <c:v>0.68587105624142719</c:v>
                </c:pt>
                <c:pt idx="2">
                  <c:v>-1.4305177111716638</c:v>
                </c:pt>
                <c:pt idx="3">
                  <c:v>-0.13821700069107656</c:v>
                </c:pt>
                <c:pt idx="4">
                  <c:v>-0.13840830449827202</c:v>
                </c:pt>
                <c:pt idx="5">
                  <c:v>3.7422037422037313</c:v>
                </c:pt>
                <c:pt idx="6">
                  <c:v>-0.40080160320641323</c:v>
                </c:pt>
                <c:pt idx="7">
                  <c:v>-6.7069081153581234E-2</c:v>
                </c:pt>
                <c:pt idx="8">
                  <c:v>0.33557046979864058</c:v>
                </c:pt>
                <c:pt idx="9">
                  <c:v>-0.13377926421404007</c:v>
                </c:pt>
                <c:pt idx="10">
                  <c:v>-1.0046885465505695</c:v>
                </c:pt>
                <c:pt idx="11">
                  <c:v>-0.27063599458728715</c:v>
                </c:pt>
                <c:pt idx="12">
                  <c:v>-1.6282225237449155</c:v>
                </c:pt>
                <c:pt idx="13">
                  <c:v>-1.8620689655172384</c:v>
                </c:pt>
                <c:pt idx="14">
                  <c:v>-0.35137034434292724</c:v>
                </c:pt>
                <c:pt idx="15">
                  <c:v>-0.56417489421721756</c:v>
                </c:pt>
                <c:pt idx="16">
                  <c:v>-0.42553191489361764</c:v>
                </c:pt>
                <c:pt idx="17">
                  <c:v>1.0683760683760646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99-4831-8E31-40B7C4E5CE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467136"/>
        <c:axId val="171468672"/>
      </c:barChart>
      <c:catAx>
        <c:axId val="17146713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146867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1468672"/>
        <c:scaling>
          <c:orientation val="minMax"/>
          <c:max val="14"/>
          <c:min val="-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467136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2523390223430193"/>
          <c:y val="0.19161676646706588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dep04_trim!$BS$103:$BS$120</c:f>
              <c:numCache>
                <c:formatCode>#\ ##0.0</c:formatCode>
                <c:ptCount val="18"/>
                <c:pt idx="0">
                  <c:v>-0.93276331130975887</c:v>
                </c:pt>
                <c:pt idx="1">
                  <c:v>-0.51000392310708298</c:v>
                </c:pt>
                <c:pt idx="2">
                  <c:v>-1.4589905362776046</c:v>
                </c:pt>
                <c:pt idx="3">
                  <c:v>-1.9607843137254832</c:v>
                </c:pt>
                <c:pt idx="4">
                  <c:v>0.1224489795918382</c:v>
                </c:pt>
                <c:pt idx="5">
                  <c:v>7.5010191602119747</c:v>
                </c:pt>
                <c:pt idx="6">
                  <c:v>-6.0675009480470337</c:v>
                </c:pt>
                <c:pt idx="7">
                  <c:v>-2.5030278562777508</c:v>
                </c:pt>
                <c:pt idx="8">
                  <c:v>0.37267080745342351</c:v>
                </c:pt>
                <c:pt idx="9">
                  <c:v>-0.41254125412540921</c:v>
                </c:pt>
                <c:pt idx="10">
                  <c:v>-3.3554266777133357</c:v>
                </c:pt>
                <c:pt idx="11">
                  <c:v>0</c:v>
                </c:pt>
                <c:pt idx="12">
                  <c:v>8.5726532361762864E-2</c:v>
                </c:pt>
                <c:pt idx="13">
                  <c:v>-0.59957173447536816</c:v>
                </c:pt>
                <c:pt idx="14">
                  <c:v>2.9728565273589025</c:v>
                </c:pt>
                <c:pt idx="15">
                  <c:v>2.384937238493734</c:v>
                </c:pt>
                <c:pt idx="16">
                  <c:v>0.8173273395995162</c:v>
                </c:pt>
                <c:pt idx="17">
                  <c:v>-8.1070125658710968E-2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7A-4D80-8BB7-4608FF0C7FA9}"/>
            </c:ext>
          </c:extLst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dep04_trim!$BT$103:$BT$120</c:f>
              <c:numCache>
                <c:formatCode>#\ ##0.0</c:formatCode>
                <c:ptCount val="18"/>
                <c:pt idx="0">
                  <c:v>0.24834437086092009</c:v>
                </c:pt>
                <c:pt idx="1">
                  <c:v>0.82576383154417954</c:v>
                </c:pt>
                <c:pt idx="2">
                  <c:v>-1.064701064701068</c:v>
                </c:pt>
                <c:pt idx="3">
                  <c:v>-1.0761589403973426</c:v>
                </c:pt>
                <c:pt idx="4">
                  <c:v>-0.58577405857741516</c:v>
                </c:pt>
                <c:pt idx="5">
                  <c:v>4.7558922558922578</c:v>
                </c:pt>
                <c:pt idx="6">
                  <c:v>2.5713137806347985</c:v>
                </c:pt>
                <c:pt idx="7">
                  <c:v>1.214257735996882</c:v>
                </c:pt>
                <c:pt idx="8">
                  <c:v>1.780185758513908</c:v>
                </c:pt>
                <c:pt idx="9">
                  <c:v>-0.91254752851711585</c:v>
                </c:pt>
                <c:pt idx="10">
                  <c:v>-3.1465848042977584</c:v>
                </c:pt>
                <c:pt idx="11">
                  <c:v>-2.2583201267828867</c:v>
                </c:pt>
                <c:pt idx="12">
                  <c:v>-3.7292257802999607</c:v>
                </c:pt>
                <c:pt idx="13">
                  <c:v>-3.5368421052631605</c:v>
                </c:pt>
                <c:pt idx="14">
                  <c:v>-2.5316455696202556</c:v>
                </c:pt>
                <c:pt idx="15">
                  <c:v>-1.9256605463501941</c:v>
                </c:pt>
                <c:pt idx="16">
                  <c:v>-1.050228310502288</c:v>
                </c:pt>
                <c:pt idx="17">
                  <c:v>-0.36917397323488199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7A-4D80-8BB7-4608FF0C7F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947520"/>
        <c:axId val="171949056"/>
      </c:barChart>
      <c:catAx>
        <c:axId val="17194752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17194905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1949056"/>
        <c:scaling>
          <c:orientation val="minMax"/>
          <c:max val="8"/>
          <c:min val="-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947520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362178077994056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/>
              <a:t>Evolution du nombre de bénéficiaires* des principales prestations sociales</a:t>
            </a:r>
            <a:r>
              <a:rPr lang="fr-FR" sz="1500" baseline="0"/>
              <a:t> dans les Alpes-de-Haute-Provence</a:t>
            </a:r>
          </a:p>
          <a:p>
            <a:pPr>
              <a:defRPr/>
            </a:pPr>
            <a:r>
              <a:rPr lang="fr-FR" sz="1100" b="0" i="1"/>
              <a:t>(données brutes, base 100 à</a:t>
            </a:r>
            <a:r>
              <a:rPr lang="fr-FR" sz="1100" b="0" i="1" baseline="0"/>
              <a:t> fin </a:t>
            </a:r>
            <a:r>
              <a:rPr lang="fr-FR" sz="1100" b="0" i="1"/>
              <a:t>février 2020)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9190114442802726E-2"/>
          <c:y val="0.200487133898063"/>
          <c:w val="0.88312922262587745"/>
          <c:h val="0.40263523272608676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</c:numCache>
            </c:numRef>
          </c:cat>
          <c:val>
            <c:numRef>
              <c:f>RSA!$AR$40:$AR$77</c:f>
              <c:numCache>
                <c:formatCode>0.0</c:formatCode>
                <c:ptCount val="38"/>
                <c:pt idx="0">
                  <c:v>100</c:v>
                </c:pt>
                <c:pt idx="1">
                  <c:v>101.83066361556064</c:v>
                </c:pt>
                <c:pt idx="2">
                  <c:v>103.4324942791762</c:v>
                </c:pt>
                <c:pt idx="3">
                  <c:v>104.57665903890161</c:v>
                </c:pt>
                <c:pt idx="4">
                  <c:v>105.49199084668193</c:v>
                </c:pt>
                <c:pt idx="5">
                  <c:v>106.40732265446225</c:v>
                </c:pt>
                <c:pt idx="6">
                  <c:v>107.78032036613271</c:v>
                </c:pt>
                <c:pt idx="7">
                  <c:v>107.78032036613271</c:v>
                </c:pt>
                <c:pt idx="8">
                  <c:v>108.00915331807781</c:v>
                </c:pt>
                <c:pt idx="9">
                  <c:v>108.92448512585813</c:v>
                </c:pt>
                <c:pt idx="10">
                  <c:v>108.69565217391303</c:v>
                </c:pt>
                <c:pt idx="11">
                  <c:v>108.23798627002287</c:v>
                </c:pt>
                <c:pt idx="12">
                  <c:v>108.23798627002287</c:v>
                </c:pt>
                <c:pt idx="13">
                  <c:v>107.32265446224257</c:v>
                </c:pt>
                <c:pt idx="14">
                  <c:v>106.40732265446225</c:v>
                </c:pt>
                <c:pt idx="15">
                  <c:v>104.80549199084668</c:v>
                </c:pt>
                <c:pt idx="16">
                  <c:v>102.2883295194508</c:v>
                </c:pt>
                <c:pt idx="17">
                  <c:v>102.51716247139588</c:v>
                </c:pt>
                <c:pt idx="18">
                  <c:v>101.83066361556064</c:v>
                </c:pt>
                <c:pt idx="19">
                  <c:v>101.37299771167048</c:v>
                </c:pt>
                <c:pt idx="20">
                  <c:v>100.22883295194509</c:v>
                </c:pt>
                <c:pt idx="21">
                  <c:v>100.91533180778032</c:v>
                </c:pt>
                <c:pt idx="22">
                  <c:v>99.77116704805492</c:v>
                </c:pt>
                <c:pt idx="23">
                  <c:v>100</c:v>
                </c:pt>
                <c:pt idx="24">
                  <c:v>99.54233409610984</c:v>
                </c:pt>
                <c:pt idx="25">
                  <c:v>100.22883295194509</c:v>
                </c:pt>
                <c:pt idx="26">
                  <c:v>100.45766590389016</c:v>
                </c:pt>
                <c:pt idx="27">
                  <c:v>100</c:v>
                </c:pt>
                <c:pt idx="28">
                  <c:v>99.084668192219681</c:v>
                </c:pt>
                <c:pt idx="29">
                  <c:v>99.084668192219681</c:v>
                </c:pt>
                <c:pt idx="30">
                  <c:v>97.482837528604122</c:v>
                </c:pt>
                <c:pt idx="31">
                  <c:v>98.169336384439347</c:v>
                </c:pt>
                <c:pt idx="32">
                  <c:v>97.940503432494268</c:v>
                </c:pt>
                <c:pt idx="33">
                  <c:v>99.313501144164761</c:v>
                </c:pt>
                <c:pt idx="34">
                  <c:v>99.54233409610984</c:v>
                </c:pt>
                <c:pt idx="35">
                  <c:v>99.54233409610984</c:v>
                </c:pt>
                <c:pt idx="36">
                  <c:v>99.77116704805492</c:v>
                </c:pt>
                <c:pt idx="37">
                  <c:v>99.313501144164761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57-4AF4-9A8B-C00352FC4132}"/>
            </c:ext>
          </c:extLst>
        </c:ser>
        <c:ser>
          <c:idx val="0"/>
          <c:order val="1"/>
          <c:tx>
            <c:v>ASS**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</c:numCache>
            </c:numRef>
          </c:cat>
          <c:val>
            <c:numRef>
              <c:f>ASS!$AR$40:$AR$776</c:f>
              <c:numCache>
                <c:formatCode>0.0</c:formatCode>
                <c:ptCount val="73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97.872340425531917</c:v>
                </c:pt>
                <c:pt idx="4">
                  <c:v>108.51063829787233</c:v>
                </c:pt>
                <c:pt idx="5">
                  <c:v>110.63829787234043</c:v>
                </c:pt>
                <c:pt idx="6">
                  <c:v>110.63829787234043</c:v>
                </c:pt>
                <c:pt idx="7">
                  <c:v>111.70212765957446</c:v>
                </c:pt>
                <c:pt idx="8">
                  <c:v>107.44680851063831</c:v>
                </c:pt>
                <c:pt idx="9">
                  <c:v>104.25531914893618</c:v>
                </c:pt>
                <c:pt idx="10">
                  <c:v>100</c:v>
                </c:pt>
                <c:pt idx="11">
                  <c:v>97.872340425531917</c:v>
                </c:pt>
                <c:pt idx="12">
                  <c:v>93.61702127659575</c:v>
                </c:pt>
                <c:pt idx="13">
                  <c:v>90.425531914893625</c:v>
                </c:pt>
                <c:pt idx="14">
                  <c:v>88.297872340425528</c:v>
                </c:pt>
                <c:pt idx="15">
                  <c:v>85.106382978723403</c:v>
                </c:pt>
                <c:pt idx="16">
                  <c:v>84.042553191489361</c:v>
                </c:pt>
                <c:pt idx="17">
                  <c:v>102.12765957446808</c:v>
                </c:pt>
                <c:pt idx="18">
                  <c:v>102.12765957446808</c:v>
                </c:pt>
                <c:pt idx="19">
                  <c:v>100</c:v>
                </c:pt>
                <c:pt idx="20">
                  <c:v>92.553191489361694</c:v>
                </c:pt>
                <c:pt idx="21">
                  <c:v>91.489361702127653</c:v>
                </c:pt>
                <c:pt idx="22">
                  <c:v>91.489361702127653</c:v>
                </c:pt>
                <c:pt idx="23">
                  <c:v>91.489361702127653</c:v>
                </c:pt>
                <c:pt idx="24">
                  <c:v>90.425531914893625</c:v>
                </c:pt>
                <c:pt idx="25">
                  <c:v>88.297872340425528</c:v>
                </c:pt>
                <c:pt idx="26">
                  <c:v>86.170212765957444</c:v>
                </c:pt>
                <c:pt idx="27">
                  <c:v>84.042553191489361</c:v>
                </c:pt>
                <c:pt idx="28">
                  <c:v>82.978723404255319</c:v>
                </c:pt>
                <c:pt idx="29">
                  <c:v>81.914893617021278</c:v>
                </c:pt>
                <c:pt idx="30">
                  <c:v>80.851063829787222</c:v>
                </c:pt>
                <c:pt idx="31">
                  <c:v>78.723404255319153</c:v>
                </c:pt>
                <c:pt idx="32">
                  <c:v>77.659574468085097</c:v>
                </c:pt>
                <c:pt idx="33">
                  <c:v>78.723404255319153</c:v>
                </c:pt>
                <c:pt idx="34">
                  <c:v>77.659574468085097</c:v>
                </c:pt>
                <c:pt idx="35">
                  <c:v>76.59574468085107</c:v>
                </c:pt>
                <c:pt idx="36">
                  <c:v>76.59574468085107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57-4AF4-9A8B-C00352FC4132}"/>
            </c:ext>
          </c:extLst>
        </c:ser>
        <c:ser>
          <c:idx val="2"/>
          <c:order val="2"/>
          <c:tx>
            <c:v>AAH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</c:numCache>
            </c:numRef>
          </c:cat>
          <c:val>
            <c:numRef>
              <c:f>AAH!$AR$40:$AR$77</c:f>
              <c:numCache>
                <c:formatCode>0.0</c:formatCode>
                <c:ptCount val="38"/>
                <c:pt idx="0">
                  <c:v>100</c:v>
                </c:pt>
                <c:pt idx="1">
                  <c:v>100.3058103975535</c:v>
                </c:pt>
                <c:pt idx="2">
                  <c:v>100.3058103975535</c:v>
                </c:pt>
                <c:pt idx="3">
                  <c:v>100.91743119266054</c:v>
                </c:pt>
                <c:pt idx="4">
                  <c:v>101.22324159021407</c:v>
                </c:pt>
                <c:pt idx="5">
                  <c:v>101.52905198776759</c:v>
                </c:pt>
                <c:pt idx="6">
                  <c:v>102.14067278287462</c:v>
                </c:pt>
                <c:pt idx="7">
                  <c:v>102.14067278287462</c:v>
                </c:pt>
                <c:pt idx="8">
                  <c:v>102.14067278287462</c:v>
                </c:pt>
                <c:pt idx="9">
                  <c:v>101.83486238532109</c:v>
                </c:pt>
                <c:pt idx="10">
                  <c:v>102.14067278287462</c:v>
                </c:pt>
                <c:pt idx="11">
                  <c:v>100.91743119266054</c:v>
                </c:pt>
                <c:pt idx="12">
                  <c:v>101.22324159021407</c:v>
                </c:pt>
                <c:pt idx="13">
                  <c:v>101.22324159021407</c:v>
                </c:pt>
                <c:pt idx="14">
                  <c:v>101.52905198776759</c:v>
                </c:pt>
                <c:pt idx="15">
                  <c:v>101.83486238532109</c:v>
                </c:pt>
                <c:pt idx="16">
                  <c:v>102.44648318042813</c:v>
                </c:pt>
                <c:pt idx="17">
                  <c:v>102.75229357798166</c:v>
                </c:pt>
                <c:pt idx="18">
                  <c:v>103.05810397553516</c:v>
                </c:pt>
                <c:pt idx="19">
                  <c:v>102.14067278287462</c:v>
                </c:pt>
                <c:pt idx="20">
                  <c:v>102.14067278287462</c:v>
                </c:pt>
                <c:pt idx="21">
                  <c:v>103.36391437308869</c:v>
                </c:pt>
                <c:pt idx="22">
                  <c:v>103.97553516819571</c:v>
                </c:pt>
                <c:pt idx="23">
                  <c:v>103.05810397553516</c:v>
                </c:pt>
                <c:pt idx="24">
                  <c:v>102.75229357798166</c:v>
                </c:pt>
                <c:pt idx="25">
                  <c:v>103.36391437308869</c:v>
                </c:pt>
                <c:pt idx="26">
                  <c:v>104.58715596330275</c:v>
                </c:pt>
                <c:pt idx="27">
                  <c:v>104.89296636085628</c:v>
                </c:pt>
                <c:pt idx="28">
                  <c:v>105.50458715596329</c:v>
                </c:pt>
                <c:pt idx="29">
                  <c:v>105.81039755351682</c:v>
                </c:pt>
                <c:pt idx="30">
                  <c:v>106.11620795107032</c:v>
                </c:pt>
                <c:pt idx="31">
                  <c:v>106.72782874617737</c:v>
                </c:pt>
                <c:pt idx="32">
                  <c:v>107.03363914373089</c:v>
                </c:pt>
                <c:pt idx="33">
                  <c:v>108.86850152905198</c:v>
                </c:pt>
                <c:pt idx="34">
                  <c:v>109.78593272171253</c:v>
                </c:pt>
                <c:pt idx="35">
                  <c:v>106.72782874617737</c:v>
                </c:pt>
                <c:pt idx="36">
                  <c:v>107.64525993883791</c:v>
                </c:pt>
                <c:pt idx="37">
                  <c:v>107.33944954128441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57-4AF4-9A8B-C00352FC4132}"/>
            </c:ext>
          </c:extLst>
        </c:ser>
        <c:ser>
          <c:idx val="3"/>
          <c:order val="3"/>
          <c:tx>
            <c:v>PA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</c:numCache>
            </c:numRef>
          </c:cat>
          <c:val>
            <c:numRef>
              <c:f>PA!$AR$40:$AR$77</c:f>
              <c:numCache>
                <c:formatCode>0.0</c:formatCode>
                <c:ptCount val="38"/>
                <c:pt idx="0">
                  <c:v>100</c:v>
                </c:pt>
                <c:pt idx="1">
                  <c:v>99.663016006739682</c:v>
                </c:pt>
                <c:pt idx="2">
                  <c:v>99.831508003369834</c:v>
                </c:pt>
                <c:pt idx="3">
                  <c:v>100.08424599831507</c:v>
                </c:pt>
                <c:pt idx="4">
                  <c:v>100</c:v>
                </c:pt>
                <c:pt idx="5">
                  <c:v>97.809604043807923</c:v>
                </c:pt>
                <c:pt idx="6">
                  <c:v>97.72535804549284</c:v>
                </c:pt>
                <c:pt idx="7">
                  <c:v>98.567818028643643</c:v>
                </c:pt>
                <c:pt idx="8">
                  <c:v>100.16849199663017</c:v>
                </c:pt>
                <c:pt idx="9">
                  <c:v>102.44313395113731</c:v>
                </c:pt>
                <c:pt idx="10">
                  <c:v>103.87531592249368</c:v>
                </c:pt>
                <c:pt idx="11">
                  <c:v>102.5273799494524</c:v>
                </c:pt>
                <c:pt idx="12">
                  <c:v>101.17944397641112</c:v>
                </c:pt>
                <c:pt idx="13">
                  <c:v>99.663016006739682</c:v>
                </c:pt>
                <c:pt idx="14">
                  <c:v>98.146588037068241</c:v>
                </c:pt>
                <c:pt idx="15">
                  <c:v>98.48357203032856</c:v>
                </c:pt>
                <c:pt idx="16">
                  <c:v>98.820556023588878</c:v>
                </c:pt>
                <c:pt idx="17">
                  <c:v>98.820556023588878</c:v>
                </c:pt>
                <c:pt idx="18">
                  <c:v>100.08424599831507</c:v>
                </c:pt>
                <c:pt idx="19">
                  <c:v>102.5273799494524</c:v>
                </c:pt>
                <c:pt idx="20">
                  <c:v>103.20134793597305</c:v>
                </c:pt>
                <c:pt idx="21">
                  <c:v>104.88626790227464</c:v>
                </c:pt>
                <c:pt idx="22">
                  <c:v>104.29654591406907</c:v>
                </c:pt>
                <c:pt idx="23">
                  <c:v>103.11710193765795</c:v>
                </c:pt>
                <c:pt idx="24">
                  <c:v>102.69587194608256</c:v>
                </c:pt>
                <c:pt idx="25">
                  <c:v>102.86436394271273</c:v>
                </c:pt>
                <c:pt idx="26">
                  <c:v>102.35888795282224</c:v>
                </c:pt>
                <c:pt idx="27">
                  <c:v>102.61162594776746</c:v>
                </c:pt>
                <c:pt idx="28">
                  <c:v>103.20134793597305</c:v>
                </c:pt>
                <c:pt idx="29">
                  <c:v>103.3698399326032</c:v>
                </c:pt>
                <c:pt idx="30">
                  <c:v>105.56023588879529</c:v>
                </c:pt>
                <c:pt idx="31">
                  <c:v>107.32940185341195</c:v>
                </c:pt>
                <c:pt idx="32">
                  <c:v>108.93007582139849</c:v>
                </c:pt>
                <c:pt idx="33">
                  <c:v>109.77253580454929</c:v>
                </c:pt>
                <c:pt idx="34">
                  <c:v>110.10951979780961</c:v>
                </c:pt>
                <c:pt idx="35">
                  <c:v>109.35130581297388</c:v>
                </c:pt>
                <c:pt idx="36">
                  <c:v>108.17186183656275</c:v>
                </c:pt>
                <c:pt idx="37">
                  <c:v>107.5821398483572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457-4AF4-9A8B-C00352FC41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463936"/>
        <c:axId val="229465472"/>
      </c:lineChart>
      <c:dateAx>
        <c:axId val="229463936"/>
        <c:scaling>
          <c:orientation val="minMax"/>
          <c:max val="44986"/>
        </c:scaling>
        <c:delete val="0"/>
        <c:axPos val="b"/>
        <c:numFmt formatCode="mmm\-yy" sourceLinked="1"/>
        <c:majorTickMark val="out"/>
        <c:minorTickMark val="none"/>
        <c:tickLblPos val="low"/>
        <c:spPr>
          <a:ln w="19050"/>
        </c:spPr>
        <c:txPr>
          <a:bodyPr/>
          <a:lstStyle/>
          <a:p>
            <a:pPr>
              <a:defRPr sz="900" baseline="0"/>
            </a:pPr>
            <a:endParaRPr lang="fr-FR"/>
          </a:p>
        </c:txPr>
        <c:crossAx val="229465472"/>
        <c:crossesAt val="100"/>
        <c:auto val="1"/>
        <c:lblOffset val="100"/>
        <c:baseTimeUnit val="months"/>
      </c:dateAx>
      <c:valAx>
        <c:axId val="229465472"/>
        <c:scaling>
          <c:orientation val="minMax"/>
          <c:max val="112"/>
          <c:min val="76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29463936"/>
        <c:crossesAt val="43862"/>
        <c:crossBetween val="midCat"/>
        <c:majorUnit val="4"/>
      </c:valAx>
    </c:plotArea>
    <c:legend>
      <c:legendPos val="b"/>
      <c:layout>
        <c:manualLayout>
          <c:xMode val="edge"/>
          <c:yMode val="edge"/>
          <c:x val="0.29566637129531964"/>
          <c:y val="0.7104413844390568"/>
          <c:w val="0.38762692046671737"/>
          <c:h val="6.057927432437779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2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Graph3'!$A$10:$B$58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Graph3'!$G$10:$G$50</c:f>
              <c:numCache>
                <c:formatCode>#,##0</c:formatCode>
                <c:ptCount val="41"/>
                <c:pt idx="0">
                  <c:v>321.8379184699952</c:v>
                </c:pt>
                <c:pt idx="1">
                  <c:v>-23.385837800000445</c:v>
                </c:pt>
                <c:pt idx="2">
                  <c:v>-68.610356880002655</c:v>
                </c:pt>
                <c:pt idx="3">
                  <c:v>-149.69469214999117</c:v>
                </c:pt>
                <c:pt idx="4">
                  <c:v>249.89143680999405</c:v>
                </c:pt>
                <c:pt idx="5">
                  <c:v>34.240398540001479</c:v>
                </c:pt>
                <c:pt idx="6">
                  <c:v>112.43510485000297</c:v>
                </c:pt>
                <c:pt idx="7">
                  <c:v>-116.25729619000049</c:v>
                </c:pt>
                <c:pt idx="8">
                  <c:v>-81.161228070013749</c:v>
                </c:pt>
                <c:pt idx="9">
                  <c:v>-48.254398729994136</c:v>
                </c:pt>
                <c:pt idx="10">
                  <c:v>-231.80972143999679</c:v>
                </c:pt>
                <c:pt idx="11">
                  <c:v>-32.073437329992885</c:v>
                </c:pt>
                <c:pt idx="12">
                  <c:v>211.59127866999916</c:v>
                </c:pt>
                <c:pt idx="13">
                  <c:v>325.3799647499909</c:v>
                </c:pt>
                <c:pt idx="14">
                  <c:v>13.149059990006208</c:v>
                </c:pt>
                <c:pt idx="15">
                  <c:v>-117.7389783700055</c:v>
                </c:pt>
                <c:pt idx="16">
                  <c:v>54.44121971999266</c:v>
                </c:pt>
                <c:pt idx="17">
                  <c:v>55.313409170004888</c:v>
                </c:pt>
                <c:pt idx="18">
                  <c:v>-470.050164029999</c:v>
                </c:pt>
                <c:pt idx="19">
                  <c:v>285.60290869999881</c:v>
                </c:pt>
                <c:pt idx="20">
                  <c:v>227.49399894000817</c:v>
                </c:pt>
                <c:pt idx="21">
                  <c:v>-19.90363657999842</c:v>
                </c:pt>
                <c:pt idx="22">
                  <c:v>-128.36515631000657</c:v>
                </c:pt>
                <c:pt idx="23">
                  <c:v>262.91002881000168</c:v>
                </c:pt>
                <c:pt idx="24">
                  <c:v>89.201592659999733</c:v>
                </c:pt>
                <c:pt idx="25">
                  <c:v>262.50351055999636</c:v>
                </c:pt>
                <c:pt idx="26">
                  <c:v>-254.1985344299901</c:v>
                </c:pt>
                <c:pt idx="27">
                  <c:v>540.48175847998937</c:v>
                </c:pt>
                <c:pt idx="28">
                  <c:v>-1098.2530326600026</c:v>
                </c:pt>
                <c:pt idx="29">
                  <c:v>-270.94295166999655</c:v>
                </c:pt>
                <c:pt idx="30">
                  <c:v>1239.5002968000044</c:v>
                </c:pt>
                <c:pt idx="31">
                  <c:v>-360.6404170800015</c:v>
                </c:pt>
                <c:pt idx="32">
                  <c:v>146.49474747000932</c:v>
                </c:pt>
                <c:pt idx="33">
                  <c:v>1384.3287410899866</c:v>
                </c:pt>
                <c:pt idx="34">
                  <c:v>74.148782010015566</c:v>
                </c:pt>
                <c:pt idx="35">
                  <c:v>868.42631829998572</c:v>
                </c:pt>
                <c:pt idx="36">
                  <c:v>275.09303703000478</c:v>
                </c:pt>
                <c:pt idx="37">
                  <c:v>350.87974981000298</c:v>
                </c:pt>
                <c:pt idx="38">
                  <c:v>9.8827118199915276</c:v>
                </c:pt>
                <c:pt idx="39">
                  <c:v>291.87854303000495</c:v>
                </c:pt>
                <c:pt idx="40">
                  <c:v>384.77224804000434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6A-41B2-B8F7-9EE2F3B490C1}"/>
            </c:ext>
          </c:extLst>
        </c:ser>
        <c:ser>
          <c:idx val="2"/>
          <c:order val="1"/>
          <c:tx>
            <c:strRef>
              <c:f>'Données Graph3'!$H$7:$H$8</c:f>
              <c:strCache>
                <c:ptCount val="2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Graph3'!$A$10:$B$58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Graph3'!$H$10:$H$50</c:f>
              <c:numCache>
                <c:formatCode>#,##0</c:formatCode>
                <c:ptCount val="41"/>
                <c:pt idx="0">
                  <c:v>261.7956604799765</c:v>
                </c:pt>
                <c:pt idx="1">
                  <c:v>192.49650507590241</c:v>
                </c:pt>
                <c:pt idx="2">
                  <c:v>136.74093900835715</c:v>
                </c:pt>
                <c:pt idx="3">
                  <c:v>-51.651331336544445</c:v>
                </c:pt>
                <c:pt idx="4">
                  <c:v>48.049262540817836</c:v>
                </c:pt>
                <c:pt idx="5">
                  <c:v>-221.98930797261391</c:v>
                </c:pt>
                <c:pt idx="6">
                  <c:v>-298.3244553905995</c:v>
                </c:pt>
                <c:pt idx="7">
                  <c:v>345.47405937591952</c:v>
                </c:pt>
                <c:pt idx="8">
                  <c:v>-114.01349046487303</c:v>
                </c:pt>
                <c:pt idx="9">
                  <c:v>228.85056537909986</c:v>
                </c:pt>
                <c:pt idx="10">
                  <c:v>219.98939716841096</c:v>
                </c:pt>
                <c:pt idx="11">
                  <c:v>232.69411702784464</c:v>
                </c:pt>
                <c:pt idx="12">
                  <c:v>-22.004480414656882</c:v>
                </c:pt>
                <c:pt idx="13">
                  <c:v>581.87274072578839</c:v>
                </c:pt>
                <c:pt idx="14">
                  <c:v>78.639580072328499</c:v>
                </c:pt>
                <c:pt idx="15">
                  <c:v>956.23745414062341</c:v>
                </c:pt>
                <c:pt idx="16">
                  <c:v>-928.28373847290231</c:v>
                </c:pt>
                <c:pt idx="17">
                  <c:v>-63.21593149626824</c:v>
                </c:pt>
                <c:pt idx="18">
                  <c:v>57.931525298788983</c:v>
                </c:pt>
                <c:pt idx="19">
                  <c:v>-271.84382059469181</c:v>
                </c:pt>
                <c:pt idx="20">
                  <c:v>-14.317273401158218</c:v>
                </c:pt>
                <c:pt idx="21">
                  <c:v>-270.985609238699</c:v>
                </c:pt>
                <c:pt idx="22">
                  <c:v>396.677318356054</c:v>
                </c:pt>
                <c:pt idx="23">
                  <c:v>-18.201591648709382</c:v>
                </c:pt>
                <c:pt idx="24">
                  <c:v>91.813005931515363</c:v>
                </c:pt>
                <c:pt idx="25">
                  <c:v>-108.63265047056439</c:v>
                </c:pt>
                <c:pt idx="26">
                  <c:v>-111.46604657898433</c:v>
                </c:pt>
                <c:pt idx="27">
                  <c:v>188.10900051159888</c:v>
                </c:pt>
                <c:pt idx="28">
                  <c:v>-1602.262609937924</c:v>
                </c:pt>
                <c:pt idx="29">
                  <c:v>599.52906583222011</c:v>
                </c:pt>
                <c:pt idx="30">
                  <c:v>769.41295894127188</c:v>
                </c:pt>
                <c:pt idx="31">
                  <c:v>341.62915120901016</c:v>
                </c:pt>
                <c:pt idx="32">
                  <c:v>139.15134502787942</c:v>
                </c:pt>
                <c:pt idx="33">
                  <c:v>61.163329558476107</c:v>
                </c:pt>
                <c:pt idx="34">
                  <c:v>129.64941925432186</c:v>
                </c:pt>
                <c:pt idx="35">
                  <c:v>152.32344467775738</c:v>
                </c:pt>
                <c:pt idx="36">
                  <c:v>-70.10517696544548</c:v>
                </c:pt>
                <c:pt idx="37">
                  <c:v>-161.49983702574764</c:v>
                </c:pt>
                <c:pt idx="38">
                  <c:v>188.14687172695312</c:v>
                </c:pt>
                <c:pt idx="39">
                  <c:v>160.87723060070857</c:v>
                </c:pt>
                <c:pt idx="40">
                  <c:v>403.487417781354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6A-41B2-B8F7-9EE2F3B490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016896"/>
        <c:axId val="210018688"/>
      </c:barChart>
      <c:lineChart>
        <c:grouping val="standard"/>
        <c:varyColors val="0"/>
        <c:ser>
          <c:idx val="0"/>
          <c:order val="2"/>
          <c:tx>
            <c:strRef>
              <c:f>'Données Graph3'!$F$7:$F$8</c:f>
              <c:strCache>
                <c:ptCount val="2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Graph3'!$F$10:$F$50</c:f>
              <c:numCache>
                <c:formatCode>#,##0</c:formatCode>
                <c:ptCount val="41"/>
                <c:pt idx="0">
                  <c:v>583.63357894997171</c:v>
                </c:pt>
                <c:pt idx="1">
                  <c:v>169.11066727590514</c:v>
                </c:pt>
                <c:pt idx="2">
                  <c:v>68.130582128353126</c:v>
                </c:pt>
                <c:pt idx="3">
                  <c:v>-201.34602348653425</c:v>
                </c:pt>
                <c:pt idx="4">
                  <c:v>297.94069935080915</c:v>
                </c:pt>
                <c:pt idx="5">
                  <c:v>-187.74890943260834</c:v>
                </c:pt>
                <c:pt idx="6">
                  <c:v>-185.8893505406013</c:v>
                </c:pt>
                <c:pt idx="7">
                  <c:v>229.21676318591926</c:v>
                </c:pt>
                <c:pt idx="8">
                  <c:v>-195.17471853488678</c:v>
                </c:pt>
                <c:pt idx="9">
                  <c:v>180.59616664910573</c:v>
                </c:pt>
                <c:pt idx="10">
                  <c:v>-11.820324271582649</c:v>
                </c:pt>
                <c:pt idx="11">
                  <c:v>200.6206796978513</c:v>
                </c:pt>
                <c:pt idx="12">
                  <c:v>189.58679825533909</c:v>
                </c:pt>
                <c:pt idx="13">
                  <c:v>907.25270547578111</c:v>
                </c:pt>
                <c:pt idx="14">
                  <c:v>91.788640062339255</c:v>
                </c:pt>
                <c:pt idx="15">
                  <c:v>838.49847577061155</c:v>
                </c:pt>
                <c:pt idx="16">
                  <c:v>-873.84251875290647</c:v>
                </c:pt>
                <c:pt idx="17">
                  <c:v>-7.9025223262651707</c:v>
                </c:pt>
                <c:pt idx="18">
                  <c:v>-412.11863873121183</c:v>
                </c:pt>
                <c:pt idx="19">
                  <c:v>13.759088105311093</c:v>
                </c:pt>
                <c:pt idx="20">
                  <c:v>213.17672553884768</c:v>
                </c:pt>
                <c:pt idx="21">
                  <c:v>-290.88924581869651</c:v>
                </c:pt>
                <c:pt idx="22">
                  <c:v>268.31216204605153</c:v>
                </c:pt>
                <c:pt idx="23">
                  <c:v>244.70843716128729</c:v>
                </c:pt>
                <c:pt idx="24">
                  <c:v>181.0145985915151</c:v>
                </c:pt>
                <c:pt idx="25">
                  <c:v>153.87086008943152</c:v>
                </c:pt>
                <c:pt idx="26">
                  <c:v>-365.6645810089758</c:v>
                </c:pt>
                <c:pt idx="27">
                  <c:v>728.59075899159507</c:v>
                </c:pt>
                <c:pt idx="28">
                  <c:v>-2700.5156425979294</c:v>
                </c:pt>
                <c:pt idx="29">
                  <c:v>328.58611416222266</c:v>
                </c:pt>
                <c:pt idx="30">
                  <c:v>2008.913255741274</c:v>
                </c:pt>
                <c:pt idx="31">
                  <c:v>-19.011265870991338</c:v>
                </c:pt>
                <c:pt idx="32">
                  <c:v>285.64609249788919</c:v>
                </c:pt>
                <c:pt idx="33">
                  <c:v>1445.4920706484627</c:v>
                </c:pt>
                <c:pt idx="34">
                  <c:v>203.79820126434061</c:v>
                </c:pt>
                <c:pt idx="35">
                  <c:v>1020.7497629777426</c:v>
                </c:pt>
                <c:pt idx="36">
                  <c:v>204.98786006456066</c:v>
                </c:pt>
                <c:pt idx="37">
                  <c:v>189.37991278425034</c:v>
                </c:pt>
                <c:pt idx="38">
                  <c:v>198.0295835469442</c:v>
                </c:pt>
                <c:pt idx="39">
                  <c:v>452.75577363071352</c:v>
                </c:pt>
                <c:pt idx="40">
                  <c:v>788.25966582135879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56A-41B2-B8F7-9EE2F3B490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016896"/>
        <c:axId val="210018688"/>
      </c:lineChart>
      <c:catAx>
        <c:axId val="21001689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10018688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10018688"/>
        <c:scaling>
          <c:orientation val="minMax"/>
          <c:max val="2200"/>
          <c:min val="-3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016896"/>
        <c:crosses val="autoZero"/>
        <c:crossBetween val="between"/>
        <c:majorUnit val="500"/>
      </c:valAx>
    </c:plotArea>
    <c:legend>
      <c:legendPos val="t"/>
      <c:layout>
        <c:manualLayout>
          <c:xMode val="edge"/>
          <c:yMode val="edge"/>
          <c:x val="0.20314306822912012"/>
          <c:y val="0.2071737786023500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2941883742E-2"/>
          <c:y val="0.23445600341765868"/>
          <c:w val="0.90516390406154157"/>
          <c:h val="0.51446426230666154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4ED-4EAD-97A1-52B68851C499}"/>
              </c:ext>
            </c:extLst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ED-4EAD-97A1-52B68851C499}"/>
                </c:ext>
              </c:extLst>
            </c:dLbl>
            <c:dLbl>
              <c:idx val="2"/>
              <c:layout>
                <c:manualLayout>
                  <c:x val="5.5103241360470769E-3"/>
                  <c:y val="-1.18581762124875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ED-4EAD-97A1-52B68851C499}"/>
                </c:ext>
              </c:extLst>
            </c:dLbl>
            <c:dLbl>
              <c:idx val="3"/>
              <c:layout>
                <c:manualLayout>
                  <c:x val="0"/>
                  <c:y val="-5.75043258421497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ED-4EAD-97A1-52B68851C499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graph4'!$Z$49:$AD$49</c:f>
              <c:numCache>
                <c:formatCode>#,##0</c:formatCode>
                <c:ptCount val="5"/>
                <c:pt idx="0">
                  <c:v>380</c:v>
                </c:pt>
                <c:pt idx="1">
                  <c:v>430</c:v>
                </c:pt>
                <c:pt idx="2">
                  <c:v>-50</c:v>
                </c:pt>
                <c:pt idx="3">
                  <c:v>30</c:v>
                </c:pt>
                <c:pt idx="4">
                  <c:v>-60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ED-4EAD-97A1-52B68851C499}"/>
            </c:ext>
          </c:extLst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4ED-4EAD-97A1-52B68851C499}"/>
              </c:ext>
            </c:extLst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4ED-4EAD-97A1-52B68851C499}"/>
                </c:ext>
              </c:extLst>
            </c:dLbl>
            <c:dLbl>
              <c:idx val="1"/>
              <c:layout>
                <c:manualLayout>
                  <c:x val="-6.9141164722590908E-5"/>
                  <c:y val="-4.28473862151412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4ED-4EAD-97A1-52B68851C499}"/>
                </c:ext>
              </c:extLst>
            </c:dLbl>
            <c:dLbl>
              <c:idx val="2"/>
              <c:layout>
                <c:manualLayout>
                  <c:x val="8.9716328536144866E-3"/>
                  <c:y val="-2.4616677970832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802461425464125E-2"/>
                      <c:h val="0.106077869319126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C4ED-4EAD-97A1-52B68851C499}"/>
                </c:ext>
              </c:extLst>
            </c:dLbl>
            <c:dLbl>
              <c:idx val="3"/>
              <c:layout>
                <c:manualLayout>
                  <c:x val="1.8451889386298876E-3"/>
                  <c:y val="-8.8982284366135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4ED-4EAD-97A1-52B68851C499}"/>
                </c:ext>
              </c:extLst>
            </c:dLbl>
            <c:dLbl>
              <c:idx val="4"/>
              <c:layout>
                <c:manualLayout>
                  <c:x val="0"/>
                  <c:y val="-1.1084072003566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4ED-4EAD-97A1-52B68851C499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graph4'!$AF$49:$AJ$49</c:f>
              <c:numCache>
                <c:formatCode>#,##0</c:formatCode>
                <c:ptCount val="5"/>
                <c:pt idx="0">
                  <c:v>400</c:v>
                </c:pt>
                <c:pt idx="1">
                  <c:v>250</c:v>
                </c:pt>
                <c:pt idx="2">
                  <c:v>0</c:v>
                </c:pt>
                <c:pt idx="3">
                  <c:v>70</c:v>
                </c:pt>
                <c:pt idx="4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4ED-4EAD-97A1-52B68851C499}"/>
            </c:ext>
          </c:extLst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1.8019207642252278E-3"/>
                  <c:y val="0.1848783971140546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4ED-4EAD-97A1-52B68851C499}"/>
                </c:ext>
              </c:extLst>
            </c:dLbl>
            <c:dLbl>
              <c:idx val="1"/>
              <c:layout>
                <c:manualLayout>
                  <c:x val="-1.7767012410272996E-3"/>
                  <c:y val="0.161633542749196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4ED-4EAD-97A1-52B68851C499}"/>
                </c:ext>
              </c:extLst>
            </c:dLbl>
            <c:dLbl>
              <c:idx val="2"/>
              <c:layout>
                <c:manualLayout>
                  <c:x val="3.1617914589125136E-3"/>
                  <c:y val="-1.93845818719840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427735581516864E-2"/>
                      <c:h val="4.98503111533573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C4ED-4EAD-97A1-52B68851C499}"/>
                </c:ext>
              </c:extLst>
            </c:dLbl>
            <c:dLbl>
              <c:idx val="3"/>
              <c:layout>
                <c:manualLayout>
                  <c:x val="-1.6664720890720876E-3"/>
                  <c:y val="1.84355741514379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4ED-4EAD-97A1-52B68851C499}"/>
                </c:ext>
              </c:extLst>
            </c:dLbl>
            <c:dLbl>
              <c:idx val="4"/>
              <c:layout>
                <c:manualLayout>
                  <c:x val="-4.5763516814469789E-5"/>
                  <c:y val="-3.264841167627226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4ED-4EAD-97A1-52B68851C499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graph4'!$T$49:$X$49</c:f>
              <c:numCache>
                <c:formatCode>#,##0</c:formatCode>
                <c:ptCount val="5"/>
                <c:pt idx="0">
                  <c:v>790</c:v>
                </c:pt>
                <c:pt idx="1">
                  <c:v>680</c:v>
                </c:pt>
                <c:pt idx="2">
                  <c:v>-50</c:v>
                </c:pt>
                <c:pt idx="3">
                  <c:v>110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4ED-4EAD-97A1-52B68851C4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092032"/>
        <c:axId val="210093568"/>
      </c:barChart>
      <c:catAx>
        <c:axId val="210092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210093568"/>
        <c:crosses val="autoZero"/>
        <c:auto val="1"/>
        <c:lblAlgn val="ctr"/>
        <c:lblOffset val="100"/>
        <c:noMultiLvlLbl val="0"/>
      </c:catAx>
      <c:valAx>
        <c:axId val="210093568"/>
        <c:scaling>
          <c:orientation val="minMax"/>
          <c:max val="800"/>
          <c:min val="-1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092032"/>
        <c:crosses val="autoZero"/>
        <c:crossBetween val="between"/>
        <c:majorUnit val="1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18602177844"/>
          <c:y val="0.17535310259609391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2'!$T$8:$T$9</c:f>
              <c:strCache>
                <c:ptCount val="2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2'!$T$10:$T$50</c:f>
              <c:numCache>
                <c:formatCode>0.0</c:formatCode>
                <c:ptCount val="41"/>
                <c:pt idx="0">
                  <c:v>100</c:v>
                </c:pt>
                <c:pt idx="1">
                  <c:v>102.23585401824411</c:v>
                </c:pt>
                <c:pt idx="2">
                  <c:v>100.11592142795294</c:v>
                </c:pt>
                <c:pt idx="3">
                  <c:v>96.408842423350123</c:v>
                </c:pt>
                <c:pt idx="4">
                  <c:v>94.104846260900672</c:v>
                </c:pt>
                <c:pt idx="5">
                  <c:v>89.837923619450379</c:v>
                </c:pt>
                <c:pt idx="6">
                  <c:v>86.260153447832451</c:v>
                </c:pt>
                <c:pt idx="7">
                  <c:v>89.468381482201309</c:v>
                </c:pt>
                <c:pt idx="8">
                  <c:v>89.257789154435685</c:v>
                </c:pt>
                <c:pt idx="9">
                  <c:v>88.146511586395576</c:v>
                </c:pt>
                <c:pt idx="10">
                  <c:v>89.848900862899626</c:v>
                </c:pt>
                <c:pt idx="11">
                  <c:v>90.120786506623077</c:v>
                </c:pt>
                <c:pt idx="12">
                  <c:v>90.623258052805596</c:v>
                </c:pt>
                <c:pt idx="13">
                  <c:v>92.668663953103575</c:v>
                </c:pt>
                <c:pt idx="14">
                  <c:v>92.57465605899516</c:v>
                </c:pt>
                <c:pt idx="15">
                  <c:v>93.090165196207906</c:v>
                </c:pt>
                <c:pt idx="16">
                  <c:v>91.244515082784631</c:v>
                </c:pt>
                <c:pt idx="17">
                  <c:v>90.953323148100083</c:v>
                </c:pt>
                <c:pt idx="18">
                  <c:v>90.840044086408824</c:v>
                </c:pt>
                <c:pt idx="19">
                  <c:v>90.185320414929876</c:v>
                </c:pt>
                <c:pt idx="20">
                  <c:v>90.792411364620278</c:v>
                </c:pt>
                <c:pt idx="21">
                  <c:v>90.18462874582103</c:v>
                </c:pt>
                <c:pt idx="22">
                  <c:v>94.283090535795139</c:v>
                </c:pt>
                <c:pt idx="23">
                  <c:v>93.049972187623538</c:v>
                </c:pt>
                <c:pt idx="24">
                  <c:v>94.130524116005844</c:v>
                </c:pt>
                <c:pt idx="25">
                  <c:v>95.357185677699164</c:v>
                </c:pt>
                <c:pt idx="26">
                  <c:v>93.219260445213905</c:v>
                </c:pt>
                <c:pt idx="27">
                  <c:v>93.14104834796801</c:v>
                </c:pt>
                <c:pt idx="28">
                  <c:v>81.690662168191793</c:v>
                </c:pt>
                <c:pt idx="29">
                  <c:v>89.036595764964289</c:v>
                </c:pt>
                <c:pt idx="30">
                  <c:v>92.576281961548901</c:v>
                </c:pt>
                <c:pt idx="31">
                  <c:v>93.20311586990023</c:v>
                </c:pt>
                <c:pt idx="32">
                  <c:v>93.437434595845488</c:v>
                </c:pt>
                <c:pt idx="33">
                  <c:v>93.12008176041968</c:v>
                </c:pt>
                <c:pt idx="34">
                  <c:v>94.197073782923184</c:v>
                </c:pt>
                <c:pt idx="35">
                  <c:v>96.222791512582717</c:v>
                </c:pt>
                <c:pt idx="36">
                  <c:v>97.225362150780882</c:v>
                </c:pt>
                <c:pt idx="37">
                  <c:v>96.383666590282331</c:v>
                </c:pt>
                <c:pt idx="38">
                  <c:v>97.202931288389607</c:v>
                </c:pt>
                <c:pt idx="39">
                  <c:v>98.955019101266174</c:v>
                </c:pt>
                <c:pt idx="40">
                  <c:v>99.226496434636175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5F-405E-BE71-B0EE7AC710C3}"/>
            </c:ext>
          </c:extLst>
        </c:ser>
        <c:ser>
          <c:idx val="1"/>
          <c:order val="1"/>
          <c:tx>
            <c:strRef>
              <c:f>'Données graph 1 et 2'!$S$8:$S$9</c:f>
              <c:strCache>
                <c:ptCount val="2"/>
                <c:pt idx="0">
                  <c:v>Industrie </c:v>
                </c:pt>
              </c:strCache>
            </c:strRef>
          </c:tx>
          <c:spPr>
            <a:ln w="28575">
              <a:solidFill>
                <a:srgbClr val="0E41B2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2'!$S$10:$S$50</c:f>
              <c:numCache>
                <c:formatCode>0.0</c:formatCode>
                <c:ptCount val="41"/>
                <c:pt idx="0">
                  <c:v>100</c:v>
                </c:pt>
                <c:pt idx="1">
                  <c:v>100.25734463296121</c:v>
                </c:pt>
                <c:pt idx="2">
                  <c:v>102.11927273185697</c:v>
                </c:pt>
                <c:pt idx="3">
                  <c:v>100.66450291133893</c:v>
                </c:pt>
                <c:pt idx="4">
                  <c:v>101.67640596624554</c:v>
                </c:pt>
                <c:pt idx="5">
                  <c:v>100.43208418010346</c:v>
                </c:pt>
                <c:pt idx="6">
                  <c:v>96.892011690737405</c:v>
                </c:pt>
                <c:pt idx="7">
                  <c:v>99.639740861595044</c:v>
                </c:pt>
                <c:pt idx="8">
                  <c:v>99.238200834792551</c:v>
                </c:pt>
                <c:pt idx="9">
                  <c:v>100.93949356123004</c:v>
                </c:pt>
                <c:pt idx="10">
                  <c:v>100.70156836351426</c:v>
                </c:pt>
                <c:pt idx="11">
                  <c:v>104.62527041307953</c:v>
                </c:pt>
                <c:pt idx="12">
                  <c:v>101.61126899538357</c:v>
                </c:pt>
                <c:pt idx="13">
                  <c:v>104.55610712334038</c:v>
                </c:pt>
                <c:pt idx="14">
                  <c:v>105.28540861296796</c:v>
                </c:pt>
                <c:pt idx="15">
                  <c:v>119.82958664599353</c:v>
                </c:pt>
                <c:pt idx="16">
                  <c:v>102.88413268891247</c:v>
                </c:pt>
                <c:pt idx="17">
                  <c:v>105.36092442754408</c:v>
                </c:pt>
                <c:pt idx="18">
                  <c:v>106.00151328851994</c:v>
                </c:pt>
                <c:pt idx="19">
                  <c:v>104.32542138784247</c:v>
                </c:pt>
                <c:pt idx="20">
                  <c:v>105.4776681709161</c:v>
                </c:pt>
                <c:pt idx="21">
                  <c:v>104.27085448827515</c:v>
                </c:pt>
                <c:pt idx="22">
                  <c:v>104.87535105648166</c:v>
                </c:pt>
                <c:pt idx="23">
                  <c:v>103.17218210931046</c:v>
                </c:pt>
                <c:pt idx="24">
                  <c:v>103.88113115663684</c:v>
                </c:pt>
                <c:pt idx="25">
                  <c:v>103.45689612700862</c:v>
                </c:pt>
                <c:pt idx="26">
                  <c:v>103.25896929860041</c:v>
                </c:pt>
                <c:pt idx="27">
                  <c:v>105.14621147436796</c:v>
                </c:pt>
                <c:pt idx="28">
                  <c:v>99.593684839206517</c:v>
                </c:pt>
                <c:pt idx="29">
                  <c:v>102.01477293487986</c:v>
                </c:pt>
                <c:pt idx="30">
                  <c:v>115.33520908354966</c:v>
                </c:pt>
                <c:pt idx="31">
                  <c:v>123.93744001219413</c:v>
                </c:pt>
                <c:pt idx="32">
                  <c:v>127.97538816686568</c:v>
                </c:pt>
                <c:pt idx="33">
                  <c:v>126.91665706191996</c:v>
                </c:pt>
                <c:pt idx="34">
                  <c:v>132.21124662652497</c:v>
                </c:pt>
                <c:pt idx="35">
                  <c:v>134.51313271912989</c:v>
                </c:pt>
                <c:pt idx="36">
                  <c:v>134.34268799749401</c:v>
                </c:pt>
                <c:pt idx="37">
                  <c:v>134.5622024115363</c:v>
                </c:pt>
                <c:pt idx="38">
                  <c:v>137.68310020856208</c:v>
                </c:pt>
                <c:pt idx="39">
                  <c:v>139.49601136400352</c:v>
                </c:pt>
                <c:pt idx="40">
                  <c:v>141.4114651314618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5F-405E-BE71-B0EE7AC710C3}"/>
            </c:ext>
          </c:extLst>
        </c:ser>
        <c:ser>
          <c:idx val="2"/>
          <c:order val="2"/>
          <c:tx>
            <c:strRef>
              <c:f>'Données graph 1 et 2'!$U$8:$U$9</c:f>
              <c:strCache>
                <c:ptCount val="2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2'!$U$10:$U$50</c:f>
              <c:numCache>
                <c:formatCode>0.0</c:formatCode>
                <c:ptCount val="41"/>
                <c:pt idx="0">
                  <c:v>100</c:v>
                </c:pt>
                <c:pt idx="1">
                  <c:v>99.080799233289127</c:v>
                </c:pt>
                <c:pt idx="2">
                  <c:v>99.7125403506314</c:v>
                </c:pt>
                <c:pt idx="3">
                  <c:v>100.22700250376548</c:v>
                </c:pt>
                <c:pt idx="4">
                  <c:v>101.34440935233957</c:v>
                </c:pt>
                <c:pt idx="5">
                  <c:v>101.0580367748894</c:v>
                </c:pt>
                <c:pt idx="6">
                  <c:v>100.94219705000218</c:v>
                </c:pt>
                <c:pt idx="7">
                  <c:v>101.00911369755796</c:v>
                </c:pt>
                <c:pt idx="8">
                  <c:v>100.60749243741907</c:v>
                </c:pt>
                <c:pt idx="9">
                  <c:v>101.27234062033862</c:v>
                </c:pt>
                <c:pt idx="10">
                  <c:v>101.72191289616215</c:v>
                </c:pt>
                <c:pt idx="11">
                  <c:v>101.26431113582409</c:v>
                </c:pt>
                <c:pt idx="12">
                  <c:v>103.34133855990235</c:v>
                </c:pt>
                <c:pt idx="13">
                  <c:v>105.48199539520053</c:v>
                </c:pt>
                <c:pt idx="14">
                  <c:v>106.03937302103776</c:v>
                </c:pt>
                <c:pt idx="15">
                  <c:v>106.10004939723774</c:v>
                </c:pt>
                <c:pt idx="16">
                  <c:v>106.8519565271294</c:v>
                </c:pt>
                <c:pt idx="17">
                  <c:v>107.56320917222342</c:v>
                </c:pt>
                <c:pt idx="18">
                  <c:v>107.40052259134023</c:v>
                </c:pt>
                <c:pt idx="19">
                  <c:v>107.51051896389063</c:v>
                </c:pt>
                <c:pt idx="20">
                  <c:v>108.5974589049143</c:v>
                </c:pt>
                <c:pt idx="21">
                  <c:v>107.39504284253391</c:v>
                </c:pt>
                <c:pt idx="22">
                  <c:v>107.97618033613992</c:v>
                </c:pt>
                <c:pt idx="23">
                  <c:v>108.31943790490577</c:v>
                </c:pt>
                <c:pt idx="24">
                  <c:v>109.33072350383543</c:v>
                </c:pt>
                <c:pt idx="25">
                  <c:v>109.2634775979688</c:v>
                </c:pt>
                <c:pt idx="26">
                  <c:v>109.17923703174172</c:v>
                </c:pt>
                <c:pt idx="27">
                  <c:v>110.93701632417223</c:v>
                </c:pt>
                <c:pt idx="28">
                  <c:v>102.37479325843593</c:v>
                </c:pt>
                <c:pt idx="29">
                  <c:v>102.22063979176932</c:v>
                </c:pt>
                <c:pt idx="30">
                  <c:v>106.97560383279779</c:v>
                </c:pt>
                <c:pt idx="31">
                  <c:v>103.14596778129501</c:v>
                </c:pt>
                <c:pt idx="32">
                  <c:v>104.04397926562838</c:v>
                </c:pt>
                <c:pt idx="33">
                  <c:v>111.20338687508857</c:v>
                </c:pt>
                <c:pt idx="34">
                  <c:v>111.90377687063796</c:v>
                </c:pt>
                <c:pt idx="35">
                  <c:v>113.90618839526702</c:v>
                </c:pt>
                <c:pt idx="36">
                  <c:v>115.28437863332819</c:v>
                </c:pt>
                <c:pt idx="37">
                  <c:v>115.81455426680249</c:v>
                </c:pt>
                <c:pt idx="38">
                  <c:v>115.96388940476712</c:v>
                </c:pt>
                <c:pt idx="39">
                  <c:v>116.79925836120206</c:v>
                </c:pt>
                <c:pt idx="40">
                  <c:v>120.24703041915255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55F-405E-BE71-B0EE7AC710C3}"/>
            </c:ext>
          </c:extLst>
        </c:ser>
        <c:ser>
          <c:idx val="3"/>
          <c:order val="3"/>
          <c:tx>
            <c:strRef>
              <c:f>'Données graph 1 et 2'!$V$8:$V$9</c:f>
              <c:strCache>
                <c:ptCount val="2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2'!$V$10:$V$50</c:f>
              <c:numCache>
                <c:formatCode>0.0</c:formatCode>
                <c:ptCount val="41"/>
                <c:pt idx="0">
                  <c:v>100</c:v>
                </c:pt>
                <c:pt idx="1">
                  <c:v>100.77727210542149</c:v>
                </c:pt>
                <c:pt idx="2">
                  <c:v>99.929672429822531</c:v>
                </c:pt>
                <c:pt idx="3">
                  <c:v>99.978947603683395</c:v>
                </c:pt>
                <c:pt idx="4">
                  <c:v>100.13224109154618</c:v>
                </c:pt>
                <c:pt idx="5">
                  <c:v>100.33402790693027</c:v>
                </c:pt>
                <c:pt idx="6">
                  <c:v>101.09102816890967</c:v>
                </c:pt>
                <c:pt idx="7">
                  <c:v>101.25403515959401</c:v>
                </c:pt>
                <c:pt idx="8">
                  <c:v>101.34610325810918</c:v>
                </c:pt>
                <c:pt idx="9">
                  <c:v>101.36807286816205</c:v>
                </c:pt>
                <c:pt idx="10">
                  <c:v>100.34655099468597</c:v>
                </c:pt>
                <c:pt idx="11">
                  <c:v>100.1605473600488</c:v>
                </c:pt>
                <c:pt idx="12">
                  <c:v>99.580796831653274</c:v>
                </c:pt>
                <c:pt idx="13">
                  <c:v>100.30806858964776</c:v>
                </c:pt>
                <c:pt idx="14">
                  <c:v>99.917367373226455</c:v>
                </c:pt>
                <c:pt idx="15">
                  <c:v>100.06808420357471</c:v>
                </c:pt>
                <c:pt idx="16">
                  <c:v>100.56238897051925</c:v>
                </c:pt>
                <c:pt idx="17">
                  <c:v>99.537437758706432</c:v>
                </c:pt>
                <c:pt idx="18">
                  <c:v>97.337903509448395</c:v>
                </c:pt>
                <c:pt idx="19">
                  <c:v>97.807133185489718</c:v>
                </c:pt>
                <c:pt idx="20">
                  <c:v>97.338962154240875</c:v>
                </c:pt>
                <c:pt idx="21">
                  <c:v>97.407098426364058</c:v>
                </c:pt>
                <c:pt idx="22">
                  <c:v>97.031136847335389</c:v>
                </c:pt>
                <c:pt idx="23">
                  <c:v>98.164281245614433</c:v>
                </c:pt>
                <c:pt idx="24">
                  <c:v>97.493774106119645</c:v>
                </c:pt>
                <c:pt idx="25">
                  <c:v>98.384205435011324</c:v>
                </c:pt>
                <c:pt idx="26">
                  <c:v>97.369887388065678</c:v>
                </c:pt>
                <c:pt idx="27">
                  <c:v>98.460832979915409</c:v>
                </c:pt>
                <c:pt idx="28">
                  <c:v>97.151188361797352</c:v>
                </c:pt>
                <c:pt idx="29">
                  <c:v>96.467055646980086</c:v>
                </c:pt>
                <c:pt idx="30">
                  <c:v>97.352876041011754</c:v>
                </c:pt>
                <c:pt idx="31">
                  <c:v>98.43321304672601</c:v>
                </c:pt>
                <c:pt idx="32">
                  <c:v>98.103113147266797</c:v>
                </c:pt>
                <c:pt idx="33">
                  <c:v>98.63532223136275</c:v>
                </c:pt>
                <c:pt idx="34">
                  <c:v>98.179534057853587</c:v>
                </c:pt>
                <c:pt idx="35">
                  <c:v>98.993824476170687</c:v>
                </c:pt>
                <c:pt idx="36">
                  <c:v>98.79859750244691</c:v>
                </c:pt>
                <c:pt idx="37">
                  <c:v>99.099930988539384</c:v>
                </c:pt>
                <c:pt idx="38">
                  <c:v>99.049320169640382</c:v>
                </c:pt>
                <c:pt idx="39">
                  <c:v>99.42992438717738</c:v>
                </c:pt>
                <c:pt idx="40">
                  <c:v>99.197643930595362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55F-405E-BE71-B0EE7AC710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971072"/>
        <c:axId val="209972608"/>
      </c:lineChart>
      <c:catAx>
        <c:axId val="20997107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09972608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209972608"/>
        <c:scaling>
          <c:orientation val="minMax"/>
          <c:max val="145"/>
          <c:min val="8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09971072"/>
        <c:crosses val="autoZero"/>
        <c:crossBetween val="midCat"/>
        <c:majorUnit val="5"/>
      </c:valAx>
    </c:plotArea>
    <c:legend>
      <c:legendPos val="t"/>
      <c:layout>
        <c:manualLayout>
          <c:xMode val="edge"/>
          <c:yMode val="edge"/>
          <c:x val="0"/>
          <c:y val="0.19171304885590601"/>
          <c:w val="1"/>
          <c:h val="8.198569334677320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Evolution des DPAE par type de contrat, </a:t>
            </a:r>
            <a:endParaRPr lang="fr-FR" sz="1400" b="1">
              <a:effectLst/>
            </a:endParaRP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dans les Alpes-de-Haute-Provence</a:t>
            </a:r>
            <a:endParaRPr lang="fr-FR" sz="1400" b="1">
              <a:effectLst/>
            </a:endParaRP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200" b="0" i="1" baseline="0">
                <a:effectLst/>
              </a:rPr>
              <a:t>(données CVS, base 100 au 1</a:t>
            </a:r>
            <a:r>
              <a:rPr lang="fr-FR" sz="1200" b="0" i="1" baseline="30000">
                <a:effectLst/>
              </a:rPr>
              <a:t>er</a:t>
            </a:r>
            <a:r>
              <a:rPr lang="fr-FR" sz="1200" b="0" i="1" baseline="0">
                <a:effectLst/>
              </a:rPr>
              <a:t> trimestre 2013)</a:t>
            </a:r>
            <a:endParaRPr lang="fr-FR" sz="1200">
              <a:effectLst/>
            </a:endParaRPr>
          </a:p>
        </c:rich>
      </c:tx>
      <c:layout>
        <c:manualLayout>
          <c:xMode val="edge"/>
          <c:yMode val="edge"/>
          <c:x val="0.29091766691218929"/>
          <c:y val="0"/>
        </c:manualLayout>
      </c:layout>
      <c:overlay val="0"/>
      <c:spPr>
        <a:solidFill>
          <a:sysClr val="window" lastClr="FFFFFF"/>
        </a:solidFill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7799010301577903E-2"/>
          <c:y val="0.21001566315074691"/>
          <c:w val="0.86019971469329792"/>
          <c:h val="0.68328684786054095"/>
        </c:manualLayout>
      </c:layout>
      <c:lineChart>
        <c:grouping val="standard"/>
        <c:varyColors val="0"/>
        <c:ser>
          <c:idx val="1"/>
          <c:order val="0"/>
          <c:tx>
            <c:v>CDD de plus d'un mois</c:v>
          </c:tx>
          <c:spPr>
            <a:ln w="254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'Dep 04'!$F$2:$F$42</c:f>
              <c:strCache>
                <c:ptCount val="41"/>
                <c:pt idx="0">
                  <c:v>2013T1</c:v>
                </c:pt>
                <c:pt idx="1">
                  <c:v>2013T2</c:v>
                </c:pt>
                <c:pt idx="2">
                  <c:v>2013T3</c:v>
                </c:pt>
                <c:pt idx="3">
                  <c:v>2013T4</c:v>
                </c:pt>
                <c:pt idx="4">
                  <c:v>2014T1</c:v>
                </c:pt>
                <c:pt idx="5">
                  <c:v>2014T2</c:v>
                </c:pt>
                <c:pt idx="6">
                  <c:v>2014T3</c:v>
                </c:pt>
                <c:pt idx="7">
                  <c:v>2014T4</c:v>
                </c:pt>
                <c:pt idx="8">
                  <c:v>2015T1</c:v>
                </c:pt>
                <c:pt idx="9">
                  <c:v>2015T2</c:v>
                </c:pt>
                <c:pt idx="10">
                  <c:v>2015T3</c:v>
                </c:pt>
                <c:pt idx="11">
                  <c:v>2015T4</c:v>
                </c:pt>
                <c:pt idx="12">
                  <c:v>2016T1</c:v>
                </c:pt>
                <c:pt idx="13">
                  <c:v>2016T2</c:v>
                </c:pt>
                <c:pt idx="14">
                  <c:v>2016T3</c:v>
                </c:pt>
                <c:pt idx="15">
                  <c:v>2016T4</c:v>
                </c:pt>
                <c:pt idx="16">
                  <c:v>2017T1</c:v>
                </c:pt>
                <c:pt idx="17">
                  <c:v>2017T2</c:v>
                </c:pt>
                <c:pt idx="18">
                  <c:v>2017T3</c:v>
                </c:pt>
                <c:pt idx="19">
                  <c:v>2017T4</c:v>
                </c:pt>
                <c:pt idx="20">
                  <c:v>2018T1</c:v>
                </c:pt>
                <c:pt idx="21">
                  <c:v>2018T2</c:v>
                </c:pt>
                <c:pt idx="22">
                  <c:v>2018T3</c:v>
                </c:pt>
                <c:pt idx="23">
                  <c:v>2018T4</c:v>
                </c:pt>
                <c:pt idx="24">
                  <c:v>2019T1</c:v>
                </c:pt>
                <c:pt idx="25">
                  <c:v>2019T2</c:v>
                </c:pt>
                <c:pt idx="26">
                  <c:v>2019T3</c:v>
                </c:pt>
                <c:pt idx="27">
                  <c:v>2019T4</c:v>
                </c:pt>
                <c:pt idx="28">
                  <c:v>2020T1</c:v>
                </c:pt>
                <c:pt idx="29">
                  <c:v>2020T2</c:v>
                </c:pt>
                <c:pt idx="30">
                  <c:v>2020T3</c:v>
                </c:pt>
                <c:pt idx="31">
                  <c:v>2020T4</c:v>
                </c:pt>
                <c:pt idx="32">
                  <c:v>2021T1</c:v>
                </c:pt>
                <c:pt idx="33">
                  <c:v>2021T2</c:v>
                </c:pt>
                <c:pt idx="34">
                  <c:v>2021T3</c:v>
                </c:pt>
                <c:pt idx="35">
                  <c:v>2021T4</c:v>
                </c:pt>
                <c:pt idx="36">
                  <c:v>2022T1</c:v>
                </c:pt>
                <c:pt idx="37">
                  <c:v>2022T2</c:v>
                </c:pt>
                <c:pt idx="38">
                  <c:v>2022T3</c:v>
                </c:pt>
                <c:pt idx="39">
                  <c:v>2022T4</c:v>
                </c:pt>
                <c:pt idx="40">
                  <c:v>2023T1</c:v>
                </c:pt>
              </c:strCache>
            </c:strRef>
          </c:cat>
          <c:val>
            <c:numRef>
              <c:f>'Dep 04'!$G$2:$G$42</c:f>
              <c:numCache>
                <c:formatCode>General</c:formatCode>
                <c:ptCount val="41"/>
                <c:pt idx="0">
                  <c:v>100</c:v>
                </c:pt>
                <c:pt idx="1">
                  <c:v>99.452577394823265</c:v>
                </c:pt>
                <c:pt idx="2">
                  <c:v>97.647937437885574</c:v>
                </c:pt>
                <c:pt idx="3">
                  <c:v>99.577883451673415</c:v>
                </c:pt>
                <c:pt idx="4">
                  <c:v>96.386841198267817</c:v>
                </c:pt>
                <c:pt idx="5">
                  <c:v>98.77134049416081</c:v>
                </c:pt>
                <c:pt idx="6">
                  <c:v>98.530555181073169</c:v>
                </c:pt>
                <c:pt idx="7">
                  <c:v>94.262174881301434</c:v>
                </c:pt>
                <c:pt idx="8">
                  <c:v>107.90096810952885</c:v>
                </c:pt>
                <c:pt idx="9">
                  <c:v>99.661422725659421</c:v>
                </c:pt>
                <c:pt idx="10">
                  <c:v>101.9802182255751</c:v>
                </c:pt>
                <c:pt idx="11">
                  <c:v>99.536352569708626</c:v>
                </c:pt>
                <c:pt idx="12">
                  <c:v>114.36532509809967</c:v>
                </c:pt>
                <c:pt idx="13">
                  <c:v>108.36540915699169</c:v>
                </c:pt>
                <c:pt idx="14">
                  <c:v>111.2408215571273</c:v>
                </c:pt>
                <c:pt idx="15">
                  <c:v>107.66682973355171</c:v>
                </c:pt>
                <c:pt idx="16">
                  <c:v>118.56841398008176</c:v>
                </c:pt>
                <c:pt idx="17">
                  <c:v>112.07201881400874</c:v>
                </c:pt>
                <c:pt idx="18">
                  <c:v>106.49083021525804</c:v>
                </c:pt>
                <c:pt idx="19">
                  <c:v>112.54688733510545</c:v>
                </c:pt>
                <c:pt idx="20">
                  <c:v>120.01726049603749</c:v>
                </c:pt>
                <c:pt idx="21">
                  <c:v>110.71587204424276</c:v>
                </c:pt>
                <c:pt idx="22">
                  <c:v>114.14315360018787</c:v>
                </c:pt>
                <c:pt idx="23">
                  <c:v>111.58259295136827</c:v>
                </c:pt>
                <c:pt idx="24">
                  <c:v>107.60447785115841</c:v>
                </c:pt>
                <c:pt idx="25">
                  <c:v>108.80329134963014</c:v>
                </c:pt>
                <c:pt idx="26">
                  <c:v>114.23113129943377</c:v>
                </c:pt>
                <c:pt idx="27">
                  <c:v>117.08155221932518</c:v>
                </c:pt>
                <c:pt idx="28">
                  <c:v>107.9720215168156</c:v>
                </c:pt>
                <c:pt idx="29">
                  <c:v>59.685103352408177</c:v>
                </c:pt>
                <c:pt idx="30">
                  <c:v>122.91419143940914</c:v>
                </c:pt>
                <c:pt idx="31">
                  <c:v>92.935988230578232</c:v>
                </c:pt>
                <c:pt idx="32">
                  <c:v>93.736497027867046</c:v>
                </c:pt>
                <c:pt idx="33">
                  <c:v>120.44365600687685</c:v>
                </c:pt>
                <c:pt idx="34">
                  <c:v>129.16086881488587</c:v>
                </c:pt>
                <c:pt idx="35">
                  <c:v>128.28366017062928</c:v>
                </c:pt>
                <c:pt idx="36">
                  <c:v>128.88986908399235</c:v>
                </c:pt>
                <c:pt idx="37">
                  <c:v>129.90764613525914</c:v>
                </c:pt>
                <c:pt idx="38">
                  <c:v>128.83220511014369</c:v>
                </c:pt>
                <c:pt idx="39">
                  <c:v>131.1853055919243</c:v>
                </c:pt>
                <c:pt idx="40">
                  <c:v>128.20403208955196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02-466A-AF0F-F4D2F7D29FF5}"/>
            </c:ext>
          </c:extLst>
        </c:ser>
        <c:ser>
          <c:idx val="0"/>
          <c:order val="1"/>
          <c:tx>
            <c:v>CDI</c:v>
          </c:tx>
          <c:spPr>
            <a:ln w="25400"/>
          </c:spPr>
          <c:marker>
            <c:symbol val="none"/>
          </c:marker>
          <c:cat>
            <c:strRef>
              <c:f>'Dep 04'!$F$2:$F$42</c:f>
              <c:strCache>
                <c:ptCount val="41"/>
                <c:pt idx="0">
                  <c:v>2013T1</c:v>
                </c:pt>
                <c:pt idx="1">
                  <c:v>2013T2</c:v>
                </c:pt>
                <c:pt idx="2">
                  <c:v>2013T3</c:v>
                </c:pt>
                <c:pt idx="3">
                  <c:v>2013T4</c:v>
                </c:pt>
                <c:pt idx="4">
                  <c:v>2014T1</c:v>
                </c:pt>
                <c:pt idx="5">
                  <c:v>2014T2</c:v>
                </c:pt>
                <c:pt idx="6">
                  <c:v>2014T3</c:v>
                </c:pt>
                <c:pt idx="7">
                  <c:v>2014T4</c:v>
                </c:pt>
                <c:pt idx="8">
                  <c:v>2015T1</c:v>
                </c:pt>
                <c:pt idx="9">
                  <c:v>2015T2</c:v>
                </c:pt>
                <c:pt idx="10">
                  <c:v>2015T3</c:v>
                </c:pt>
                <c:pt idx="11">
                  <c:v>2015T4</c:v>
                </c:pt>
                <c:pt idx="12">
                  <c:v>2016T1</c:v>
                </c:pt>
                <c:pt idx="13">
                  <c:v>2016T2</c:v>
                </c:pt>
                <c:pt idx="14">
                  <c:v>2016T3</c:v>
                </c:pt>
                <c:pt idx="15">
                  <c:v>2016T4</c:v>
                </c:pt>
                <c:pt idx="16">
                  <c:v>2017T1</c:v>
                </c:pt>
                <c:pt idx="17">
                  <c:v>2017T2</c:v>
                </c:pt>
                <c:pt idx="18">
                  <c:v>2017T3</c:v>
                </c:pt>
                <c:pt idx="19">
                  <c:v>2017T4</c:v>
                </c:pt>
                <c:pt idx="20">
                  <c:v>2018T1</c:v>
                </c:pt>
                <c:pt idx="21">
                  <c:v>2018T2</c:v>
                </c:pt>
                <c:pt idx="22">
                  <c:v>2018T3</c:v>
                </c:pt>
                <c:pt idx="23">
                  <c:v>2018T4</c:v>
                </c:pt>
                <c:pt idx="24">
                  <c:v>2019T1</c:v>
                </c:pt>
                <c:pt idx="25">
                  <c:v>2019T2</c:v>
                </c:pt>
                <c:pt idx="26">
                  <c:v>2019T3</c:v>
                </c:pt>
                <c:pt idx="27">
                  <c:v>2019T4</c:v>
                </c:pt>
                <c:pt idx="28">
                  <c:v>2020T1</c:v>
                </c:pt>
                <c:pt idx="29">
                  <c:v>2020T2</c:v>
                </c:pt>
                <c:pt idx="30">
                  <c:v>2020T3</c:v>
                </c:pt>
                <c:pt idx="31">
                  <c:v>2020T4</c:v>
                </c:pt>
                <c:pt idx="32">
                  <c:v>2021T1</c:v>
                </c:pt>
                <c:pt idx="33">
                  <c:v>2021T2</c:v>
                </c:pt>
                <c:pt idx="34">
                  <c:v>2021T3</c:v>
                </c:pt>
                <c:pt idx="35">
                  <c:v>2021T4</c:v>
                </c:pt>
                <c:pt idx="36">
                  <c:v>2022T1</c:v>
                </c:pt>
                <c:pt idx="37">
                  <c:v>2022T2</c:v>
                </c:pt>
                <c:pt idx="38">
                  <c:v>2022T3</c:v>
                </c:pt>
                <c:pt idx="39">
                  <c:v>2022T4</c:v>
                </c:pt>
                <c:pt idx="40">
                  <c:v>2023T1</c:v>
                </c:pt>
              </c:strCache>
            </c:strRef>
          </c:cat>
          <c:val>
            <c:numRef>
              <c:f>'Dep 04'!$H$2:$H$42</c:f>
              <c:numCache>
                <c:formatCode>General</c:formatCode>
                <c:ptCount val="41"/>
                <c:pt idx="0">
                  <c:v>100</c:v>
                </c:pt>
                <c:pt idx="1">
                  <c:v>93.670790487122616</c:v>
                </c:pt>
                <c:pt idx="2">
                  <c:v>102.9339832760394</c:v>
                </c:pt>
                <c:pt idx="3">
                  <c:v>100.29552478663228</c:v>
                </c:pt>
                <c:pt idx="4">
                  <c:v>94.14999467980833</c:v>
                </c:pt>
                <c:pt idx="5">
                  <c:v>90.853862895574977</c:v>
                </c:pt>
                <c:pt idx="6">
                  <c:v>97.956841124456062</c:v>
                </c:pt>
                <c:pt idx="7">
                  <c:v>88.594429735539563</c:v>
                </c:pt>
                <c:pt idx="8">
                  <c:v>92.936073678797399</c:v>
                </c:pt>
                <c:pt idx="9">
                  <c:v>95.595743625811195</c:v>
                </c:pt>
                <c:pt idx="10">
                  <c:v>84.646725142669126</c:v>
                </c:pt>
                <c:pt idx="11">
                  <c:v>99.932015561921091</c:v>
                </c:pt>
                <c:pt idx="12">
                  <c:v>113.8892120301166</c:v>
                </c:pt>
                <c:pt idx="13">
                  <c:v>98.778247113320788</c:v>
                </c:pt>
                <c:pt idx="14">
                  <c:v>100.94631112722729</c:v>
                </c:pt>
                <c:pt idx="15">
                  <c:v>118.09133803483383</c:v>
                </c:pt>
                <c:pt idx="16">
                  <c:v>111.03128393905486</c:v>
                </c:pt>
                <c:pt idx="17">
                  <c:v>130.06849419913442</c:v>
                </c:pt>
                <c:pt idx="18">
                  <c:v>116.25985436491695</c:v>
                </c:pt>
                <c:pt idx="19">
                  <c:v>128.32007729405495</c:v>
                </c:pt>
                <c:pt idx="20">
                  <c:v>125.52654226714108</c:v>
                </c:pt>
                <c:pt idx="21">
                  <c:v>127.5407706513661</c:v>
                </c:pt>
                <c:pt idx="22">
                  <c:v>132.75917938172444</c:v>
                </c:pt>
                <c:pt idx="23">
                  <c:v>127.43885134520676</c:v>
                </c:pt>
                <c:pt idx="24">
                  <c:v>129.25905812627917</c:v>
                </c:pt>
                <c:pt idx="25">
                  <c:v>128.07528958613227</c:v>
                </c:pt>
                <c:pt idx="26">
                  <c:v>128.20742024109552</c:v>
                </c:pt>
                <c:pt idx="27">
                  <c:v>133.68494270940602</c:v>
                </c:pt>
                <c:pt idx="28">
                  <c:v>139.42895004601777</c:v>
                </c:pt>
                <c:pt idx="29">
                  <c:v>80.000586069779828</c:v>
                </c:pt>
                <c:pt idx="30">
                  <c:v>141.42700928787255</c:v>
                </c:pt>
                <c:pt idx="31">
                  <c:v>122.15766600852358</c:v>
                </c:pt>
                <c:pt idx="32">
                  <c:v>130.82645229510987</c:v>
                </c:pt>
                <c:pt idx="33">
                  <c:v>156.94523490819714</c:v>
                </c:pt>
                <c:pt idx="34">
                  <c:v>167.87819513737267</c:v>
                </c:pt>
                <c:pt idx="35">
                  <c:v>185.68897637977824</c:v>
                </c:pt>
                <c:pt idx="36">
                  <c:v>197.71132684764365</c:v>
                </c:pt>
                <c:pt idx="37">
                  <c:v>204.54928076042066</c:v>
                </c:pt>
                <c:pt idx="38">
                  <c:v>190.71428009694489</c:v>
                </c:pt>
                <c:pt idx="39">
                  <c:v>195.06188564597329</c:v>
                </c:pt>
                <c:pt idx="40">
                  <c:v>183.46488210609525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02-466A-AF0F-F4D2F7D29FF5}"/>
            </c:ext>
          </c:extLst>
        </c:ser>
        <c:ser>
          <c:idx val="2"/>
          <c:order val="2"/>
          <c:tx>
            <c:v>Total</c:v>
          </c:tx>
          <c:spPr>
            <a:ln w="2540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'Dep 04'!$F$2:$F$42</c:f>
              <c:strCache>
                <c:ptCount val="41"/>
                <c:pt idx="0">
                  <c:v>2013T1</c:v>
                </c:pt>
                <c:pt idx="1">
                  <c:v>2013T2</c:v>
                </c:pt>
                <c:pt idx="2">
                  <c:v>2013T3</c:v>
                </c:pt>
                <c:pt idx="3">
                  <c:v>2013T4</c:v>
                </c:pt>
                <c:pt idx="4">
                  <c:v>2014T1</c:v>
                </c:pt>
                <c:pt idx="5">
                  <c:v>2014T2</c:v>
                </c:pt>
                <c:pt idx="6">
                  <c:v>2014T3</c:v>
                </c:pt>
                <c:pt idx="7">
                  <c:v>2014T4</c:v>
                </c:pt>
                <c:pt idx="8">
                  <c:v>2015T1</c:v>
                </c:pt>
                <c:pt idx="9">
                  <c:v>2015T2</c:v>
                </c:pt>
                <c:pt idx="10">
                  <c:v>2015T3</c:v>
                </c:pt>
                <c:pt idx="11">
                  <c:v>2015T4</c:v>
                </c:pt>
                <c:pt idx="12">
                  <c:v>2016T1</c:v>
                </c:pt>
                <c:pt idx="13">
                  <c:v>2016T2</c:v>
                </c:pt>
                <c:pt idx="14">
                  <c:v>2016T3</c:v>
                </c:pt>
                <c:pt idx="15">
                  <c:v>2016T4</c:v>
                </c:pt>
                <c:pt idx="16">
                  <c:v>2017T1</c:v>
                </c:pt>
                <c:pt idx="17">
                  <c:v>2017T2</c:v>
                </c:pt>
                <c:pt idx="18">
                  <c:v>2017T3</c:v>
                </c:pt>
                <c:pt idx="19">
                  <c:v>2017T4</c:v>
                </c:pt>
                <c:pt idx="20">
                  <c:v>2018T1</c:v>
                </c:pt>
                <c:pt idx="21">
                  <c:v>2018T2</c:v>
                </c:pt>
                <c:pt idx="22">
                  <c:v>2018T3</c:v>
                </c:pt>
                <c:pt idx="23">
                  <c:v>2018T4</c:v>
                </c:pt>
                <c:pt idx="24">
                  <c:v>2019T1</c:v>
                </c:pt>
                <c:pt idx="25">
                  <c:v>2019T2</c:v>
                </c:pt>
                <c:pt idx="26">
                  <c:v>2019T3</c:v>
                </c:pt>
                <c:pt idx="27">
                  <c:v>2019T4</c:v>
                </c:pt>
                <c:pt idx="28">
                  <c:v>2020T1</c:v>
                </c:pt>
                <c:pt idx="29">
                  <c:v>2020T2</c:v>
                </c:pt>
                <c:pt idx="30">
                  <c:v>2020T3</c:v>
                </c:pt>
                <c:pt idx="31">
                  <c:v>2020T4</c:v>
                </c:pt>
                <c:pt idx="32">
                  <c:v>2021T1</c:v>
                </c:pt>
                <c:pt idx="33">
                  <c:v>2021T2</c:v>
                </c:pt>
                <c:pt idx="34">
                  <c:v>2021T3</c:v>
                </c:pt>
                <c:pt idx="35">
                  <c:v>2021T4</c:v>
                </c:pt>
                <c:pt idx="36">
                  <c:v>2022T1</c:v>
                </c:pt>
                <c:pt idx="37">
                  <c:v>2022T2</c:v>
                </c:pt>
                <c:pt idx="38">
                  <c:v>2022T3</c:v>
                </c:pt>
                <c:pt idx="39">
                  <c:v>2022T4</c:v>
                </c:pt>
                <c:pt idx="40">
                  <c:v>2023T1</c:v>
                </c:pt>
              </c:strCache>
            </c:strRef>
          </c:cat>
          <c:val>
            <c:numRef>
              <c:f>'Dep 04'!$I$2:$I$42</c:f>
              <c:numCache>
                <c:formatCode>General</c:formatCode>
                <c:ptCount val="41"/>
                <c:pt idx="0">
                  <c:v>100</c:v>
                </c:pt>
                <c:pt idx="1">
                  <c:v>97.980957176635243</c:v>
                </c:pt>
                <c:pt idx="2">
                  <c:v>98.993378225289035</c:v>
                </c:pt>
                <c:pt idx="3">
                  <c:v>99.760542466056378</c:v>
                </c:pt>
                <c:pt idx="4">
                  <c:v>95.817503619056069</c:v>
                </c:pt>
                <c:pt idx="5">
                  <c:v>96.756129574572739</c:v>
                </c:pt>
                <c:pt idx="6">
                  <c:v>98.38452952868326</c:v>
                </c:pt>
                <c:pt idx="7">
                  <c:v>92.819581357674451</c:v>
                </c:pt>
                <c:pt idx="8">
                  <c:v>104.09200012802431</c:v>
                </c:pt>
                <c:pt idx="9">
                  <c:v>98.626598084157621</c:v>
                </c:pt>
                <c:pt idx="10">
                  <c:v>97.568378204516421</c:v>
                </c:pt>
                <c:pt idx="11">
                  <c:v>99.637059439094131</c:v>
                </c:pt>
                <c:pt idx="12">
                  <c:v>114.24414152143511</c:v>
                </c:pt>
                <c:pt idx="13">
                  <c:v>105.92521865468869</c:v>
                </c:pt>
                <c:pt idx="14">
                  <c:v>108.62059187263115</c:v>
                </c:pt>
                <c:pt idx="15">
                  <c:v>110.3201473714611</c:v>
                </c:pt>
                <c:pt idx="16">
                  <c:v>116.65001173998628</c:v>
                </c:pt>
                <c:pt idx="17">
                  <c:v>116.65260565604554</c:v>
                </c:pt>
                <c:pt idx="18">
                  <c:v>108.97730951311276</c:v>
                </c:pt>
                <c:pt idx="19">
                  <c:v>116.56158826052258</c:v>
                </c:pt>
                <c:pt idx="20">
                  <c:v>121.41952083033874</c:v>
                </c:pt>
                <c:pt idx="21">
                  <c:v>114.99826109705083</c:v>
                </c:pt>
                <c:pt idx="22">
                  <c:v>118.88143267545628</c:v>
                </c:pt>
                <c:pt idx="23">
                  <c:v>115.61843702685779</c:v>
                </c:pt>
                <c:pt idx="24">
                  <c:v>113.11615074017479</c:v>
                </c:pt>
                <c:pt idx="25">
                  <c:v>113.70853305128246</c:v>
                </c:pt>
                <c:pt idx="26">
                  <c:v>117.78847260414243</c:v>
                </c:pt>
                <c:pt idx="27">
                  <c:v>121.30756150083826</c:v>
                </c:pt>
                <c:pt idx="28">
                  <c:v>115.97865558422018</c:v>
                </c:pt>
                <c:pt idx="29">
                  <c:v>64.855939909756017</c:v>
                </c:pt>
                <c:pt idx="30">
                  <c:v>127.62620132084311</c:v>
                </c:pt>
                <c:pt idx="31">
                  <c:v>100.37369088442823</c:v>
                </c:pt>
                <c:pt idx="32">
                  <c:v>103.1768878506881</c:v>
                </c:pt>
                <c:pt idx="33">
                  <c:v>129.73428922537624</c:v>
                </c:pt>
                <c:pt idx="34">
                  <c:v>139.01546932506179</c:v>
                </c:pt>
                <c:pt idx="35">
                  <c:v>142.89485655566813</c:v>
                </c:pt>
                <c:pt idx="36">
                  <c:v>146.4067804311178</c:v>
                </c:pt>
                <c:pt idx="37">
                  <c:v>148.90594897597646</c:v>
                </c:pt>
                <c:pt idx="38">
                  <c:v>144.58285696704874</c:v>
                </c:pt>
                <c:pt idx="39">
                  <c:v>147.4436126130712</c:v>
                </c:pt>
                <c:pt idx="40">
                  <c:v>142.26940417206313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D02-466A-AF0F-F4D2F7D29F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598528"/>
        <c:axId val="212083072"/>
      </c:lineChart>
      <c:catAx>
        <c:axId val="21059852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none"/>
        <c:minorTickMark val="none"/>
        <c:tickLblPos val="low"/>
        <c:spPr>
          <a:ln w="317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12083072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212083072"/>
        <c:scaling>
          <c:orientation val="minMax"/>
          <c:max val="210"/>
          <c:min val="5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10598528"/>
        <c:crossesAt val="1"/>
        <c:crossBetween val="midCat"/>
        <c:majorUnit val="10"/>
        <c:minorUnit val="0.2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t"/>
      <c:overlay val="0"/>
      <c:spPr>
        <a:solidFill>
          <a:sysClr val="window" lastClr="FFFFFF"/>
        </a:solidFill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Alpes-de-Haute-Provence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3251157048"/>
          <c:y val="1.835790980672870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GRAPHIQUE_stocks_bénéf'!$N$2</c:f>
              <c:strCache>
                <c:ptCount val="1"/>
                <c:pt idx="0">
                  <c:v>CUI-CAE / PEC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GRAPHIQUE_stocks_bénéf'!$L$3:$M$55</c:f>
              <c:multiLvlStrCache>
                <c:ptCount val="5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GRAPHIQUE_stocks_bénéf'!$N$3:$N$55</c:f>
              <c:numCache>
                <c:formatCode>#,##0</c:formatCode>
                <c:ptCount val="53"/>
                <c:pt idx="0">
                  <c:v>247</c:v>
                </c:pt>
                <c:pt idx="1">
                  <c:v>523</c:v>
                </c:pt>
                <c:pt idx="2">
                  <c:v>681</c:v>
                </c:pt>
                <c:pt idx="3">
                  <c:v>728</c:v>
                </c:pt>
                <c:pt idx="4">
                  <c:v>639</c:v>
                </c:pt>
                <c:pt idx="5">
                  <c:v>485</c:v>
                </c:pt>
                <c:pt idx="6">
                  <c:v>343</c:v>
                </c:pt>
                <c:pt idx="7">
                  <c:v>508</c:v>
                </c:pt>
                <c:pt idx="8">
                  <c:v>643</c:v>
                </c:pt>
                <c:pt idx="9">
                  <c:v>679</c:v>
                </c:pt>
                <c:pt idx="10">
                  <c:v>568</c:v>
                </c:pt>
                <c:pt idx="11">
                  <c:v>514</c:v>
                </c:pt>
                <c:pt idx="12">
                  <c:v>557</c:v>
                </c:pt>
                <c:pt idx="13">
                  <c:v>590</c:v>
                </c:pt>
                <c:pt idx="14">
                  <c:v>572</c:v>
                </c:pt>
                <c:pt idx="15">
                  <c:v>624</c:v>
                </c:pt>
                <c:pt idx="16">
                  <c:v>714</c:v>
                </c:pt>
                <c:pt idx="17">
                  <c:v>747</c:v>
                </c:pt>
                <c:pt idx="18">
                  <c:v>705</c:v>
                </c:pt>
                <c:pt idx="19">
                  <c:v>648</c:v>
                </c:pt>
                <c:pt idx="20">
                  <c:v>669</c:v>
                </c:pt>
                <c:pt idx="21">
                  <c:v>699</c:v>
                </c:pt>
                <c:pt idx="22">
                  <c:v>703</c:v>
                </c:pt>
                <c:pt idx="23">
                  <c:v>701</c:v>
                </c:pt>
                <c:pt idx="24">
                  <c:v>710</c:v>
                </c:pt>
                <c:pt idx="25">
                  <c:v>729</c:v>
                </c:pt>
                <c:pt idx="26">
                  <c:v>705</c:v>
                </c:pt>
                <c:pt idx="27">
                  <c:v>653</c:v>
                </c:pt>
                <c:pt idx="28">
                  <c:v>673</c:v>
                </c:pt>
                <c:pt idx="29">
                  <c:v>633</c:v>
                </c:pt>
                <c:pt idx="30">
                  <c:v>452</c:v>
                </c:pt>
                <c:pt idx="31">
                  <c:v>388</c:v>
                </c:pt>
                <c:pt idx="32">
                  <c:v>308</c:v>
                </c:pt>
                <c:pt idx="33">
                  <c:v>250</c:v>
                </c:pt>
                <c:pt idx="34">
                  <c:v>255</c:v>
                </c:pt>
                <c:pt idx="35">
                  <c:v>204</c:v>
                </c:pt>
                <c:pt idx="36">
                  <c:v>201</c:v>
                </c:pt>
                <c:pt idx="37">
                  <c:v>216</c:v>
                </c:pt>
                <c:pt idx="38">
                  <c:v>216</c:v>
                </c:pt>
                <c:pt idx="39">
                  <c:v>187</c:v>
                </c:pt>
                <c:pt idx="40">
                  <c:v>190</c:v>
                </c:pt>
                <c:pt idx="41">
                  <c:v>173</c:v>
                </c:pt>
                <c:pt idx="42">
                  <c:v>171</c:v>
                </c:pt>
                <c:pt idx="43">
                  <c:v>179</c:v>
                </c:pt>
                <c:pt idx="44">
                  <c:v>189</c:v>
                </c:pt>
                <c:pt idx="45">
                  <c:v>217</c:v>
                </c:pt>
                <c:pt idx="46">
                  <c:v>251</c:v>
                </c:pt>
                <c:pt idx="47">
                  <c:v>273</c:v>
                </c:pt>
                <c:pt idx="48">
                  <c:v>311</c:v>
                </c:pt>
                <c:pt idx="49">
                  <c:v>294</c:v>
                </c:pt>
                <c:pt idx="50">
                  <c:v>209</c:v>
                </c:pt>
                <c:pt idx="51">
                  <c:v>160</c:v>
                </c:pt>
                <c:pt idx="52">
                  <c:v>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7A-4D07-AFD2-64C749382BEE}"/>
            </c:ext>
          </c:extLst>
        </c:ser>
        <c:ser>
          <c:idx val="3"/>
          <c:order val="1"/>
          <c:tx>
            <c:strRef>
              <c:f>'Données GRAPHIQUE_stocks_bénéf'!$Q$2</c:f>
              <c:strCache>
                <c:ptCount val="1"/>
                <c:pt idx="0">
                  <c:v>CUI-CIE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GRAPHIQUE_stocks_bénéf'!$L$3:$M$55</c:f>
              <c:multiLvlStrCache>
                <c:ptCount val="5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GRAPHIQUE_stocks_bénéf'!$Q$3:$Q$55</c:f>
              <c:numCache>
                <c:formatCode>#,##0</c:formatCode>
                <c:ptCount val="53"/>
                <c:pt idx="0">
                  <c:v>124</c:v>
                </c:pt>
                <c:pt idx="1">
                  <c:v>281</c:v>
                </c:pt>
                <c:pt idx="2">
                  <c:v>240</c:v>
                </c:pt>
                <c:pt idx="3">
                  <c:v>171</c:v>
                </c:pt>
                <c:pt idx="4">
                  <c:v>162</c:v>
                </c:pt>
                <c:pt idx="5">
                  <c:v>134</c:v>
                </c:pt>
                <c:pt idx="6">
                  <c:v>130</c:v>
                </c:pt>
                <c:pt idx="7">
                  <c:v>155</c:v>
                </c:pt>
                <c:pt idx="8">
                  <c:v>141</c:v>
                </c:pt>
                <c:pt idx="9">
                  <c:v>95</c:v>
                </c:pt>
                <c:pt idx="10">
                  <c:v>63</c:v>
                </c:pt>
                <c:pt idx="11">
                  <c:v>55</c:v>
                </c:pt>
                <c:pt idx="12">
                  <c:v>56</c:v>
                </c:pt>
                <c:pt idx="13">
                  <c:v>54</c:v>
                </c:pt>
                <c:pt idx="14">
                  <c:v>64</c:v>
                </c:pt>
                <c:pt idx="15">
                  <c:v>68</c:v>
                </c:pt>
                <c:pt idx="16">
                  <c:v>68</c:v>
                </c:pt>
                <c:pt idx="17">
                  <c:v>66</c:v>
                </c:pt>
                <c:pt idx="18">
                  <c:v>57</c:v>
                </c:pt>
                <c:pt idx="19">
                  <c:v>63</c:v>
                </c:pt>
                <c:pt idx="20">
                  <c:v>64</c:v>
                </c:pt>
                <c:pt idx="21">
                  <c:v>92</c:v>
                </c:pt>
                <c:pt idx="22">
                  <c:v>115</c:v>
                </c:pt>
                <c:pt idx="23">
                  <c:v>130</c:v>
                </c:pt>
                <c:pt idx="24">
                  <c:v>176</c:v>
                </c:pt>
                <c:pt idx="25">
                  <c:v>162</c:v>
                </c:pt>
                <c:pt idx="26">
                  <c:v>116</c:v>
                </c:pt>
                <c:pt idx="27">
                  <c:v>75</c:v>
                </c:pt>
                <c:pt idx="28">
                  <c:v>56</c:v>
                </c:pt>
                <c:pt idx="29">
                  <c:v>50</c:v>
                </c:pt>
                <c:pt idx="30">
                  <c:v>45</c:v>
                </c:pt>
                <c:pt idx="31">
                  <c:v>34</c:v>
                </c:pt>
                <c:pt idx="32">
                  <c:v>16</c:v>
                </c:pt>
                <c:pt idx="33">
                  <c:v>6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2</c:v>
                </c:pt>
                <c:pt idx="44">
                  <c:v>15</c:v>
                </c:pt>
                <c:pt idx="45">
                  <c:v>50</c:v>
                </c:pt>
                <c:pt idx="46">
                  <c:v>70</c:v>
                </c:pt>
                <c:pt idx="47">
                  <c:v>94</c:v>
                </c:pt>
                <c:pt idx="48">
                  <c:v>133</c:v>
                </c:pt>
                <c:pt idx="49">
                  <c:v>126</c:v>
                </c:pt>
                <c:pt idx="50">
                  <c:v>96</c:v>
                </c:pt>
                <c:pt idx="51">
                  <c:v>59</c:v>
                </c:pt>
                <c:pt idx="52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7A-4D07-AFD2-64C749382BEE}"/>
            </c:ext>
          </c:extLst>
        </c:ser>
        <c:ser>
          <c:idx val="2"/>
          <c:order val="2"/>
          <c:tx>
            <c:strRef>
              <c:f>'Données GRAPHIQUE_stocks_bénéf'!$T$2</c:f>
              <c:strCache>
                <c:ptCount val="1"/>
                <c:pt idx="0">
                  <c:v>Emploi d'avenir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GRAPHIQUE_stocks_bénéf'!$L$3:$M$55</c:f>
              <c:multiLvlStrCache>
                <c:ptCount val="5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GRAPHIQUE_stocks_bénéf'!$T$3:$T$55</c:f>
              <c:numCache>
                <c:formatCode>General</c:formatCode>
                <c:ptCount val="5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31</c:v>
                </c:pt>
                <c:pt idx="13">
                  <c:v>81</c:v>
                </c:pt>
                <c:pt idx="14">
                  <c:v>138</c:v>
                </c:pt>
                <c:pt idx="15">
                  <c:v>195</c:v>
                </c:pt>
                <c:pt idx="16">
                  <c:v>271</c:v>
                </c:pt>
                <c:pt idx="17">
                  <c:v>321</c:v>
                </c:pt>
                <c:pt idx="18">
                  <c:v>336</c:v>
                </c:pt>
                <c:pt idx="19">
                  <c:v>355</c:v>
                </c:pt>
                <c:pt idx="20">
                  <c:v>383</c:v>
                </c:pt>
                <c:pt idx="21">
                  <c:v>390</c:v>
                </c:pt>
                <c:pt idx="22">
                  <c:v>399</c:v>
                </c:pt>
                <c:pt idx="23">
                  <c:v>425</c:v>
                </c:pt>
                <c:pt idx="24">
                  <c:v>430</c:v>
                </c:pt>
                <c:pt idx="25">
                  <c:v>426</c:v>
                </c:pt>
                <c:pt idx="26">
                  <c:v>409</c:v>
                </c:pt>
                <c:pt idx="27">
                  <c:v>395</c:v>
                </c:pt>
                <c:pt idx="28">
                  <c:v>368</c:v>
                </c:pt>
                <c:pt idx="29">
                  <c:v>341</c:v>
                </c:pt>
                <c:pt idx="30">
                  <c:v>284</c:v>
                </c:pt>
                <c:pt idx="31">
                  <c:v>241</c:v>
                </c:pt>
                <c:pt idx="32">
                  <c:v>208</c:v>
                </c:pt>
                <c:pt idx="33">
                  <c:v>174</c:v>
                </c:pt>
                <c:pt idx="34">
                  <c:v>128</c:v>
                </c:pt>
                <c:pt idx="35">
                  <c:v>91</c:v>
                </c:pt>
                <c:pt idx="36">
                  <c:v>68</c:v>
                </c:pt>
                <c:pt idx="37">
                  <c:v>49</c:v>
                </c:pt>
                <c:pt idx="38">
                  <c:v>34</c:v>
                </c:pt>
                <c:pt idx="39">
                  <c:v>20</c:v>
                </c:pt>
                <c:pt idx="40">
                  <c:v>12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7A-4D07-AFD2-64C749382BEE}"/>
            </c:ext>
          </c:extLst>
        </c:ser>
        <c:ser>
          <c:idx val="0"/>
          <c:order val="3"/>
          <c:tx>
            <c:strRef>
              <c:f>'Données GRAPHIQUE_stocks_bénéf'!$U$2</c:f>
              <c:strCache>
                <c:ptCount val="1"/>
                <c:pt idx="0">
                  <c:v>CDDI 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GRAPHIQUE_stocks_bénéf'!$L$3:$M$55</c:f>
              <c:multiLvlStrCache>
                <c:ptCount val="5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GRAPHIQUE_stocks_bénéf'!$U$3:$U$55</c:f>
              <c:numCache>
                <c:formatCode>General</c:formatCode>
                <c:ptCount val="5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54</c:v>
                </c:pt>
                <c:pt idx="19">
                  <c:v>141</c:v>
                </c:pt>
                <c:pt idx="20">
                  <c:v>148</c:v>
                </c:pt>
                <c:pt idx="21">
                  <c:v>148</c:v>
                </c:pt>
                <c:pt idx="22">
                  <c:v>156</c:v>
                </c:pt>
                <c:pt idx="23">
                  <c:v>157</c:v>
                </c:pt>
                <c:pt idx="24">
                  <c:v>160</c:v>
                </c:pt>
                <c:pt idx="25">
                  <c:v>158</c:v>
                </c:pt>
                <c:pt idx="26">
                  <c:v>155</c:v>
                </c:pt>
                <c:pt idx="27">
                  <c:v>154</c:v>
                </c:pt>
                <c:pt idx="28">
                  <c:v>160</c:v>
                </c:pt>
                <c:pt idx="29">
                  <c:v>154</c:v>
                </c:pt>
                <c:pt idx="30">
                  <c:v>138</c:v>
                </c:pt>
                <c:pt idx="31">
                  <c:v>159</c:v>
                </c:pt>
                <c:pt idx="32">
                  <c:v>128</c:v>
                </c:pt>
                <c:pt idx="33">
                  <c:v>148</c:v>
                </c:pt>
                <c:pt idx="34">
                  <c:v>158</c:v>
                </c:pt>
                <c:pt idx="35">
                  <c:v>148</c:v>
                </c:pt>
                <c:pt idx="36">
                  <c:v>142</c:v>
                </c:pt>
                <c:pt idx="37">
                  <c:v>150</c:v>
                </c:pt>
                <c:pt idx="38">
                  <c:v>157</c:v>
                </c:pt>
                <c:pt idx="39">
                  <c:v>166</c:v>
                </c:pt>
                <c:pt idx="40">
                  <c:v>156</c:v>
                </c:pt>
                <c:pt idx="41">
                  <c:v>160</c:v>
                </c:pt>
                <c:pt idx="42">
                  <c:v>164</c:v>
                </c:pt>
                <c:pt idx="43">
                  <c:v>179</c:v>
                </c:pt>
                <c:pt idx="44">
                  <c:v>178</c:v>
                </c:pt>
                <c:pt idx="45">
                  <c:v>186</c:v>
                </c:pt>
                <c:pt idx="46">
                  <c:v>197</c:v>
                </c:pt>
                <c:pt idx="47">
                  <c:v>186</c:v>
                </c:pt>
                <c:pt idx="48">
                  <c:v>180</c:v>
                </c:pt>
                <c:pt idx="49">
                  <c:v>189</c:v>
                </c:pt>
                <c:pt idx="50">
                  <c:v>196</c:v>
                </c:pt>
                <c:pt idx="51">
                  <c:v>215</c:v>
                </c:pt>
                <c:pt idx="52">
                  <c:v>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7A-4D07-AFD2-64C749382B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8880815"/>
        <c:axId val="1"/>
      </c:areaChart>
      <c:catAx>
        <c:axId val="388880815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0"/>
        <c:auto val="0"/>
        <c:lblAlgn val="ctr"/>
        <c:lblOffset val="100"/>
        <c:tickLblSkip val="4"/>
        <c:noMultiLvlLbl val="0"/>
      </c:catAx>
      <c:valAx>
        <c:axId val="1"/>
        <c:scaling>
          <c:orientation val="minMax"/>
          <c:max val="15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388880815"/>
        <c:crosses val="autoZero"/>
        <c:crossBetween val="between"/>
        <c:majorUnit val="250"/>
      </c:valAx>
    </c:plotArea>
    <c:legend>
      <c:legendPos val="t"/>
      <c:layout>
        <c:manualLayout>
          <c:xMode val="edge"/>
          <c:yMode val="edge"/>
          <c:x val="0.28579172316451379"/>
          <c:y val="0.11097208303507515"/>
          <c:w val="0.42841655367097248"/>
          <c:h val="4.1737532808398939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 dirty="0">
                <a:effectLst/>
              </a:rPr>
              <a:t>Stock de bénéficiaires de contrats d'apprentissage dans les Alpes-de-Haute-Provence</a:t>
            </a:r>
          </a:p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0" i="0" baseline="0" dirty="0">
                <a:effectLst/>
              </a:rPr>
              <a:t>(données brutes, en nombre)</a:t>
            </a:r>
            <a:endParaRPr lang="fr-FR" sz="1400" b="0" dirty="0">
              <a:effectLst/>
            </a:endParaRPr>
          </a:p>
        </c:rich>
      </c:tx>
      <c:layout>
        <c:manualLayout>
          <c:xMode val="edge"/>
          <c:yMode val="edge"/>
          <c:x val="0.14392395380128542"/>
          <c:y val="1.583782369771889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0"/>
          <c:order val="0"/>
          <c:tx>
            <c:v>Secteur privé</c:v>
          </c:tx>
          <c:spPr>
            <a:ln w="25400">
              <a:noFill/>
            </a:ln>
          </c:spPr>
          <c:cat>
            <c:multiLvlStrRef>
              <c:f>'Graph à masquer'!$A$2:$B$22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'Graph à masquer'!$I$2:$I$22</c:f>
              <c:numCache>
                <c:formatCode>#,##0</c:formatCode>
                <c:ptCount val="21"/>
                <c:pt idx="0">
                  <c:v>954</c:v>
                </c:pt>
                <c:pt idx="1">
                  <c:v>931</c:v>
                </c:pt>
                <c:pt idx="2">
                  <c:v>995</c:v>
                </c:pt>
                <c:pt idx="3">
                  <c:v>1050</c:v>
                </c:pt>
                <c:pt idx="4">
                  <c:v>1012</c:v>
                </c:pt>
                <c:pt idx="5">
                  <c:v>966</c:v>
                </c:pt>
                <c:pt idx="6">
                  <c:v>1058</c:v>
                </c:pt>
                <c:pt idx="7">
                  <c:v>1108</c:v>
                </c:pt>
                <c:pt idx="8">
                  <c:v>1072</c:v>
                </c:pt>
                <c:pt idx="9">
                  <c:v>1018</c:v>
                </c:pt>
                <c:pt idx="10">
                  <c:v>1222</c:v>
                </c:pt>
                <c:pt idx="11">
                  <c:v>1386</c:v>
                </c:pt>
                <c:pt idx="12">
                  <c:v>1432</c:v>
                </c:pt>
                <c:pt idx="13">
                  <c:v>1377</c:v>
                </c:pt>
                <c:pt idx="14">
                  <c:v>1591</c:v>
                </c:pt>
                <c:pt idx="15">
                  <c:v>1691</c:v>
                </c:pt>
                <c:pt idx="16">
                  <c:v>1658</c:v>
                </c:pt>
                <c:pt idx="17">
                  <c:v>1632</c:v>
                </c:pt>
                <c:pt idx="18">
                  <c:v>1706</c:v>
                </c:pt>
                <c:pt idx="19">
                  <c:v>1806</c:v>
                </c:pt>
                <c:pt idx="20">
                  <c:v>1753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C4-4EEB-BA3B-BA894A6A5AE8}"/>
            </c:ext>
          </c:extLst>
        </c:ser>
        <c:ser>
          <c:idx val="1"/>
          <c:order val="1"/>
          <c:tx>
            <c:v>Secteur public</c:v>
          </c:tx>
          <c:spPr>
            <a:ln w="25400">
              <a:noFill/>
            </a:ln>
          </c:spPr>
          <c:cat>
            <c:multiLvlStrRef>
              <c:f>'Graph à masquer'!$A$2:$B$22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'Graph à masquer'!$J$2:$J$22</c:f>
              <c:numCache>
                <c:formatCode>#,##0</c:formatCode>
                <c:ptCount val="21"/>
                <c:pt idx="0">
                  <c:v>18</c:v>
                </c:pt>
                <c:pt idx="1">
                  <c:v>17</c:v>
                </c:pt>
                <c:pt idx="2">
                  <c:v>27</c:v>
                </c:pt>
                <c:pt idx="3">
                  <c:v>37</c:v>
                </c:pt>
                <c:pt idx="4">
                  <c:v>36</c:v>
                </c:pt>
                <c:pt idx="5">
                  <c:v>36</c:v>
                </c:pt>
                <c:pt idx="6">
                  <c:v>38</c:v>
                </c:pt>
                <c:pt idx="7">
                  <c:v>41</c:v>
                </c:pt>
                <c:pt idx="8">
                  <c:v>40</c:v>
                </c:pt>
                <c:pt idx="9">
                  <c:v>40</c:v>
                </c:pt>
                <c:pt idx="10">
                  <c:v>38</c:v>
                </c:pt>
                <c:pt idx="11">
                  <c:v>41</c:v>
                </c:pt>
                <c:pt idx="12">
                  <c:v>43</c:v>
                </c:pt>
                <c:pt idx="13">
                  <c:v>41</c:v>
                </c:pt>
                <c:pt idx="14">
                  <c:v>46</c:v>
                </c:pt>
                <c:pt idx="15">
                  <c:v>51</c:v>
                </c:pt>
                <c:pt idx="16">
                  <c:v>49</c:v>
                </c:pt>
                <c:pt idx="17">
                  <c:v>44</c:v>
                </c:pt>
                <c:pt idx="18">
                  <c:v>51</c:v>
                </c:pt>
                <c:pt idx="19">
                  <c:v>59</c:v>
                </c:pt>
                <c:pt idx="20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C4-4EEB-BA3B-BA894A6A5A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9904640"/>
        <c:axId val="200296320"/>
      </c:areaChart>
      <c:catAx>
        <c:axId val="19990464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00296320"/>
        <c:crossesAt val="100"/>
        <c:auto val="0"/>
        <c:lblAlgn val="ctr"/>
        <c:lblOffset val="100"/>
        <c:noMultiLvlLbl val="0"/>
      </c:catAx>
      <c:valAx>
        <c:axId val="200296320"/>
        <c:scaling>
          <c:orientation val="minMax"/>
          <c:max val="2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99904640"/>
        <c:crosses val="autoZero"/>
        <c:crossBetween val="between"/>
        <c:majorUnit val="500"/>
      </c:valAx>
    </c:plotArea>
    <c:legend>
      <c:legendPos val="t"/>
      <c:layout>
        <c:manualLayout>
          <c:xMode val="edge"/>
          <c:yMode val="edge"/>
          <c:x val="0.3796307237764992"/>
          <c:y val="0.11487178420863851"/>
          <c:w val="0.22979728299103211"/>
          <c:h val="3.98083325969091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/>
            </a:pPr>
            <a:r>
              <a:rPr lang="fr-FR" sz="1500"/>
              <a:t>Taux de chômage dans les Alpes-de-Haute-Provence </a:t>
            </a:r>
            <a:r>
              <a:rPr lang="fr-FR" sz="1500" b="0" i="1"/>
              <a:t>(en %)</a:t>
            </a:r>
          </a:p>
        </c:rich>
      </c:tx>
      <c:layout>
        <c:manualLayout>
          <c:xMode val="edge"/>
          <c:yMode val="edge"/>
          <c:x val="0.18279840730136029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7438260558339295E-2"/>
          <c:y val="0.19261954681700291"/>
          <c:w val="0.83764367816092722"/>
          <c:h val="0.5202515957694637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trim'!$B$125:$C$300</c:f>
              <c:multiLvlStrCache>
                <c:ptCount val="6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  <c:pt idx="44">
                    <c:v>2024</c:v>
                  </c:pt>
                  <c:pt idx="48">
                    <c:v>2025</c:v>
                  </c:pt>
                  <c:pt idx="52">
                    <c:v>2026</c:v>
                  </c:pt>
                  <c:pt idx="56">
                    <c:v>2027</c:v>
                  </c:pt>
                </c:lvl>
              </c:multiLvlStrCache>
            </c:multiLvlStrRef>
          </c:cat>
          <c:val>
            <c:numRef>
              <c:f>Données!$C$133:$C$173</c:f>
              <c:numCache>
                <c:formatCode>#\ ##0.0</c:formatCode>
                <c:ptCount val="41"/>
                <c:pt idx="0">
                  <c:v>11.4</c:v>
                </c:pt>
                <c:pt idx="1">
                  <c:v>11.5</c:v>
                </c:pt>
                <c:pt idx="2">
                  <c:v>11.3</c:v>
                </c:pt>
                <c:pt idx="3">
                  <c:v>11.2</c:v>
                </c:pt>
                <c:pt idx="4">
                  <c:v>11.2</c:v>
                </c:pt>
                <c:pt idx="5">
                  <c:v>11.2</c:v>
                </c:pt>
                <c:pt idx="6">
                  <c:v>11.4</c:v>
                </c:pt>
                <c:pt idx="7">
                  <c:v>11.6</c:v>
                </c:pt>
                <c:pt idx="8">
                  <c:v>11.4</c:v>
                </c:pt>
                <c:pt idx="9">
                  <c:v>11.7</c:v>
                </c:pt>
                <c:pt idx="10">
                  <c:v>11.5</c:v>
                </c:pt>
                <c:pt idx="11">
                  <c:v>11.4</c:v>
                </c:pt>
                <c:pt idx="12">
                  <c:v>11.3</c:v>
                </c:pt>
                <c:pt idx="13">
                  <c:v>11.1</c:v>
                </c:pt>
                <c:pt idx="14">
                  <c:v>11.1</c:v>
                </c:pt>
                <c:pt idx="15">
                  <c:v>11.4</c:v>
                </c:pt>
                <c:pt idx="16">
                  <c:v>10.9</c:v>
                </c:pt>
                <c:pt idx="17">
                  <c:v>10.8</c:v>
                </c:pt>
                <c:pt idx="18">
                  <c:v>10.8</c:v>
                </c:pt>
                <c:pt idx="19">
                  <c:v>10.3</c:v>
                </c:pt>
                <c:pt idx="20">
                  <c:v>10.6</c:v>
                </c:pt>
                <c:pt idx="21">
                  <c:v>10.4</c:v>
                </c:pt>
                <c:pt idx="22">
                  <c:v>10.199999999999999</c:v>
                </c:pt>
                <c:pt idx="23">
                  <c:v>10</c:v>
                </c:pt>
                <c:pt idx="24">
                  <c:v>10.1</c:v>
                </c:pt>
                <c:pt idx="25">
                  <c:v>9.6</c:v>
                </c:pt>
                <c:pt idx="26">
                  <c:v>9.5</c:v>
                </c:pt>
                <c:pt idx="27">
                  <c:v>9.3000000000000007</c:v>
                </c:pt>
                <c:pt idx="28">
                  <c:v>9</c:v>
                </c:pt>
                <c:pt idx="29">
                  <c:v>8.1999999999999993</c:v>
                </c:pt>
                <c:pt idx="30">
                  <c:v>10.1</c:v>
                </c:pt>
                <c:pt idx="31">
                  <c:v>9.1</c:v>
                </c:pt>
                <c:pt idx="32">
                  <c:v>9.3000000000000007</c:v>
                </c:pt>
                <c:pt idx="33">
                  <c:v>9</c:v>
                </c:pt>
                <c:pt idx="34">
                  <c:v>8.9</c:v>
                </c:pt>
                <c:pt idx="35">
                  <c:v>8.4</c:v>
                </c:pt>
                <c:pt idx="36">
                  <c:v>8.3000000000000007</c:v>
                </c:pt>
                <c:pt idx="37">
                  <c:v>8.1</c:v>
                </c:pt>
                <c:pt idx="38">
                  <c:v>8.1999999999999993</c:v>
                </c:pt>
                <c:pt idx="39">
                  <c:v>8</c:v>
                </c:pt>
                <c:pt idx="40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3F-4C71-A67C-23EFAB678FDF}"/>
            </c:ext>
          </c:extLst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trim'!$B$125:$C$300</c:f>
              <c:multiLvlStrCache>
                <c:ptCount val="6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  <c:pt idx="44">
                    <c:v>2024</c:v>
                  </c:pt>
                  <c:pt idx="48">
                    <c:v>2025</c:v>
                  </c:pt>
                  <c:pt idx="52">
                    <c:v>2026</c:v>
                  </c:pt>
                  <c:pt idx="56">
                    <c:v>2027</c:v>
                  </c:pt>
                </c:lvl>
              </c:multiLvlStrCache>
            </c:multiLvlStrRef>
          </c:cat>
          <c:val>
            <c:numRef>
              <c:f>Données!$B$133:$B$173</c:f>
              <c:numCache>
                <c:formatCode>#\ ##0.0</c:formatCode>
                <c:ptCount val="41"/>
                <c:pt idx="0">
                  <c:v>10</c:v>
                </c:pt>
                <c:pt idx="1">
                  <c:v>10.1</c:v>
                </c:pt>
                <c:pt idx="2">
                  <c:v>9.9</c:v>
                </c:pt>
                <c:pt idx="3">
                  <c:v>9.8000000000000007</c:v>
                </c:pt>
                <c:pt idx="4">
                  <c:v>9.8000000000000007</c:v>
                </c:pt>
                <c:pt idx="5">
                  <c:v>9.8000000000000007</c:v>
                </c:pt>
                <c:pt idx="6">
                  <c:v>9.9</c:v>
                </c:pt>
                <c:pt idx="7">
                  <c:v>10.1</c:v>
                </c:pt>
                <c:pt idx="8">
                  <c:v>10</c:v>
                </c:pt>
                <c:pt idx="9">
                  <c:v>10.199999999999999</c:v>
                </c:pt>
                <c:pt idx="10">
                  <c:v>10</c:v>
                </c:pt>
                <c:pt idx="11">
                  <c:v>9.9</c:v>
                </c:pt>
                <c:pt idx="12">
                  <c:v>9.9</c:v>
                </c:pt>
                <c:pt idx="13">
                  <c:v>9.6999999999999993</c:v>
                </c:pt>
                <c:pt idx="14">
                  <c:v>9.6</c:v>
                </c:pt>
                <c:pt idx="15">
                  <c:v>9.6999999999999993</c:v>
                </c:pt>
                <c:pt idx="16">
                  <c:v>9.3000000000000007</c:v>
                </c:pt>
                <c:pt idx="17">
                  <c:v>9.1999999999999993</c:v>
                </c:pt>
                <c:pt idx="18">
                  <c:v>9.1999999999999993</c:v>
                </c:pt>
                <c:pt idx="19">
                  <c:v>8.6999999999999993</c:v>
                </c:pt>
                <c:pt idx="20">
                  <c:v>9</c:v>
                </c:pt>
                <c:pt idx="21">
                  <c:v>8.8000000000000007</c:v>
                </c:pt>
                <c:pt idx="22">
                  <c:v>8.6</c:v>
                </c:pt>
                <c:pt idx="23">
                  <c:v>8.4</c:v>
                </c:pt>
                <c:pt idx="24">
                  <c:v>8.5</c:v>
                </c:pt>
                <c:pt idx="25">
                  <c:v>8.1999999999999993</c:v>
                </c:pt>
                <c:pt idx="26">
                  <c:v>8.1</c:v>
                </c:pt>
                <c:pt idx="27">
                  <c:v>7.9</c:v>
                </c:pt>
                <c:pt idx="28">
                  <c:v>7.7</c:v>
                </c:pt>
                <c:pt idx="29">
                  <c:v>7</c:v>
                </c:pt>
                <c:pt idx="30">
                  <c:v>8.8000000000000007</c:v>
                </c:pt>
                <c:pt idx="31">
                  <c:v>7.9</c:v>
                </c:pt>
                <c:pt idx="32">
                  <c:v>8</c:v>
                </c:pt>
                <c:pt idx="33">
                  <c:v>7.7</c:v>
                </c:pt>
                <c:pt idx="34">
                  <c:v>7.7</c:v>
                </c:pt>
                <c:pt idx="35">
                  <c:v>7.2</c:v>
                </c:pt>
                <c:pt idx="36">
                  <c:v>7.1</c:v>
                </c:pt>
                <c:pt idx="37">
                  <c:v>7.2</c:v>
                </c:pt>
                <c:pt idx="38">
                  <c:v>7.1</c:v>
                </c:pt>
                <c:pt idx="39">
                  <c:v>6.9</c:v>
                </c:pt>
                <c:pt idx="40">
                  <c:v>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3F-4C71-A67C-23EFAB678FDF}"/>
            </c:ext>
          </c:extLst>
        </c:ser>
        <c:ser>
          <c:idx val="2"/>
          <c:order val="2"/>
          <c:tx>
            <c:strRef>
              <c:f>Données!$D$8</c:f>
              <c:strCache>
                <c:ptCount val="1"/>
                <c:pt idx="0">
                  <c:v>Alpes-de-Haute-Provence</c:v>
                </c:pt>
              </c:strCache>
            </c:strRef>
          </c:tx>
          <c:marker>
            <c:symbol val="none"/>
          </c:marker>
          <c:cat>
            <c:multiLvlStrRef>
              <c:f>'dates trim'!$B$125:$C$300</c:f>
              <c:multiLvlStrCache>
                <c:ptCount val="6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  <c:pt idx="44">
                    <c:v>2024</c:v>
                  </c:pt>
                  <c:pt idx="48">
                    <c:v>2025</c:v>
                  </c:pt>
                  <c:pt idx="52">
                    <c:v>2026</c:v>
                  </c:pt>
                  <c:pt idx="56">
                    <c:v>2027</c:v>
                  </c:pt>
                </c:lvl>
              </c:multiLvlStrCache>
            </c:multiLvlStrRef>
          </c:cat>
          <c:val>
            <c:numRef>
              <c:f>Données!$D$133:$D$173</c:f>
              <c:numCache>
                <c:formatCode>#\ ##0.0</c:formatCode>
                <c:ptCount val="41"/>
                <c:pt idx="0">
                  <c:v>11.1</c:v>
                </c:pt>
                <c:pt idx="1">
                  <c:v>11.3</c:v>
                </c:pt>
                <c:pt idx="2">
                  <c:v>11.1</c:v>
                </c:pt>
                <c:pt idx="3">
                  <c:v>11.1</c:v>
                </c:pt>
                <c:pt idx="4">
                  <c:v>11</c:v>
                </c:pt>
                <c:pt idx="5">
                  <c:v>11.1</c:v>
                </c:pt>
                <c:pt idx="6">
                  <c:v>11.3</c:v>
                </c:pt>
                <c:pt idx="7">
                  <c:v>11.5</c:v>
                </c:pt>
                <c:pt idx="8">
                  <c:v>11.3</c:v>
                </c:pt>
                <c:pt idx="9">
                  <c:v>11.5</c:v>
                </c:pt>
                <c:pt idx="10">
                  <c:v>11.3</c:v>
                </c:pt>
                <c:pt idx="11">
                  <c:v>11.2</c:v>
                </c:pt>
                <c:pt idx="12">
                  <c:v>11.2</c:v>
                </c:pt>
                <c:pt idx="13">
                  <c:v>11</c:v>
                </c:pt>
                <c:pt idx="14">
                  <c:v>10.9</c:v>
                </c:pt>
                <c:pt idx="15">
                  <c:v>11.2</c:v>
                </c:pt>
                <c:pt idx="16">
                  <c:v>10.7</c:v>
                </c:pt>
                <c:pt idx="17">
                  <c:v>10.8</c:v>
                </c:pt>
                <c:pt idx="18">
                  <c:v>10.9</c:v>
                </c:pt>
                <c:pt idx="19">
                  <c:v>10.4</c:v>
                </c:pt>
                <c:pt idx="20">
                  <c:v>10.7</c:v>
                </c:pt>
                <c:pt idx="21">
                  <c:v>10.5</c:v>
                </c:pt>
                <c:pt idx="22">
                  <c:v>10.3</c:v>
                </c:pt>
                <c:pt idx="23">
                  <c:v>10.199999999999999</c:v>
                </c:pt>
                <c:pt idx="24">
                  <c:v>10.199999999999999</c:v>
                </c:pt>
                <c:pt idx="25">
                  <c:v>9.8000000000000007</c:v>
                </c:pt>
                <c:pt idx="26">
                  <c:v>9.6999999999999993</c:v>
                </c:pt>
                <c:pt idx="27">
                  <c:v>9.3000000000000007</c:v>
                </c:pt>
                <c:pt idx="28">
                  <c:v>8.9</c:v>
                </c:pt>
                <c:pt idx="29">
                  <c:v>8.4</c:v>
                </c:pt>
                <c:pt idx="30">
                  <c:v>10.199999999999999</c:v>
                </c:pt>
                <c:pt idx="31">
                  <c:v>8.9</c:v>
                </c:pt>
                <c:pt idx="32">
                  <c:v>9.1999999999999993</c:v>
                </c:pt>
                <c:pt idx="33">
                  <c:v>9.1</c:v>
                </c:pt>
                <c:pt idx="34">
                  <c:v>8.8000000000000007</c:v>
                </c:pt>
                <c:pt idx="35">
                  <c:v>8.3000000000000007</c:v>
                </c:pt>
                <c:pt idx="36">
                  <c:v>8.3000000000000007</c:v>
                </c:pt>
                <c:pt idx="37">
                  <c:v>8.3000000000000007</c:v>
                </c:pt>
                <c:pt idx="38">
                  <c:v>8.4</c:v>
                </c:pt>
                <c:pt idx="39">
                  <c:v>8.1</c:v>
                </c:pt>
                <c:pt idx="40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3F-4C71-A67C-23EFAB678F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750976"/>
        <c:axId val="138752768"/>
      </c:lineChart>
      <c:catAx>
        <c:axId val="13875097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crossAx val="138752768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38752768"/>
        <c:scaling>
          <c:orientation val="minMax"/>
          <c:max val="12"/>
          <c:min val="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38750976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7326712001908849E-2"/>
          <c:y val="0.11088737212410718"/>
          <c:w val="0.83965909090909085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fr-FR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52920525779348004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46C3-4CA4-8190-AAD069ED506F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46C3-4CA4-8190-AAD069ED506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6C3-4CA4-8190-AAD069ED506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6C3-4CA4-8190-AAD069ED506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6C3-4CA4-8190-AAD069ED506F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8-46C3-4CA4-8190-AAD069ED506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46C3-4CA4-8190-AAD069ED506F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46C3-4CA4-8190-AAD069ED506F}"/>
              </c:ext>
            </c:extLst>
          </c:dPt>
          <c:dLbls>
            <c:dLbl>
              <c:idx val="0"/>
              <c:layout>
                <c:manualLayout>
                  <c:x val="-1.8340210912425492E-3"/>
                  <c:y val="2.6827632461435278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C3-4CA4-8190-AAD069ED506F}"/>
                </c:ext>
              </c:extLst>
            </c:dLbl>
            <c:dLbl>
              <c:idx val="1"/>
              <c:layout>
                <c:manualLayout>
                  <c:x val="1.8340210912425492E-3"/>
                  <c:y val="1.0731052984574111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C3-4CA4-8190-AAD069ED506F}"/>
                </c:ext>
              </c:extLst>
            </c:dLbl>
            <c:dLbl>
              <c:idx val="2"/>
              <c:layout>
                <c:manualLayout>
                  <c:x val="0"/>
                  <c:y val="5.3655264922870555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6C3-4CA4-8190-AAD069ED506F}"/>
                </c:ext>
              </c:extLst>
            </c:dLbl>
            <c:dLbl>
              <c:idx val="3"/>
              <c:layout>
                <c:manualLayout>
                  <c:x val="0"/>
                  <c:y val="5.3653152510865715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C3-4CA4-8190-AAD069ED506F}"/>
                </c:ext>
              </c:extLst>
            </c:dLbl>
            <c:dLbl>
              <c:idx val="4"/>
              <c:layout>
                <c:manualLayout>
                  <c:x val="1.8340210912426165E-3"/>
                  <c:y val="1.0731052984574111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6C3-4CA4-8190-AAD069ED506F}"/>
                </c:ext>
              </c:extLst>
            </c:dLbl>
            <c:dLbl>
              <c:idx val="5"/>
              <c:layout>
                <c:manualLayout>
                  <c:x val="-1.4441110954665742E-7"/>
                  <c:y val="5.3655264922870555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6C3-4CA4-8190-AAD069ED506F}"/>
                </c:ext>
              </c:extLst>
            </c:dLbl>
            <c:dLbl>
              <c:idx val="6"/>
              <c:layout>
                <c:manualLayout>
                  <c:x val="-1.8340210912425492E-3"/>
                  <c:y val="8.0482897384305842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6C3-4CA4-8190-AAD069ED506F}"/>
                </c:ext>
              </c:extLst>
            </c:dLbl>
            <c:dLbl>
              <c:idx val="7"/>
              <c:layout>
                <c:manualLayout>
                  <c:x val="0"/>
                  <c:y val="8.0482897384305842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6C3-4CA4-8190-AAD069ED506F}"/>
                </c:ext>
              </c:extLst>
            </c:dLbl>
            <c:dLbl>
              <c:idx val="8"/>
              <c:layout>
                <c:manualLayout>
                  <c:x val="0"/>
                  <c:y val="1.0731052984574111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6C3-4CA4-8190-AAD069ED506F}"/>
                </c:ext>
              </c:extLst>
            </c:dLbl>
            <c:numFmt formatCode="#,##0.0" sourceLinked="0"/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graphiques_trim'!$G$10:$G$19</c:f>
              <c:strCache>
                <c:ptCount val="10"/>
                <c:pt idx="0">
                  <c:v>Alpes de haute provence</c:v>
                </c:pt>
                <c:pt idx="1">
                  <c:v>Paca</c:v>
                </c:pt>
                <c:pt idx="2">
                  <c:v>Lot</c:v>
                </c:pt>
                <c:pt idx="3">
                  <c:v>Meuse</c:v>
                </c:pt>
                <c:pt idx="4">
                  <c:v>Creuse</c:v>
                </c:pt>
                <c:pt idx="5">
                  <c:v>France métro.</c:v>
                </c:pt>
                <c:pt idx="6">
                  <c:v>Hautes Alpes</c:v>
                </c:pt>
                <c:pt idx="7">
                  <c:v>Haute Corse</c:v>
                </c:pt>
                <c:pt idx="8">
                  <c:v>Lozere</c:v>
                </c:pt>
                <c:pt idx="9">
                  <c:v>Cantal</c:v>
                </c:pt>
              </c:strCache>
            </c:strRef>
          </c:cat>
          <c:val>
            <c:numRef>
              <c:f>'données graphiques_trim'!$H$10:$H$19</c:f>
              <c:numCache>
                <c:formatCode>#\ ##0.0</c:formatCode>
                <c:ptCount val="10"/>
                <c:pt idx="0">
                  <c:v>8</c:v>
                </c:pt>
                <c:pt idx="1">
                  <c:v>8</c:v>
                </c:pt>
                <c:pt idx="2">
                  <c:v>7.2</c:v>
                </c:pt>
                <c:pt idx="3">
                  <c:v>7.1</c:v>
                </c:pt>
                <c:pt idx="4">
                  <c:v>6.9</c:v>
                </c:pt>
                <c:pt idx="5">
                  <c:v>6.9</c:v>
                </c:pt>
                <c:pt idx="6">
                  <c:v>6.7</c:v>
                </c:pt>
                <c:pt idx="7" formatCode="#,##0">
                  <c:v>6.6</c:v>
                </c:pt>
                <c:pt idx="8">
                  <c:v>4.5999999999999996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6C3-4CA4-8190-AAD069ED50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1161808"/>
        <c:axId val="1"/>
      </c:barChart>
      <c:scatterChart>
        <c:scatterStyle val="lineMarker"/>
        <c:varyColors val="0"/>
        <c:ser>
          <c:idx val="1"/>
          <c:order val="1"/>
          <c:tx>
            <c:v>Variation trimestrielle,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xVal>
            <c:strRef>
              <c:f>'données graphiques_trim'!$G$10:$G$19</c:f>
              <c:strCache>
                <c:ptCount val="10"/>
                <c:pt idx="0">
                  <c:v>Alpes de haute provence</c:v>
                </c:pt>
                <c:pt idx="1">
                  <c:v>Paca</c:v>
                </c:pt>
                <c:pt idx="2">
                  <c:v>Lot</c:v>
                </c:pt>
                <c:pt idx="3">
                  <c:v>Meuse</c:v>
                </c:pt>
                <c:pt idx="4">
                  <c:v>Creuse</c:v>
                </c:pt>
                <c:pt idx="5">
                  <c:v>France métro.</c:v>
                </c:pt>
                <c:pt idx="6">
                  <c:v>Hautes Alpes</c:v>
                </c:pt>
                <c:pt idx="7">
                  <c:v>Haute Corse</c:v>
                </c:pt>
                <c:pt idx="8">
                  <c:v>Lozere</c:v>
                </c:pt>
                <c:pt idx="9">
                  <c:v>Cantal</c:v>
                </c:pt>
              </c:strCache>
            </c:strRef>
          </c:xVal>
          <c:yVal>
            <c:numRef>
              <c:f>'données graphiques_trim'!$J$10:$J$19</c:f>
              <c:numCache>
                <c:formatCode>#\ ##0.0</c:formatCode>
                <c:ptCount val="10"/>
                <c:pt idx="0">
                  <c:v>-9.9999999999999645E-2</c:v>
                </c:pt>
                <c:pt idx="1">
                  <c:v>0</c:v>
                </c:pt>
                <c:pt idx="2">
                  <c:v>-9.9999999999999645E-2</c:v>
                </c:pt>
                <c:pt idx="3">
                  <c:v>-0.20000000000000018</c:v>
                </c:pt>
                <c:pt idx="4">
                  <c:v>0.10000000000000053</c:v>
                </c:pt>
                <c:pt idx="5">
                  <c:v>0</c:v>
                </c:pt>
                <c:pt idx="6">
                  <c:v>0</c:v>
                </c:pt>
                <c:pt idx="7" formatCode="General">
                  <c:v>0.19999999999999929</c:v>
                </c:pt>
                <c:pt idx="8">
                  <c:v>0</c:v>
                </c:pt>
                <c:pt idx="9">
                  <c:v>-9.9999999999999645E-2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46C3-4CA4-8190-AAD069ED50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catAx>
        <c:axId val="641161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9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641161808"/>
        <c:crosses val="autoZero"/>
        <c:crossBetween val="between"/>
        <c:majorUnit val="3"/>
      </c:valAx>
      <c:val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  <c:max val="0.30000000000000004"/>
          <c:min val="-0.30000000000000004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3"/>
        <c:crosses val="max"/>
        <c:crossBetween val="midCat"/>
        <c:majorUnit val="0.2"/>
      </c:valAx>
    </c:plotArea>
    <c:legend>
      <c:legendPos val="t"/>
      <c:layout>
        <c:manualLayout>
          <c:xMode val="edge"/>
          <c:yMode val="edge"/>
          <c:x val="4.0829930646564636E-2"/>
          <c:y val="9.1213950368879942E-2"/>
          <c:w val="0.89999992779444526"/>
          <c:h val="5.17657123845435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0.00612</cdr:x>
      <cdr:y>0.8698</cdr:y>
    </cdr:from>
    <cdr:to>
      <cdr:x>0.96441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180" y="3105150"/>
          <a:ext cx="6763651" cy="4648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données provisoires, corrigées des variations saisonnières  </a:t>
          </a: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0.1497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68" y="0"/>
          <a:ext cx="7197742" cy="7143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0.90819</cdr:x>
      <cdr:y>0.31936</cdr:y>
    </cdr:from>
    <cdr:to>
      <cdr:x>0.96843</cdr:x>
      <cdr:y>0.31957</cdr:y>
    </cdr:to>
    <cdr:cxnSp macro="">
      <cdr:nvCxnSpPr>
        <cdr:cNvPr id="6" name="Connecteur droit avec flèche 5">
          <a:extLst xmlns:a="http://schemas.openxmlformats.org/drawingml/2006/main">
            <a:ext uri="{FF2B5EF4-FFF2-40B4-BE49-F238E27FC236}">
              <a16:creationId xmlns:a16="http://schemas.microsoft.com/office/drawing/2014/main" id="{E82067F8-77BC-3D15-EE72-E34383B5D80F}"/>
            </a:ext>
          </a:extLst>
        </cdr:cNvPr>
        <cdr:cNvCxnSpPr/>
      </cdr:nvCxnSpPr>
      <cdr:spPr>
        <a:xfrm xmlns:a="http://schemas.openxmlformats.org/drawingml/2006/main">
          <a:off x="6816620" y="1524015"/>
          <a:ext cx="452144" cy="100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0.90007</cdr:x>
      <cdr:y>0.25675</cdr:y>
    </cdr:from>
    <cdr:to>
      <cdr:x>0.99101</cdr:x>
      <cdr:y>0.31547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755637" y="1225217"/>
          <a:ext cx="682568" cy="280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  <cdr:relSizeAnchor xmlns:cdr="http://schemas.openxmlformats.org/drawingml/2006/chartDrawing">
    <cdr:from>
      <cdr:x>0.90156</cdr:x>
      <cdr:y>0.25688</cdr:y>
    </cdr:from>
    <cdr:to>
      <cdr:x>0.90267</cdr:x>
      <cdr:y>0.78626</cdr:y>
    </cdr:to>
    <cdr:cxnSp macro="">
      <cdr:nvCxnSpPr>
        <cdr:cNvPr id="8" name="Connecteur droit 7">
          <a:extLst xmlns:a="http://schemas.openxmlformats.org/drawingml/2006/main">
            <a:ext uri="{FF2B5EF4-FFF2-40B4-BE49-F238E27FC236}">
              <a16:creationId xmlns:a16="http://schemas.microsoft.com/office/drawing/2014/main" id="{BF19B14C-9B01-AE78-E7DC-666B8D0B43BB}"/>
            </a:ext>
          </a:extLst>
        </cdr:cNvPr>
        <cdr:cNvCxnSpPr/>
      </cdr:nvCxnSpPr>
      <cdr:spPr>
        <a:xfrm xmlns:a="http://schemas.openxmlformats.org/drawingml/2006/main" flipH="1">
          <a:off x="6766856" y="1225824"/>
          <a:ext cx="8332" cy="2526214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0.0258</cdr:x>
      <cdr:y>0</cdr:y>
    </cdr:from>
    <cdr:to>
      <cdr:x>0.98477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936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0.9013</cdr:x>
      <cdr:y>0.27273</cdr:y>
    </cdr:from>
    <cdr:to>
      <cdr:x>0.90155</cdr:x>
      <cdr:y>0.76543</cdr:y>
    </cdr:to>
    <cdr:cxnSp macro="">
      <cdr:nvCxnSpPr>
        <cdr:cNvPr id="4" name="Connecteur droit 3">
          <a:extLst xmlns:a="http://schemas.openxmlformats.org/drawingml/2006/main">
            <a:ext uri="{FF2B5EF4-FFF2-40B4-BE49-F238E27FC236}">
              <a16:creationId xmlns:a16="http://schemas.microsoft.com/office/drawing/2014/main" id="{36755AC4-F969-1BA1-EE45-8F92CA35A597}"/>
            </a:ext>
          </a:extLst>
        </cdr:cNvPr>
        <cdr:cNvCxnSpPr/>
      </cdr:nvCxnSpPr>
      <cdr:spPr>
        <a:xfrm xmlns:a="http://schemas.openxmlformats.org/drawingml/2006/main">
          <a:off x="6764906" y="1301467"/>
          <a:ext cx="1876" cy="2351177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0.91226</cdr:x>
      <cdr:y>0.34696</cdr:y>
    </cdr:from>
    <cdr:to>
      <cdr:x>0.97572</cdr:x>
      <cdr:y>0.34696</cdr:y>
    </cdr:to>
    <cdr:cxnSp macro="">
      <cdr:nvCxnSpPr>
        <cdr:cNvPr id="6" name="Connecteur droit avec flèche 5">
          <a:extLst xmlns:a="http://schemas.openxmlformats.org/drawingml/2006/main">
            <a:ext uri="{FF2B5EF4-FFF2-40B4-BE49-F238E27FC236}">
              <a16:creationId xmlns:a16="http://schemas.microsoft.com/office/drawing/2014/main" id="{BB780D40-A1AA-B5C0-5BD9-078030778010}"/>
            </a:ext>
          </a:extLst>
        </cdr:cNvPr>
        <cdr:cNvCxnSpPr/>
      </cdr:nvCxnSpPr>
      <cdr:spPr>
        <a:xfrm xmlns:a="http://schemas.openxmlformats.org/drawingml/2006/main">
          <a:off x="6847174" y="1655702"/>
          <a:ext cx="47631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0.90067</cdr:x>
      <cdr:y>0.27325</cdr:y>
    </cdr:from>
    <cdr:to>
      <cdr:x>0.99669</cdr:x>
      <cdr:y>0.33197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60130" y="1303956"/>
          <a:ext cx="720697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0.79919</cdr:y>
    </cdr:from>
    <cdr:to>
      <cdr:x>1</cdr:x>
      <cdr:y>1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0" y="4173991"/>
          <a:ext cx="8643357" cy="10488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 dirty="0"/>
            <a:t>* Pour le RSA et la PA, la notion de bénéficiaires renvoie à celle de foyer et non d’individu. Pour l’</a:t>
          </a:r>
          <a:r>
            <a:rPr lang="fr-FR" sz="1000" b="0" i="0" dirty="0" err="1"/>
            <a:t>AAH</a:t>
          </a:r>
          <a:r>
            <a:rPr lang="fr-FR" sz="1000" b="0" i="0" dirty="0"/>
            <a:t> et l’</a:t>
          </a:r>
          <a:r>
            <a:rPr lang="fr-FR" sz="1000" b="0" i="0" dirty="0" err="1"/>
            <a:t>ASS</a:t>
          </a:r>
          <a:r>
            <a:rPr lang="fr-FR" sz="1000" b="0" i="0" dirty="0"/>
            <a:t>, elle renvoie à l’individu qui perçoit l’allocation.</a:t>
          </a: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00" b="0" i="0" dirty="0">
              <a:effectLst/>
              <a:latin typeface="+mn-lt"/>
              <a:ea typeface="+mn-ea"/>
              <a:cs typeface="+mn-cs"/>
            </a:rPr>
            <a:t>** Données à fin </a:t>
          </a:r>
          <a:r>
            <a:rPr lang="fr-FR" sz="1000" dirty="0"/>
            <a:t>février</a:t>
          </a:r>
          <a:endParaRPr lang="fr-FR" sz="1000" b="0" i="0" dirty="0"/>
        </a:p>
        <a:p xmlns:a="http://schemas.openxmlformats.org/drawingml/2006/main">
          <a:r>
            <a:rPr lang="fr-FR" sz="1000" b="1" i="0" dirty="0" smtClean="0"/>
            <a:t>Notes </a:t>
          </a:r>
          <a:r>
            <a:rPr lang="fr-FR" sz="1000" b="1" i="0" dirty="0"/>
            <a:t>: </a:t>
          </a:r>
          <a:r>
            <a:rPr lang="fr-FR" sz="1000" i="0" dirty="0"/>
            <a:t>données </a:t>
          </a:r>
          <a:r>
            <a:rPr lang="fr-FR" sz="1000" i="0" dirty="0" smtClean="0"/>
            <a:t>provisoires ; </a:t>
          </a:r>
          <a:r>
            <a:rPr lang="fr-FR" sz="1000" dirty="0" smtClean="0"/>
            <a:t>le </a:t>
          </a:r>
          <a:r>
            <a:rPr lang="fr-FR" dirty="0" smtClean="0"/>
            <a:t>RSA</a:t>
          </a:r>
          <a:r>
            <a:rPr lang="fr-FR" dirty="0"/>
            <a:t>, </a:t>
          </a:r>
          <a:r>
            <a:rPr lang="fr-FR" dirty="0" smtClean="0"/>
            <a:t>l’ASS, l’AAH </a:t>
          </a:r>
          <a:r>
            <a:rPr lang="fr-FR" dirty="0"/>
            <a:t>et la Prime d’activité ont </a:t>
          </a:r>
          <a:r>
            <a:rPr lang="fr-FR" dirty="0" smtClean="0"/>
            <a:t>bénéficié </a:t>
          </a:r>
          <a:r>
            <a:rPr lang="fr-FR" dirty="0"/>
            <a:t>d’une </a:t>
          </a:r>
          <a:r>
            <a:rPr lang="fr-FR" dirty="0" smtClean="0"/>
            <a:t>revalorisation exceptionnelle </a:t>
          </a:r>
          <a:r>
            <a:rPr lang="fr-FR" dirty="0"/>
            <a:t>anticipée au 1</a:t>
          </a:r>
          <a:r>
            <a:rPr lang="fr-FR" baseline="30000" dirty="0"/>
            <a:t>er</a:t>
          </a:r>
          <a:r>
            <a:rPr lang="fr-FR" dirty="0"/>
            <a:t> juillet 2022. Si ces revalorisations ont pu jouer à </a:t>
          </a:r>
          <a:r>
            <a:rPr lang="fr-FR" dirty="0" smtClean="0"/>
            <a:t>la hausse </a:t>
          </a:r>
          <a:r>
            <a:rPr lang="fr-FR" dirty="0"/>
            <a:t>sur les effectifs de bénéficiaires (augmentation du nombre de </a:t>
          </a:r>
          <a:r>
            <a:rPr lang="fr-FR" dirty="0" smtClean="0"/>
            <a:t>personnes éligibles</a:t>
          </a:r>
          <a:r>
            <a:rPr lang="fr-FR" dirty="0"/>
            <a:t>, hausse du taux de recours), ils n’ont pas toujours suffi à les voir </a:t>
          </a:r>
          <a:r>
            <a:rPr lang="fr-FR" dirty="0" smtClean="0"/>
            <a:t>augmenter </a:t>
          </a:r>
        </a:p>
        <a:p xmlns:a="http://schemas.openxmlformats.org/drawingml/2006/main">
          <a:r>
            <a:rPr lang="fr-FR" sz="1000" b="1" i="1" dirty="0" smtClean="0"/>
            <a:t>Sources </a:t>
          </a:r>
          <a:r>
            <a:rPr lang="fr-FR" sz="1000" b="1" i="1" dirty="0"/>
            <a:t>: </a:t>
          </a:r>
          <a:r>
            <a:rPr lang="fr-FR" sz="1000" dirty="0" err="1"/>
            <a:t>Cnaf</a:t>
          </a:r>
          <a:r>
            <a:rPr lang="fr-FR" sz="1000" dirty="0"/>
            <a:t>, </a:t>
          </a:r>
          <a:r>
            <a:rPr lang="fr-FR" sz="1000" dirty="0" err="1"/>
            <a:t>Allstat</a:t>
          </a:r>
          <a:r>
            <a:rPr lang="fr-FR" sz="1000" dirty="0"/>
            <a:t> FR6 et FR2 ; MSA ;  Pôle emploi, FNA - </a:t>
          </a:r>
          <a:r>
            <a:rPr lang="fr-FR" sz="1000" b="1" i="1" dirty="0"/>
            <a:t>Traitements : </a:t>
          </a:r>
          <a:r>
            <a:rPr lang="fr-FR" sz="1000" dirty="0"/>
            <a:t>Drees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0.0149</cdr:x>
      <cdr:y>0</cdr:y>
    </cdr:from>
    <cdr:to>
      <cdr:x>0.97387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0253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Alpes-de-Haute-Provence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0.00756</cdr:x>
      <cdr:y>0.88201</cdr:y>
    </cdr:from>
    <cdr:to>
      <cdr:x>0.96585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340" y="3474720"/>
          <a:ext cx="6763651" cy="4648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 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0.11326</cdr:x>
      <cdr:y>0</cdr:y>
    </cdr:from>
    <cdr:to>
      <cdr:x>0.9436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799388" y="0"/>
          <a:ext cx="5860559" cy="746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Alpes-de-Haute-Provence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T4 2022 et le T1 2023) </a:t>
          </a:r>
          <a:endParaRPr lang="fr-FR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29"/>
          <a:ext cx="6708822" cy="786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0.26709</cdr:x>
      <cdr:y>0.20807</cdr:y>
    </cdr:from>
    <cdr:to>
      <cdr:x>0.26781</cdr:x>
      <cdr:y>0.75474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504A0756-D521-4044-DA2E-26F8CC47DA50}"/>
            </a:ext>
          </a:extLst>
        </cdr:cNvPr>
        <cdr:cNvCxnSpPr/>
      </cdr:nvCxnSpPr>
      <cdr:spPr>
        <a:xfrm xmlns:a="http://schemas.openxmlformats.org/drawingml/2006/main" flipV="1">
          <a:off x="1838325" y="919057"/>
          <a:ext cx="4948" cy="2414693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0.01043</cdr:x>
      <cdr:y>0</cdr:y>
    </cdr:from>
    <cdr:to>
      <cdr:x>0.98515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66676" y="0"/>
          <a:ext cx="6229694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Alpes-de-Haute-Provence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2013)</a:t>
          </a:r>
          <a:endParaRPr lang="fr-FR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0.00828</cdr:x>
      <cdr:y>0.89053</cdr:y>
    </cdr:from>
    <cdr:to>
      <cdr:x>0.96735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420" y="3781425"/>
          <a:ext cx="6763651" cy="4648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</a:t>
          </a:r>
          <a:r>
            <a:rPr lang="fr-FR" sz="1100" b="0" i="0" baseline="0">
              <a:effectLst/>
              <a:latin typeface="+mn-lt"/>
              <a:ea typeface="+mn-ea"/>
              <a:cs typeface="+mn-cs"/>
            </a:rPr>
            <a:t>,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corrigées des variations saisonnières </a:t>
          </a:r>
          <a:r>
            <a:rPr lang="fr-FR" sz="600" b="0" i="0" baseline="0">
              <a:effectLst/>
              <a:latin typeface="+mn-lt"/>
              <a:ea typeface="+mn-ea"/>
              <a:cs typeface="+mn-cs"/>
            </a:rPr>
            <a:t>  </a:t>
          </a:r>
          <a:endParaRPr lang="fr-FR" sz="6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0.8518</cdr:y>
    </cdr:from>
    <cdr:to>
      <cdr:x>1</cdr:x>
      <cdr:y>0.95491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5243542"/>
          <a:ext cx="11227254" cy="634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1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1100" b="0" i="0" baseline="0">
              <a:effectLst/>
              <a:latin typeface="+mn-lt"/>
              <a:ea typeface="+mn-ea"/>
              <a:cs typeface="+mn-cs"/>
            </a:rPr>
            <a:t> : données provisoires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1100" b="1" i="1" baseline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Système d’information sur l’apprentissage de la Dares - </a:t>
          </a:r>
          <a:r>
            <a:rPr lang="fr-FR" sz="1100" b="1" i="1" baseline="0">
              <a:effectLst/>
              <a:latin typeface="+mn-lt"/>
              <a:ea typeface="+mn-ea"/>
              <a:cs typeface="+mn-cs"/>
            </a:rPr>
            <a:t>Traitements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: 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0.04025</cdr:x>
      <cdr:y>0.84911</cdr:y>
    </cdr:from>
    <cdr:to>
      <cdr:x>0.9233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9875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 et départementaux)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0.9945</cdr:x>
      <cdr:y>0.07847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0" y="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T1 2023</a:t>
          </a:r>
          <a:endParaRPr lang="fr-FR" sz="11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0.23556</cdr:y>
    </cdr:from>
    <cdr:to>
      <cdr:x>0.95431</cdr:x>
      <cdr:y>0.23556</cdr:y>
    </cdr:to>
    <cdr:cxnSp macro="">
      <cdr:nvCxnSpPr>
        <cdr:cNvPr id="4" name="Connecteur droit avec flèche 3">
          <a:extLst xmlns:a="http://schemas.openxmlformats.org/drawingml/2006/main">
            <a:ext uri="{FF2B5EF4-FFF2-40B4-BE49-F238E27FC236}">
              <a16:creationId xmlns:a16="http://schemas.microsoft.com/office/drawing/2014/main" id="{A4253441-5A3B-F7BC-A50C-ACC94D4B0F6E}"/>
            </a:ext>
          </a:extLst>
        </cdr:cNvPr>
        <cdr:cNvCxnSpPr/>
      </cdr:nvCxnSpPr>
      <cdr:spPr>
        <a:xfrm xmlns:a="http://schemas.openxmlformats.org/drawingml/2006/main" flipV="1">
          <a:off x="6990678" y="1124101"/>
          <a:ext cx="172122" cy="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0.91751</cdr:x>
      <cdr:y>0.16766</cdr:y>
    </cdr:from>
    <cdr:to>
      <cdr:x>1</cdr:x>
      <cdr:y>0.2231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886575" y="800078"/>
          <a:ext cx="61912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  <cdr:relSizeAnchor xmlns:cdr="http://schemas.openxmlformats.org/drawingml/2006/chartDrawing">
    <cdr:from>
      <cdr:x>0.92936</cdr:x>
      <cdr:y>0.17033</cdr:y>
    </cdr:from>
    <cdr:to>
      <cdr:x>0.93063</cdr:x>
      <cdr:y>0.74318</cdr:y>
    </cdr:to>
    <cdr:cxnSp macro="">
      <cdr:nvCxnSpPr>
        <cdr:cNvPr id="8" name="Connecteur droit 7">
          <a:extLst xmlns:a="http://schemas.openxmlformats.org/drawingml/2006/main">
            <a:ext uri="{FF2B5EF4-FFF2-40B4-BE49-F238E27FC236}">
              <a16:creationId xmlns:a16="http://schemas.microsoft.com/office/drawing/2014/main" id="{0F9DE0A8-47CC-51F6-FE23-AC0E3ED0483B}"/>
            </a:ext>
          </a:extLst>
        </cdr:cNvPr>
        <cdr:cNvCxnSpPr/>
      </cdr:nvCxnSpPr>
      <cdr:spPr>
        <a:xfrm xmlns:a="http://schemas.openxmlformats.org/drawingml/2006/main">
          <a:off x="6975475" y="812800"/>
          <a:ext cx="9525" cy="2733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0.28923</cdr:x>
      <cdr:y>0.18819</cdr:y>
    </cdr:from>
    <cdr:to>
      <cdr:x>0.64755</cdr:x>
      <cdr:y>0.35406</cdr:y>
    </cdr:to>
    <cdr:sp macro="" textlink="">
      <cdr:nvSpPr>
        <cdr:cNvPr id="9" name="ZoneTexte 17"/>
        <cdr:cNvSpPr txBox="1"/>
      </cdr:nvSpPr>
      <cdr:spPr>
        <a:xfrm xmlns:a="http://schemas.openxmlformats.org/drawingml/2006/main">
          <a:off x="2170844" y="898067"/>
          <a:ext cx="2689443" cy="79153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15 400 demandeurs d’emploi catégories A,B,C en moyenne </a:t>
          </a:r>
        </a:p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au T1</a:t>
          </a:r>
          <a:r>
            <a:rPr lang="fr-FR" sz="1400" b="1" baseline="0" dirty="0">
              <a:solidFill>
                <a:srgbClr val="FF0000"/>
              </a:solidFill>
            </a:rPr>
            <a:t> </a:t>
          </a:r>
          <a:r>
            <a:rPr lang="fr-FR" sz="1400" b="1" dirty="0">
              <a:solidFill>
                <a:srgbClr val="FF0000"/>
              </a:solidFill>
            </a:rPr>
            <a:t>2023</a:t>
          </a:r>
        </a:p>
        <a:p xmlns:a="http://schemas.openxmlformats.org/drawingml/2006/main">
          <a:pPr algn="ctr"/>
          <a:endParaRPr lang="fr-FR" sz="1400" b="1" dirty="0">
            <a:solidFill>
              <a:srgbClr val="FF0000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0.90157</cdr:x>
      <cdr:y>0.2725</cdr:y>
    </cdr:from>
    <cdr:to>
      <cdr:x>0.90157</cdr:x>
      <cdr:y>0.76023</cdr:y>
    </cdr:to>
    <cdr:cxnSp macro="">
      <cdr:nvCxnSpPr>
        <cdr:cNvPr id="4" name="Connecteur droit 3">
          <a:extLst xmlns:a="http://schemas.openxmlformats.org/drawingml/2006/main">
            <a:ext uri="{FF2B5EF4-FFF2-40B4-BE49-F238E27FC236}">
              <a16:creationId xmlns:a16="http://schemas.microsoft.com/office/drawing/2014/main" id="{F54E3698-94B7-F9A5-0172-151F7B2559E5}"/>
            </a:ext>
          </a:extLst>
        </cdr:cNvPr>
        <cdr:cNvCxnSpPr/>
      </cdr:nvCxnSpPr>
      <cdr:spPr>
        <a:xfrm xmlns:a="http://schemas.openxmlformats.org/drawingml/2006/main">
          <a:off x="6766906" y="1300370"/>
          <a:ext cx="0" cy="2327459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0.90664</cdr:x>
      <cdr:y>0.33212</cdr:y>
    </cdr:from>
    <cdr:to>
      <cdr:x>0.9701</cdr:x>
      <cdr:y>0.33212</cdr:y>
    </cdr:to>
    <cdr:cxnSp macro="">
      <cdr:nvCxnSpPr>
        <cdr:cNvPr id="6" name="Connecteur droit avec flèche 5">
          <a:extLst xmlns:a="http://schemas.openxmlformats.org/drawingml/2006/main">
            <a:ext uri="{FF2B5EF4-FFF2-40B4-BE49-F238E27FC236}">
              <a16:creationId xmlns:a16="http://schemas.microsoft.com/office/drawing/2014/main" id="{B20CAA15-6D60-7C47-675D-535F0C4B2A00}"/>
            </a:ext>
          </a:extLst>
        </cdr:cNvPr>
        <cdr:cNvCxnSpPr/>
      </cdr:nvCxnSpPr>
      <cdr:spPr>
        <a:xfrm xmlns:a="http://schemas.openxmlformats.org/drawingml/2006/main">
          <a:off x="6804961" y="1584905"/>
          <a:ext cx="47631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0.89311</cdr:x>
      <cdr:y>0.26362</cdr:y>
    </cdr:from>
    <cdr:to>
      <cdr:x>0.98532</cdr:x>
      <cdr:y>0.32234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03431" y="1258007"/>
          <a:ext cx="692101" cy="280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B5D4E-FF81-409F-B486-41C11772939C}" type="datetimeFigureOut">
              <a:rPr lang="fr-FR" smtClean="0"/>
              <a:t>03/07/2023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Edition octobre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D9A0B-53AC-447C-974B-4B6E68AA60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69445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03/07/2023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Edition octobre 2021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1034659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Edition juillet 2023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Les éclairages conjoncturels départementaux - Alpes-de-Haute-Provence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Edition juillet 2023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reets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671392" y="5890321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-54929" y="1567340"/>
            <a:ext cx="9251827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1</a:t>
            </a:r>
            <a:r>
              <a:rPr lang="fr-FR" sz="5000" b="1" baseline="30000" dirty="0">
                <a:ln/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 trimestre 2023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les Alpes-de-Haute-Provence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014164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5" y="4818573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/>
              <a:t>Crédit photo : ©</a:t>
            </a:r>
            <a:r>
              <a:rPr lang="fr-FR" sz="1000" i="1" dirty="0" err="1"/>
              <a:t>Shutterstock</a:t>
            </a:r>
            <a:endParaRPr lang="fr-FR" sz="10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4089987"/>
            <a:ext cx="2530275" cy="168872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11" y="4014164"/>
            <a:ext cx="2493548" cy="1764544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91796" y="6520416"/>
            <a:ext cx="609471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pic>
        <p:nvPicPr>
          <p:cNvPr id="1028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2898" y="1190313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</a:p>
          <a:p>
            <a:pPr algn="ctr"/>
            <a:endParaRPr lang="fr-FR" sz="1500" i="1" dirty="0"/>
          </a:p>
        </p:txBody>
      </p:sp>
    </p:spTree>
    <p:extLst>
      <p:ext uri="{BB962C8B-B14F-4D97-AF65-F5344CB8AC3E}">
        <p14:creationId xmlns:p14="http://schemas.microsoft.com/office/powerpoint/2010/main" val="1036177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6198" y="498872"/>
            <a:ext cx="8686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Quasi-stabilité du taux de chômage… 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25699" y="104318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50498" y="4204183"/>
            <a:ext cx="16527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6,9 % (0,0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36937" y="3840275"/>
            <a:ext cx="16527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8,0 % (0,0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716949" y="3539003"/>
            <a:ext cx="157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8,0 % (-0,1 pt)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4833230"/>
              </p:ext>
            </p:extLst>
          </p:nvPr>
        </p:nvGraphicFramePr>
        <p:xfrm>
          <a:off x="125699" y="1138687"/>
          <a:ext cx="8293682" cy="5128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4472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1301" y="437711"/>
            <a:ext cx="8857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qui reste supérieur aux départements 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97205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grpSp>
        <p:nvGrpSpPr>
          <p:cNvPr id="10" name="Groupe 9"/>
          <p:cNvGrpSpPr>
            <a:grpSpLocks/>
          </p:cNvGrpSpPr>
          <p:nvPr/>
        </p:nvGrpSpPr>
        <p:grpSpPr bwMode="auto">
          <a:xfrm>
            <a:off x="655607" y="1217312"/>
            <a:ext cx="7512889" cy="5200740"/>
            <a:chOff x="0" y="0"/>
            <a:chExt cx="6934200" cy="4733925"/>
          </a:xfrm>
        </p:grpSpPr>
        <p:graphicFrame>
          <p:nvGraphicFramePr>
            <p:cNvPr id="11" name="Graphique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89492045"/>
                </p:ext>
              </p:extLst>
            </p:nvPr>
          </p:nvGraphicFramePr>
          <p:xfrm>
            <a:off x="0" y="0"/>
            <a:ext cx="6924675" cy="47339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" name="Text Box 1"/>
            <p:cNvSpPr txBox="1">
              <a:spLocks noChangeArrowheads="1"/>
            </p:cNvSpPr>
            <p:nvPr/>
          </p:nvSpPr>
          <p:spPr bwMode="auto">
            <a:xfrm>
              <a:off x="9525" y="3943350"/>
              <a:ext cx="6924675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8288" tIns="22860" rIns="0" bIns="0" anchor="t" upright="1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000" b="0" i="0" u="none" strike="noStrike" baseline="0">
                  <a:solidFill>
                    <a:srgbClr val="000000"/>
                  </a:solidFill>
                  <a:latin typeface="+mn-lt"/>
                </a:rPr>
                <a:t>* Pour évaluer la comparabilité avec les Alpes-de-Haute-Provence, les critères retenus sont le nombre total d'emplois (salariés et non salariés) du département, ainsi que le poids des secteurs de l'agriculture et du tertiaire non marchand dans l'emploi total </a:t>
              </a:r>
            </a:p>
            <a:p>
              <a:pPr algn="l" rtl="0">
                <a:defRPr sz="1000"/>
              </a:pPr>
              <a:r>
                <a:rPr lang="fr-FR" sz="1000" b="1" i="0" u="none" strike="noStrike" baseline="0">
                  <a:solidFill>
                    <a:srgbClr val="000000"/>
                  </a:solidFill>
                  <a:latin typeface="+mn-lt"/>
                </a:rPr>
                <a:t>Note : </a:t>
              </a:r>
              <a:r>
                <a:rPr lang="fr-FR" sz="1000" b="0" i="0" u="none" strike="noStrike" baseline="0">
                  <a:solidFill>
                    <a:srgbClr val="000000"/>
                  </a:solidFill>
                  <a:latin typeface="+mn-lt"/>
                </a:rPr>
                <a:t>données trimestrielles provisoires, corrigées des variations saisonnières ; estimation à +/- 0,3 point près du niveau du taux de chômage national et de son évolution d’un trimestre à l’autre</a:t>
              </a:r>
            </a:p>
            <a:p>
              <a:pPr algn="l" rtl="0">
                <a:defRPr sz="1000"/>
              </a:pPr>
              <a:r>
                <a:rPr lang="fr-FR" sz="1000" b="1" i="1" u="none" strike="noStrike" baseline="0">
                  <a:solidFill>
                    <a:srgbClr val="000000"/>
                  </a:solidFill>
                  <a:latin typeface="Calibri"/>
                </a:rPr>
                <a:t>Source : </a:t>
              </a:r>
              <a:r>
                <a:rPr lang="fr-FR" sz="1000" b="0" i="1" u="none" strike="noStrike" baseline="0">
                  <a:solidFill>
                    <a:srgbClr val="000000"/>
                  </a:solidFill>
                  <a:latin typeface="Calibri"/>
                </a:rPr>
                <a:t>Insee, taux de chômage au sens du BIT (national ) et taux de chômage localisés (régional et départementaux)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8429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965" y="355414"/>
            <a:ext cx="8932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Quasi-stabilité de la demande d’emploi début 2023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90777" y="6568767"/>
            <a:ext cx="5848710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0760080"/>
              </p:ext>
            </p:extLst>
          </p:nvPr>
        </p:nvGraphicFramePr>
        <p:xfrm>
          <a:off x="474453" y="1042987"/>
          <a:ext cx="7953555" cy="5133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5106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5" y="-1589"/>
            <a:ext cx="8912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demande d’emploi recule chez les hommes pendant qu’elle progresse légèrement chez les femmes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1420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8910311"/>
              </p:ext>
            </p:extLst>
          </p:nvPr>
        </p:nvGraphicFramePr>
        <p:xfrm>
          <a:off x="474453" y="1042987"/>
          <a:ext cx="7850397" cy="5237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5319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365518"/>
            <a:ext cx="8997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hausse de la demande d’emploi ralentit chez les jeunes…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1420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4246994"/>
              </p:ext>
            </p:extLst>
          </p:nvPr>
        </p:nvGraphicFramePr>
        <p:xfrm>
          <a:off x="232913" y="1042987"/>
          <a:ext cx="8091937" cy="5392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2068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369268"/>
            <a:ext cx="9124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… et les inscrits depuis moins d’un an</a:t>
            </a:r>
            <a:endParaRPr lang="fr-FR" sz="28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7324729"/>
              </p:ext>
            </p:extLst>
          </p:nvPr>
        </p:nvGraphicFramePr>
        <p:xfrm>
          <a:off x="448574" y="1042987"/>
          <a:ext cx="7876276" cy="5099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4718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3201" y="-16958"/>
            <a:ext cx="89951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rgbClr val="376092"/>
                </a:solidFill>
              </a:rPr>
              <a:t>Sur un an, légère </a:t>
            </a:r>
            <a:r>
              <a:rPr lang="fr-FR" sz="2600" b="1" dirty="0">
                <a:solidFill>
                  <a:srgbClr val="376092"/>
                </a:solidFill>
              </a:rPr>
              <a:t>baisse </a:t>
            </a:r>
            <a:r>
              <a:rPr lang="fr-FR" sz="2600" b="1" dirty="0" smtClean="0">
                <a:solidFill>
                  <a:srgbClr val="376092"/>
                </a:solidFill>
              </a:rPr>
              <a:t>du </a:t>
            </a:r>
            <a:r>
              <a:rPr lang="fr-FR" sz="2600" b="1" dirty="0">
                <a:solidFill>
                  <a:srgbClr val="376092"/>
                </a:solidFill>
              </a:rPr>
              <a:t>nombre </a:t>
            </a:r>
            <a:r>
              <a:rPr lang="fr-FR" sz="2600" b="1" dirty="0" smtClean="0">
                <a:solidFill>
                  <a:srgbClr val="376092"/>
                </a:solidFill>
              </a:rPr>
              <a:t>de foyers </a:t>
            </a:r>
            <a:r>
              <a:rPr lang="fr-FR" sz="2600" b="1" dirty="0">
                <a:solidFill>
                  <a:srgbClr val="376092"/>
                </a:solidFill>
              </a:rPr>
              <a:t>bénéficiaires du </a:t>
            </a:r>
            <a:r>
              <a:rPr lang="fr-FR" sz="2600" b="1" dirty="0" smtClean="0">
                <a:solidFill>
                  <a:srgbClr val="376092"/>
                </a:solidFill>
              </a:rPr>
              <a:t>RSA, </a:t>
            </a:r>
            <a:r>
              <a:rPr lang="fr-FR" sz="2600" b="1" dirty="0" smtClean="0">
                <a:solidFill>
                  <a:srgbClr val="376092"/>
                </a:solidFill>
              </a:rPr>
              <a:t>plus prononcée pour </a:t>
            </a:r>
            <a:r>
              <a:rPr lang="fr-FR" sz="2600" b="1" dirty="0" smtClean="0">
                <a:solidFill>
                  <a:srgbClr val="376092"/>
                </a:solidFill>
              </a:rPr>
              <a:t>l’ASS ; hausse pour l’AAH et la PA</a:t>
            </a:r>
            <a:endParaRPr lang="fr-FR" sz="2600" b="1" dirty="0">
              <a:solidFill>
                <a:srgbClr val="376092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6509455"/>
              </p:ext>
            </p:extLst>
          </p:nvPr>
        </p:nvGraphicFramePr>
        <p:xfrm>
          <a:off x="331304" y="1138238"/>
          <a:ext cx="8643357" cy="5222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9517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Un repli du nombre de </a:t>
            </a:r>
            <a:r>
              <a:rPr lang="fr-FR" sz="2800" b="1" dirty="0">
                <a:solidFill>
                  <a:srgbClr val="376092"/>
                </a:solidFill>
              </a:rPr>
              <a:t>foyers bénéficiaires du RSA </a:t>
            </a:r>
            <a:r>
              <a:rPr lang="fr-FR" sz="2800" b="1" dirty="0" smtClean="0">
                <a:solidFill>
                  <a:srgbClr val="376092"/>
                </a:solidFill>
              </a:rPr>
              <a:t>bien </a:t>
            </a:r>
            <a:r>
              <a:rPr lang="fr-FR" sz="2800" b="1" dirty="0" smtClean="0">
                <a:solidFill>
                  <a:srgbClr val="376092"/>
                </a:solidFill>
              </a:rPr>
              <a:t>moins marqué </a:t>
            </a:r>
            <a:r>
              <a:rPr lang="fr-FR" sz="2800" b="1" dirty="0" smtClean="0">
                <a:solidFill>
                  <a:srgbClr val="376092"/>
                </a:solidFill>
              </a:rPr>
              <a:t>qu’au niveau régional</a:t>
            </a:r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pic>
        <p:nvPicPr>
          <p:cNvPr id="9" name="Image 8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58DB512F-55D1-538C-389B-C70549A3D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6020"/>
            <a:ext cx="9144000" cy="34059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719" y="3056709"/>
            <a:ext cx="8987195" cy="18288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290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r>
              <a:rPr lang="fr-FR" dirty="0">
                <a:hlinkClick r:id="rId3"/>
              </a:rPr>
              <a:t/>
            </a: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algn="ctr"/>
            <a:r>
              <a:rPr lang="fr-FR" u="sng" dirty="0">
                <a:hlinkClick r:id="rId4"/>
              </a:rPr>
              <a:t>https://paca.dreets.gouv.fr/Les-indicateurs-cles-de-la-Dreets-Paca</a:t>
            </a:r>
            <a:endParaRPr lang="fr-FR" dirty="0"/>
          </a:p>
          <a:p>
            <a:pPr marL="0" lvl="1" algn="ctr">
              <a:defRPr/>
            </a:pP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826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36743" y="1479568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84356" y="406097"/>
            <a:ext cx="8857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Forte croissance de l’emploi salarié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14400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75449" y="6568767"/>
            <a:ext cx="5892665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7868114" y="2026033"/>
            <a:ext cx="1296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T1 2023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913084" y="2364587"/>
            <a:ext cx="826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+0,5 %</a:t>
            </a:r>
          </a:p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+1,4 % </a:t>
            </a:r>
          </a:p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+0,3 %</a:t>
            </a:r>
          </a:p>
          <a:p>
            <a:pPr algn="ctr"/>
            <a:endParaRPr lang="fr-FR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4762587"/>
              </p:ext>
            </p:extLst>
          </p:nvPr>
        </p:nvGraphicFramePr>
        <p:xfrm>
          <a:off x="34691" y="1175658"/>
          <a:ext cx="8704707" cy="4946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2" y="36982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Une croissance autant soutenue par l’intérim que par l’emploi hors 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0557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556740" y="3005502"/>
            <a:ext cx="1597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+400</a:t>
            </a:r>
          </a:p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Intérimaires</a:t>
            </a:r>
          </a:p>
          <a:p>
            <a:pPr algn="ctr"/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sz="1600" b="1" dirty="0">
                <a:solidFill>
                  <a:srgbClr val="0070C0"/>
                </a:solidFill>
              </a:rPr>
              <a:t>+380</a:t>
            </a:r>
          </a:p>
          <a:p>
            <a:pPr algn="ctr"/>
            <a:r>
              <a:rPr lang="fr-FR" sz="1600" b="1" dirty="0">
                <a:solidFill>
                  <a:srgbClr val="0070C0"/>
                </a:solidFill>
              </a:rPr>
              <a:t>emplois hors intérim</a:t>
            </a:r>
          </a:p>
          <a:p>
            <a:pPr algn="ctr"/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sz="1600" b="1" dirty="0">
              <a:solidFill>
                <a:srgbClr val="0070C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sz="1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695270" y="2666948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T1 2023 : </a:t>
            </a:r>
            <a:endParaRPr lang="fr-FR" b="1" dirty="0"/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0802785"/>
              </p:ext>
            </p:extLst>
          </p:nvPr>
        </p:nvGraphicFramePr>
        <p:xfrm>
          <a:off x="531223" y="1280161"/>
          <a:ext cx="7707189" cy="5048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3211" y="991089"/>
            <a:ext cx="8234723" cy="546196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21766" y="6568767"/>
            <a:ext cx="5986732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84544" y="36981"/>
            <a:ext cx="8454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tertiaire marchand, soutenu par l’intérim, explique l’essentiel des créations d’emploi du trimestre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7944529"/>
              </p:ext>
            </p:extLst>
          </p:nvPr>
        </p:nvGraphicFramePr>
        <p:xfrm>
          <a:off x="496389" y="1308100"/>
          <a:ext cx="7733211" cy="5144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39" y="196934"/>
            <a:ext cx="8862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Croissance marquée dans l’industrie et le tertiaire marchand, faible dans la construction et repli dans le tertiaire non marchand</a:t>
            </a: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64898" y="6568767"/>
            <a:ext cx="593497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7318803"/>
              </p:ext>
            </p:extLst>
          </p:nvPr>
        </p:nvGraphicFramePr>
        <p:xfrm>
          <a:off x="557349" y="1305877"/>
          <a:ext cx="7540805" cy="5182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6" y="1114859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84008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13645" y="123538"/>
            <a:ext cx="88626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Sur un an, la croissance de l’emploi salarié reste soutenue dans tous les secteurs d’activité, sauf dans le tertiaire non marchand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59" y="1634306"/>
            <a:ext cx="8554642" cy="342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84008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13645" y="106662"/>
            <a:ext cx="88626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Recul des embauches aussi bien en CDI qu’en CDD de plus d’un mois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B60E83FC-56DB-4A03-B80A-0289FBFDB0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1899436"/>
              </p:ext>
            </p:extLst>
          </p:nvPr>
        </p:nvGraphicFramePr>
        <p:xfrm>
          <a:off x="775332" y="1202634"/>
          <a:ext cx="7739269" cy="4452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8DD4CB44-0D8F-E0CB-C0E4-E362CD11E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99" y="5428761"/>
            <a:ext cx="6791739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79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960852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6387" y="143098"/>
            <a:ext cx="8984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nombre de bénéficiaires de contrat aidé poursuit sa baisse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86385" y="1069993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id="{228BB136-369F-790F-3D9A-93E708723EC7}"/>
              </a:ext>
            </a:extLst>
          </p:cNvPr>
          <p:cNvGrpSpPr>
            <a:grpSpLocks/>
          </p:cNvGrpSpPr>
          <p:nvPr/>
        </p:nvGrpSpPr>
        <p:grpSpPr bwMode="auto">
          <a:xfrm>
            <a:off x="159112" y="1568762"/>
            <a:ext cx="8755078" cy="4792281"/>
            <a:chOff x="0" y="0"/>
            <a:chExt cx="9458325" cy="6384235"/>
          </a:xfrm>
        </p:grpSpPr>
        <p:graphicFrame>
          <p:nvGraphicFramePr>
            <p:cNvPr id="4" name="Graphique 3">
              <a:extLst>
                <a:ext uri="{FF2B5EF4-FFF2-40B4-BE49-F238E27FC236}">
                  <a16:creationId xmlns:a16="http://schemas.microsoft.com/office/drawing/2014/main" id="{A1E6BA9B-A80F-1F62-AF9B-7450530F926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39298552"/>
                </p:ext>
              </p:extLst>
            </p:nvPr>
          </p:nvGraphicFramePr>
          <p:xfrm>
            <a:off x="0" y="0"/>
            <a:ext cx="9458325" cy="63842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ZoneTexte 3">
              <a:extLst>
                <a:ext uri="{FF2B5EF4-FFF2-40B4-BE49-F238E27FC236}">
                  <a16:creationId xmlns:a16="http://schemas.microsoft.com/office/drawing/2014/main" id="{6DD3307B-7EB4-2CFD-28ED-DB38781D96EE}"/>
                </a:ext>
              </a:extLst>
            </p:cNvPr>
            <p:cNvSpPr txBox="1"/>
            <p:nvPr/>
          </p:nvSpPr>
          <p:spPr>
            <a:xfrm>
              <a:off x="8953500" y="2241792"/>
              <a:ext cx="485775" cy="27291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 b="1"/>
                <a:t>360</a:t>
              </a:r>
            </a:p>
          </p:txBody>
        </p:sp>
        <p:sp>
          <p:nvSpPr>
            <p:cNvPr id="9" name="Flèche vers le bas 4">
              <a:extLst>
                <a:ext uri="{FF2B5EF4-FFF2-40B4-BE49-F238E27FC236}">
                  <a16:creationId xmlns:a16="http://schemas.microsoft.com/office/drawing/2014/main" id="{A434923A-39DF-8BEE-72FC-0327926B54D6}"/>
                </a:ext>
              </a:extLst>
            </p:cNvPr>
            <p:cNvSpPr/>
            <p:nvPr/>
          </p:nvSpPr>
          <p:spPr>
            <a:xfrm>
              <a:off x="9105900" y="2582935"/>
              <a:ext cx="161925" cy="59456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sp>
        <p:nvSpPr>
          <p:cNvPr id="26" name="ZoneTexte 1"/>
          <p:cNvSpPr txBox="1"/>
          <p:nvPr/>
        </p:nvSpPr>
        <p:spPr>
          <a:xfrm>
            <a:off x="159112" y="5650897"/>
            <a:ext cx="9791700" cy="43270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 eaLnBrk="1" fontAlgn="auto" latinLnBrk="0" hangingPunct="1"/>
            <a:r>
              <a:rPr lang="fr-FR" sz="900" b="0" i="0" baseline="0" dirty="0">
                <a:effectLst/>
                <a:latin typeface="+mn-lt"/>
                <a:ea typeface="+mn-ea"/>
                <a:cs typeface="+mn-cs"/>
              </a:rPr>
              <a:t>* M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archands et non marchands . Depuis juillet 2014, les  Ateliers et chantiers d’insertion  (ACI)</a:t>
            </a:r>
            <a:r>
              <a:rPr lang="fr-FR" sz="900" baseline="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doivent recruter leurs salariés en CDDI.</a:t>
            </a:r>
            <a:endParaRPr lang="fr-FR" sz="900" dirty="0">
              <a:effectLst/>
            </a:endParaRPr>
          </a:p>
          <a:p>
            <a:r>
              <a:rPr lang="fr-FR" sz="900" b="1" dirty="0">
                <a:effectLst/>
                <a:latin typeface="+mn-lt"/>
                <a:ea typeface="+mn-ea"/>
                <a:cs typeface="+mn-cs"/>
              </a:rPr>
              <a:t>Note :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données arrondies en fin de trimestre, provisoires</a:t>
            </a:r>
            <a:endParaRPr lang="fr-FR" sz="900" dirty="0">
              <a:effectLst/>
            </a:endParaRPr>
          </a:p>
          <a:p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Source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: ASP - </a:t>
            </a:r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Traitements :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Dares</a:t>
            </a:r>
            <a:endParaRPr lang="fr-FR" sz="900" dirty="0">
              <a:effectLst/>
            </a:endParaRPr>
          </a:p>
          <a:p>
            <a:pPr marL="0" marR="0" indent="0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i="1" dirty="0"/>
          </a:p>
        </p:txBody>
      </p:sp>
    </p:spTree>
    <p:extLst>
      <p:ext uri="{BB962C8B-B14F-4D97-AF65-F5344CB8AC3E}">
        <p14:creationId xmlns:p14="http://schemas.microsoft.com/office/powerpoint/2010/main" val="155513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960852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6386" y="140959"/>
            <a:ext cx="8984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nombre d’apprentis toujours à un haut niveau</a:t>
            </a:r>
            <a:endParaRPr lang="fr-FR" sz="2800" b="1" dirty="0">
              <a:solidFill>
                <a:srgbClr val="376092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2023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86386" y="82362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00000000-0008-0000-0C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2109422"/>
              </p:ext>
            </p:extLst>
          </p:nvPr>
        </p:nvGraphicFramePr>
        <p:xfrm>
          <a:off x="86386" y="983070"/>
          <a:ext cx="8784660" cy="5523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1E994A74-AAEB-68AA-FF0A-AA1F56C01DD5}"/>
              </a:ext>
            </a:extLst>
          </p:cNvPr>
          <p:cNvSpPr txBox="1"/>
          <p:nvPr/>
        </p:nvSpPr>
        <p:spPr bwMode="auto">
          <a:xfrm>
            <a:off x="8246596" y="1423560"/>
            <a:ext cx="624450" cy="23376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 dirty="0"/>
              <a:t>1 800</a:t>
            </a:r>
          </a:p>
        </p:txBody>
      </p:sp>
      <p:sp>
        <p:nvSpPr>
          <p:cNvPr id="9" name="Flèche vers le bas 4">
            <a:extLst>
              <a:ext uri="{FF2B5EF4-FFF2-40B4-BE49-F238E27FC236}">
                <a16:creationId xmlns:a16="http://schemas.microsoft.com/office/drawing/2014/main" id="{799E1679-7435-4EB2-9480-0F4748B51406}"/>
              </a:ext>
            </a:extLst>
          </p:cNvPr>
          <p:cNvSpPr/>
          <p:nvPr/>
        </p:nvSpPr>
        <p:spPr bwMode="auto">
          <a:xfrm>
            <a:off x="8408935" y="1745151"/>
            <a:ext cx="149886" cy="44630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3066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F75A013-2665-47DA-9765-AD20C70A5351}">
  <ds:schemaRefs>
    <ds:schemaRef ds:uri="2ff91c20-40e6-4ab5-a5ac-9b5646c66526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ab994d58-9349-46a1-8cee-b96a64c5dc7e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9281</TotalTime>
  <Words>1649</Words>
  <Application>Microsoft Office PowerPoint</Application>
  <PresentationFormat>Affichage à l'écran (4:3)</PresentationFormat>
  <Paragraphs>287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MS Gothic</vt:lpstr>
      <vt:lpstr>Arial</vt:lpstr>
      <vt:lpstr>Calibri</vt:lpstr>
      <vt:lpstr>Tahoma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MEYER, Virginie (DREETS-PACA)</cp:lastModifiedBy>
  <cp:revision>828</cp:revision>
  <cp:lastPrinted>2018-10-09T12:30:48Z</cp:lastPrinted>
  <dcterms:created xsi:type="dcterms:W3CDTF">2018-05-30T13:27:07Z</dcterms:created>
  <dcterms:modified xsi:type="dcterms:W3CDTF">2023-07-03T08:55:44Z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