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9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drawings/drawing10.xml" ContentType="application/vnd.openxmlformats-officedocument.drawingml.chartshape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298" r:id="rId6"/>
    <p:sldId id="299" r:id="rId7"/>
    <p:sldId id="264" r:id="rId8"/>
    <p:sldId id="290" r:id="rId9"/>
    <p:sldId id="292" r:id="rId10"/>
    <p:sldId id="293" r:id="rId11"/>
    <p:sldId id="313" r:id="rId12"/>
    <p:sldId id="269" r:id="rId13"/>
    <p:sldId id="301" r:id="rId14"/>
    <p:sldId id="304" r:id="rId15"/>
    <p:sldId id="314" r:id="rId16"/>
    <p:sldId id="311" r:id="rId17"/>
    <p:sldId id="308" r:id="rId18"/>
    <p:sldId id="318" r:id="rId19"/>
    <p:sldId id="319" r:id="rId20"/>
    <p:sldId id="302" r:id="rId21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B954"/>
    <a:srgbClr val="868686"/>
    <a:srgbClr val="F79646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4" autoAdjust="0"/>
    <p:restoredTop sz="94306" autoAdjust="0"/>
  </p:normalViewPr>
  <p:slideViewPr>
    <p:cSldViewPr snapToGrid="0" snapToObjects="1">
      <p:cViewPr varScale="1">
        <p:scale>
          <a:sx n="82" d="100"/>
          <a:sy n="82" d="100"/>
        </p:scale>
        <p:origin x="128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\\polaris.social.gouv.fr\DREETS-PACA$\Users\Cab-SESE\10%20-%20Notes%20de%20conjoncture\01%20-%20Notes\2026\2026-T1\01%20-%20Fichiers%20de%20travail\D&#233;faillances_entreprises\2026-T1%20-%20D&#233;faillances%20d'entreprises.xlsx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6\2026-T1\01%20-%20Fichiers%20de%20travail\Apprentissage\2026_T1_Apprentisage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Notes%20de%20conjoncture\01%20-%20Notes\2026\2026-T1\01%20-%20Fichiers%20de%20travail\DEFM-Ch&#244;mage\Tx%20ch&#244;mage%20-%20d&#233;p%20comparables\T201_&#233;clairages_d&#233;p_V2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6\2026-T1\01%20-%20Fichiers%20de%20travail\Prestations%20sociales\2026-T1%20-%20Prestations%20sociale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polaris.social.gouv.fr\DREETS-PACA$\Users\Cab-SESE\10%20-%20Notes%20de%20conjoncture\01%20-%20Notes\2026\2026-T1\01%20-%20Fichiers%20de%20travail\Cr&#233;ations_entreprises\2026-T1%20-%20Cr&#233;ations%20d'entrepris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dans les Alpes-de-Haute-Provence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trimestre 2016)</a:t>
            </a:r>
          </a:p>
        </c:rich>
      </c:tx>
      <c:layout>
        <c:manualLayout>
          <c:xMode val="edge"/>
          <c:yMode val="edge"/>
          <c:x val="0.29388433733232744"/>
          <c:y val="3.2750975498393544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560302513732175"/>
          <c:w val="0.83764367816092944"/>
          <c:h val="0.48930351489568952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'Données graph 1 et 3'!$E$10:$E$50</c:f>
              <c:numCache>
                <c:formatCode>#\ ##0.0</c:formatCode>
                <c:ptCount val="41"/>
                <c:pt idx="0">
                  <c:v>100</c:v>
                </c:pt>
                <c:pt idx="1">
                  <c:v>100.37411412132175</c:v>
                </c:pt>
                <c:pt idx="2">
                  <c:v>100.58891596084463</c:v>
                </c:pt>
                <c:pt idx="3">
                  <c:v>100.6303679816444</c:v>
                </c:pt>
                <c:pt idx="4">
                  <c:v>101.0834776538927</c:v>
                </c:pt>
                <c:pt idx="5">
                  <c:v>101.53185309800183</c:v>
                </c:pt>
                <c:pt idx="6">
                  <c:v>101.51473280787071</c:v>
                </c:pt>
                <c:pt idx="7">
                  <c:v>101.945217273547</c:v>
                </c:pt>
                <c:pt idx="8">
                  <c:v>102.52637130221001</c:v>
                </c:pt>
                <c:pt idx="9">
                  <c:v>102.38841809620172</c:v>
                </c:pt>
                <c:pt idx="10">
                  <c:v>102.54547336225986</c:v>
                </c:pt>
                <c:pt idx="11">
                  <c:v>102.7526784170943</c:v>
                </c:pt>
                <c:pt idx="12">
                  <c:v>103.39785462396466</c:v>
                </c:pt>
                <c:pt idx="13">
                  <c:v>103.68702788460374</c:v>
                </c:pt>
                <c:pt idx="14">
                  <c:v>103.92726243808346</c:v>
                </c:pt>
                <c:pt idx="15">
                  <c:v>104.53929904797977</c:v>
                </c:pt>
                <c:pt idx="16">
                  <c:v>102.48591016636959</c:v>
                </c:pt>
                <c:pt idx="17">
                  <c:v>101.30494044230902</c:v>
                </c:pt>
                <c:pt idx="18">
                  <c:v>103.93772177932109</c:v>
                </c:pt>
                <c:pt idx="19">
                  <c:v>104.45920251376504</c:v>
                </c:pt>
                <c:pt idx="20">
                  <c:v>105.25020395715414</c:v>
                </c:pt>
                <c:pt idx="21">
                  <c:v>106.47642409435866</c:v>
                </c:pt>
                <c:pt idx="22">
                  <c:v>107.56430568140406</c:v>
                </c:pt>
                <c:pt idx="23">
                  <c:v>108.51731681564804</c:v>
                </c:pt>
                <c:pt idx="24">
                  <c:v>109.13805119352094</c:v>
                </c:pt>
                <c:pt idx="25">
                  <c:v>109.43790399205531</c:v>
                </c:pt>
                <c:pt idx="26">
                  <c:v>109.46069434612052</c:v>
                </c:pt>
                <c:pt idx="27">
                  <c:v>110.0770247908407</c:v>
                </c:pt>
                <c:pt idx="28">
                  <c:v>110.54296091839622</c:v>
                </c:pt>
                <c:pt idx="29">
                  <c:v>110.59745959116087</c:v>
                </c:pt>
                <c:pt idx="30">
                  <c:v>110.71256739393954</c:v>
                </c:pt>
                <c:pt idx="31">
                  <c:v>111.05563378653476</c:v>
                </c:pt>
                <c:pt idx="32">
                  <c:v>111.37717595584617</c:v>
                </c:pt>
                <c:pt idx="33">
                  <c:v>111.34045816318555</c:v>
                </c:pt>
                <c:pt idx="34">
                  <c:v>111.58135330663816</c:v>
                </c:pt>
                <c:pt idx="35">
                  <c:v>111.45380439270312</c:v>
                </c:pt>
                <c:pt idx="36">
                  <c:v>111.50422942730151</c:v>
                </c:pt>
                <c:pt idx="37">
                  <c:v>111.72657300234839</c:v>
                </c:pt>
                <c:pt idx="38">
                  <c:v>111.90135409934612</c:v>
                </c:pt>
                <c:pt idx="39">
                  <c:v>111.64790774640832</c:v>
                </c:pt>
                <c:pt idx="40">
                  <c:v>111.53478171354838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6C-4635-87DC-2D0A69532F0A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'Données graph 1 et 3'!$C$10:$C$50</c:f>
              <c:numCache>
                <c:formatCode>#\ ##0.0</c:formatCode>
                <c:ptCount val="41"/>
                <c:pt idx="0">
                  <c:v>100</c:v>
                </c:pt>
                <c:pt idx="1">
                  <c:v>100.22125734048133</c:v>
                </c:pt>
                <c:pt idx="2">
                  <c:v>100.54288314938924</c:v>
                </c:pt>
                <c:pt idx="3">
                  <c:v>100.59146984927752</c:v>
                </c:pt>
                <c:pt idx="4">
                  <c:v>101.0441904755171</c:v>
                </c:pt>
                <c:pt idx="5">
                  <c:v>101.47813083585142</c:v>
                </c:pt>
                <c:pt idx="6">
                  <c:v>101.42951891764838</c:v>
                </c:pt>
                <c:pt idx="7">
                  <c:v>101.92174998342833</c:v>
                </c:pt>
                <c:pt idx="8">
                  <c:v>102.16239243089784</c:v>
                </c:pt>
                <c:pt idx="9">
                  <c:v>102.18929829377107</c:v>
                </c:pt>
                <c:pt idx="10">
                  <c:v>102.27038504815692</c:v>
                </c:pt>
                <c:pt idx="11">
                  <c:v>102.55644161795068</c:v>
                </c:pt>
                <c:pt idx="12">
                  <c:v>103.22070650615971</c:v>
                </c:pt>
                <c:pt idx="13">
                  <c:v>103.35246166014433</c:v>
                </c:pt>
                <c:pt idx="14">
                  <c:v>103.53217314599881</c:v>
                </c:pt>
                <c:pt idx="15">
                  <c:v>104.04154368166627</c:v>
                </c:pt>
                <c:pt idx="16">
                  <c:v>102.08708718732194</c:v>
                </c:pt>
                <c:pt idx="17">
                  <c:v>101.50196017050624</c:v>
                </c:pt>
                <c:pt idx="18">
                  <c:v>103.58695628015042</c:v>
                </c:pt>
                <c:pt idx="19">
                  <c:v>103.74811455350077</c:v>
                </c:pt>
                <c:pt idx="20">
                  <c:v>104.48832267013046</c:v>
                </c:pt>
                <c:pt idx="21">
                  <c:v>105.47058187560702</c:v>
                </c:pt>
                <c:pt idx="22">
                  <c:v>106.43714010981596</c:v>
                </c:pt>
                <c:pt idx="23">
                  <c:v>106.98946908671563</c:v>
                </c:pt>
                <c:pt idx="24">
                  <c:v>107.50989340431019</c:v>
                </c:pt>
                <c:pt idx="25">
                  <c:v>107.66258027414692</c:v>
                </c:pt>
                <c:pt idx="26">
                  <c:v>107.83474799781274</c:v>
                </c:pt>
                <c:pt idx="27">
                  <c:v>108.30430227075165</c:v>
                </c:pt>
                <c:pt idx="28">
                  <c:v>108.54929635665538</c:v>
                </c:pt>
                <c:pt idx="29">
                  <c:v>108.67999160211812</c:v>
                </c:pt>
                <c:pt idx="30">
                  <c:v>108.76900607400049</c:v>
                </c:pt>
                <c:pt idx="31">
                  <c:v>108.98561331772636</c:v>
                </c:pt>
                <c:pt idx="32">
                  <c:v>109.14117826065383</c:v>
                </c:pt>
                <c:pt idx="33">
                  <c:v>109.09481144404765</c:v>
                </c:pt>
                <c:pt idx="34">
                  <c:v>109.25458335605892</c:v>
                </c:pt>
                <c:pt idx="35">
                  <c:v>109.05959420276228</c:v>
                </c:pt>
                <c:pt idx="36">
                  <c:v>109.02003918376231</c:v>
                </c:pt>
                <c:pt idx="37">
                  <c:v>109.04526213899332</c:v>
                </c:pt>
                <c:pt idx="38">
                  <c:v>109.01413073673068</c:v>
                </c:pt>
                <c:pt idx="39">
                  <c:v>108.8416528071851</c:v>
                </c:pt>
                <c:pt idx="40">
                  <c:v>108.82061608283581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56C-4635-87DC-2D0A69532F0A}"/>
            </c:ext>
          </c:extLst>
        </c:ser>
        <c:ser>
          <c:idx val="2"/>
          <c:order val="2"/>
          <c:tx>
            <c:strRef>
              <c:f>'Données graph 1 et 3'!$G$8:$G$9</c:f>
              <c:strCache>
                <c:ptCount val="2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'Données graph 1 et 3'!$G$10:$G$50</c:f>
              <c:numCache>
                <c:formatCode>#\ ##0.0</c:formatCode>
                <c:ptCount val="41"/>
                <c:pt idx="0">
                  <c:v>100</c:v>
                </c:pt>
                <c:pt idx="1">
                  <c:v>101.82822810238699</c:v>
                </c:pt>
                <c:pt idx="2">
                  <c:v>101.93199514925679</c:v>
                </c:pt>
                <c:pt idx="3">
                  <c:v>103.38713067764884</c:v>
                </c:pt>
                <c:pt idx="4">
                  <c:v>101.66449469102152</c:v>
                </c:pt>
                <c:pt idx="5">
                  <c:v>101.73987085234776</c:v>
                </c:pt>
                <c:pt idx="6">
                  <c:v>100.87632885320215</c:v>
                </c:pt>
                <c:pt idx="7">
                  <c:v>100.9463191696117</c:v>
                </c:pt>
                <c:pt idx="8">
                  <c:v>101.27272532716127</c:v>
                </c:pt>
                <c:pt idx="9">
                  <c:v>100.60367696917869</c:v>
                </c:pt>
                <c:pt idx="10">
                  <c:v>101.33420936295232</c:v>
                </c:pt>
                <c:pt idx="11">
                  <c:v>101.76296912221812</c:v>
                </c:pt>
                <c:pt idx="12">
                  <c:v>102.35412108683748</c:v>
                </c:pt>
                <c:pt idx="13">
                  <c:v>102.23513733127913</c:v>
                </c:pt>
                <c:pt idx="14">
                  <c:v>101.72258612276551</c:v>
                </c:pt>
                <c:pt idx="15">
                  <c:v>103.03886156451172</c:v>
                </c:pt>
                <c:pt idx="16">
                  <c:v>98.729379122616294</c:v>
                </c:pt>
                <c:pt idx="17">
                  <c:v>97.737432404064222</c:v>
                </c:pt>
                <c:pt idx="18">
                  <c:v>102.03249138891563</c:v>
                </c:pt>
                <c:pt idx="19">
                  <c:v>102.5727205923838</c:v>
                </c:pt>
                <c:pt idx="20">
                  <c:v>103.07925477456934</c:v>
                </c:pt>
                <c:pt idx="21">
                  <c:v>105.29334615888384</c:v>
                </c:pt>
                <c:pt idx="22">
                  <c:v>106.05579611715143</c:v>
                </c:pt>
                <c:pt idx="23">
                  <c:v>107.53845599352904</c:v>
                </c:pt>
                <c:pt idx="24">
                  <c:v>108.22968860547002</c:v>
                </c:pt>
                <c:pt idx="25">
                  <c:v>108.13601142622851</c:v>
                </c:pt>
                <c:pt idx="26">
                  <c:v>108.17361946261047</c:v>
                </c:pt>
                <c:pt idx="27">
                  <c:v>108.8546838546465</c:v>
                </c:pt>
                <c:pt idx="28">
                  <c:v>110.17289787482424</c:v>
                </c:pt>
                <c:pt idx="29">
                  <c:v>110.63062064519858</c:v>
                </c:pt>
                <c:pt idx="30">
                  <c:v>110.4346301392826</c:v>
                </c:pt>
                <c:pt idx="31">
                  <c:v>111.42194369262148</c:v>
                </c:pt>
                <c:pt idx="32">
                  <c:v>111.38548801735288</c:v>
                </c:pt>
                <c:pt idx="33">
                  <c:v>111.02441043695572</c:v>
                </c:pt>
                <c:pt idx="34">
                  <c:v>110.9456990948004</c:v>
                </c:pt>
                <c:pt idx="35">
                  <c:v>110.82099818719946</c:v>
                </c:pt>
                <c:pt idx="36">
                  <c:v>110.13090604785248</c:v>
                </c:pt>
                <c:pt idx="37">
                  <c:v>110.35727105163184</c:v>
                </c:pt>
                <c:pt idx="38">
                  <c:v>109.78789651444691</c:v>
                </c:pt>
                <c:pt idx="39">
                  <c:v>109.9233083591248</c:v>
                </c:pt>
                <c:pt idx="40">
                  <c:v>109.26115781515462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56C-4635-87DC-2D0A69532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932288"/>
        <c:axId val="209933824"/>
      </c:lineChart>
      <c:catAx>
        <c:axId val="20993228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9933824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9933824"/>
        <c:scaling>
          <c:orientation val="minMax"/>
          <c:max val="114"/>
          <c:min val="9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9932288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4.2131468966323853E-2"/>
          <c:y val="0.20360824742268041"/>
          <c:w val="0.91903409090909094"/>
          <c:h val="5.1546391752577317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du cumul annuel glissant des défaillances d'entreprises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050" b="0" i="1" u="none" strike="noStrike" baseline="0">
                <a:solidFill>
                  <a:srgbClr val="000000"/>
                </a:solidFill>
                <a:latin typeface="Calibri"/>
              </a:rPr>
              <a:t>(données brutes, base 100 au 1</a:t>
            </a:r>
            <a:r>
              <a:rPr lang="fr-FR" sz="105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050" b="0" i="1" u="none" strike="noStrike" baseline="0">
                <a:solidFill>
                  <a:srgbClr val="000000"/>
                </a:solidFill>
                <a:latin typeface="Calibri"/>
              </a:rPr>
              <a:t> trimestre 2016)</a:t>
            </a:r>
          </a:p>
        </c:rich>
      </c:tx>
      <c:layout>
        <c:manualLayout>
          <c:xMode val="edge"/>
          <c:yMode val="edge"/>
          <c:x val="0.10102658535056139"/>
          <c:y val="3.442876119096730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075436405720168E-2"/>
          <c:y val="0.2225039123630673"/>
          <c:w val="0.91033142539173328"/>
          <c:h val="0.53890946730250266"/>
        </c:manualLayout>
      </c:layout>
      <c:lineChart>
        <c:grouping val="standard"/>
        <c:varyColors val="0"/>
        <c:ser>
          <c:idx val="0"/>
          <c:order val="0"/>
          <c:tx>
            <c:strRef>
              <c:f>Graphique!$D$8:$D$9</c:f>
              <c:strCache>
                <c:ptCount val="2"/>
                <c:pt idx="0">
                  <c:v>Provence-Alpes-Côte d'Azur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'Données Eclairages Deps'!$A$10:$B$50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Graphique!$D$10:$D$50</c:f>
              <c:numCache>
                <c:formatCode>#\ ##0.0</c:formatCode>
                <c:ptCount val="41"/>
                <c:pt idx="0">
                  <c:v>100</c:v>
                </c:pt>
                <c:pt idx="1">
                  <c:v>99.216125419932808</c:v>
                </c:pt>
                <c:pt idx="2">
                  <c:v>96.256598944168942</c:v>
                </c:pt>
                <c:pt idx="3">
                  <c:v>95.712685970244763</c:v>
                </c:pt>
                <c:pt idx="4">
                  <c:v>95.328747400415935</c:v>
                </c:pt>
                <c:pt idx="5">
                  <c:v>96.064629659254521</c:v>
                </c:pt>
                <c:pt idx="6">
                  <c:v>96.208606622940323</c:v>
                </c:pt>
                <c:pt idx="7">
                  <c:v>95.760678291473369</c:v>
                </c:pt>
                <c:pt idx="8">
                  <c:v>92.35322348424252</c:v>
                </c:pt>
                <c:pt idx="9">
                  <c:v>87.873940169572876</c:v>
                </c:pt>
                <c:pt idx="10">
                  <c:v>86.066229403295466</c:v>
                </c:pt>
                <c:pt idx="11">
                  <c:v>83.746600543912976</c:v>
                </c:pt>
                <c:pt idx="12">
                  <c:v>82.194848824188128</c:v>
                </c:pt>
                <c:pt idx="13">
                  <c:v>82.162853943369058</c:v>
                </c:pt>
                <c:pt idx="14">
                  <c:v>83.1067029275316</c:v>
                </c:pt>
                <c:pt idx="15">
                  <c:v>83.698608222684371</c:v>
                </c:pt>
                <c:pt idx="16">
                  <c:v>78.195488721804509</c:v>
                </c:pt>
                <c:pt idx="17">
                  <c:v>67.189249720044799</c:v>
                </c:pt>
                <c:pt idx="18">
                  <c:v>62.51799712046072</c:v>
                </c:pt>
                <c:pt idx="19">
                  <c:v>54.391297392417215</c:v>
                </c:pt>
                <c:pt idx="20">
                  <c:v>49.864021756518959</c:v>
                </c:pt>
                <c:pt idx="21">
                  <c:v>53.223484242521202</c:v>
                </c:pt>
                <c:pt idx="22">
                  <c:v>51.127819548872175</c:v>
                </c:pt>
                <c:pt idx="23">
                  <c:v>50.327947528395455</c:v>
                </c:pt>
                <c:pt idx="24">
                  <c:v>55.047192449208126</c:v>
                </c:pt>
                <c:pt idx="25">
                  <c:v>59.766437370020796</c:v>
                </c:pt>
                <c:pt idx="26">
                  <c:v>64.181730923052314</c:v>
                </c:pt>
                <c:pt idx="27">
                  <c:v>69.66885298352264</c:v>
                </c:pt>
                <c:pt idx="28">
                  <c:v>76.563749800031999</c:v>
                </c:pt>
                <c:pt idx="29">
                  <c:v>81.522956326987682</c:v>
                </c:pt>
                <c:pt idx="30">
                  <c:v>85.266357382818754</c:v>
                </c:pt>
                <c:pt idx="31">
                  <c:v>93.329067349224132</c:v>
                </c:pt>
                <c:pt idx="32">
                  <c:v>99.280115181570949</c:v>
                </c:pt>
                <c:pt idx="33">
                  <c:v>104.07934730443129</c:v>
                </c:pt>
                <c:pt idx="34">
                  <c:v>107.82274836026235</c:v>
                </c:pt>
                <c:pt idx="35">
                  <c:v>108.55863061910094</c:v>
                </c:pt>
                <c:pt idx="36">
                  <c:v>105.53511438169893</c:v>
                </c:pt>
                <c:pt idx="37">
                  <c:v>105.11918093105103</c:v>
                </c:pt>
                <c:pt idx="38">
                  <c:v>104.1273396256599</c:v>
                </c:pt>
                <c:pt idx="39">
                  <c:v>101.77571588545833</c:v>
                </c:pt>
                <c:pt idx="40">
                  <c:v>103.79139337705968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D5-4375-A8A4-ABC15D27C64E}"/>
            </c:ext>
          </c:extLst>
        </c:ser>
        <c:ser>
          <c:idx val="2"/>
          <c:order val="1"/>
          <c:tx>
            <c:v>France métro.</c:v>
          </c:tx>
          <c:spPr>
            <a:ln w="38100">
              <a:solidFill>
                <a:schemeClr val="tx2">
                  <a:lumMod val="75000"/>
                  <a:lumOff val="25000"/>
                </a:schemeClr>
              </a:solidFill>
            </a:ln>
          </c:spPr>
          <c:marker>
            <c:symbol val="none"/>
          </c:marker>
          <c:cat>
            <c:multiLvlStrRef>
              <c:f>'Données Eclairages Deps'!$A$10:$B$50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Graphique!$C$10:$C$50</c:f>
              <c:numCache>
                <c:formatCode>#\ ##0.0</c:formatCode>
                <c:ptCount val="41"/>
                <c:pt idx="0">
                  <c:v>100</c:v>
                </c:pt>
                <c:pt idx="1">
                  <c:v>100.00501077316231</c:v>
                </c:pt>
                <c:pt idx="2">
                  <c:v>97.152210586093432</c:v>
                </c:pt>
                <c:pt idx="3">
                  <c:v>94.683569674800822</c:v>
                </c:pt>
                <c:pt idx="4">
                  <c:v>93.212072622805692</c:v>
                </c:pt>
                <c:pt idx="5">
                  <c:v>90.740091196071546</c:v>
                </c:pt>
                <c:pt idx="6">
                  <c:v>89.547527183444402</c:v>
                </c:pt>
                <c:pt idx="7">
                  <c:v>88.702376776736642</c:v>
                </c:pt>
                <c:pt idx="8">
                  <c:v>86.28885437022933</c:v>
                </c:pt>
                <c:pt idx="9">
                  <c:v>85.675869786708091</c:v>
                </c:pt>
                <c:pt idx="10">
                  <c:v>86.190309164704118</c:v>
                </c:pt>
                <c:pt idx="11">
                  <c:v>87.010405705600363</c:v>
                </c:pt>
                <c:pt idx="12">
                  <c:v>87.170750446793946</c:v>
                </c:pt>
                <c:pt idx="13">
                  <c:v>86.287184112508569</c:v>
                </c:pt>
                <c:pt idx="14">
                  <c:v>85.16310066643284</c:v>
                </c:pt>
                <c:pt idx="15">
                  <c:v>82.983414340832795</c:v>
                </c:pt>
                <c:pt idx="16">
                  <c:v>76.726628918842181</c:v>
                </c:pt>
                <c:pt idx="17">
                  <c:v>65.29538507791753</c:v>
                </c:pt>
                <c:pt idx="18">
                  <c:v>59.309181406691046</c:v>
                </c:pt>
                <c:pt idx="19">
                  <c:v>50.660586928563077</c:v>
                </c:pt>
                <c:pt idx="20">
                  <c:v>45.270665263650187</c:v>
                </c:pt>
                <c:pt idx="21">
                  <c:v>46.603530924821698</c:v>
                </c:pt>
                <c:pt idx="22">
                  <c:v>44.325299393696447</c:v>
                </c:pt>
                <c:pt idx="23">
                  <c:v>44.335320940021042</c:v>
                </c:pt>
                <c:pt idx="24">
                  <c:v>48.621202251507405</c:v>
                </c:pt>
                <c:pt idx="25">
                  <c:v>54.102988091062457</c:v>
                </c:pt>
                <c:pt idx="26">
                  <c:v>60.292963204222417</c:v>
                </c:pt>
                <c:pt idx="27">
                  <c:v>66.865427335437857</c:v>
                </c:pt>
                <c:pt idx="28">
                  <c:v>74.343171151308653</c:v>
                </c:pt>
                <c:pt idx="29">
                  <c:v>80.035409463680239</c:v>
                </c:pt>
                <c:pt idx="30">
                  <c:v>83.838586293865148</c:v>
                </c:pt>
                <c:pt idx="31">
                  <c:v>91.062450936179445</c:v>
                </c:pt>
                <c:pt idx="32">
                  <c:v>96.101618479731428</c:v>
                </c:pt>
                <c:pt idx="33">
                  <c:v>100.75996726294866</c:v>
                </c:pt>
                <c:pt idx="34">
                  <c:v>104.15727146698737</c:v>
                </c:pt>
                <c:pt idx="35">
                  <c:v>107.15705433348366</c:v>
                </c:pt>
                <c:pt idx="36">
                  <c:v>107.73162298942727</c:v>
                </c:pt>
                <c:pt idx="37">
                  <c:v>109.14967179435786</c:v>
                </c:pt>
                <c:pt idx="38">
                  <c:v>110.40904611581568</c:v>
                </c:pt>
                <c:pt idx="39">
                  <c:v>110.7096925055536</c:v>
                </c:pt>
                <c:pt idx="40">
                  <c:v>112.86766548078369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D5-4375-A8A4-ABC15D27C64E}"/>
            </c:ext>
          </c:extLst>
        </c:ser>
        <c:ser>
          <c:idx val="1"/>
          <c:order val="2"/>
          <c:tx>
            <c:strRef>
              <c:f>'Données Eclairages Deps'!$C$9</c:f>
              <c:strCache>
                <c:ptCount val="1"/>
                <c:pt idx="0">
                  <c:v>Alpes-de-Haute-Provence</c:v>
                </c:pt>
              </c:strCache>
            </c:strRef>
          </c:tx>
          <c:spPr>
            <a:ln>
              <a:solidFill>
                <a:srgbClr val="98B954"/>
              </a:solidFill>
            </a:ln>
          </c:spPr>
          <c:marker>
            <c:symbol val="none"/>
          </c:marker>
          <c:cat>
            <c:multiLvlStrRef>
              <c:f>'Données Eclairages Deps'!$A$10:$B$50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'Données Eclairages Deps'!$C$10:$C$50</c:f>
              <c:numCache>
                <c:formatCode>#\ ##0.0</c:formatCode>
                <c:ptCount val="41"/>
                <c:pt idx="0">
                  <c:v>100</c:v>
                </c:pt>
                <c:pt idx="1">
                  <c:v>97.647058823529406</c:v>
                </c:pt>
                <c:pt idx="2">
                  <c:v>94.705882352941174</c:v>
                </c:pt>
                <c:pt idx="3">
                  <c:v>91.764705882352942</c:v>
                </c:pt>
                <c:pt idx="4">
                  <c:v>87.647058823529406</c:v>
                </c:pt>
                <c:pt idx="5">
                  <c:v>92.941176470588232</c:v>
                </c:pt>
                <c:pt idx="6">
                  <c:v>88.235294117647058</c:v>
                </c:pt>
                <c:pt idx="7">
                  <c:v>81.764705882352942</c:v>
                </c:pt>
                <c:pt idx="8">
                  <c:v>81.17647058823529</c:v>
                </c:pt>
                <c:pt idx="9">
                  <c:v>78.235294117647058</c:v>
                </c:pt>
                <c:pt idx="10">
                  <c:v>83.529411764705884</c:v>
                </c:pt>
                <c:pt idx="11">
                  <c:v>79.411764705882348</c:v>
                </c:pt>
                <c:pt idx="12">
                  <c:v>74.705882352941174</c:v>
                </c:pt>
                <c:pt idx="13">
                  <c:v>77.64705882352942</c:v>
                </c:pt>
                <c:pt idx="14">
                  <c:v>69.411764705882348</c:v>
                </c:pt>
                <c:pt idx="15">
                  <c:v>67.64705882352942</c:v>
                </c:pt>
                <c:pt idx="16">
                  <c:v>57.647058823529406</c:v>
                </c:pt>
                <c:pt idx="17">
                  <c:v>40.588235294117645</c:v>
                </c:pt>
                <c:pt idx="18">
                  <c:v>35.294117647058826</c:v>
                </c:pt>
                <c:pt idx="19">
                  <c:v>29.411764705882355</c:v>
                </c:pt>
                <c:pt idx="20">
                  <c:v>25.294117647058822</c:v>
                </c:pt>
                <c:pt idx="21">
                  <c:v>29.411764705882355</c:v>
                </c:pt>
                <c:pt idx="22">
                  <c:v>28.823529411764703</c:v>
                </c:pt>
                <c:pt idx="23">
                  <c:v>25.882352941176475</c:v>
                </c:pt>
                <c:pt idx="24">
                  <c:v>39.411764705882355</c:v>
                </c:pt>
                <c:pt idx="25">
                  <c:v>47.058823529411761</c:v>
                </c:pt>
                <c:pt idx="26">
                  <c:v>53.529411764705884</c:v>
                </c:pt>
                <c:pt idx="27">
                  <c:v>62.352941176470587</c:v>
                </c:pt>
                <c:pt idx="28">
                  <c:v>63.529411764705877</c:v>
                </c:pt>
                <c:pt idx="29">
                  <c:v>67.058823529411754</c:v>
                </c:pt>
                <c:pt idx="30">
                  <c:v>64.705882352941174</c:v>
                </c:pt>
                <c:pt idx="31">
                  <c:v>71.764705882352942</c:v>
                </c:pt>
                <c:pt idx="32">
                  <c:v>83.529411764705884</c:v>
                </c:pt>
                <c:pt idx="33">
                  <c:v>87.647058823529406</c:v>
                </c:pt>
                <c:pt idx="34">
                  <c:v>91.764705882352942</c:v>
                </c:pt>
                <c:pt idx="35">
                  <c:v>89.411764705882362</c:v>
                </c:pt>
                <c:pt idx="36">
                  <c:v>87.058823529411768</c:v>
                </c:pt>
                <c:pt idx="37">
                  <c:v>91.764705882352942</c:v>
                </c:pt>
                <c:pt idx="38">
                  <c:v>92.352941176470594</c:v>
                </c:pt>
                <c:pt idx="39">
                  <c:v>94.117647058823522</c:v>
                </c:pt>
                <c:pt idx="40">
                  <c:v>94.117647058823522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D5-4375-A8A4-ABC15D27C6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1269663"/>
        <c:axId val="961261023"/>
      </c:lineChart>
      <c:catAx>
        <c:axId val="961269663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1023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961261023"/>
        <c:scaling>
          <c:orientation val="minMax"/>
          <c:max val="120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9663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0.2030416472911758"/>
          <c:y val="0.1525858563454216"/>
          <c:w val="0.79695839972431037"/>
          <c:h val="5.53300105259526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fr-FR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Graph2'!$G$7:$G$8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Graph2'!$A$10:$B$41</c:f>
              <c:multiLvlStrCache>
                <c:ptCount val="3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</c:lvl>
              </c:multiLvlStrCache>
            </c:multiLvlStrRef>
          </c:cat>
          <c:val>
            <c:numRef>
              <c:f>'Données Graph2'!$G$10:$G$50</c:f>
              <c:numCache>
                <c:formatCode>#,##0</c:formatCode>
                <c:ptCount val="41"/>
                <c:pt idx="0">
                  <c:v>191.0778452592931</c:v>
                </c:pt>
                <c:pt idx="1">
                  <c:v>333.89225682135293</c:v>
                </c:pt>
                <c:pt idx="2">
                  <c:v>0.12581316709838575</c:v>
                </c:pt>
                <c:pt idx="3">
                  <c:v>-129.70074786978512</c:v>
                </c:pt>
                <c:pt idx="4">
                  <c:v>31.729102608354879</c:v>
                </c:pt>
                <c:pt idx="5">
                  <c:v>-9.0160162959728041</c:v>
                </c:pt>
                <c:pt idx="6">
                  <c:v>-451.03558591106412</c:v>
                </c:pt>
                <c:pt idx="7">
                  <c:v>319.8919051732737</c:v>
                </c:pt>
                <c:pt idx="8">
                  <c:v>185.33331270112831</c:v>
                </c:pt>
                <c:pt idx="9">
                  <c:v>-102.26814794905658</c:v>
                </c:pt>
                <c:pt idx="10">
                  <c:v>12.216144920843362</c:v>
                </c:pt>
                <c:pt idx="11">
                  <c:v>246.19482045491895</c:v>
                </c:pt>
                <c:pt idx="12">
                  <c:v>217.08013295118872</c:v>
                </c:pt>
                <c:pt idx="13">
                  <c:v>-35.770375039835926</c:v>
                </c:pt>
                <c:pt idx="14">
                  <c:v>-71.141064571042079</c:v>
                </c:pt>
                <c:pt idx="15">
                  <c:v>496.98652453695104</c:v>
                </c:pt>
                <c:pt idx="16">
                  <c:v>-782.62848331919668</c:v>
                </c:pt>
                <c:pt idx="17">
                  <c:v>-929.54508539712697</c:v>
                </c:pt>
                <c:pt idx="18">
                  <c:v>1423.6410130894146</c:v>
                </c:pt>
                <c:pt idx="19">
                  <c:v>-64.642041167571733</c:v>
                </c:pt>
                <c:pt idx="20">
                  <c:v>104.44946972938487</c:v>
                </c:pt>
                <c:pt idx="21">
                  <c:v>1028.2440205327875</c:v>
                </c:pt>
                <c:pt idx="22">
                  <c:v>346.14430599347543</c:v>
                </c:pt>
                <c:pt idx="23">
                  <c:v>631.58686143804516</c:v>
                </c:pt>
                <c:pt idx="24">
                  <c:v>381.61918646138656</c:v>
                </c:pt>
                <c:pt idx="25">
                  <c:v>102.54313980631559</c:v>
                </c:pt>
                <c:pt idx="26">
                  <c:v>-122.68778121500509</c:v>
                </c:pt>
                <c:pt idx="27">
                  <c:v>206.88465517979057</c:v>
                </c:pt>
                <c:pt idx="28">
                  <c:v>226.7084547292543</c:v>
                </c:pt>
                <c:pt idx="29">
                  <c:v>45.716942545637721</c:v>
                </c:pt>
                <c:pt idx="30">
                  <c:v>-64.307970287336502</c:v>
                </c:pt>
                <c:pt idx="31">
                  <c:v>199.70488217696402</c:v>
                </c:pt>
                <c:pt idx="32">
                  <c:v>-210.24728785422485</c:v>
                </c:pt>
                <c:pt idx="33">
                  <c:v>-74.865512693315395</c:v>
                </c:pt>
                <c:pt idx="34">
                  <c:v>89.840316569774586</c:v>
                </c:pt>
                <c:pt idx="35">
                  <c:v>74.70029965024878</c:v>
                </c:pt>
                <c:pt idx="36">
                  <c:v>-194.94388285854075</c:v>
                </c:pt>
                <c:pt idx="37">
                  <c:v>-19.436619712345419</c:v>
                </c:pt>
                <c:pt idx="38">
                  <c:v>-312.57229690951499</c:v>
                </c:pt>
                <c:pt idx="39">
                  <c:v>-150.10732124218339</c:v>
                </c:pt>
                <c:pt idx="40">
                  <c:v>85.741827504149114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F9-4C8B-95AB-6EEFD67F87F1}"/>
            </c:ext>
          </c:extLst>
        </c:ser>
        <c:ser>
          <c:idx val="2"/>
          <c:order val="1"/>
          <c:tx>
            <c:strRef>
              <c:f>'Données Graph2'!$H$7:$H$8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Graph2'!$A$10:$B$41</c:f>
              <c:multiLvlStrCache>
                <c:ptCount val="3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</c:lvl>
              </c:multiLvlStrCache>
            </c:multiLvlStrRef>
          </c:cat>
          <c:val>
            <c:numRef>
              <c:f>'Données Graph2'!$H$10:$H$50</c:f>
              <c:numCache>
                <c:formatCode>#,##0</c:formatCode>
                <c:ptCount val="41"/>
                <c:pt idx="0">
                  <c:v>-25.543614497345061</c:v>
                </c:pt>
                <c:pt idx="1">
                  <c:v>615.96317744099815</c:v>
                </c:pt>
                <c:pt idx="2">
                  <c:v>53.786328998282897</c:v>
                </c:pt>
                <c:pt idx="3">
                  <c:v>885.71603251987517</c:v>
                </c:pt>
                <c:pt idx="4">
                  <c:v>-926.72418063909163</c:v>
                </c:pt>
                <c:pt idx="5">
                  <c:v>48.177681274259157</c:v>
                </c:pt>
                <c:pt idx="6">
                  <c:v>2.3825652451419046</c:v>
                </c:pt>
                <c:pt idx="7">
                  <c:v>-283.5284545181994</c:v>
                </c:pt>
                <c:pt idx="8">
                  <c:v>-15.749078589228702</c:v>
                </c:pt>
                <c:pt idx="9">
                  <c:v>-245.33575212463757</c:v>
                </c:pt>
                <c:pt idx="10">
                  <c:v>367.33176992883</c:v>
                </c:pt>
                <c:pt idx="11">
                  <c:v>-23.43279923891896</c:v>
                </c:pt>
                <c:pt idx="12">
                  <c:v>90.052716246046202</c:v>
                </c:pt>
                <c:pt idx="13">
                  <c:v>-26.047604160072751</c:v>
                </c:pt>
                <c:pt idx="14">
                  <c:v>-195.15478227036328</c:v>
                </c:pt>
                <c:pt idx="15">
                  <c:v>186.88403827538059</c:v>
                </c:pt>
                <c:pt idx="16">
                  <c:v>-1456.3619965602436</c:v>
                </c:pt>
                <c:pt idx="17">
                  <c:v>414.17942621859652</c:v>
                </c:pt>
                <c:pt idx="18">
                  <c:v>807.85576344074616</c:v>
                </c:pt>
                <c:pt idx="19">
                  <c:v>345.31798307628878</c:v>
                </c:pt>
                <c:pt idx="20">
                  <c:v>158.72023265095731</c:v>
                </c:pt>
                <c:pt idx="21">
                  <c:v>122.08658132084611</c:v>
                </c:pt>
                <c:pt idx="22">
                  <c:v>49.986371173132284</c:v>
                </c:pt>
                <c:pt idx="23">
                  <c:v>138.72869103666517</c:v>
                </c:pt>
                <c:pt idx="24">
                  <c:v>-22.489463023567623</c:v>
                </c:pt>
                <c:pt idx="25">
                  <c:v>-151.21309387426936</c:v>
                </c:pt>
                <c:pt idx="26">
                  <c:v>142.22702671873367</c:v>
                </c:pt>
                <c:pt idx="27">
                  <c:v>146.96217225566625</c:v>
                </c:pt>
                <c:pt idx="28">
                  <c:v>458.1692960020905</c:v>
                </c:pt>
                <c:pt idx="29">
                  <c:v>192.09280354569</c:v>
                </c:pt>
                <c:pt idx="30">
                  <c:v>-37.518845997264179</c:v>
                </c:pt>
                <c:pt idx="31">
                  <c:v>313.25361722218713</c:v>
                </c:pt>
                <c:pt idx="32">
                  <c:v>191.30675126671031</c:v>
                </c:pt>
                <c:pt idx="33">
                  <c:v>-112.73225012563853</c:v>
                </c:pt>
                <c:pt idx="34">
                  <c:v>-130.73477387884304</c:v>
                </c:pt>
                <c:pt idx="35">
                  <c:v>-139.48862370431743</c:v>
                </c:pt>
                <c:pt idx="36">
                  <c:v>-163.59330834022421</c:v>
                </c:pt>
                <c:pt idx="37">
                  <c:v>137.0444984480082</c:v>
                </c:pt>
                <c:pt idx="38">
                  <c:v>16.753904461878847</c:v>
                </c:pt>
                <c:pt idx="39">
                  <c:v>220.4605098639131</c:v>
                </c:pt>
                <c:pt idx="40">
                  <c:v>-429.76197010488522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F9-4C8B-95AB-6EEFD67F87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016896"/>
        <c:axId val="210018688"/>
      </c:barChart>
      <c:lineChart>
        <c:grouping val="standard"/>
        <c:varyColors val="0"/>
        <c:ser>
          <c:idx val="0"/>
          <c:order val="2"/>
          <c:tx>
            <c:strRef>
              <c:f>'Données Graph2'!$F$7:$F$8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Graph2'!$A$10:$B$50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'Données Graph2'!$F$10:$F$50</c:f>
              <c:numCache>
                <c:formatCode>#,##0</c:formatCode>
                <c:ptCount val="41"/>
                <c:pt idx="0">
                  <c:v>165.53423076195031</c:v>
                </c:pt>
                <c:pt idx="1">
                  <c:v>949.85543426234653</c:v>
                </c:pt>
                <c:pt idx="2">
                  <c:v>53.912142165383557</c:v>
                </c:pt>
                <c:pt idx="3">
                  <c:v>756.01528465009324</c:v>
                </c:pt>
                <c:pt idx="4">
                  <c:v>-894.99507803074084</c:v>
                </c:pt>
                <c:pt idx="5">
                  <c:v>39.161664978288172</c:v>
                </c:pt>
                <c:pt idx="6">
                  <c:v>-448.65302066592267</c:v>
                </c:pt>
                <c:pt idx="7">
                  <c:v>36.363450655073393</c:v>
                </c:pt>
                <c:pt idx="8">
                  <c:v>169.5842341118987</c:v>
                </c:pt>
                <c:pt idx="9">
                  <c:v>-347.60390007369278</c:v>
                </c:pt>
                <c:pt idx="10">
                  <c:v>379.54791484967427</c:v>
                </c:pt>
                <c:pt idx="11">
                  <c:v>222.76202121600363</c:v>
                </c:pt>
                <c:pt idx="12">
                  <c:v>307.13284919723083</c:v>
                </c:pt>
                <c:pt idx="13">
                  <c:v>-61.817979199906404</c:v>
                </c:pt>
                <c:pt idx="14">
                  <c:v>-266.29584684140718</c:v>
                </c:pt>
                <c:pt idx="15">
                  <c:v>683.87056281233527</c:v>
                </c:pt>
                <c:pt idx="16">
                  <c:v>-2238.990479879445</c:v>
                </c:pt>
                <c:pt idx="17">
                  <c:v>-515.36565917852568</c:v>
                </c:pt>
                <c:pt idx="18">
                  <c:v>2231.4967765301553</c:v>
                </c:pt>
                <c:pt idx="19">
                  <c:v>280.6759419087175</c:v>
                </c:pt>
                <c:pt idx="20">
                  <c:v>263.16970238034264</c:v>
                </c:pt>
                <c:pt idx="21">
                  <c:v>1150.3306018536387</c:v>
                </c:pt>
                <c:pt idx="22">
                  <c:v>396.13067716660589</c:v>
                </c:pt>
                <c:pt idx="23">
                  <c:v>770.31555247470533</c:v>
                </c:pt>
                <c:pt idx="24">
                  <c:v>359.12972343782167</c:v>
                </c:pt>
                <c:pt idx="25">
                  <c:v>-48.669954067954677</c:v>
                </c:pt>
                <c:pt idx="26">
                  <c:v>19.539245503729035</c:v>
                </c:pt>
                <c:pt idx="27">
                  <c:v>353.84682743546</c:v>
                </c:pt>
                <c:pt idx="28">
                  <c:v>684.87775073134253</c:v>
                </c:pt>
                <c:pt idx="29">
                  <c:v>237.80974609132682</c:v>
                </c:pt>
                <c:pt idx="30">
                  <c:v>-101.82681628459977</c:v>
                </c:pt>
                <c:pt idx="31">
                  <c:v>512.95849939915206</c:v>
                </c:pt>
                <c:pt idx="32">
                  <c:v>-18.940536587513634</c:v>
                </c:pt>
                <c:pt idx="33">
                  <c:v>-187.59776281895756</c:v>
                </c:pt>
                <c:pt idx="34">
                  <c:v>-40.894457309070276</c:v>
                </c:pt>
                <c:pt idx="35">
                  <c:v>-64.788324054068653</c:v>
                </c:pt>
                <c:pt idx="36">
                  <c:v>-358.53719119876041</c:v>
                </c:pt>
                <c:pt idx="37">
                  <c:v>117.60787873566005</c:v>
                </c:pt>
                <c:pt idx="38">
                  <c:v>-295.8183924476325</c:v>
                </c:pt>
                <c:pt idx="39">
                  <c:v>70.353188621731533</c:v>
                </c:pt>
                <c:pt idx="40">
                  <c:v>-344.02014260074066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F9-4C8B-95AB-6EEFD67F87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016896"/>
        <c:axId val="210018688"/>
      </c:lineChart>
      <c:catAx>
        <c:axId val="2100168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100186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0018688"/>
        <c:scaling>
          <c:orientation val="minMax"/>
          <c:max val="2500"/>
          <c:min val="-25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016896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0314306822912012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8535416223163806"/>
          <c:w val="0.90516390406154157"/>
          <c:h val="0.46356604827338588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360-43A1-856A-791F3667AD22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60-43A1-856A-791F3667AD22}"/>
                </c:ext>
              </c:extLst>
            </c:dLbl>
            <c:dLbl>
              <c:idx val="2"/>
              <c:layout>
                <c:manualLayout>
                  <c:x val="5.5103241360470769E-3"/>
                  <c:y val="-1.185817621248754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60-43A1-856A-791F3667AD22}"/>
                </c:ext>
              </c:extLst>
            </c:dLbl>
            <c:dLbl>
              <c:idx val="3"/>
              <c:layout>
                <c:manualLayout>
                  <c:x val="0"/>
                  <c:y val="-5.7504325842149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60-43A1-856A-791F3667AD22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(2)'!$Z$9:$AD$9</c:f>
              <c:numCache>
                <c:formatCode>#,##0</c:formatCode>
                <c:ptCount val="5"/>
                <c:pt idx="0">
                  <c:v>90</c:v>
                </c:pt>
                <c:pt idx="1">
                  <c:v>10</c:v>
                </c:pt>
                <c:pt idx="2">
                  <c:v>70</c:v>
                </c:pt>
                <c:pt idx="3">
                  <c:v>10</c:v>
                </c:pt>
                <c:pt idx="4">
                  <c:v>-40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60-43A1-856A-791F3667AD22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360-43A1-856A-791F3667AD22}"/>
              </c:ext>
            </c:extLst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60-43A1-856A-791F3667AD22}"/>
                </c:ext>
              </c:extLst>
            </c:dLbl>
            <c:dLbl>
              <c:idx val="1"/>
              <c:layout>
                <c:manualLayout>
                  <c:x val="-6.9141164722590908E-5"/>
                  <c:y val="-4.2847386215141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60-43A1-856A-791F3667AD22}"/>
                </c:ext>
              </c:extLst>
            </c:dLbl>
            <c:dLbl>
              <c:idx val="2"/>
              <c:layout>
                <c:manualLayout>
                  <c:x val="8.9716328536144866E-3"/>
                  <c:y val="-2.1622665288949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2802461425464125E-2"/>
                      <c:h val="0.106077869319126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A360-43A1-856A-791F3667AD22}"/>
                </c:ext>
              </c:extLst>
            </c:dLbl>
            <c:dLbl>
              <c:idx val="3"/>
              <c:layout>
                <c:manualLayout>
                  <c:x val="1.8451889386298876E-3"/>
                  <c:y val="-8.89822843661359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60-43A1-856A-791F3667AD22}"/>
                </c:ext>
              </c:extLst>
            </c:dLbl>
            <c:dLbl>
              <c:idx val="4"/>
              <c:layout>
                <c:manualLayout>
                  <c:x val="0"/>
                  <c:y val="-1.108407200356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60-43A1-856A-791F3667AD22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(2)'!$AF$9:$AJ$9</c:f>
              <c:numCache>
                <c:formatCode>#,##0</c:formatCode>
                <c:ptCount val="5"/>
                <c:pt idx="0">
                  <c:v>-430</c:v>
                </c:pt>
                <c:pt idx="1">
                  <c:v>-230</c:v>
                </c:pt>
                <c:pt idx="2">
                  <c:v>10</c:v>
                </c:pt>
                <c:pt idx="3">
                  <c:v>-180</c:v>
                </c:pt>
                <c:pt idx="4">
                  <c:v>-30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360-43A1-856A-791F3667AD22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1.796891027857072E-3"/>
                  <c:y val="8.00906643619842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276592995433267E-2"/>
                      <c:h val="5.88323491990073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A360-43A1-856A-791F3667AD22}"/>
                </c:ext>
              </c:extLst>
            </c:dLbl>
            <c:dLbl>
              <c:idx val="1"/>
              <c:layout>
                <c:manualLayout>
                  <c:x val="-1.7767012410272336E-3"/>
                  <c:y val="3.588618885524761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360-43A1-856A-791F3667AD22}"/>
                </c:ext>
              </c:extLst>
            </c:dLbl>
            <c:dLbl>
              <c:idx val="2"/>
              <c:layout>
                <c:manualLayout>
                  <c:x val="4.0614766965938343E-3"/>
                  <c:y val="-3.73477149671636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411997465579595E-2"/>
                      <c:h val="7.97904379721905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A360-43A1-856A-791F3667AD22}"/>
                </c:ext>
              </c:extLst>
            </c:dLbl>
            <c:dLbl>
              <c:idx val="3"/>
              <c:layout>
                <c:manualLayout>
                  <c:x val="1.9322688616530631E-3"/>
                  <c:y val="2.57973091134210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360-43A1-856A-791F3667AD22}"/>
                </c:ext>
              </c:extLst>
            </c:dLbl>
            <c:dLbl>
              <c:idx val="4"/>
              <c:layout>
                <c:manualLayout>
                  <c:x val="-4.5763516814469789E-5"/>
                  <c:y val="-2.06711822035887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360-43A1-856A-791F3667AD22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(2)'!$T$9:$X$9</c:f>
              <c:numCache>
                <c:formatCode>#,##0</c:formatCode>
                <c:ptCount val="5"/>
                <c:pt idx="0">
                  <c:v>-340</c:v>
                </c:pt>
                <c:pt idx="1">
                  <c:v>-220</c:v>
                </c:pt>
                <c:pt idx="2">
                  <c:v>80</c:v>
                </c:pt>
                <c:pt idx="3">
                  <c:v>-170</c:v>
                </c:pt>
                <c:pt idx="4">
                  <c:v>-70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360-43A1-856A-791F3667AD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092032"/>
        <c:axId val="210093568"/>
      </c:barChart>
      <c:catAx>
        <c:axId val="210092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0093568"/>
        <c:crosses val="autoZero"/>
        <c:auto val="1"/>
        <c:lblAlgn val="ctr"/>
        <c:lblOffset val="100"/>
        <c:noMultiLvlLbl val="0"/>
      </c:catAx>
      <c:valAx>
        <c:axId val="210093568"/>
        <c:scaling>
          <c:orientation val="minMax"/>
          <c:max val="200"/>
          <c:min val="-5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092032"/>
        <c:crosses val="autoZero"/>
        <c:crossBetween val="between"/>
        <c:majorUnit val="1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3182403460231929"/>
          <c:y val="0.16337714257559116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3'!$T$8:$T$9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'Données graph 1 et 3'!$T$10:$T$50</c:f>
              <c:numCache>
                <c:formatCode>0.0</c:formatCode>
                <c:ptCount val="41"/>
                <c:pt idx="0">
                  <c:v>100</c:v>
                </c:pt>
                <c:pt idx="1">
                  <c:v>102.51182035937903</c:v>
                </c:pt>
                <c:pt idx="2">
                  <c:v>102.42738572224785</c:v>
                </c:pt>
                <c:pt idx="3">
                  <c:v>102.43336029328196</c:v>
                </c:pt>
                <c:pt idx="4">
                  <c:v>100.04587129102075</c:v>
                </c:pt>
                <c:pt idx="5">
                  <c:v>100.13740132299682</c:v>
                </c:pt>
                <c:pt idx="6">
                  <c:v>99.666478545814698</c:v>
                </c:pt>
                <c:pt idx="7">
                  <c:v>99.465617696300924</c:v>
                </c:pt>
                <c:pt idx="8">
                  <c:v>99.341179164804345</c:v>
                </c:pt>
                <c:pt idx="9">
                  <c:v>98.774636612119721</c:v>
                </c:pt>
                <c:pt idx="10">
                  <c:v>103.48586261327985</c:v>
                </c:pt>
                <c:pt idx="11">
                  <c:v>102.48830065471167</c:v>
                </c:pt>
                <c:pt idx="12">
                  <c:v>103.25328509119109</c:v>
                </c:pt>
                <c:pt idx="13">
                  <c:v>105.06466884778851</c:v>
                </c:pt>
                <c:pt idx="14">
                  <c:v>102.6580336054304</c:v>
                </c:pt>
                <c:pt idx="15">
                  <c:v>102.50139848458886</c:v>
                </c:pt>
                <c:pt idx="16">
                  <c:v>90.467977940015999</c:v>
                </c:pt>
                <c:pt idx="17">
                  <c:v>97.569558617726031</c:v>
                </c:pt>
                <c:pt idx="18">
                  <c:v>101.6851386025007</c:v>
                </c:pt>
                <c:pt idx="19">
                  <c:v>102.27741434366713</c:v>
                </c:pt>
                <c:pt idx="20">
                  <c:v>103.85864315368852</c:v>
                </c:pt>
                <c:pt idx="21">
                  <c:v>103.04909881642048</c:v>
                </c:pt>
                <c:pt idx="22">
                  <c:v>102.56065633043951</c:v>
                </c:pt>
                <c:pt idx="23">
                  <c:v>104.39069744747091</c:v>
                </c:pt>
                <c:pt idx="24">
                  <c:v>107.09691091732323</c:v>
                </c:pt>
                <c:pt idx="25">
                  <c:v>105.75772107851596</c:v>
                </c:pt>
                <c:pt idx="26">
                  <c:v>105.71826313513949</c:v>
                </c:pt>
                <c:pt idx="27">
                  <c:v>107.06269147908105</c:v>
                </c:pt>
                <c:pt idx="28">
                  <c:v>108.59721074785986</c:v>
                </c:pt>
                <c:pt idx="29">
                  <c:v>106.2865838469169</c:v>
                </c:pt>
                <c:pt idx="30">
                  <c:v>107.09613609895636</c:v>
                </c:pt>
                <c:pt idx="31">
                  <c:v>107.51660321981255</c:v>
                </c:pt>
                <c:pt idx="32">
                  <c:v>106.17645663224036</c:v>
                </c:pt>
                <c:pt idx="33">
                  <c:v>105.03828459865731</c:v>
                </c:pt>
                <c:pt idx="34">
                  <c:v>105.85509210729391</c:v>
                </c:pt>
                <c:pt idx="35">
                  <c:v>105.12442246853266</c:v>
                </c:pt>
                <c:pt idx="36">
                  <c:v>104.71478785959654</c:v>
                </c:pt>
                <c:pt idx="37">
                  <c:v>104.97705556019238</c:v>
                </c:pt>
                <c:pt idx="38">
                  <c:v>103.38021950459894</c:v>
                </c:pt>
                <c:pt idx="39">
                  <c:v>103.49110188827233</c:v>
                </c:pt>
                <c:pt idx="40">
                  <c:v>101.77089064885105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E3-47FC-B64A-89328AF3B48B}"/>
            </c:ext>
          </c:extLst>
        </c:ser>
        <c:ser>
          <c:idx val="1"/>
          <c:order val="1"/>
          <c:tx>
            <c:strRef>
              <c:f>'Données graph 1 et 3'!$S$8:$S$9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'Données graph 1 et 3'!$S$10:$S$50</c:f>
              <c:numCache>
                <c:formatCode>0.0</c:formatCode>
                <c:ptCount val="41"/>
                <c:pt idx="0">
                  <c:v>100</c:v>
                </c:pt>
                <c:pt idx="1">
                  <c:v>103.00725191319277</c:v>
                </c:pt>
                <c:pt idx="2">
                  <c:v>103.70337000950389</c:v>
                </c:pt>
                <c:pt idx="3">
                  <c:v>117.41701656618977</c:v>
                </c:pt>
                <c:pt idx="4">
                  <c:v>101.0161975652337</c:v>
                </c:pt>
                <c:pt idx="5">
                  <c:v>103.63482822194605</c:v>
                </c:pt>
                <c:pt idx="6">
                  <c:v>104.14241307333782</c:v>
                </c:pt>
                <c:pt idx="7">
                  <c:v>102.54452015315105</c:v>
                </c:pt>
                <c:pt idx="8">
                  <c:v>103.58221610489164</c:v>
                </c:pt>
                <c:pt idx="9">
                  <c:v>102.16698186419212</c:v>
                </c:pt>
                <c:pt idx="10">
                  <c:v>102.84626634585679</c:v>
                </c:pt>
                <c:pt idx="11">
                  <c:v>101.40325260724454</c:v>
                </c:pt>
                <c:pt idx="12">
                  <c:v>102.22831861145403</c:v>
                </c:pt>
                <c:pt idx="13">
                  <c:v>101.91684572135105</c:v>
                </c:pt>
                <c:pt idx="14">
                  <c:v>101.31873784042111</c:v>
                </c:pt>
                <c:pt idx="15">
                  <c:v>103.39354306465327</c:v>
                </c:pt>
                <c:pt idx="16">
                  <c:v>98.556379913062102</c:v>
                </c:pt>
                <c:pt idx="17">
                  <c:v>99.56932185349477</c:v>
                </c:pt>
                <c:pt idx="18">
                  <c:v>113.39548193386075</c:v>
                </c:pt>
                <c:pt idx="19">
                  <c:v>121.9987558774545</c:v>
                </c:pt>
                <c:pt idx="20">
                  <c:v>125.66166753333192</c:v>
                </c:pt>
                <c:pt idx="21">
                  <c:v>125.51306551010602</c:v>
                </c:pt>
                <c:pt idx="22">
                  <c:v>130.77647506954838</c:v>
                </c:pt>
                <c:pt idx="23">
                  <c:v>132.86651101246085</c:v>
                </c:pt>
                <c:pt idx="24">
                  <c:v>132.46875174388262</c:v>
                </c:pt>
                <c:pt idx="25">
                  <c:v>132.40626285413191</c:v>
                </c:pt>
                <c:pt idx="26">
                  <c:v>135.41475990862958</c:v>
                </c:pt>
                <c:pt idx="27">
                  <c:v>137.26453356998766</c:v>
                </c:pt>
                <c:pt idx="28">
                  <c:v>139.28569790657434</c:v>
                </c:pt>
                <c:pt idx="29">
                  <c:v>141.13089475790801</c:v>
                </c:pt>
                <c:pt idx="30">
                  <c:v>140.99453137842218</c:v>
                </c:pt>
                <c:pt idx="31">
                  <c:v>139.60506689803452</c:v>
                </c:pt>
                <c:pt idx="32">
                  <c:v>140.10060504747076</c:v>
                </c:pt>
                <c:pt idx="33">
                  <c:v>138.18501879030342</c:v>
                </c:pt>
                <c:pt idx="34">
                  <c:v>135.70708629994147</c:v>
                </c:pt>
                <c:pt idx="35">
                  <c:v>134.10385314399537</c:v>
                </c:pt>
                <c:pt idx="36">
                  <c:v>131.18701617512409</c:v>
                </c:pt>
                <c:pt idx="37">
                  <c:v>128.80884700454192</c:v>
                </c:pt>
                <c:pt idx="38">
                  <c:v>127.33512814419466</c:v>
                </c:pt>
                <c:pt idx="39">
                  <c:v>127.72963038103266</c:v>
                </c:pt>
                <c:pt idx="40">
                  <c:v>124.83706977906199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E3-47FC-B64A-89328AF3B48B}"/>
            </c:ext>
          </c:extLst>
        </c:ser>
        <c:ser>
          <c:idx val="2"/>
          <c:order val="2"/>
          <c:tx>
            <c:strRef>
              <c:f>'Données graph 1 et 3'!$U$8:$U$9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'Données graph 1 et 3'!$U$10:$U$50</c:f>
              <c:numCache>
                <c:formatCode>0.0</c:formatCode>
                <c:ptCount val="41"/>
                <c:pt idx="0">
                  <c:v>100</c:v>
                </c:pt>
                <c:pt idx="1">
                  <c:v>102.1063055844599</c:v>
                </c:pt>
                <c:pt idx="2">
                  <c:v>102.50064893546191</c:v>
                </c:pt>
                <c:pt idx="3">
                  <c:v>102.66882944926299</c:v>
                </c:pt>
                <c:pt idx="4">
                  <c:v>103.29683378644583</c:v>
                </c:pt>
                <c:pt idx="5">
                  <c:v>103.97743436843862</c:v>
                </c:pt>
                <c:pt idx="6">
                  <c:v>103.79844182714186</c:v>
                </c:pt>
                <c:pt idx="7">
                  <c:v>103.95272729152826</c:v>
                </c:pt>
                <c:pt idx="8">
                  <c:v>104.95933156931068</c:v>
                </c:pt>
                <c:pt idx="9">
                  <c:v>103.60203647701738</c:v>
                </c:pt>
                <c:pt idx="10">
                  <c:v>104.34863722414644</c:v>
                </c:pt>
                <c:pt idx="11">
                  <c:v>104.74323594878483</c:v>
                </c:pt>
                <c:pt idx="12">
                  <c:v>106.60155171278976</c:v>
                </c:pt>
                <c:pt idx="13">
                  <c:v>105.5773179147498</c:v>
                </c:pt>
                <c:pt idx="14">
                  <c:v>105.50843332941659</c:v>
                </c:pt>
                <c:pt idx="15">
                  <c:v>107.19033581034221</c:v>
                </c:pt>
                <c:pt idx="16">
                  <c:v>100.73803062141793</c:v>
                </c:pt>
                <c:pt idx="17">
                  <c:v>97.173612410366943</c:v>
                </c:pt>
                <c:pt idx="18">
                  <c:v>102.66895112666681</c:v>
                </c:pt>
                <c:pt idx="19">
                  <c:v>100.4534614379845</c:v>
                </c:pt>
                <c:pt idx="20">
                  <c:v>100.9936021572569</c:v>
                </c:pt>
                <c:pt idx="21">
                  <c:v>105.97267957324451</c:v>
                </c:pt>
                <c:pt idx="22">
                  <c:v>107.40206878308194</c:v>
                </c:pt>
                <c:pt idx="23">
                  <c:v>108.31957870192402</c:v>
                </c:pt>
                <c:pt idx="24">
                  <c:v>109.79857872328873</c:v>
                </c:pt>
                <c:pt idx="25">
                  <c:v>109.1845703951513</c:v>
                </c:pt>
                <c:pt idx="26">
                  <c:v>108.37932063842497</c:v>
                </c:pt>
                <c:pt idx="27">
                  <c:v>109.79212127740927</c:v>
                </c:pt>
                <c:pt idx="28">
                  <c:v>111.74643324761759</c:v>
                </c:pt>
                <c:pt idx="29">
                  <c:v>112.31814946610625</c:v>
                </c:pt>
                <c:pt idx="30">
                  <c:v>112.8190225467122</c:v>
                </c:pt>
                <c:pt idx="31">
                  <c:v>114.31500245401097</c:v>
                </c:pt>
                <c:pt idx="32">
                  <c:v>115.44100723117718</c:v>
                </c:pt>
                <c:pt idx="33">
                  <c:v>115.18301311864063</c:v>
                </c:pt>
                <c:pt idx="34">
                  <c:v>115.18106296388757</c:v>
                </c:pt>
                <c:pt idx="35">
                  <c:v>114.34829991943371</c:v>
                </c:pt>
                <c:pt idx="36">
                  <c:v>113.45006873228773</c:v>
                </c:pt>
                <c:pt idx="37">
                  <c:v>114.46723571867084</c:v>
                </c:pt>
                <c:pt idx="38">
                  <c:v>114.63105191589821</c:v>
                </c:pt>
                <c:pt idx="39">
                  <c:v>114.65833784560964</c:v>
                </c:pt>
                <c:pt idx="40">
                  <c:v>113.5708526561129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E3-47FC-B64A-89328AF3B48B}"/>
            </c:ext>
          </c:extLst>
        </c:ser>
        <c:ser>
          <c:idx val="3"/>
          <c:order val="3"/>
          <c:tx>
            <c:strRef>
              <c:f>'Données graph 1 et 3'!$V$8:$V$9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'Données graph 1 et 3'!$V$10:$V$50</c:f>
              <c:numCache>
                <c:formatCode>0.0</c:formatCode>
                <c:ptCount val="41"/>
                <c:pt idx="0">
                  <c:v>100</c:v>
                </c:pt>
                <c:pt idx="1">
                  <c:v>100.67112917002987</c:v>
                </c:pt>
                <c:pt idx="2">
                  <c:v>100.28953974565107</c:v>
                </c:pt>
                <c:pt idx="3">
                  <c:v>100.2757539602444</c:v>
                </c:pt>
                <c:pt idx="4">
                  <c:v>100.79267126699325</c:v>
                </c:pt>
                <c:pt idx="5">
                  <c:v>99.759391837620598</c:v>
                </c:pt>
                <c:pt idx="6">
                  <c:v>97.495140463904562</c:v>
                </c:pt>
                <c:pt idx="7">
                  <c:v>98.000813796907607</c:v>
                </c:pt>
                <c:pt idx="8">
                  <c:v>97.518547889239287</c:v>
                </c:pt>
                <c:pt idx="9">
                  <c:v>97.588304962238055</c:v>
                </c:pt>
                <c:pt idx="10">
                  <c:v>97.347471289288634</c:v>
                </c:pt>
                <c:pt idx="11">
                  <c:v>98.345844506345301</c:v>
                </c:pt>
                <c:pt idx="12">
                  <c:v>97.723387141323386</c:v>
                </c:pt>
                <c:pt idx="13">
                  <c:v>98.577665053348824</c:v>
                </c:pt>
                <c:pt idx="14">
                  <c:v>97.567466438008921</c:v>
                </c:pt>
                <c:pt idx="15">
                  <c:v>98.648474736255054</c:v>
                </c:pt>
                <c:pt idx="16">
                  <c:v>97.342129036632443</c:v>
                </c:pt>
                <c:pt idx="17">
                  <c:v>96.581263231725217</c:v>
                </c:pt>
                <c:pt idx="18">
                  <c:v>97.534160486662515</c:v>
                </c:pt>
                <c:pt idx="19">
                  <c:v>98.648286804485039</c:v>
                </c:pt>
                <c:pt idx="20">
                  <c:v>98.465949789647112</c:v>
                </c:pt>
                <c:pt idx="21">
                  <c:v>99.172923137596683</c:v>
                </c:pt>
                <c:pt idx="22">
                  <c:v>98.874960490726878</c:v>
                </c:pt>
                <c:pt idx="23">
                  <c:v>99.889504036940423</c:v>
                </c:pt>
                <c:pt idx="24">
                  <c:v>99.935250650722821</c:v>
                </c:pt>
                <c:pt idx="25">
                  <c:v>100.37092576802502</c:v>
                </c:pt>
                <c:pt idx="26">
                  <c:v>100.07153647547121</c:v>
                </c:pt>
                <c:pt idx="27">
                  <c:v>100.51186812483704</c:v>
                </c:pt>
                <c:pt idx="28">
                  <c:v>100.62669967519511</c:v>
                </c:pt>
                <c:pt idx="29">
                  <c:v>101.49131827120024</c:v>
                </c:pt>
                <c:pt idx="30">
                  <c:v>101.01042873205377</c:v>
                </c:pt>
                <c:pt idx="31">
                  <c:v>101.84410037189302</c:v>
                </c:pt>
                <c:pt idx="32">
                  <c:v>101.84125082599742</c:v>
                </c:pt>
                <c:pt idx="33">
                  <c:v>101.91460431820354</c:v>
                </c:pt>
                <c:pt idx="34">
                  <c:v>102.0763099191973</c:v>
                </c:pt>
                <c:pt idx="35">
                  <c:v>102.89742358007015</c:v>
                </c:pt>
                <c:pt idx="36">
                  <c:v>103.14089974160893</c:v>
                </c:pt>
                <c:pt idx="37">
                  <c:v>103.36979341407458</c:v>
                </c:pt>
                <c:pt idx="38">
                  <c:v>102.63574280172203</c:v>
                </c:pt>
                <c:pt idx="39">
                  <c:v>102.64032386516821</c:v>
                </c:pt>
                <c:pt idx="40">
                  <c:v>103.02974944063669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8E3-47FC-B64A-89328AF3B4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971072"/>
        <c:axId val="209972608"/>
      </c:lineChart>
      <c:catAx>
        <c:axId val="20997107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209972608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9972608"/>
        <c:scaling>
          <c:orientation val="minMax"/>
          <c:max val="145"/>
          <c:min val="9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9971072"/>
        <c:crosses val="autoZero"/>
        <c:crossBetween val="midCat"/>
        <c:majorUnit val="5"/>
      </c:valAx>
    </c:plotArea>
    <c:legend>
      <c:legendPos val="t"/>
      <c:layout>
        <c:manualLayout>
          <c:xMode val="edge"/>
          <c:yMode val="edge"/>
          <c:x val="0"/>
          <c:y val="0.19171304885590601"/>
          <c:w val="1"/>
          <c:h val="8.198569334677320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t" anchorCtr="1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Contrats d'apprentissage commencés dans le trimestre et en cours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au 31 mars de chaque année, dans les Alpes-de-Haute-Provence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200" b="0" i="1" baseline="0">
                <a:effectLst/>
              </a:rPr>
              <a:t>(données brutes, en nombre)</a:t>
            </a:r>
            <a:endParaRPr lang="fr-FR" sz="1200" b="0" i="1">
              <a:effectLst/>
            </a:endParaRPr>
          </a:p>
        </c:rich>
      </c:tx>
      <c:layout>
        <c:manualLayout>
          <c:xMode val="edge"/>
          <c:yMode val="edge"/>
          <c:x val="0.14466015659559409"/>
          <c:y val="1.404102084642017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89781983542202E-2"/>
          <c:y val="0.22718177019598126"/>
          <c:w val="0.93016067977190131"/>
          <c:h val="0.45357743553426189"/>
        </c:manualLayout>
      </c:layout>
      <c:barChart>
        <c:barDir val="col"/>
        <c:grouping val="stacked"/>
        <c:varyColors val="0"/>
        <c:ser>
          <c:idx val="0"/>
          <c:order val="0"/>
          <c:tx>
            <c:v>Cumul des entrées sur un trimestre (échelle de gauche)</c:v>
          </c:tx>
          <c:spPr>
            <a:ln w="25400">
              <a:noFill/>
            </a:ln>
          </c:spPr>
          <c:invertIfNegative val="0"/>
          <c:cat>
            <c:multiLvlStrRef>
              <c:f>'Graph appr (trim1)'!$A$3:$B$13</c:f>
              <c:multiLvlStrCache>
                <c:ptCount val="11"/>
                <c:lvl>
                  <c:pt idx="0">
                    <c:v>T1</c:v>
                  </c:pt>
                  <c:pt idx="1">
                    <c:v>T1</c:v>
                  </c:pt>
                  <c:pt idx="2">
                    <c:v>T1</c:v>
                  </c:pt>
                  <c:pt idx="3">
                    <c:v>T1</c:v>
                  </c:pt>
                  <c:pt idx="4">
                    <c:v>T1</c:v>
                  </c:pt>
                  <c:pt idx="5">
                    <c:v>T1</c:v>
                  </c:pt>
                  <c:pt idx="6">
                    <c:v>T1</c:v>
                  </c:pt>
                  <c:pt idx="7">
                    <c:v>T1</c:v>
                  </c:pt>
                  <c:pt idx="8">
                    <c:v>T1</c:v>
                  </c:pt>
                  <c:pt idx="9">
                    <c:v>T1</c:v>
                  </c:pt>
                  <c:pt idx="10">
                    <c:v>T1</c:v>
                  </c:pt>
                </c:lvl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2021</c:v>
                  </c:pt>
                  <c:pt idx="6">
                    <c:v>2022</c:v>
                  </c:pt>
                  <c:pt idx="7">
                    <c:v>2023</c:v>
                  </c:pt>
                  <c:pt idx="8">
                    <c:v>2024</c:v>
                  </c:pt>
                  <c:pt idx="9">
                    <c:v>2025</c:v>
                  </c:pt>
                  <c:pt idx="10">
                    <c:v>2026</c:v>
                  </c:pt>
                </c:lvl>
              </c:multiLvlStrCache>
            </c:multiLvlStrRef>
          </c:cat>
          <c:val>
            <c:numRef>
              <c:f>'Graph appr (trim1)'!$E$3:$E$13</c:f>
              <c:numCache>
                <c:formatCode>#,##0</c:formatCode>
                <c:ptCount val="11"/>
                <c:pt idx="0">
                  <c:v>4</c:v>
                </c:pt>
                <c:pt idx="1">
                  <c:v>16</c:v>
                </c:pt>
                <c:pt idx="2">
                  <c:v>26</c:v>
                </c:pt>
                <c:pt idx="3">
                  <c:v>31</c:v>
                </c:pt>
                <c:pt idx="4">
                  <c:v>35</c:v>
                </c:pt>
                <c:pt idx="5">
                  <c:v>132</c:v>
                </c:pt>
                <c:pt idx="6">
                  <c:v>108</c:v>
                </c:pt>
                <c:pt idx="7">
                  <c:v>96</c:v>
                </c:pt>
                <c:pt idx="8">
                  <c:v>91</c:v>
                </c:pt>
                <c:pt idx="9">
                  <c:v>95</c:v>
                </c:pt>
                <c:pt idx="10">
                  <c:v>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3C-49E7-82AF-CE7D884B4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4456432"/>
        <c:axId val="1"/>
      </c:barChart>
      <c:lineChart>
        <c:grouping val="standard"/>
        <c:varyColors val="0"/>
        <c:ser>
          <c:idx val="1"/>
          <c:order val="1"/>
          <c:tx>
            <c:v>Stocks de bénéficiaires en fin de 1er trimestres (échelle de droite)</c:v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cat>
            <c:multiLvlStrRef>
              <c:f>'Graph appr (trim1)'!$A$3:$B$13</c:f>
              <c:multiLvlStrCache>
                <c:ptCount val="11"/>
                <c:lvl>
                  <c:pt idx="0">
                    <c:v>T1</c:v>
                  </c:pt>
                  <c:pt idx="1">
                    <c:v>T1</c:v>
                  </c:pt>
                  <c:pt idx="2">
                    <c:v>T1</c:v>
                  </c:pt>
                  <c:pt idx="3">
                    <c:v>T1</c:v>
                  </c:pt>
                  <c:pt idx="4">
                    <c:v>T1</c:v>
                  </c:pt>
                  <c:pt idx="5">
                    <c:v>T1</c:v>
                  </c:pt>
                  <c:pt idx="6">
                    <c:v>T1</c:v>
                  </c:pt>
                  <c:pt idx="7">
                    <c:v>T1</c:v>
                  </c:pt>
                  <c:pt idx="8">
                    <c:v>T1</c:v>
                  </c:pt>
                  <c:pt idx="9">
                    <c:v>T1</c:v>
                  </c:pt>
                  <c:pt idx="10">
                    <c:v>T1</c:v>
                  </c:pt>
                </c:lvl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2021</c:v>
                  </c:pt>
                  <c:pt idx="6">
                    <c:v>2022</c:v>
                  </c:pt>
                  <c:pt idx="7">
                    <c:v>2023</c:v>
                  </c:pt>
                  <c:pt idx="8">
                    <c:v>2024</c:v>
                  </c:pt>
                  <c:pt idx="9">
                    <c:v>2025</c:v>
                  </c:pt>
                  <c:pt idx="10">
                    <c:v>2026</c:v>
                  </c:pt>
                </c:lvl>
              </c:multiLvlStrCache>
            </c:multiLvlStrRef>
          </c:cat>
          <c:val>
            <c:numRef>
              <c:f>'Graph appr (trim1)'!$F$3:$F$13</c:f>
              <c:numCache>
                <c:formatCode>#,##0</c:formatCode>
                <c:ptCount val="11"/>
                <c:pt idx="0">
                  <c:v>685</c:v>
                </c:pt>
                <c:pt idx="1">
                  <c:v>910</c:v>
                </c:pt>
                <c:pt idx="2">
                  <c:v>973</c:v>
                </c:pt>
                <c:pt idx="3">
                  <c:v>1051</c:v>
                </c:pt>
                <c:pt idx="4">
                  <c:v>1117</c:v>
                </c:pt>
                <c:pt idx="5">
                  <c:v>1470</c:v>
                </c:pt>
                <c:pt idx="6">
                  <c:v>1707</c:v>
                </c:pt>
                <c:pt idx="7">
                  <c:v>1820</c:v>
                </c:pt>
                <c:pt idx="8">
                  <c:v>1797</c:v>
                </c:pt>
                <c:pt idx="9">
                  <c:v>1831</c:v>
                </c:pt>
                <c:pt idx="10">
                  <c:v>1748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3C-49E7-82AF-CE7D884B41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51445643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2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514456432"/>
        <c:crosses val="autoZero"/>
        <c:crossBetween val="between"/>
        <c:majorUnit val="40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endParaRPr lang="fr-FR"/>
          </a:p>
        </c:txPr>
        <c:crossAx val="3"/>
        <c:crosses val="max"/>
        <c:crossBetween val="between"/>
        <c:majorUnit val="400"/>
      </c:valAx>
    </c:plotArea>
    <c:legend>
      <c:legendPos val="r"/>
      <c:layout>
        <c:manualLayout>
          <c:xMode val="edge"/>
          <c:yMode val="edge"/>
          <c:x val="1.0269115513803471E-2"/>
          <c:y val="0.16079376673522716"/>
          <c:w val="0.98368152748186555"/>
          <c:h val="5.2759466921262738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/>
            </a:pPr>
            <a:r>
              <a:rPr lang="fr-FR" sz="1500"/>
              <a:t>Taux de chômage dans les Alpes-de-Haute-Provence </a:t>
            </a:r>
            <a:r>
              <a:rPr lang="fr-FR" sz="1500" b="0" i="1"/>
              <a:t>(en %)</a:t>
            </a:r>
          </a:p>
        </c:rich>
      </c:tx>
      <c:layout>
        <c:manualLayout>
          <c:xMode val="edge"/>
          <c:yMode val="edge"/>
          <c:x val="0.1827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38260558339295E-2"/>
          <c:y val="0.19261954681700291"/>
          <c:w val="0.83764367816092722"/>
          <c:h val="0.5202515957694637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chemeClr val="accent6"/>
              </a:solidFill>
              <a:prstDash val="solid"/>
            </a:ln>
          </c:spPr>
          <c:marker>
            <c:symbol val="none"/>
          </c:marker>
          <c:cat>
            <c:multiLvlStrRef>
              <c:f>'dates trim'!$B$137:$C$300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  <c:pt idx="44">
                    <c:v>2027</c:v>
                  </c:pt>
                </c:lvl>
              </c:multiLvlStrCache>
            </c:multiLvlStrRef>
          </c:cat>
          <c:val>
            <c:numRef>
              <c:f>Données!$C$145:$C$185</c:f>
              <c:numCache>
                <c:formatCode>#\ ##0.0</c:formatCode>
                <c:ptCount val="41"/>
                <c:pt idx="0">
                  <c:v>11.3</c:v>
                </c:pt>
                <c:pt idx="1">
                  <c:v>11.2</c:v>
                </c:pt>
                <c:pt idx="2">
                  <c:v>11</c:v>
                </c:pt>
                <c:pt idx="3">
                  <c:v>11.4</c:v>
                </c:pt>
                <c:pt idx="4">
                  <c:v>10.9</c:v>
                </c:pt>
                <c:pt idx="5">
                  <c:v>10.8</c:v>
                </c:pt>
                <c:pt idx="6">
                  <c:v>10.8</c:v>
                </c:pt>
                <c:pt idx="7">
                  <c:v>10.3</c:v>
                </c:pt>
                <c:pt idx="8">
                  <c:v>10.6</c:v>
                </c:pt>
                <c:pt idx="9">
                  <c:v>10.4</c:v>
                </c:pt>
                <c:pt idx="10">
                  <c:v>10.199999999999999</c:v>
                </c:pt>
                <c:pt idx="11">
                  <c:v>10</c:v>
                </c:pt>
                <c:pt idx="12">
                  <c:v>10.1</c:v>
                </c:pt>
                <c:pt idx="13">
                  <c:v>9.6</c:v>
                </c:pt>
                <c:pt idx="14">
                  <c:v>9.5</c:v>
                </c:pt>
                <c:pt idx="15">
                  <c:v>9.1999999999999993</c:v>
                </c:pt>
                <c:pt idx="16">
                  <c:v>8.9</c:v>
                </c:pt>
                <c:pt idx="17">
                  <c:v>8.1999999999999993</c:v>
                </c:pt>
                <c:pt idx="18">
                  <c:v>10.1</c:v>
                </c:pt>
                <c:pt idx="19">
                  <c:v>9.1</c:v>
                </c:pt>
                <c:pt idx="20">
                  <c:v>9.1999999999999993</c:v>
                </c:pt>
                <c:pt idx="21">
                  <c:v>9.1</c:v>
                </c:pt>
                <c:pt idx="22">
                  <c:v>8.9</c:v>
                </c:pt>
                <c:pt idx="23">
                  <c:v>8.3000000000000007</c:v>
                </c:pt>
                <c:pt idx="24">
                  <c:v>8.1999999999999993</c:v>
                </c:pt>
                <c:pt idx="25">
                  <c:v>8.3000000000000007</c:v>
                </c:pt>
                <c:pt idx="26">
                  <c:v>8.1</c:v>
                </c:pt>
                <c:pt idx="27">
                  <c:v>8</c:v>
                </c:pt>
                <c:pt idx="28">
                  <c:v>7.9</c:v>
                </c:pt>
                <c:pt idx="29">
                  <c:v>7.9</c:v>
                </c:pt>
                <c:pt idx="30">
                  <c:v>8.1</c:v>
                </c:pt>
                <c:pt idx="31">
                  <c:v>8.1999999999999993</c:v>
                </c:pt>
                <c:pt idx="32">
                  <c:v>8.1</c:v>
                </c:pt>
                <c:pt idx="33">
                  <c:v>7.8</c:v>
                </c:pt>
                <c:pt idx="34">
                  <c:v>7.8</c:v>
                </c:pt>
                <c:pt idx="35">
                  <c:v>7.8</c:v>
                </c:pt>
                <c:pt idx="36">
                  <c:v>7.9</c:v>
                </c:pt>
                <c:pt idx="37">
                  <c:v>8</c:v>
                </c:pt>
                <c:pt idx="38">
                  <c:v>8.1999999999999993</c:v>
                </c:pt>
                <c:pt idx="39">
                  <c:v>8.4</c:v>
                </c:pt>
                <c:pt idx="40">
                  <c:v>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17F-43B3-8403-73D0950B3988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trim'!$B$137:$C$300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  <c:pt idx="44">
                    <c:v>2027</c:v>
                  </c:pt>
                </c:lvl>
              </c:multiLvlStrCache>
            </c:multiLvlStrRef>
          </c:cat>
          <c:val>
            <c:numRef>
              <c:f>Données!$B$145:$B$185</c:f>
              <c:numCache>
                <c:formatCode>#\ ##0.0</c:formatCode>
                <c:ptCount val="41"/>
                <c:pt idx="0">
                  <c:v>9.9</c:v>
                </c:pt>
                <c:pt idx="1">
                  <c:v>9.6999999999999993</c:v>
                </c:pt>
                <c:pt idx="2">
                  <c:v>9.6</c:v>
                </c:pt>
                <c:pt idx="3">
                  <c:v>9.6999999999999993</c:v>
                </c:pt>
                <c:pt idx="4">
                  <c:v>9.3000000000000007</c:v>
                </c:pt>
                <c:pt idx="5">
                  <c:v>9.1999999999999993</c:v>
                </c:pt>
                <c:pt idx="6">
                  <c:v>9.1999999999999993</c:v>
                </c:pt>
                <c:pt idx="7">
                  <c:v>8.6999999999999993</c:v>
                </c:pt>
                <c:pt idx="8">
                  <c:v>9</c:v>
                </c:pt>
                <c:pt idx="9">
                  <c:v>8.8000000000000007</c:v>
                </c:pt>
                <c:pt idx="10">
                  <c:v>8.6</c:v>
                </c:pt>
                <c:pt idx="11">
                  <c:v>8.4</c:v>
                </c:pt>
                <c:pt idx="12">
                  <c:v>8.5</c:v>
                </c:pt>
                <c:pt idx="13">
                  <c:v>8.1999999999999993</c:v>
                </c:pt>
                <c:pt idx="14">
                  <c:v>8.1</c:v>
                </c:pt>
                <c:pt idx="15">
                  <c:v>7.9</c:v>
                </c:pt>
                <c:pt idx="16">
                  <c:v>7.7</c:v>
                </c:pt>
                <c:pt idx="17">
                  <c:v>7.1</c:v>
                </c:pt>
                <c:pt idx="18">
                  <c:v>8.6999999999999993</c:v>
                </c:pt>
                <c:pt idx="19">
                  <c:v>7.9</c:v>
                </c:pt>
                <c:pt idx="20">
                  <c:v>8</c:v>
                </c:pt>
                <c:pt idx="21">
                  <c:v>7.7</c:v>
                </c:pt>
                <c:pt idx="22">
                  <c:v>7.7</c:v>
                </c:pt>
                <c:pt idx="23">
                  <c:v>7.2</c:v>
                </c:pt>
                <c:pt idx="24">
                  <c:v>7.1</c:v>
                </c:pt>
                <c:pt idx="25">
                  <c:v>7.2</c:v>
                </c:pt>
                <c:pt idx="26">
                  <c:v>7</c:v>
                </c:pt>
                <c:pt idx="27">
                  <c:v>6.9</c:v>
                </c:pt>
                <c:pt idx="28">
                  <c:v>6.9</c:v>
                </c:pt>
                <c:pt idx="29">
                  <c:v>7</c:v>
                </c:pt>
                <c:pt idx="30">
                  <c:v>7.2</c:v>
                </c:pt>
                <c:pt idx="31">
                  <c:v>7.3</c:v>
                </c:pt>
                <c:pt idx="32">
                  <c:v>7.2</c:v>
                </c:pt>
                <c:pt idx="33">
                  <c:v>7.1</c:v>
                </c:pt>
                <c:pt idx="34">
                  <c:v>7.2</c:v>
                </c:pt>
                <c:pt idx="35">
                  <c:v>7.1</c:v>
                </c:pt>
                <c:pt idx="36">
                  <c:v>7.2</c:v>
                </c:pt>
                <c:pt idx="37">
                  <c:v>7.4</c:v>
                </c:pt>
                <c:pt idx="38">
                  <c:v>7.5</c:v>
                </c:pt>
                <c:pt idx="39">
                  <c:v>7.7</c:v>
                </c:pt>
                <c:pt idx="40">
                  <c:v>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17F-43B3-8403-73D0950B3988}"/>
            </c:ext>
          </c:extLst>
        </c:ser>
        <c:ser>
          <c:idx val="2"/>
          <c:order val="2"/>
          <c:tx>
            <c:strRef>
              <c:f>Données!$D$8</c:f>
              <c:strCache>
                <c:ptCount val="1"/>
                <c:pt idx="0">
                  <c:v>Alpes-de-Haute-Provence</c:v>
                </c:pt>
              </c:strCache>
            </c:strRef>
          </c:tx>
          <c:marker>
            <c:symbol val="none"/>
          </c:marker>
          <c:cat>
            <c:multiLvlStrRef>
              <c:f>'dates trim'!$B$137:$C$300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  <c:pt idx="44">
                    <c:v>2027</c:v>
                  </c:pt>
                </c:lvl>
              </c:multiLvlStrCache>
            </c:multiLvlStrRef>
          </c:cat>
          <c:val>
            <c:numRef>
              <c:f>Données!$D$145:$D$185</c:f>
              <c:numCache>
                <c:formatCode>#\ ##0.0</c:formatCode>
                <c:ptCount val="41"/>
                <c:pt idx="0">
                  <c:v>11.2</c:v>
                </c:pt>
                <c:pt idx="1">
                  <c:v>11</c:v>
                </c:pt>
                <c:pt idx="2">
                  <c:v>10.9</c:v>
                </c:pt>
                <c:pt idx="3">
                  <c:v>11.2</c:v>
                </c:pt>
                <c:pt idx="4">
                  <c:v>10.7</c:v>
                </c:pt>
                <c:pt idx="5">
                  <c:v>10.8</c:v>
                </c:pt>
                <c:pt idx="6">
                  <c:v>10.9</c:v>
                </c:pt>
                <c:pt idx="7">
                  <c:v>10.4</c:v>
                </c:pt>
                <c:pt idx="8">
                  <c:v>10.7</c:v>
                </c:pt>
                <c:pt idx="9">
                  <c:v>10.5</c:v>
                </c:pt>
                <c:pt idx="10">
                  <c:v>10.3</c:v>
                </c:pt>
                <c:pt idx="11">
                  <c:v>10.1</c:v>
                </c:pt>
                <c:pt idx="12">
                  <c:v>10.199999999999999</c:v>
                </c:pt>
                <c:pt idx="13">
                  <c:v>9.8000000000000007</c:v>
                </c:pt>
                <c:pt idx="14">
                  <c:v>9.6999999999999993</c:v>
                </c:pt>
                <c:pt idx="15">
                  <c:v>9.3000000000000007</c:v>
                </c:pt>
                <c:pt idx="16">
                  <c:v>9</c:v>
                </c:pt>
                <c:pt idx="17">
                  <c:v>8.4</c:v>
                </c:pt>
                <c:pt idx="18">
                  <c:v>10.199999999999999</c:v>
                </c:pt>
                <c:pt idx="19">
                  <c:v>8.9</c:v>
                </c:pt>
                <c:pt idx="20">
                  <c:v>9.1999999999999993</c:v>
                </c:pt>
                <c:pt idx="21">
                  <c:v>9.1</c:v>
                </c:pt>
                <c:pt idx="22">
                  <c:v>8.6999999999999993</c:v>
                </c:pt>
                <c:pt idx="23">
                  <c:v>8.3000000000000007</c:v>
                </c:pt>
                <c:pt idx="24">
                  <c:v>8.3000000000000007</c:v>
                </c:pt>
                <c:pt idx="25">
                  <c:v>8.3000000000000007</c:v>
                </c:pt>
                <c:pt idx="26">
                  <c:v>8.1999999999999993</c:v>
                </c:pt>
                <c:pt idx="27">
                  <c:v>8.1</c:v>
                </c:pt>
                <c:pt idx="28">
                  <c:v>8</c:v>
                </c:pt>
                <c:pt idx="29">
                  <c:v>8</c:v>
                </c:pt>
                <c:pt idx="30">
                  <c:v>8.3000000000000007</c:v>
                </c:pt>
                <c:pt idx="31">
                  <c:v>8.1999999999999993</c:v>
                </c:pt>
                <c:pt idx="32">
                  <c:v>8.1</c:v>
                </c:pt>
                <c:pt idx="33">
                  <c:v>7.9</c:v>
                </c:pt>
                <c:pt idx="34">
                  <c:v>8</c:v>
                </c:pt>
                <c:pt idx="35">
                  <c:v>7.7</c:v>
                </c:pt>
                <c:pt idx="36">
                  <c:v>7.8</c:v>
                </c:pt>
                <c:pt idx="37">
                  <c:v>7.9</c:v>
                </c:pt>
                <c:pt idx="38">
                  <c:v>8</c:v>
                </c:pt>
                <c:pt idx="39">
                  <c:v>8.1999999999999993</c:v>
                </c:pt>
                <c:pt idx="40">
                  <c:v>8.3000000000000007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17F-43B3-8403-73D0950B39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750976"/>
        <c:axId val="138752768"/>
      </c:lineChart>
      <c:catAx>
        <c:axId val="13875097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crossAx val="13875276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8752768"/>
        <c:scaling>
          <c:orientation val="minMax"/>
          <c:max val="12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38750976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7326712001908849E-2"/>
          <c:y val="0.11088737212410718"/>
          <c:w val="0.83965909090909085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2920525779348004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62C-41CA-8573-FFD2B482827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262C-41CA-8573-FFD2B4828272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4-262C-41CA-8573-FFD2B4828272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6-262C-41CA-8573-FFD2B482827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62C-41CA-8573-FFD2B4828272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62C-41CA-8573-FFD2B482827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62C-41CA-8573-FFD2B482827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62C-41CA-8573-FFD2B4828272}"/>
              </c:ext>
            </c:extLst>
          </c:dPt>
          <c:dLbls>
            <c:dLbl>
              <c:idx val="0"/>
              <c:layout>
                <c:manualLayout>
                  <c:x val="3.6680421824850985E-3"/>
                  <c:y val="1.0731052984574087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2C-41CA-8573-FFD2B4828272}"/>
                </c:ext>
              </c:extLst>
            </c:dLbl>
            <c:dLbl>
              <c:idx val="1"/>
              <c:layout>
                <c:manualLayout>
                  <c:x val="1.8340210912425492E-3"/>
                  <c:y val="1.073105298457411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2C-41CA-8573-FFD2B4828272}"/>
                </c:ext>
              </c:extLst>
            </c:dLbl>
            <c:dLbl>
              <c:idx val="2"/>
              <c:layout>
                <c:manualLayout>
                  <c:x val="0"/>
                  <c:y val="5.3655264922870555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62C-41CA-8573-FFD2B4828272}"/>
                </c:ext>
              </c:extLst>
            </c:dLbl>
            <c:dLbl>
              <c:idx val="3"/>
              <c:layout>
                <c:manualLayout>
                  <c:x val="0"/>
                  <c:y val="5.3653152510865715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62C-41CA-8573-FFD2B4828272}"/>
                </c:ext>
              </c:extLst>
            </c:dLbl>
            <c:dLbl>
              <c:idx val="4"/>
              <c:layout>
                <c:manualLayout>
                  <c:x val="1.8340210912426165E-3"/>
                  <c:y val="1.073105298457411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2C-41CA-8573-FFD2B4828272}"/>
                </c:ext>
              </c:extLst>
            </c:dLbl>
            <c:dLbl>
              <c:idx val="5"/>
              <c:layout>
                <c:manualLayout>
                  <c:x val="-1.4441110954665742E-7"/>
                  <c:y val="5.3655264922870555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62C-41CA-8573-FFD2B4828272}"/>
                </c:ext>
              </c:extLst>
            </c:dLbl>
            <c:dLbl>
              <c:idx val="6"/>
              <c:layout>
                <c:manualLayout>
                  <c:x val="-1.8340210912425492E-3"/>
                  <c:y val="8.0482897384305842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2C-41CA-8573-FFD2B4828272}"/>
                </c:ext>
              </c:extLst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62C-41CA-8573-FFD2B4828272}"/>
                </c:ext>
              </c:extLst>
            </c:dLbl>
            <c:dLbl>
              <c:idx val="8"/>
              <c:layout>
                <c:manualLayout>
                  <c:x val="0"/>
                  <c:y val="1.073105298457411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62C-41CA-8573-FFD2B4828272}"/>
                </c:ext>
              </c:extLst>
            </c:dLbl>
            <c:numFmt formatCode="#,##0.0" sourceLinked="0"/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graphiques_trim'!$G$10:$G$18</c:f>
              <c:strCache>
                <c:ptCount val="9"/>
                <c:pt idx="0">
                  <c:v>Ariège</c:v>
                </c:pt>
                <c:pt idx="1">
                  <c:v>Paca</c:v>
                </c:pt>
                <c:pt idx="2">
                  <c:v>Alpes-de-Haute-Provence</c:v>
                </c:pt>
                <c:pt idx="3">
                  <c:v>France métro.</c:v>
                </c:pt>
                <c:pt idx="4">
                  <c:v>Lot</c:v>
                </c:pt>
                <c:pt idx="5">
                  <c:v>Haute-Corse</c:v>
                </c:pt>
                <c:pt idx="6">
                  <c:v>Haute-Marne</c:v>
                </c:pt>
                <c:pt idx="7">
                  <c:v>Hautes-Alpes</c:v>
                </c:pt>
                <c:pt idx="8">
                  <c:v>Corse-du-Sud</c:v>
                </c:pt>
              </c:strCache>
            </c:strRef>
          </c:cat>
          <c:val>
            <c:numRef>
              <c:f>'données graphiques_trim'!$H$10:$H$18</c:f>
              <c:numCache>
                <c:formatCode>#\ ##0.0</c:formatCode>
                <c:ptCount val="9"/>
                <c:pt idx="0">
                  <c:v>9.5</c:v>
                </c:pt>
                <c:pt idx="1">
                  <c:v>8.5</c:v>
                </c:pt>
                <c:pt idx="2">
                  <c:v>8.3000000000000007</c:v>
                </c:pt>
                <c:pt idx="3">
                  <c:v>7.9</c:v>
                </c:pt>
                <c:pt idx="4">
                  <c:v>7.6</c:v>
                </c:pt>
                <c:pt idx="5">
                  <c:v>7.1</c:v>
                </c:pt>
                <c:pt idx="6">
                  <c:v>6.9</c:v>
                </c:pt>
                <c:pt idx="7">
                  <c:v>6.7</c:v>
                </c:pt>
                <c:pt idx="8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62C-41CA-8573-FFD2B4828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2270336"/>
        <c:axId val="1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graphiques_trim'!$G$10:$G$18</c:f>
              <c:strCache>
                <c:ptCount val="9"/>
                <c:pt idx="0">
                  <c:v>Ariège</c:v>
                </c:pt>
                <c:pt idx="1">
                  <c:v>Paca</c:v>
                </c:pt>
                <c:pt idx="2">
                  <c:v>Alpes-de-Haute-Provence</c:v>
                </c:pt>
                <c:pt idx="3">
                  <c:v>France métro.</c:v>
                </c:pt>
                <c:pt idx="4">
                  <c:v>Lot</c:v>
                </c:pt>
                <c:pt idx="5">
                  <c:v>Haute-Corse</c:v>
                </c:pt>
                <c:pt idx="6">
                  <c:v>Haute-Marne</c:v>
                </c:pt>
                <c:pt idx="7">
                  <c:v>Hautes-Alpes</c:v>
                </c:pt>
                <c:pt idx="8">
                  <c:v>Corse-du-Sud</c:v>
                </c:pt>
              </c:strCache>
            </c:strRef>
          </c:xVal>
          <c:yVal>
            <c:numRef>
              <c:f>'données graphiques_trim'!$J$10:$J$18</c:f>
              <c:numCache>
                <c:formatCode>#\ ##0.0</c:formatCode>
                <c:ptCount val="9"/>
                <c:pt idx="0">
                  <c:v>9.9999999999999645E-2</c:v>
                </c:pt>
                <c:pt idx="1">
                  <c:v>9.9999999999999645E-2</c:v>
                </c:pt>
                <c:pt idx="2">
                  <c:v>0.10000000000000142</c:v>
                </c:pt>
                <c:pt idx="3">
                  <c:v>0.20000000000000018</c:v>
                </c:pt>
                <c:pt idx="4">
                  <c:v>9.9999999999999645E-2</c:v>
                </c:pt>
                <c:pt idx="5">
                  <c:v>0</c:v>
                </c:pt>
                <c:pt idx="6">
                  <c:v>0</c:v>
                </c:pt>
                <c:pt idx="7">
                  <c:v>0.10000000000000053</c:v>
                </c:pt>
                <c:pt idx="8">
                  <c:v>9.9999999999999645E-2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262C-41CA-8573-FFD2B4828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136227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 anchor="ctr" anchorCtr="0"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  <c:max val="1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362270336"/>
        <c:crosses val="autoZero"/>
        <c:crossBetween val="between"/>
        <c:majorUnit val="1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2"/>
          <c:min val="0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3.989125843451137E-2"/>
          <c:y val="9.0546216934150839E-2"/>
          <c:w val="0.90099174329481169"/>
          <c:h val="5.0303500794795022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/>
              <a:t>Evolution du nombre de bénéficiaires* des principales prestations sociales</a:t>
            </a:r>
            <a:r>
              <a:rPr lang="fr-FR" sz="1500" baseline="0"/>
              <a:t> dans les Alpes-de-Haute-Provence</a:t>
            </a:r>
          </a:p>
          <a:p>
            <a:pPr>
              <a:defRPr/>
            </a:pPr>
            <a:r>
              <a:rPr lang="fr-FR" sz="1100" b="0" i="1"/>
              <a:t>(données brutes, base 100 au</a:t>
            </a:r>
            <a:r>
              <a:rPr lang="fr-FR" sz="1100" b="0" i="1" baseline="0"/>
              <a:t> T4</a:t>
            </a:r>
            <a:r>
              <a:rPr lang="fr-FR" sz="1100" b="0" i="1"/>
              <a:t> 2021)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6251461557959444E-2"/>
          <c:y val="0.18092396816931747"/>
          <c:w val="0.88312922262587745"/>
          <c:h val="0.52746912612019115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RSA!$A$62:$A$113</c:f>
              <c:strCache>
                <c:ptCount val="52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  <c:pt idx="45">
                  <c:v>T3
2025</c:v>
                </c:pt>
                <c:pt idx="48">
                  <c:v>T4
2025</c:v>
                </c:pt>
                <c:pt idx="51">
                  <c:v>T1
2026</c:v>
                </c:pt>
              </c:strCache>
            </c:strRef>
          </c:cat>
          <c:val>
            <c:numRef>
              <c:f>RSA!$AS$62:$AS$113</c:f>
              <c:numCache>
                <c:formatCode>0.0</c:formatCode>
                <c:ptCount val="52"/>
                <c:pt idx="0">
                  <c:v>100</c:v>
                </c:pt>
                <c:pt idx="1">
                  <c:v>100.22935779816513</c:v>
                </c:pt>
                <c:pt idx="2">
                  <c:v>99.77064220183486</c:v>
                </c:pt>
                <c:pt idx="3">
                  <c:v>100.45871559633028</c:v>
                </c:pt>
                <c:pt idx="4">
                  <c:v>100.68807339449542</c:v>
                </c:pt>
                <c:pt idx="5">
                  <c:v>100.22935779816513</c:v>
                </c:pt>
                <c:pt idx="6">
                  <c:v>99.311926605504581</c:v>
                </c:pt>
                <c:pt idx="7">
                  <c:v>99.311926605504581</c:v>
                </c:pt>
                <c:pt idx="8">
                  <c:v>97.706422018348633</c:v>
                </c:pt>
                <c:pt idx="9">
                  <c:v>98.394495412844037</c:v>
                </c:pt>
                <c:pt idx="10">
                  <c:v>98.165137614678898</c:v>
                </c:pt>
                <c:pt idx="11">
                  <c:v>99.082568807339456</c:v>
                </c:pt>
                <c:pt idx="12">
                  <c:v>99.541284403669721</c:v>
                </c:pt>
                <c:pt idx="13">
                  <c:v>99.082568807339456</c:v>
                </c:pt>
                <c:pt idx="14">
                  <c:v>99.311926605504581</c:v>
                </c:pt>
                <c:pt idx="15">
                  <c:v>99.082568807339456</c:v>
                </c:pt>
                <c:pt idx="16">
                  <c:v>98.394495412844037</c:v>
                </c:pt>
                <c:pt idx="17">
                  <c:v>98.623853211009177</c:v>
                </c:pt>
                <c:pt idx="18">
                  <c:v>97.247706422018354</c:v>
                </c:pt>
                <c:pt idx="19">
                  <c:v>96.100917431192656</c:v>
                </c:pt>
                <c:pt idx="20">
                  <c:v>94.954128440366972</c:v>
                </c:pt>
                <c:pt idx="21">
                  <c:v>94.495412844036693</c:v>
                </c:pt>
                <c:pt idx="22">
                  <c:v>94.495412844036693</c:v>
                </c:pt>
                <c:pt idx="23">
                  <c:v>94.954128440366972</c:v>
                </c:pt>
                <c:pt idx="24">
                  <c:v>94.954128440366972</c:v>
                </c:pt>
                <c:pt idx="25">
                  <c:v>94.724770642201833</c:v>
                </c:pt>
                <c:pt idx="26">
                  <c:v>94.724770642201833</c:v>
                </c:pt>
                <c:pt idx="27">
                  <c:v>94.724770642201833</c:v>
                </c:pt>
                <c:pt idx="28">
                  <c:v>94.954128440366972</c:v>
                </c:pt>
                <c:pt idx="29">
                  <c:v>95.183486238532112</c:v>
                </c:pt>
                <c:pt idx="30">
                  <c:v>94.954128440366972</c:v>
                </c:pt>
                <c:pt idx="31">
                  <c:v>93.807339449541288</c:v>
                </c:pt>
                <c:pt idx="32">
                  <c:v>92.201834862385326</c:v>
                </c:pt>
                <c:pt idx="33">
                  <c:v>93.11926605504587</c:v>
                </c:pt>
                <c:pt idx="34">
                  <c:v>93.807339449541288</c:v>
                </c:pt>
                <c:pt idx="35">
                  <c:v>93.348623853211009</c:v>
                </c:pt>
                <c:pt idx="36">
                  <c:v>94.495412844036693</c:v>
                </c:pt>
                <c:pt idx="37">
                  <c:v>93.577981651376149</c:v>
                </c:pt>
                <c:pt idx="38">
                  <c:v>93.807339449541288</c:v>
                </c:pt>
                <c:pt idx="39">
                  <c:v>94.266055045871553</c:v>
                </c:pt>
                <c:pt idx="40">
                  <c:v>96.100917431192656</c:v>
                </c:pt>
                <c:pt idx="41">
                  <c:v>95.87155963302753</c:v>
                </c:pt>
                <c:pt idx="42">
                  <c:v>93.807339449541288</c:v>
                </c:pt>
                <c:pt idx="43">
                  <c:v>92.889908256880744</c:v>
                </c:pt>
                <c:pt idx="44">
                  <c:v>90.366972477064223</c:v>
                </c:pt>
                <c:pt idx="45">
                  <c:v>90.596330275229349</c:v>
                </c:pt>
                <c:pt idx="46">
                  <c:v>90.137614678899084</c:v>
                </c:pt>
                <c:pt idx="47">
                  <c:v>90.596330275229349</c:v>
                </c:pt>
                <c:pt idx="48">
                  <c:v>90.825688073394488</c:v>
                </c:pt>
                <c:pt idx="49">
                  <c:v>92.431192660550451</c:v>
                </c:pt>
                <c:pt idx="50">
                  <c:v>93.11926605504587</c:v>
                </c:pt>
                <c:pt idx="51">
                  <c:v>95.412844036697251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6C-426C-8661-1395C4A2C3B7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strRef>
              <c:f>RSA!$A$62:$A$113</c:f>
              <c:strCache>
                <c:ptCount val="52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  <c:pt idx="45">
                  <c:v>T3
2025</c:v>
                </c:pt>
                <c:pt idx="48">
                  <c:v>T4
2025</c:v>
                </c:pt>
                <c:pt idx="51">
                  <c:v>T1
2026</c:v>
                </c:pt>
              </c:strCache>
            </c:strRef>
          </c:cat>
          <c:val>
            <c:numRef>
              <c:f>ASS!$AR$62:$AR$112</c:f>
              <c:numCache>
                <c:formatCode>0.0</c:formatCode>
                <c:ptCount val="51"/>
                <c:pt idx="0">
                  <c:v>100</c:v>
                </c:pt>
                <c:pt idx="1">
                  <c:v>100</c:v>
                </c:pt>
                <c:pt idx="2">
                  <c:v>98.837209302325576</c:v>
                </c:pt>
                <c:pt idx="3">
                  <c:v>96.511627906976756</c:v>
                </c:pt>
                <c:pt idx="4">
                  <c:v>94.186046511627907</c:v>
                </c:pt>
                <c:pt idx="5">
                  <c:v>91.860465116279073</c:v>
                </c:pt>
                <c:pt idx="6">
                  <c:v>90.697674418604649</c:v>
                </c:pt>
                <c:pt idx="7">
                  <c:v>89.534883720930239</c:v>
                </c:pt>
                <c:pt idx="8">
                  <c:v>88.372093023255815</c:v>
                </c:pt>
                <c:pt idx="9">
                  <c:v>86.04651162790698</c:v>
                </c:pt>
                <c:pt idx="10">
                  <c:v>84.883720930232556</c:v>
                </c:pt>
                <c:pt idx="11">
                  <c:v>86.04651162790698</c:v>
                </c:pt>
                <c:pt idx="12">
                  <c:v>84.883720930232556</c:v>
                </c:pt>
                <c:pt idx="13">
                  <c:v>83.720930232558146</c:v>
                </c:pt>
                <c:pt idx="14">
                  <c:v>83.720930232558146</c:v>
                </c:pt>
                <c:pt idx="15">
                  <c:v>81.395348837209298</c:v>
                </c:pt>
                <c:pt idx="16">
                  <c:v>81.395348837209298</c:v>
                </c:pt>
                <c:pt idx="17">
                  <c:v>80.232558139534888</c:v>
                </c:pt>
                <c:pt idx="18">
                  <c:v>79.069767441860463</c:v>
                </c:pt>
                <c:pt idx="19">
                  <c:v>80.232558139534888</c:v>
                </c:pt>
                <c:pt idx="20">
                  <c:v>80.232558139534888</c:v>
                </c:pt>
                <c:pt idx="21">
                  <c:v>79.069767441860463</c:v>
                </c:pt>
                <c:pt idx="22">
                  <c:v>76.744186046511629</c:v>
                </c:pt>
                <c:pt idx="23">
                  <c:v>76.744186046511629</c:v>
                </c:pt>
                <c:pt idx="24">
                  <c:v>76.744186046511629</c:v>
                </c:pt>
                <c:pt idx="25">
                  <c:v>77.906976744186053</c:v>
                </c:pt>
                <c:pt idx="26">
                  <c:v>74.418604651162795</c:v>
                </c:pt>
                <c:pt idx="27">
                  <c:v>74.418604651162795</c:v>
                </c:pt>
                <c:pt idx="28">
                  <c:v>73.255813953488371</c:v>
                </c:pt>
                <c:pt idx="29">
                  <c:v>72.093023255813947</c:v>
                </c:pt>
                <c:pt idx="30">
                  <c:v>70.930232558139537</c:v>
                </c:pt>
                <c:pt idx="31">
                  <c:v>72.093023255813947</c:v>
                </c:pt>
                <c:pt idx="32">
                  <c:v>73.255813953488371</c:v>
                </c:pt>
                <c:pt idx="33">
                  <c:v>70.930232558139537</c:v>
                </c:pt>
                <c:pt idx="34">
                  <c:v>70.930232558139537</c:v>
                </c:pt>
                <c:pt idx="35">
                  <c:v>72.093023255813947</c:v>
                </c:pt>
                <c:pt idx="36">
                  <c:v>74.418604651162795</c:v>
                </c:pt>
                <c:pt idx="37">
                  <c:v>76.744186046511629</c:v>
                </c:pt>
                <c:pt idx="38">
                  <c:v>75.581395348837205</c:v>
                </c:pt>
                <c:pt idx="39">
                  <c:v>76.744186046511629</c:v>
                </c:pt>
                <c:pt idx="40">
                  <c:v>79.069767441860463</c:v>
                </c:pt>
                <c:pt idx="41">
                  <c:v>79.069767441860463</c:v>
                </c:pt>
                <c:pt idx="42">
                  <c:v>80.232558139534888</c:v>
                </c:pt>
                <c:pt idx="43">
                  <c:v>81.395348837209298</c:v>
                </c:pt>
                <c:pt idx="44">
                  <c:v>81.395348837209298</c:v>
                </c:pt>
                <c:pt idx="45">
                  <c:v>79.069767441860463</c:v>
                </c:pt>
                <c:pt idx="46">
                  <c:v>79.069767441860463</c:v>
                </c:pt>
                <c:pt idx="47">
                  <c:v>80.232558139534888</c:v>
                </c:pt>
                <c:pt idx="48">
                  <c:v>82.558139534883722</c:v>
                </c:pt>
                <c:pt idx="49">
                  <c:v>82.558139534883722</c:v>
                </c:pt>
                <c:pt idx="50">
                  <c:v>83.720930232558146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6C-426C-8661-1395C4A2C3B7}"/>
            </c:ext>
          </c:extLst>
        </c:ser>
        <c:ser>
          <c:idx val="3"/>
          <c:order val="2"/>
          <c:tx>
            <c:v>PA</c:v>
          </c:tx>
          <c:marker>
            <c:symbol val="none"/>
          </c:marker>
          <c:cat>
            <c:strRef>
              <c:f>RSA!$A$62:$A$113</c:f>
              <c:strCache>
                <c:ptCount val="52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  <c:pt idx="45">
                  <c:v>T3
2025</c:v>
                </c:pt>
                <c:pt idx="48">
                  <c:v>T4
2025</c:v>
                </c:pt>
                <c:pt idx="51">
                  <c:v>T1
2026</c:v>
                </c:pt>
              </c:strCache>
            </c:strRef>
          </c:cat>
          <c:val>
            <c:numRef>
              <c:f>PA!$AR$62:$AR$113</c:f>
              <c:numCache>
                <c:formatCode>0.0</c:formatCode>
                <c:ptCount val="52"/>
                <c:pt idx="0">
                  <c:v>100</c:v>
                </c:pt>
                <c:pt idx="1">
                  <c:v>98.869143780290784</c:v>
                </c:pt>
                <c:pt idx="2">
                  <c:v>98.465266558966064</c:v>
                </c:pt>
                <c:pt idx="3">
                  <c:v>98.626817447495966</c:v>
                </c:pt>
                <c:pt idx="4">
                  <c:v>98.142164781906303</c:v>
                </c:pt>
                <c:pt idx="5">
                  <c:v>98.384491114701135</c:v>
                </c:pt>
                <c:pt idx="6">
                  <c:v>98.949919224555742</c:v>
                </c:pt>
                <c:pt idx="7">
                  <c:v>99.111470113085616</c:v>
                </c:pt>
                <c:pt idx="8">
                  <c:v>101.21163166397416</c:v>
                </c:pt>
                <c:pt idx="9">
                  <c:v>102.90791599353797</c:v>
                </c:pt>
                <c:pt idx="10">
                  <c:v>104.44264943457189</c:v>
                </c:pt>
                <c:pt idx="11">
                  <c:v>105.49273021001615</c:v>
                </c:pt>
                <c:pt idx="12">
                  <c:v>105.65428109854605</c:v>
                </c:pt>
                <c:pt idx="13">
                  <c:v>104.8465266558966</c:v>
                </c:pt>
                <c:pt idx="14">
                  <c:v>102.90791599353797</c:v>
                </c:pt>
                <c:pt idx="15">
                  <c:v>102.42326332794831</c:v>
                </c:pt>
                <c:pt idx="16">
                  <c:v>100.48465266558966</c:v>
                </c:pt>
                <c:pt idx="17">
                  <c:v>100.64620355411955</c:v>
                </c:pt>
                <c:pt idx="18">
                  <c:v>100.64620355411955</c:v>
                </c:pt>
                <c:pt idx="19">
                  <c:v>101.69628432956381</c:v>
                </c:pt>
                <c:pt idx="20">
                  <c:v>102.50403877221326</c:v>
                </c:pt>
                <c:pt idx="21">
                  <c:v>102.98869143780291</c:v>
                </c:pt>
                <c:pt idx="22">
                  <c:v>102.82714054927303</c:v>
                </c:pt>
                <c:pt idx="23">
                  <c:v>102.74636510500808</c:v>
                </c:pt>
                <c:pt idx="24">
                  <c:v>102.50403877221326</c:v>
                </c:pt>
                <c:pt idx="25">
                  <c:v>99.919224555735056</c:v>
                </c:pt>
                <c:pt idx="26">
                  <c:v>97.657512116316639</c:v>
                </c:pt>
                <c:pt idx="27">
                  <c:v>95.799676898222941</c:v>
                </c:pt>
                <c:pt idx="28">
                  <c:v>94.426494345718908</c:v>
                </c:pt>
                <c:pt idx="29">
                  <c:v>94.830371567043613</c:v>
                </c:pt>
                <c:pt idx="30">
                  <c:v>96.122778675282717</c:v>
                </c:pt>
                <c:pt idx="31">
                  <c:v>98.061389337641359</c:v>
                </c:pt>
                <c:pt idx="32">
                  <c:v>99.838449111470112</c:v>
                </c:pt>
                <c:pt idx="33">
                  <c:v>101.05008077544426</c:v>
                </c:pt>
                <c:pt idx="34">
                  <c:v>101.45395799676898</c:v>
                </c:pt>
                <c:pt idx="35">
                  <c:v>101.45395799676898</c:v>
                </c:pt>
                <c:pt idx="36">
                  <c:v>101.21163166397416</c:v>
                </c:pt>
                <c:pt idx="37">
                  <c:v>100.24232633279485</c:v>
                </c:pt>
                <c:pt idx="38">
                  <c:v>99.838449111470112</c:v>
                </c:pt>
                <c:pt idx="39">
                  <c:v>98.222940226171247</c:v>
                </c:pt>
                <c:pt idx="40">
                  <c:v>97.011308562197101</c:v>
                </c:pt>
                <c:pt idx="41">
                  <c:v>95.718901453957997</c:v>
                </c:pt>
                <c:pt idx="42">
                  <c:v>97.495961227786751</c:v>
                </c:pt>
                <c:pt idx="43">
                  <c:v>98.222940226171247</c:v>
                </c:pt>
                <c:pt idx="44">
                  <c:v>99.515347334410336</c:v>
                </c:pt>
                <c:pt idx="45">
                  <c:v>100.24232633279485</c:v>
                </c:pt>
                <c:pt idx="46">
                  <c:v>100.96930533117931</c:v>
                </c:pt>
                <c:pt idx="47">
                  <c:v>102.58481421647818</c:v>
                </c:pt>
                <c:pt idx="48">
                  <c:v>103.23101777059773</c:v>
                </c:pt>
                <c:pt idx="49">
                  <c:v>102.10016155088853</c:v>
                </c:pt>
                <c:pt idx="50">
                  <c:v>100.88852988691437</c:v>
                </c:pt>
                <c:pt idx="51">
                  <c:v>100.08077544426494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6C-426C-8661-1395C4A2C3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463936"/>
        <c:axId val="229465472"/>
      </c:lineChart>
      <c:catAx>
        <c:axId val="229463936"/>
        <c:scaling>
          <c:orientation val="minMax"/>
          <c:min val="1"/>
        </c:scaling>
        <c:delete val="0"/>
        <c:axPos val="b"/>
        <c:majorGridlines/>
        <c:numFmt formatCode="General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1000" baseline="0"/>
            </a:pPr>
            <a:endParaRPr lang="fr-FR"/>
          </a:p>
        </c:txPr>
        <c:crossAx val="229465472"/>
        <c:crossesAt val="100"/>
        <c:auto val="1"/>
        <c:lblAlgn val="ctr"/>
        <c:lblOffset val="100"/>
        <c:tickMarkSkip val="3"/>
        <c:noMultiLvlLbl val="1"/>
      </c:catAx>
      <c:valAx>
        <c:axId val="229465472"/>
        <c:scaling>
          <c:orientation val="minMax"/>
          <c:max val="108"/>
          <c:min val="68"/>
        </c:scaling>
        <c:delete val="0"/>
        <c:axPos val="l"/>
        <c:majorGridlines/>
        <c:numFmt formatCode="0" sourceLinked="0"/>
        <c:majorTickMark val="none"/>
        <c:minorTickMark val="none"/>
        <c:tickLblPos val="low"/>
        <c:spPr>
          <a:ln/>
        </c:spPr>
        <c:crossAx val="229463936"/>
        <c:crossesAt val="43862"/>
        <c:crossBetween val="midCat"/>
        <c:majorUnit val="4"/>
      </c:valAx>
      <c:spPr>
        <a:ln>
          <a:solidFill>
            <a:schemeClr val="tx1">
              <a:tint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9860508090694265"/>
          <c:y val="0.78118350744005616"/>
          <c:w val="0.38762692046671737"/>
          <c:h val="6.057927432437779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du cumul annuel glissant des créations d'entreprises </a:t>
            </a:r>
          </a:p>
          <a:p>
            <a:pPr>
              <a:defRPr/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(données brutes,  </a:t>
            </a:r>
            <a:r>
              <a:rPr lang="fr-FR" sz="1000" b="0" i="1" u="none" strike="noStrike" kern="1200" spc="0" baseline="0">
                <a:solidFill>
                  <a:srgbClr val="000000"/>
                </a:solidFill>
                <a:latin typeface="Calibri"/>
              </a:rPr>
              <a:t>base 100 au 1</a:t>
            </a:r>
            <a:r>
              <a:rPr lang="fr-FR" sz="1000" b="0" i="1" u="none" strike="noStrike" kern="1200" spc="0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000" b="0" i="1" u="none" strike="noStrike" kern="1200" spc="0" baseline="0">
                <a:solidFill>
                  <a:srgbClr val="000000"/>
                </a:solidFill>
                <a:latin typeface="Calibri"/>
              </a:rPr>
              <a:t>trimestre 2016 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)</a:t>
            </a:r>
          </a:p>
        </c:rich>
      </c:tx>
      <c:layout>
        <c:manualLayout>
          <c:xMode val="edge"/>
          <c:yMode val="edge"/>
          <c:x val="0.21786639343918568"/>
          <c:y val="2.02331097686805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0918923802737791E-2"/>
          <c:y val="0.24729020639798646"/>
          <c:w val="0.92942066234906906"/>
          <c:h val="0.52392569192019056"/>
        </c:manualLayout>
      </c:layout>
      <c:lineChart>
        <c:grouping val="standard"/>
        <c:varyColors val="0"/>
        <c:ser>
          <c:idx val="3"/>
          <c:order val="0"/>
          <c:tx>
            <c:v>Total Alpes-de-Haute-Provence</c:v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'Cumul annuel'!$V$10:$V$50</c:f>
              <c:numCache>
                <c:formatCode>0.0</c:formatCode>
                <c:ptCount val="41"/>
                <c:pt idx="0">
                  <c:v>140</c:v>
                </c:pt>
                <c:pt idx="1">
                  <c:v>137.28320194057002</c:v>
                </c:pt>
                <c:pt idx="2">
                  <c:v>133.1231049120679</c:v>
                </c:pt>
                <c:pt idx="3">
                  <c:v>129.38750758035172</c:v>
                </c:pt>
                <c:pt idx="4">
                  <c:v>129.21770770163735</c:v>
                </c:pt>
                <c:pt idx="5">
                  <c:v>129.89690721649484</c:v>
                </c:pt>
                <c:pt idx="6">
                  <c:v>131.67980594299576</c:v>
                </c:pt>
                <c:pt idx="7">
                  <c:v>134.99090357792602</c:v>
                </c:pt>
                <c:pt idx="8">
                  <c:v>139.91510006064283</c:v>
                </c:pt>
                <c:pt idx="9">
                  <c:v>142.97149787750152</c:v>
                </c:pt>
                <c:pt idx="10">
                  <c:v>146.62219526986053</c:v>
                </c:pt>
                <c:pt idx="11">
                  <c:v>148.65979381443299</c:v>
                </c:pt>
                <c:pt idx="12">
                  <c:v>152.81989084293511</c:v>
                </c:pt>
                <c:pt idx="13">
                  <c:v>157.82898726500909</c:v>
                </c:pt>
                <c:pt idx="14">
                  <c:v>163.60218314129776</c:v>
                </c:pt>
                <c:pt idx="15">
                  <c:v>175.23347483323226</c:v>
                </c:pt>
                <c:pt idx="16">
                  <c:v>173.1109763493026</c:v>
                </c:pt>
                <c:pt idx="17">
                  <c:v>164.96058217101273</c:v>
                </c:pt>
                <c:pt idx="18">
                  <c:v>167.25288053365676</c:v>
                </c:pt>
                <c:pt idx="19">
                  <c:v>170.98847786537297</c:v>
                </c:pt>
                <c:pt idx="20">
                  <c:v>179.9878714372347</c:v>
                </c:pt>
                <c:pt idx="21">
                  <c:v>207.66525166767738</c:v>
                </c:pt>
                <c:pt idx="22">
                  <c:v>207.75015160703458</c:v>
                </c:pt>
                <c:pt idx="23">
                  <c:v>212.08004851425105</c:v>
                </c:pt>
                <c:pt idx="24">
                  <c:v>220.40024257125529</c:v>
                </c:pt>
                <c:pt idx="25">
                  <c:v>217.17404487568223</c:v>
                </c:pt>
                <c:pt idx="26">
                  <c:v>223.28684050939964</c:v>
                </c:pt>
                <c:pt idx="27">
                  <c:v>223.20194057004247</c:v>
                </c:pt>
                <c:pt idx="28">
                  <c:v>222.01334141904184</c:v>
                </c:pt>
                <c:pt idx="29">
                  <c:v>216.155245603396</c:v>
                </c:pt>
                <c:pt idx="30">
                  <c:v>214.11764705882351</c:v>
                </c:pt>
                <c:pt idx="31">
                  <c:v>212.67434808975136</c:v>
                </c:pt>
                <c:pt idx="32">
                  <c:v>212.24984839296542</c:v>
                </c:pt>
                <c:pt idx="33">
                  <c:v>210.5518496058217</c:v>
                </c:pt>
                <c:pt idx="34">
                  <c:v>211.65554881746513</c:v>
                </c:pt>
                <c:pt idx="35">
                  <c:v>211.06124924196482</c:v>
                </c:pt>
                <c:pt idx="36">
                  <c:v>209.19345057610673</c:v>
                </c:pt>
                <c:pt idx="37">
                  <c:v>207.75015160703458</c:v>
                </c:pt>
                <c:pt idx="38">
                  <c:v>216.07034566403883</c:v>
                </c:pt>
                <c:pt idx="39">
                  <c:v>222.01334141904184</c:v>
                </c:pt>
                <c:pt idx="40">
                  <c:v>231.77683444511823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62-4BC4-ADD6-B0BE67719E11}"/>
            </c:ext>
          </c:extLst>
        </c:ser>
        <c:ser>
          <c:idx val="1"/>
          <c:order val="1"/>
          <c:tx>
            <c:v>Alpes-de-Haute-Provence hors micro-entrepreneurs</c:v>
          </c:tx>
          <c:spPr>
            <a:ln w="28575" cap="rnd">
              <a:solidFill>
                <a:schemeClr val="accent3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'Cumul annuel'!$U$10:$U$50</c:f>
              <c:numCache>
                <c:formatCode>0.0</c:formatCode>
                <c:ptCount val="41"/>
                <c:pt idx="0">
                  <c:v>140</c:v>
                </c:pt>
                <c:pt idx="1">
                  <c:v>146.78331090174964</c:v>
                </c:pt>
                <c:pt idx="2">
                  <c:v>149.04441453566622</c:v>
                </c:pt>
                <c:pt idx="3">
                  <c:v>151.87079407806192</c:v>
                </c:pt>
                <c:pt idx="4">
                  <c:v>157.71197846567966</c:v>
                </c:pt>
                <c:pt idx="5">
                  <c:v>154.88559892328396</c:v>
                </c:pt>
                <c:pt idx="6">
                  <c:v>155.82772543741586</c:v>
                </c:pt>
                <c:pt idx="7">
                  <c:v>161.48048452220726</c:v>
                </c:pt>
                <c:pt idx="8">
                  <c:v>162.23418573351279</c:v>
                </c:pt>
                <c:pt idx="9">
                  <c:v>168.07537012113053</c:v>
                </c:pt>
                <c:pt idx="10">
                  <c:v>171.46702557200541</c:v>
                </c:pt>
                <c:pt idx="11">
                  <c:v>163.55316285329744</c:v>
                </c:pt>
                <c:pt idx="12">
                  <c:v>177.49663526244953</c:v>
                </c:pt>
                <c:pt idx="13">
                  <c:v>186.72947510094212</c:v>
                </c:pt>
                <c:pt idx="14">
                  <c:v>196.33916554508747</c:v>
                </c:pt>
                <c:pt idx="15">
                  <c:v>199.54239569313594</c:v>
                </c:pt>
                <c:pt idx="16">
                  <c:v>178.43876177658143</c:v>
                </c:pt>
                <c:pt idx="17">
                  <c:v>151.68236877523555</c:v>
                </c:pt>
                <c:pt idx="18">
                  <c:v>139.81157469717363</c:v>
                </c:pt>
                <c:pt idx="19">
                  <c:v>146.02960969044415</c:v>
                </c:pt>
                <c:pt idx="20">
                  <c:v>147.5370121130552</c:v>
                </c:pt>
                <c:pt idx="21">
                  <c:v>168.26379542395694</c:v>
                </c:pt>
                <c:pt idx="22">
                  <c:v>166.37954239569314</c:v>
                </c:pt>
                <c:pt idx="23">
                  <c:v>162.79946164199191</c:v>
                </c:pt>
                <c:pt idx="24">
                  <c:v>164.68371467025571</c:v>
                </c:pt>
                <c:pt idx="25">
                  <c:v>163.74158815612381</c:v>
                </c:pt>
                <c:pt idx="26">
                  <c:v>167.51009421265141</c:v>
                </c:pt>
                <c:pt idx="27">
                  <c:v>172.97442799461643</c:v>
                </c:pt>
                <c:pt idx="28">
                  <c:v>175.42395693135936</c:v>
                </c:pt>
                <c:pt idx="29">
                  <c:v>166.37954239569314</c:v>
                </c:pt>
                <c:pt idx="30">
                  <c:v>164.68371467025571</c:v>
                </c:pt>
                <c:pt idx="31">
                  <c:v>162.42261103633916</c:v>
                </c:pt>
                <c:pt idx="32">
                  <c:v>161.10363391655451</c:v>
                </c:pt>
                <c:pt idx="33">
                  <c:v>163.55316285329744</c:v>
                </c:pt>
                <c:pt idx="34">
                  <c:v>163.55316285329744</c:v>
                </c:pt>
                <c:pt idx="35">
                  <c:v>155.63930013458949</c:v>
                </c:pt>
                <c:pt idx="36">
                  <c:v>154.13189771197847</c:v>
                </c:pt>
                <c:pt idx="37">
                  <c:v>149.42126514131897</c:v>
                </c:pt>
                <c:pt idx="38">
                  <c:v>153.75504710632569</c:v>
                </c:pt>
                <c:pt idx="39">
                  <c:v>155.63930013458949</c:v>
                </c:pt>
                <c:pt idx="40">
                  <c:v>163.93001345895021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62-4BC4-ADD6-B0BE67719E11}"/>
            </c:ext>
          </c:extLst>
        </c:ser>
        <c:ser>
          <c:idx val="2"/>
          <c:order val="2"/>
          <c:tx>
            <c:v>Total Provence-Alpes-Côte d'Azur</c:v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'Cumul annuel'!$T$10:$T$50</c:f>
              <c:numCache>
                <c:formatCode>0.0</c:formatCode>
                <c:ptCount val="41"/>
                <c:pt idx="0">
                  <c:v>140</c:v>
                </c:pt>
                <c:pt idx="1">
                  <c:v>142.69956656769392</c:v>
                </c:pt>
                <c:pt idx="2">
                  <c:v>142.61595167400432</c:v>
                </c:pt>
                <c:pt idx="3">
                  <c:v>143.24664687212041</c:v>
                </c:pt>
                <c:pt idx="4">
                  <c:v>144.29063854475959</c:v>
                </c:pt>
                <c:pt idx="5">
                  <c:v>144.38619842326202</c:v>
                </c:pt>
                <c:pt idx="6">
                  <c:v>147.71168219514692</c:v>
                </c:pt>
                <c:pt idx="7">
                  <c:v>152.88147162212894</c:v>
                </c:pt>
                <c:pt idx="8">
                  <c:v>160.22047029111636</c:v>
                </c:pt>
                <c:pt idx="9">
                  <c:v>167.69325279000716</c:v>
                </c:pt>
                <c:pt idx="10">
                  <c:v>172.28729394901197</c:v>
                </c:pt>
                <c:pt idx="11">
                  <c:v>175.91379133817958</c:v>
                </c:pt>
                <c:pt idx="12">
                  <c:v>182.65554076652674</c:v>
                </c:pt>
                <c:pt idx="13">
                  <c:v>187.18746800450498</c:v>
                </c:pt>
                <c:pt idx="14">
                  <c:v>192.4408723251766</c:v>
                </c:pt>
                <c:pt idx="15">
                  <c:v>200.91225555441792</c:v>
                </c:pt>
                <c:pt idx="16">
                  <c:v>199.10378485375924</c:v>
                </c:pt>
                <c:pt idx="17">
                  <c:v>188.61131019419133</c:v>
                </c:pt>
                <c:pt idx="18">
                  <c:v>199.19456673833659</c:v>
                </c:pt>
                <c:pt idx="19">
                  <c:v>206.82502303675642</c:v>
                </c:pt>
                <c:pt idx="20">
                  <c:v>221.97126377939321</c:v>
                </c:pt>
                <c:pt idx="21">
                  <c:v>252.3401931674687</c:v>
                </c:pt>
                <c:pt idx="22">
                  <c:v>250.07303504999828</c:v>
                </c:pt>
                <c:pt idx="23">
                  <c:v>255.309716391932</c:v>
                </c:pt>
                <c:pt idx="24">
                  <c:v>258.48947134910071</c:v>
                </c:pt>
                <c:pt idx="25">
                  <c:v>253.9862120746732</c:v>
                </c:pt>
                <c:pt idx="26">
                  <c:v>261.90573700556297</c:v>
                </c:pt>
                <c:pt idx="27">
                  <c:v>263.92443943892698</c:v>
                </c:pt>
                <c:pt idx="28">
                  <c:v>258.83109791474692</c:v>
                </c:pt>
                <c:pt idx="29">
                  <c:v>253.75447936930479</c:v>
                </c:pt>
                <c:pt idx="30">
                  <c:v>251.24603255861575</c:v>
                </c:pt>
                <c:pt idx="31">
                  <c:v>246.41786969727994</c:v>
                </c:pt>
                <c:pt idx="32">
                  <c:v>252.66031876045187</c:v>
                </c:pt>
                <c:pt idx="33">
                  <c:v>253.56813760622504</c:v>
                </c:pt>
                <c:pt idx="34">
                  <c:v>252.43575304597113</c:v>
                </c:pt>
                <c:pt idx="35">
                  <c:v>253.67803146650286</c:v>
                </c:pt>
                <c:pt idx="36">
                  <c:v>249.49967577898363</c:v>
                </c:pt>
                <c:pt idx="37">
                  <c:v>253.42957578239651</c:v>
                </c:pt>
                <c:pt idx="38">
                  <c:v>262.57465615508005</c:v>
                </c:pt>
                <c:pt idx="39">
                  <c:v>269.00344698133171</c:v>
                </c:pt>
                <c:pt idx="40">
                  <c:v>279.02528923927514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E62-4BC4-ADD6-B0BE67719E11}"/>
            </c:ext>
          </c:extLst>
        </c:ser>
        <c:ser>
          <c:idx val="0"/>
          <c:order val="3"/>
          <c:tx>
            <c:v>Provence-Alpes-Côte d'Azur hors micro-entrepreneurs</c:v>
          </c:tx>
          <c:spPr>
            <a:ln w="28575" cap="rnd">
              <a:solidFill>
                <a:schemeClr val="accent6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'Cumul annuel'!$S$10:$S$50</c:f>
              <c:numCache>
                <c:formatCode>0.0</c:formatCode>
                <c:ptCount val="41"/>
                <c:pt idx="0">
                  <c:v>140</c:v>
                </c:pt>
                <c:pt idx="1">
                  <c:v>145.18060836501903</c:v>
                </c:pt>
                <c:pt idx="2">
                  <c:v>146.86311787072242</c:v>
                </c:pt>
                <c:pt idx="3">
                  <c:v>150</c:v>
                </c:pt>
                <c:pt idx="4">
                  <c:v>152.01996197718631</c:v>
                </c:pt>
                <c:pt idx="5">
                  <c:v>152.31939163498097</c:v>
                </c:pt>
                <c:pt idx="6">
                  <c:v>155.31844106463876</c:v>
                </c:pt>
                <c:pt idx="7">
                  <c:v>158.18916349809888</c:v>
                </c:pt>
                <c:pt idx="8">
                  <c:v>159.72433460076044</c:v>
                </c:pt>
                <c:pt idx="9">
                  <c:v>164.62927756653991</c:v>
                </c:pt>
                <c:pt idx="10">
                  <c:v>166.24524714828897</c:v>
                </c:pt>
                <c:pt idx="11">
                  <c:v>165.1045627376426</c:v>
                </c:pt>
                <c:pt idx="12">
                  <c:v>170</c:v>
                </c:pt>
                <c:pt idx="13">
                  <c:v>171.30703422053233</c:v>
                </c:pt>
                <c:pt idx="14">
                  <c:v>171.13117870722434</c:v>
                </c:pt>
                <c:pt idx="15">
                  <c:v>168.89733840304183</c:v>
                </c:pt>
                <c:pt idx="16">
                  <c:v>158.53136882129277</c:v>
                </c:pt>
                <c:pt idx="17">
                  <c:v>140.28517110266159</c:v>
                </c:pt>
                <c:pt idx="18">
                  <c:v>141.81083650190115</c:v>
                </c:pt>
                <c:pt idx="19">
                  <c:v>147.34315589353614</c:v>
                </c:pt>
                <c:pt idx="20">
                  <c:v>154.71007604562737</c:v>
                </c:pt>
                <c:pt idx="21">
                  <c:v>175.0712927756654</c:v>
                </c:pt>
                <c:pt idx="22">
                  <c:v>176.44486692015209</c:v>
                </c:pt>
                <c:pt idx="23">
                  <c:v>176.71102661596959</c:v>
                </c:pt>
                <c:pt idx="24">
                  <c:v>176.99619771863118</c:v>
                </c:pt>
                <c:pt idx="25">
                  <c:v>174.78612167300378</c:v>
                </c:pt>
                <c:pt idx="26">
                  <c:v>175.68916349809888</c:v>
                </c:pt>
                <c:pt idx="27">
                  <c:v>178.24619771863118</c:v>
                </c:pt>
                <c:pt idx="28">
                  <c:v>174.7480988593156</c:v>
                </c:pt>
                <c:pt idx="29">
                  <c:v>171.00760456273764</c:v>
                </c:pt>
                <c:pt idx="30">
                  <c:v>169.97148288973384</c:v>
                </c:pt>
                <c:pt idx="31">
                  <c:v>168.09410646387832</c:v>
                </c:pt>
                <c:pt idx="32">
                  <c:v>174.37262357414448</c:v>
                </c:pt>
                <c:pt idx="33">
                  <c:v>174.92395437262357</c:v>
                </c:pt>
                <c:pt idx="34">
                  <c:v>172.87547528517112</c:v>
                </c:pt>
                <c:pt idx="35">
                  <c:v>171.42585551330799</c:v>
                </c:pt>
                <c:pt idx="36">
                  <c:v>167.25285171102661</c:v>
                </c:pt>
                <c:pt idx="37">
                  <c:v>168.66920152091254</c:v>
                </c:pt>
                <c:pt idx="38">
                  <c:v>173.01330798479086</c:v>
                </c:pt>
                <c:pt idx="39">
                  <c:v>176.0171102661597</c:v>
                </c:pt>
                <c:pt idx="40">
                  <c:v>179.22528517110266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E62-4BC4-ADD6-B0BE67719E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5317920"/>
        <c:axId val="1705316960"/>
      </c:lineChart>
      <c:catAx>
        <c:axId val="1705317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540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6960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1705316960"/>
        <c:scaling>
          <c:orientation val="minMax"/>
          <c:max val="280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7920"/>
        <c:crosses val="autoZero"/>
        <c:crossBetween val="midCat"/>
        <c:majorUnit val="2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940707426741594E-2"/>
          <c:y val="0.10472569887064738"/>
          <c:w val="0.92431118858147676"/>
          <c:h val="0.131330605246290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0.00612</cdr:x>
      <cdr:y>0.8698</cdr:y>
    </cdr:from>
    <cdr:to>
      <cdr:x>0.96441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180" y="3105150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données provisoires, corrigées des variations saisonnières  </a:t>
          </a: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0.88029</cdr:y>
    </cdr:from>
    <cdr:to>
      <cdr:x>1</cdr:x>
      <cdr:y>1</cdr:y>
    </cdr:to>
    <cdr:sp macro="" textlink="">
      <cdr:nvSpPr>
        <cdr:cNvPr id="3" name="Text Box 1">
          <a:extLst xmlns:a="http://schemas.openxmlformats.org/drawingml/2006/main">
            <a:ext uri="{FF2B5EF4-FFF2-40B4-BE49-F238E27FC236}">
              <a16:creationId xmlns:a16="http://schemas.microsoft.com/office/drawing/2014/main" id="{DA88C067-CF1C-7E00-BE62-B413ECD558F2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831074"/>
          <a:ext cx="6124576" cy="5209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200" b="1" i="0" u="none" strike="noStrike" baseline="0">
              <a:solidFill>
                <a:srgbClr val="000000"/>
              </a:solidFill>
              <a:latin typeface="Calibri"/>
            </a:rPr>
            <a:t>Note</a:t>
          </a:r>
          <a:r>
            <a:rPr lang="fr-FR" sz="1200" b="0" i="0" u="none" strike="noStrike" baseline="0">
              <a:solidFill>
                <a:srgbClr val="000000"/>
              </a:solidFill>
              <a:latin typeface="Calibri"/>
            </a:rPr>
            <a:t> : données en date de jugement. </a:t>
          </a:r>
        </a:p>
        <a:p xmlns:a="http://schemas.openxmlformats.org/drawingml/2006/main">
          <a:pPr algn="l" rtl="0">
            <a:defRPr sz="1000"/>
          </a:pPr>
          <a:r>
            <a:rPr lang="fr-FR" sz="1200" b="1" i="1" u="none" strike="noStrike" baseline="0">
              <a:solidFill>
                <a:srgbClr val="000000"/>
              </a:solidFill>
              <a:latin typeface="Calibri"/>
            </a:rPr>
            <a:t>Source</a:t>
          </a:r>
          <a:r>
            <a:rPr lang="fr-FR" sz="1200" b="0" i="1" u="none" strike="noStrike" baseline="0">
              <a:solidFill>
                <a:srgbClr val="000000"/>
              </a:solidFill>
              <a:latin typeface="Calibri"/>
            </a:rPr>
            <a:t> : Banque de France, Fiben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0.0149</cdr:x>
      <cdr:y>0</cdr:y>
    </cdr:from>
    <cdr:to>
      <cdr:x>0.97387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0253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Alpes-de-Haute-Provence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0.00756</cdr:x>
      <cdr:y>0.88201</cdr:y>
    </cdr:from>
    <cdr:to>
      <cdr:x>0.96585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340" y="3474720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0.12082</cdr:x>
      <cdr:y>0</cdr:y>
    </cdr:from>
    <cdr:to>
      <cdr:x>0.95116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52778" y="0"/>
          <a:ext cx="5860560" cy="74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Alpes-de-Haute-Provence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T4 2025 et le T1 2026)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486844"/>
          <a:ext cx="6956671" cy="7549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secteurs d'activité ne correspond pas au total de l'emploi salarié, car l'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3 % de l'emploi salarié total n'est pas représentée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0.26667</cdr:x>
      <cdr:y>0.28383</cdr:y>
    </cdr:from>
    <cdr:to>
      <cdr:x>0.26709</cdr:x>
      <cdr:y>0.75474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AD525FB5-C36B-5E9F-4317-C7F95168B677}"/>
            </a:ext>
          </a:extLst>
        </cdr:cNvPr>
        <cdr:cNvCxnSpPr/>
      </cdr:nvCxnSpPr>
      <cdr:spPr>
        <a:xfrm xmlns:a="http://schemas.openxmlformats.org/drawingml/2006/main" flipH="1" flipV="1">
          <a:off x="1882140" y="1203960"/>
          <a:ext cx="2988" cy="1997495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0.01043</cdr:x>
      <cdr:y>0</cdr:y>
    </cdr:from>
    <cdr:to>
      <cdr:x>0.98515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66676" y="0"/>
          <a:ext cx="6229694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Alpes-de-Haute-Provence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2016)</a:t>
          </a:r>
          <a:endParaRPr lang="fr-FR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0.00828</cdr:x>
      <cdr:y>0.89053</cdr:y>
    </cdr:from>
    <cdr:to>
      <cdr:x>0.96735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8420" y="3781425"/>
          <a:ext cx="6763651" cy="46482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,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corrigées des variations saisonnières </a:t>
          </a:r>
          <a:r>
            <a:rPr lang="fr-FR" sz="600" b="0" i="0" baseline="0">
              <a:effectLst/>
              <a:latin typeface="+mn-lt"/>
              <a:ea typeface="+mn-ea"/>
              <a:cs typeface="+mn-cs"/>
            </a:rPr>
            <a:t>  </a:t>
          </a:r>
          <a:endParaRPr lang="fr-FR" sz="6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0.00436</cdr:x>
      <cdr:y>0.87656</cdr:y>
    </cdr:from>
    <cdr:to>
      <cdr:x>0.98613</cdr:x>
      <cdr:y>0.9969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7707" y="5023088"/>
          <a:ext cx="8499242" cy="6895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>
            <a:lnSpc>
              <a:spcPts val="900"/>
            </a:lnSpc>
          </a:pPr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données provisoires</a:t>
          </a:r>
        </a:p>
        <a:p xmlns:a="http://schemas.openxmlformats.org/drawingml/2006/main">
          <a:pPr rtl="0">
            <a:lnSpc>
              <a:spcPts val="1000"/>
            </a:lnSpc>
          </a:pPr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Lecture : 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130 contrats d'apprentissage ont commencé entre janvier et mars 2026 dans les Alpes-de-Haute-Provence. Fin mars 2026, le département  compte 1 700 bénéficiaires de contrats d'apprentissage.</a:t>
          </a:r>
          <a:endParaRPr lang="fr-FR" sz="900" dirty="0">
            <a:effectLst/>
          </a:endParaRPr>
        </a:p>
        <a:p xmlns:a="http://schemas.openxmlformats.org/drawingml/2006/main">
          <a:pPr rtl="0">
            <a:lnSpc>
              <a:spcPts val="1000"/>
            </a:lnSpc>
          </a:pPr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Dares, Système d’information sur l’apprentissage </a:t>
          </a:r>
          <a:endParaRPr lang="fr-FR" sz="900" dirty="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8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0.04025</cdr:x>
      <cdr:y>0.84911</cdr:y>
    </cdr:from>
    <cdr:to>
      <cdr:x>0.9233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9875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T3 2023</a:t>
          </a:r>
          <a:endParaRPr lang="fr-FR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0.81962</cdr:y>
    </cdr:from>
    <cdr:to>
      <cdr:x>1</cdr:x>
      <cdr:y>0.99801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3919051"/>
          <a:ext cx="6115050" cy="8529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/>
            <a:t>* Pour le RSA et la PA, la notion de bénéficiaires renvoie à celle de foyer et non d’individu. Pour l’ASS, elle renvoie à l’individu qui perçoit l’allocation.</a:t>
          </a:r>
        </a:p>
        <a:p xmlns:a="http://schemas.openxmlformats.org/drawingml/2006/main"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 février</a:t>
          </a:r>
          <a:endParaRPr lang="fr-FR" sz="1000" b="0" i="0"/>
        </a:p>
        <a:p xmlns:a="http://schemas.openxmlformats.org/drawingml/2006/main"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1" i="0"/>
            <a:t>Note : </a:t>
          </a:r>
          <a:r>
            <a:rPr lang="fr-FR" sz="1000" i="0"/>
            <a:t>données provisoires</a:t>
          </a:r>
        </a:p>
        <a:p xmlns:a="http://schemas.openxmlformats.org/drawingml/2006/main"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000" b="1" i="1"/>
            <a:t>Sources : </a:t>
          </a:r>
          <a:r>
            <a:rPr lang="fr-FR" sz="1000" i="1"/>
            <a:t>Cnaf, Allstat FR6 et FR2 ; MSA ;  France</a:t>
          </a:r>
          <a:r>
            <a:rPr lang="fr-FR" sz="1000" i="1" baseline="0"/>
            <a:t> Travail</a:t>
          </a:r>
          <a:r>
            <a:rPr lang="fr-FR" sz="1000" i="1"/>
            <a:t>, FNA - </a:t>
          </a:r>
          <a:r>
            <a:rPr lang="fr-FR" sz="1000" b="1" i="1"/>
            <a:t>Traitements : </a:t>
          </a:r>
          <a:r>
            <a:rPr lang="fr-FR" sz="1000" i="1"/>
            <a:t>Drees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0.02592</cdr:x>
      <cdr:y>0.90134</cdr:y>
    </cdr:from>
    <cdr:to>
      <cdr:x>0.89902</cdr:x>
      <cdr:y>0.98028</cdr:y>
    </cdr:to>
    <cdr:sp macro="" textlink="">
      <cdr:nvSpPr>
        <cdr:cNvPr id="2" name="Text Box 1">
          <a:extLst xmlns:a="http://schemas.openxmlformats.org/drawingml/2006/main">
            <a:ext uri="{FF2B5EF4-FFF2-40B4-BE49-F238E27FC236}">
              <a16:creationId xmlns:a16="http://schemas.microsoft.com/office/drawing/2014/main" id="{7E4BD3CD-C52D-50EC-A772-6E89A58BAE0E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4150" y="4060825"/>
          <a:ext cx="6203955" cy="3556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Champ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 : ensemble des activités marchandes hors agriculture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+mn-lt"/>
            </a:rPr>
            <a:t>Source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: Insee, SIDE (Système d'information sur la démographie d'entreprises)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B5D4E-FF81-409F-B486-41C11772939C}" type="datetimeFigureOut">
              <a:rPr lang="fr-FR" smtClean="0"/>
              <a:t>22/06/2026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Edition octobre 2021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D9A0B-53AC-447C-974B-4B6E68AA60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69445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22/06/2026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Edition octobre 2021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044874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066768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407561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juin 2026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Alpes-de-Haute-Provence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Alpes-de-Haute-Provence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671392" y="5890321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54929" y="1567340"/>
            <a:ext cx="9251827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1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2026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Alpes-de-Haute-Provence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014164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5" y="4818573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089987"/>
            <a:ext cx="2530275" cy="16887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11" y="4014164"/>
            <a:ext cx="2493548" cy="1764544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91796" y="6520416"/>
            <a:ext cx="609471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pic>
        <p:nvPicPr>
          <p:cNvPr id="1028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2898" y="1190313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</p:spTree>
    <p:extLst>
      <p:ext uri="{BB962C8B-B14F-4D97-AF65-F5344CB8AC3E}">
        <p14:creationId xmlns:p14="http://schemas.microsoft.com/office/powerpoint/2010/main" val="1036177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Demande d’emploi - avertissement : </a:t>
            </a:r>
          </a:p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mise en place de la loi pour le plein emploi depuis 2025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7BA48EB-44EF-7369-00ED-82D1BA2D1475}"/>
              </a:ext>
            </a:extLst>
          </p:cNvPr>
          <p:cNvSpPr txBox="1"/>
          <p:nvPr/>
        </p:nvSpPr>
        <p:spPr>
          <a:xfrm>
            <a:off x="174525" y="1063996"/>
            <a:ext cx="88278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rgbClr val="002060"/>
                </a:solidFill>
              </a:rPr>
              <a:t>Comme le prévoit la loi pour le plein emploi du 18 décembre 2023, </a:t>
            </a:r>
            <a:r>
              <a:rPr lang="fr-FR" sz="1400" b="1" dirty="0">
                <a:solidFill>
                  <a:srgbClr val="002060"/>
                </a:solidFill>
              </a:rPr>
              <a:t>depuis janvier 2025, de nouveaux publics sont systématiquement inscrits à France Travail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demandeurs et bénéficiaires du RSA </a:t>
            </a:r>
            <a:r>
              <a:rPr lang="fr-FR" sz="1400" b="1" dirty="0">
                <a:solidFill>
                  <a:srgbClr val="002060"/>
                </a:solidFill>
              </a:rPr>
              <a:t>(Revenu de solidarité active)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jeunes en recherche d'emploi </a:t>
            </a:r>
            <a:r>
              <a:rPr lang="fr-FR" sz="1400" b="1" dirty="0">
                <a:solidFill>
                  <a:srgbClr val="002060"/>
                </a:solidFill>
              </a:rPr>
              <a:t>suivis par les missions locales en CEJ (Contrat d'engagement jeune),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(Parcours contractualisé d'accompagnement vers l'emploi et l'autonomie) ou AIJ (Accompagnement intensif des jeunes)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personnes en situation de handicap </a:t>
            </a:r>
            <a:r>
              <a:rPr lang="fr-FR" sz="1400" b="1" dirty="0">
                <a:solidFill>
                  <a:srgbClr val="002060"/>
                </a:solidFill>
              </a:rPr>
              <a:t>suivies par Cap emploi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Selon leurs situations socioprofessionnelles, ces publics sont orientés vers différents parcours d'accompagnement. L’orientation des personnes bénéficiant déjà du RSA avant la mise en place de la réforme étant progressive à partir du 1</a:t>
            </a:r>
            <a:r>
              <a:rPr lang="fr-FR" sz="1400" baseline="30000" dirty="0">
                <a:solidFill>
                  <a:srgbClr val="002060"/>
                </a:solidFill>
              </a:rPr>
              <a:t>er</a:t>
            </a:r>
            <a:r>
              <a:rPr lang="fr-FR" sz="1400" dirty="0">
                <a:solidFill>
                  <a:srgbClr val="002060"/>
                </a:solidFill>
              </a:rPr>
              <a:t> janvier 2025, la montée en charge statistique l'est aussi.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Pour prendre en compte les situations de ces nouveaux publics, </a:t>
            </a:r>
            <a:r>
              <a:rPr lang="fr-FR" sz="1400" b="1" dirty="0">
                <a:solidFill>
                  <a:srgbClr val="002060"/>
                </a:solidFill>
              </a:rPr>
              <a:t>deux nouvelles catégories statistiques sont créées, selon les recommandations du </a:t>
            </a:r>
            <a:r>
              <a:rPr lang="fr-FR" sz="1400" b="1" dirty="0" err="1">
                <a:solidFill>
                  <a:srgbClr val="002060"/>
                </a:solidFill>
              </a:rPr>
              <a:t>Cnis</a:t>
            </a:r>
            <a:r>
              <a:rPr lang="fr-FR" sz="1400" b="1" dirty="0">
                <a:solidFill>
                  <a:srgbClr val="002060"/>
                </a:solidFill>
              </a:rPr>
              <a:t> : la </a:t>
            </a:r>
            <a:r>
              <a:rPr lang="fr-FR" sz="1400" b="1" dirty="0">
                <a:solidFill>
                  <a:srgbClr val="00B0F0"/>
                </a:solidFill>
              </a:rPr>
              <a:t>catégorie F</a:t>
            </a:r>
            <a:r>
              <a:rPr lang="fr-FR" sz="1400" b="1" dirty="0">
                <a:solidFill>
                  <a:srgbClr val="002060"/>
                </a:solidFill>
              </a:rPr>
              <a:t> pour les personnes orientées en parcours social et la </a:t>
            </a:r>
            <a:r>
              <a:rPr lang="fr-FR" sz="1400" b="1" dirty="0">
                <a:solidFill>
                  <a:srgbClr val="00B0F0"/>
                </a:solidFill>
              </a:rPr>
              <a:t>catégorie G </a:t>
            </a:r>
            <a:r>
              <a:rPr lang="fr-FR" sz="1400" b="1" dirty="0">
                <a:solidFill>
                  <a:srgbClr val="002060"/>
                </a:solidFill>
              </a:rPr>
              <a:t>pour les demandeurs et bénéficiaires du RSA en attente d'orientation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Cette phase de transition devrait durer deux ans en France métropolitaine. </a:t>
            </a:r>
            <a:r>
              <a:rPr lang="fr-FR" sz="1400" b="1" dirty="0">
                <a:solidFill>
                  <a:srgbClr val="002060"/>
                </a:solidFill>
              </a:rPr>
              <a:t>Afin d'appréhender les évolutions conjoncturelles du nombre d'inscrits à France Travail pendant cette période, la Dares a mis à disposition, aux niveaux national et régional seulement, des indicateurs complémentaires hors bénéficiaires du RSA et hors jeunes « en parcours » (CEJ,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et AIJ)</a:t>
            </a:r>
            <a:r>
              <a:rPr lang="fr-FR" sz="1400" dirty="0">
                <a:solidFill>
                  <a:srgbClr val="002060"/>
                </a:solidFill>
              </a:rPr>
              <a:t>. Ces séries, dites « contrefactuelles » ne sont pas disponibles au niveau départemental. </a:t>
            </a:r>
            <a:r>
              <a:rPr lang="fr-FR" sz="1400" b="1" dirty="0">
                <a:solidFill>
                  <a:srgbClr val="FF0000"/>
                </a:solidFill>
              </a:rPr>
              <a:t>Entre 2025 et 2027, il n’est donc plus possible de réaliser des analyses conjoncturelles de la demande d’emploi au niveau départemental.</a:t>
            </a:r>
          </a:p>
          <a:p>
            <a:pPr algn="just"/>
            <a:endParaRPr lang="fr-FR" sz="1400" b="1" dirty="0">
              <a:solidFill>
                <a:srgbClr val="FF000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Néanmoins, un chiffrage du nombre total d’inscrits, comprenant ces nouveaux publics, a été réalisé par la Dares et permet de situer chaque département au sein de la région. C’est ce qui est présenté dans la diapositive suivante.</a:t>
            </a:r>
          </a:p>
        </p:txBody>
      </p:sp>
    </p:spTree>
    <p:extLst>
      <p:ext uri="{BB962C8B-B14F-4D97-AF65-F5344CB8AC3E}">
        <p14:creationId xmlns:p14="http://schemas.microsoft.com/office/powerpoint/2010/main" val="3225106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14F88EB-EB7B-F4C9-4909-6396CCCF6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" y="947357"/>
            <a:ext cx="8181975" cy="35528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1669" y="-1637"/>
            <a:ext cx="89396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300" b="1" dirty="0">
                <a:solidFill>
                  <a:srgbClr val="4F81BD">
                    <a:lumMod val="75000"/>
                  </a:srgbClr>
                </a:solidFill>
              </a:rPr>
              <a:t>Au 1</a:t>
            </a:r>
            <a:r>
              <a:rPr lang="fr-FR" sz="2300" b="1" baseline="30000" dirty="0">
                <a:solidFill>
                  <a:srgbClr val="4F81BD">
                    <a:lumMod val="75000"/>
                  </a:srgbClr>
                </a:solidFill>
              </a:rPr>
              <a:t>er</a:t>
            </a:r>
            <a:r>
              <a:rPr lang="fr-FR" sz="2300" b="1" dirty="0">
                <a:solidFill>
                  <a:srgbClr val="4F81BD">
                    <a:lumMod val="75000"/>
                  </a:srgbClr>
                </a:solidFill>
              </a:rPr>
              <a:t> trimestre 2026, la baisse trimestrielle de la demande d’emploi y compris nouveaux publics est un peu plus rapide qu’au niveau régional</a:t>
            </a:r>
            <a:endParaRPr lang="fr-FR" sz="23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FCF47F1-EFD2-654D-55A6-4926D0EBD43A}"/>
              </a:ext>
            </a:extLst>
          </p:cNvPr>
          <p:cNvSpPr txBox="1"/>
          <p:nvPr/>
        </p:nvSpPr>
        <p:spPr>
          <a:xfrm>
            <a:off x="394121" y="4629775"/>
            <a:ext cx="86082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solidFill>
                  <a:srgbClr val="FF0000"/>
                </a:solidFill>
              </a:rPr>
              <a:t>Avertissements : </a:t>
            </a:r>
          </a:p>
          <a:p>
            <a:pPr marL="171450" indent="-171450" algn="just">
              <a:buFontTx/>
              <a:buChar char="-"/>
            </a:pPr>
            <a:r>
              <a:rPr lang="fr-FR" sz="1200" dirty="0">
                <a:solidFill>
                  <a:srgbClr val="FF0000"/>
                </a:solidFill>
              </a:rPr>
              <a:t>Les évolutions sont perturbées par des changements dans les règles d’actualisation subvenus au 1</a:t>
            </a:r>
            <a:r>
              <a:rPr lang="fr-FR" sz="1200" baseline="30000" dirty="0">
                <a:solidFill>
                  <a:srgbClr val="FF0000"/>
                </a:solidFill>
              </a:rPr>
              <a:t>er</a:t>
            </a:r>
            <a:r>
              <a:rPr lang="fr-FR" sz="1200" dirty="0">
                <a:solidFill>
                  <a:srgbClr val="FF0000"/>
                </a:solidFill>
              </a:rPr>
              <a:t> semestre 2025 et par l’entrée en vigueur en juin 2025 du décret relatif aux sanctions applicables aux inscrits à France Travail en cas de manquement à leurs obligations. </a:t>
            </a:r>
          </a:p>
          <a:p>
            <a:pPr marL="171450" indent="-171450" algn="just">
              <a:buFontTx/>
              <a:buChar char="-"/>
            </a:pPr>
            <a:r>
              <a:rPr lang="fr-FR" sz="1200" dirty="0">
                <a:solidFill>
                  <a:srgbClr val="FF0000"/>
                </a:solidFill>
              </a:rPr>
              <a:t>Une estimation de l’impact de ces deux effets a été réalisée par la Dares au 1</a:t>
            </a:r>
            <a:r>
              <a:rPr lang="fr-FR" sz="1200" baseline="30000" dirty="0">
                <a:solidFill>
                  <a:srgbClr val="FF0000"/>
                </a:solidFill>
              </a:rPr>
              <a:t>er</a:t>
            </a:r>
            <a:r>
              <a:rPr lang="fr-FR" sz="1200" dirty="0">
                <a:solidFill>
                  <a:srgbClr val="FF0000"/>
                </a:solidFill>
              </a:rPr>
              <a:t> trimestre 2026 au niveau national : </a:t>
            </a:r>
            <a:r>
              <a:rPr lang="fr-FR" sz="1200" i="1" dirty="0">
                <a:solidFill>
                  <a:srgbClr val="FF0000"/>
                </a:solidFill>
              </a:rPr>
              <a:t>in fine</a:t>
            </a:r>
            <a:r>
              <a:rPr lang="fr-FR" sz="1200" dirty="0">
                <a:solidFill>
                  <a:srgbClr val="FF0000"/>
                </a:solidFill>
              </a:rPr>
              <a:t>, le nombre de demandeurs d’emploi en catégories A, B, C hors nouveaux publics (hors BRSA et hors jeunes en parcours) aurait diminué de -1,3 % en France entière sur un trimestre et de -0,2 % sur un an. </a:t>
            </a:r>
          </a:p>
          <a:p>
            <a:pPr marL="171450" indent="-171450" algn="just">
              <a:buFontTx/>
              <a:buChar char="-"/>
            </a:pPr>
            <a:r>
              <a:rPr lang="fr-FR" sz="1200" dirty="0">
                <a:solidFill>
                  <a:srgbClr val="FF0000"/>
                </a:solidFill>
              </a:rPr>
              <a:t>Au niveau régional, seul l’impact trimestriel du décret relatif aux sanctions a été estimé par la Dares : comme au niveau national, la baisse aurait été également plus prononcée : -1,5 %.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741BCDC-D1A0-DD23-154F-0BCBB1FC7E7D}"/>
              </a:ext>
            </a:extLst>
          </p:cNvPr>
          <p:cNvSpPr/>
          <p:nvPr/>
        </p:nvSpPr>
        <p:spPr>
          <a:xfrm>
            <a:off x="7043595" y="1898022"/>
            <a:ext cx="574601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CD23E0E-2543-E275-BD91-17190EBFC4A0}"/>
              </a:ext>
            </a:extLst>
          </p:cNvPr>
          <p:cNvSpPr/>
          <p:nvPr/>
        </p:nvSpPr>
        <p:spPr>
          <a:xfrm>
            <a:off x="7079811" y="3071139"/>
            <a:ext cx="574601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58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-16958"/>
            <a:ext cx="9231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6092"/>
                </a:solidFill>
              </a:rPr>
              <a:t>Sur un an, quasi-stabilité du nombre de foyers bénéficiaires du RSA, forte hausse de l’ASS, beaucoup moins prononcée pour la PA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722729"/>
              </p:ext>
            </p:extLst>
          </p:nvPr>
        </p:nvGraphicFramePr>
        <p:xfrm>
          <a:off x="1066800" y="1038224"/>
          <a:ext cx="6990784" cy="4921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9517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foyers bénéficiaires du RSA se replie, contrairement au niveau régional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42255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6095B0F-92C4-7F78-D22A-FEAA67271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38" y="1699444"/>
            <a:ext cx="8795764" cy="31604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0195" y="2855778"/>
            <a:ext cx="8499203" cy="1828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290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9168" y="455171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Les créations d’entreprises continuent d’augmenter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CFA7562-29D2-26A5-3B09-F9D9D395F0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6481764"/>
              </p:ext>
            </p:extLst>
          </p:nvPr>
        </p:nvGraphicFramePr>
        <p:xfrm>
          <a:off x="806247" y="1260697"/>
          <a:ext cx="7531505" cy="4950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3116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4443" y="319190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défaillances d’entreprises se stabilise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5785DAC7-14EC-471C-BBBC-7BE99623AA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7899589"/>
              </p:ext>
            </p:extLst>
          </p:nvPr>
        </p:nvGraphicFramePr>
        <p:xfrm>
          <a:off x="672861" y="1252970"/>
          <a:ext cx="7625750" cy="4794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3225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marL="0" lvl="1" algn="ctr">
              <a:defRPr/>
            </a:pP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2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36743" y="1403968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362521"/>
            <a:ext cx="8857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Fort recul de l’emploi salarié au 1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 2026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14400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49" y="6568767"/>
            <a:ext cx="589266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868114" y="2026033"/>
            <a:ext cx="1296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T1 2026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992559" y="2412453"/>
            <a:ext cx="983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 -0,1 %</a:t>
            </a:r>
          </a:p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-0,6 % </a:t>
            </a:r>
          </a:p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 0,0 %</a:t>
            </a:r>
          </a:p>
          <a:p>
            <a:pPr algn="ctr"/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13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5136040"/>
              </p:ext>
            </p:extLst>
          </p:nvPr>
        </p:nvGraphicFramePr>
        <p:xfrm>
          <a:off x="336743" y="968195"/>
          <a:ext cx="8310190" cy="5299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>
              <a:sym typeface="Wingdings" panose="05000000000000000000" pitchFamily="2" charset="2"/>
            </a:endParaRPr>
          </a:p>
          <a:p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58097" y="101728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recul qui s’explique par la baisse des effectifs intérimaires…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51162" y="6568767"/>
            <a:ext cx="5805578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556740" y="3005502"/>
            <a:ext cx="1597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+90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emplois hors intérim</a:t>
            </a: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-430</a:t>
            </a: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intérimaires</a:t>
            </a:r>
          </a:p>
          <a:p>
            <a:pPr algn="ctr"/>
            <a:endParaRPr lang="fr-FR" sz="1600" b="1" dirty="0">
              <a:solidFill>
                <a:srgbClr val="0070C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695270" y="2666948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T1 2026 : </a:t>
            </a:r>
            <a:endParaRPr lang="fr-FR" b="1" dirty="0"/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101551"/>
              </p:ext>
            </p:extLst>
          </p:nvPr>
        </p:nvGraphicFramePr>
        <p:xfrm>
          <a:off x="541176" y="1360964"/>
          <a:ext cx="7697235" cy="5240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3211" y="991089"/>
            <a:ext cx="8234723" cy="54619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21766" y="6568767"/>
            <a:ext cx="5986732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13645" y="410011"/>
            <a:ext cx="8454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dans le tertiaire marchand et l’industrie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00000000-0008-0000-03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011441"/>
              </p:ext>
            </p:extLst>
          </p:nvPr>
        </p:nvGraphicFramePr>
        <p:xfrm>
          <a:off x="796065" y="1308100"/>
          <a:ext cx="7685461" cy="4915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6224" y="160092"/>
            <a:ext cx="8862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Après une pause fin 2025, l’emploi repart à la baisse dans l’industrie et la construction ; 1</a:t>
            </a:r>
            <a:r>
              <a:rPr lang="fr-FR" sz="2400" b="1" baseline="30000" dirty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 recul depuis un an dans le tertiaire marchand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64898" y="6568767"/>
            <a:ext cx="593497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300-0000023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945153"/>
              </p:ext>
            </p:extLst>
          </p:nvPr>
        </p:nvGraphicFramePr>
        <p:xfrm>
          <a:off x="746449" y="1305876"/>
          <a:ext cx="7903029" cy="49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11485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840083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13645" y="98537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Sur un an, l’emploi salarié diminue dans la plupart des </a:t>
            </a:r>
            <a:r>
              <a:rPr lang="fr-FR" sz="2800" b="1">
                <a:solidFill>
                  <a:schemeClr val="accent1">
                    <a:lumMod val="75000"/>
                  </a:schemeClr>
                </a:solidFill>
              </a:rPr>
              <a:t>secteurs d’activité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A10715A-D83F-A394-AC25-804117AEF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83" y="1603627"/>
            <a:ext cx="8769166" cy="350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73525" y="6568767"/>
            <a:ext cx="5960852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113893" y="7139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EE16ED35-870F-AD25-E134-FC1E38901B8D}"/>
              </a:ext>
            </a:extLst>
          </p:cNvPr>
          <p:cNvSpPr txBox="1"/>
          <p:nvPr/>
        </p:nvSpPr>
        <p:spPr>
          <a:xfrm>
            <a:off x="31822" y="-48932"/>
            <a:ext cx="8827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Les entrées en contrat d’apprentissage progressent sur un an, mais le nombre de bénéficiaires diminue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AD4187B3-2584-6A07-2B28-A68D142836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578053"/>
              </p:ext>
            </p:extLst>
          </p:nvPr>
        </p:nvGraphicFramePr>
        <p:xfrm>
          <a:off x="284672" y="898948"/>
          <a:ext cx="8657026" cy="5730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1E994A74-AAEB-68AA-FF0A-AA1F56C01DD5}"/>
              </a:ext>
            </a:extLst>
          </p:cNvPr>
          <p:cNvSpPr txBox="1"/>
          <p:nvPr/>
        </p:nvSpPr>
        <p:spPr bwMode="auto">
          <a:xfrm>
            <a:off x="7845527" y="2046753"/>
            <a:ext cx="624450" cy="233766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/>
              <a:t>1 700</a:t>
            </a:r>
          </a:p>
        </p:txBody>
      </p:sp>
      <p:sp>
        <p:nvSpPr>
          <p:cNvPr id="11" name="Signe de multiplication 10">
            <a:extLst>
              <a:ext uri="{FF2B5EF4-FFF2-40B4-BE49-F238E27FC236}">
                <a16:creationId xmlns:a16="http://schemas.microsoft.com/office/drawing/2014/main" id="{37D563AC-B252-C3CB-40D7-5C90770BDDFA}"/>
              </a:ext>
            </a:extLst>
          </p:cNvPr>
          <p:cNvSpPr/>
          <p:nvPr/>
        </p:nvSpPr>
        <p:spPr>
          <a:xfrm>
            <a:off x="8039877" y="2398209"/>
            <a:ext cx="235750" cy="233766"/>
          </a:xfrm>
          <a:prstGeom prst="mathMultiply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306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50498" y="4204183"/>
            <a:ext cx="165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7,9 % (+0,2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50499" y="3623697"/>
            <a:ext cx="165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8,5 % (+0,1 pt)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90504" y="3916843"/>
            <a:ext cx="157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8,3 % (+0,1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EE271C5-C428-120D-C09F-DF13477A7351}"/>
              </a:ext>
            </a:extLst>
          </p:cNvPr>
          <p:cNvSpPr txBox="1"/>
          <p:nvPr/>
        </p:nvSpPr>
        <p:spPr>
          <a:xfrm>
            <a:off x="7358737" y="2396996"/>
            <a:ext cx="2043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Taux au T1 2026 (évolution par rapport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au T4 2025) :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B2BC5D6-C456-5F8C-2757-3956F4F7F07B}"/>
              </a:ext>
            </a:extLst>
          </p:cNvPr>
          <p:cNvSpPr txBox="1"/>
          <p:nvPr/>
        </p:nvSpPr>
        <p:spPr>
          <a:xfrm>
            <a:off x="96069" y="334294"/>
            <a:ext cx="9047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remontée progressive du taux de chômage se poursuit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200-000002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645470"/>
              </p:ext>
            </p:extLst>
          </p:nvPr>
        </p:nvGraphicFramePr>
        <p:xfrm>
          <a:off x="172018" y="1539088"/>
          <a:ext cx="8048531" cy="4662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80" y="62941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taux qui reste supérieur à la plupart des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97205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Alpes-de-Haute-Provence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CEE742E-E808-077D-8242-A68D69E14B80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1062037"/>
            <a:ext cx="6934200" cy="4733925"/>
            <a:chOff x="0" y="0"/>
            <a:chExt cx="6934200" cy="4733925"/>
          </a:xfrm>
        </p:grpSpPr>
        <p:graphicFrame>
          <p:nvGraphicFramePr>
            <p:cNvPr id="15" name="Graphique 14">
              <a:extLst>
                <a:ext uri="{FF2B5EF4-FFF2-40B4-BE49-F238E27FC236}">
                  <a16:creationId xmlns:a16="http://schemas.microsoft.com/office/drawing/2014/main" id="{5EE69B06-98C5-1B0E-8CA0-242B9575727C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6924675" cy="47339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 Box 1">
              <a:extLst>
                <a:ext uri="{FF2B5EF4-FFF2-40B4-BE49-F238E27FC236}">
                  <a16:creationId xmlns:a16="http://schemas.microsoft.com/office/drawing/2014/main" id="{322787A6-F58D-701E-0B9C-094025D6B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" y="3943350"/>
              <a:ext cx="6924675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8288" tIns="22860" rIns="0" bIns="0" anchor="t" upright="1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fr-FR" sz="1000" b="0" i="0" u="none" strike="noStrike" baseline="0">
                  <a:solidFill>
                    <a:srgbClr val="000000"/>
                  </a:solidFill>
                  <a:latin typeface="+mn-lt"/>
                </a:rPr>
                <a:t>* Pour évaluer la comparabilité avec les Alpes-de-Haute-Provence, les critères retenus sont le nombre total d'emplois (salariés et non salariés) du département, ainsi que le poids des secteurs de l'agriculture et du tertiaire non marchand dans l'emploi total </a:t>
              </a:r>
            </a:p>
            <a:p>
              <a:pPr algn="l" rtl="0">
                <a:defRPr sz="1000"/>
              </a:pPr>
              <a:r>
                <a:rPr lang="fr-FR" sz="1000" b="1" i="0" u="none" strike="noStrike" baseline="0">
                  <a:solidFill>
                    <a:srgbClr val="000000"/>
                  </a:solidFill>
                  <a:latin typeface="+mn-lt"/>
                </a:rPr>
                <a:t>Note : </a:t>
              </a:r>
              <a:r>
                <a:rPr lang="fr-FR" sz="1000" b="0" i="0" u="none" strike="noStrike" baseline="0">
                  <a:solidFill>
                    <a:srgbClr val="000000"/>
                  </a:solidFill>
                  <a:latin typeface="+mn-lt"/>
                </a:rPr>
                <a:t>données trimestrielles provisoires, corrigées des variations saisonnières ; estimation à +/- 0,3 point près du niveau du taux de chômage national et de son évolution d’un trimestre à l’autre</a:t>
              </a:r>
            </a:p>
            <a:p>
              <a:pPr algn="l" rtl="0">
                <a:defRPr sz="1000"/>
              </a:pPr>
              <a:r>
                <a:rPr lang="fr-FR" sz="1000" b="1" i="1" u="none" strike="noStrike" baseline="0">
                  <a:solidFill>
                    <a:srgbClr val="000000"/>
                  </a:solidFill>
                  <a:latin typeface="Calibri"/>
                </a:rPr>
                <a:t>Source : </a:t>
              </a:r>
              <a:r>
                <a:rPr lang="fr-FR" sz="1000" b="0" i="1" u="none" strike="noStrike" baseline="0">
                  <a:solidFill>
                    <a:srgbClr val="000000"/>
                  </a:solidFill>
                  <a:latin typeface="Calibri"/>
                </a:rPr>
                <a:t>Insee, taux de chômage au sens du BIT (national ) et taux de chômage localisés (régional et départementaux)</a:t>
              </a:r>
            </a:p>
          </p:txBody>
        </p:sp>
      </p:grpSp>
      <p:sp>
        <p:nvSpPr>
          <p:cNvPr id="21" name="ZoneTexte 1">
            <a:extLst>
              <a:ext uri="{FF2B5EF4-FFF2-40B4-BE49-F238E27FC236}">
                <a16:creationId xmlns:a16="http://schemas.microsoft.com/office/drawing/2014/main" id="{23590D0D-D19C-BDFA-56BD-565DEE672297}"/>
              </a:ext>
            </a:extLst>
          </p:cNvPr>
          <p:cNvSpPr txBox="1"/>
          <p:nvPr/>
        </p:nvSpPr>
        <p:spPr>
          <a:xfrm>
            <a:off x="1104900" y="1082740"/>
            <a:ext cx="6886589" cy="37147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fr-FR" sz="1500" b="1" i="0" baseline="0">
                <a:effectLst/>
                <a:latin typeface="+mn-lt"/>
                <a:ea typeface="+mn-ea"/>
                <a:cs typeface="+mn-cs"/>
              </a:rPr>
              <a:t>Taux de chômage localisés dans les départements comparables* au T1 2026</a:t>
            </a:r>
            <a:endParaRPr lang="fr-FR" sz="1100"/>
          </a:p>
        </p:txBody>
      </p:sp>
    </p:spTree>
    <p:extLst>
      <p:ext uri="{BB962C8B-B14F-4D97-AF65-F5344CB8AC3E}">
        <p14:creationId xmlns:p14="http://schemas.microsoft.com/office/powerpoint/2010/main" val="37284294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F75A013-2665-47DA-9765-AD20C70A5351}">
  <ds:schemaRefs>
    <ds:schemaRef ds:uri="2ff91c20-40e6-4ab5-a5ac-9b5646c66526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ab994d58-9349-46a1-8cee-b96a64c5dc7e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13727</TotalTime>
  <Words>1698</Words>
  <Application>Microsoft Office PowerPoint</Application>
  <PresentationFormat>Affichage à l'écran (4:3)</PresentationFormat>
  <Paragraphs>249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MEYER, Virginie (DREETS-PACA)</cp:lastModifiedBy>
  <cp:revision>1089</cp:revision>
  <cp:lastPrinted>2018-10-09T12:30:48Z</cp:lastPrinted>
  <dcterms:created xsi:type="dcterms:W3CDTF">2018-05-30T13:27:07Z</dcterms:created>
  <dcterms:modified xsi:type="dcterms:W3CDTF">2026-06-22T12:24:56Z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  <property fmtid="{D5CDD505-2E9C-101B-9397-08002B2CF9AE}" pid="4" name="MSIP_Label_3094c1fb-3db8-4cce-b079-9b022302847f_Enabled">
    <vt:lpwstr>true</vt:lpwstr>
  </property>
  <property fmtid="{D5CDD505-2E9C-101B-9397-08002B2CF9AE}" pid="5" name="MSIP_Label_3094c1fb-3db8-4cce-b079-9b022302847f_SetDate">
    <vt:lpwstr>2025-09-15T09:12:38Z</vt:lpwstr>
  </property>
  <property fmtid="{D5CDD505-2E9C-101B-9397-08002B2CF9AE}" pid="6" name="MSIP_Label_3094c1fb-3db8-4cce-b079-9b022302847f_Method">
    <vt:lpwstr>Standard</vt:lpwstr>
  </property>
  <property fmtid="{D5CDD505-2E9C-101B-9397-08002B2CF9AE}" pid="7" name="MSIP_Label_3094c1fb-3db8-4cce-b079-9b022302847f_Name">
    <vt:lpwstr>[Prod v5] C1 - Standard</vt:lpwstr>
  </property>
  <property fmtid="{D5CDD505-2E9C-101B-9397-08002B2CF9AE}" pid="8" name="MSIP_Label_3094c1fb-3db8-4cce-b079-9b022302847f_SiteId">
    <vt:lpwstr>035e5292-5a25-4509-bb08-a555f7d31a8b</vt:lpwstr>
  </property>
  <property fmtid="{D5CDD505-2E9C-101B-9397-08002B2CF9AE}" pid="9" name="MSIP_Label_3094c1fb-3db8-4cce-b079-9b022302847f_ActionId">
    <vt:lpwstr>c12ca647-62d2-4251-88db-ff3dc4dcd46c</vt:lpwstr>
  </property>
  <property fmtid="{D5CDD505-2E9C-101B-9397-08002B2CF9AE}" pid="10" name="MSIP_Label_3094c1fb-3db8-4cce-b079-9b022302847f_ContentBits">
    <vt:lpwstr>0</vt:lpwstr>
  </property>
  <property fmtid="{D5CDD505-2E9C-101B-9397-08002B2CF9AE}" pid="11" name="MSIP_Label_3094c1fb-3db8-4cce-b079-9b022302847f_Tag">
    <vt:lpwstr>10, 3, 0, 1</vt:lpwstr>
  </property>
</Properties>
</file>