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drawings/drawing12.xml" ContentType="application/vnd.openxmlformats-officedocument.drawingml.chartshape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98" r:id="rId6"/>
    <p:sldId id="299" r:id="rId7"/>
    <p:sldId id="264" r:id="rId8"/>
    <p:sldId id="292" r:id="rId9"/>
    <p:sldId id="293" r:id="rId10"/>
    <p:sldId id="290" r:id="rId11"/>
    <p:sldId id="261" r:id="rId12"/>
    <p:sldId id="313" r:id="rId13"/>
    <p:sldId id="309" r:id="rId14"/>
    <p:sldId id="269" r:id="rId15"/>
    <p:sldId id="301" r:id="rId16"/>
    <p:sldId id="304" r:id="rId17"/>
    <p:sldId id="305" r:id="rId18"/>
    <p:sldId id="306" r:id="rId19"/>
    <p:sldId id="307" r:id="rId20"/>
    <p:sldId id="308" r:id="rId21"/>
    <p:sldId id="311" r:id="rId22"/>
    <p:sldId id="302" r:id="rId2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06" autoAdjust="0"/>
  </p:normalViewPr>
  <p:slideViewPr>
    <p:cSldViewPr snapToGrid="0" snapToObjects="1">
      <p:cViewPr>
        <p:scale>
          <a:sx n="66" d="100"/>
          <a:sy n="66" d="100"/>
        </p:scale>
        <p:origin x="-150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21\2021-T2\01%20-%20Fichiers%20de%20travail\DEFM-Ch&#244;mage\2021_T2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21\2021-T2\01%20-%20Fichiers%20de%20travail\DEFM-Ch&#244;mage\2021_T2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21\2021-T2\01%20-%20Fichiers%20de%20travail\DEFM-Ch&#244;mage\2021_T2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21\2021-T2\01%20-%20Fichiers%20de%20travail\DEFM-Ch&#244;mage\2021_T2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RO-SVC01-20131\USERS\Cab-SESE\10%20-%20Notes%20de%20conjoncture\01%20-%20Notes\2021\2021-T2\01%20-%20Fichiers%20de%20travail\Indicateurs%20sociaux\2021-T2%20-%20Indicateurs%20sociaux_V5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PRO-SVC01-20131\USERS\Cab-SESE\10%20-%20Notes%20de%20conjoncture\01%20-%20Notes\2021\2021-T2\01%20-%20Fichiers%20de%20travail\Politiques%20emploi\2021_T2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PRO-SVC01-20131\USERS\Cab-SESE\10%20-%20Notes%20de%20conjoncture\01%20-%20Notes\2021\2021-T2\01%20-%20Fichiers%20de%20travail\Politiques%20emploi\2021_T2_Politiques%20de%20l'emploi_note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-SVC01-20131\USERS\Cab-SESE\10%20-%20Notes%20de%20conjoncture\01%20-%20Notes\2021\2021-T2\01%20-%20Fichiers%20de%20travail\Activit&#233;%20partielle\Figures%20AP%20pour%20diapos%20d&#233;partementaux%20note%20de%20conj%201T2021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Notes%20de%20conjoncture\01%20-%20Notes\2021\2021-T2\01%20-%20Fichiers%20de%20travail\DEFM-Ch&#244;mage\Tx%20ch&#244;mage%20-%20d&#233;p%20comparables\T201_&#233;clairages_d&#233;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dans les Alpes-de-Haute-Provence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2011)</a:t>
            </a:r>
          </a:p>
        </c:rich>
      </c:tx>
      <c:layout>
        <c:manualLayout>
          <c:xMode val="edge"/>
          <c:yMode val="edge"/>
          <c:x val="0.29388436188072675"/>
          <c:y val="1.394756067862651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560302513732175"/>
          <c:w val="0.83764367816092944"/>
          <c:h val="0.48930351489568952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2'!$E$10:$E$51</c:f>
              <c:numCache>
                <c:formatCode>#,##0.0</c:formatCode>
                <c:ptCount val="42"/>
                <c:pt idx="0">
                  <c:v>100</c:v>
                </c:pt>
                <c:pt idx="1">
                  <c:v>100.05670953523058</c:v>
                </c:pt>
                <c:pt idx="2">
                  <c:v>99.88330161444074</c:v>
                </c:pt>
                <c:pt idx="3">
                  <c:v>100.20586183227773</c:v>
                </c:pt>
                <c:pt idx="4">
                  <c:v>100.31402269059888</c:v>
                </c:pt>
                <c:pt idx="5">
                  <c:v>100.19110491433638</c:v>
                </c:pt>
                <c:pt idx="6">
                  <c:v>99.987617758508975</c:v>
                </c:pt>
                <c:pt idx="7">
                  <c:v>100.10250686677273</c:v>
                </c:pt>
                <c:pt idx="8">
                  <c:v>100.09690941513981</c:v>
                </c:pt>
                <c:pt idx="9">
                  <c:v>100.1749910384234</c:v>
                </c:pt>
                <c:pt idx="10">
                  <c:v>100.37078876574495</c:v>
                </c:pt>
                <c:pt idx="11">
                  <c:v>100.64636431381462</c:v>
                </c:pt>
                <c:pt idx="12">
                  <c:v>100.80071828308633</c:v>
                </c:pt>
                <c:pt idx="13">
                  <c:v>100.69284012434257</c:v>
                </c:pt>
                <c:pt idx="14">
                  <c:v>100.77250486525972</c:v>
                </c:pt>
                <c:pt idx="15">
                  <c:v>100.94489506757085</c:v>
                </c:pt>
                <c:pt idx="16">
                  <c:v>100.91238461616747</c:v>
                </c:pt>
                <c:pt idx="17">
                  <c:v>101.28175988402532</c:v>
                </c:pt>
                <c:pt idx="18">
                  <c:v>101.14154089362468</c:v>
                </c:pt>
                <c:pt idx="19">
                  <c:v>101.63422971715342</c:v>
                </c:pt>
                <c:pt idx="20">
                  <c:v>102.00795855850356</c:v>
                </c:pt>
                <c:pt idx="21">
                  <c:v>102.44569058418172</c:v>
                </c:pt>
                <c:pt idx="22">
                  <c:v>102.56939991926102</c:v>
                </c:pt>
                <c:pt idx="23">
                  <c:v>102.733365674165</c:v>
                </c:pt>
                <c:pt idx="24">
                  <c:v>103.1082253138248</c:v>
                </c:pt>
                <c:pt idx="25">
                  <c:v>103.37520679474088</c:v>
                </c:pt>
                <c:pt idx="26">
                  <c:v>103.77980642994535</c:v>
                </c:pt>
                <c:pt idx="27">
                  <c:v>104.13679945631218</c:v>
                </c:pt>
                <c:pt idx="28">
                  <c:v>104.69388724357735</c:v>
                </c:pt>
                <c:pt idx="29">
                  <c:v>104.66386454845527</c:v>
                </c:pt>
                <c:pt idx="30">
                  <c:v>104.79057049905522</c:v>
                </c:pt>
                <c:pt idx="31">
                  <c:v>104.96426111942247</c:v>
                </c:pt>
                <c:pt idx="32">
                  <c:v>105.3672210970779</c:v>
                </c:pt>
                <c:pt idx="33">
                  <c:v>105.6202937587849</c:v>
                </c:pt>
                <c:pt idx="34">
                  <c:v>105.98910362748791</c:v>
                </c:pt>
                <c:pt idx="35">
                  <c:v>106.2877474610751</c:v>
                </c:pt>
                <c:pt idx="36">
                  <c:v>104.17519005892591</c:v>
                </c:pt>
                <c:pt idx="37">
                  <c:v>102.80878992142081</c:v>
                </c:pt>
                <c:pt idx="38">
                  <c:v>104.99501883344584</c:v>
                </c:pt>
                <c:pt idx="39">
                  <c:v>105.3248727003803</c:v>
                </c:pt>
                <c:pt idx="40">
                  <c:v>105.8348061981317</c:v>
                </c:pt>
                <c:pt idx="41">
                  <c:v>107.64006915962463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2'!$C$10:$C$51</c:f>
              <c:numCache>
                <c:formatCode>#,##0.0</c:formatCode>
                <c:ptCount val="42"/>
                <c:pt idx="0">
                  <c:v>100</c:v>
                </c:pt>
                <c:pt idx="1">
                  <c:v>100.10373752887961</c:v>
                </c:pt>
                <c:pt idx="2">
                  <c:v>100.02979477287732</c:v>
                </c:pt>
                <c:pt idx="3">
                  <c:v>100.08827416102383</c:v>
                </c:pt>
                <c:pt idx="4">
                  <c:v>100.11140361635682</c:v>
                </c:pt>
                <c:pt idx="5">
                  <c:v>100.06431436884171</c:v>
                </c:pt>
                <c:pt idx="6">
                  <c:v>99.925638954808221</c:v>
                </c:pt>
                <c:pt idx="7">
                  <c:v>99.815960637316735</c:v>
                </c:pt>
                <c:pt idx="8">
                  <c:v>99.819552945750914</c:v>
                </c:pt>
                <c:pt idx="9">
                  <c:v>99.70122022953241</c:v>
                </c:pt>
                <c:pt idx="10">
                  <c:v>99.873892843299188</c:v>
                </c:pt>
                <c:pt idx="11">
                  <c:v>100.13911294869091</c:v>
                </c:pt>
                <c:pt idx="12">
                  <c:v>100.16604927592212</c:v>
                </c:pt>
                <c:pt idx="13">
                  <c:v>100.20433136732805</c:v>
                </c:pt>
                <c:pt idx="14">
                  <c:v>100.07476002768576</c:v>
                </c:pt>
                <c:pt idx="15">
                  <c:v>100.16768200575102</c:v>
                </c:pt>
                <c:pt idx="16">
                  <c:v>100.10320895033477</c:v>
                </c:pt>
                <c:pt idx="17">
                  <c:v>100.34348741175521</c:v>
                </c:pt>
                <c:pt idx="18">
                  <c:v>100.40650697371699</c:v>
                </c:pt>
                <c:pt idx="19">
                  <c:v>100.59105683352212</c:v>
                </c:pt>
                <c:pt idx="20">
                  <c:v>100.76634818973676</c:v>
                </c:pt>
                <c:pt idx="21">
                  <c:v>101.02333764913539</c:v>
                </c:pt>
                <c:pt idx="22">
                  <c:v>101.3131729758088</c:v>
                </c:pt>
                <c:pt idx="23">
                  <c:v>101.42281766210095</c:v>
                </c:pt>
                <c:pt idx="24">
                  <c:v>101.8247890011389</c:v>
                </c:pt>
                <c:pt idx="25">
                  <c:v>102.13986550070273</c:v>
                </c:pt>
                <c:pt idx="26">
                  <c:v>102.43754424299347</c:v>
                </c:pt>
                <c:pt idx="27">
                  <c:v>102.83485528367315</c:v>
                </c:pt>
                <c:pt idx="28">
                  <c:v>102.96985462178579</c:v>
                </c:pt>
                <c:pt idx="29">
                  <c:v>103.02397578954421</c:v>
                </c:pt>
                <c:pt idx="30">
                  <c:v>103.19130117939621</c:v>
                </c:pt>
                <c:pt idx="31">
                  <c:v>103.49300242258828</c:v>
                </c:pt>
                <c:pt idx="32">
                  <c:v>103.88346423522626</c:v>
                </c:pt>
                <c:pt idx="33">
                  <c:v>104.07237684217776</c:v>
                </c:pt>
                <c:pt idx="34">
                  <c:v>104.26481328366863</c:v>
                </c:pt>
                <c:pt idx="35">
                  <c:v>104.61026201502486</c:v>
                </c:pt>
                <c:pt idx="36">
                  <c:v>102.57537575665239</c:v>
                </c:pt>
                <c:pt idx="37">
                  <c:v>101.73496596973833</c:v>
                </c:pt>
                <c:pt idx="38">
                  <c:v>103.46652986649801</c:v>
                </c:pt>
                <c:pt idx="39">
                  <c:v>103.3770159117642</c:v>
                </c:pt>
                <c:pt idx="40">
                  <c:v>103.97342591666229</c:v>
                </c:pt>
                <c:pt idx="41">
                  <c:v>105.15727159363118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2'!$G$8:$G$9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'Données graph 1 et 2'!$A$10:$B$61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2'!$G$10:$G$51</c:f>
              <c:numCache>
                <c:formatCode>#,##0.0</c:formatCode>
                <c:ptCount val="42"/>
                <c:pt idx="0">
                  <c:v>100</c:v>
                </c:pt>
                <c:pt idx="1">
                  <c:v>100.61883280099036</c:v>
                </c:pt>
                <c:pt idx="2">
                  <c:v>99.619164861298174</c:v>
                </c:pt>
                <c:pt idx="3">
                  <c:v>101.53540963177829</c:v>
                </c:pt>
                <c:pt idx="4">
                  <c:v>102.1794701143873</c:v>
                </c:pt>
                <c:pt idx="5">
                  <c:v>102.71127093165285</c:v>
                </c:pt>
                <c:pt idx="6">
                  <c:v>101.66382906645477</c:v>
                </c:pt>
                <c:pt idx="7">
                  <c:v>101.89923880795151</c:v>
                </c:pt>
                <c:pt idx="8">
                  <c:v>103.08232594404352</c:v>
                </c:pt>
                <c:pt idx="9">
                  <c:v>103.23966661813347</c:v>
                </c:pt>
                <c:pt idx="10">
                  <c:v>103.2086225657181</c:v>
                </c:pt>
                <c:pt idx="11">
                  <c:v>102.75033861510998</c:v>
                </c:pt>
                <c:pt idx="12">
                  <c:v>103.4088583651434</c:v>
                </c:pt>
                <c:pt idx="13">
                  <c:v>102.88338932581075</c:v>
                </c:pt>
                <c:pt idx="14">
                  <c:v>102.59653079827461</c:v>
                </c:pt>
                <c:pt idx="15">
                  <c:v>103.02915281461942</c:v>
                </c:pt>
                <c:pt idx="16">
                  <c:v>102.70779523140345</c:v>
                </c:pt>
                <c:pt idx="17">
                  <c:v>102.91677728575141</c:v>
                </c:pt>
                <c:pt idx="18">
                  <c:v>102.77432106134516</c:v>
                </c:pt>
                <c:pt idx="19">
                  <c:v>103.17632679738425</c:v>
                </c:pt>
                <c:pt idx="20">
                  <c:v>103.43720477031214</c:v>
                </c:pt>
                <c:pt idx="21">
                  <c:v>105.00778123611801</c:v>
                </c:pt>
                <c:pt idx="22">
                  <c:v>105.36146953613095</c:v>
                </c:pt>
                <c:pt idx="23">
                  <c:v>107.03754559279932</c:v>
                </c:pt>
                <c:pt idx="24">
                  <c:v>105.11022013014613</c:v>
                </c:pt>
                <c:pt idx="25">
                  <c:v>104.88226797198541</c:v>
                </c:pt>
                <c:pt idx="26">
                  <c:v>104.54571832610931</c:v>
                </c:pt>
                <c:pt idx="27">
                  <c:v>105.00705739755587</c:v>
                </c:pt>
                <c:pt idx="28">
                  <c:v>105.41161279025704</c:v>
                </c:pt>
                <c:pt idx="29">
                  <c:v>105.33390096920665</c:v>
                </c:pt>
                <c:pt idx="30">
                  <c:v>105.23637418455458</c:v>
                </c:pt>
                <c:pt idx="31">
                  <c:v>105.55544523816</c:v>
                </c:pt>
                <c:pt idx="32">
                  <c:v>105.91612935369605</c:v>
                </c:pt>
                <c:pt idx="33">
                  <c:v>105.80617070589997</c:v>
                </c:pt>
                <c:pt idx="34">
                  <c:v>105.4304309187041</c:v>
                </c:pt>
                <c:pt idx="35">
                  <c:v>106.69686163949059</c:v>
                </c:pt>
                <c:pt idx="36">
                  <c:v>101.53918628667103</c:v>
                </c:pt>
                <c:pt idx="37">
                  <c:v>101.4573070967183</c:v>
                </c:pt>
                <c:pt idx="38">
                  <c:v>105.41128525207701</c:v>
                </c:pt>
                <c:pt idx="39">
                  <c:v>105.47088946047096</c:v>
                </c:pt>
                <c:pt idx="40">
                  <c:v>106.0456144403236</c:v>
                </c:pt>
                <c:pt idx="41">
                  <c:v>109.36347342009307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85568"/>
        <c:axId val="187087104"/>
      </c:lineChart>
      <c:catAx>
        <c:axId val="1870855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7087104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87087104"/>
        <c:scaling>
          <c:orientation val="minMax"/>
          <c:max val="110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87085568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2131468966323853E-2"/>
          <c:y val="0.20360824742268041"/>
          <c:w val="0.91903409090909094"/>
          <c:h val="5.1546391752577317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trim'!$A$9:$B$55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dep04_trim!$BG$67:$BG$113</c:f>
              <c:numCache>
                <c:formatCode>#,##0.0</c:formatCode>
                <c:ptCount val="47"/>
                <c:pt idx="0">
                  <c:v>1.7073987278205527</c:v>
                </c:pt>
                <c:pt idx="1">
                  <c:v>1.283739302172493</c:v>
                </c:pt>
                <c:pt idx="2">
                  <c:v>1.1049723756906049</c:v>
                </c:pt>
                <c:pt idx="3">
                  <c:v>1.1250401800064314</c:v>
                </c:pt>
                <c:pt idx="4">
                  <c:v>2.5746980292434829</c:v>
                </c:pt>
                <c:pt idx="5">
                  <c:v>3.098853424233039</c:v>
                </c:pt>
                <c:pt idx="6">
                  <c:v>2.9756537421100182</c:v>
                </c:pt>
                <c:pt idx="7">
                  <c:v>1.4594279042615232</c:v>
                </c:pt>
                <c:pt idx="8">
                  <c:v>2.3590333716916101</c:v>
                </c:pt>
                <c:pt idx="9">
                  <c:v>2.1079258010118007</c:v>
                </c:pt>
                <c:pt idx="10">
                  <c:v>3.7159372419488079</c:v>
                </c:pt>
                <c:pt idx="11">
                  <c:v>2.5212314225053101</c:v>
                </c:pt>
                <c:pt idx="12">
                  <c:v>2.0450427129174331</c:v>
                </c:pt>
                <c:pt idx="13">
                  <c:v>2.4099441907661001</c:v>
                </c:pt>
                <c:pt idx="14">
                  <c:v>0.91652216992816893</c:v>
                </c:pt>
                <c:pt idx="15">
                  <c:v>2.0864015709376682</c:v>
                </c:pt>
                <c:pt idx="16">
                  <c:v>-0.28853089685020317</c:v>
                </c:pt>
                <c:pt idx="17">
                  <c:v>1.4950566674704513</c:v>
                </c:pt>
                <c:pt idx="18">
                  <c:v>1.8769303872653964</c:v>
                </c:pt>
                <c:pt idx="19">
                  <c:v>0.93283582089551675</c:v>
                </c:pt>
                <c:pt idx="20">
                  <c:v>2.1256931608133245</c:v>
                </c:pt>
                <c:pt idx="21">
                  <c:v>1.9230769230769162</c:v>
                </c:pt>
                <c:pt idx="22">
                  <c:v>0.39955604883463725</c:v>
                </c:pt>
                <c:pt idx="23">
                  <c:v>0.81804112314836086</c:v>
                </c:pt>
                <c:pt idx="24">
                  <c:v>0.87719298245614308</c:v>
                </c:pt>
                <c:pt idx="25">
                  <c:v>0.15217391304347405</c:v>
                </c:pt>
                <c:pt idx="26">
                  <c:v>1.6279574560451593</c:v>
                </c:pt>
                <c:pt idx="27">
                  <c:v>0.128150363092705</c:v>
                </c:pt>
                <c:pt idx="28">
                  <c:v>1.3651877133105783</c:v>
                </c:pt>
                <c:pt idx="29">
                  <c:v>1.5993265993266004</c:v>
                </c:pt>
                <c:pt idx="30">
                  <c:v>1.6570008285004212</c:v>
                </c:pt>
                <c:pt idx="31">
                  <c:v>0.6723716381417999</c:v>
                </c:pt>
                <c:pt idx="32">
                  <c:v>0.50597045132563245</c:v>
                </c:pt>
                <c:pt idx="33">
                  <c:v>0.26178010471205049</c:v>
                </c:pt>
                <c:pt idx="34">
                  <c:v>0.10042177144002906</c:v>
                </c:pt>
                <c:pt idx="35">
                  <c:v>-0.2207062600320886</c:v>
                </c:pt>
                <c:pt idx="36">
                  <c:v>-0.2614116227629304</c:v>
                </c:pt>
                <c:pt idx="37">
                  <c:v>0.38306451612903913</c:v>
                </c:pt>
                <c:pt idx="38">
                  <c:v>-0.78328981723237989</c:v>
                </c:pt>
                <c:pt idx="39">
                  <c:v>-2.6923076923076938</c:v>
                </c:pt>
                <c:pt idx="40">
                  <c:v>8.3211982525477346E-2</c:v>
                </c:pt>
                <c:pt idx="41">
                  <c:v>6.8800665142382034</c:v>
                </c:pt>
                <c:pt idx="42">
                  <c:v>-1.7891870867366877</c:v>
                </c:pt>
                <c:pt idx="43">
                  <c:v>-1.7029702970296934</c:v>
                </c:pt>
                <c:pt idx="44">
                  <c:v>1.6317485898468931</c:v>
                </c:pt>
                <c:pt idx="45">
                  <c:v>-0.11892963330030204</c:v>
                </c:pt>
                <c:pt idx="46">
                  <c:v>-2.0043659456241425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215680"/>
        <c:axId val="188217216"/>
      </c:barChart>
      <c:catAx>
        <c:axId val="1882156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821721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8217216"/>
        <c:scaling>
          <c:orientation val="minMax"/>
          <c:max val="7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8215680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trim'!$A$33:$B$55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dep04_trim!$BH$91:$BH$113</c:f>
              <c:numCache>
                <c:formatCode>#,##0.0</c:formatCode>
                <c:ptCount val="23"/>
                <c:pt idx="0">
                  <c:v>0.26525198938991412</c:v>
                </c:pt>
                <c:pt idx="1">
                  <c:v>-0.1322751322751281</c:v>
                </c:pt>
                <c:pt idx="2">
                  <c:v>0.66225165562914245</c:v>
                </c:pt>
                <c:pt idx="3">
                  <c:v>0.74561403508772717</c:v>
                </c:pt>
                <c:pt idx="4">
                  <c:v>1.3931214627775246</c:v>
                </c:pt>
                <c:pt idx="5">
                  <c:v>0.81580077286389496</c:v>
                </c:pt>
                <c:pt idx="6">
                  <c:v>0.80919931856899829</c:v>
                </c:pt>
                <c:pt idx="7">
                  <c:v>0.6759611322348924</c:v>
                </c:pt>
                <c:pt idx="8">
                  <c:v>-0.29374737725555988</c:v>
                </c:pt>
                <c:pt idx="9">
                  <c:v>-0.63131313131312705</c:v>
                </c:pt>
                <c:pt idx="10">
                  <c:v>0.29648454044894912</c:v>
                </c:pt>
                <c:pt idx="11">
                  <c:v>0.54898648648649129</c:v>
                </c:pt>
                <c:pt idx="12">
                  <c:v>-0.79798404031919956</c:v>
                </c:pt>
                <c:pt idx="13">
                  <c:v>0.33869602032177148</c:v>
                </c:pt>
                <c:pt idx="14">
                  <c:v>-0.92827004219409037</c:v>
                </c:pt>
                <c:pt idx="15">
                  <c:v>-2.3850085178875657</c:v>
                </c:pt>
                <c:pt idx="16">
                  <c:v>0.13089005235602524</c:v>
                </c:pt>
                <c:pt idx="17">
                  <c:v>7.7124183006535896</c:v>
                </c:pt>
                <c:pt idx="18">
                  <c:v>-3.3171521035598617</c:v>
                </c:pt>
                <c:pt idx="19">
                  <c:v>-0.37656903765690419</c:v>
                </c:pt>
                <c:pt idx="20">
                  <c:v>1.4699706005879776</c:v>
                </c:pt>
                <c:pt idx="21">
                  <c:v>-0.86920529801324253</c:v>
                </c:pt>
                <c:pt idx="22">
                  <c:v>-3.0062630480166996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trim'!$A$33:$B$55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dep04_trim!$BI$91:$BI$113</c:f>
              <c:numCache>
                <c:formatCode>#,##0.0</c:formatCode>
                <c:ptCount val="23"/>
                <c:pt idx="0">
                  <c:v>1.4795474325500324</c:v>
                </c:pt>
                <c:pt idx="1">
                  <c:v>0.42881646655232863</c:v>
                </c:pt>
                <c:pt idx="2">
                  <c:v>2.561912894961571</c:v>
                </c:pt>
                <c:pt idx="3">
                  <c:v>-0.45795170691090847</c:v>
                </c:pt>
                <c:pt idx="4">
                  <c:v>1.3383521539104937</c:v>
                </c:pt>
                <c:pt idx="5">
                  <c:v>2.3524556335121627</c:v>
                </c:pt>
                <c:pt idx="6">
                  <c:v>2.4596774193548443</c:v>
                </c:pt>
                <c:pt idx="7">
                  <c:v>0.66902794175520697</c:v>
                </c:pt>
                <c:pt idx="8">
                  <c:v>1.2509773260359847</c:v>
                </c:pt>
                <c:pt idx="9">
                  <c:v>1.08108108108107</c:v>
                </c:pt>
                <c:pt idx="10">
                  <c:v>-7.6394194041240482E-2</c:v>
                </c:pt>
                <c:pt idx="11">
                  <c:v>-0.91743119266054496</c:v>
                </c:pt>
                <c:pt idx="12">
                  <c:v>0.23148148148148806</c:v>
                </c:pt>
                <c:pt idx="13">
                  <c:v>0.42340261739799434</c:v>
                </c:pt>
                <c:pt idx="14">
                  <c:v>-0.65159064775774933</c:v>
                </c:pt>
                <c:pt idx="15">
                  <c:v>-2.9706790123456672</c:v>
                </c:pt>
                <c:pt idx="16">
                  <c:v>3.9761431411511339E-2</c:v>
                </c:pt>
                <c:pt idx="17">
                  <c:v>6.1208267090620216</c:v>
                </c:pt>
                <c:pt idx="18">
                  <c:v>-0.37453183520600453</c:v>
                </c:pt>
                <c:pt idx="19">
                  <c:v>-2.8947368421052611</c:v>
                </c:pt>
                <c:pt idx="20">
                  <c:v>1.7808749516066591</c:v>
                </c:pt>
                <c:pt idx="21">
                  <c:v>0.57055914796499962</c:v>
                </c:pt>
                <c:pt idx="22">
                  <c:v>-1.0968229954614328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286464"/>
        <c:axId val="188288000"/>
      </c:barChart>
      <c:catAx>
        <c:axId val="18828646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828800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8288000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828646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trim'!$A$33:$B$55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dep04_trim!$BJ$91:$BJ$113</c:f>
              <c:numCache>
                <c:formatCode>#,##0.0</c:formatCode>
                <c:ptCount val="23"/>
                <c:pt idx="0">
                  <c:v>-0.32051282051280827</c:v>
                </c:pt>
                <c:pt idx="1">
                  <c:v>-1.2861736334405127</c:v>
                </c:pt>
                <c:pt idx="2">
                  <c:v>0.32573289902280145</c:v>
                </c:pt>
                <c:pt idx="3">
                  <c:v>-1.461038961038974</c:v>
                </c:pt>
                <c:pt idx="4">
                  <c:v>0.82372322899506578</c:v>
                </c:pt>
                <c:pt idx="5">
                  <c:v>1.1437908496732208</c:v>
                </c:pt>
                <c:pt idx="6">
                  <c:v>-0.3231017770597866</c:v>
                </c:pt>
                <c:pt idx="7">
                  <c:v>-0.81037277147487652</c:v>
                </c:pt>
                <c:pt idx="8">
                  <c:v>-0.16339869281045694</c:v>
                </c:pt>
                <c:pt idx="9">
                  <c:v>-0.16366612111293755</c:v>
                </c:pt>
                <c:pt idx="10">
                  <c:v>1.3114754098360715</c:v>
                </c:pt>
                <c:pt idx="11">
                  <c:v>0.32362459546924072</c:v>
                </c:pt>
                <c:pt idx="12">
                  <c:v>-1.774193548387093</c:v>
                </c:pt>
                <c:pt idx="13">
                  <c:v>-0.16420361247947435</c:v>
                </c:pt>
                <c:pt idx="14">
                  <c:v>-1.8092105263157965</c:v>
                </c:pt>
                <c:pt idx="15">
                  <c:v>-3.8525963149078746</c:v>
                </c:pt>
                <c:pt idx="16">
                  <c:v>0.34843205574912606</c:v>
                </c:pt>
                <c:pt idx="17">
                  <c:v>13.194444444444443</c:v>
                </c:pt>
                <c:pt idx="18">
                  <c:v>-3.9877300613497035</c:v>
                </c:pt>
                <c:pt idx="19">
                  <c:v>-4.9520766773162865</c:v>
                </c:pt>
                <c:pt idx="20">
                  <c:v>3.6974789915966255</c:v>
                </c:pt>
                <c:pt idx="21">
                  <c:v>-0.48622366288492147</c:v>
                </c:pt>
                <c:pt idx="22">
                  <c:v>-6.514657980456029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trim'!$A$33:$B$55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dep04_trim!$BK$91:$BK$113</c:f>
              <c:numCache>
                <c:formatCode>#,##0.0</c:formatCode>
                <c:ptCount val="23"/>
                <c:pt idx="0">
                  <c:v>0.84589922765720971</c:v>
                </c:pt>
                <c:pt idx="1">
                  <c:v>-3.6469730124000233E-2</c:v>
                </c:pt>
                <c:pt idx="2">
                  <c:v>1.5322874863188618</c:v>
                </c:pt>
                <c:pt idx="3">
                  <c:v>0.43118936399568764</c:v>
                </c:pt>
                <c:pt idx="4">
                  <c:v>1.1806797853309403</c:v>
                </c:pt>
                <c:pt idx="5">
                  <c:v>1.1315417256011484</c:v>
                </c:pt>
                <c:pt idx="6">
                  <c:v>1.2587412587412583</c:v>
                </c:pt>
                <c:pt idx="7">
                  <c:v>1.1049723756906049</c:v>
                </c:pt>
                <c:pt idx="8">
                  <c:v>0.58060109289617134</c:v>
                </c:pt>
                <c:pt idx="9">
                  <c:v>-0.33955857385398192</c:v>
                </c:pt>
                <c:pt idx="10">
                  <c:v>-0.40885860306644206</c:v>
                </c:pt>
                <c:pt idx="11">
                  <c:v>-0.13684570646597116</c:v>
                </c:pt>
                <c:pt idx="12">
                  <c:v>-0.54813292223364618</c:v>
                </c:pt>
                <c:pt idx="13">
                  <c:v>-3.4447123665160007E-2</c:v>
                </c:pt>
                <c:pt idx="14">
                  <c:v>-0.65472088215025037</c:v>
                </c:pt>
                <c:pt idx="15">
                  <c:v>-2.9136316337148749</c:v>
                </c:pt>
                <c:pt idx="16">
                  <c:v>0.1071811361200492</c:v>
                </c:pt>
                <c:pt idx="17">
                  <c:v>6.5667380442541168</c:v>
                </c:pt>
                <c:pt idx="18">
                  <c:v>-2.3107836570663065</c:v>
                </c:pt>
                <c:pt idx="19">
                  <c:v>-0.95989029825163108</c:v>
                </c:pt>
                <c:pt idx="20">
                  <c:v>1.9383869851159474</c:v>
                </c:pt>
                <c:pt idx="21">
                  <c:v>-0.61120543293717855</c:v>
                </c:pt>
                <c:pt idx="22">
                  <c:v>-2.2207037922787776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trim'!$A$33:$B$55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dep04_trim!$BL$91:$BL$113</c:f>
              <c:numCache>
                <c:formatCode>#,##0.0</c:formatCode>
                <c:ptCount val="23"/>
                <c:pt idx="0">
                  <c:v>1.5612161051766771</c:v>
                </c:pt>
                <c:pt idx="1">
                  <c:v>1.2944983818770073</c:v>
                </c:pt>
                <c:pt idx="2">
                  <c:v>2.4760383386581708</c:v>
                </c:pt>
                <c:pt idx="3">
                  <c:v>0.23382696804363778</c:v>
                </c:pt>
                <c:pt idx="4">
                  <c:v>2.0217729393467998</c:v>
                </c:pt>
                <c:pt idx="5">
                  <c:v>2.820121951219523</c:v>
                </c:pt>
                <c:pt idx="6">
                  <c:v>3.4099332839140128</c:v>
                </c:pt>
                <c:pt idx="7">
                  <c:v>0.43010752688172893</c:v>
                </c:pt>
                <c:pt idx="8">
                  <c:v>0.64239828693790635</c:v>
                </c:pt>
                <c:pt idx="9">
                  <c:v>1.7021276595744705</c:v>
                </c:pt>
                <c:pt idx="10">
                  <c:v>0.62761506276149959</c:v>
                </c:pt>
                <c:pt idx="11">
                  <c:v>-0.62370062370061818</c:v>
                </c:pt>
                <c:pt idx="12">
                  <c:v>0.97629009762900676</c:v>
                </c:pt>
                <c:pt idx="13">
                  <c:v>1.4502762430939287</c:v>
                </c:pt>
                <c:pt idx="14">
                  <c:v>-0.61266167460857224</c:v>
                </c:pt>
                <c:pt idx="15">
                  <c:v>-1.7808219178082285</c:v>
                </c:pt>
                <c:pt idx="16">
                  <c:v>-6.9735006973492553E-2</c:v>
                </c:pt>
                <c:pt idx="17">
                  <c:v>4.9546406140962951</c:v>
                </c:pt>
                <c:pt idx="18">
                  <c:v>0.19946808510638014</c:v>
                </c:pt>
                <c:pt idx="19">
                  <c:v>-1.791639017916391</c:v>
                </c:pt>
                <c:pt idx="20">
                  <c:v>0.20270270270270618</c:v>
                </c:pt>
                <c:pt idx="21">
                  <c:v>1.0114632501685872</c:v>
                </c:pt>
                <c:pt idx="22">
                  <c:v>0.26702269692924219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18112"/>
        <c:axId val="189019648"/>
      </c:barChart>
      <c:catAx>
        <c:axId val="18901811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901964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9019648"/>
        <c:scaling>
          <c:orientation val="minMax"/>
          <c:max val="14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9018112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523390223430193"/>
          <c:y val="0.19161676646706588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trim'!$A$33:$B$55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dep04_trim!$BS$91:$BS$113</c:f>
              <c:numCache>
                <c:formatCode>#,##0.0</c:formatCode>
                <c:ptCount val="23"/>
                <c:pt idx="0">
                  <c:v>0.8733624454148492</c:v>
                </c:pt>
                <c:pt idx="1">
                  <c:v>-3.9354584809137005E-2</c:v>
                </c:pt>
                <c:pt idx="2">
                  <c:v>2.7559055118110409</c:v>
                </c:pt>
                <c:pt idx="3">
                  <c:v>0.38314176245211051</c:v>
                </c:pt>
                <c:pt idx="4">
                  <c:v>1.5648854961831882</c:v>
                </c:pt>
                <c:pt idx="5">
                  <c:v>0.48853814355505065</c:v>
                </c:pt>
                <c:pt idx="6">
                  <c:v>0.2243829468960401</c:v>
                </c:pt>
                <c:pt idx="7">
                  <c:v>0.44776119402984982</c:v>
                </c:pt>
                <c:pt idx="8">
                  <c:v>-0.96582466567609604</c:v>
                </c:pt>
                <c:pt idx="9">
                  <c:v>-1.8004501125281291</c:v>
                </c:pt>
                <c:pt idx="10">
                  <c:v>-0.80213903743315829</c:v>
                </c:pt>
                <c:pt idx="11">
                  <c:v>-1.5017327685791337</c:v>
                </c:pt>
                <c:pt idx="12">
                  <c:v>-0.62548866301797013</c:v>
                </c:pt>
                <c:pt idx="13">
                  <c:v>-3.933910306845867E-2</c:v>
                </c:pt>
                <c:pt idx="14">
                  <c:v>-0.90515545060998459</c:v>
                </c:pt>
                <c:pt idx="15">
                  <c:v>-3.6536934074662519</c:v>
                </c:pt>
                <c:pt idx="16">
                  <c:v>0.74196207749381848</c:v>
                </c:pt>
                <c:pt idx="17">
                  <c:v>8.2651391162029455</c:v>
                </c:pt>
                <c:pt idx="18">
                  <c:v>-5.5933484504913196</c:v>
                </c:pt>
                <c:pt idx="19">
                  <c:v>-4.443554843875086</c:v>
                </c:pt>
                <c:pt idx="20">
                  <c:v>1.3405948889819719</c:v>
                </c:pt>
                <c:pt idx="21">
                  <c:v>0.12401818933442943</c:v>
                </c:pt>
                <c:pt idx="22">
                  <c:v>-1.5276630883567233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trim'!$A$33:$B$55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dep04_trim!$BT$91:$BT$113</c:f>
              <c:numCache>
                <c:formatCode>#,##0.0</c:formatCode>
                <c:ptCount val="23"/>
                <c:pt idx="0">
                  <c:v>0.88192062714356201</c:v>
                </c:pt>
                <c:pt idx="1">
                  <c:v>0.38853812530355025</c:v>
                </c:pt>
                <c:pt idx="2">
                  <c:v>0.24189646831156431</c:v>
                </c:pt>
                <c:pt idx="3">
                  <c:v>-0.19305019305020377</c:v>
                </c:pt>
                <c:pt idx="4">
                  <c:v>1.112185686653766</c:v>
                </c:pt>
                <c:pt idx="5">
                  <c:v>3.0129124820659881</c:v>
                </c:pt>
                <c:pt idx="6">
                  <c:v>3.4354688950789303</c:v>
                </c:pt>
                <c:pt idx="7">
                  <c:v>0.94254937163376074</c:v>
                </c:pt>
                <c:pt idx="8">
                  <c:v>2.2676745220097771</c:v>
                </c:pt>
                <c:pt idx="9">
                  <c:v>2.6521739130434652</c:v>
                </c:pt>
                <c:pt idx="10">
                  <c:v>1.101228293096157</c:v>
                </c:pt>
                <c:pt idx="11">
                  <c:v>1.1730205278592365</c:v>
                </c:pt>
                <c:pt idx="12">
                  <c:v>0.1242236024844745</c:v>
                </c:pt>
                <c:pt idx="13">
                  <c:v>0.82712985938793171</c:v>
                </c:pt>
                <c:pt idx="14">
                  <c:v>-0.65627563576703407</c:v>
                </c:pt>
                <c:pt idx="15">
                  <c:v>-1.6928158546655636</c:v>
                </c:pt>
                <c:pt idx="16">
                  <c:v>-0.58798824023520435</c:v>
                </c:pt>
                <c:pt idx="17">
                  <c:v>5.4499366286438589</c:v>
                </c:pt>
                <c:pt idx="18">
                  <c:v>2.2435897435897356</c:v>
                </c:pt>
                <c:pt idx="19">
                  <c:v>0.97962382445142548</c:v>
                </c:pt>
                <c:pt idx="20">
                  <c:v>1.9014357780364755</c:v>
                </c:pt>
                <c:pt idx="21">
                  <c:v>-0.34272658035033876</c:v>
                </c:pt>
                <c:pt idx="22">
                  <c:v>-2.44554833779137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748160"/>
        <c:axId val="188749696"/>
      </c:barChart>
      <c:catAx>
        <c:axId val="1887481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8874969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8749696"/>
        <c:scaling>
          <c:orientation val="minMax"/>
          <c:max val="10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874816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362178077994056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/>
              <a:t>Evolution du nombre de bénéficiaires* des principales prestations sociales</a:t>
            </a:r>
            <a:r>
              <a:rPr lang="fr-FR" sz="1500" baseline="0"/>
              <a:t> dans les Alpes-de-Haute-Provence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251431514693236E-2"/>
          <c:y val="0.25748528475360699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</c:numCache>
            </c:numRef>
          </c:cat>
          <c:val>
            <c:numRef>
              <c:f>RSA!$AR$40:$AR$56</c:f>
              <c:numCache>
                <c:formatCode>0.0</c:formatCode>
                <c:ptCount val="17"/>
                <c:pt idx="0">
                  <c:v>100</c:v>
                </c:pt>
                <c:pt idx="1">
                  <c:v>101.83066361556064</c:v>
                </c:pt>
                <c:pt idx="2">
                  <c:v>103.4324942791762</c:v>
                </c:pt>
                <c:pt idx="3">
                  <c:v>104.57665903890161</c:v>
                </c:pt>
                <c:pt idx="4">
                  <c:v>105.49199084668193</c:v>
                </c:pt>
                <c:pt idx="5">
                  <c:v>106.40732265446225</c:v>
                </c:pt>
                <c:pt idx="6">
                  <c:v>107.78032036613271</c:v>
                </c:pt>
                <c:pt idx="7">
                  <c:v>107.78032036613271</c:v>
                </c:pt>
                <c:pt idx="8">
                  <c:v>108.00915331807781</c:v>
                </c:pt>
                <c:pt idx="9">
                  <c:v>108.92448512585813</c:v>
                </c:pt>
                <c:pt idx="10">
                  <c:v>108.69565217391303</c:v>
                </c:pt>
                <c:pt idx="11">
                  <c:v>108.23798627002287</c:v>
                </c:pt>
                <c:pt idx="12">
                  <c:v>108.23798627002287</c:v>
                </c:pt>
                <c:pt idx="13">
                  <c:v>106.63615560640731</c:v>
                </c:pt>
                <c:pt idx="14">
                  <c:v>105.72082379862699</c:v>
                </c:pt>
                <c:pt idx="15">
                  <c:v>103.89016018306636</c:v>
                </c:pt>
                <c:pt idx="16">
                  <c:v>101.83066361556064</c:v>
                </c:pt>
              </c:numCache>
            </c:numRef>
          </c:val>
          <c:smooth val="0"/>
        </c:ser>
        <c:ser>
          <c:idx val="0"/>
          <c:order val="1"/>
          <c:tx>
            <c:v>ASS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</c:numCache>
            </c:numRef>
          </c:cat>
          <c:val>
            <c:numRef>
              <c:f>ASS!$AR$40:$AR$56</c:f>
              <c:numCache>
                <c:formatCode>0.0</c:formatCode>
                <c:ptCount val="1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97.872340425531917</c:v>
                </c:pt>
                <c:pt idx="4">
                  <c:v>108.51063829787233</c:v>
                </c:pt>
                <c:pt idx="5">
                  <c:v>110.63829787234043</c:v>
                </c:pt>
                <c:pt idx="6">
                  <c:v>110.63829787234043</c:v>
                </c:pt>
                <c:pt idx="7">
                  <c:v>111.70212765957446</c:v>
                </c:pt>
                <c:pt idx="8">
                  <c:v>107.44680851063831</c:v>
                </c:pt>
                <c:pt idx="9">
                  <c:v>104.25531914893618</c:v>
                </c:pt>
                <c:pt idx="10">
                  <c:v>100</c:v>
                </c:pt>
                <c:pt idx="11">
                  <c:v>97.872340425531917</c:v>
                </c:pt>
                <c:pt idx="12">
                  <c:v>94.680851063829792</c:v>
                </c:pt>
                <c:pt idx="13">
                  <c:v>90.425531914893625</c:v>
                </c:pt>
                <c:pt idx="14">
                  <c:v>87.2340425531915</c:v>
                </c:pt>
                <c:pt idx="15">
                  <c:v>85.106382978723403</c:v>
                </c:pt>
                <c:pt idx="16">
                  <c:v>84.042553191489361</c:v>
                </c:pt>
              </c:numCache>
            </c:numRef>
          </c:val>
          <c:smooth val="0"/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</c:numCache>
            </c:numRef>
          </c:cat>
          <c:val>
            <c:numRef>
              <c:f>AAH!$AR$40:$AR$56</c:f>
              <c:numCache>
                <c:formatCode>0.0</c:formatCode>
                <c:ptCount val="17"/>
                <c:pt idx="0">
                  <c:v>100</c:v>
                </c:pt>
                <c:pt idx="1">
                  <c:v>100.3058103975535</c:v>
                </c:pt>
                <c:pt idx="2">
                  <c:v>100.3058103975535</c:v>
                </c:pt>
                <c:pt idx="3">
                  <c:v>100.91743119266054</c:v>
                </c:pt>
                <c:pt idx="4">
                  <c:v>101.22324159021407</c:v>
                </c:pt>
                <c:pt idx="5">
                  <c:v>101.52905198776759</c:v>
                </c:pt>
                <c:pt idx="6">
                  <c:v>102.14067278287462</c:v>
                </c:pt>
                <c:pt idx="7">
                  <c:v>102.14067278287462</c:v>
                </c:pt>
                <c:pt idx="8">
                  <c:v>102.14067278287462</c:v>
                </c:pt>
                <c:pt idx="9">
                  <c:v>101.83486238532109</c:v>
                </c:pt>
                <c:pt idx="10">
                  <c:v>102.14067278287462</c:v>
                </c:pt>
                <c:pt idx="11">
                  <c:v>100.91743119266054</c:v>
                </c:pt>
                <c:pt idx="12">
                  <c:v>101.22324159021407</c:v>
                </c:pt>
                <c:pt idx="13">
                  <c:v>100.3058103975535</c:v>
                </c:pt>
                <c:pt idx="14">
                  <c:v>100.3058103975535</c:v>
                </c:pt>
                <c:pt idx="15">
                  <c:v>100.91743119266054</c:v>
                </c:pt>
                <c:pt idx="16">
                  <c:v>101.83486238532109</c:v>
                </c:pt>
              </c:numCache>
            </c:numRef>
          </c:val>
          <c:smooth val="0"/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</c:numCache>
            </c:numRef>
          </c:cat>
          <c:val>
            <c:numRef>
              <c:f>PA!$AR$40:$AR$56</c:f>
              <c:numCache>
                <c:formatCode>0.0</c:formatCode>
                <c:ptCount val="17"/>
                <c:pt idx="0">
                  <c:v>100</c:v>
                </c:pt>
                <c:pt idx="1">
                  <c:v>99.663016006739682</c:v>
                </c:pt>
                <c:pt idx="2">
                  <c:v>99.831508003369834</c:v>
                </c:pt>
                <c:pt idx="3">
                  <c:v>100.08424599831507</c:v>
                </c:pt>
                <c:pt idx="4">
                  <c:v>100</c:v>
                </c:pt>
                <c:pt idx="5">
                  <c:v>97.809604043807923</c:v>
                </c:pt>
                <c:pt idx="6">
                  <c:v>97.72535804549284</c:v>
                </c:pt>
                <c:pt idx="7">
                  <c:v>98.567818028643643</c:v>
                </c:pt>
                <c:pt idx="8">
                  <c:v>100.16849199663017</c:v>
                </c:pt>
                <c:pt idx="9">
                  <c:v>102.44313395113731</c:v>
                </c:pt>
                <c:pt idx="10">
                  <c:v>103.87531592249368</c:v>
                </c:pt>
                <c:pt idx="11">
                  <c:v>102.5273799494524</c:v>
                </c:pt>
                <c:pt idx="12">
                  <c:v>101.17944397641112</c:v>
                </c:pt>
                <c:pt idx="13">
                  <c:v>99.578770008424598</c:v>
                </c:pt>
                <c:pt idx="14">
                  <c:v>98.146588037068241</c:v>
                </c:pt>
                <c:pt idx="15">
                  <c:v>98.820556023588878</c:v>
                </c:pt>
                <c:pt idx="16">
                  <c:v>98.820556023588878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406144"/>
        <c:axId val="136408064"/>
      </c:lineChart>
      <c:dateAx>
        <c:axId val="1364061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crossAx val="136408064"/>
        <c:crossesAt val="100"/>
        <c:auto val="1"/>
        <c:lblOffset val="100"/>
        <c:baseTimeUnit val="months"/>
      </c:dateAx>
      <c:valAx>
        <c:axId val="136408064"/>
        <c:scaling>
          <c:orientation val="minMax"/>
          <c:max val="112"/>
          <c:min val="8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36406144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860508090694265"/>
          <c:y val="0.77852754586581197"/>
          <c:w val="0.38762692046671737"/>
          <c:h val="6.057927432437779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Graph3'!$G$10:$G$51</c:f>
              <c:numCache>
                <c:formatCode>#,##0</c:formatCode>
                <c:ptCount val="42"/>
                <c:pt idx="0">
                  <c:v>-717.805929344162</c:v>
                </c:pt>
                <c:pt idx="1">
                  <c:v>327.31271632805874</c:v>
                </c:pt>
                <c:pt idx="2">
                  <c:v>-490.95560639221367</c:v>
                </c:pt>
                <c:pt idx="3">
                  <c:v>480.57209081490146</c:v>
                </c:pt>
                <c:pt idx="4">
                  <c:v>353.99311329421471</c:v>
                </c:pt>
                <c:pt idx="5">
                  <c:v>93.130757230937888</c:v>
                </c:pt>
                <c:pt idx="6">
                  <c:v>-212.55595481258206</c:v>
                </c:pt>
                <c:pt idx="7">
                  <c:v>410.56362905967399</c:v>
                </c:pt>
                <c:pt idx="8">
                  <c:v>287.5303175775698</c:v>
                </c:pt>
                <c:pt idx="9">
                  <c:v>-102.75947643133986</c:v>
                </c:pt>
                <c:pt idx="10">
                  <c:v>-162.17957164380641</c:v>
                </c:pt>
                <c:pt idx="11">
                  <c:v>-160.64246035832912</c:v>
                </c:pt>
                <c:pt idx="12">
                  <c:v>238.41983134680049</c:v>
                </c:pt>
                <c:pt idx="13">
                  <c:v>-10.72170181418187</c:v>
                </c:pt>
                <c:pt idx="14">
                  <c:v>146.35922154780565</c:v>
                </c:pt>
                <c:pt idx="15">
                  <c:v>-126.93568212168611</c:v>
                </c:pt>
                <c:pt idx="16">
                  <c:v>-57.493453559894988</c:v>
                </c:pt>
                <c:pt idx="17">
                  <c:v>-99.801212439968367</c:v>
                </c:pt>
                <c:pt idx="18">
                  <c:v>-300.50137160588929</c:v>
                </c:pt>
                <c:pt idx="19">
                  <c:v>-42.238862813224841</c:v>
                </c:pt>
                <c:pt idx="20">
                  <c:v>126.63735535004525</c:v>
                </c:pt>
                <c:pt idx="21">
                  <c:v>243.44591831674916</c:v>
                </c:pt>
                <c:pt idx="22">
                  <c:v>29.538583900641243</c:v>
                </c:pt>
                <c:pt idx="23">
                  <c:v>-193.54918847628142</c:v>
                </c:pt>
                <c:pt idx="24">
                  <c:v>-52.776411309510877</c:v>
                </c:pt>
                <c:pt idx="25">
                  <c:v>72.607365786599985</c:v>
                </c:pt>
                <c:pt idx="26">
                  <c:v>-250.45310706659802</c:v>
                </c:pt>
                <c:pt idx="27">
                  <c:v>368.29301338190271</c:v>
                </c:pt>
                <c:pt idx="28">
                  <c:v>214.82560048763844</c:v>
                </c:pt>
                <c:pt idx="29">
                  <c:v>-83.748766270415217</c:v>
                </c:pt>
                <c:pt idx="30">
                  <c:v>-47.593700403900584</c:v>
                </c:pt>
                <c:pt idx="31">
                  <c:v>100.27481076605909</c:v>
                </c:pt>
                <c:pt idx="32">
                  <c:v>195.70565213683585</c:v>
                </c:pt>
                <c:pt idx="33">
                  <c:v>200.92147751610901</c:v>
                </c:pt>
                <c:pt idx="34">
                  <c:v>-148.37464176111826</c:v>
                </c:pt>
                <c:pt idx="35">
                  <c:v>351.6040609949705</c:v>
                </c:pt>
                <c:pt idx="36">
                  <c:v>-838.79598180178436</c:v>
                </c:pt>
                <c:pt idx="37">
                  <c:v>-652.5441548191593</c:v>
                </c:pt>
                <c:pt idx="38">
                  <c:v>1056.8287516739001</c:v>
                </c:pt>
                <c:pt idx="39">
                  <c:v>-386.64214423485828</c:v>
                </c:pt>
                <c:pt idx="40">
                  <c:v>73.72584708280192</c:v>
                </c:pt>
                <c:pt idx="41">
                  <c:v>1792.5683732020843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Graph3'!$H$10:$H$51</c:f>
              <c:numCache>
                <c:formatCode>#,##0</c:formatCode>
                <c:ptCount val="42"/>
                <c:pt idx="0">
                  <c:v>-415.8184976567195</c:v>
                </c:pt>
                <c:pt idx="1">
                  <c:v>-34.814721919012527</c:v>
                </c:pt>
                <c:pt idx="2">
                  <c:v>18.451778270884233</c:v>
                </c:pt>
                <c:pt idx="3">
                  <c:v>425.16165708156632</c:v>
                </c:pt>
                <c:pt idx="4">
                  <c:v>-49.57098321355943</c:v>
                </c:pt>
                <c:pt idx="5">
                  <c:v>158.23063186532227</c:v>
                </c:pt>
                <c:pt idx="6">
                  <c:v>-282.52873420229889</c:v>
                </c:pt>
                <c:pt idx="7">
                  <c:v>-299.29467702293391</c:v>
                </c:pt>
                <c:pt idx="8">
                  <c:v>271.66857098207015</c:v>
                </c:pt>
                <c:pt idx="9">
                  <c:v>177.1282421732808</c:v>
                </c:pt>
                <c:pt idx="10">
                  <c:v>147.50626561462059</c:v>
                </c:pt>
                <c:pt idx="11">
                  <c:v>-55.970389200066165</c:v>
                </c:pt>
                <c:pt idx="12">
                  <c:v>72.836627352971391</c:v>
                </c:pt>
                <c:pt idx="13">
                  <c:v>-237.64690418548525</c:v>
                </c:pt>
                <c:pt idx="14">
                  <c:v>-281.94599692425345</c:v>
                </c:pt>
                <c:pt idx="15">
                  <c:v>331.4191418147384</c:v>
                </c:pt>
                <c:pt idx="16">
                  <c:v>-94.399672383618963</c:v>
                </c:pt>
                <c:pt idx="17">
                  <c:v>198.57883325521379</c:v>
                </c:pt>
                <c:pt idx="18">
                  <c:v>233.16790146140329</c:v>
                </c:pt>
                <c:pt idx="19">
                  <c:v>232.25120757611467</c:v>
                </c:pt>
                <c:pt idx="20">
                  <c:v>-3.3305691797108921</c:v>
                </c:pt>
                <c:pt idx="21">
                  <c:v>498.90397906923135</c:v>
                </c:pt>
                <c:pt idx="22">
                  <c:v>137.63600386227745</c:v>
                </c:pt>
                <c:pt idx="23">
                  <c:v>985.76460476958846</c:v>
                </c:pt>
                <c:pt idx="24">
                  <c:v>-858.19474519248433</c:v>
                </c:pt>
                <c:pt idx="25">
                  <c:v>-180.35141066677079</c:v>
                </c:pt>
                <c:pt idx="26">
                  <c:v>91.379288936252124</c:v>
                </c:pt>
                <c:pt idx="27">
                  <c:v>-150.23612802498974</c:v>
                </c:pt>
                <c:pt idx="28">
                  <c:v>-23.608133018103672</c:v>
                </c:pt>
                <c:pt idx="29">
                  <c:v>47.017436317100874</c:v>
                </c:pt>
                <c:pt idx="30">
                  <c:v>1.4966142988309912</c:v>
                </c:pt>
                <c:pt idx="31">
                  <c:v>50.537562308237739</c:v>
                </c:pt>
                <c:pt idx="32">
                  <c:v>-25.224416752002526</c:v>
                </c:pt>
                <c:pt idx="33">
                  <c:v>-252.89461775175096</c:v>
                </c:pt>
                <c:pt idx="34">
                  <c:v>-29.222819133956364</c:v>
                </c:pt>
                <c:pt idx="35">
                  <c:v>246.98807131482454</c:v>
                </c:pt>
                <c:pt idx="36">
                  <c:v>-1599.0348734767181</c:v>
                </c:pt>
                <c:pt idx="37">
                  <c:v>613.84307302988464</c:v>
                </c:pt>
                <c:pt idx="38">
                  <c:v>812.06164736240407</c:v>
                </c:pt>
                <c:pt idx="39">
                  <c:v>414.81471586594353</c:v>
                </c:pt>
                <c:pt idx="40">
                  <c:v>197.92411018296661</c:v>
                </c:pt>
                <c:pt idx="41">
                  <c:v>-224.34655987621727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399552"/>
        <c:axId val="187421824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Graph3'!$F$10:$F$51</c:f>
              <c:numCache>
                <c:formatCode>#,##0</c:formatCode>
                <c:ptCount val="42"/>
                <c:pt idx="0">
                  <c:v>-1133.6244270008829</c:v>
                </c:pt>
                <c:pt idx="1">
                  <c:v>292.49799440904462</c:v>
                </c:pt>
                <c:pt idx="2">
                  <c:v>-472.50382812132739</c:v>
                </c:pt>
                <c:pt idx="3">
                  <c:v>905.73374789646914</c:v>
                </c:pt>
                <c:pt idx="4">
                  <c:v>304.42213008065301</c:v>
                </c:pt>
                <c:pt idx="5">
                  <c:v>251.36138909625879</c:v>
                </c:pt>
                <c:pt idx="6">
                  <c:v>-495.08468901487504</c:v>
                </c:pt>
                <c:pt idx="7">
                  <c:v>111.26895203673485</c:v>
                </c:pt>
                <c:pt idx="8">
                  <c:v>559.19888855964382</c:v>
                </c:pt>
                <c:pt idx="9">
                  <c:v>74.368765741935931</c:v>
                </c:pt>
                <c:pt idx="10">
                  <c:v>-14.673306029180821</c:v>
                </c:pt>
                <c:pt idx="11">
                  <c:v>-216.61284955839801</c:v>
                </c:pt>
                <c:pt idx="12">
                  <c:v>311.25645869977598</c:v>
                </c:pt>
                <c:pt idx="13">
                  <c:v>-248.36860599966894</c:v>
                </c:pt>
                <c:pt idx="14">
                  <c:v>-135.58677537644689</c:v>
                </c:pt>
                <c:pt idx="15">
                  <c:v>204.48345969305228</c:v>
                </c:pt>
                <c:pt idx="16">
                  <c:v>-151.89312594351941</c:v>
                </c:pt>
                <c:pt idx="17">
                  <c:v>98.777620815249975</c:v>
                </c:pt>
                <c:pt idx="18">
                  <c:v>-67.333470144491002</c:v>
                </c:pt>
                <c:pt idx="19">
                  <c:v>190.01234476289392</c:v>
                </c:pt>
                <c:pt idx="20">
                  <c:v>123.30678617033118</c:v>
                </c:pt>
                <c:pt idx="21">
                  <c:v>742.34989738598233</c:v>
                </c:pt>
                <c:pt idx="22">
                  <c:v>167.17458776292187</c:v>
                </c:pt>
                <c:pt idx="23">
                  <c:v>792.2154162933075</c:v>
                </c:pt>
                <c:pt idx="24">
                  <c:v>-910.97115650199703</c:v>
                </c:pt>
                <c:pt idx="25">
                  <c:v>-107.74404488017171</c:v>
                </c:pt>
                <c:pt idx="26">
                  <c:v>-159.0738181303459</c:v>
                </c:pt>
                <c:pt idx="27">
                  <c:v>218.05688535691297</c:v>
                </c:pt>
                <c:pt idx="28">
                  <c:v>191.21746746953431</c:v>
                </c:pt>
                <c:pt idx="29">
                  <c:v>-36.731329953312525</c:v>
                </c:pt>
                <c:pt idx="30">
                  <c:v>-46.097086105073686</c:v>
                </c:pt>
                <c:pt idx="31">
                  <c:v>150.81237307430274</c:v>
                </c:pt>
                <c:pt idx="32">
                  <c:v>170.48123538483196</c:v>
                </c:pt>
                <c:pt idx="33">
                  <c:v>-51.97314023564104</c:v>
                </c:pt>
                <c:pt idx="34">
                  <c:v>-177.59746089507826</c:v>
                </c:pt>
                <c:pt idx="35">
                  <c:v>598.59213230979367</c:v>
                </c:pt>
                <c:pt idx="36">
                  <c:v>-2437.830855278502</c:v>
                </c:pt>
                <c:pt idx="37">
                  <c:v>-38.701081789273303</c:v>
                </c:pt>
                <c:pt idx="38">
                  <c:v>1868.8903990363033</c:v>
                </c:pt>
                <c:pt idx="39">
                  <c:v>28.17257163109025</c:v>
                </c:pt>
                <c:pt idx="40">
                  <c:v>271.64995726576308</c:v>
                </c:pt>
                <c:pt idx="41">
                  <c:v>1568.2218133258721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399552"/>
        <c:axId val="187421824"/>
      </c:lineChart>
      <c:catAx>
        <c:axId val="18739955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742182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7421824"/>
        <c:scaling>
          <c:orientation val="minMax"/>
          <c:max val="2000"/>
          <c:min val="-25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87399552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0314306822912012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2'!$T$8:$T$9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2'!$T$10:$T$51</c:f>
              <c:numCache>
                <c:formatCode>0.0</c:formatCode>
                <c:ptCount val="42"/>
                <c:pt idx="0">
                  <c:v>100</c:v>
                </c:pt>
                <c:pt idx="1">
                  <c:v>101.19596292972733</c:v>
                </c:pt>
                <c:pt idx="2">
                  <c:v>100.54547541863754</c:v>
                </c:pt>
                <c:pt idx="3">
                  <c:v>107.50677502257815</c:v>
                </c:pt>
                <c:pt idx="4">
                  <c:v>106.38802736957732</c:v>
                </c:pt>
                <c:pt idx="5">
                  <c:v>109.431410790342</c:v>
                </c:pt>
                <c:pt idx="6">
                  <c:v>105.58563561341492</c:v>
                </c:pt>
                <c:pt idx="7">
                  <c:v>99.86291911196767</c:v>
                </c:pt>
                <c:pt idx="8">
                  <c:v>101.04160897912651</c:v>
                </c:pt>
                <c:pt idx="9">
                  <c:v>103.17741335124646</c:v>
                </c:pt>
                <c:pt idx="10">
                  <c:v>101.28319357741589</c:v>
                </c:pt>
                <c:pt idx="11">
                  <c:v>97.895945752018577</c:v>
                </c:pt>
                <c:pt idx="12">
                  <c:v>95.19368476875492</c:v>
                </c:pt>
                <c:pt idx="13">
                  <c:v>90.635282030636404</c:v>
                </c:pt>
                <c:pt idx="14">
                  <c:v>87.343231608322327</c:v>
                </c:pt>
                <c:pt idx="15">
                  <c:v>90.99642413698767</c:v>
                </c:pt>
                <c:pt idx="16">
                  <c:v>90.372816557502901</c:v>
                </c:pt>
                <c:pt idx="17">
                  <c:v>88.745536591186507</c:v>
                </c:pt>
                <c:pt idx="18">
                  <c:v>90.989254169684813</c:v>
                </c:pt>
                <c:pt idx="19">
                  <c:v>91.522185615449459</c:v>
                </c:pt>
                <c:pt idx="20">
                  <c:v>91.676891751669416</c:v>
                </c:pt>
                <c:pt idx="21">
                  <c:v>93.024007974361538</c:v>
                </c:pt>
                <c:pt idx="22">
                  <c:v>93.892338848151752</c:v>
                </c:pt>
                <c:pt idx="23">
                  <c:v>94.331312850600128</c:v>
                </c:pt>
                <c:pt idx="24">
                  <c:v>94.519329901531108</c:v>
                </c:pt>
                <c:pt idx="25">
                  <c:v>93.742734976253629</c:v>
                </c:pt>
                <c:pt idx="26">
                  <c:v>94.587712434961418</c:v>
                </c:pt>
                <c:pt idx="27">
                  <c:v>95.661255697842435</c:v>
                </c:pt>
                <c:pt idx="28">
                  <c:v>94.463168199373712</c:v>
                </c:pt>
                <c:pt idx="29">
                  <c:v>98.665510498660325</c:v>
                </c:pt>
                <c:pt idx="30">
                  <c:v>97.677534738564034</c:v>
                </c:pt>
                <c:pt idx="31">
                  <c:v>98.243221662749519</c:v>
                </c:pt>
                <c:pt idx="32">
                  <c:v>96.600537362968637</c:v>
                </c:pt>
                <c:pt idx="33">
                  <c:v>96.592025907492769</c:v>
                </c:pt>
                <c:pt idx="34">
                  <c:v>96.209529780488751</c:v>
                </c:pt>
                <c:pt idx="35">
                  <c:v>96.155481692198748</c:v>
                </c:pt>
                <c:pt idx="36">
                  <c:v>83.518293842487864</c:v>
                </c:pt>
                <c:pt idx="37">
                  <c:v>89.494272791934264</c:v>
                </c:pt>
                <c:pt idx="38">
                  <c:v>94.208714151214068</c:v>
                </c:pt>
                <c:pt idx="39">
                  <c:v>96.694986622474033</c:v>
                </c:pt>
                <c:pt idx="40">
                  <c:v>96.542606418399942</c:v>
                </c:pt>
                <c:pt idx="41">
                  <c:v>92.366048316913492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2'!$S$8:$S$9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2'!$S$10:$S$51</c:f>
              <c:numCache>
                <c:formatCode>0.0</c:formatCode>
                <c:ptCount val="42"/>
                <c:pt idx="0">
                  <c:v>100</c:v>
                </c:pt>
                <c:pt idx="1">
                  <c:v>99.569194974023944</c:v>
                </c:pt>
                <c:pt idx="2">
                  <c:v>99.512334665518836</c:v>
                </c:pt>
                <c:pt idx="3">
                  <c:v>100.77328511530301</c:v>
                </c:pt>
                <c:pt idx="4">
                  <c:v>100.01424122983506</c:v>
                </c:pt>
                <c:pt idx="5">
                  <c:v>100.40444411226028</c:v>
                </c:pt>
                <c:pt idx="6">
                  <c:v>101.204482536333</c:v>
                </c:pt>
                <c:pt idx="7">
                  <c:v>101.20144267837622</c:v>
                </c:pt>
                <c:pt idx="8">
                  <c:v>102.94324645756686</c:v>
                </c:pt>
                <c:pt idx="9">
                  <c:v>103.06544881680892</c:v>
                </c:pt>
                <c:pt idx="10">
                  <c:v>104.8205901581791</c:v>
                </c:pt>
                <c:pt idx="11">
                  <c:v>103.25815089270985</c:v>
                </c:pt>
                <c:pt idx="12">
                  <c:v>103.94105807857611</c:v>
                </c:pt>
                <c:pt idx="13">
                  <c:v>102.81164901558894</c:v>
                </c:pt>
                <c:pt idx="14">
                  <c:v>99.292498432036268</c:v>
                </c:pt>
                <c:pt idx="15">
                  <c:v>101.89649309342271</c:v>
                </c:pt>
                <c:pt idx="16">
                  <c:v>101.47660194525568</c:v>
                </c:pt>
                <c:pt idx="17">
                  <c:v>103.13326786828311</c:v>
                </c:pt>
                <c:pt idx="18">
                  <c:v>103.2153959089962</c:v>
                </c:pt>
                <c:pt idx="19">
                  <c:v>106.83827209110106</c:v>
                </c:pt>
                <c:pt idx="20">
                  <c:v>103.86950475781606</c:v>
                </c:pt>
                <c:pt idx="21">
                  <c:v>106.88798006634165</c:v>
                </c:pt>
                <c:pt idx="22">
                  <c:v>107.85621791257292</c:v>
                </c:pt>
                <c:pt idx="23">
                  <c:v>121.71716633490934</c:v>
                </c:pt>
                <c:pt idx="24">
                  <c:v>108.102306562865</c:v>
                </c:pt>
                <c:pt idx="25">
                  <c:v>108.91554789249732</c:v>
                </c:pt>
                <c:pt idx="26">
                  <c:v>109.37497180598741</c:v>
                </c:pt>
                <c:pt idx="27">
                  <c:v>108.20737752647918</c:v>
                </c:pt>
                <c:pt idx="28">
                  <c:v>108.41872138798922</c:v>
                </c:pt>
                <c:pt idx="29">
                  <c:v>109.69145919467232</c:v>
                </c:pt>
                <c:pt idx="30">
                  <c:v>108.36013739640715</c:v>
                </c:pt>
                <c:pt idx="31">
                  <c:v>107.68315721870947</c:v>
                </c:pt>
                <c:pt idx="32">
                  <c:v>107.44956888002122</c:v>
                </c:pt>
                <c:pt idx="33">
                  <c:v>107.52259598350831</c:v>
                </c:pt>
                <c:pt idx="34">
                  <c:v>106.57722329459543</c:v>
                </c:pt>
                <c:pt idx="35">
                  <c:v>107.58337766829669</c:v>
                </c:pt>
                <c:pt idx="36">
                  <c:v>101.41644886048844</c:v>
                </c:pt>
                <c:pt idx="37">
                  <c:v>103.53440329979988</c:v>
                </c:pt>
                <c:pt idx="38">
                  <c:v>115.31615788847324</c:v>
                </c:pt>
                <c:pt idx="39">
                  <c:v>120.97341153659127</c:v>
                </c:pt>
                <c:pt idx="40">
                  <c:v>128.80340257414019</c:v>
                </c:pt>
                <c:pt idx="41">
                  <c:v>129.57993628351326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2'!$U$8:$U$9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2'!$U$10:$U$51</c:f>
              <c:numCache>
                <c:formatCode>0.0</c:formatCode>
                <c:ptCount val="42"/>
                <c:pt idx="0">
                  <c:v>100</c:v>
                </c:pt>
                <c:pt idx="1">
                  <c:v>101.39950266909904</c:v>
                </c:pt>
                <c:pt idx="2">
                  <c:v>101.34598883738775</c:v>
                </c:pt>
                <c:pt idx="3">
                  <c:v>100.89309299263469</c:v>
                </c:pt>
                <c:pt idx="4">
                  <c:v>100.96151017739253</c:v>
                </c:pt>
                <c:pt idx="5">
                  <c:v>101.52109292073959</c:v>
                </c:pt>
                <c:pt idx="6">
                  <c:v>101.10199375910334</c:v>
                </c:pt>
                <c:pt idx="7">
                  <c:v>101.79827443736487</c:v>
                </c:pt>
                <c:pt idx="8">
                  <c:v>102.38663394994312</c:v>
                </c:pt>
                <c:pt idx="9">
                  <c:v>101.34235460151993</c:v>
                </c:pt>
                <c:pt idx="10">
                  <c:v>101.8080939635053</c:v>
                </c:pt>
                <c:pt idx="11">
                  <c:v>101.88605785602269</c:v>
                </c:pt>
                <c:pt idx="12">
                  <c:v>103.36043294140616</c:v>
                </c:pt>
                <c:pt idx="13">
                  <c:v>102.98948969533883</c:v>
                </c:pt>
                <c:pt idx="14">
                  <c:v>102.96857011603934</c:v>
                </c:pt>
                <c:pt idx="15">
                  <c:v>102.93618054459151</c:v>
                </c:pt>
                <c:pt idx="16">
                  <c:v>102.54012955886074</c:v>
                </c:pt>
                <c:pt idx="17">
                  <c:v>102.96464817019381</c:v>
                </c:pt>
                <c:pt idx="18">
                  <c:v>103.28556859667199</c:v>
                </c:pt>
                <c:pt idx="19">
                  <c:v>102.69708008694674</c:v>
                </c:pt>
                <c:pt idx="20">
                  <c:v>104.58502643395377</c:v>
                </c:pt>
                <c:pt idx="21">
                  <c:v>106.34411764028624</c:v>
                </c:pt>
                <c:pt idx="22">
                  <c:v>106.5711592189009</c:v>
                </c:pt>
                <c:pt idx="23">
                  <c:v>106.55732291520043</c:v>
                </c:pt>
                <c:pt idx="24">
                  <c:v>106.0882293440544</c:v>
                </c:pt>
                <c:pt idx="25">
                  <c:v>106.73998772709339</c:v>
                </c:pt>
                <c:pt idx="26">
                  <c:v>106.95201652864638</c:v>
                </c:pt>
                <c:pt idx="27">
                  <c:v>107.86069560004377</c:v>
                </c:pt>
                <c:pt idx="28">
                  <c:v>109.36339294420819</c:v>
                </c:pt>
                <c:pt idx="29">
                  <c:v>107.96482838329547</c:v>
                </c:pt>
                <c:pt idx="30">
                  <c:v>108.61975466517784</c:v>
                </c:pt>
                <c:pt idx="31">
                  <c:v>108.61632662385018</c:v>
                </c:pt>
                <c:pt idx="32">
                  <c:v>110.81748396593404</c:v>
                </c:pt>
                <c:pt idx="33">
                  <c:v>109.83730996359691</c:v>
                </c:pt>
                <c:pt idx="34">
                  <c:v>110.99786636746119</c:v>
                </c:pt>
                <c:pt idx="35">
                  <c:v>112.46571992673144</c:v>
                </c:pt>
                <c:pt idx="36">
                  <c:v>105.18958998068086</c:v>
                </c:pt>
                <c:pt idx="37">
                  <c:v>103.29567647396465</c:v>
                </c:pt>
                <c:pt idx="38">
                  <c:v>107.58641949460458</c:v>
                </c:pt>
                <c:pt idx="39">
                  <c:v>104.56418726374994</c:v>
                </c:pt>
                <c:pt idx="40">
                  <c:v>103.89884986146565</c:v>
                </c:pt>
                <c:pt idx="41">
                  <c:v>112.52384836764182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2'!$V$8:$V$9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2'!$V$10:$V$51</c:f>
              <c:numCache>
                <c:formatCode>0.0</c:formatCode>
                <c:ptCount val="42"/>
                <c:pt idx="0">
                  <c:v>100</c:v>
                </c:pt>
                <c:pt idx="1">
                  <c:v>100.16989907940463</c:v>
                </c:pt>
                <c:pt idx="2">
                  <c:v>99.511601523344268</c:v>
                </c:pt>
                <c:pt idx="3">
                  <c:v>100.72053934841925</c:v>
                </c:pt>
                <c:pt idx="4">
                  <c:v>102.30975971351262</c:v>
                </c:pt>
                <c:pt idx="5">
                  <c:v>102.45968728313784</c:v>
                </c:pt>
                <c:pt idx="6">
                  <c:v>103.18652031391193</c:v>
                </c:pt>
                <c:pt idx="7">
                  <c:v>102.13420468565842</c:v>
                </c:pt>
                <c:pt idx="8">
                  <c:v>103.64651338434523</c:v>
                </c:pt>
                <c:pt idx="9">
                  <c:v>104.42654158391238</c:v>
                </c:pt>
                <c:pt idx="10">
                  <c:v>103.40116969067034</c:v>
                </c:pt>
                <c:pt idx="11">
                  <c:v>103.62049696414668</c:v>
                </c:pt>
                <c:pt idx="12">
                  <c:v>103.86630239418133</c:v>
                </c:pt>
                <c:pt idx="13">
                  <c:v>103.98004053526155</c:v>
                </c:pt>
                <c:pt idx="14">
                  <c:v>104.57671481270077</c:v>
                </c:pt>
                <c:pt idx="15">
                  <c:v>105.00782038181009</c:v>
                </c:pt>
                <c:pt idx="16">
                  <c:v>105.20694371126611</c:v>
                </c:pt>
                <c:pt idx="17">
                  <c:v>105.19779449210267</c:v>
                </c:pt>
                <c:pt idx="18">
                  <c:v>104.02170296987454</c:v>
                </c:pt>
                <c:pt idx="19">
                  <c:v>103.95194403545757</c:v>
                </c:pt>
                <c:pt idx="20">
                  <c:v>103.45453856481772</c:v>
                </c:pt>
                <c:pt idx="21">
                  <c:v>104.08236046494996</c:v>
                </c:pt>
                <c:pt idx="22">
                  <c:v>103.61574736146189</c:v>
                </c:pt>
                <c:pt idx="23">
                  <c:v>103.86470392052296</c:v>
                </c:pt>
                <c:pt idx="24">
                  <c:v>104.1202317971528</c:v>
                </c:pt>
                <c:pt idx="25">
                  <c:v>103.19475338284911</c:v>
                </c:pt>
                <c:pt idx="26">
                  <c:v>101.67689746212953</c:v>
                </c:pt>
                <c:pt idx="27">
                  <c:v>101.87504017751978</c:v>
                </c:pt>
                <c:pt idx="28">
                  <c:v>101.66436932834313</c:v>
                </c:pt>
                <c:pt idx="29">
                  <c:v>101.53432657614533</c:v>
                </c:pt>
                <c:pt idx="30">
                  <c:v>101.29673484195914</c:v>
                </c:pt>
                <c:pt idx="31">
                  <c:v>102.07218223845145</c:v>
                </c:pt>
                <c:pt idx="32">
                  <c:v>101.12153023893522</c:v>
                </c:pt>
                <c:pt idx="33">
                  <c:v>102.08492139606231</c:v>
                </c:pt>
                <c:pt idx="34">
                  <c:v>100.96285257110635</c:v>
                </c:pt>
                <c:pt idx="35">
                  <c:v>101.85286807290603</c:v>
                </c:pt>
                <c:pt idx="36">
                  <c:v>100.5599368382839</c:v>
                </c:pt>
                <c:pt idx="37">
                  <c:v>100.06107057607446</c:v>
                </c:pt>
                <c:pt idx="38">
                  <c:v>101.20504374568024</c:v>
                </c:pt>
                <c:pt idx="39">
                  <c:v>101.89557084038736</c:v>
                </c:pt>
                <c:pt idx="40">
                  <c:v>101.63813106884795</c:v>
                </c:pt>
                <c:pt idx="41">
                  <c:v>102.14731130596665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497088"/>
        <c:axId val="187568512"/>
      </c:lineChart>
      <c:catAx>
        <c:axId val="1874970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756851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87568512"/>
        <c:scaling>
          <c:orientation val="minMax"/>
          <c:max val="130"/>
          <c:min val="8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87497088"/>
        <c:crosses val="autoZero"/>
        <c:crossBetween val="midCat"/>
        <c:majorUnit val="5"/>
      </c:valAx>
    </c:plotArea>
    <c:legend>
      <c:legendPos val="t"/>
      <c:layout>
        <c:manualLayout>
          <c:xMode val="edge"/>
          <c:yMode val="edge"/>
          <c:x val="0"/>
          <c:y val="0.19171304885590601"/>
          <c:w val="1"/>
          <c:h val="8.198569334677320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3445600341765868"/>
          <c:w val="0.90516390406154157"/>
          <c:h val="0.51446426230666154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7504325842149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graph4'!$Z$50:$AD$50</c:f>
              <c:numCache>
                <c:formatCode>#,##0</c:formatCode>
                <c:ptCount val="5"/>
                <c:pt idx="0">
                  <c:v>1790</c:v>
                </c:pt>
                <c:pt idx="1">
                  <c:v>1600</c:v>
                </c:pt>
                <c:pt idx="2">
                  <c:v>110</c:v>
                </c:pt>
                <c:pt idx="3">
                  <c:v>50</c:v>
                </c:pt>
                <c:pt idx="4">
                  <c:v>20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2.5242814279818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24557692229459E-3"/>
                  <c:y val="-2.0125608464817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451889386298876E-3"/>
                  <c:y val="-8.8982284366135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graph4'!$AF$50:$AJ$50</c:f>
              <c:numCache>
                <c:formatCode>#,##0</c:formatCode>
                <c:ptCount val="5"/>
                <c:pt idx="0">
                  <c:v>-220</c:v>
                </c:pt>
                <c:pt idx="1">
                  <c:v>-10</c:v>
                </c:pt>
                <c:pt idx="2">
                  <c:v>-20</c:v>
                </c:pt>
                <c:pt idx="3">
                  <c:v>0</c:v>
                </c:pt>
                <c:pt idx="4">
                  <c:v>-190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1.7968072129162232E-3"/>
                  <c:y val="0.142961866708142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213649051456652E-3"/>
                  <c:y val="0.1466634246905010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363108774323803E-3"/>
                  <c:y val="-2.986444147565155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316403700606328E-3"/>
                  <c:y val="-3.70785176290377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451889386298876E-3"/>
                  <c:y val="-2.70836318917179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graph4'!$T$50:$X$50</c:f>
              <c:numCache>
                <c:formatCode>#,##0</c:formatCode>
                <c:ptCount val="5"/>
                <c:pt idx="0">
                  <c:v>1570</c:v>
                </c:pt>
                <c:pt idx="1">
                  <c:v>1590</c:v>
                </c:pt>
                <c:pt idx="2">
                  <c:v>90</c:v>
                </c:pt>
                <c:pt idx="3">
                  <c:v>50</c:v>
                </c:pt>
                <c:pt idx="4">
                  <c:v>-160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990016"/>
        <c:axId val="187991552"/>
      </c:barChart>
      <c:catAx>
        <c:axId val="187990016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87991552"/>
        <c:crosses val="autoZero"/>
        <c:auto val="1"/>
        <c:lblAlgn val="ctr"/>
        <c:lblOffset val="100"/>
        <c:noMultiLvlLbl val="0"/>
      </c:catAx>
      <c:valAx>
        <c:axId val="187991552"/>
        <c:scaling>
          <c:orientation val="minMax"/>
          <c:max val="2000"/>
          <c:min val="-25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87990016"/>
        <c:crosses val="autoZero"/>
        <c:crossBetween val="between"/>
        <c:majorUnit val="25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18602177844"/>
          <c:y val="0.17535310259609391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Alpes-de-Haute-Provence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5716375147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GRAPHIQUE_stocks_bénéf'!$N$2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GRAPHIQUE_stocks_bénéf'!$L$3:$M$48</c:f>
              <c:multiLvlStrCache>
                <c:ptCount val="4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GRAPHIQUE_stocks_bénéf'!$N$3:$N$48</c:f>
              <c:numCache>
                <c:formatCode>#,##0</c:formatCode>
                <c:ptCount val="46"/>
                <c:pt idx="0">
                  <c:v>247</c:v>
                </c:pt>
                <c:pt idx="1">
                  <c:v>523</c:v>
                </c:pt>
                <c:pt idx="2">
                  <c:v>681</c:v>
                </c:pt>
                <c:pt idx="3">
                  <c:v>728</c:v>
                </c:pt>
                <c:pt idx="4">
                  <c:v>639</c:v>
                </c:pt>
                <c:pt idx="5">
                  <c:v>485</c:v>
                </c:pt>
                <c:pt idx="6">
                  <c:v>343</c:v>
                </c:pt>
                <c:pt idx="7">
                  <c:v>508</c:v>
                </c:pt>
                <c:pt idx="8">
                  <c:v>643</c:v>
                </c:pt>
                <c:pt idx="9">
                  <c:v>679</c:v>
                </c:pt>
                <c:pt idx="10">
                  <c:v>568</c:v>
                </c:pt>
                <c:pt idx="11">
                  <c:v>514</c:v>
                </c:pt>
                <c:pt idx="12">
                  <c:v>557</c:v>
                </c:pt>
                <c:pt idx="13">
                  <c:v>590</c:v>
                </c:pt>
                <c:pt idx="14">
                  <c:v>572</c:v>
                </c:pt>
                <c:pt idx="15">
                  <c:v>624</c:v>
                </c:pt>
                <c:pt idx="16">
                  <c:v>714</c:v>
                </c:pt>
                <c:pt idx="17">
                  <c:v>747</c:v>
                </c:pt>
                <c:pt idx="18">
                  <c:v>705</c:v>
                </c:pt>
                <c:pt idx="19">
                  <c:v>648</c:v>
                </c:pt>
                <c:pt idx="20">
                  <c:v>668</c:v>
                </c:pt>
                <c:pt idx="21">
                  <c:v>696</c:v>
                </c:pt>
                <c:pt idx="22">
                  <c:v>698</c:v>
                </c:pt>
                <c:pt idx="23">
                  <c:v>695</c:v>
                </c:pt>
                <c:pt idx="24">
                  <c:v>707</c:v>
                </c:pt>
                <c:pt idx="25">
                  <c:v>730</c:v>
                </c:pt>
                <c:pt idx="26">
                  <c:v>711</c:v>
                </c:pt>
                <c:pt idx="27">
                  <c:v>657</c:v>
                </c:pt>
                <c:pt idx="28">
                  <c:v>674</c:v>
                </c:pt>
                <c:pt idx="29">
                  <c:v>632</c:v>
                </c:pt>
                <c:pt idx="30">
                  <c:v>455</c:v>
                </c:pt>
                <c:pt idx="31">
                  <c:v>392</c:v>
                </c:pt>
                <c:pt idx="32">
                  <c:v>309</c:v>
                </c:pt>
                <c:pt idx="33">
                  <c:v>250</c:v>
                </c:pt>
                <c:pt idx="34">
                  <c:v>255</c:v>
                </c:pt>
                <c:pt idx="35">
                  <c:v>204</c:v>
                </c:pt>
                <c:pt idx="36">
                  <c:v>201</c:v>
                </c:pt>
                <c:pt idx="37">
                  <c:v>217</c:v>
                </c:pt>
                <c:pt idx="38">
                  <c:v>216</c:v>
                </c:pt>
                <c:pt idx="39">
                  <c:v>187</c:v>
                </c:pt>
                <c:pt idx="40">
                  <c:v>190</c:v>
                </c:pt>
                <c:pt idx="41">
                  <c:v>173</c:v>
                </c:pt>
                <c:pt idx="42">
                  <c:v>173</c:v>
                </c:pt>
                <c:pt idx="43">
                  <c:v>180</c:v>
                </c:pt>
                <c:pt idx="44">
                  <c:v>192</c:v>
                </c:pt>
                <c:pt idx="45">
                  <c:v>215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GRAPHIQUE_stocks_bénéf'!$Q$2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GRAPHIQUE_stocks_bénéf'!$L$3:$M$48</c:f>
              <c:multiLvlStrCache>
                <c:ptCount val="4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GRAPHIQUE_stocks_bénéf'!$Q$3:$Q$48</c:f>
              <c:numCache>
                <c:formatCode>#,##0</c:formatCode>
                <c:ptCount val="46"/>
                <c:pt idx="0">
                  <c:v>124</c:v>
                </c:pt>
                <c:pt idx="1">
                  <c:v>281</c:v>
                </c:pt>
                <c:pt idx="2">
                  <c:v>240</c:v>
                </c:pt>
                <c:pt idx="3">
                  <c:v>171</c:v>
                </c:pt>
                <c:pt idx="4">
                  <c:v>162</c:v>
                </c:pt>
                <c:pt idx="5">
                  <c:v>134</c:v>
                </c:pt>
                <c:pt idx="6">
                  <c:v>130</c:v>
                </c:pt>
                <c:pt idx="7">
                  <c:v>155</c:v>
                </c:pt>
                <c:pt idx="8">
                  <c:v>141</c:v>
                </c:pt>
                <c:pt idx="9">
                  <c:v>95</c:v>
                </c:pt>
                <c:pt idx="10">
                  <c:v>63</c:v>
                </c:pt>
                <c:pt idx="11">
                  <c:v>55</c:v>
                </c:pt>
                <c:pt idx="12">
                  <c:v>56</c:v>
                </c:pt>
                <c:pt idx="13">
                  <c:v>54</c:v>
                </c:pt>
                <c:pt idx="14">
                  <c:v>64</c:v>
                </c:pt>
                <c:pt idx="15">
                  <c:v>68</c:v>
                </c:pt>
                <c:pt idx="16">
                  <c:v>68</c:v>
                </c:pt>
                <c:pt idx="17">
                  <c:v>66</c:v>
                </c:pt>
                <c:pt idx="18">
                  <c:v>57</c:v>
                </c:pt>
                <c:pt idx="19">
                  <c:v>63</c:v>
                </c:pt>
                <c:pt idx="20">
                  <c:v>64</c:v>
                </c:pt>
                <c:pt idx="21">
                  <c:v>91</c:v>
                </c:pt>
                <c:pt idx="22">
                  <c:v>114</c:v>
                </c:pt>
                <c:pt idx="23">
                  <c:v>130</c:v>
                </c:pt>
                <c:pt idx="24">
                  <c:v>175</c:v>
                </c:pt>
                <c:pt idx="25">
                  <c:v>162</c:v>
                </c:pt>
                <c:pt idx="26">
                  <c:v>117</c:v>
                </c:pt>
                <c:pt idx="27">
                  <c:v>75</c:v>
                </c:pt>
                <c:pt idx="28">
                  <c:v>58</c:v>
                </c:pt>
                <c:pt idx="29">
                  <c:v>51</c:v>
                </c:pt>
                <c:pt idx="30">
                  <c:v>45</c:v>
                </c:pt>
                <c:pt idx="31">
                  <c:v>34</c:v>
                </c:pt>
                <c:pt idx="32">
                  <c:v>16</c:v>
                </c:pt>
                <c:pt idx="33">
                  <c:v>6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15</c:v>
                </c:pt>
                <c:pt idx="45">
                  <c:v>51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GRAPHIQUE_stocks_bénéf'!$T$2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GRAPHIQUE_stocks_bénéf'!$L$3:$M$48</c:f>
              <c:multiLvlStrCache>
                <c:ptCount val="4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GRAPHIQUE_stocks_bénéf'!$T$3:$T$48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31</c:v>
                </c:pt>
                <c:pt idx="13">
                  <c:v>81</c:v>
                </c:pt>
                <c:pt idx="14">
                  <c:v>138</c:v>
                </c:pt>
                <c:pt idx="15">
                  <c:v>195</c:v>
                </c:pt>
                <c:pt idx="16">
                  <c:v>271</c:v>
                </c:pt>
                <c:pt idx="17">
                  <c:v>321</c:v>
                </c:pt>
                <c:pt idx="18">
                  <c:v>336</c:v>
                </c:pt>
                <c:pt idx="19">
                  <c:v>355</c:v>
                </c:pt>
                <c:pt idx="20">
                  <c:v>383</c:v>
                </c:pt>
                <c:pt idx="21">
                  <c:v>389</c:v>
                </c:pt>
                <c:pt idx="22">
                  <c:v>397</c:v>
                </c:pt>
                <c:pt idx="23">
                  <c:v>423</c:v>
                </c:pt>
                <c:pt idx="24">
                  <c:v>428</c:v>
                </c:pt>
                <c:pt idx="25">
                  <c:v>425</c:v>
                </c:pt>
                <c:pt idx="26">
                  <c:v>409</c:v>
                </c:pt>
                <c:pt idx="27">
                  <c:v>396</c:v>
                </c:pt>
                <c:pt idx="28">
                  <c:v>369</c:v>
                </c:pt>
                <c:pt idx="29">
                  <c:v>342</c:v>
                </c:pt>
                <c:pt idx="30">
                  <c:v>285</c:v>
                </c:pt>
                <c:pt idx="31">
                  <c:v>243</c:v>
                </c:pt>
                <c:pt idx="32">
                  <c:v>209</c:v>
                </c:pt>
                <c:pt idx="33">
                  <c:v>175</c:v>
                </c:pt>
                <c:pt idx="34">
                  <c:v>129</c:v>
                </c:pt>
                <c:pt idx="35">
                  <c:v>92</c:v>
                </c:pt>
                <c:pt idx="36">
                  <c:v>69</c:v>
                </c:pt>
                <c:pt idx="37">
                  <c:v>49</c:v>
                </c:pt>
                <c:pt idx="38">
                  <c:v>34</c:v>
                </c:pt>
                <c:pt idx="39">
                  <c:v>20</c:v>
                </c:pt>
                <c:pt idx="40">
                  <c:v>12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GRAPHIQUE_stocks_bénéf'!$U$2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GRAPHIQUE_stocks_bénéf'!$L$3:$M$48</c:f>
              <c:multiLvlStrCache>
                <c:ptCount val="4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GRAPHIQUE_stocks_bénéf'!$U$3:$U$48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54</c:v>
                </c:pt>
                <c:pt idx="19">
                  <c:v>141</c:v>
                </c:pt>
                <c:pt idx="20">
                  <c:v>148</c:v>
                </c:pt>
                <c:pt idx="21">
                  <c:v>148</c:v>
                </c:pt>
                <c:pt idx="22">
                  <c:v>156</c:v>
                </c:pt>
                <c:pt idx="23">
                  <c:v>157</c:v>
                </c:pt>
                <c:pt idx="24">
                  <c:v>160</c:v>
                </c:pt>
                <c:pt idx="25">
                  <c:v>158</c:v>
                </c:pt>
                <c:pt idx="26">
                  <c:v>157</c:v>
                </c:pt>
                <c:pt idx="27">
                  <c:v>157</c:v>
                </c:pt>
                <c:pt idx="28">
                  <c:v>164</c:v>
                </c:pt>
                <c:pt idx="29">
                  <c:v>159</c:v>
                </c:pt>
                <c:pt idx="30">
                  <c:v>186</c:v>
                </c:pt>
                <c:pt idx="31">
                  <c:v>308</c:v>
                </c:pt>
                <c:pt idx="32">
                  <c:v>207</c:v>
                </c:pt>
                <c:pt idx="33">
                  <c:v>154</c:v>
                </c:pt>
                <c:pt idx="34">
                  <c:v>161</c:v>
                </c:pt>
                <c:pt idx="35">
                  <c:v>148</c:v>
                </c:pt>
                <c:pt idx="36">
                  <c:v>142</c:v>
                </c:pt>
                <c:pt idx="37">
                  <c:v>150</c:v>
                </c:pt>
                <c:pt idx="38">
                  <c:v>157</c:v>
                </c:pt>
                <c:pt idx="39">
                  <c:v>166</c:v>
                </c:pt>
                <c:pt idx="40">
                  <c:v>156</c:v>
                </c:pt>
                <c:pt idx="41">
                  <c:v>160</c:v>
                </c:pt>
                <c:pt idx="42">
                  <c:v>164</c:v>
                </c:pt>
                <c:pt idx="43">
                  <c:v>179</c:v>
                </c:pt>
                <c:pt idx="44">
                  <c:v>178</c:v>
                </c:pt>
                <c:pt idx="45">
                  <c:v>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321920"/>
        <c:axId val="186336000"/>
      </c:areaChart>
      <c:catAx>
        <c:axId val="18632192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6336000"/>
        <c:crossesAt val="0"/>
        <c:auto val="0"/>
        <c:lblAlgn val="ctr"/>
        <c:lblOffset val="100"/>
        <c:tickLblSkip val="4"/>
        <c:noMultiLvlLbl val="0"/>
      </c:catAx>
      <c:valAx>
        <c:axId val="186336000"/>
        <c:scaling>
          <c:orientation val="minMax"/>
          <c:max val="15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6321920"/>
        <c:crosses val="autoZero"/>
        <c:crossBetween val="between"/>
        <c:majorUnit val="250"/>
      </c:valAx>
    </c:plotArea>
    <c:legend>
      <c:legendPos val="t"/>
      <c:layout>
        <c:manualLayout>
          <c:xMode val="edge"/>
          <c:yMode val="edge"/>
          <c:x val="0.28579172316451379"/>
          <c:y val="0.11097209032077097"/>
          <c:w val="0.42841655367097237"/>
          <c:h val="4.1737492737071988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907816958850477E-2"/>
          <c:y val="0.196256697036994"/>
          <c:w val="0.87902966259502779"/>
          <c:h val="0.5977543980374721"/>
        </c:manualLayout>
      </c:layout>
      <c:lineChart>
        <c:grouping val="standard"/>
        <c:varyColors val="0"/>
        <c:ser>
          <c:idx val="0"/>
          <c:order val="0"/>
          <c:tx>
            <c:strRef>
              <c:f>'Graph appr Note et Diapo'!$B$80</c:f>
              <c:strCache>
                <c:ptCount val="1"/>
                <c:pt idx="0">
                  <c:v>2019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'Graph appr Note et Diapo'!$A$81:$A$92</c:f>
              <c:strCache>
                <c:ptCount val="12"/>
                <c:pt idx="0">
                  <c:v>Jan.</c:v>
                </c:pt>
                <c:pt idx="1">
                  <c:v>Fév.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Juil.</c:v>
                </c:pt>
                <c:pt idx="7">
                  <c:v>Août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Déc.</c:v>
                </c:pt>
              </c:strCache>
            </c:strRef>
          </c:cat>
          <c:val>
            <c:numRef>
              <c:f>'Graph appr Note et Diapo'!$B$81:$B$92</c:f>
              <c:numCache>
                <c:formatCode>#,##0</c:formatCode>
                <c:ptCount val="12"/>
                <c:pt idx="0">
                  <c:v>18</c:v>
                </c:pt>
                <c:pt idx="1">
                  <c:v>21</c:v>
                </c:pt>
                <c:pt idx="2">
                  <c:v>32</c:v>
                </c:pt>
                <c:pt idx="3">
                  <c:v>47</c:v>
                </c:pt>
                <c:pt idx="4">
                  <c:v>57</c:v>
                </c:pt>
                <c:pt idx="5">
                  <c:v>80</c:v>
                </c:pt>
                <c:pt idx="6">
                  <c:v>203</c:v>
                </c:pt>
                <c:pt idx="7">
                  <c:v>290</c:v>
                </c:pt>
                <c:pt idx="8">
                  <c:v>722</c:v>
                </c:pt>
                <c:pt idx="9">
                  <c:v>806</c:v>
                </c:pt>
                <c:pt idx="10">
                  <c:v>858</c:v>
                </c:pt>
                <c:pt idx="11">
                  <c:v>882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 appr Note et Diapo'!$C$80</c:f>
              <c:strCache>
                <c:ptCount val="1"/>
                <c:pt idx="0">
                  <c:v>2020</c:v>
                </c:pt>
              </c:strCache>
            </c:strRef>
          </c:tx>
          <c:spPr>
            <a:ln w="25400">
              <a:solidFill>
                <a:srgbClr val="92D05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'Graph appr Note et Diapo'!$A$81:$A$92</c:f>
              <c:strCache>
                <c:ptCount val="12"/>
                <c:pt idx="0">
                  <c:v>Jan.</c:v>
                </c:pt>
                <c:pt idx="1">
                  <c:v>Fév.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Juil.</c:v>
                </c:pt>
                <c:pt idx="7">
                  <c:v>Août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Déc.</c:v>
                </c:pt>
              </c:strCache>
            </c:strRef>
          </c:cat>
          <c:val>
            <c:numRef>
              <c:f>'Graph appr Note et Diapo'!$C$81:$C$92</c:f>
              <c:numCache>
                <c:formatCode>#,##0</c:formatCode>
                <c:ptCount val="12"/>
                <c:pt idx="0">
                  <c:v>17</c:v>
                </c:pt>
                <c:pt idx="1">
                  <c:v>28</c:v>
                </c:pt>
                <c:pt idx="2">
                  <c:v>37</c:v>
                </c:pt>
                <c:pt idx="3">
                  <c:v>37</c:v>
                </c:pt>
                <c:pt idx="4">
                  <c:v>47</c:v>
                </c:pt>
                <c:pt idx="5">
                  <c:v>59</c:v>
                </c:pt>
                <c:pt idx="6">
                  <c:v>182</c:v>
                </c:pt>
                <c:pt idx="7">
                  <c:v>319</c:v>
                </c:pt>
                <c:pt idx="8">
                  <c:v>830</c:v>
                </c:pt>
                <c:pt idx="9">
                  <c:v>988</c:v>
                </c:pt>
                <c:pt idx="10">
                  <c:v>1068</c:v>
                </c:pt>
                <c:pt idx="11">
                  <c:v>1098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'Graph appr Note et Diapo'!$D$80</c:f>
              <c:strCache>
                <c:ptCount val="1"/>
                <c:pt idx="0">
                  <c:v>2021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'Graph appr Note et Diapo'!$A$81:$A$92</c:f>
              <c:strCache>
                <c:ptCount val="12"/>
                <c:pt idx="0">
                  <c:v>Jan.</c:v>
                </c:pt>
                <c:pt idx="1">
                  <c:v>Fév.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Juil.</c:v>
                </c:pt>
                <c:pt idx="7">
                  <c:v>Août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Déc.</c:v>
                </c:pt>
              </c:strCache>
            </c:strRef>
          </c:cat>
          <c:val>
            <c:numRef>
              <c:f>'Graph appr Note et Diapo'!$D$81:$D$92</c:f>
              <c:numCache>
                <c:formatCode>#,##0</c:formatCode>
                <c:ptCount val="12"/>
                <c:pt idx="0">
                  <c:v>45</c:v>
                </c:pt>
                <c:pt idx="1">
                  <c:v>107</c:v>
                </c:pt>
                <c:pt idx="2">
                  <c:v>126</c:v>
                </c:pt>
                <c:pt idx="3">
                  <c:v>135</c:v>
                </c:pt>
                <c:pt idx="4">
                  <c:v>142</c:v>
                </c:pt>
                <c:pt idx="5">
                  <c:v>161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396672"/>
        <c:axId val="186398592"/>
      </c:lineChart>
      <c:catAx>
        <c:axId val="186396672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>
            <a:solidFill>
              <a:sysClr val="windowText" lastClr="000000">
                <a:tint val="75000"/>
                <a:shade val="95000"/>
                <a:satMod val="105000"/>
              </a:sys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6398592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186398592"/>
        <c:scaling>
          <c:orientation val="minMax"/>
          <c:max val="11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6396672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8.3260582478992595E-2"/>
          <c:y val="0.10264172695303252"/>
          <c:w val="0.83872496659964912"/>
          <c:h val="6.7867962804913473E-2"/>
        </c:manualLayout>
      </c:layout>
      <c:overlay val="0"/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500"/>
              <a:t>Nombre de salariés en activité partielle en équivalent temps</a:t>
            </a:r>
            <a:r>
              <a:rPr lang="en-US" sz="1500" baseline="0"/>
              <a:t> </a:t>
            </a:r>
            <a:r>
              <a:rPr lang="en-US" sz="1500"/>
              <a:t>plein (ETP) </a:t>
            </a:r>
            <a:br>
              <a:rPr lang="en-US" sz="1500"/>
            </a:br>
            <a:r>
              <a:rPr lang="en-US" sz="1500"/>
              <a:t>dans les Alpes</a:t>
            </a:r>
            <a:r>
              <a:rPr lang="en-US" sz="1500" baseline="0"/>
              <a:t>-de-Haute-Provence </a:t>
            </a:r>
          </a:p>
          <a:p>
            <a:pPr>
              <a:defRPr/>
            </a:pPr>
            <a:r>
              <a:rPr lang="en-US" sz="1100" b="0" i="1" baseline="0"/>
              <a:t>(données brutes, en nombre)</a:t>
            </a:r>
            <a:endParaRPr lang="en-US" sz="1100" b="0" i="1"/>
          </a:p>
        </c:rich>
      </c:tx>
      <c:layout>
        <c:manualLayout>
          <c:xMode val="edge"/>
          <c:yMode val="edge"/>
          <c:x val="0.10689576174112257"/>
          <c:y val="3.322948030531874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'recap (2)'!$B$2</c:f>
              <c:strCache>
                <c:ptCount val="1"/>
                <c:pt idx="0">
                  <c:v>Nombre de salariés effectivement en Activité Partielle</c:v>
                </c:pt>
              </c:strCache>
            </c:strRef>
          </c:tx>
          <c:invertIfNegative val="0"/>
          <c:cat>
            <c:strRef>
              <c:f>'recap (2)'!$A$3:$A$40</c:f>
              <c:strCache>
                <c:ptCount val="38"/>
                <c:pt idx="0">
                  <c:v>mars-20</c:v>
                </c:pt>
                <c:pt idx="1">
                  <c:v>avr-20</c:v>
                </c:pt>
                <c:pt idx="2">
                  <c:v>mai-20</c:v>
                </c:pt>
                <c:pt idx="3">
                  <c:v>juin-20</c:v>
                </c:pt>
                <c:pt idx="4">
                  <c:v>juil-20</c:v>
                </c:pt>
                <c:pt idx="5">
                  <c:v>août-20</c:v>
                </c:pt>
                <c:pt idx="6">
                  <c:v>sept-20</c:v>
                </c:pt>
                <c:pt idx="7">
                  <c:v>oct-20</c:v>
                </c:pt>
                <c:pt idx="8">
                  <c:v>nov-20</c:v>
                </c:pt>
                <c:pt idx="9">
                  <c:v>déc-20</c:v>
                </c:pt>
                <c:pt idx="10">
                  <c:v>janv-21</c:v>
                </c:pt>
                <c:pt idx="11">
                  <c:v>févr-21</c:v>
                </c:pt>
                <c:pt idx="12">
                  <c:v>mars-21</c:v>
                </c:pt>
                <c:pt idx="13">
                  <c:v>avr-21</c:v>
                </c:pt>
                <c:pt idx="14">
                  <c:v>mai-21</c:v>
                </c:pt>
                <c:pt idx="15">
                  <c:v>juin-21</c:v>
                </c:pt>
                <c:pt idx="16">
                  <c:v>juil-21</c:v>
                </c:pt>
                <c:pt idx="17">
                  <c:v>Source : ASP-DGEFP-Dares – Extraction du SI APART du 30 juin 2021, s’arrêtant aux données du 29 juin 2021.</c:v>
                </c:pt>
                <c:pt idx="21">
                  <c:v>Date</c:v>
                </c:pt>
                <c:pt idx="22">
                  <c:v>mars-20</c:v>
                </c:pt>
                <c:pt idx="23">
                  <c:v>avr-20</c:v>
                </c:pt>
                <c:pt idx="24">
                  <c:v>mai-20</c:v>
                </c:pt>
                <c:pt idx="25">
                  <c:v>juin-20</c:v>
                </c:pt>
                <c:pt idx="26">
                  <c:v>juil-20</c:v>
                </c:pt>
                <c:pt idx="27">
                  <c:v>août-20</c:v>
                </c:pt>
                <c:pt idx="28">
                  <c:v>sept-20</c:v>
                </c:pt>
                <c:pt idx="29">
                  <c:v>oct-20</c:v>
                </c:pt>
                <c:pt idx="30">
                  <c:v>nov-20</c:v>
                </c:pt>
                <c:pt idx="31">
                  <c:v>déc-20</c:v>
                </c:pt>
                <c:pt idx="32">
                  <c:v>janv-21</c:v>
                </c:pt>
                <c:pt idx="33">
                  <c:v>févr-21</c:v>
                </c:pt>
                <c:pt idx="34">
                  <c:v>mars-21</c:v>
                </c:pt>
                <c:pt idx="35">
                  <c:v>avr-21</c:v>
                </c:pt>
                <c:pt idx="36">
                  <c:v>mai-21</c:v>
                </c:pt>
                <c:pt idx="37">
                  <c:v>juin-21</c:v>
                </c:pt>
              </c:strCache>
            </c:strRef>
          </c:cat>
          <c:val>
            <c:numRef>
              <c:f>'recap (2)'!$E$25:$E$40</c:f>
              <c:numCache>
                <c:formatCode>#,##0</c:formatCode>
                <c:ptCount val="16"/>
                <c:pt idx="0">
                  <c:v>4154.2809999999909</c:v>
                </c:pt>
                <c:pt idx="1">
                  <c:v>7919.588628571445</c:v>
                </c:pt>
                <c:pt idx="2">
                  <c:v>4745.9899999999943</c:v>
                </c:pt>
                <c:pt idx="3">
                  <c:v>1676.7391428571441</c:v>
                </c:pt>
                <c:pt idx="4">
                  <c:v>499.73725714285706</c:v>
                </c:pt>
                <c:pt idx="5">
                  <c:v>292.09128571428573</c:v>
                </c:pt>
                <c:pt idx="6">
                  <c:v>213.59199999999998</c:v>
                </c:pt>
                <c:pt idx="7">
                  <c:v>345.67778571428551</c:v>
                </c:pt>
                <c:pt idx="8">
                  <c:v>2557.6517142857138</c:v>
                </c:pt>
                <c:pt idx="9">
                  <c:v>1726.7878857142866</c:v>
                </c:pt>
                <c:pt idx="10">
                  <c:v>2100.745928571429</c:v>
                </c:pt>
                <c:pt idx="11">
                  <c:v>2042.9125714285728</c:v>
                </c:pt>
                <c:pt idx="12">
                  <c:v>1980.2944000000011</c:v>
                </c:pt>
                <c:pt idx="13">
                  <c:v>2732.7097857142871</c:v>
                </c:pt>
                <c:pt idx="14">
                  <c:v>1445.8226428571445</c:v>
                </c:pt>
                <c:pt idx="15">
                  <c:v>439.08451428571402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461184"/>
        <c:axId val="186471168"/>
      </c:barChart>
      <c:catAx>
        <c:axId val="1864611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86471168"/>
        <c:crosses val="autoZero"/>
        <c:auto val="1"/>
        <c:lblAlgn val="ctr"/>
        <c:lblOffset val="100"/>
        <c:noMultiLvlLbl val="1"/>
      </c:catAx>
      <c:valAx>
        <c:axId val="186471168"/>
        <c:scaling>
          <c:orientation val="minMax"/>
          <c:max val="8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86461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fr-FR" sz="1500"/>
              <a:t>Taux de chômage dans les Alpes-de-Haute-Provence </a:t>
            </a:r>
            <a:r>
              <a:rPr lang="fr-FR" sz="1500" b="0" i="1"/>
              <a:t>(en %)</a:t>
            </a:r>
          </a:p>
        </c:rich>
      </c:tx>
      <c:layout>
        <c:manualLayout>
          <c:xMode val="edge"/>
          <c:yMode val="edge"/>
          <c:x val="0.1827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38260558339295E-2"/>
          <c:y val="0.19261954681700291"/>
          <c:w val="0.83764367816092722"/>
          <c:h val="0.5202515957694637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trim'!$B$118:$C$168</c:f>
              <c:multiLvlStrCache>
                <c:ptCount val="51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</c:lvl>
                <c:lvl>
                  <c:pt idx="3">
                    <c:v>2012</c:v>
                  </c:pt>
                  <c:pt idx="7">
                    <c:v>2013</c:v>
                  </c:pt>
                  <c:pt idx="11">
                    <c:v>2014</c:v>
                  </c:pt>
                  <c:pt idx="15">
                    <c:v>2015</c:v>
                  </c:pt>
                  <c:pt idx="19">
                    <c:v>2016</c:v>
                  </c:pt>
                  <c:pt idx="23">
                    <c:v>2017</c:v>
                  </c:pt>
                  <c:pt idx="27">
                    <c:v>2018</c:v>
                  </c:pt>
                  <c:pt idx="31">
                    <c:v>2019</c:v>
                  </c:pt>
                  <c:pt idx="35">
                    <c:v>2020</c:v>
                  </c:pt>
                  <c:pt idx="39">
                    <c:v>2021</c:v>
                  </c:pt>
                  <c:pt idx="43">
                    <c:v>2022</c:v>
                  </c:pt>
                  <c:pt idx="47">
                    <c:v>2023</c:v>
                  </c:pt>
                </c:lvl>
              </c:multiLvlStrCache>
            </c:multiLvlStrRef>
          </c:cat>
          <c:val>
            <c:numRef>
              <c:f>Données!$C$126:$C$166</c:f>
              <c:numCache>
                <c:formatCode>#,##0.0</c:formatCode>
                <c:ptCount val="41"/>
                <c:pt idx="0">
                  <c:v>10.3</c:v>
                </c:pt>
                <c:pt idx="1">
                  <c:v>10.4</c:v>
                </c:pt>
                <c:pt idx="2">
                  <c:v>10.6</c:v>
                </c:pt>
                <c:pt idx="3">
                  <c:v>10.6</c:v>
                </c:pt>
                <c:pt idx="4">
                  <c:v>10.8</c:v>
                </c:pt>
                <c:pt idx="5">
                  <c:v>10.8</c:v>
                </c:pt>
                <c:pt idx="6">
                  <c:v>11.2</c:v>
                </c:pt>
                <c:pt idx="7">
                  <c:v>11.3</c:v>
                </c:pt>
                <c:pt idx="8">
                  <c:v>11.5</c:v>
                </c:pt>
                <c:pt idx="9">
                  <c:v>11.3</c:v>
                </c:pt>
                <c:pt idx="10">
                  <c:v>11.2</c:v>
                </c:pt>
                <c:pt idx="11">
                  <c:v>11.2</c:v>
                </c:pt>
                <c:pt idx="12">
                  <c:v>11.2</c:v>
                </c:pt>
                <c:pt idx="13">
                  <c:v>11.4</c:v>
                </c:pt>
                <c:pt idx="14">
                  <c:v>11.6</c:v>
                </c:pt>
                <c:pt idx="15">
                  <c:v>11.4</c:v>
                </c:pt>
                <c:pt idx="16">
                  <c:v>11.7</c:v>
                </c:pt>
                <c:pt idx="17">
                  <c:v>11.5</c:v>
                </c:pt>
                <c:pt idx="18">
                  <c:v>11.4</c:v>
                </c:pt>
                <c:pt idx="19">
                  <c:v>11.4</c:v>
                </c:pt>
                <c:pt idx="20">
                  <c:v>11.2</c:v>
                </c:pt>
                <c:pt idx="21">
                  <c:v>11.1</c:v>
                </c:pt>
                <c:pt idx="22">
                  <c:v>11.4</c:v>
                </c:pt>
                <c:pt idx="23">
                  <c:v>10.9</c:v>
                </c:pt>
                <c:pt idx="24">
                  <c:v>10.8</c:v>
                </c:pt>
                <c:pt idx="25">
                  <c:v>10.9</c:v>
                </c:pt>
                <c:pt idx="26">
                  <c:v>10.3</c:v>
                </c:pt>
                <c:pt idx="27">
                  <c:v>10.6</c:v>
                </c:pt>
                <c:pt idx="28">
                  <c:v>10.4</c:v>
                </c:pt>
                <c:pt idx="29">
                  <c:v>10.3</c:v>
                </c:pt>
                <c:pt idx="30">
                  <c:v>10</c:v>
                </c:pt>
                <c:pt idx="31">
                  <c:v>10</c:v>
                </c:pt>
                <c:pt idx="32">
                  <c:v>9.6999999999999993</c:v>
                </c:pt>
                <c:pt idx="33">
                  <c:v>9.6</c:v>
                </c:pt>
                <c:pt idx="34">
                  <c:v>9.1999999999999993</c:v>
                </c:pt>
                <c:pt idx="35">
                  <c:v>8.9</c:v>
                </c:pt>
                <c:pt idx="36">
                  <c:v>8.3000000000000007</c:v>
                </c:pt>
                <c:pt idx="37">
                  <c:v>10.3</c:v>
                </c:pt>
                <c:pt idx="38">
                  <c:v>9</c:v>
                </c:pt>
                <c:pt idx="39">
                  <c:v>9.1</c:v>
                </c:pt>
                <c:pt idx="40">
                  <c:v>9.1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trim'!$B$118:$C$168</c:f>
              <c:multiLvlStrCache>
                <c:ptCount val="51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</c:lvl>
                <c:lvl>
                  <c:pt idx="3">
                    <c:v>2012</c:v>
                  </c:pt>
                  <c:pt idx="7">
                    <c:v>2013</c:v>
                  </c:pt>
                  <c:pt idx="11">
                    <c:v>2014</c:v>
                  </c:pt>
                  <c:pt idx="15">
                    <c:v>2015</c:v>
                  </c:pt>
                  <c:pt idx="19">
                    <c:v>2016</c:v>
                  </c:pt>
                  <c:pt idx="23">
                    <c:v>2017</c:v>
                  </c:pt>
                  <c:pt idx="27">
                    <c:v>2018</c:v>
                  </c:pt>
                  <c:pt idx="31">
                    <c:v>2019</c:v>
                  </c:pt>
                  <c:pt idx="35">
                    <c:v>2020</c:v>
                  </c:pt>
                  <c:pt idx="39">
                    <c:v>2021</c:v>
                  </c:pt>
                  <c:pt idx="43">
                    <c:v>2022</c:v>
                  </c:pt>
                  <c:pt idx="47">
                    <c:v>2023</c:v>
                  </c:pt>
                </c:lvl>
              </c:multiLvlStrCache>
            </c:multiLvlStrRef>
          </c:cat>
          <c:val>
            <c:numRef>
              <c:f>Données!$B$126:$B$166</c:f>
              <c:numCache>
                <c:formatCode>#,##0.0</c:formatCode>
                <c:ptCount val="41"/>
                <c:pt idx="0">
                  <c:v>8.6999999999999993</c:v>
                </c:pt>
                <c:pt idx="1">
                  <c:v>8.8000000000000007</c:v>
                </c:pt>
                <c:pt idx="2">
                  <c:v>9</c:v>
                </c:pt>
                <c:pt idx="3">
                  <c:v>9.1</c:v>
                </c:pt>
                <c:pt idx="4">
                  <c:v>9.4</c:v>
                </c:pt>
                <c:pt idx="5">
                  <c:v>9.4</c:v>
                </c:pt>
                <c:pt idx="6">
                  <c:v>9.8000000000000007</c:v>
                </c:pt>
                <c:pt idx="7">
                  <c:v>10</c:v>
                </c:pt>
                <c:pt idx="8">
                  <c:v>10.1</c:v>
                </c:pt>
                <c:pt idx="9">
                  <c:v>9.9</c:v>
                </c:pt>
                <c:pt idx="10">
                  <c:v>9.8000000000000007</c:v>
                </c:pt>
                <c:pt idx="11">
                  <c:v>9.8000000000000007</c:v>
                </c:pt>
                <c:pt idx="12">
                  <c:v>9.8000000000000007</c:v>
                </c:pt>
                <c:pt idx="13">
                  <c:v>9.9</c:v>
                </c:pt>
                <c:pt idx="14">
                  <c:v>10.1</c:v>
                </c:pt>
                <c:pt idx="15">
                  <c:v>10</c:v>
                </c:pt>
                <c:pt idx="16">
                  <c:v>10.199999999999999</c:v>
                </c:pt>
                <c:pt idx="17">
                  <c:v>10.1</c:v>
                </c:pt>
                <c:pt idx="18">
                  <c:v>9.9</c:v>
                </c:pt>
                <c:pt idx="19">
                  <c:v>9.9</c:v>
                </c:pt>
                <c:pt idx="20">
                  <c:v>9.8000000000000007</c:v>
                </c:pt>
                <c:pt idx="21">
                  <c:v>9.6</c:v>
                </c:pt>
                <c:pt idx="22">
                  <c:v>9.6999999999999993</c:v>
                </c:pt>
                <c:pt idx="23">
                  <c:v>9.3000000000000007</c:v>
                </c:pt>
                <c:pt idx="24">
                  <c:v>9.1999999999999993</c:v>
                </c:pt>
                <c:pt idx="25">
                  <c:v>9.3000000000000007</c:v>
                </c:pt>
                <c:pt idx="26">
                  <c:v>8.6999999999999993</c:v>
                </c:pt>
                <c:pt idx="27">
                  <c:v>8.9</c:v>
                </c:pt>
                <c:pt idx="28">
                  <c:v>8.8000000000000007</c:v>
                </c:pt>
                <c:pt idx="29">
                  <c:v>8.6999999999999993</c:v>
                </c:pt>
                <c:pt idx="30">
                  <c:v>8.4</c:v>
                </c:pt>
                <c:pt idx="31">
                  <c:v>8.4</c:v>
                </c:pt>
                <c:pt idx="32">
                  <c:v>8.1999999999999993</c:v>
                </c:pt>
                <c:pt idx="33">
                  <c:v>8.1999999999999993</c:v>
                </c:pt>
                <c:pt idx="34">
                  <c:v>7.9</c:v>
                </c:pt>
                <c:pt idx="35">
                  <c:v>7.6</c:v>
                </c:pt>
                <c:pt idx="36">
                  <c:v>7.1</c:v>
                </c:pt>
                <c:pt idx="37">
                  <c:v>8.9</c:v>
                </c:pt>
                <c:pt idx="38">
                  <c:v>7.8</c:v>
                </c:pt>
                <c:pt idx="39">
                  <c:v>7.8</c:v>
                </c:pt>
                <c:pt idx="40">
                  <c:v>7.8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Données!$D$8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'dates trim'!$B$118:$C$168</c:f>
              <c:multiLvlStrCache>
                <c:ptCount val="51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</c:lvl>
                <c:lvl>
                  <c:pt idx="3">
                    <c:v>2012</c:v>
                  </c:pt>
                  <c:pt idx="7">
                    <c:v>2013</c:v>
                  </c:pt>
                  <c:pt idx="11">
                    <c:v>2014</c:v>
                  </c:pt>
                  <c:pt idx="15">
                    <c:v>2015</c:v>
                  </c:pt>
                  <c:pt idx="19">
                    <c:v>2016</c:v>
                  </c:pt>
                  <c:pt idx="23">
                    <c:v>2017</c:v>
                  </c:pt>
                  <c:pt idx="27">
                    <c:v>2018</c:v>
                  </c:pt>
                  <c:pt idx="31">
                    <c:v>2019</c:v>
                  </c:pt>
                  <c:pt idx="35">
                    <c:v>2020</c:v>
                  </c:pt>
                  <c:pt idx="39">
                    <c:v>2021</c:v>
                  </c:pt>
                  <c:pt idx="43">
                    <c:v>2022</c:v>
                  </c:pt>
                  <c:pt idx="47">
                    <c:v>2023</c:v>
                  </c:pt>
                </c:lvl>
              </c:multiLvlStrCache>
            </c:multiLvlStrRef>
          </c:cat>
          <c:val>
            <c:numRef>
              <c:f>Données!$D$126:$D$166</c:f>
              <c:numCache>
                <c:formatCode>#,##0.0</c:formatCode>
                <c:ptCount val="41"/>
                <c:pt idx="0">
                  <c:v>10</c:v>
                </c:pt>
                <c:pt idx="1">
                  <c:v>10.4</c:v>
                </c:pt>
                <c:pt idx="2">
                  <c:v>10.4</c:v>
                </c:pt>
                <c:pt idx="3">
                  <c:v>10.6</c:v>
                </c:pt>
                <c:pt idx="4">
                  <c:v>10.8</c:v>
                </c:pt>
                <c:pt idx="5">
                  <c:v>10.9</c:v>
                </c:pt>
                <c:pt idx="6">
                  <c:v>11.4</c:v>
                </c:pt>
                <c:pt idx="7">
                  <c:v>11.4</c:v>
                </c:pt>
                <c:pt idx="8">
                  <c:v>11.6</c:v>
                </c:pt>
                <c:pt idx="9">
                  <c:v>11.4</c:v>
                </c:pt>
                <c:pt idx="10">
                  <c:v>11.5</c:v>
                </c:pt>
                <c:pt idx="11">
                  <c:v>11.4</c:v>
                </c:pt>
                <c:pt idx="12">
                  <c:v>11.4</c:v>
                </c:pt>
                <c:pt idx="13">
                  <c:v>11.6</c:v>
                </c:pt>
                <c:pt idx="14">
                  <c:v>11.8</c:v>
                </c:pt>
                <c:pt idx="15">
                  <c:v>11.7</c:v>
                </c:pt>
                <c:pt idx="16">
                  <c:v>11.9</c:v>
                </c:pt>
                <c:pt idx="17">
                  <c:v>11.7</c:v>
                </c:pt>
                <c:pt idx="18">
                  <c:v>11.5</c:v>
                </c:pt>
                <c:pt idx="19">
                  <c:v>11.6</c:v>
                </c:pt>
                <c:pt idx="20">
                  <c:v>11.3</c:v>
                </c:pt>
                <c:pt idx="21">
                  <c:v>11.3</c:v>
                </c:pt>
                <c:pt idx="22">
                  <c:v>11.6</c:v>
                </c:pt>
                <c:pt idx="23">
                  <c:v>11.1</c:v>
                </c:pt>
                <c:pt idx="24">
                  <c:v>11.2</c:v>
                </c:pt>
                <c:pt idx="25">
                  <c:v>11.3</c:v>
                </c:pt>
                <c:pt idx="26">
                  <c:v>10.7</c:v>
                </c:pt>
                <c:pt idx="27">
                  <c:v>11</c:v>
                </c:pt>
                <c:pt idx="28">
                  <c:v>10.8</c:v>
                </c:pt>
                <c:pt idx="29">
                  <c:v>10.7</c:v>
                </c:pt>
                <c:pt idx="30">
                  <c:v>10.4</c:v>
                </c:pt>
                <c:pt idx="31">
                  <c:v>10.5</c:v>
                </c:pt>
                <c:pt idx="32">
                  <c:v>10.199999999999999</c:v>
                </c:pt>
                <c:pt idx="33">
                  <c:v>10.199999999999999</c:v>
                </c:pt>
                <c:pt idx="34">
                  <c:v>9.5</c:v>
                </c:pt>
                <c:pt idx="35">
                  <c:v>9.1999999999999993</c:v>
                </c:pt>
                <c:pt idx="36">
                  <c:v>8.8000000000000007</c:v>
                </c:pt>
                <c:pt idx="37">
                  <c:v>10.6</c:v>
                </c:pt>
                <c:pt idx="38">
                  <c:v>9</c:v>
                </c:pt>
                <c:pt idx="39">
                  <c:v>9.4</c:v>
                </c:pt>
                <c:pt idx="40">
                  <c:v>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370944"/>
        <c:axId val="188372480"/>
      </c:lineChart>
      <c:catAx>
        <c:axId val="1883709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crossAx val="18837248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8372480"/>
        <c:scaling>
          <c:orientation val="minMax"/>
          <c:max val="12"/>
          <c:min val="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8837094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7326712001908849E-2"/>
          <c:y val="0.11088737212410718"/>
          <c:w val="0.83965909090909085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fr-F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4245774015056424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Lbls>
            <c:dLbl>
              <c:idx val="0"/>
              <c:layout>
                <c:manualLayout>
                  <c:x val="-1.8340210912425492E-3"/>
                  <c:y val="2.682763246143527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340210912425492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365315251086571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340210912426165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441110954665742E-7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graphiques_trim'!$G$10:$G$18</c:f>
              <c:strCache>
                <c:ptCount val="9"/>
                <c:pt idx="0">
                  <c:v>Ariege</c:v>
                </c:pt>
                <c:pt idx="1">
                  <c:v>Alpes de haute provence</c:v>
                </c:pt>
                <c:pt idx="2">
                  <c:v>Paca</c:v>
                </c:pt>
                <c:pt idx="3">
                  <c:v>Lot</c:v>
                </c:pt>
                <c:pt idx="4">
                  <c:v>Hautes Alpes</c:v>
                </c:pt>
                <c:pt idx="5">
                  <c:v>France métro.</c:v>
                </c:pt>
                <c:pt idx="6">
                  <c:v>Meuse</c:v>
                </c:pt>
                <c:pt idx="7">
                  <c:v>Haute Corse</c:v>
                </c:pt>
                <c:pt idx="8">
                  <c:v>Cantal</c:v>
                </c:pt>
              </c:strCache>
            </c:strRef>
          </c:cat>
          <c:val>
            <c:numRef>
              <c:f>'données graphiques_trim'!$H$10:$H$18</c:f>
              <c:numCache>
                <c:formatCode>#,##0.0</c:formatCode>
                <c:ptCount val="9"/>
                <c:pt idx="0">
                  <c:v>9.6999999999999993</c:v>
                </c:pt>
                <c:pt idx="1">
                  <c:v>9.5</c:v>
                </c:pt>
                <c:pt idx="2">
                  <c:v>9.1</c:v>
                </c:pt>
                <c:pt idx="3">
                  <c:v>8</c:v>
                </c:pt>
                <c:pt idx="4">
                  <c:v>7.8</c:v>
                </c:pt>
                <c:pt idx="5">
                  <c:v>7.8</c:v>
                </c:pt>
                <c:pt idx="6">
                  <c:v>7.6</c:v>
                </c:pt>
                <c:pt idx="7">
                  <c:v>7.5</c:v>
                </c:pt>
                <c:pt idx="8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131200"/>
        <c:axId val="188157952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graphiques_trim'!$J$10:$J$18</c:f>
              <c:numCache>
                <c:formatCode>#,##0.0</c:formatCode>
                <c:ptCount val="9"/>
                <c:pt idx="0">
                  <c:v>-0.30000000000000071</c:v>
                </c:pt>
                <c:pt idx="1">
                  <c:v>9.9999999999999645E-2</c:v>
                </c:pt>
                <c:pt idx="2">
                  <c:v>0</c:v>
                </c:pt>
                <c:pt idx="3">
                  <c:v>9.9999999999999645E-2</c:v>
                </c:pt>
                <c:pt idx="4">
                  <c:v>-1.3999999999999995</c:v>
                </c:pt>
                <c:pt idx="5">
                  <c:v>0</c:v>
                </c:pt>
                <c:pt idx="6">
                  <c:v>0.29999999999999982</c:v>
                </c:pt>
                <c:pt idx="7">
                  <c:v>0.40000000000000036</c:v>
                </c:pt>
                <c:pt idx="8">
                  <c:v>-9.9999999999999645E-2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159488"/>
        <c:axId val="188161024"/>
      </c:scatterChart>
      <c:catAx>
        <c:axId val="18813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88157952"/>
        <c:crosses val="autoZero"/>
        <c:auto val="1"/>
        <c:lblAlgn val="ctr"/>
        <c:lblOffset val="100"/>
        <c:noMultiLvlLbl val="0"/>
      </c:catAx>
      <c:valAx>
        <c:axId val="188157952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88131200"/>
        <c:crosses val="autoZero"/>
        <c:crossBetween val="between"/>
        <c:majorUnit val="2"/>
      </c:valAx>
      <c:valAx>
        <c:axId val="188159488"/>
        <c:scaling>
          <c:orientation val="minMax"/>
        </c:scaling>
        <c:delete val="1"/>
        <c:axPos val="b"/>
        <c:majorTickMark val="out"/>
        <c:minorTickMark val="none"/>
        <c:tickLblPos val="nextTo"/>
        <c:crossAx val="188161024"/>
        <c:crosses val="autoZero"/>
        <c:crossBetween val="midCat"/>
      </c:valAx>
      <c:valAx>
        <c:axId val="188161024"/>
        <c:scaling>
          <c:orientation val="minMax"/>
          <c:max val="0.5"/>
          <c:min val="-1.5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188159488"/>
        <c:crosses val="max"/>
        <c:crossBetween val="midCat"/>
        <c:majorUnit val="0.5"/>
      </c:valAx>
    </c:plotArea>
    <c:legend>
      <c:legendPos val="t"/>
      <c:layout>
        <c:manualLayout>
          <c:xMode val="edge"/>
          <c:yMode val="edge"/>
          <c:x val="4.0829930646564636E-2"/>
          <c:y val="9.1213950368879942E-2"/>
          <c:w val="0.89999992779444526"/>
          <c:h val="5.1765712384543472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0.01178</cdr:x>
      <cdr:y>0.87113</cdr:y>
    </cdr:from>
    <cdr:to>
      <cdr:x>0.98579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171" y="3219450"/>
          <a:ext cx="6546166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0.1497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68" y="0"/>
          <a:ext cx="7197742" cy="7143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dirty="0"/>
            <a:t>Evolution trimestrielle du nombre moyen</a:t>
          </a:r>
          <a:r>
            <a:rPr lang="fr-FR" sz="1500" baseline="0" dirty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 dirty="0"/>
            <a:t>par âge, dans les Alpes-de-Haute-Provence</a:t>
          </a:r>
          <a:endParaRPr lang="fr-FR" sz="1500" dirty="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 dirty="0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0.91371</cdr:x>
      <cdr:y>0.3211</cdr:y>
    </cdr:from>
    <cdr:to>
      <cdr:x>0.97395</cdr:x>
      <cdr:y>0.32131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58000" y="1532283"/>
          <a:ext cx="452188" cy="99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0.90007</cdr:x>
      <cdr:y>0.25675</cdr:y>
    </cdr:from>
    <cdr:to>
      <cdr:x>0.99101</cdr:x>
      <cdr:y>0.31547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755637" y="1225217"/>
          <a:ext cx="682568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0.90905</cdr:x>
      <cdr:y>0.25433</cdr:y>
    </cdr:from>
    <cdr:to>
      <cdr:x>0.9104</cdr:x>
      <cdr:y>0.78105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823069" y="1213689"/>
          <a:ext cx="10133" cy="2513521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0.0258</cdr:x>
      <cdr:y>0</cdr:y>
    </cdr:from>
    <cdr:to>
      <cdr:x>0.98477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936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0.91124</cdr:x>
      <cdr:y>0.27967</cdr:y>
    </cdr:from>
    <cdr:to>
      <cdr:x>0.91149</cdr:x>
      <cdr:y>0.77237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839498" y="1334572"/>
          <a:ext cx="1877" cy="235117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0.91226</cdr:x>
      <cdr:y>0.34696</cdr:y>
    </cdr:from>
    <cdr:to>
      <cdr:x>0.97572</cdr:x>
      <cdr:y>0.34696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47174" y="1655702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0.90067</cdr:x>
      <cdr:y>0.27325</cdr:y>
    </cdr:from>
    <cdr:to>
      <cdr:x>0.99669</cdr:x>
      <cdr:y>0.33197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60130" y="1303956"/>
          <a:ext cx="720697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0.82161</cdr:y>
    </cdr:from>
    <cdr:to>
      <cdr:x>1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3114675"/>
          <a:ext cx="6115050" cy="676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1"/>
            <a:t>* Pour le RSA et la PA, la notion de bénéficiaires renvoie à celle de foyer et non d’individu. Pour l’AAH et l’ASS, elle renvoie à l’individu qui perçoit l’allocation.</a:t>
          </a:r>
        </a:p>
        <a:p xmlns:a="http://schemas.openxmlformats.org/drawingml/2006/main">
          <a:r>
            <a:rPr lang="fr-FR" sz="1000" b="1" i="1"/>
            <a:t>Note : </a:t>
          </a:r>
          <a:r>
            <a:rPr lang="fr-FR" sz="1000"/>
            <a:t>données provisoires</a:t>
          </a:r>
        </a:p>
        <a:p xmlns:a="http://schemas.openxmlformats.org/drawingml/2006/main">
          <a:r>
            <a:rPr lang="fr-FR" sz="1000" b="1" i="1"/>
            <a:t>Sources : </a:t>
          </a:r>
          <a:r>
            <a:rPr lang="fr-FR" sz="1000"/>
            <a:t>Cnaf, Allstat FR6 et FR2 ; MSA ;  Pôle emploi, FNA - </a:t>
          </a:r>
          <a:r>
            <a:rPr lang="fr-FR" sz="1000" b="1" i="1"/>
            <a:t>Traitements : </a:t>
          </a:r>
          <a:r>
            <a:rPr lang="fr-FR" sz="1000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0.0149</cdr:x>
      <cdr:y>0</cdr:y>
    </cdr:from>
    <cdr:to>
      <cdr:x>0.97387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0253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Alpes-de-Haute-Provence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0.01043</cdr:x>
      <cdr:y>0</cdr:y>
    </cdr:from>
    <cdr:to>
      <cdr:x>0.98515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66676" y="0"/>
          <a:ext cx="6229694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 dirty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 dirty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Alpes-de-Haute-Provence</a:t>
          </a:r>
        </a:p>
        <a:p xmlns:a="http://schemas.openxmlformats.org/drawingml/2006/main">
          <a:pPr algn="ctr" rtl="0"/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 dirty="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 trimestre 2011)</a:t>
          </a:r>
          <a:endParaRPr lang="fr-FR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0.08303</cdr:x>
      <cdr:y>0</cdr:y>
    </cdr:from>
    <cdr:to>
      <cdr:x>0.91337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71491" y="0"/>
          <a:ext cx="5715034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 dirty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 dirty="0"/>
            <a:t>à l'emploi salarié, dans les Alpes-de-Haute-Provence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(en nombre, entre le T1 2021 et le T2 2021) </a:t>
          </a:r>
          <a:endParaRPr lang="fr-FR" dirty="0">
            <a:effectLst/>
          </a:endParaRPr>
        </a:p>
        <a:p xmlns:a="http://schemas.openxmlformats.org/drawingml/2006/main">
          <a:pPr algn="ctr"/>
          <a:endParaRPr lang="fr-FR" sz="1400" b="1" i="0" baseline="0" dirty="0"/>
        </a:p>
        <a:p xmlns:a="http://schemas.openxmlformats.org/drawingml/2006/main">
          <a:pPr algn="ctr"/>
          <a:endParaRPr lang="fr-FR" sz="1400" b="1" i="0" baseline="0" dirty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0.26709</cdr:x>
      <cdr:y>0.20807</cdr:y>
    </cdr:from>
    <cdr:to>
      <cdr:x>0.26781</cdr:x>
      <cdr:y>0.75474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38325" y="919057"/>
          <a:ext cx="4948" cy="2414693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0.01267</cdr:y>
    </cdr:from>
    <cdr:to>
      <cdr:x>0.98548</cdr:x>
      <cdr:y>0.07821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55" y="43205"/>
          <a:ext cx="3675377" cy="223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dirty="0"/>
            <a:t>Embauches* en contrat </a:t>
          </a:r>
          <a:r>
            <a:rPr lang="fr-FR" sz="1500" b="1" dirty="0" smtClean="0"/>
            <a:t>d'apprentissage dans </a:t>
          </a:r>
          <a:r>
            <a:rPr lang="fr-FR" sz="1500" b="1" i="0" baseline="0" dirty="0">
              <a:effectLst/>
              <a:latin typeface="+mn-lt"/>
              <a:ea typeface="+mn-ea"/>
              <a:cs typeface="+mn-cs"/>
            </a:rPr>
            <a:t>les Alpes-de-Haute-Provence</a:t>
          </a:r>
          <a:endParaRPr lang="fr-FR" sz="1500" b="1" i="0" baseline="0" dirty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algn="ctr" rtl="0"/>
          <a:r>
            <a:rPr lang="fr-FR" sz="1000" b="0" i="1" baseline="0" dirty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(données brutes, en nombre)</a:t>
          </a:r>
          <a:endParaRPr lang="fr-FR" sz="1000" b="0" i="1" dirty="0">
            <a:solidFill>
              <a:sysClr val="windowText" lastClr="00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0.87799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495675"/>
          <a:ext cx="7038975" cy="485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</cdr:x>
      <cdr:y>0.84884</cdr:y>
    </cdr:from>
    <cdr:to>
      <cdr:x>1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476625"/>
          <a:ext cx="7038975" cy="619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000" dirty="0">
              <a:effectLst/>
              <a:latin typeface="+mn-lt"/>
              <a:ea typeface="+mn-ea"/>
              <a:cs typeface="+mn-cs"/>
            </a:rPr>
            <a:t>* embauches = nouvelles entrées + reconductions</a:t>
          </a:r>
        </a:p>
        <a:p xmlns:a="http://schemas.openxmlformats.org/drawingml/2006/main">
          <a:pPr algn="l" rtl="0">
            <a:defRPr sz="1000"/>
          </a:pPr>
          <a:r>
            <a:rPr lang="fr-FR" sz="900" b="1" i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Note </a:t>
          </a:r>
          <a:r>
            <a:rPr lang="fr-FR" sz="900" b="0" i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données cumulées, provisoires</a:t>
          </a:r>
        </a:p>
        <a:p xmlns:a="http://schemas.openxmlformats.org/drawingml/2006/main">
          <a:pPr algn="l" rtl="0">
            <a:defRPr sz="1000"/>
          </a:pPr>
          <a:r>
            <a:rPr lang="fr-FR" sz="900" b="1" i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Champ : </a:t>
          </a:r>
          <a:r>
            <a:rPr lang="fr-FR" sz="900" b="0" i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secteurs</a:t>
          </a:r>
          <a:r>
            <a:rPr lang="fr-FR" sz="900" b="0" i="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public et privé</a:t>
          </a:r>
          <a:endParaRPr lang="fr-FR" sz="900" b="0" i="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900" b="1" i="1" dirty="0">
              <a:latin typeface="+mn-lt"/>
              <a:ea typeface="+mn-ea"/>
              <a:cs typeface="+mn-cs"/>
            </a:rPr>
            <a:t>Source : 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Système d’information sur l’apprentissage de la Dares </a:t>
          </a:r>
          <a:r>
            <a:rPr lang="fr-FR" sz="900" b="0" i="1" dirty="0">
              <a:latin typeface="+mn-lt"/>
              <a:ea typeface="+mn-ea"/>
              <a:cs typeface="+mn-cs"/>
            </a:rPr>
            <a:t>- </a:t>
          </a:r>
          <a:r>
            <a:rPr lang="fr-FR" sz="900" b="1" i="1" dirty="0">
              <a:latin typeface="+mn-lt"/>
              <a:ea typeface="+mn-ea"/>
              <a:cs typeface="+mn-cs"/>
            </a:rPr>
            <a:t>Traitements : </a:t>
          </a:r>
          <a:r>
            <a:rPr lang="fr-FR" sz="900" b="0" i="1" dirty="0">
              <a:latin typeface="+mn-lt"/>
              <a:ea typeface="+mn-ea"/>
              <a:cs typeface="+mn-cs"/>
            </a:rPr>
            <a:t>Dares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0.04025</cdr:x>
      <cdr:y>0.84911</cdr:y>
    </cdr:from>
    <cdr:to>
      <cdr:x>0.9233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98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0.9945</cdr:x>
      <cdr:y>0.07847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T2 2021</a:t>
          </a:r>
          <a:endParaRPr lang="fr-F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0.16766</cdr:y>
    </cdr:from>
    <cdr:to>
      <cdr:x>1</cdr:x>
      <cdr:y>0.2231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886575" y="800078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0.92936</cdr:x>
      <cdr:y>0.17033</cdr:y>
    </cdr:from>
    <cdr:to>
      <cdr:x>0.93063</cdr:x>
      <cdr:y>0.74318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0.46688</cdr:x>
      <cdr:y>0.18126</cdr:y>
    </cdr:from>
    <cdr:to>
      <cdr:x>0.8252</cdr:x>
      <cdr:y>0.34713</cdr:y>
    </cdr:to>
    <cdr:sp macro="" textlink="">
      <cdr:nvSpPr>
        <cdr:cNvPr id="9" name="ZoneTexte 17"/>
        <cdr:cNvSpPr txBox="1"/>
      </cdr:nvSpPr>
      <cdr:spPr>
        <a:xfrm xmlns:a="http://schemas.openxmlformats.org/drawingml/2006/main">
          <a:off x="3504230" y="864976"/>
          <a:ext cx="2689443" cy="7915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16 800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T2 2021</a:t>
          </a:r>
        </a:p>
        <a:p xmlns:a="http://schemas.openxmlformats.org/drawingml/2006/main">
          <a:pPr algn="ctr"/>
          <a:endParaRPr lang="fr-FR" b="1" dirty="0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0.9115</cdr:x>
      <cdr:y>0.28291</cdr:y>
    </cdr:from>
    <cdr:to>
      <cdr:x>0.9115</cdr:x>
      <cdr:y>0.77064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841427" y="1350054"/>
          <a:ext cx="0" cy="232745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0.91326</cdr:x>
      <cdr:y>0.33386</cdr:y>
    </cdr:from>
    <cdr:to>
      <cdr:x>0.97672</cdr:x>
      <cdr:y>0.33386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54637" y="1593182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0.89311</cdr:x>
      <cdr:y>0.26362</cdr:y>
    </cdr:from>
    <cdr:to>
      <cdr:x>0.98532</cdr:x>
      <cdr:y>0.32234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03431" y="1258007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B5D4E-FF81-409F-B486-41C11772939C}" type="datetimeFigureOut">
              <a:rPr lang="fr-FR" smtClean="0"/>
              <a:t>11/10/2021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D9A0B-53AC-447C-974B-4B6E68AA60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6944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11/10/2021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octobre 2021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ireccte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671392" y="589032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-54929" y="1567340"/>
            <a:ext cx="9251827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au 2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ème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trimestre 2021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les Alpes-de-Haute-Provence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01416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818573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©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089987"/>
            <a:ext cx="2530275" cy="16887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11" y="4014164"/>
            <a:ext cx="2493548" cy="176454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91796" y="6520416"/>
            <a:ext cx="609471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pic>
        <p:nvPicPr>
          <p:cNvPr id="1028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2898" y="1190313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10361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78" y="519966"/>
            <a:ext cx="8765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 taux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chômage est quasi-stable…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562626" y="4161687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7,8 % (0,0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572330" y="3512652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9,1 % (0,0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65461" y="3251852"/>
            <a:ext cx="157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9,5 % (+0,1 pt)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591236"/>
              </p:ext>
            </p:extLst>
          </p:nvPr>
        </p:nvGraphicFramePr>
        <p:xfrm>
          <a:off x="91467" y="1129450"/>
          <a:ext cx="8358996" cy="5149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7221" y="35470"/>
            <a:ext cx="8857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… et reste supérieur à la plupart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grpSp>
        <p:nvGrpSpPr>
          <p:cNvPr id="10" name="Groupe 9"/>
          <p:cNvGrpSpPr>
            <a:grpSpLocks/>
          </p:cNvGrpSpPr>
          <p:nvPr/>
        </p:nvGrpSpPr>
        <p:grpSpPr bwMode="auto">
          <a:xfrm>
            <a:off x="672860" y="1062037"/>
            <a:ext cx="7366240" cy="5506730"/>
            <a:chOff x="0" y="0"/>
            <a:chExt cx="6934200" cy="4733925"/>
          </a:xfrm>
        </p:grpSpPr>
        <p:graphicFrame>
          <p:nvGraphicFramePr>
            <p:cNvPr id="11" name="Graphique 10"/>
            <p:cNvGraphicFramePr>
              <a:graphicFrameLocks/>
            </p:cNvGraphicFramePr>
            <p:nvPr/>
          </p:nvGraphicFramePr>
          <p:xfrm>
            <a:off x="0" y="0"/>
            <a:ext cx="6924675" cy="47339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Text Box 1"/>
            <p:cNvSpPr txBox="1">
              <a:spLocks noChangeArrowheads="1"/>
            </p:cNvSpPr>
            <p:nvPr/>
          </p:nvSpPr>
          <p:spPr bwMode="auto">
            <a:xfrm>
              <a:off x="9525" y="3943350"/>
              <a:ext cx="6924675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288" tIns="2286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* Pour évaluer la comparabilité avec les Alpes-de-Haute-Provence, les critères retenus sont le nombre total d'emplois (salariés et non salariés) du département, ainsi que le poids des secteurs de l'agriculture et du tertiaire non marchand dans l'emploi total </a:t>
              </a:r>
            </a:p>
            <a:p>
              <a:pPr algn="l" rtl="0">
                <a:defRPr sz="1000"/>
              </a:pPr>
              <a:r>
                <a:rPr lang="fr-FR" sz="1000" b="1" i="0" u="none" strike="noStrike" baseline="0">
                  <a:solidFill>
                    <a:srgbClr val="000000"/>
                  </a:solidFill>
                  <a:latin typeface="+mn-lt"/>
                </a:rPr>
                <a:t>Note : </a:t>
              </a: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données trimestrielles provisoires, corrigées des variations saisonnières ; estimation à +/- 0,3 point près du niveau du taux de chômage national et de son évolution d’un trimestre à l’autre</a:t>
              </a:r>
            </a:p>
            <a:p>
              <a:pPr algn="l" rtl="0">
                <a:defRPr sz="1000"/>
              </a:pPr>
              <a:r>
                <a:rPr lang="fr-FR" sz="1000" b="1" i="1" u="none" strike="noStrike" baseline="0">
                  <a:solidFill>
                    <a:srgbClr val="000000"/>
                  </a:solidFill>
                  <a:latin typeface="Calibri"/>
                </a:rPr>
                <a:t>Source : </a:t>
              </a:r>
              <a:r>
                <a:rPr lang="fr-FR" sz="1000" b="0" i="1" u="none" strike="noStrike" baseline="0">
                  <a:solidFill>
                    <a:srgbClr val="000000"/>
                  </a:solidFill>
                  <a:latin typeface="Calibri"/>
                </a:rPr>
                <a:t>Insee, taux de chômage au sens du BIT (national ) et taux de chômage localisés (régional et départementaux)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84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4526" y="-47226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Très légère baisse de la demande d’emploi, qui devrait s’accentuer au 3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trimestre 2021</a:t>
            </a:r>
            <a:endParaRPr lang="fr-FR" sz="2800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869070"/>
              </p:ext>
            </p:extLst>
          </p:nvPr>
        </p:nvGraphicFramePr>
        <p:xfrm>
          <a:off x="552091" y="1042987"/>
          <a:ext cx="7772759" cy="5107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1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636" y="18117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La demande d’emploi des hommes recule pendant que celle des femmes décélère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581758"/>
              </p:ext>
            </p:extLst>
          </p:nvPr>
        </p:nvGraphicFramePr>
        <p:xfrm>
          <a:off x="439947" y="1042987"/>
          <a:ext cx="7884903" cy="513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3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7" y="365807"/>
            <a:ext cx="899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hausse perdure uniquement pour les seniors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848139"/>
              </p:ext>
            </p:extLst>
          </p:nvPr>
        </p:nvGraphicFramePr>
        <p:xfrm>
          <a:off x="353683" y="1042987"/>
          <a:ext cx="7971167" cy="5366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20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6982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Après une quasi-stabilité, la demande d’emploi devrait reculer pour les deux tranches d’ancienneté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725742"/>
              </p:ext>
            </p:extLst>
          </p:nvPr>
        </p:nvGraphicFramePr>
        <p:xfrm>
          <a:off x="457200" y="1042987"/>
          <a:ext cx="7867650" cy="5271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471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</a:t>
            </a:r>
            <a:r>
              <a:rPr lang="fr-FR" sz="2800" b="1" dirty="0" smtClean="0">
                <a:solidFill>
                  <a:srgbClr val="376092"/>
                </a:solidFill>
              </a:rPr>
              <a:t>e </a:t>
            </a:r>
            <a:r>
              <a:rPr lang="fr-FR" sz="2800" b="1" dirty="0">
                <a:solidFill>
                  <a:srgbClr val="376092"/>
                </a:solidFill>
              </a:rPr>
              <a:t>nombre </a:t>
            </a:r>
            <a:r>
              <a:rPr lang="fr-FR" sz="2800" b="1" dirty="0" smtClean="0">
                <a:solidFill>
                  <a:srgbClr val="376092"/>
                </a:solidFill>
              </a:rPr>
              <a:t>de foyers </a:t>
            </a:r>
            <a:r>
              <a:rPr lang="fr-FR" sz="2800" b="1" dirty="0">
                <a:solidFill>
                  <a:srgbClr val="376092"/>
                </a:solidFill>
              </a:rPr>
              <a:t>bénéficiaires du </a:t>
            </a:r>
            <a:r>
              <a:rPr lang="fr-FR" sz="2800" b="1" dirty="0" smtClean="0">
                <a:solidFill>
                  <a:srgbClr val="376092"/>
                </a:solidFill>
              </a:rPr>
              <a:t>RSA recule </a:t>
            </a:r>
            <a:r>
              <a:rPr lang="fr-FR" sz="2800" b="1" dirty="0">
                <a:solidFill>
                  <a:srgbClr val="376092"/>
                </a:solidFill>
              </a:rPr>
              <a:t>en rythme annuel pour la première fois depuis le début de la crise </a:t>
            </a:r>
            <a:r>
              <a:rPr lang="fr-FR" sz="2800" b="1" dirty="0" smtClean="0">
                <a:solidFill>
                  <a:srgbClr val="376092"/>
                </a:solidFill>
              </a:rPr>
              <a:t>sanitaire… 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14122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9" y="2017486"/>
            <a:ext cx="90201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29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48887" y="374928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… et se </a:t>
            </a:r>
            <a:r>
              <a:rPr lang="fr-FR" sz="2800" b="1" dirty="0">
                <a:solidFill>
                  <a:srgbClr val="376092"/>
                </a:solidFill>
              </a:rPr>
              <a:t>rapproche de son niveau d’avant-crise</a:t>
            </a:r>
            <a:endParaRPr lang="fr-FR" sz="2800" dirty="0">
              <a:solidFill>
                <a:srgbClr val="376092"/>
              </a:solidFill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561585"/>
              </p:ext>
            </p:extLst>
          </p:nvPr>
        </p:nvGraphicFramePr>
        <p:xfrm>
          <a:off x="377370" y="1103086"/>
          <a:ext cx="8362027" cy="5326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5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d’Azur:</a:t>
            </a:r>
          </a:p>
          <a:p>
            <a:pPr algn="ctr">
              <a:defRPr/>
            </a:pPr>
            <a:r>
              <a:rPr lang="fr-FR" dirty="0">
                <a:hlinkClick r:id="rId3"/>
              </a:rPr>
              <a:t/>
            </a: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marL="0" lvl="1" algn="ctr">
              <a:defRPr/>
            </a:pPr>
            <a:r>
              <a:rPr lang="fr-FR" sz="2000" dirty="0">
                <a:hlinkClick r:id="rId4"/>
              </a:rPr>
              <a:t>https://</a:t>
            </a:r>
            <a:r>
              <a:rPr lang="fr-FR" sz="2000" dirty="0" smtClean="0">
                <a:hlinkClick r:id="rId4"/>
              </a:rPr>
              <a:t>paca.dreets.gouv.fr/Les-indicateurs-cles-de-la-Direccte-Paca</a:t>
            </a:r>
            <a:endParaRPr lang="fr-FR" sz="2000" dirty="0" smtClean="0"/>
          </a:p>
          <a:p>
            <a:pPr marL="0" lvl="1" algn="ctr">
              <a:defRPr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6743" y="1479568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84357" y="-39707"/>
            <a:ext cx="8555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Forte hausse de l’emploi salarié qui dépasse désormais son niveau d’avant-crise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1440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49" y="6568767"/>
            <a:ext cx="589266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868114" y="2026033"/>
            <a:ext cx="1296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T2 2021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8268886" y="2610127"/>
            <a:ext cx="8263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+3,1 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% 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+1,7 %</a:t>
            </a:r>
          </a:p>
          <a:p>
            <a:pPr algn="ctr"/>
            <a:endParaRPr lang="fr-F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+1,1 %</a:t>
            </a:r>
          </a:p>
          <a:p>
            <a:pPr algn="ctr"/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588164"/>
              </p:ext>
            </p:extLst>
          </p:nvPr>
        </p:nvGraphicFramePr>
        <p:xfrm>
          <a:off x="549417" y="1479568"/>
          <a:ext cx="8189981" cy="4549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4" y="-18919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Une progression uniquement due à 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0557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556740" y="3005502"/>
            <a:ext cx="15976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</a:rPr>
              <a:t>+1 790 </a:t>
            </a:r>
            <a:endParaRPr lang="fr-FR" sz="1600" b="1" dirty="0">
              <a:solidFill>
                <a:srgbClr val="0070C0"/>
              </a:solidFill>
            </a:endParaRPr>
          </a:p>
          <a:p>
            <a:pPr algn="ctr"/>
            <a:r>
              <a:rPr lang="fr-FR" sz="1600" b="1" dirty="0" smtClean="0">
                <a:solidFill>
                  <a:srgbClr val="0070C0"/>
                </a:solidFill>
              </a:rPr>
              <a:t>emplois hors intérim</a:t>
            </a:r>
            <a:endParaRPr lang="fr-FR" sz="1600" b="1" dirty="0">
              <a:solidFill>
                <a:srgbClr val="0070C0"/>
              </a:solidFill>
            </a:endParaRPr>
          </a:p>
          <a:p>
            <a:pPr algn="ctr"/>
            <a:endParaRPr lang="fr-FR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220 </a:t>
            </a:r>
          </a:p>
          <a:p>
            <a:pPr algn="ctr"/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intérimaires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sz="1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695270" y="2666948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T2 2021 :</a:t>
            </a:r>
            <a:endParaRPr lang="fr-FR" b="1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148739"/>
              </p:ext>
            </p:extLst>
          </p:nvPr>
        </p:nvGraphicFramePr>
        <p:xfrm>
          <a:off x="528756" y="1120581"/>
          <a:ext cx="7826828" cy="53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8805" y="103481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Vive croissance des effectifs dans le tertiaire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marchand, ralentissement dans l’industrie, recul dans la construction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8" y="6568767"/>
            <a:ext cx="593497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622749"/>
              </p:ext>
            </p:extLst>
          </p:nvPr>
        </p:nvGraphicFramePr>
        <p:xfrm>
          <a:off x="598714" y="1203784"/>
          <a:ext cx="7859486" cy="5364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11485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84008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96224" y="36765"/>
            <a:ext cx="88626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La forte croissance dans le tertiaire marchand due pour moitié à la progression historique dans l’hébergement-restauration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1"/>
          <a:stretch/>
        </p:blipFill>
        <p:spPr bwMode="auto">
          <a:xfrm>
            <a:off x="261938" y="1523999"/>
            <a:ext cx="8599033" cy="466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21766" y="6568767"/>
            <a:ext cx="598673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5" y="49053"/>
            <a:ext cx="8454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 repli dans la construction s’explique par le recul de  l’intérim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761400"/>
              </p:ext>
            </p:extLst>
          </p:nvPr>
        </p:nvGraphicFramePr>
        <p:xfrm>
          <a:off x="674914" y="1220470"/>
          <a:ext cx="7673020" cy="5191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59112" y="66575"/>
            <a:ext cx="8984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hausse du nombre de bénéficiaires de contrat aidé se poursuit</a:t>
            </a:r>
            <a:endParaRPr lang="fr-FR" sz="2800" b="1" dirty="0" smtClean="0">
              <a:solidFill>
                <a:srgbClr val="37609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86387" y="102549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3" name="Groupe 12"/>
          <p:cNvGrpSpPr>
            <a:grpSpLocks/>
          </p:cNvGrpSpPr>
          <p:nvPr/>
        </p:nvGrpSpPr>
        <p:grpSpPr bwMode="auto">
          <a:xfrm>
            <a:off x="157655" y="1173947"/>
            <a:ext cx="8986344" cy="5394820"/>
            <a:chOff x="348139" y="-453232"/>
            <a:chExt cx="9458325" cy="6384235"/>
          </a:xfrm>
        </p:grpSpPr>
        <p:graphicFrame>
          <p:nvGraphicFramePr>
            <p:cNvPr id="14" name="Graphique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70859726"/>
                </p:ext>
              </p:extLst>
            </p:nvPr>
          </p:nvGraphicFramePr>
          <p:xfrm>
            <a:off x="348139" y="-453232"/>
            <a:ext cx="9458325" cy="6384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ZoneTexte 3"/>
            <p:cNvSpPr txBox="1"/>
            <p:nvPr/>
          </p:nvSpPr>
          <p:spPr>
            <a:xfrm>
              <a:off x="9260697" y="1913818"/>
              <a:ext cx="485775" cy="2729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/>
                <a:t>450</a:t>
              </a:r>
            </a:p>
          </p:txBody>
        </p:sp>
        <p:sp>
          <p:nvSpPr>
            <p:cNvPr id="16" name="Flèche vers le bas 15"/>
            <p:cNvSpPr/>
            <p:nvPr/>
          </p:nvSpPr>
          <p:spPr>
            <a:xfrm>
              <a:off x="9422621" y="2319767"/>
              <a:ext cx="161925" cy="59456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26" name="ZoneTexte 1"/>
          <p:cNvSpPr txBox="1"/>
          <p:nvPr/>
        </p:nvSpPr>
        <p:spPr>
          <a:xfrm>
            <a:off x="324506" y="5889327"/>
            <a:ext cx="9791700" cy="432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59112" y="66575"/>
            <a:ext cx="898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Vive croissance des embauches en apprentissage</a:t>
            </a:r>
            <a:endParaRPr lang="fr-FR" sz="2800" b="1" dirty="0" smtClean="0">
              <a:solidFill>
                <a:srgbClr val="37609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86387" y="730221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107056"/>
              </p:ext>
            </p:extLst>
          </p:nvPr>
        </p:nvGraphicFramePr>
        <p:xfrm>
          <a:off x="212901" y="914401"/>
          <a:ext cx="8574776" cy="5666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73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5" y="73567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59113" y="243232"/>
            <a:ext cx="89848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376092"/>
                </a:solidFill>
              </a:rPr>
              <a:t>Forte baisse du nombre de salariés en activité partielle</a:t>
            </a:r>
            <a:endParaRPr lang="fr-FR" sz="2600" b="1" dirty="0" smtClean="0">
              <a:solidFill>
                <a:srgbClr val="376092"/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408626"/>
              </p:ext>
            </p:extLst>
          </p:nvPr>
        </p:nvGraphicFramePr>
        <p:xfrm>
          <a:off x="633598" y="926275"/>
          <a:ext cx="8105799" cy="4940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8" y="5998503"/>
            <a:ext cx="59055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7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ab994d58-9349-46a1-8cee-b96a64c5dc7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ff91c20-40e6-4ab5-a5ac-9b5646c665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7282</TotalTime>
  <Words>1586</Words>
  <Application>Microsoft Office PowerPoint</Application>
  <PresentationFormat>Affichage à l'écran (4:3)</PresentationFormat>
  <Paragraphs>308</Paragraphs>
  <Slides>18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 Virginie (DR-PACA)</cp:lastModifiedBy>
  <cp:revision>694</cp:revision>
  <cp:lastPrinted>2018-10-09T12:30:48Z</cp:lastPrinted>
  <dcterms:created xsi:type="dcterms:W3CDTF">2018-05-30T13:27:07Z</dcterms:created>
  <dcterms:modified xsi:type="dcterms:W3CDTF">2021-10-11T10:05:01Z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