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98" r:id="rId6"/>
    <p:sldId id="299" r:id="rId7"/>
    <p:sldId id="264" r:id="rId8"/>
    <p:sldId id="290" r:id="rId9"/>
    <p:sldId id="292" r:id="rId10"/>
    <p:sldId id="293" r:id="rId11"/>
    <p:sldId id="313" r:id="rId12"/>
    <p:sldId id="269" r:id="rId13"/>
    <p:sldId id="301" r:id="rId14"/>
    <p:sldId id="304" r:id="rId15"/>
    <p:sldId id="314" r:id="rId16"/>
    <p:sldId id="311" r:id="rId17"/>
    <p:sldId id="308" r:id="rId18"/>
    <p:sldId id="318" r:id="rId19"/>
    <p:sldId id="319" r:id="rId20"/>
    <p:sldId id="302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306" autoAdjust="0"/>
  </p:normalViewPr>
  <p:slideViewPr>
    <p:cSldViewPr snapToGrid="0" snapToObjects="1">
      <p:cViewPr varScale="1">
        <p:scale>
          <a:sx n="106" d="100"/>
          <a:sy n="106" d="100"/>
        </p:scale>
        <p:origin x="11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5\2025-T2\01%20-%20Fichiers%20de%20travail\D&#233;faillances_entreprises\2025-T2%20-%20D&#233;faillances%20d'entrepris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5\2025-T2\01%20-%20Fichiers%20de%20travail\Apprentissage\2025_T2_Apprentisage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5\2025-T2\01%20-%20Fichiers%20de%20travail\DEFM-Ch&#244;mage\Tx%20ch&#244;mage%20-%20d&#233;p%20comparables\T201_&#233;clairages_d&#233;p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5\2025-T2\01%20-%20Fichiers%20de%20travail\Prestations%20sociales\2025-T2%20-%20Prestations%20sociales_V3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aris.social.gouv.fr\DREETS-PACA$\Users\Cab-SESE\10%20-%20Notes%20de%20conjoncture\01%20-%20Notes\2025\2025-T2\01%20-%20Fichiers%20de%20travail\Cr&#233;ations_entreprises\2025-T2%20-%20Cr&#233;ations%20d'entrepri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trimestre 2015)</a:t>
            </a:r>
          </a:p>
        </c:rich>
      </c:tx>
      <c:layout>
        <c:manualLayout>
          <c:xMode val="edge"/>
          <c:yMode val="edge"/>
          <c:x val="0.29388433733232744"/>
          <c:y val="3.2750975498393544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560302513732175"/>
          <c:w val="0.83764367816092944"/>
          <c:h val="0.48930351489568952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3'!$E$10:$E$51</c:f>
              <c:numCache>
                <c:formatCode>#\ ##0.0</c:formatCode>
                <c:ptCount val="42"/>
                <c:pt idx="0">
                  <c:v>100</c:v>
                </c:pt>
                <c:pt idx="1">
                  <c:v>100.36397524656569</c:v>
                </c:pt>
                <c:pt idx="2">
                  <c:v>100.3029044534359</c:v>
                </c:pt>
                <c:pt idx="3">
                  <c:v>100.730678359005</c:v>
                </c:pt>
                <c:pt idx="4">
                  <c:v>101.13267671560486</c:v>
                </c:pt>
                <c:pt idx="5">
                  <c:v>101.50934488909273</c:v>
                </c:pt>
                <c:pt idx="6">
                  <c:v>101.7103162320268</c:v>
                </c:pt>
                <c:pt idx="7">
                  <c:v>101.76125495191168</c:v>
                </c:pt>
                <c:pt idx="8">
                  <c:v>102.21530544303883</c:v>
                </c:pt>
                <c:pt idx="9">
                  <c:v>102.67453331225262</c:v>
                </c:pt>
                <c:pt idx="10">
                  <c:v>102.72998136143883</c:v>
                </c:pt>
                <c:pt idx="11">
                  <c:v>103.08248843718886</c:v>
                </c:pt>
                <c:pt idx="12">
                  <c:v>103.65650935602314</c:v>
                </c:pt>
                <c:pt idx="13">
                  <c:v>103.53759667222633</c:v>
                </c:pt>
                <c:pt idx="14">
                  <c:v>103.78972941797369</c:v>
                </c:pt>
                <c:pt idx="15">
                  <c:v>103.89567082118793</c:v>
                </c:pt>
                <c:pt idx="16">
                  <c:v>104.53577289904223</c:v>
                </c:pt>
                <c:pt idx="17">
                  <c:v>104.86228174289474</c:v>
                </c:pt>
                <c:pt idx="18">
                  <c:v>105.21723833085792</c:v>
                </c:pt>
                <c:pt idx="19">
                  <c:v>105.6946705294733</c:v>
                </c:pt>
                <c:pt idx="20">
                  <c:v>103.60083862390854</c:v>
                </c:pt>
                <c:pt idx="21">
                  <c:v>102.49332507921942</c:v>
                </c:pt>
                <c:pt idx="22">
                  <c:v>105.21139290398571</c:v>
                </c:pt>
                <c:pt idx="23">
                  <c:v>105.58288369938695</c:v>
                </c:pt>
                <c:pt idx="24">
                  <c:v>106.2649615092558</c:v>
                </c:pt>
                <c:pt idx="25">
                  <c:v>107.63741206807865</c:v>
                </c:pt>
                <c:pt idx="26">
                  <c:v>108.65952670970383</c:v>
                </c:pt>
                <c:pt idx="27">
                  <c:v>109.71955311989923</c:v>
                </c:pt>
                <c:pt idx="28">
                  <c:v>110.15601165967811</c:v>
                </c:pt>
                <c:pt idx="29">
                  <c:v>110.62075093137116</c:v>
                </c:pt>
                <c:pt idx="30">
                  <c:v>110.79706013997843</c:v>
                </c:pt>
                <c:pt idx="31">
                  <c:v>111.32509703408601</c:v>
                </c:pt>
                <c:pt idx="32">
                  <c:v>111.74997606158514</c:v>
                </c:pt>
                <c:pt idx="33">
                  <c:v>111.82474185481522</c:v>
                </c:pt>
                <c:pt idx="34">
                  <c:v>112.02799569776562</c:v>
                </c:pt>
                <c:pt idx="35">
                  <c:v>112.2570250896856</c:v>
                </c:pt>
                <c:pt idx="36">
                  <c:v>112.74436667861738</c:v>
                </c:pt>
                <c:pt idx="37">
                  <c:v>112.62300448260724</c:v>
                </c:pt>
                <c:pt idx="38">
                  <c:v>112.99488497313324</c:v>
                </c:pt>
                <c:pt idx="39">
                  <c:v>112.72961393460686</c:v>
                </c:pt>
                <c:pt idx="40">
                  <c:v>112.68468765379038</c:v>
                </c:pt>
                <c:pt idx="41">
                  <c:v>113.17386637688199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8A-4B4E-885D-5681F114B075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3'!$C$10:$C$51</c:f>
              <c:numCache>
                <c:formatCode>#\ ##0.0</c:formatCode>
                <c:ptCount val="42"/>
                <c:pt idx="0">
                  <c:v>100</c:v>
                </c:pt>
                <c:pt idx="1">
                  <c:v>100.22289616722937</c:v>
                </c:pt>
                <c:pt idx="2">
                  <c:v>100.31068723340582</c:v>
                </c:pt>
                <c:pt idx="3">
                  <c:v>100.46507895133452</c:v>
                </c:pt>
                <c:pt idx="4">
                  <c:v>100.64748344929015</c:v>
                </c:pt>
                <c:pt idx="5">
                  <c:v>100.86803801948199</c:v>
                </c:pt>
                <c:pt idx="6">
                  <c:v>101.18255898188838</c:v>
                </c:pt>
                <c:pt idx="7">
                  <c:v>101.23812954224252</c:v>
                </c:pt>
                <c:pt idx="8">
                  <c:v>101.68000894320939</c:v>
                </c:pt>
                <c:pt idx="9">
                  <c:v>102.13112775177511</c:v>
                </c:pt>
                <c:pt idx="10">
                  <c:v>102.15199659734802</c:v>
                </c:pt>
                <c:pt idx="11">
                  <c:v>102.56662332606099</c:v>
                </c:pt>
                <c:pt idx="12">
                  <c:v>102.79787472797621</c:v>
                </c:pt>
                <c:pt idx="13">
                  <c:v>102.84969276784182</c:v>
                </c:pt>
                <c:pt idx="14">
                  <c:v>103.00818044779925</c:v>
                </c:pt>
                <c:pt idx="15">
                  <c:v>103.19236364781685</c:v>
                </c:pt>
                <c:pt idx="16">
                  <c:v>103.8661483058946</c:v>
                </c:pt>
                <c:pt idx="17">
                  <c:v>104.04082153041855</c:v>
                </c:pt>
                <c:pt idx="18">
                  <c:v>104.30243537348809</c:v>
                </c:pt>
                <c:pt idx="19">
                  <c:v>104.6727798807342</c:v>
                </c:pt>
                <c:pt idx="20">
                  <c:v>102.73318133218319</c:v>
                </c:pt>
                <c:pt idx="21">
                  <c:v>102.2165812667721</c:v>
                </c:pt>
                <c:pt idx="22">
                  <c:v>104.32777692470417</c:v>
                </c:pt>
                <c:pt idx="23">
                  <c:v>104.35190597830086</c:v>
                </c:pt>
                <c:pt idx="24">
                  <c:v>105.03109401373703</c:v>
                </c:pt>
                <c:pt idx="25">
                  <c:v>106.11735739864226</c:v>
                </c:pt>
                <c:pt idx="26">
                  <c:v>107.01654728861554</c:v>
                </c:pt>
                <c:pt idx="27">
                  <c:v>107.63914495227991</c:v>
                </c:pt>
                <c:pt idx="28">
                  <c:v>108.0562930007741</c:v>
                </c:pt>
                <c:pt idx="29">
                  <c:v>108.30665215777037</c:v>
                </c:pt>
                <c:pt idx="30">
                  <c:v>108.58927840651108</c:v>
                </c:pt>
                <c:pt idx="31">
                  <c:v>108.9858667584964</c:v>
                </c:pt>
                <c:pt idx="32">
                  <c:v>109.22684847502526</c:v>
                </c:pt>
                <c:pt idx="33">
                  <c:v>109.36673993377156</c:v>
                </c:pt>
                <c:pt idx="34">
                  <c:v>109.4711748479575</c:v>
                </c:pt>
                <c:pt idx="35">
                  <c:v>109.62439139533167</c:v>
                </c:pt>
                <c:pt idx="36">
                  <c:v>109.92631442940817</c:v>
                </c:pt>
                <c:pt idx="37">
                  <c:v>109.82764591235785</c:v>
                </c:pt>
                <c:pt idx="38">
                  <c:v>110.02120130570508</c:v>
                </c:pt>
                <c:pt idx="39">
                  <c:v>109.6718060667028</c:v>
                </c:pt>
                <c:pt idx="40">
                  <c:v>109.59389446070563</c:v>
                </c:pt>
                <c:pt idx="41">
                  <c:v>109.80950462331604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8A-4B4E-885D-5681F114B075}"/>
            </c:ext>
          </c:extLst>
        </c:ser>
        <c:ser>
          <c:idx val="2"/>
          <c:order val="2"/>
          <c:tx>
            <c:strRef>
              <c:f>'Données graph 1 et 3'!$G$8:$G$9</c:f>
              <c:strCache>
                <c:ptCount val="2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3'!$G$10:$G$51</c:f>
              <c:numCache>
                <c:formatCode>#\ ##0.0</c:formatCode>
                <c:ptCount val="42"/>
                <c:pt idx="0">
                  <c:v>100</c:v>
                </c:pt>
                <c:pt idx="1">
                  <c:v>100.1767230547636</c:v>
                </c:pt>
                <c:pt idx="2">
                  <c:v>100.18168449325731</c:v>
                </c:pt>
                <c:pt idx="3">
                  <c:v>100.663815571768</c:v>
                </c:pt>
                <c:pt idx="4">
                  <c:v>101.00530649219365</c:v>
                </c:pt>
                <c:pt idx="5">
                  <c:v>102.83943144403409</c:v>
                </c:pt>
                <c:pt idx="6">
                  <c:v>102.93901197842368</c:v>
                </c:pt>
                <c:pt idx="7">
                  <c:v>104.40547630687855</c:v>
                </c:pt>
                <c:pt idx="8">
                  <c:v>102.70062624267673</c:v>
                </c:pt>
                <c:pt idx="9">
                  <c:v>102.79230951447754</c:v>
                </c:pt>
                <c:pt idx="10">
                  <c:v>101.97099768451592</c:v>
                </c:pt>
                <c:pt idx="11">
                  <c:v>101.9361115690218</c:v>
                </c:pt>
                <c:pt idx="12">
                  <c:v>102.276884163725</c:v>
                </c:pt>
                <c:pt idx="13">
                  <c:v>101.62897645559197</c:v>
                </c:pt>
                <c:pt idx="14">
                  <c:v>102.4577087184805</c:v>
                </c:pt>
                <c:pt idx="15">
                  <c:v>102.74257658443734</c:v>
                </c:pt>
                <c:pt idx="16">
                  <c:v>103.37255145213496</c:v>
                </c:pt>
                <c:pt idx="17">
                  <c:v>103.30025040801189</c:v>
                </c:pt>
                <c:pt idx="18">
                  <c:v>102.8695600724927</c:v>
                </c:pt>
                <c:pt idx="19">
                  <c:v>104.00239886517548</c:v>
                </c:pt>
                <c:pt idx="20">
                  <c:v>99.702505375116445</c:v>
                </c:pt>
                <c:pt idx="21">
                  <c:v>98.76755996465964</c:v>
                </c:pt>
                <c:pt idx="22">
                  <c:v>103.18211169114768</c:v>
                </c:pt>
                <c:pt idx="23">
                  <c:v>103.47117611666165</c:v>
                </c:pt>
                <c:pt idx="24">
                  <c:v>104.034705722171</c:v>
                </c:pt>
                <c:pt idx="25">
                  <c:v>106.49633904020739</c:v>
                </c:pt>
                <c:pt idx="26">
                  <c:v>106.93298917171717</c:v>
                </c:pt>
                <c:pt idx="27">
                  <c:v>108.49714351544408</c:v>
                </c:pt>
                <c:pt idx="28">
                  <c:v>109.11002956097533</c:v>
                </c:pt>
                <c:pt idx="29">
                  <c:v>109.31364535529751</c:v>
                </c:pt>
                <c:pt idx="30">
                  <c:v>109.41439507457389</c:v>
                </c:pt>
                <c:pt idx="31">
                  <c:v>109.84871757710029</c:v>
                </c:pt>
                <c:pt idx="32">
                  <c:v>111.25800800625075</c:v>
                </c:pt>
                <c:pt idx="33">
                  <c:v>111.75721919837235</c:v>
                </c:pt>
                <c:pt idx="34">
                  <c:v>111.53405505306182</c:v>
                </c:pt>
                <c:pt idx="35">
                  <c:v>112.38651813859764</c:v>
                </c:pt>
                <c:pt idx="36">
                  <c:v>112.60054849033476</c:v>
                </c:pt>
                <c:pt idx="37">
                  <c:v>112.15219618191441</c:v>
                </c:pt>
                <c:pt idx="38">
                  <c:v>112.03916944236371</c:v>
                </c:pt>
                <c:pt idx="39">
                  <c:v>111.65550689008145</c:v>
                </c:pt>
                <c:pt idx="40">
                  <c:v>110.91718905960872</c:v>
                </c:pt>
                <c:pt idx="41">
                  <c:v>111.5344569324446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8A-4B4E-885D-5681F114B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32288"/>
        <c:axId val="209933824"/>
      </c:lineChart>
      <c:catAx>
        <c:axId val="2099322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33824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9933824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32288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2131468966323853E-2"/>
          <c:y val="0.20360824742268041"/>
          <c:w val="0.91903409090909094"/>
          <c:h val="5.154639175257731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des défaillances d'entreprises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(données brutes, base 100 au 1</a:t>
            </a:r>
            <a:r>
              <a:rPr lang="fr-FR" sz="14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 trimestre 2015)</a:t>
            </a:r>
          </a:p>
        </c:rich>
      </c:tx>
      <c:layout>
        <c:manualLayout>
          <c:xMode val="edge"/>
          <c:yMode val="edge"/>
          <c:x val="0.25170558745617655"/>
          <c:y val="3.44287949921752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075436405720168E-2"/>
          <c:y val="0.2225039123630673"/>
          <c:w val="0.91033142539173328"/>
          <c:h val="0.53890946730250266"/>
        </c:manualLayout>
      </c:layout>
      <c:lineChart>
        <c:grouping val="standard"/>
        <c:varyColors val="0"/>
        <c:ser>
          <c:idx val="0"/>
          <c:order val="0"/>
          <c:tx>
            <c:strRef>
              <c:f>Graphique!$D$8:$D$9</c:f>
              <c:strCache>
                <c:ptCount val="2"/>
                <c:pt idx="0">
                  <c:v>Provence-Alpes-Côte d'Azur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'Données Eclairages Deps'!$A$10:$B$51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Graphique!$D$10:$D$51</c:f>
              <c:numCache>
                <c:formatCode>#\ ##0.0</c:formatCode>
                <c:ptCount val="42"/>
                <c:pt idx="0">
                  <c:v>100</c:v>
                </c:pt>
                <c:pt idx="1">
                  <c:v>99.742580254391271</c:v>
                </c:pt>
                <c:pt idx="2">
                  <c:v>98.606904906117506</c:v>
                </c:pt>
                <c:pt idx="3">
                  <c:v>98.622047244094489</c:v>
                </c:pt>
                <c:pt idx="4">
                  <c:v>94.654754694124776</c:v>
                </c:pt>
                <c:pt idx="5">
                  <c:v>93.912780133252568</c:v>
                </c:pt>
                <c:pt idx="6">
                  <c:v>91.111447607510598</c:v>
                </c:pt>
                <c:pt idx="7">
                  <c:v>90.596608116293154</c:v>
                </c:pt>
                <c:pt idx="8">
                  <c:v>90.233192004845549</c:v>
                </c:pt>
                <c:pt idx="9">
                  <c:v>90.929739551786795</c:v>
                </c:pt>
                <c:pt idx="10">
                  <c:v>91.066020593579651</c:v>
                </c:pt>
                <c:pt idx="11">
                  <c:v>90.642035130224102</c:v>
                </c:pt>
                <c:pt idx="12">
                  <c:v>87.416717141126583</c:v>
                </c:pt>
                <c:pt idx="13">
                  <c:v>83.176862507571173</c:v>
                </c:pt>
                <c:pt idx="14">
                  <c:v>81.46577831617202</c:v>
                </c:pt>
                <c:pt idx="15">
                  <c:v>79.270139309509389</c:v>
                </c:pt>
                <c:pt idx="16">
                  <c:v>77.801332525741969</c:v>
                </c:pt>
                <c:pt idx="17">
                  <c:v>77.771047849788005</c:v>
                </c:pt>
                <c:pt idx="18">
                  <c:v>78.664445790430037</c:v>
                </c:pt>
                <c:pt idx="19">
                  <c:v>79.224712295578442</c:v>
                </c:pt>
                <c:pt idx="20">
                  <c:v>74.015748031496059</c:v>
                </c:pt>
                <c:pt idx="21">
                  <c:v>63.597819503331309</c:v>
                </c:pt>
                <c:pt idx="22">
                  <c:v>59.176256814052088</c:v>
                </c:pt>
                <c:pt idx="23">
                  <c:v>51.483949121744402</c:v>
                </c:pt>
                <c:pt idx="24">
                  <c:v>47.198667474258031</c:v>
                </c:pt>
                <c:pt idx="25">
                  <c:v>50.378558449424595</c:v>
                </c:pt>
                <c:pt idx="26">
                  <c:v>48.394912174439739</c:v>
                </c:pt>
                <c:pt idx="27">
                  <c:v>47.637795275590548</c:v>
                </c:pt>
                <c:pt idx="28">
                  <c:v>52.104784978800723</c:v>
                </c:pt>
                <c:pt idx="29">
                  <c:v>56.571774682010897</c:v>
                </c:pt>
                <c:pt idx="30">
                  <c:v>60.751059963658392</c:v>
                </c:pt>
                <c:pt idx="31">
                  <c:v>65.944881889763778</c:v>
                </c:pt>
                <c:pt idx="32">
                  <c:v>72.471229557843728</c:v>
                </c:pt>
                <c:pt idx="33">
                  <c:v>77.165354330708652</c:v>
                </c:pt>
                <c:pt idx="34">
                  <c:v>80.723803755299812</c:v>
                </c:pt>
                <c:pt idx="35">
                  <c:v>88.370684433676558</c:v>
                </c:pt>
                <c:pt idx="36">
                  <c:v>93.988491823137494</c:v>
                </c:pt>
                <c:pt idx="37">
                  <c:v>98.031496062992133</c:v>
                </c:pt>
                <c:pt idx="38">
                  <c:v>101.54451847365233</c:v>
                </c:pt>
                <c:pt idx="39">
                  <c:v>102.10478497880074</c:v>
                </c:pt>
                <c:pt idx="40">
                  <c:v>99.046032707450024</c:v>
                </c:pt>
                <c:pt idx="41">
                  <c:v>98.803755299818292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2E-4353-B0E1-3EE85F4CC268}"/>
            </c:ext>
          </c:extLst>
        </c:ser>
        <c:ser>
          <c:idx val="2"/>
          <c:order val="1"/>
          <c:tx>
            <c:v>France métro.</c:v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multiLvlStrRef>
              <c:f>'Données Eclairages Deps'!$A$10:$B$51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Graphique!$C$10:$C$51</c:f>
              <c:numCache>
                <c:formatCode>#\ ##0.0</c:formatCode>
                <c:ptCount val="42"/>
                <c:pt idx="0">
                  <c:v>100</c:v>
                </c:pt>
                <c:pt idx="1">
                  <c:v>99.36981174325426</c:v>
                </c:pt>
                <c:pt idx="2">
                  <c:v>98.672446058124478</c:v>
                </c:pt>
                <c:pt idx="3">
                  <c:v>98.76841381295884</c:v>
                </c:pt>
                <c:pt idx="4">
                  <c:v>95.761424161481742</c:v>
                </c:pt>
                <c:pt idx="5">
                  <c:v>95.766222549223457</c:v>
                </c:pt>
                <c:pt idx="6">
                  <c:v>93.034340461604899</c:v>
                </c:pt>
                <c:pt idx="7">
                  <c:v>90.670334767518113</c:v>
                </c:pt>
                <c:pt idx="8">
                  <c:v>89.261208234033361</c:v>
                </c:pt>
                <c:pt idx="9">
                  <c:v>86.894003614785433</c:v>
                </c:pt>
                <c:pt idx="10">
                  <c:v>85.751987332256363</c:v>
                </c:pt>
                <c:pt idx="11">
                  <c:v>84.942659266486459</c:v>
                </c:pt>
                <c:pt idx="12">
                  <c:v>82.63143583755857</c:v>
                </c:pt>
                <c:pt idx="13">
                  <c:v>82.044433070488324</c:v>
                </c:pt>
                <c:pt idx="14">
                  <c:v>82.53706754530478</c:v>
                </c:pt>
                <c:pt idx="15">
                  <c:v>83.322403672366079</c:v>
                </c:pt>
                <c:pt idx="16">
                  <c:v>83.475952080101095</c:v>
                </c:pt>
                <c:pt idx="17">
                  <c:v>82.629836374977998</c:v>
                </c:pt>
                <c:pt idx="18">
                  <c:v>81.553398058252426</c:v>
                </c:pt>
                <c:pt idx="19">
                  <c:v>79.466099390604768</c:v>
                </c:pt>
                <c:pt idx="20">
                  <c:v>73.474512563778575</c:v>
                </c:pt>
                <c:pt idx="21">
                  <c:v>62.527790662337459</c:v>
                </c:pt>
                <c:pt idx="22">
                  <c:v>56.795316773564089</c:v>
                </c:pt>
                <c:pt idx="23">
                  <c:v>48.513299531357461</c:v>
                </c:pt>
                <c:pt idx="24">
                  <c:v>43.351833783848626</c:v>
                </c:pt>
                <c:pt idx="25">
                  <c:v>44.628204923145823</c:v>
                </c:pt>
                <c:pt idx="26">
                  <c:v>42.446537963244353</c:v>
                </c:pt>
                <c:pt idx="27">
                  <c:v>42.456134738727783</c:v>
                </c:pt>
                <c:pt idx="28">
                  <c:v>46.560355720477922</c:v>
                </c:pt>
                <c:pt idx="29">
                  <c:v>51.809791909918268</c:v>
                </c:pt>
                <c:pt idx="30">
                  <c:v>57.737400233521541</c:v>
                </c:pt>
                <c:pt idx="31">
                  <c:v>64.031285488076009</c:v>
                </c:pt>
                <c:pt idx="32">
                  <c:v>71.192079461301006</c:v>
                </c:pt>
                <c:pt idx="33">
                  <c:v>76.643047935893534</c:v>
                </c:pt>
                <c:pt idx="34">
                  <c:v>80.28662369443866</c:v>
                </c:pt>
                <c:pt idx="35">
                  <c:v>87.217095056061169</c:v>
                </c:pt>
                <c:pt idx="36">
                  <c:v>92.073063450680564</c:v>
                </c:pt>
                <c:pt idx="37">
                  <c:v>96.525967274995608</c:v>
                </c:pt>
                <c:pt idx="38">
                  <c:v>99.827258041298123</c:v>
                </c:pt>
                <c:pt idx="39">
                  <c:v>102.77026918955232</c:v>
                </c:pt>
                <c:pt idx="40">
                  <c:v>103.32368324243055</c:v>
                </c:pt>
                <c:pt idx="41">
                  <c:v>104.34414036883608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2E-4353-B0E1-3EE85F4CC268}"/>
            </c:ext>
          </c:extLst>
        </c:ser>
        <c:ser>
          <c:idx val="1"/>
          <c:order val="2"/>
          <c:tx>
            <c:strRef>
              <c:f>'Données Eclairages Deps'!$C$9</c:f>
              <c:strCache>
                <c:ptCount val="1"/>
                <c:pt idx="0">
                  <c:v>Alpes-de-Haute-Provence</c:v>
                </c:pt>
              </c:strCache>
            </c:strRef>
          </c:tx>
          <c:spPr>
            <a:ln>
              <a:solidFill>
                <a:schemeClr val="tx2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multiLvlStrRef>
              <c:f>'Données Eclairages Deps'!$A$10:$B$51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Eclairages Deps'!$C$10:$C$51</c:f>
              <c:numCache>
                <c:formatCode>#\ ##0.0</c:formatCode>
                <c:ptCount val="42"/>
                <c:pt idx="0">
                  <c:v>100</c:v>
                </c:pt>
                <c:pt idx="1">
                  <c:v>97.61904761904762</c:v>
                </c:pt>
                <c:pt idx="2">
                  <c:v>91.666666666666657</c:v>
                </c:pt>
                <c:pt idx="3">
                  <c:v>103.57142857142858</c:v>
                </c:pt>
                <c:pt idx="4">
                  <c:v>101.19047619047619</c:v>
                </c:pt>
                <c:pt idx="5">
                  <c:v>98.80952380952381</c:v>
                </c:pt>
                <c:pt idx="6">
                  <c:v>95.833333333333343</c:v>
                </c:pt>
                <c:pt idx="7">
                  <c:v>92.857142857142861</c:v>
                </c:pt>
                <c:pt idx="8">
                  <c:v>88.69047619047619</c:v>
                </c:pt>
                <c:pt idx="9">
                  <c:v>94.047619047619051</c:v>
                </c:pt>
                <c:pt idx="10">
                  <c:v>89.285714285714292</c:v>
                </c:pt>
                <c:pt idx="11">
                  <c:v>82.738095238095227</c:v>
                </c:pt>
                <c:pt idx="12">
                  <c:v>82.142857142857139</c:v>
                </c:pt>
                <c:pt idx="13">
                  <c:v>79.166666666666657</c:v>
                </c:pt>
                <c:pt idx="14">
                  <c:v>84.523809523809518</c:v>
                </c:pt>
                <c:pt idx="15">
                  <c:v>80.357142857142861</c:v>
                </c:pt>
                <c:pt idx="16">
                  <c:v>75.595238095238088</c:v>
                </c:pt>
                <c:pt idx="17">
                  <c:v>78.571428571428569</c:v>
                </c:pt>
                <c:pt idx="18">
                  <c:v>70.238095238095227</c:v>
                </c:pt>
                <c:pt idx="19">
                  <c:v>68.452380952380949</c:v>
                </c:pt>
                <c:pt idx="20">
                  <c:v>58.333333333333336</c:v>
                </c:pt>
                <c:pt idx="21">
                  <c:v>41.071428571428569</c:v>
                </c:pt>
                <c:pt idx="22">
                  <c:v>35.714285714285715</c:v>
                </c:pt>
                <c:pt idx="23">
                  <c:v>29.761904761904763</c:v>
                </c:pt>
                <c:pt idx="24">
                  <c:v>25.595238095238095</c:v>
                </c:pt>
                <c:pt idx="25">
                  <c:v>29.761904761904763</c:v>
                </c:pt>
                <c:pt idx="26">
                  <c:v>29.166666666666668</c:v>
                </c:pt>
                <c:pt idx="27">
                  <c:v>26.190476190476193</c:v>
                </c:pt>
                <c:pt idx="28">
                  <c:v>39.880952380952387</c:v>
                </c:pt>
                <c:pt idx="29">
                  <c:v>47.619047619047613</c:v>
                </c:pt>
                <c:pt idx="30">
                  <c:v>54.166666666666664</c:v>
                </c:pt>
                <c:pt idx="31">
                  <c:v>63.095238095238095</c:v>
                </c:pt>
                <c:pt idx="32">
                  <c:v>64.285714285714292</c:v>
                </c:pt>
                <c:pt idx="33">
                  <c:v>67.857142857142861</c:v>
                </c:pt>
                <c:pt idx="34">
                  <c:v>65.476190476190482</c:v>
                </c:pt>
                <c:pt idx="35">
                  <c:v>72.61904761904762</c:v>
                </c:pt>
                <c:pt idx="36">
                  <c:v>83.928571428571431</c:v>
                </c:pt>
                <c:pt idx="37">
                  <c:v>88.095238095238088</c:v>
                </c:pt>
                <c:pt idx="38">
                  <c:v>92.261904761904773</c:v>
                </c:pt>
                <c:pt idx="39">
                  <c:v>89.88095238095238</c:v>
                </c:pt>
                <c:pt idx="40">
                  <c:v>88.095238095238088</c:v>
                </c:pt>
                <c:pt idx="41">
                  <c:v>92.857142857142861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2E-4353-B0E1-3EE85F4CC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69663"/>
        <c:axId val="961261023"/>
      </c:lineChart>
      <c:catAx>
        <c:axId val="961269663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1023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961261023"/>
        <c:scaling>
          <c:orientation val="minMax"/>
          <c:max val="12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9663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030416472911758"/>
          <c:y val="0.1525858563454216"/>
          <c:w val="0.79695839972431037"/>
          <c:h val="5.533001052595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Graph2'!$A$10:$B$45</c:f>
              <c:multiLvlStrCache>
                <c:ptCount val="3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</c:lvl>
              </c:multiLvlStrCache>
            </c:multiLvlStrRef>
          </c:cat>
          <c:val>
            <c:numRef>
              <c:f>'Données Graph2'!$G$10:$G$51</c:f>
              <c:numCache>
                <c:formatCode>#,##0</c:formatCode>
                <c:ptCount val="42"/>
                <c:pt idx="0">
                  <c:v>-99.197118295793189</c:v>
                </c:pt>
                <c:pt idx="1">
                  <c:v>-52.518940600093629</c:v>
                </c:pt>
                <c:pt idx="2">
                  <c:v>-243.5116984866545</c:v>
                </c:pt>
                <c:pt idx="3">
                  <c:v>7.8729794452519855</c:v>
                </c:pt>
                <c:pt idx="4">
                  <c:v>194.58709068287135</c:v>
                </c:pt>
                <c:pt idx="5">
                  <c:v>328.69612581245747</c:v>
                </c:pt>
                <c:pt idx="6">
                  <c:v>-3.0354231333549251</c:v>
                </c:pt>
                <c:pt idx="7">
                  <c:v>-124.50628763777058</c:v>
                </c:pt>
                <c:pt idx="8">
                  <c:v>43.466614012060745</c:v>
                </c:pt>
                <c:pt idx="9">
                  <c:v>-3.3093317708407994</c:v>
                </c:pt>
                <c:pt idx="10">
                  <c:v>-423.39710643090802</c:v>
                </c:pt>
                <c:pt idx="11">
                  <c:v>272.47523797312169</c:v>
                </c:pt>
                <c:pt idx="12">
                  <c:v>186.78134880328435</c:v>
                </c:pt>
                <c:pt idx="13">
                  <c:v>-93.583658242911042</c:v>
                </c:pt>
                <c:pt idx="14">
                  <c:v>61.682168750237906</c:v>
                </c:pt>
                <c:pt idx="15">
                  <c:v>176.77564225022797</c:v>
                </c:pt>
                <c:pt idx="16">
                  <c:v>231.59677939379617</c:v>
                </c:pt>
                <c:pt idx="17">
                  <c:v>-19.635435528041853</c:v>
                </c:pt>
                <c:pt idx="18">
                  <c:v>-22.144929601498006</c:v>
                </c:pt>
                <c:pt idx="19">
                  <c:v>402.22542464888102</c:v>
                </c:pt>
                <c:pt idx="20">
                  <c:v>-757.05281437717349</c:v>
                </c:pt>
                <c:pt idx="21">
                  <c:v>-903.10914406277152</c:v>
                </c:pt>
                <c:pt idx="22">
                  <c:v>1467.0763620207654</c:v>
                </c:pt>
                <c:pt idx="23">
                  <c:v>-192.28900527137012</c:v>
                </c:pt>
                <c:pt idx="24">
                  <c:v>132.65571576909133</c:v>
                </c:pt>
                <c:pt idx="25">
                  <c:v>1132.8217704565104</c:v>
                </c:pt>
                <c:pt idx="26">
                  <c:v>179.89297973531939</c:v>
                </c:pt>
                <c:pt idx="27">
                  <c:v>667.68541344728146</c:v>
                </c:pt>
                <c:pt idx="28">
                  <c:v>344.61072846034222</c:v>
                </c:pt>
                <c:pt idx="29">
                  <c:v>243.50283032631705</c:v>
                </c:pt>
                <c:pt idx="30">
                  <c:v>-82.48244327546854</c:v>
                </c:pt>
                <c:pt idx="31">
                  <c:v>64.556538270968304</c:v>
                </c:pt>
                <c:pt idx="32">
                  <c:v>290.52687620818324</c:v>
                </c:pt>
                <c:pt idx="33">
                  <c:v>46.611741178472585</c:v>
                </c:pt>
                <c:pt idx="34">
                  <c:v>-67.409825640905183</c:v>
                </c:pt>
                <c:pt idx="35">
                  <c:v>99.309787134392536</c:v>
                </c:pt>
                <c:pt idx="36">
                  <c:v>-35.475035432580626</c:v>
                </c:pt>
                <c:pt idx="37">
                  <c:v>-143.79255638772884</c:v>
                </c:pt>
                <c:pt idx="38">
                  <c:v>84.390875638920988</c:v>
                </c:pt>
                <c:pt idx="39">
                  <c:v>-104.77386960983858</c:v>
                </c:pt>
                <c:pt idx="40">
                  <c:v>-137.83904679422994</c:v>
                </c:pt>
                <c:pt idx="41">
                  <c:v>140.80366569605394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EA-4699-9920-D543454DAEDD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Graph2'!$A$10:$B$45</c:f>
              <c:multiLvlStrCache>
                <c:ptCount val="3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</c:lvl>
              </c:multiLvlStrCache>
            </c:multiLvlStrRef>
          </c:cat>
          <c:val>
            <c:numRef>
              <c:f>'Données Graph2'!$H$10:$H$51</c:f>
              <c:numCache>
                <c:formatCode>#,##0</c:formatCode>
                <c:ptCount val="42"/>
                <c:pt idx="0">
                  <c:v>-77.710256952000236</c:v>
                </c:pt>
                <c:pt idx="1">
                  <c:v>143.42977082500056</c:v>
                </c:pt>
                <c:pt idx="2">
                  <c:v>246.06398852699976</c:v>
                </c:pt>
                <c:pt idx="3">
                  <c:v>240.14749916900018</c:v>
                </c:pt>
                <c:pt idx="4">
                  <c:v>-18.915483309999672</c:v>
                </c:pt>
                <c:pt idx="5">
                  <c:v>614.82435786799988</c:v>
                </c:pt>
                <c:pt idx="6">
                  <c:v>54.262180546000309</c:v>
                </c:pt>
                <c:pt idx="7">
                  <c:v>878.89280372299982</c:v>
                </c:pt>
                <c:pt idx="8">
                  <c:v>-920.48481038100044</c:v>
                </c:pt>
                <c:pt idx="9">
                  <c:v>50.473536623999735</c:v>
                </c:pt>
                <c:pt idx="10">
                  <c:v>0.89343007000024954</c:v>
                </c:pt>
                <c:pt idx="11">
                  <c:v>-290.42154230300002</c:v>
                </c:pt>
                <c:pt idx="12">
                  <c:v>-11.479266436000216</c:v>
                </c:pt>
                <c:pt idx="13">
                  <c:v>-239.71653133499922</c:v>
                </c:pt>
                <c:pt idx="14">
                  <c:v>364.63876687499942</c:v>
                </c:pt>
                <c:pt idx="15">
                  <c:v>-30.23237299099992</c:v>
                </c:pt>
                <c:pt idx="16">
                  <c:v>92.478301357999953</c:v>
                </c:pt>
                <c:pt idx="17">
                  <c:v>-17.558058869999968</c:v>
                </c:pt>
                <c:pt idx="18">
                  <c:v>-199.41312361500013</c:v>
                </c:pt>
                <c:pt idx="19">
                  <c:v>180.53563780300055</c:v>
                </c:pt>
                <c:pt idx="20">
                  <c:v>-1454.9216650300004</c:v>
                </c:pt>
                <c:pt idx="21">
                  <c:v>422.14946625899984</c:v>
                </c:pt>
                <c:pt idx="22">
                  <c:v>803.8812278800001</c:v>
                </c:pt>
                <c:pt idx="23">
                  <c:v>340.99109140900009</c:v>
                </c:pt>
                <c:pt idx="24">
                  <c:v>157.23823361799941</c:v>
                </c:pt>
                <c:pt idx="25">
                  <c:v>133.50496292500065</c:v>
                </c:pt>
                <c:pt idx="26">
                  <c:v>44.730943987999581</c:v>
                </c:pt>
                <c:pt idx="27">
                  <c:v>136.95532897500016</c:v>
                </c:pt>
                <c:pt idx="28">
                  <c:v>-29.32657208899991</c:v>
                </c:pt>
                <c:pt idx="29">
                  <c:v>-138.75769147899928</c:v>
                </c:pt>
                <c:pt idx="30">
                  <c:v>134.31065910500001</c:v>
                </c:pt>
                <c:pt idx="31">
                  <c:v>158.86999395399926</c:v>
                </c:pt>
                <c:pt idx="32">
                  <c:v>434.44793318200027</c:v>
                </c:pt>
                <c:pt idx="33">
                  <c:v>210.19518191399948</c:v>
                </c:pt>
                <c:pt idx="34">
                  <c:v>-47.391481713999383</c:v>
                </c:pt>
                <c:pt idx="35">
                  <c:v>339.2188867040004</c:v>
                </c:pt>
                <c:pt idx="36">
                  <c:v>145.57768726700033</c:v>
                </c:pt>
                <c:pt idx="37">
                  <c:v>-86.851264512001762</c:v>
                </c:pt>
                <c:pt idx="38">
                  <c:v>-142.53470267899866</c:v>
                </c:pt>
                <c:pt idx="39">
                  <c:v>-92.591896848000033</c:v>
                </c:pt>
                <c:pt idx="40">
                  <c:v>-241.97040720100085</c:v>
                </c:pt>
                <c:pt idx="41">
                  <c:v>176.73461399100051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EA-4699-9920-D543454DA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16896"/>
        <c:axId val="210018688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Graph2'!$F$10:$F$51</c:f>
              <c:numCache>
                <c:formatCode>#,##0</c:formatCode>
                <c:ptCount val="42"/>
                <c:pt idx="0">
                  <c:v>-176.90737524779252</c:v>
                </c:pt>
                <c:pt idx="1">
                  <c:v>90.910830224907841</c:v>
                </c:pt>
                <c:pt idx="2">
                  <c:v>2.5522900403448148</c:v>
                </c:pt>
                <c:pt idx="3">
                  <c:v>248.02047861424944</c:v>
                </c:pt>
                <c:pt idx="4">
                  <c:v>175.67160737287486</c:v>
                </c:pt>
                <c:pt idx="5">
                  <c:v>943.52048368045507</c:v>
                </c:pt>
                <c:pt idx="6">
                  <c:v>51.226757412645384</c:v>
                </c:pt>
                <c:pt idx="7">
                  <c:v>754.38651608522923</c:v>
                </c:pt>
                <c:pt idx="8">
                  <c:v>-877.01819636893924</c:v>
                </c:pt>
                <c:pt idx="9">
                  <c:v>47.164204853157571</c:v>
                </c:pt>
                <c:pt idx="10">
                  <c:v>-422.50367636090959</c:v>
                </c:pt>
                <c:pt idx="11">
                  <c:v>-17.946304329874692</c:v>
                </c:pt>
                <c:pt idx="12">
                  <c:v>175.30208236728504</c:v>
                </c:pt>
                <c:pt idx="13">
                  <c:v>-333.3001895779089</c:v>
                </c:pt>
                <c:pt idx="14">
                  <c:v>426.32093562523369</c:v>
                </c:pt>
                <c:pt idx="15">
                  <c:v>146.54326925922942</c:v>
                </c:pt>
                <c:pt idx="16">
                  <c:v>324.07508075179794</c:v>
                </c:pt>
                <c:pt idx="17">
                  <c:v>-37.193494398045004</c:v>
                </c:pt>
                <c:pt idx="18">
                  <c:v>-221.55805321649677</c:v>
                </c:pt>
                <c:pt idx="19">
                  <c:v>582.76106245187839</c:v>
                </c:pt>
                <c:pt idx="20">
                  <c:v>-2211.9744794071739</c:v>
                </c:pt>
                <c:pt idx="21">
                  <c:v>-480.95967780376668</c:v>
                </c:pt>
                <c:pt idx="22">
                  <c:v>2270.9575899007614</c:v>
                </c:pt>
                <c:pt idx="23">
                  <c:v>148.70208613762952</c:v>
                </c:pt>
                <c:pt idx="24">
                  <c:v>289.89394938709302</c:v>
                </c:pt>
                <c:pt idx="25">
                  <c:v>1266.3267333815093</c:v>
                </c:pt>
                <c:pt idx="26">
                  <c:v>224.62392372332397</c:v>
                </c:pt>
                <c:pt idx="27">
                  <c:v>804.64074242227798</c:v>
                </c:pt>
                <c:pt idx="28">
                  <c:v>315.28415637134458</c:v>
                </c:pt>
                <c:pt idx="29">
                  <c:v>104.74513884731277</c:v>
                </c:pt>
                <c:pt idx="30">
                  <c:v>51.828215829533292</c:v>
                </c:pt>
                <c:pt idx="31">
                  <c:v>223.42653222497029</c:v>
                </c:pt>
                <c:pt idx="32">
                  <c:v>724.97480939017987</c:v>
                </c:pt>
                <c:pt idx="33">
                  <c:v>256.80692309247388</c:v>
                </c:pt>
                <c:pt idx="34">
                  <c:v>-114.80130735490093</c:v>
                </c:pt>
                <c:pt idx="35">
                  <c:v>438.52867383838748</c:v>
                </c:pt>
                <c:pt idx="36">
                  <c:v>110.10265183442243</c:v>
                </c:pt>
                <c:pt idx="37">
                  <c:v>-230.64382089972787</c:v>
                </c:pt>
                <c:pt idx="38">
                  <c:v>-58.143827040083124</c:v>
                </c:pt>
                <c:pt idx="39">
                  <c:v>-197.36576645783498</c:v>
                </c:pt>
                <c:pt idx="40">
                  <c:v>-379.80945399522898</c:v>
                </c:pt>
                <c:pt idx="41">
                  <c:v>317.53827968705446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EA-4699-9920-D543454DA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16896"/>
        <c:axId val="210018688"/>
      </c:lineChart>
      <c:catAx>
        <c:axId val="2100168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100186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0018688"/>
        <c:scaling>
          <c:orientation val="minMax"/>
          <c:max val="2500"/>
          <c:min val="-2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16896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314306822912012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8535416223163806"/>
          <c:w val="0.90516390406154157"/>
          <c:h val="0.46356604827338588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428-4B05-8575-3584BD032962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28-4B05-8575-3584BD032962}"/>
                </c:ext>
              </c:extLst>
            </c:dLbl>
            <c:dLbl>
              <c:idx val="2"/>
              <c:layout>
                <c:manualLayout>
                  <c:x val="5.5103241360470769E-3"/>
                  <c:y val="-1.1858176212487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28-4B05-8575-3584BD032962}"/>
                </c:ext>
              </c:extLst>
            </c:dLbl>
            <c:dLbl>
              <c:idx val="3"/>
              <c:layout>
                <c:manualLayout>
                  <c:x val="0"/>
                  <c:y val="-5.7504325842149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28-4B05-8575-3584BD032962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(2)'!$Z$9:$AD$9</c:f>
              <c:numCache>
                <c:formatCode>#,##0</c:formatCode>
                <c:ptCount val="5"/>
                <c:pt idx="0">
                  <c:v>140</c:v>
                </c:pt>
                <c:pt idx="1">
                  <c:v>80</c:v>
                </c:pt>
                <c:pt idx="2">
                  <c:v>90</c:v>
                </c:pt>
                <c:pt idx="3">
                  <c:v>-30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28-4B05-8575-3584BD032962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428-4B05-8575-3584BD032962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28-4B05-8575-3584BD032962}"/>
                </c:ext>
              </c:extLst>
            </c:dLbl>
            <c:dLbl>
              <c:idx val="1"/>
              <c:layout>
                <c:manualLayout>
                  <c:x val="-6.9141164722590908E-5"/>
                  <c:y val="-4.2847386215141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28-4B05-8575-3584BD032962}"/>
                </c:ext>
              </c:extLst>
            </c:dLbl>
            <c:dLbl>
              <c:idx val="2"/>
              <c:layout>
                <c:manualLayout>
                  <c:x val="8.9716328536144866E-3"/>
                  <c:y val="-2.1622665288949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802461425464125E-2"/>
                      <c:h val="0.106077869319126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E428-4B05-8575-3584BD032962}"/>
                </c:ext>
              </c:extLst>
            </c:dLbl>
            <c:dLbl>
              <c:idx val="3"/>
              <c:layout>
                <c:manualLayout>
                  <c:x val="1.8451889386298876E-3"/>
                  <c:y val="-8.8982284366135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28-4B05-8575-3584BD032962}"/>
                </c:ext>
              </c:extLst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28-4B05-8575-3584BD032962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(2)'!$AF$9:$AJ$9</c:f>
              <c:numCache>
                <c:formatCode>#,##0</c:formatCode>
                <c:ptCount val="5"/>
                <c:pt idx="0">
                  <c:v>180</c:v>
                </c:pt>
                <c:pt idx="1">
                  <c:v>290</c:v>
                </c:pt>
                <c:pt idx="2">
                  <c:v>0</c:v>
                </c:pt>
                <c:pt idx="3">
                  <c:v>-120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28-4B05-8575-3584BD032962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2.4794475054372746E-6"/>
                  <c:y val="9.50602562733405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276592995433267E-2"/>
                      <c:h val="5.88323491990073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428-4B05-8575-3584BD032962}"/>
                </c:ext>
              </c:extLst>
            </c:dLbl>
            <c:dLbl>
              <c:idx val="1"/>
              <c:layout>
                <c:manualLayout>
                  <c:x val="-3.5760717163897432E-3"/>
                  <c:y val="0.122712085131803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428-4B05-8575-3584BD032962}"/>
                </c:ext>
              </c:extLst>
            </c:dLbl>
            <c:dLbl>
              <c:idx val="2"/>
              <c:layout>
                <c:manualLayout>
                  <c:x val="5.8608471719564098E-3"/>
                  <c:y val="-1.04018365792438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411997465579595E-2"/>
                      <c:h val="7.97904379721905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E428-4B05-8575-3584BD032962}"/>
                </c:ext>
              </c:extLst>
            </c:dLbl>
            <c:dLbl>
              <c:idx val="3"/>
              <c:layout>
                <c:manualLayout>
                  <c:x val="-3.4658425644345969E-3"/>
                  <c:y val="3.17850987281576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428-4B05-8575-3584BD032962}"/>
                </c:ext>
              </c:extLst>
            </c:dLbl>
            <c:dLbl>
              <c:idx val="4"/>
              <c:layout>
                <c:manualLayout>
                  <c:x val="-4.5763516814469789E-5"/>
                  <c:y val="-3.86354940439186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428-4B05-8575-3584BD032962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(2)'!$T$9:$X$9</c:f>
              <c:numCache>
                <c:formatCode>#,##0</c:formatCode>
                <c:ptCount val="5"/>
                <c:pt idx="0">
                  <c:v>320</c:v>
                </c:pt>
                <c:pt idx="1">
                  <c:v>370</c:v>
                </c:pt>
                <c:pt idx="2">
                  <c:v>90</c:v>
                </c:pt>
                <c:pt idx="3">
                  <c:v>-150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428-4B05-8575-3584BD032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92032"/>
        <c:axId val="210093568"/>
      </c:barChart>
      <c:catAx>
        <c:axId val="21009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093568"/>
        <c:crosses val="autoZero"/>
        <c:auto val="1"/>
        <c:lblAlgn val="ctr"/>
        <c:lblOffset val="100"/>
        <c:noMultiLvlLbl val="0"/>
      </c:catAx>
      <c:valAx>
        <c:axId val="210093568"/>
        <c:scaling>
          <c:orientation val="minMax"/>
          <c:max val="400"/>
          <c:min val="-2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92032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182403460231929"/>
          <c:y val="0.16337714257559116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3'!$T$8:$T$9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3'!$T$10:$T$51</c:f>
              <c:numCache>
                <c:formatCode>0.0</c:formatCode>
                <c:ptCount val="42"/>
                <c:pt idx="0">
                  <c:v>100</c:v>
                </c:pt>
                <c:pt idx="1">
                  <c:v>97.701892576354595</c:v>
                </c:pt>
                <c:pt idx="2">
                  <c:v>100.16804148052219</c:v>
                </c:pt>
                <c:pt idx="3">
                  <c:v>100.34971890592577</c:v>
                </c:pt>
                <c:pt idx="4">
                  <c:v>100.88986205746832</c:v>
                </c:pt>
                <c:pt idx="5">
                  <c:v>103.22421885355925</c:v>
                </c:pt>
                <c:pt idx="6">
                  <c:v>103.11054775171699</c:v>
                </c:pt>
                <c:pt idx="7">
                  <c:v>103.38037121383914</c:v>
                </c:pt>
                <c:pt idx="8">
                  <c:v>100.98940213979364</c:v>
                </c:pt>
                <c:pt idx="9">
                  <c:v>100.74362547406422</c:v>
                </c:pt>
                <c:pt idx="10">
                  <c:v>100.31827658089651</c:v>
                </c:pt>
                <c:pt idx="11">
                  <c:v>100.30268565646512</c:v>
                </c:pt>
                <c:pt idx="12">
                  <c:v>100.12893166590591</c:v>
                </c:pt>
                <c:pt idx="13">
                  <c:v>99.248347644501138</c:v>
                </c:pt>
                <c:pt idx="14">
                  <c:v>104.20301273388202</c:v>
                </c:pt>
                <c:pt idx="15">
                  <c:v>103.37605307521574</c:v>
                </c:pt>
                <c:pt idx="16">
                  <c:v>104.39738597700705</c:v>
                </c:pt>
                <c:pt idx="17">
                  <c:v>105.51994208047184</c:v>
                </c:pt>
                <c:pt idx="18">
                  <c:v>103.28119432625844</c:v>
                </c:pt>
                <c:pt idx="19">
                  <c:v>103.42670158557341</c:v>
                </c:pt>
                <c:pt idx="20">
                  <c:v>91.422455648386119</c:v>
                </c:pt>
                <c:pt idx="21">
                  <c:v>97.979878876379544</c:v>
                </c:pt>
                <c:pt idx="22">
                  <c:v>102.33106400393626</c:v>
                </c:pt>
                <c:pt idx="23">
                  <c:v>103.41878471139823</c:v>
                </c:pt>
                <c:pt idx="24">
                  <c:v>104.64092231336181</c:v>
                </c:pt>
                <c:pt idx="25">
                  <c:v>103.40473718181077</c:v>
                </c:pt>
                <c:pt idx="26">
                  <c:v>103.32132300107804</c:v>
                </c:pt>
                <c:pt idx="27">
                  <c:v>105.26831394688769</c:v>
                </c:pt>
                <c:pt idx="28">
                  <c:v>108.11074779209819</c:v>
                </c:pt>
                <c:pt idx="29">
                  <c:v>106.65884767035236</c:v>
                </c:pt>
                <c:pt idx="30">
                  <c:v>106.51937431894609</c:v>
                </c:pt>
                <c:pt idx="31">
                  <c:v>107.84265394707666</c:v>
                </c:pt>
                <c:pt idx="32">
                  <c:v>109.79595517499338</c:v>
                </c:pt>
                <c:pt idx="33">
                  <c:v>107.29287739588847</c:v>
                </c:pt>
                <c:pt idx="34">
                  <c:v>107.67804686036054</c:v>
                </c:pt>
                <c:pt idx="35">
                  <c:v>108.30314301521229</c:v>
                </c:pt>
                <c:pt idx="36">
                  <c:v>106.93086245882293</c:v>
                </c:pt>
                <c:pt idx="37">
                  <c:v>105.83552045544884</c:v>
                </c:pt>
                <c:pt idx="38">
                  <c:v>106.42576382118519</c:v>
                </c:pt>
                <c:pt idx="39">
                  <c:v>105.87325102039647</c:v>
                </c:pt>
                <c:pt idx="40">
                  <c:v>105.20893311040724</c:v>
                </c:pt>
                <c:pt idx="41">
                  <c:v>105.77120652951287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87-4D84-B4E9-D29383A21846}"/>
            </c:ext>
          </c:extLst>
        </c:ser>
        <c:ser>
          <c:idx val="1"/>
          <c:order val="1"/>
          <c:tx>
            <c:strRef>
              <c:f>'Données graph 1 et 3'!$S$8:$S$9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3'!$S$10:$S$51</c:f>
              <c:numCache>
                <c:formatCode>0.0</c:formatCode>
                <c:ptCount val="42"/>
                <c:pt idx="0">
                  <c:v>100</c:v>
                </c:pt>
                <c:pt idx="1">
                  <c:v>101.29629035526126</c:v>
                </c:pt>
                <c:pt idx="2">
                  <c:v>101.36037309404679</c:v>
                </c:pt>
                <c:pt idx="3">
                  <c:v>105.10181815886368</c:v>
                </c:pt>
                <c:pt idx="4">
                  <c:v>102.21791510965539</c:v>
                </c:pt>
                <c:pt idx="5">
                  <c:v>105.34703678340472</c:v>
                </c:pt>
                <c:pt idx="6">
                  <c:v>106.02394230684311</c:v>
                </c:pt>
                <c:pt idx="7">
                  <c:v>120.22440077877106</c:v>
                </c:pt>
                <c:pt idx="8">
                  <c:v>103.27992847741467</c:v>
                </c:pt>
                <c:pt idx="9">
                  <c:v>106.08723359822933</c:v>
                </c:pt>
                <c:pt idx="10">
                  <c:v>106.62340708863458</c:v>
                </c:pt>
                <c:pt idx="11">
                  <c:v>104.88736099086158</c:v>
                </c:pt>
                <c:pt idx="12">
                  <c:v>105.88541477069597</c:v>
                </c:pt>
                <c:pt idx="13">
                  <c:v>104.71708805580316</c:v>
                </c:pt>
                <c:pt idx="14">
                  <c:v>105.28673972872068</c:v>
                </c:pt>
                <c:pt idx="15">
                  <c:v>103.7159141385507</c:v>
                </c:pt>
                <c:pt idx="16">
                  <c:v>104.50658393333347</c:v>
                </c:pt>
                <c:pt idx="17">
                  <c:v>104.3837394435172</c:v>
                </c:pt>
                <c:pt idx="18">
                  <c:v>103.73427084894817</c:v>
                </c:pt>
                <c:pt idx="19">
                  <c:v>105.77542001235321</c:v>
                </c:pt>
                <c:pt idx="20">
                  <c:v>100.6565742468142</c:v>
                </c:pt>
                <c:pt idx="21">
                  <c:v>102.01124394875907</c:v>
                </c:pt>
                <c:pt idx="22">
                  <c:v>115.77097258665681</c:v>
                </c:pt>
                <c:pt idx="23">
                  <c:v>124.61745119768143</c:v>
                </c:pt>
                <c:pt idx="24">
                  <c:v>128.38673352835735</c:v>
                </c:pt>
                <c:pt idx="25">
                  <c:v>128.64406640041435</c:v>
                </c:pt>
                <c:pt idx="26">
                  <c:v>133.55687913705489</c:v>
                </c:pt>
                <c:pt idx="27">
                  <c:v>136.10623413097511</c:v>
                </c:pt>
                <c:pt idx="28">
                  <c:v>135.46921244574742</c:v>
                </c:pt>
                <c:pt idx="29">
                  <c:v>135.86204082008763</c:v>
                </c:pt>
                <c:pt idx="30">
                  <c:v>138.67820402572249</c:v>
                </c:pt>
                <c:pt idx="31">
                  <c:v>140.7770624970465</c:v>
                </c:pt>
                <c:pt idx="32">
                  <c:v>142.51142364470059</c:v>
                </c:pt>
                <c:pt idx="33">
                  <c:v>144.50791594662897</c:v>
                </c:pt>
                <c:pt idx="34">
                  <c:v>144.39184464874256</c:v>
                </c:pt>
                <c:pt idx="35">
                  <c:v>143.11757449799444</c:v>
                </c:pt>
                <c:pt idx="36">
                  <c:v>143.70589756980857</c:v>
                </c:pt>
                <c:pt idx="37">
                  <c:v>141.35193332948023</c:v>
                </c:pt>
                <c:pt idx="38">
                  <c:v>138.88878200846327</c:v>
                </c:pt>
                <c:pt idx="39">
                  <c:v>137.63888905544755</c:v>
                </c:pt>
                <c:pt idx="40">
                  <c:v>134.04363166059485</c:v>
                </c:pt>
                <c:pt idx="41">
                  <c:v>131.37463882588776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87-4D84-B4E9-D29383A21846}"/>
            </c:ext>
          </c:extLst>
        </c:ser>
        <c:ser>
          <c:idx val="2"/>
          <c:order val="2"/>
          <c:tx>
            <c:strRef>
              <c:f>'Données graph 1 et 3'!$U$8:$U$9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3'!$U$10:$U$51</c:f>
              <c:numCache>
                <c:formatCode>0.0</c:formatCode>
                <c:ptCount val="42"/>
                <c:pt idx="0">
                  <c:v>100</c:v>
                </c:pt>
                <c:pt idx="1">
                  <c:v>100.50928838440045</c:v>
                </c:pt>
                <c:pt idx="2">
                  <c:v>100.83090726832296</c:v>
                </c:pt>
                <c:pt idx="3">
                  <c:v>100.60449162079425</c:v>
                </c:pt>
                <c:pt idx="4">
                  <c:v>102.62182993922077</c:v>
                </c:pt>
                <c:pt idx="5">
                  <c:v>104.84350848570854</c:v>
                </c:pt>
                <c:pt idx="6">
                  <c:v>105.1362451653203</c:v>
                </c:pt>
                <c:pt idx="7">
                  <c:v>105.4395146040723</c:v>
                </c:pt>
                <c:pt idx="8">
                  <c:v>106.07249908823961</c:v>
                </c:pt>
                <c:pt idx="9">
                  <c:v>106.82984623271406</c:v>
                </c:pt>
                <c:pt idx="10">
                  <c:v>106.67589681286526</c:v>
                </c:pt>
                <c:pt idx="11">
                  <c:v>106.68339799500623</c:v>
                </c:pt>
                <c:pt idx="12">
                  <c:v>107.72394534011185</c:v>
                </c:pt>
                <c:pt idx="13">
                  <c:v>106.37950457078685</c:v>
                </c:pt>
                <c:pt idx="14">
                  <c:v>107.26895781887313</c:v>
                </c:pt>
                <c:pt idx="15">
                  <c:v>107.45379076438665</c:v>
                </c:pt>
                <c:pt idx="16">
                  <c:v>109.36396294696216</c:v>
                </c:pt>
                <c:pt idx="17">
                  <c:v>108.47754997157175</c:v>
                </c:pt>
                <c:pt idx="18">
                  <c:v>108.51736195327015</c:v>
                </c:pt>
                <c:pt idx="19">
                  <c:v>109.92204470722969</c:v>
                </c:pt>
                <c:pt idx="20">
                  <c:v>103.3489280639153</c:v>
                </c:pt>
                <c:pt idx="21">
                  <c:v>99.843589898400026</c:v>
                </c:pt>
                <c:pt idx="22">
                  <c:v>105.69428823420101</c:v>
                </c:pt>
                <c:pt idx="23">
                  <c:v>102.86413409181885</c:v>
                </c:pt>
                <c:pt idx="24">
                  <c:v>103.49489151594831</c:v>
                </c:pt>
                <c:pt idx="25">
                  <c:v>109.13115564271247</c:v>
                </c:pt>
                <c:pt idx="26">
                  <c:v>109.68452050621593</c:v>
                </c:pt>
                <c:pt idx="27">
                  <c:v>110.9556938440068</c:v>
                </c:pt>
                <c:pt idx="28">
                  <c:v>112.23305905313543</c:v>
                </c:pt>
                <c:pt idx="29">
                  <c:v>112.28714856374735</c:v>
                </c:pt>
                <c:pt idx="30">
                  <c:v>111.59007919288409</c:v>
                </c:pt>
                <c:pt idx="31">
                  <c:v>112.50335749130637</c:v>
                </c:pt>
                <c:pt idx="32">
                  <c:v>114.6784779926308</c:v>
                </c:pt>
                <c:pt idx="33">
                  <c:v>115.29266536871276</c:v>
                </c:pt>
                <c:pt idx="34">
                  <c:v>115.80262901700418</c:v>
                </c:pt>
                <c:pt idx="35">
                  <c:v>117.04753773715699</c:v>
                </c:pt>
                <c:pt idx="36">
                  <c:v>118.4717206607868</c:v>
                </c:pt>
                <c:pt idx="37">
                  <c:v>118.06027661029239</c:v>
                </c:pt>
                <c:pt idx="38">
                  <c:v>118.30189815121004</c:v>
                </c:pt>
                <c:pt idx="39">
                  <c:v>116.99541555883219</c:v>
                </c:pt>
                <c:pt idx="40">
                  <c:v>115.90047546554516</c:v>
                </c:pt>
                <c:pt idx="41">
                  <c:v>117.75305701004221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87-4D84-B4E9-D29383A21846}"/>
            </c:ext>
          </c:extLst>
        </c:ser>
        <c:ser>
          <c:idx val="3"/>
          <c:order val="3"/>
          <c:tx>
            <c:strRef>
              <c:f>'Données graph 1 et 3'!$V$8:$V$9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3'!$V$10:$V$51</c:f>
              <c:numCache>
                <c:formatCode>0.0</c:formatCode>
                <c:ptCount val="42"/>
                <c:pt idx="0">
                  <c:v>100</c:v>
                </c:pt>
                <c:pt idx="1">
                  <c:v>100.02944889555732</c:v>
                </c:pt>
                <c:pt idx="2">
                  <c:v>99.00899930082609</c:v>
                </c:pt>
                <c:pt idx="3">
                  <c:v>98.94221109275675</c:v>
                </c:pt>
                <c:pt idx="4">
                  <c:v>98.353787201636052</c:v>
                </c:pt>
                <c:pt idx="5">
                  <c:v>98.987046507705969</c:v>
                </c:pt>
                <c:pt idx="6">
                  <c:v>98.5979128929024</c:v>
                </c:pt>
                <c:pt idx="7">
                  <c:v>98.606461024186558</c:v>
                </c:pt>
                <c:pt idx="8">
                  <c:v>99.092227459667399</c:v>
                </c:pt>
                <c:pt idx="9">
                  <c:v>98.09098581436966</c:v>
                </c:pt>
                <c:pt idx="10">
                  <c:v>95.873618844130135</c:v>
                </c:pt>
                <c:pt idx="11">
                  <c:v>96.385051272758034</c:v>
                </c:pt>
                <c:pt idx="12">
                  <c:v>95.883858269441475</c:v>
                </c:pt>
                <c:pt idx="13">
                  <c:v>95.972664718207753</c:v>
                </c:pt>
                <c:pt idx="14">
                  <c:v>95.732746356007198</c:v>
                </c:pt>
                <c:pt idx="15">
                  <c:v>96.72946313555191</c:v>
                </c:pt>
                <c:pt idx="16">
                  <c:v>96.07428961751377</c:v>
                </c:pt>
                <c:pt idx="17">
                  <c:v>96.959441016604416</c:v>
                </c:pt>
                <c:pt idx="18">
                  <c:v>95.950063440095661</c:v>
                </c:pt>
                <c:pt idx="19">
                  <c:v>97.013158173220518</c:v>
                </c:pt>
                <c:pt idx="20">
                  <c:v>95.719709631002033</c:v>
                </c:pt>
                <c:pt idx="21">
                  <c:v>95.01573376923929</c:v>
                </c:pt>
                <c:pt idx="22">
                  <c:v>95.906032966441046</c:v>
                </c:pt>
                <c:pt idx="23">
                  <c:v>96.9962991105523</c:v>
                </c:pt>
                <c:pt idx="24">
                  <c:v>96.832523480730359</c:v>
                </c:pt>
                <c:pt idx="25">
                  <c:v>97.527105409338148</c:v>
                </c:pt>
                <c:pt idx="26">
                  <c:v>97.216962734373382</c:v>
                </c:pt>
                <c:pt idx="27">
                  <c:v>98.202382604439251</c:v>
                </c:pt>
                <c:pt idx="28">
                  <c:v>98.192461551071332</c:v>
                </c:pt>
                <c:pt idx="29">
                  <c:v>98.570028851766111</c:v>
                </c:pt>
                <c:pt idx="30">
                  <c:v>98.313952594027199</c:v>
                </c:pt>
                <c:pt idx="31">
                  <c:v>98.807002526091324</c:v>
                </c:pt>
                <c:pt idx="32">
                  <c:v>98.830019503719555</c:v>
                </c:pt>
                <c:pt idx="33">
                  <c:v>99.750472901280816</c:v>
                </c:pt>
                <c:pt idx="34">
                  <c:v>99.288511470302794</c:v>
                </c:pt>
                <c:pt idx="35">
                  <c:v>100.1061828422867</c:v>
                </c:pt>
                <c:pt idx="36">
                  <c:v>100.28523892224783</c:v>
                </c:pt>
                <c:pt idx="37">
                  <c:v>100.37637365056449</c:v>
                </c:pt>
                <c:pt idx="38">
                  <c:v>100.31680112976392</c:v>
                </c:pt>
                <c:pt idx="39">
                  <c:v>100.80387309372716</c:v>
                </c:pt>
                <c:pt idx="40">
                  <c:v>101.25595541346617</c:v>
                </c:pt>
                <c:pt idx="41">
                  <c:v>101.6866398302199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987-4D84-B4E9-D29383A21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71072"/>
        <c:axId val="209972608"/>
      </c:lineChart>
      <c:catAx>
        <c:axId val="209971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72608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9972608"/>
        <c:scaling>
          <c:orientation val="minMax"/>
          <c:max val="145"/>
          <c:min val="9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71072"/>
        <c:crosses val="autoZero"/>
        <c:crossBetween val="midCat"/>
        <c:majorUnit val="5"/>
      </c:valAx>
    </c:plotArea>
    <c:legend>
      <c:legendPos val="t"/>
      <c:layout>
        <c:manualLayout>
          <c:xMode val="edge"/>
          <c:yMode val="edge"/>
          <c:x val="0"/>
          <c:y val="0.19171304885590601"/>
          <c:w val="1"/>
          <c:h val="8.198569334677320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Contrat d'apprentissage commencés dans le trimestre et en cours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au 30 juin de chaque année, 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200" b="0" i="1" baseline="0">
                <a:effectLst/>
              </a:rPr>
              <a:t>(données brutes, en nombre)</a:t>
            </a:r>
            <a:endParaRPr lang="fr-FR" sz="1200" b="0" i="1">
              <a:effectLst/>
            </a:endParaRPr>
          </a:p>
        </c:rich>
      </c:tx>
      <c:layout>
        <c:manualLayout>
          <c:xMode val="edge"/>
          <c:yMode val="edge"/>
          <c:x val="0.17878511781753906"/>
          <c:y val="2.9461627287526229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89781983542202E-2"/>
          <c:y val="0.22718177019598126"/>
          <c:w val="0.93016067977190131"/>
          <c:h val="0.45357743553426189"/>
        </c:manualLayout>
      </c:layout>
      <c:barChart>
        <c:barDir val="col"/>
        <c:grouping val="stacked"/>
        <c:varyColors val="0"/>
        <c:ser>
          <c:idx val="0"/>
          <c:order val="0"/>
          <c:tx>
            <c:v>Cumul des entrées sur un trimestre (échelle de gauche)</c:v>
          </c:tx>
          <c:spPr>
            <a:ln w="25400">
              <a:noFill/>
            </a:ln>
          </c:spPr>
          <c:invertIfNegative val="0"/>
          <c:cat>
            <c:multiLvlStrRef>
              <c:f>'Graph appr (trim)'!$A$3:$B$13</c:f>
              <c:multiLvlStrCache>
                <c:ptCount val="11"/>
                <c:lvl>
                  <c:pt idx="0">
                    <c:v>T2</c:v>
                  </c:pt>
                  <c:pt idx="1">
                    <c:v>T2</c:v>
                  </c:pt>
                  <c:pt idx="2">
                    <c:v>T2</c:v>
                  </c:pt>
                  <c:pt idx="3">
                    <c:v>T2</c:v>
                  </c:pt>
                  <c:pt idx="4">
                    <c:v>T2</c:v>
                  </c:pt>
                  <c:pt idx="5">
                    <c:v>T2</c:v>
                  </c:pt>
                  <c:pt idx="6">
                    <c:v>T2</c:v>
                  </c:pt>
                  <c:pt idx="7">
                    <c:v>T2</c:v>
                  </c:pt>
                  <c:pt idx="8">
                    <c:v>T2</c:v>
                  </c:pt>
                  <c:pt idx="9">
                    <c:v>T2</c:v>
                  </c:pt>
                  <c:pt idx="10">
                    <c:v>T2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'Graph appr (trim)'!$E$3:$E$13</c:f>
              <c:numCache>
                <c:formatCode>#,##0</c:formatCode>
                <c:ptCount val="11"/>
                <c:pt idx="0">
                  <c:v>26</c:v>
                </c:pt>
                <c:pt idx="1">
                  <c:v>20</c:v>
                </c:pt>
                <c:pt idx="2">
                  <c:v>27</c:v>
                </c:pt>
                <c:pt idx="3">
                  <c:v>44</c:v>
                </c:pt>
                <c:pt idx="4">
                  <c:v>168</c:v>
                </c:pt>
                <c:pt idx="5">
                  <c:v>18</c:v>
                </c:pt>
                <c:pt idx="6">
                  <c:v>57</c:v>
                </c:pt>
                <c:pt idx="7">
                  <c:v>117</c:v>
                </c:pt>
                <c:pt idx="8">
                  <c:v>71</c:v>
                </c:pt>
                <c:pt idx="9">
                  <c:v>71</c:v>
                </c:pt>
                <c:pt idx="10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6D-4CB6-A4E3-28C528CBC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0024400"/>
        <c:axId val="1"/>
      </c:barChart>
      <c:lineChart>
        <c:grouping val="standard"/>
        <c:varyColors val="0"/>
        <c:ser>
          <c:idx val="1"/>
          <c:order val="1"/>
          <c:tx>
            <c:v>Stocks de bénéficiaires en fin de 2e trimestres (échelle de droite)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multiLvlStrRef>
              <c:f>'Graph appr (trim)'!$A$3:$B$13</c:f>
              <c:multiLvlStrCache>
                <c:ptCount val="11"/>
                <c:lvl>
                  <c:pt idx="0">
                    <c:v>T2</c:v>
                  </c:pt>
                  <c:pt idx="1">
                    <c:v>T2</c:v>
                  </c:pt>
                  <c:pt idx="2">
                    <c:v>T2</c:v>
                  </c:pt>
                  <c:pt idx="3">
                    <c:v>T2</c:v>
                  </c:pt>
                  <c:pt idx="4">
                    <c:v>T2</c:v>
                  </c:pt>
                  <c:pt idx="5">
                    <c:v>T2</c:v>
                  </c:pt>
                  <c:pt idx="6">
                    <c:v>T2</c:v>
                  </c:pt>
                  <c:pt idx="7">
                    <c:v>T2</c:v>
                  </c:pt>
                  <c:pt idx="8">
                    <c:v>T2</c:v>
                  </c:pt>
                  <c:pt idx="9">
                    <c:v>T2</c:v>
                  </c:pt>
                  <c:pt idx="10">
                    <c:v>T2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'Graph appr (trim)'!$F$3:$F$13</c:f>
              <c:numCache>
                <c:formatCode>#,##0</c:formatCode>
                <c:ptCount val="11"/>
                <c:pt idx="0">
                  <c:v>427</c:v>
                </c:pt>
                <c:pt idx="1">
                  <c:v>661</c:v>
                </c:pt>
                <c:pt idx="2">
                  <c:v>886</c:v>
                </c:pt>
                <c:pt idx="3">
                  <c:v>946</c:v>
                </c:pt>
                <c:pt idx="4">
                  <c:v>1039</c:v>
                </c:pt>
                <c:pt idx="5">
                  <c:v>1064</c:v>
                </c:pt>
                <c:pt idx="6">
                  <c:v>1420</c:v>
                </c:pt>
                <c:pt idx="7">
                  <c:v>1679</c:v>
                </c:pt>
                <c:pt idx="8">
                  <c:v>1728</c:v>
                </c:pt>
                <c:pt idx="9">
                  <c:v>1709</c:v>
                </c:pt>
                <c:pt idx="10">
                  <c:v>1727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6D-4CB6-A4E3-28C528CBC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240024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175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240024400"/>
        <c:crosses val="autoZero"/>
        <c:crossBetween val="between"/>
        <c:majorUnit val="25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fr-FR"/>
          </a:p>
        </c:txPr>
        <c:crossAx val="3"/>
        <c:crosses val="max"/>
        <c:crossBetween val="between"/>
        <c:majorUnit val="400"/>
      </c:valAx>
    </c:plotArea>
    <c:legend>
      <c:legendPos val="r"/>
      <c:layout>
        <c:manualLayout>
          <c:xMode val="edge"/>
          <c:yMode val="edge"/>
          <c:x val="2.2279788917473238E-4"/>
          <c:y val="0.14772117929676834"/>
          <c:w val="0.96045930848461381"/>
          <c:h val="5.2759466921262738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FR" sz="1500"/>
              <a:t>Taux de chômage dans les Alpes-de-Haute-Provence </a:t>
            </a:r>
            <a:r>
              <a:rPr lang="fr-FR" sz="1500" b="0" i="1"/>
              <a:t>(en %)</a:t>
            </a:r>
          </a:p>
        </c:rich>
      </c:tx>
      <c:layout>
        <c:manualLayout>
          <c:xMode val="edge"/>
          <c:yMode val="edge"/>
          <c:x val="0.1827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38260558339295E-2"/>
          <c:y val="0.19261954681700291"/>
          <c:w val="0.83764367816092722"/>
          <c:h val="0.5202515957694637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'dates trim'!$B$134:$C$300</c:f>
              <c:multiLvlStrCache>
                <c:ptCount val="51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</c:lvl>
                <c:lvl>
                  <c:pt idx="3">
                    <c:v>2016</c:v>
                  </c:pt>
                  <c:pt idx="7">
                    <c:v>2017</c:v>
                  </c:pt>
                  <c:pt idx="11">
                    <c:v>2018</c:v>
                  </c:pt>
                  <c:pt idx="15">
                    <c:v>2019</c:v>
                  </c:pt>
                  <c:pt idx="19">
                    <c:v>2020</c:v>
                  </c:pt>
                  <c:pt idx="23">
                    <c:v>2021</c:v>
                  </c:pt>
                  <c:pt idx="27">
                    <c:v>2022</c:v>
                  </c:pt>
                  <c:pt idx="31">
                    <c:v>2023</c:v>
                  </c:pt>
                  <c:pt idx="35">
                    <c:v>2024</c:v>
                  </c:pt>
                  <c:pt idx="39">
                    <c:v>2025</c:v>
                  </c:pt>
                  <c:pt idx="43">
                    <c:v>2026</c:v>
                  </c:pt>
                  <c:pt idx="47">
                    <c:v>2027</c:v>
                  </c:pt>
                </c:lvl>
              </c:multiLvlStrCache>
            </c:multiLvlStrRef>
          </c:cat>
          <c:val>
            <c:numRef>
              <c:f>Données!$C$142:$C$182</c:f>
              <c:numCache>
                <c:formatCode>#\ ##0.0</c:formatCode>
                <c:ptCount val="41"/>
                <c:pt idx="0">
                  <c:v>11.7</c:v>
                </c:pt>
                <c:pt idx="1">
                  <c:v>11.5</c:v>
                </c:pt>
                <c:pt idx="2">
                  <c:v>11.4</c:v>
                </c:pt>
                <c:pt idx="3">
                  <c:v>11.4</c:v>
                </c:pt>
                <c:pt idx="4">
                  <c:v>11.2</c:v>
                </c:pt>
                <c:pt idx="5">
                  <c:v>11</c:v>
                </c:pt>
                <c:pt idx="6">
                  <c:v>11.4</c:v>
                </c:pt>
                <c:pt idx="7">
                  <c:v>10.9</c:v>
                </c:pt>
                <c:pt idx="8">
                  <c:v>10.8</c:v>
                </c:pt>
                <c:pt idx="9">
                  <c:v>10.8</c:v>
                </c:pt>
                <c:pt idx="10">
                  <c:v>10.3</c:v>
                </c:pt>
                <c:pt idx="11">
                  <c:v>10.6</c:v>
                </c:pt>
                <c:pt idx="12">
                  <c:v>10.4</c:v>
                </c:pt>
                <c:pt idx="13">
                  <c:v>10.199999999999999</c:v>
                </c:pt>
                <c:pt idx="14">
                  <c:v>10</c:v>
                </c:pt>
                <c:pt idx="15">
                  <c:v>10.1</c:v>
                </c:pt>
                <c:pt idx="16">
                  <c:v>9.6</c:v>
                </c:pt>
                <c:pt idx="17">
                  <c:v>9.5</c:v>
                </c:pt>
                <c:pt idx="18">
                  <c:v>9.1999999999999993</c:v>
                </c:pt>
                <c:pt idx="19">
                  <c:v>8.9</c:v>
                </c:pt>
                <c:pt idx="20">
                  <c:v>8.1999999999999993</c:v>
                </c:pt>
                <c:pt idx="21">
                  <c:v>10.1</c:v>
                </c:pt>
                <c:pt idx="22">
                  <c:v>9.1</c:v>
                </c:pt>
                <c:pt idx="23">
                  <c:v>9.1999999999999993</c:v>
                </c:pt>
                <c:pt idx="24">
                  <c:v>9.1</c:v>
                </c:pt>
                <c:pt idx="25">
                  <c:v>8.9</c:v>
                </c:pt>
                <c:pt idx="26">
                  <c:v>8.3000000000000007</c:v>
                </c:pt>
                <c:pt idx="27">
                  <c:v>8.1999999999999993</c:v>
                </c:pt>
                <c:pt idx="28">
                  <c:v>8.1999999999999993</c:v>
                </c:pt>
                <c:pt idx="29">
                  <c:v>8.1999999999999993</c:v>
                </c:pt>
                <c:pt idx="30">
                  <c:v>8</c:v>
                </c:pt>
                <c:pt idx="31">
                  <c:v>7.9</c:v>
                </c:pt>
                <c:pt idx="32">
                  <c:v>7.9</c:v>
                </c:pt>
                <c:pt idx="33">
                  <c:v>8.1</c:v>
                </c:pt>
                <c:pt idx="34">
                  <c:v>8.1999999999999993</c:v>
                </c:pt>
                <c:pt idx="35">
                  <c:v>8.1</c:v>
                </c:pt>
                <c:pt idx="36">
                  <c:v>7.8</c:v>
                </c:pt>
                <c:pt idx="37">
                  <c:v>7.9</c:v>
                </c:pt>
                <c:pt idx="38">
                  <c:v>7.8</c:v>
                </c:pt>
                <c:pt idx="39">
                  <c:v>7.9</c:v>
                </c:pt>
                <c:pt idx="4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F1-4260-B32F-F17ACECF281B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trim'!$B$134:$C$300</c:f>
              <c:multiLvlStrCache>
                <c:ptCount val="51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</c:lvl>
                <c:lvl>
                  <c:pt idx="3">
                    <c:v>2016</c:v>
                  </c:pt>
                  <c:pt idx="7">
                    <c:v>2017</c:v>
                  </c:pt>
                  <c:pt idx="11">
                    <c:v>2018</c:v>
                  </c:pt>
                  <c:pt idx="15">
                    <c:v>2019</c:v>
                  </c:pt>
                  <c:pt idx="19">
                    <c:v>2020</c:v>
                  </c:pt>
                  <c:pt idx="23">
                    <c:v>2021</c:v>
                  </c:pt>
                  <c:pt idx="27">
                    <c:v>2022</c:v>
                  </c:pt>
                  <c:pt idx="31">
                    <c:v>2023</c:v>
                  </c:pt>
                  <c:pt idx="35">
                    <c:v>2024</c:v>
                  </c:pt>
                  <c:pt idx="39">
                    <c:v>2025</c:v>
                  </c:pt>
                  <c:pt idx="43">
                    <c:v>2026</c:v>
                  </c:pt>
                  <c:pt idx="47">
                    <c:v>2027</c:v>
                  </c:pt>
                </c:lvl>
              </c:multiLvlStrCache>
            </c:multiLvlStrRef>
          </c:cat>
          <c:val>
            <c:numRef>
              <c:f>Données!$B$142:$B$182</c:f>
              <c:numCache>
                <c:formatCode>#\ ##0.0</c:formatCode>
                <c:ptCount val="41"/>
                <c:pt idx="0">
                  <c:v>10.199999999999999</c:v>
                </c:pt>
                <c:pt idx="1">
                  <c:v>10</c:v>
                </c:pt>
                <c:pt idx="2">
                  <c:v>9.9</c:v>
                </c:pt>
                <c:pt idx="3">
                  <c:v>9.9</c:v>
                </c:pt>
                <c:pt idx="4">
                  <c:v>9.6999999999999993</c:v>
                </c:pt>
                <c:pt idx="5">
                  <c:v>9.6</c:v>
                </c:pt>
                <c:pt idx="6">
                  <c:v>9.6999999999999993</c:v>
                </c:pt>
                <c:pt idx="7">
                  <c:v>9.3000000000000007</c:v>
                </c:pt>
                <c:pt idx="8">
                  <c:v>9.1999999999999993</c:v>
                </c:pt>
                <c:pt idx="9">
                  <c:v>9.1999999999999993</c:v>
                </c:pt>
                <c:pt idx="10">
                  <c:v>8.6999999999999993</c:v>
                </c:pt>
                <c:pt idx="11">
                  <c:v>9</c:v>
                </c:pt>
                <c:pt idx="12">
                  <c:v>8.8000000000000007</c:v>
                </c:pt>
                <c:pt idx="13">
                  <c:v>8.6</c:v>
                </c:pt>
                <c:pt idx="14">
                  <c:v>8.5</c:v>
                </c:pt>
                <c:pt idx="15">
                  <c:v>8.5</c:v>
                </c:pt>
                <c:pt idx="16">
                  <c:v>8.1999999999999993</c:v>
                </c:pt>
                <c:pt idx="17">
                  <c:v>8.1</c:v>
                </c:pt>
                <c:pt idx="18">
                  <c:v>7.9</c:v>
                </c:pt>
                <c:pt idx="19">
                  <c:v>7.7</c:v>
                </c:pt>
                <c:pt idx="20">
                  <c:v>7.1</c:v>
                </c:pt>
                <c:pt idx="21">
                  <c:v>8.6999999999999993</c:v>
                </c:pt>
                <c:pt idx="22">
                  <c:v>7.9</c:v>
                </c:pt>
                <c:pt idx="23">
                  <c:v>8</c:v>
                </c:pt>
                <c:pt idx="24">
                  <c:v>7.7</c:v>
                </c:pt>
                <c:pt idx="25">
                  <c:v>7.7</c:v>
                </c:pt>
                <c:pt idx="26">
                  <c:v>7.2</c:v>
                </c:pt>
                <c:pt idx="27">
                  <c:v>7.1</c:v>
                </c:pt>
                <c:pt idx="28">
                  <c:v>7.2</c:v>
                </c:pt>
                <c:pt idx="29">
                  <c:v>7</c:v>
                </c:pt>
                <c:pt idx="30">
                  <c:v>6.9</c:v>
                </c:pt>
                <c:pt idx="31">
                  <c:v>6.9</c:v>
                </c:pt>
                <c:pt idx="32">
                  <c:v>7</c:v>
                </c:pt>
                <c:pt idx="33">
                  <c:v>7.2</c:v>
                </c:pt>
                <c:pt idx="34">
                  <c:v>7.3</c:v>
                </c:pt>
                <c:pt idx="35">
                  <c:v>7.2</c:v>
                </c:pt>
                <c:pt idx="36">
                  <c:v>7.1</c:v>
                </c:pt>
                <c:pt idx="37">
                  <c:v>7.2</c:v>
                </c:pt>
                <c:pt idx="38">
                  <c:v>7.1</c:v>
                </c:pt>
                <c:pt idx="39">
                  <c:v>7.3</c:v>
                </c:pt>
                <c:pt idx="40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F1-4260-B32F-F17ACECF281B}"/>
            </c:ext>
          </c:extLst>
        </c:ser>
        <c:ser>
          <c:idx val="2"/>
          <c:order val="2"/>
          <c:tx>
            <c:strRef>
              <c:f>Données!$D$8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'dates trim'!$B$134:$C$300</c:f>
              <c:multiLvlStrCache>
                <c:ptCount val="51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</c:lvl>
                <c:lvl>
                  <c:pt idx="3">
                    <c:v>2016</c:v>
                  </c:pt>
                  <c:pt idx="7">
                    <c:v>2017</c:v>
                  </c:pt>
                  <c:pt idx="11">
                    <c:v>2018</c:v>
                  </c:pt>
                  <c:pt idx="15">
                    <c:v>2019</c:v>
                  </c:pt>
                  <c:pt idx="19">
                    <c:v>2020</c:v>
                  </c:pt>
                  <c:pt idx="23">
                    <c:v>2021</c:v>
                  </c:pt>
                  <c:pt idx="27">
                    <c:v>2022</c:v>
                  </c:pt>
                  <c:pt idx="31">
                    <c:v>2023</c:v>
                  </c:pt>
                  <c:pt idx="35">
                    <c:v>2024</c:v>
                  </c:pt>
                  <c:pt idx="39">
                    <c:v>2025</c:v>
                  </c:pt>
                  <c:pt idx="43">
                    <c:v>2026</c:v>
                  </c:pt>
                  <c:pt idx="47">
                    <c:v>2027</c:v>
                  </c:pt>
                </c:lvl>
              </c:multiLvlStrCache>
            </c:multiLvlStrRef>
          </c:cat>
          <c:val>
            <c:numRef>
              <c:f>Données!$D$142:$D$182</c:f>
              <c:numCache>
                <c:formatCode>#\ ##0.0</c:formatCode>
                <c:ptCount val="41"/>
                <c:pt idx="0">
                  <c:v>11.6</c:v>
                </c:pt>
                <c:pt idx="1">
                  <c:v>11.3</c:v>
                </c:pt>
                <c:pt idx="2">
                  <c:v>11.2</c:v>
                </c:pt>
                <c:pt idx="3">
                  <c:v>11.2</c:v>
                </c:pt>
                <c:pt idx="4">
                  <c:v>11</c:v>
                </c:pt>
                <c:pt idx="5">
                  <c:v>10.9</c:v>
                </c:pt>
                <c:pt idx="6">
                  <c:v>11.2</c:v>
                </c:pt>
                <c:pt idx="7">
                  <c:v>10.7</c:v>
                </c:pt>
                <c:pt idx="8">
                  <c:v>10.8</c:v>
                </c:pt>
                <c:pt idx="9">
                  <c:v>10.9</c:v>
                </c:pt>
                <c:pt idx="10">
                  <c:v>10.4</c:v>
                </c:pt>
                <c:pt idx="11">
                  <c:v>10.7</c:v>
                </c:pt>
                <c:pt idx="12">
                  <c:v>10.5</c:v>
                </c:pt>
                <c:pt idx="13">
                  <c:v>10.3</c:v>
                </c:pt>
                <c:pt idx="14">
                  <c:v>10.199999999999999</c:v>
                </c:pt>
                <c:pt idx="15">
                  <c:v>10.1</c:v>
                </c:pt>
                <c:pt idx="16">
                  <c:v>9.8000000000000007</c:v>
                </c:pt>
                <c:pt idx="17">
                  <c:v>9.6999999999999993</c:v>
                </c:pt>
                <c:pt idx="18">
                  <c:v>9.4</c:v>
                </c:pt>
                <c:pt idx="19">
                  <c:v>8.9</c:v>
                </c:pt>
                <c:pt idx="20">
                  <c:v>8.4</c:v>
                </c:pt>
                <c:pt idx="21">
                  <c:v>10.199999999999999</c:v>
                </c:pt>
                <c:pt idx="22">
                  <c:v>9</c:v>
                </c:pt>
                <c:pt idx="23">
                  <c:v>9.1999999999999993</c:v>
                </c:pt>
                <c:pt idx="24">
                  <c:v>9.1</c:v>
                </c:pt>
                <c:pt idx="25">
                  <c:v>8.6999999999999993</c:v>
                </c:pt>
                <c:pt idx="26">
                  <c:v>8.3000000000000007</c:v>
                </c:pt>
                <c:pt idx="27">
                  <c:v>8.3000000000000007</c:v>
                </c:pt>
                <c:pt idx="28">
                  <c:v>8.3000000000000007</c:v>
                </c:pt>
                <c:pt idx="29">
                  <c:v>8.3000000000000007</c:v>
                </c:pt>
                <c:pt idx="30">
                  <c:v>8.1</c:v>
                </c:pt>
                <c:pt idx="31">
                  <c:v>8</c:v>
                </c:pt>
                <c:pt idx="32">
                  <c:v>8</c:v>
                </c:pt>
                <c:pt idx="33">
                  <c:v>8.3000000000000007</c:v>
                </c:pt>
                <c:pt idx="34">
                  <c:v>8.1999999999999993</c:v>
                </c:pt>
                <c:pt idx="35">
                  <c:v>8.1</c:v>
                </c:pt>
                <c:pt idx="36">
                  <c:v>7.9</c:v>
                </c:pt>
                <c:pt idx="37">
                  <c:v>8</c:v>
                </c:pt>
                <c:pt idx="38">
                  <c:v>7.7</c:v>
                </c:pt>
                <c:pt idx="39">
                  <c:v>7.9</c:v>
                </c:pt>
                <c:pt idx="40">
                  <c:v>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F1-4260-B32F-F17ACECF2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50976"/>
        <c:axId val="138752768"/>
      </c:lineChart>
      <c:catAx>
        <c:axId val="1387509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crossAx val="1387527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752768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3875097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7326712001908849E-2"/>
          <c:y val="0.11088737212410718"/>
          <c:w val="0.83965909090909085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292052577934800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6CC-494A-8086-0A3095D36AD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66CC-494A-8086-0A3095D36ADF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66CC-494A-8086-0A3095D36ADF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66CC-494A-8086-0A3095D36AD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6CC-494A-8086-0A3095D36AD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6CC-494A-8086-0A3095D36AD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6CC-494A-8086-0A3095D36AD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6CC-494A-8086-0A3095D36ADF}"/>
              </c:ext>
            </c:extLst>
          </c:dPt>
          <c:dLbls>
            <c:dLbl>
              <c:idx val="0"/>
              <c:layout>
                <c:manualLayout>
                  <c:x val="3.6680421824850985E-3"/>
                  <c:y val="1.0731052984574087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CC-494A-8086-0A3095D36ADF}"/>
                </c:ext>
              </c:extLst>
            </c:dLbl>
            <c:dLbl>
              <c:idx val="1"/>
              <c:layout>
                <c:manualLayout>
                  <c:x val="1.8340210912425492E-3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CC-494A-8086-0A3095D36ADF}"/>
                </c:ext>
              </c:extLst>
            </c:dLbl>
            <c:dLbl>
              <c:idx val="2"/>
              <c:layout>
                <c:manualLayout>
                  <c:x val="0"/>
                  <c:y val="5.365526492287055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CC-494A-8086-0A3095D36ADF}"/>
                </c:ext>
              </c:extLst>
            </c:dLbl>
            <c:dLbl>
              <c:idx val="3"/>
              <c:layout>
                <c:manualLayout>
                  <c:x val="0"/>
                  <c:y val="5.365315251086571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CC-494A-8086-0A3095D36ADF}"/>
                </c:ext>
              </c:extLst>
            </c:dLbl>
            <c:dLbl>
              <c:idx val="4"/>
              <c:layout>
                <c:manualLayout>
                  <c:x val="1.8340210912426165E-3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CC-494A-8086-0A3095D36ADF}"/>
                </c:ext>
              </c:extLst>
            </c:dLbl>
            <c:dLbl>
              <c:idx val="5"/>
              <c:layout>
                <c:manualLayout>
                  <c:x val="-1.4441110954665742E-7"/>
                  <c:y val="5.365526492287055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CC-494A-8086-0A3095D36ADF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CC-494A-8086-0A3095D36ADF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CC-494A-8086-0A3095D36ADF}"/>
                </c:ext>
              </c:extLst>
            </c:dLbl>
            <c:dLbl>
              <c:idx val="8"/>
              <c:layout>
                <c:manualLayout>
                  <c:x val="0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CC-494A-8086-0A3095D36ADF}"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graphiques_trim'!$G$10:$G$18</c:f>
              <c:strCache>
                <c:ptCount val="9"/>
                <c:pt idx="0">
                  <c:v>Ariège</c:v>
                </c:pt>
                <c:pt idx="1">
                  <c:v>Paca</c:v>
                </c:pt>
                <c:pt idx="2">
                  <c:v>Alpes-de-Haute-Provence</c:v>
                </c:pt>
                <c:pt idx="3">
                  <c:v>France métro.</c:v>
                </c:pt>
                <c:pt idx="4">
                  <c:v>Lot</c:v>
                </c:pt>
                <c:pt idx="5">
                  <c:v>Haute-Corse</c:v>
                </c:pt>
                <c:pt idx="6">
                  <c:v>Haute-Marne</c:v>
                </c:pt>
                <c:pt idx="7">
                  <c:v>Hautes-Alpes</c:v>
                </c:pt>
                <c:pt idx="8">
                  <c:v>Corse-du-Sud</c:v>
                </c:pt>
              </c:strCache>
            </c:strRef>
          </c:cat>
          <c:val>
            <c:numRef>
              <c:f>'données graphiques_trim'!$H$10:$H$18</c:f>
              <c:numCache>
                <c:formatCode>#\ ##0.0</c:formatCode>
                <c:ptCount val="9"/>
                <c:pt idx="0">
                  <c:v>9.1</c:v>
                </c:pt>
                <c:pt idx="1">
                  <c:v>8</c:v>
                </c:pt>
                <c:pt idx="2">
                  <c:v>7.8</c:v>
                </c:pt>
                <c:pt idx="3">
                  <c:v>7.3</c:v>
                </c:pt>
                <c:pt idx="4">
                  <c:v>7.2</c:v>
                </c:pt>
                <c:pt idx="5">
                  <c:v>6.7</c:v>
                </c:pt>
                <c:pt idx="6">
                  <c:v>6.6</c:v>
                </c:pt>
                <c:pt idx="7">
                  <c:v>6.4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6CC-494A-8086-0A3095D36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3804096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graphiques_trim'!$G$10:$G$18</c:f>
              <c:strCache>
                <c:ptCount val="9"/>
                <c:pt idx="0">
                  <c:v>Ariège</c:v>
                </c:pt>
                <c:pt idx="1">
                  <c:v>Paca</c:v>
                </c:pt>
                <c:pt idx="2">
                  <c:v>Alpes-de-Haute-Provence</c:v>
                </c:pt>
                <c:pt idx="3">
                  <c:v>France métro.</c:v>
                </c:pt>
                <c:pt idx="4">
                  <c:v>Lot</c:v>
                </c:pt>
                <c:pt idx="5">
                  <c:v>Haute-Corse</c:v>
                </c:pt>
                <c:pt idx="6">
                  <c:v>Haute-Marne</c:v>
                </c:pt>
                <c:pt idx="7">
                  <c:v>Hautes-Alpes</c:v>
                </c:pt>
                <c:pt idx="8">
                  <c:v>Corse-du-Sud</c:v>
                </c:pt>
              </c:strCache>
            </c:strRef>
          </c:xVal>
          <c:yVal>
            <c:numRef>
              <c:f>'données graphiques_trim'!$J$10:$J$18</c:f>
              <c:numCache>
                <c:formatCode>#\ ##0.0</c:formatCode>
                <c:ptCount val="9"/>
                <c:pt idx="0">
                  <c:v>0</c:v>
                </c:pt>
                <c:pt idx="1">
                  <c:v>9.9999999999999645E-2</c:v>
                </c:pt>
                <c:pt idx="2">
                  <c:v>-0.10000000000000053</c:v>
                </c:pt>
                <c:pt idx="3">
                  <c:v>0</c:v>
                </c:pt>
                <c:pt idx="4">
                  <c:v>0.20000000000000018</c:v>
                </c:pt>
                <c:pt idx="5">
                  <c:v>0.10000000000000053</c:v>
                </c:pt>
                <c:pt idx="6">
                  <c:v>9.9999999999999645E-2</c:v>
                </c:pt>
                <c:pt idx="7">
                  <c:v>0.20000000000000018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66CC-494A-8086-0A3095D36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05380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053804096"/>
        <c:crosses val="autoZero"/>
        <c:crossBetween val="between"/>
        <c:majorUnit val="1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30000000000000004"/>
          <c:min val="-0.2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3.989125843451137E-2"/>
          <c:y val="9.0546216934150839E-2"/>
          <c:w val="0.90099174329481169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/>
              <a:t>Evolution du nombre de bénéficiaires* des principales prestations sociales</a:t>
            </a:r>
            <a:r>
              <a:rPr lang="fr-FR" sz="1500" baseline="0"/>
              <a:t> dans les Alpes-de-Haute-Provence</a:t>
            </a:r>
          </a:p>
          <a:p>
            <a:pPr>
              <a:defRPr/>
            </a:pPr>
            <a:r>
              <a:rPr lang="fr-FR" sz="1100" b="0" i="1"/>
              <a:t>(données brutes, base 100 au</a:t>
            </a:r>
            <a:r>
              <a:rPr lang="fr-FR" sz="1100" b="0" i="1" baseline="0"/>
              <a:t> T4</a:t>
            </a:r>
            <a:r>
              <a:rPr lang="fr-FR" sz="1100" b="0" i="1"/>
              <a:t> 2021)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461557959444E-2"/>
          <c:y val="0.18092396816931747"/>
          <c:w val="0.88312922262587745"/>
          <c:h val="0.5274691261201911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RSA!$A$62:$A$104</c:f>
              <c:strCache>
                <c:ptCount val="43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</c:strCache>
            </c:strRef>
          </c:cat>
          <c:val>
            <c:numRef>
              <c:f>RSA!$AS$62:$AS$104</c:f>
              <c:numCache>
                <c:formatCode>0.0</c:formatCode>
                <c:ptCount val="43"/>
                <c:pt idx="0">
                  <c:v>100</c:v>
                </c:pt>
                <c:pt idx="1">
                  <c:v>100.22935779816513</c:v>
                </c:pt>
                <c:pt idx="2">
                  <c:v>99.77064220183486</c:v>
                </c:pt>
                <c:pt idx="3">
                  <c:v>100.45871559633028</c:v>
                </c:pt>
                <c:pt idx="4">
                  <c:v>100.68807339449542</c:v>
                </c:pt>
                <c:pt idx="5">
                  <c:v>100.22935779816513</c:v>
                </c:pt>
                <c:pt idx="6">
                  <c:v>99.311926605504581</c:v>
                </c:pt>
                <c:pt idx="7">
                  <c:v>99.311926605504581</c:v>
                </c:pt>
                <c:pt idx="8">
                  <c:v>97.706422018348633</c:v>
                </c:pt>
                <c:pt idx="9">
                  <c:v>98.394495412844037</c:v>
                </c:pt>
                <c:pt idx="10">
                  <c:v>98.165137614678898</c:v>
                </c:pt>
                <c:pt idx="11">
                  <c:v>99.082568807339456</c:v>
                </c:pt>
                <c:pt idx="12">
                  <c:v>99.541284403669721</c:v>
                </c:pt>
                <c:pt idx="13">
                  <c:v>99.082568807339456</c:v>
                </c:pt>
                <c:pt idx="14">
                  <c:v>99.311926605504581</c:v>
                </c:pt>
                <c:pt idx="15">
                  <c:v>99.082568807339456</c:v>
                </c:pt>
                <c:pt idx="16">
                  <c:v>98.394495412844037</c:v>
                </c:pt>
                <c:pt idx="17">
                  <c:v>98.623853211009177</c:v>
                </c:pt>
                <c:pt idx="18">
                  <c:v>97.247706422018354</c:v>
                </c:pt>
                <c:pt idx="19">
                  <c:v>96.100917431192656</c:v>
                </c:pt>
                <c:pt idx="20">
                  <c:v>94.954128440366972</c:v>
                </c:pt>
                <c:pt idx="21">
                  <c:v>94.495412844036693</c:v>
                </c:pt>
                <c:pt idx="22">
                  <c:v>94.495412844036693</c:v>
                </c:pt>
                <c:pt idx="23">
                  <c:v>94.954128440366972</c:v>
                </c:pt>
                <c:pt idx="24">
                  <c:v>94.954128440366972</c:v>
                </c:pt>
                <c:pt idx="25">
                  <c:v>94.724770642201833</c:v>
                </c:pt>
                <c:pt idx="26">
                  <c:v>94.724770642201833</c:v>
                </c:pt>
                <c:pt idx="27">
                  <c:v>94.724770642201833</c:v>
                </c:pt>
                <c:pt idx="28">
                  <c:v>94.954128440366972</c:v>
                </c:pt>
                <c:pt idx="29">
                  <c:v>95.183486238532112</c:v>
                </c:pt>
                <c:pt idx="30">
                  <c:v>94.954128440366972</c:v>
                </c:pt>
                <c:pt idx="31">
                  <c:v>93.807339449541288</c:v>
                </c:pt>
                <c:pt idx="32">
                  <c:v>92.201834862385326</c:v>
                </c:pt>
                <c:pt idx="33">
                  <c:v>93.11926605504587</c:v>
                </c:pt>
                <c:pt idx="34">
                  <c:v>93.807339449541288</c:v>
                </c:pt>
                <c:pt idx="35">
                  <c:v>93.348623853211009</c:v>
                </c:pt>
                <c:pt idx="36">
                  <c:v>94.954128440366972</c:v>
                </c:pt>
                <c:pt idx="37">
                  <c:v>94.266055045871553</c:v>
                </c:pt>
                <c:pt idx="38">
                  <c:v>93.807339449541288</c:v>
                </c:pt>
                <c:pt idx="39">
                  <c:v>94.266055045871553</c:v>
                </c:pt>
                <c:pt idx="40">
                  <c:v>96.559633027522935</c:v>
                </c:pt>
                <c:pt idx="41">
                  <c:v>96.788990825688074</c:v>
                </c:pt>
                <c:pt idx="42">
                  <c:v>94.266055045871553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19-400B-8405-9035050D050E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strRef>
              <c:f>RSA!$A$62:$A$104</c:f>
              <c:strCache>
                <c:ptCount val="43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</c:strCache>
            </c:strRef>
          </c:cat>
          <c:val>
            <c:numRef>
              <c:f>ASS!$AR$62:$AR$797</c:f>
              <c:numCache>
                <c:formatCode>0.0</c:formatCode>
                <c:ptCount val="736"/>
                <c:pt idx="0">
                  <c:v>100</c:v>
                </c:pt>
                <c:pt idx="1">
                  <c:v>100</c:v>
                </c:pt>
                <c:pt idx="2">
                  <c:v>98.837209302325576</c:v>
                </c:pt>
                <c:pt idx="3">
                  <c:v>96.511627906976756</c:v>
                </c:pt>
                <c:pt idx="4">
                  <c:v>94.186046511627907</c:v>
                </c:pt>
                <c:pt idx="5">
                  <c:v>91.860465116279073</c:v>
                </c:pt>
                <c:pt idx="6">
                  <c:v>90.697674418604649</c:v>
                </c:pt>
                <c:pt idx="7">
                  <c:v>89.534883720930239</c:v>
                </c:pt>
                <c:pt idx="8">
                  <c:v>88.372093023255815</c:v>
                </c:pt>
                <c:pt idx="9">
                  <c:v>86.04651162790698</c:v>
                </c:pt>
                <c:pt idx="10">
                  <c:v>84.883720930232556</c:v>
                </c:pt>
                <c:pt idx="11">
                  <c:v>86.04651162790698</c:v>
                </c:pt>
                <c:pt idx="12">
                  <c:v>84.883720930232556</c:v>
                </c:pt>
                <c:pt idx="13">
                  <c:v>83.720930232558146</c:v>
                </c:pt>
                <c:pt idx="14">
                  <c:v>83.720930232558146</c:v>
                </c:pt>
                <c:pt idx="15">
                  <c:v>81.395348837209298</c:v>
                </c:pt>
                <c:pt idx="16">
                  <c:v>81.395348837209298</c:v>
                </c:pt>
                <c:pt idx="17">
                  <c:v>80.232558139534888</c:v>
                </c:pt>
                <c:pt idx="18">
                  <c:v>79.069767441860463</c:v>
                </c:pt>
                <c:pt idx="19">
                  <c:v>80.232558139534888</c:v>
                </c:pt>
                <c:pt idx="20">
                  <c:v>80.232558139534888</c:v>
                </c:pt>
                <c:pt idx="21">
                  <c:v>79.069767441860463</c:v>
                </c:pt>
                <c:pt idx="22">
                  <c:v>76.744186046511629</c:v>
                </c:pt>
                <c:pt idx="23">
                  <c:v>76.744186046511629</c:v>
                </c:pt>
                <c:pt idx="24">
                  <c:v>76.744186046511629</c:v>
                </c:pt>
                <c:pt idx="25">
                  <c:v>77.906976744186053</c:v>
                </c:pt>
                <c:pt idx="26">
                  <c:v>74.418604651162795</c:v>
                </c:pt>
                <c:pt idx="27">
                  <c:v>74.418604651162795</c:v>
                </c:pt>
                <c:pt idx="28">
                  <c:v>73.255813953488371</c:v>
                </c:pt>
                <c:pt idx="29">
                  <c:v>72.093023255813947</c:v>
                </c:pt>
                <c:pt idx="30">
                  <c:v>70.930232558139537</c:v>
                </c:pt>
                <c:pt idx="31">
                  <c:v>72.093023255813947</c:v>
                </c:pt>
                <c:pt idx="32">
                  <c:v>73.255813953488371</c:v>
                </c:pt>
                <c:pt idx="33">
                  <c:v>70.930232558139537</c:v>
                </c:pt>
                <c:pt idx="34">
                  <c:v>70.930232558139537</c:v>
                </c:pt>
                <c:pt idx="35">
                  <c:v>72.093023255813947</c:v>
                </c:pt>
                <c:pt idx="36">
                  <c:v>73.255813953488371</c:v>
                </c:pt>
                <c:pt idx="37">
                  <c:v>76.744186046511629</c:v>
                </c:pt>
                <c:pt idx="38">
                  <c:v>75.581395348837205</c:v>
                </c:pt>
                <c:pt idx="39">
                  <c:v>76.744186046511629</c:v>
                </c:pt>
                <c:pt idx="40">
                  <c:v>77.906976744186053</c:v>
                </c:pt>
                <c:pt idx="41">
                  <c:v>79.069767441860463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19-400B-8405-9035050D050E}"/>
            </c:ext>
          </c:extLst>
        </c:ser>
        <c:ser>
          <c:idx val="3"/>
          <c:order val="2"/>
          <c:tx>
            <c:v>PA</c:v>
          </c:tx>
          <c:marker>
            <c:symbol val="none"/>
          </c:marker>
          <c:cat>
            <c:strRef>
              <c:f>RSA!$A$62:$A$104</c:f>
              <c:strCache>
                <c:ptCount val="43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</c:strCache>
            </c:strRef>
          </c:cat>
          <c:val>
            <c:numRef>
              <c:f>PA!$AR$62:$AR$104</c:f>
              <c:numCache>
                <c:formatCode>0.0</c:formatCode>
                <c:ptCount val="43"/>
                <c:pt idx="0">
                  <c:v>100</c:v>
                </c:pt>
                <c:pt idx="1">
                  <c:v>98.869143780290784</c:v>
                </c:pt>
                <c:pt idx="2">
                  <c:v>98.465266558966064</c:v>
                </c:pt>
                <c:pt idx="3">
                  <c:v>98.626817447495966</c:v>
                </c:pt>
                <c:pt idx="4">
                  <c:v>98.142164781906303</c:v>
                </c:pt>
                <c:pt idx="5">
                  <c:v>98.384491114701135</c:v>
                </c:pt>
                <c:pt idx="6">
                  <c:v>98.949919224555742</c:v>
                </c:pt>
                <c:pt idx="7">
                  <c:v>99.111470113085616</c:v>
                </c:pt>
                <c:pt idx="8">
                  <c:v>101.21163166397416</c:v>
                </c:pt>
                <c:pt idx="9">
                  <c:v>102.90791599353797</c:v>
                </c:pt>
                <c:pt idx="10">
                  <c:v>104.44264943457189</c:v>
                </c:pt>
                <c:pt idx="11">
                  <c:v>105.49273021001615</c:v>
                </c:pt>
                <c:pt idx="12">
                  <c:v>105.65428109854605</c:v>
                </c:pt>
                <c:pt idx="13">
                  <c:v>104.8465266558966</c:v>
                </c:pt>
                <c:pt idx="14">
                  <c:v>102.90791599353797</c:v>
                </c:pt>
                <c:pt idx="15">
                  <c:v>102.42326332794831</c:v>
                </c:pt>
                <c:pt idx="16">
                  <c:v>100.48465266558966</c:v>
                </c:pt>
                <c:pt idx="17">
                  <c:v>100.64620355411955</c:v>
                </c:pt>
                <c:pt idx="18">
                  <c:v>100.64620355411955</c:v>
                </c:pt>
                <c:pt idx="19">
                  <c:v>101.69628432956381</c:v>
                </c:pt>
                <c:pt idx="20">
                  <c:v>102.50403877221326</c:v>
                </c:pt>
                <c:pt idx="21">
                  <c:v>102.98869143780291</c:v>
                </c:pt>
                <c:pt idx="22">
                  <c:v>102.82714054927303</c:v>
                </c:pt>
                <c:pt idx="23">
                  <c:v>102.74636510500808</c:v>
                </c:pt>
                <c:pt idx="24">
                  <c:v>102.50403877221326</c:v>
                </c:pt>
                <c:pt idx="25">
                  <c:v>99.919224555735056</c:v>
                </c:pt>
                <c:pt idx="26">
                  <c:v>97.657512116316639</c:v>
                </c:pt>
                <c:pt idx="27">
                  <c:v>95.799676898222941</c:v>
                </c:pt>
                <c:pt idx="28">
                  <c:v>94.426494345718908</c:v>
                </c:pt>
                <c:pt idx="29">
                  <c:v>94.830371567043613</c:v>
                </c:pt>
                <c:pt idx="30">
                  <c:v>96.122778675282717</c:v>
                </c:pt>
                <c:pt idx="31">
                  <c:v>98.061389337641359</c:v>
                </c:pt>
                <c:pt idx="32">
                  <c:v>99.838449111470112</c:v>
                </c:pt>
                <c:pt idx="33">
                  <c:v>101.05008077544426</c:v>
                </c:pt>
                <c:pt idx="34">
                  <c:v>101.45395799676898</c:v>
                </c:pt>
                <c:pt idx="35">
                  <c:v>101.61550888529887</c:v>
                </c:pt>
                <c:pt idx="36">
                  <c:v>101.77705977382875</c:v>
                </c:pt>
                <c:pt idx="37">
                  <c:v>101.77705977382875</c:v>
                </c:pt>
                <c:pt idx="38">
                  <c:v>101.2924071082391</c:v>
                </c:pt>
                <c:pt idx="39">
                  <c:v>99.676898222940224</c:v>
                </c:pt>
                <c:pt idx="40">
                  <c:v>98.303715670436191</c:v>
                </c:pt>
                <c:pt idx="41">
                  <c:v>97.092084006462031</c:v>
                </c:pt>
                <c:pt idx="42">
                  <c:v>98.546042003231022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19-400B-8405-9035050D0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463936"/>
        <c:axId val="229465472"/>
      </c:lineChart>
      <c:catAx>
        <c:axId val="229463936"/>
        <c:scaling>
          <c:orientation val="minMax"/>
          <c:max val="43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1000" baseline="0"/>
            </a:pPr>
            <a:endParaRPr lang="fr-FR"/>
          </a:p>
        </c:txPr>
        <c:crossAx val="229465472"/>
        <c:crossesAt val="100"/>
        <c:auto val="1"/>
        <c:lblAlgn val="ctr"/>
        <c:lblOffset val="100"/>
        <c:tickMarkSkip val="3"/>
        <c:noMultiLvlLbl val="1"/>
      </c:catAx>
      <c:valAx>
        <c:axId val="229465472"/>
        <c:scaling>
          <c:orientation val="minMax"/>
          <c:max val="108"/>
          <c:min val="68"/>
        </c:scaling>
        <c:delete val="0"/>
        <c:axPos val="l"/>
        <c:majorGridlines/>
        <c:numFmt formatCode="0" sourceLinked="0"/>
        <c:majorTickMark val="none"/>
        <c:minorTickMark val="none"/>
        <c:tickLblPos val="low"/>
        <c:spPr>
          <a:ln/>
        </c:spPr>
        <c:crossAx val="229463936"/>
        <c:crossesAt val="43862"/>
        <c:crossBetween val="midCat"/>
        <c:majorUnit val="4"/>
      </c:valAx>
      <c:spPr>
        <a:ln>
          <a:solidFill>
            <a:schemeClr val="tx1">
              <a:tint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9860508090694265"/>
          <c:y val="0.78118350744005616"/>
          <c:w val="0.38762692046671737"/>
          <c:h val="6.057927432437779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du cumul annuel glissant des créations d'entreprises </a:t>
            </a:r>
          </a:p>
          <a:p>
            <a:pPr>
              <a:defRPr/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(données brutes, en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base 100 au 1</a:t>
            </a:r>
            <a:r>
              <a:rPr lang="fr-FR" sz="1000" b="0" i="1" u="none" strike="noStrike" kern="1200" spc="0" baseline="30000">
                <a:solidFill>
                  <a:srgbClr val="000000"/>
                </a:solidFill>
                <a:latin typeface="Calibri"/>
              </a:rPr>
              <a:t>e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trimestre 2015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)</a:t>
            </a:r>
          </a:p>
        </c:rich>
      </c:tx>
      <c:layout>
        <c:manualLayout>
          <c:xMode val="edge"/>
          <c:yMode val="edge"/>
          <c:x val="0.21786639343918568"/>
          <c:y val="2.023310976868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0918923802737791E-2"/>
          <c:y val="0.24729020639798646"/>
          <c:w val="0.92942066234906906"/>
          <c:h val="0.52392569192019056"/>
        </c:manualLayout>
      </c:layout>
      <c:lineChart>
        <c:grouping val="standard"/>
        <c:varyColors val="0"/>
        <c:ser>
          <c:idx val="3"/>
          <c:order val="0"/>
          <c:tx>
            <c:v>Total Alpes-de-Haute-Provence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annuel'!$V$10:$V$51</c:f>
              <c:numCache>
                <c:formatCode>0.0</c:formatCode>
                <c:ptCount val="42"/>
                <c:pt idx="0">
                  <c:v>100</c:v>
                </c:pt>
                <c:pt idx="1">
                  <c:v>99.937926753569201</c:v>
                </c:pt>
                <c:pt idx="2">
                  <c:v>100.68280571073866</c:v>
                </c:pt>
                <c:pt idx="3">
                  <c:v>101.30353817504655</c:v>
                </c:pt>
                <c:pt idx="4">
                  <c:v>102.35878336436997</c:v>
                </c:pt>
                <c:pt idx="5">
                  <c:v>100.37243947858474</c:v>
                </c:pt>
                <c:pt idx="6">
                  <c:v>97.330850403476106</c:v>
                </c:pt>
                <c:pt idx="7">
                  <c:v>94.599627560521412</c:v>
                </c:pt>
                <c:pt idx="8">
                  <c:v>94.475481067659842</c:v>
                </c:pt>
                <c:pt idx="9">
                  <c:v>94.97206703910615</c:v>
                </c:pt>
                <c:pt idx="10">
                  <c:v>96.275605214152705</c:v>
                </c:pt>
                <c:pt idx="11">
                  <c:v>98.696461824953445</c:v>
                </c:pt>
                <c:pt idx="12">
                  <c:v>102.29671011793917</c:v>
                </c:pt>
                <c:pt idx="13">
                  <c:v>104.53134698944754</c:v>
                </c:pt>
                <c:pt idx="14">
                  <c:v>107.20049658597144</c:v>
                </c:pt>
                <c:pt idx="15">
                  <c:v>108.69025450031036</c:v>
                </c:pt>
                <c:pt idx="16">
                  <c:v>111.73184357541899</c:v>
                </c:pt>
                <c:pt idx="17">
                  <c:v>115.39416511483552</c:v>
                </c:pt>
                <c:pt idx="18">
                  <c:v>119.61514587212912</c:v>
                </c:pt>
                <c:pt idx="19">
                  <c:v>128.11918063314712</c:v>
                </c:pt>
                <c:pt idx="20">
                  <c:v>126.5673494723774</c:v>
                </c:pt>
                <c:pt idx="21">
                  <c:v>120.60831781502172</c:v>
                </c:pt>
                <c:pt idx="22">
                  <c:v>122.284295468653</c:v>
                </c:pt>
                <c:pt idx="23">
                  <c:v>125.01551831160769</c:v>
                </c:pt>
                <c:pt idx="24">
                  <c:v>131.59528243327125</c:v>
                </c:pt>
                <c:pt idx="25">
                  <c:v>151.83116076970828</c:v>
                </c:pt>
                <c:pt idx="26">
                  <c:v>151.89323401613905</c:v>
                </c:pt>
                <c:pt idx="27">
                  <c:v>155.05896958410926</c:v>
                </c:pt>
                <c:pt idx="28">
                  <c:v>161.1421477343265</c:v>
                </c:pt>
                <c:pt idx="29">
                  <c:v>158.78336436995656</c:v>
                </c:pt>
                <c:pt idx="30">
                  <c:v>163.2526381129733</c:v>
                </c:pt>
                <c:pt idx="31">
                  <c:v>163.19056486654253</c:v>
                </c:pt>
                <c:pt idx="32">
                  <c:v>162.32153941651148</c:v>
                </c:pt>
                <c:pt idx="33">
                  <c:v>158.03848541278708</c:v>
                </c:pt>
                <c:pt idx="34">
                  <c:v>156.54872749844816</c:v>
                </c:pt>
                <c:pt idx="35">
                  <c:v>155.49348230912477</c:v>
                </c:pt>
                <c:pt idx="36">
                  <c:v>155.1831160769708</c:v>
                </c:pt>
                <c:pt idx="37">
                  <c:v>153.94165114835505</c:v>
                </c:pt>
                <c:pt idx="38">
                  <c:v>154.7486033519553</c:v>
                </c:pt>
                <c:pt idx="39">
                  <c:v>154.31409062693979</c:v>
                </c:pt>
                <c:pt idx="40">
                  <c:v>152.94847920546243</c:v>
                </c:pt>
                <c:pt idx="41">
                  <c:v>151.89323401613905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82-4E01-A09C-5C38EE6C98AB}"/>
            </c:ext>
          </c:extLst>
        </c:ser>
        <c:ser>
          <c:idx val="1"/>
          <c:order val="1"/>
          <c:tx>
            <c:v>Alpes-de-Haute-Provence hors micro-entrepreneurs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annuel'!$U$10:$U$51</c:f>
              <c:numCache>
                <c:formatCode>0.0</c:formatCode>
                <c:ptCount val="42"/>
                <c:pt idx="0">
                  <c:v>100</c:v>
                </c:pt>
                <c:pt idx="1">
                  <c:v>94.73684210526315</c:v>
                </c:pt>
                <c:pt idx="2">
                  <c:v>92.344497607655512</c:v>
                </c:pt>
                <c:pt idx="3">
                  <c:v>88.63636363636364</c:v>
                </c:pt>
                <c:pt idx="4">
                  <c:v>88.875598086124398</c:v>
                </c:pt>
                <c:pt idx="5">
                  <c:v>93.181818181818173</c:v>
                </c:pt>
                <c:pt idx="6">
                  <c:v>94.617224880382778</c:v>
                </c:pt>
                <c:pt idx="7">
                  <c:v>96.411483253588514</c:v>
                </c:pt>
                <c:pt idx="8">
                  <c:v>100.11961722488039</c:v>
                </c:pt>
                <c:pt idx="9">
                  <c:v>98.325358851674636</c:v>
                </c:pt>
                <c:pt idx="10">
                  <c:v>98.923444976076553</c:v>
                </c:pt>
                <c:pt idx="11">
                  <c:v>102.51196172248804</c:v>
                </c:pt>
                <c:pt idx="12">
                  <c:v>102.99043062200957</c:v>
                </c:pt>
                <c:pt idx="13">
                  <c:v>106.69856459330143</c:v>
                </c:pt>
                <c:pt idx="14">
                  <c:v>108.85167464114834</c:v>
                </c:pt>
                <c:pt idx="15">
                  <c:v>103.82775119617224</c:v>
                </c:pt>
                <c:pt idx="16">
                  <c:v>112.67942583732058</c:v>
                </c:pt>
                <c:pt idx="17">
                  <c:v>118.54066985645932</c:v>
                </c:pt>
                <c:pt idx="18">
                  <c:v>124.64114832535884</c:v>
                </c:pt>
                <c:pt idx="19">
                  <c:v>126.67464114832536</c:v>
                </c:pt>
                <c:pt idx="20">
                  <c:v>113.27751196172248</c:v>
                </c:pt>
                <c:pt idx="21">
                  <c:v>96.291866028708128</c:v>
                </c:pt>
                <c:pt idx="22">
                  <c:v>88.755980861244026</c:v>
                </c:pt>
                <c:pt idx="23">
                  <c:v>92.703349282296656</c:v>
                </c:pt>
                <c:pt idx="24">
                  <c:v>93.660287081339703</c:v>
                </c:pt>
                <c:pt idx="25">
                  <c:v>106.81818181818181</c:v>
                </c:pt>
                <c:pt idx="26">
                  <c:v>105.62200956937799</c:v>
                </c:pt>
                <c:pt idx="27">
                  <c:v>103.34928229665073</c:v>
                </c:pt>
                <c:pt idx="28">
                  <c:v>104.54545454545455</c:v>
                </c:pt>
                <c:pt idx="29">
                  <c:v>103.94736842105263</c:v>
                </c:pt>
                <c:pt idx="30">
                  <c:v>106.3397129186603</c:v>
                </c:pt>
                <c:pt idx="31">
                  <c:v>109.80861244019138</c:v>
                </c:pt>
                <c:pt idx="32">
                  <c:v>111.36363636363636</c:v>
                </c:pt>
                <c:pt idx="33">
                  <c:v>105.62200956937799</c:v>
                </c:pt>
                <c:pt idx="34">
                  <c:v>104.54545454545455</c:v>
                </c:pt>
                <c:pt idx="35">
                  <c:v>103.11004784688996</c:v>
                </c:pt>
                <c:pt idx="36">
                  <c:v>102.27272727272727</c:v>
                </c:pt>
                <c:pt idx="37">
                  <c:v>103.82775119617224</c:v>
                </c:pt>
                <c:pt idx="38">
                  <c:v>103.82775119617224</c:v>
                </c:pt>
                <c:pt idx="39">
                  <c:v>98.803827751196167</c:v>
                </c:pt>
                <c:pt idx="40">
                  <c:v>97.84688995215312</c:v>
                </c:pt>
                <c:pt idx="41">
                  <c:v>94.856459330143537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82-4E01-A09C-5C38EE6C98AB}"/>
            </c:ext>
          </c:extLst>
        </c:ser>
        <c:ser>
          <c:idx val="2"/>
          <c:order val="2"/>
          <c:tx>
            <c:v>Total Provence-Alpes-Côte d'Azur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annuel'!$T$10:$T$51</c:f>
              <c:numCache>
                <c:formatCode>0.0</c:formatCode>
                <c:ptCount val="42"/>
                <c:pt idx="0">
                  <c:v>100</c:v>
                </c:pt>
                <c:pt idx="1">
                  <c:v>98.939875299434263</c:v>
                </c:pt>
                <c:pt idx="2">
                  <c:v>98.503253427566634</c:v>
                </c:pt>
                <c:pt idx="3">
                  <c:v>97.949406228232618</c:v>
                </c:pt>
                <c:pt idx="4">
                  <c:v>99.559980292553647</c:v>
                </c:pt>
                <c:pt idx="5">
                  <c:v>101.47975739453967</c:v>
                </c:pt>
                <c:pt idx="6">
                  <c:v>101.42029527191178</c:v>
                </c:pt>
                <c:pt idx="7">
                  <c:v>101.868809568305</c:v>
                </c:pt>
                <c:pt idx="8">
                  <c:v>102.61123664225889</c:v>
                </c:pt>
                <c:pt idx="9">
                  <c:v>102.6791933538336</c:v>
                </c:pt>
                <c:pt idx="10">
                  <c:v>105.0440869166341</c:v>
                </c:pt>
                <c:pt idx="11">
                  <c:v>108.72054501282682</c:v>
                </c:pt>
                <c:pt idx="12">
                  <c:v>113.93962046176584</c:v>
                </c:pt>
                <c:pt idx="13">
                  <c:v>119.25383530690949</c:v>
                </c:pt>
                <c:pt idx="14">
                  <c:v>122.52085421586449</c:v>
                </c:pt>
                <c:pt idx="15">
                  <c:v>125.09981142012538</c:v>
                </c:pt>
                <c:pt idx="16">
                  <c:v>129.89415742172235</c:v>
                </c:pt>
                <c:pt idx="17">
                  <c:v>133.11700446815377</c:v>
                </c:pt>
                <c:pt idx="18">
                  <c:v>136.85292468697438</c:v>
                </c:pt>
                <c:pt idx="19">
                  <c:v>142.87728716807393</c:v>
                </c:pt>
                <c:pt idx="20">
                  <c:v>141.59120640152224</c:v>
                </c:pt>
                <c:pt idx="21">
                  <c:v>134.12955947061721</c:v>
                </c:pt>
                <c:pt idx="22">
                  <c:v>141.65576527751821</c:v>
                </c:pt>
                <c:pt idx="23">
                  <c:v>147.08210869676017</c:v>
                </c:pt>
                <c:pt idx="24">
                  <c:v>157.85324748135437</c:v>
                </c:pt>
                <c:pt idx="25">
                  <c:v>179.44989041980259</c:v>
                </c:pt>
                <c:pt idx="26">
                  <c:v>177.83761743769219</c:v>
                </c:pt>
                <c:pt idx="27">
                  <c:v>181.56164523198723</c:v>
                </c:pt>
                <c:pt idx="28">
                  <c:v>183.82290480963627</c:v>
                </c:pt>
                <c:pt idx="29">
                  <c:v>180.62044477667726</c:v>
                </c:pt>
                <c:pt idx="30">
                  <c:v>186.25235724843273</c:v>
                </c:pt>
                <c:pt idx="31">
                  <c:v>187.68794278044885</c:v>
                </c:pt>
                <c:pt idx="32">
                  <c:v>184.0658500535159</c:v>
                </c:pt>
                <c:pt idx="33">
                  <c:v>180.45564975110855</c:v>
                </c:pt>
                <c:pt idx="34">
                  <c:v>178.67178607227197</c:v>
                </c:pt>
                <c:pt idx="35">
                  <c:v>175.2382732199589</c:v>
                </c:pt>
                <c:pt idx="36">
                  <c:v>179.67754540357791</c:v>
                </c:pt>
                <c:pt idx="37">
                  <c:v>180.32313416353782</c:v>
                </c:pt>
                <c:pt idx="38">
                  <c:v>179.51784713137729</c:v>
                </c:pt>
                <c:pt idx="39">
                  <c:v>180.40128438184877</c:v>
                </c:pt>
                <c:pt idx="40">
                  <c:v>177.42987716824382</c:v>
                </c:pt>
                <c:pt idx="41">
                  <c:v>180.09717809755185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82-4E01-A09C-5C38EE6C98AB}"/>
            </c:ext>
          </c:extLst>
        </c:ser>
        <c:ser>
          <c:idx val="0"/>
          <c:order val="3"/>
          <c:tx>
            <c:v>Provence-Alpes-Côte d'Azur hors micro-entrepreneurs</c:v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annuel'!$S$10:$S$51</c:f>
              <c:numCache>
                <c:formatCode>0.0</c:formatCode>
                <c:ptCount val="42"/>
                <c:pt idx="0">
                  <c:v>100</c:v>
                </c:pt>
                <c:pt idx="1">
                  <c:v>98.698125719870163</c:v>
                </c:pt>
                <c:pt idx="2">
                  <c:v>98.952916128581904</c:v>
                </c:pt>
                <c:pt idx="3">
                  <c:v>99.232138494293395</c:v>
                </c:pt>
                <c:pt idx="4">
                  <c:v>102.80967505497189</c:v>
                </c:pt>
                <c:pt idx="5">
                  <c:v>106.614079787791</c:v>
                </c:pt>
                <c:pt idx="6">
                  <c:v>107.84963875606437</c:v>
                </c:pt>
                <c:pt idx="7">
                  <c:v>110.15322327318418</c:v>
                </c:pt>
                <c:pt idx="8">
                  <c:v>111.6365920910265</c:v>
                </c:pt>
                <c:pt idx="9">
                  <c:v>111.85647970402431</c:v>
                </c:pt>
                <c:pt idx="10">
                  <c:v>114.05884611357368</c:v>
                </c:pt>
                <c:pt idx="11">
                  <c:v>116.16697497469548</c:v>
                </c:pt>
                <c:pt idx="12">
                  <c:v>117.29433527625564</c:v>
                </c:pt>
                <c:pt idx="13">
                  <c:v>120.8963037939339</c:v>
                </c:pt>
                <c:pt idx="14">
                  <c:v>122.08299884820775</c:v>
                </c:pt>
                <c:pt idx="15">
                  <c:v>121.24533175107327</c:v>
                </c:pt>
                <c:pt idx="16">
                  <c:v>124.84031970960874</c:v>
                </c:pt>
                <c:pt idx="17">
                  <c:v>125.80014659174199</c:v>
                </c:pt>
                <c:pt idx="18">
                  <c:v>125.67100624760043</c:v>
                </c:pt>
                <c:pt idx="19">
                  <c:v>124.03057484904541</c:v>
                </c:pt>
                <c:pt idx="20">
                  <c:v>116.41827510383582</c:v>
                </c:pt>
                <c:pt idx="21">
                  <c:v>103.01909182925553</c:v>
                </c:pt>
                <c:pt idx="22">
                  <c:v>104.13947157167289</c:v>
                </c:pt>
                <c:pt idx="23">
                  <c:v>108.20215699277512</c:v>
                </c:pt>
                <c:pt idx="24">
                  <c:v>113.61209032843531</c:v>
                </c:pt>
                <c:pt idx="25">
                  <c:v>128.56444801228579</c:v>
                </c:pt>
                <c:pt idx="26">
                  <c:v>129.57313880841858</c:v>
                </c:pt>
                <c:pt idx="27">
                  <c:v>129.76859446441659</c:v>
                </c:pt>
                <c:pt idx="28">
                  <c:v>129.97801123870022</c:v>
                </c:pt>
                <c:pt idx="29">
                  <c:v>128.35503123800217</c:v>
                </c:pt>
                <c:pt idx="30">
                  <c:v>129.01818435656696</c:v>
                </c:pt>
                <c:pt idx="31">
                  <c:v>130.89595476597674</c:v>
                </c:pt>
                <c:pt idx="32">
                  <c:v>128.32710900143101</c:v>
                </c:pt>
                <c:pt idx="33">
                  <c:v>125.58025897874421</c:v>
                </c:pt>
                <c:pt idx="34">
                  <c:v>124.81937803218037</c:v>
                </c:pt>
                <c:pt idx="35">
                  <c:v>123.44071760147988</c:v>
                </c:pt>
                <c:pt idx="36">
                  <c:v>128.05137691529092</c:v>
                </c:pt>
                <c:pt idx="37">
                  <c:v>128.45624934557259</c:v>
                </c:pt>
                <c:pt idx="38">
                  <c:v>126.95193885030191</c:v>
                </c:pt>
                <c:pt idx="39">
                  <c:v>125.88740358102683</c:v>
                </c:pt>
                <c:pt idx="40">
                  <c:v>122.8229381173432</c:v>
                </c:pt>
                <c:pt idx="41">
                  <c:v>123.76880388119089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82-4E01-A09C-5C38EE6C9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317920"/>
        <c:axId val="1705316960"/>
      </c:lineChart>
      <c:catAx>
        <c:axId val="17053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6960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1705316960"/>
        <c:scaling>
          <c:orientation val="minMax"/>
          <c:max val="20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7920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633682742078191E-2"/>
          <c:y val="0.10190922057280717"/>
          <c:w val="0.92431118858147676"/>
          <c:h val="0.1313306052462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0.00612</cdr:x>
      <cdr:y>0.8698</cdr:y>
    </cdr:from>
    <cdr:to>
      <cdr:x>0.96441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80" y="310515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données provisoires,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0.88029</cdr:y>
    </cdr:from>
    <cdr:to>
      <cdr:x>1</cdr:x>
      <cdr:y>1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88C067-CF1C-7E00-BE62-B413ECD558F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31074"/>
          <a:ext cx="6124576" cy="520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200" b="1" i="0" u="none" strike="noStrike" baseline="0">
              <a:solidFill>
                <a:srgbClr val="000000"/>
              </a:solidFill>
              <a:latin typeface="Calibri"/>
            </a:rPr>
            <a:t>Note</a:t>
          </a:r>
          <a:r>
            <a:rPr lang="fr-FR" sz="1200" b="0" i="0" u="none" strike="noStrike" baseline="0">
              <a:solidFill>
                <a:srgbClr val="000000"/>
              </a:solidFill>
              <a:latin typeface="Calibri"/>
            </a:rPr>
            <a:t> : données en date de jugement. Chaque point représente l'évolution du cumul des quatre derniers trimestres.</a:t>
          </a:r>
        </a:p>
        <a:p xmlns:a="http://schemas.openxmlformats.org/drawingml/2006/main">
          <a:pPr algn="l" rtl="0">
            <a:defRPr sz="1000"/>
          </a:pPr>
          <a:r>
            <a:rPr lang="fr-FR" sz="1200" b="1" i="1" u="none" strike="noStrike" baseline="0">
              <a:solidFill>
                <a:srgbClr val="000000"/>
              </a:solidFill>
              <a:latin typeface="Calibri"/>
            </a:rPr>
            <a:t>Source</a:t>
          </a:r>
          <a:r>
            <a:rPr lang="fr-FR" sz="1200" b="0" i="1" u="none" strike="noStrike" baseline="0">
              <a:solidFill>
                <a:srgbClr val="000000"/>
              </a:solidFill>
              <a:latin typeface="Calibri"/>
            </a:rPr>
            <a:t> : Banque de France, Fiben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</cdr:x>
      <cdr:y>0</cdr:y>
    </cdr:from>
    <cdr:to>
      <cdr:x>0.97387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0253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Alpes-de-Haute-Provence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0.00756</cdr:x>
      <cdr:y>0.88201</cdr:y>
    </cdr:from>
    <cdr:to>
      <cdr:x>0.96585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347472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0.12082</cdr:x>
      <cdr:y>0</cdr:y>
    </cdr:from>
    <cdr:to>
      <cdr:x>0.95116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52778" y="0"/>
          <a:ext cx="5860560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Alpes-de-Haute-Provence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T1 2025 et le T2 2025)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86844"/>
          <a:ext cx="6956671" cy="7549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qui représente 3 % de l'emploi salarié total n'est pas représenté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 dirty="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0.26709</cdr:x>
      <cdr:y>0.20807</cdr:y>
    </cdr:from>
    <cdr:to>
      <cdr:x>0.26781</cdr:x>
      <cdr:y>0.75474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AD525FB5-C36B-5E9F-4317-C7F95168B677}"/>
            </a:ext>
          </a:extLst>
        </cdr:cNvPr>
        <cdr:cNvCxnSpPr/>
      </cdr:nvCxnSpPr>
      <cdr:spPr>
        <a:xfrm xmlns:a="http://schemas.openxmlformats.org/drawingml/2006/main" flipV="1">
          <a:off x="1838325" y="919057"/>
          <a:ext cx="4948" cy="241469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0.01043</cdr:x>
      <cdr:y>0</cdr:y>
    </cdr:from>
    <cdr:to>
      <cdr:x>0.98515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6676" y="0"/>
          <a:ext cx="6229694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Alpes-de-Haute-Provence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2015)</a:t>
          </a:r>
          <a:endParaRPr lang="fr-FR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0.00828</cdr:x>
      <cdr:y>0.89053</cdr:y>
    </cdr:from>
    <cdr:to>
      <cdr:x>0.96735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420" y="3781425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,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corrigées des variations saisonnières </a:t>
          </a:r>
          <a:r>
            <a:rPr lang="fr-FR" sz="600" b="0" i="0" baseline="0">
              <a:effectLst/>
              <a:latin typeface="+mn-lt"/>
              <a:ea typeface="+mn-ea"/>
              <a:cs typeface="+mn-cs"/>
            </a:rPr>
            <a:t>  </a:t>
          </a:r>
          <a:endParaRPr lang="fr-FR" sz="6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0.82906</cdr:y>
    </cdr:from>
    <cdr:to>
      <cdr:x>0.98154</cdr:x>
      <cdr:y>0.96882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3292961"/>
          <a:ext cx="7909418" cy="555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>
            <a:lnSpc>
              <a:spcPts val="1000"/>
            </a:lnSpc>
          </a:pPr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60 contrats d'apprentissage ont commencé entre avril et juin 2025 dans les Alpes-de-Haute-Provence. Fin juin 2025, le département  compte 1 700 bénéficiaires de contrats d'apprentissage.</a:t>
          </a:r>
          <a:endParaRPr lang="fr-FR" sz="900" dirty="0">
            <a:effectLst/>
          </a:endParaRPr>
        </a:p>
        <a:p xmlns:a="http://schemas.openxmlformats.org/drawingml/2006/main">
          <a:pPr rtl="0">
            <a:lnSpc>
              <a:spcPts val="1000"/>
            </a:lnSpc>
          </a:pPr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b="1" i="1" baseline="0">
              <a:effectLst/>
              <a:latin typeface="+mn-lt"/>
              <a:ea typeface="+mn-ea"/>
              <a:cs typeface="+mn-cs"/>
            </a:rPr>
            <a:t>: </a:t>
          </a:r>
          <a:r>
            <a:rPr lang="fr-FR" sz="900" i="1"/>
            <a:t>Dares, Système d'information sur l'apprentissage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- </a:t>
          </a:r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0.04025</cdr:x>
      <cdr:y>0.84911</cdr:y>
    </cdr:from>
    <cdr:to>
      <cdr:x>0.9233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8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2023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0.81962</cdr:y>
    </cdr:from>
    <cdr:to>
      <cdr:x>1</cdr:x>
      <cdr:y>0.99801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3919051"/>
          <a:ext cx="6115050" cy="852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l’ASS, elle renvoie à l’individu qui perçoit l’allocation.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</a:t>
          </a:r>
          <a:r>
            <a:rPr lang="fr-FR" sz="1100" b="0" i="0">
              <a:effectLst/>
              <a:latin typeface="+mn-lt"/>
              <a:ea typeface="+mn-ea"/>
              <a:cs typeface="+mn-cs"/>
            </a:rPr>
            <a:t>mai</a:t>
          </a:r>
          <a:endParaRPr lang="fr-FR" sz="1000" b="0" i="0"/>
        </a:p>
        <a:p xmlns:a="http://schemas.openxmlformats.org/drawingml/2006/main"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0"/>
            <a:t>Note : </a:t>
          </a:r>
          <a:r>
            <a:rPr lang="fr-FR" sz="1000" i="0"/>
            <a:t>données provisoires</a:t>
          </a:r>
        </a:p>
        <a:p xmlns:a="http://schemas.openxmlformats.org/drawingml/2006/main"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1"/>
            <a:t>Sources : </a:t>
          </a:r>
          <a:r>
            <a:rPr lang="fr-FR" sz="1000" i="1"/>
            <a:t>Cnaf, Allstat FR6 et FR2 ; MSA ;  France</a:t>
          </a:r>
          <a:r>
            <a:rPr lang="fr-FR" sz="1000" i="1" baseline="0"/>
            <a:t> Travail</a:t>
          </a:r>
          <a:r>
            <a:rPr lang="fr-FR" sz="1000" i="1"/>
            <a:t>, FNA - </a:t>
          </a:r>
          <a:r>
            <a:rPr lang="fr-FR" sz="1000" b="1" i="1"/>
            <a:t>Traitements : </a:t>
          </a:r>
          <a:r>
            <a:rPr lang="fr-FR" sz="1000" i="1"/>
            <a:t>Drees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0.02592</cdr:x>
      <cdr:y>0.90134</cdr:y>
    </cdr:from>
    <cdr:to>
      <cdr:x>0.89902</cdr:x>
      <cdr:y>0.98028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7E4BD3CD-C52D-50EC-A772-6E89A58BAE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50" y="4060825"/>
          <a:ext cx="6203955" cy="355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Champ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 : ensemble des activités marchandes hors agriculture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+mn-lt"/>
            </a:rPr>
            <a:t>Source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: Insee, SIDE (Système d'information sur la démographie d'entreprises)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5D4E-FF81-409F-B486-41C11772939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9A0B-53AC-447C-974B-4B6E68AA6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4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0448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66768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407561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septembre 2025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Alpes-de-Haute-Provence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671392" y="589032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54929" y="1567340"/>
            <a:ext cx="9251827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2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Alpes-de-Haute-Provence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01416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818573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089987"/>
            <a:ext cx="2530275" cy="16887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1" y="4014164"/>
            <a:ext cx="2493548" cy="17645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796" y="6520416"/>
            <a:ext cx="609471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pic>
        <p:nvPicPr>
          <p:cNvPr id="1028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898" y="1190313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103617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6" y="1063996"/>
            <a:ext cx="87031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4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4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4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400" b="1" dirty="0">
                <a:solidFill>
                  <a:srgbClr val="002060"/>
                </a:solidFill>
              </a:rPr>
              <a:t>suivies par Cap emploi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400" baseline="30000" dirty="0">
                <a:solidFill>
                  <a:srgbClr val="002060"/>
                </a:solidFill>
              </a:rPr>
              <a:t>er</a:t>
            </a:r>
            <a:r>
              <a:rPr lang="fr-FR" sz="14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4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400" b="1" dirty="0" err="1">
                <a:solidFill>
                  <a:srgbClr val="002060"/>
                </a:solidFill>
              </a:rPr>
              <a:t>Cnis</a:t>
            </a:r>
            <a:r>
              <a:rPr lang="fr-FR" sz="1400" b="1" dirty="0">
                <a:solidFill>
                  <a:srgbClr val="002060"/>
                </a:solidFill>
              </a:rPr>
              <a:t> : la </a:t>
            </a:r>
            <a:r>
              <a:rPr lang="fr-FR" sz="1400" b="1" dirty="0">
                <a:solidFill>
                  <a:srgbClr val="00B0F0"/>
                </a:solidFill>
              </a:rPr>
              <a:t>catégorie F</a:t>
            </a:r>
            <a:r>
              <a:rPr lang="fr-FR" sz="14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400" b="1" dirty="0">
                <a:solidFill>
                  <a:srgbClr val="00B0F0"/>
                </a:solidFill>
              </a:rPr>
              <a:t>catégorie G </a:t>
            </a:r>
            <a:r>
              <a:rPr lang="fr-FR" sz="14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4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et AIJ)</a:t>
            </a:r>
            <a:r>
              <a:rPr lang="fr-FR" sz="1400" dirty="0">
                <a:solidFill>
                  <a:srgbClr val="002060"/>
                </a:solidFill>
              </a:rPr>
              <a:t>. Ces séries, dites « contrefactuelles » ne sont pas disponibles au niveau départemental. </a:t>
            </a:r>
            <a:r>
              <a:rPr lang="fr-FR" sz="1400" b="1" dirty="0">
                <a:solidFill>
                  <a:srgbClr val="FF0000"/>
                </a:solidFill>
              </a:rPr>
              <a:t>Entre 2025 et 2027, il n’est donc plus possible de réaliser des analyses conjoncturelles de la demande d’emploi au niveau départemental.</a:t>
            </a:r>
          </a:p>
          <a:p>
            <a:pPr algn="just"/>
            <a:endParaRPr lang="fr-FR" sz="1400" b="1" dirty="0">
              <a:solidFill>
                <a:srgbClr val="FF000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Néanmoins, un chiffrage du nombre total d’inscrits, comprenant ces nouveaux publics, a été réalisé par la Dares et permet de situer chaque département au sein de la région. C’est ce qui est présenté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225106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600" b="1" dirty="0">
                <a:solidFill>
                  <a:srgbClr val="4F81BD">
                    <a:lumMod val="75000"/>
                  </a:srgbClr>
                </a:solidFill>
              </a:rPr>
              <a:t>Au 2</a:t>
            </a:r>
            <a:r>
              <a:rPr lang="fr-FR" sz="26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600" b="1" dirty="0">
                <a:solidFill>
                  <a:srgbClr val="4F81BD">
                    <a:lumMod val="75000"/>
                  </a:srgbClr>
                </a:solidFill>
              </a:rPr>
              <a:t> trimestre 2025, la demande d’emploi y compris nouveaux publics diminue un peu moins vite qu’au niveau régional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CF47F1-EFD2-654D-55A6-4926D0EBD43A}"/>
              </a:ext>
            </a:extLst>
          </p:cNvPr>
          <p:cNvSpPr txBox="1"/>
          <p:nvPr/>
        </p:nvSpPr>
        <p:spPr>
          <a:xfrm>
            <a:off x="394121" y="4629775"/>
            <a:ext cx="8547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 :</a:t>
            </a:r>
            <a:r>
              <a:rPr lang="fr-FR" sz="1200" dirty="0">
                <a:solidFill>
                  <a:srgbClr val="FF0000"/>
                </a:solidFill>
              </a:rPr>
              <a:t> les évolutions sont perturbées au 2</a:t>
            </a:r>
            <a:r>
              <a:rPr lang="fr-FR" sz="1200" baseline="30000" dirty="0">
                <a:solidFill>
                  <a:srgbClr val="FF0000"/>
                </a:solidFill>
              </a:rPr>
              <a:t>e</a:t>
            </a:r>
            <a:r>
              <a:rPr lang="fr-FR" sz="1200" dirty="0">
                <a:solidFill>
                  <a:srgbClr val="FF0000"/>
                </a:solidFill>
              </a:rPr>
              <a:t> trimestre 2025 par deux facteurs : la modification des règles d’actualisation par France Travail qui a un impact à la hausse sur les sorties des catégories A, B, C et donc à la baisse sur le nombre de demandeurs d’emploi ; l’entrée en vigueur en juin 2025 du décret relatif aux sanctions applicables aux inscrits à France Travail en cas de manquement à leurs obligations, qui entraîne une baisse des radiations des listes de France Travail ce mois-ci. </a:t>
            </a:r>
          </a:p>
          <a:p>
            <a:pPr algn="just"/>
            <a:r>
              <a:rPr lang="fr-FR" sz="1200" dirty="0">
                <a:solidFill>
                  <a:srgbClr val="FF0000"/>
                </a:solidFill>
              </a:rPr>
              <a:t>La Dares estime qu’en l’absence de ces deux modifications (actualisation et décret sanctions), l’évolution du nombre d’inscrits au 2</a:t>
            </a:r>
            <a:r>
              <a:rPr lang="fr-FR" sz="1200" baseline="30000" dirty="0">
                <a:solidFill>
                  <a:srgbClr val="FF0000"/>
                </a:solidFill>
              </a:rPr>
              <a:t>e</a:t>
            </a:r>
            <a:r>
              <a:rPr lang="fr-FR" sz="1200" dirty="0">
                <a:solidFill>
                  <a:srgbClr val="FF0000"/>
                </a:solidFill>
              </a:rPr>
              <a:t> trimestre 2025 aurait été de +0,9 % pour les catégories A, B, C (estimation réalisée au niveau national uniquement).</a:t>
            </a:r>
            <a:endParaRPr lang="fr-FR" sz="1200" b="1" dirty="0">
              <a:solidFill>
                <a:srgbClr val="FF00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63AED2E-7CE0-9A75-9721-8B987FA05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98" y="941614"/>
            <a:ext cx="8181975" cy="3552825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0741BCDC-D1A0-DD23-154F-0BCBB1FC7E7D}"/>
              </a:ext>
            </a:extLst>
          </p:cNvPr>
          <p:cNvSpPr/>
          <p:nvPr/>
        </p:nvSpPr>
        <p:spPr>
          <a:xfrm>
            <a:off x="7232073" y="1884218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CD23E0E-2543-E275-BD91-17190EBFC4A0}"/>
              </a:ext>
            </a:extLst>
          </p:cNvPr>
          <p:cNvSpPr/>
          <p:nvPr/>
        </p:nvSpPr>
        <p:spPr>
          <a:xfrm>
            <a:off x="7267014" y="3080192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8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-16958"/>
            <a:ext cx="9231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Sur un an, légère baisse du nombre de foyers bénéficiaires du RSA, hausse de la prime d’activité, </a:t>
            </a:r>
            <a:r>
              <a:rPr lang="fr-FR" sz="2800" b="1">
                <a:solidFill>
                  <a:srgbClr val="376092"/>
                </a:solidFill>
              </a:rPr>
              <a:t>plus prononcée pour </a:t>
            </a:r>
            <a:r>
              <a:rPr lang="fr-FR" sz="2800" b="1" dirty="0">
                <a:solidFill>
                  <a:srgbClr val="376092"/>
                </a:solidFill>
              </a:rPr>
              <a:t>l’ASS 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445306"/>
              </p:ext>
            </p:extLst>
          </p:nvPr>
        </p:nvGraphicFramePr>
        <p:xfrm>
          <a:off x="860079" y="1038225"/>
          <a:ext cx="6769446" cy="5145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51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moins marqué que l’évolution régionale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A38149F-5E97-E14B-D7D7-C42B4BA15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9" y="1772557"/>
            <a:ext cx="9144000" cy="43634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719" y="2919000"/>
            <a:ext cx="8716916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290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168" y="455171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Les créations d’entreprises en recul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CFA7562-29D2-26A5-3B09-F9D9D395F0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249079"/>
              </p:ext>
            </p:extLst>
          </p:nvPr>
        </p:nvGraphicFramePr>
        <p:xfrm>
          <a:off x="79168" y="1174433"/>
          <a:ext cx="8660229" cy="5371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311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229511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défaillances repart à </a:t>
            </a:r>
            <a:r>
              <a:rPr lang="fr-FR" sz="2800" b="1">
                <a:solidFill>
                  <a:srgbClr val="376092"/>
                </a:solidFill>
              </a:rPr>
              <a:t>la hausse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5785DAC7-14EC-471C-BBBC-7BE99623A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805612"/>
              </p:ext>
            </p:extLst>
          </p:nvPr>
        </p:nvGraphicFramePr>
        <p:xfrm>
          <a:off x="750497" y="1252970"/>
          <a:ext cx="7660257" cy="4992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3225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marL="0" lvl="1" algn="ctr">
              <a:defRPr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6743" y="140396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4357" y="14088"/>
            <a:ext cx="8857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Après quatre trimestres de recul, l’emploi salarié se redresse mi-2025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1440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49" y="6568767"/>
            <a:ext cx="589266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868114" y="2026033"/>
            <a:ext cx="129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T2 2025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992559" y="2394347"/>
            <a:ext cx="983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+ 0,4 %</a:t>
            </a:r>
          </a:p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+ 0,6 % 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+ 0,2 %</a:t>
            </a:r>
          </a:p>
          <a:p>
            <a:pPr algn="ctr"/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13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588887"/>
              </p:ext>
            </p:extLst>
          </p:nvPr>
        </p:nvGraphicFramePr>
        <p:xfrm>
          <a:off x="550507" y="1212979"/>
          <a:ext cx="7996334" cy="4730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71341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rebond lié à la fois à l’emploi hors intérim et à l’intérim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0557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6740" y="3005502"/>
            <a:ext cx="1597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+140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+180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695270" y="2666948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T2 2025 : 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357090"/>
              </p:ext>
            </p:extLst>
          </p:nvPr>
        </p:nvGraphicFramePr>
        <p:xfrm>
          <a:off x="625151" y="1360964"/>
          <a:ext cx="7613261" cy="470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3211" y="991089"/>
            <a:ext cx="8234723" cy="54619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21766" y="6568767"/>
            <a:ext cx="598673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84544" y="46508"/>
            <a:ext cx="8454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L’intérim soutient le tertiaire marchand mais pénalise l’industrie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613780"/>
              </p:ext>
            </p:extLst>
          </p:nvPr>
        </p:nvGraphicFramePr>
        <p:xfrm>
          <a:off x="606490" y="1308100"/>
          <a:ext cx="7494522" cy="485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8805" y="36982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progresse dans tous les secteurs d’activité, </a:t>
            </a:r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sauf dans l’industrie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où la baisse se prolonge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8" y="6568767"/>
            <a:ext cx="593497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23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944803"/>
              </p:ext>
            </p:extLst>
          </p:nvPr>
        </p:nvGraphicFramePr>
        <p:xfrm>
          <a:off x="709127" y="1305877"/>
          <a:ext cx="7707085" cy="504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1485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3645" y="98537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En rythme annuel, le recul de l’emploi industriel est particulièrement marqué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47D1BD4-5CA9-7DF2-703D-6AFF5A5FA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89" y="1669360"/>
            <a:ext cx="8399553" cy="336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13893" y="7139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E16ED35-870F-AD25-E134-FC1E38901B8D}"/>
              </a:ext>
            </a:extLst>
          </p:cNvPr>
          <p:cNvSpPr txBox="1"/>
          <p:nvPr/>
        </p:nvSpPr>
        <p:spPr>
          <a:xfrm>
            <a:off x="74115" y="128596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Baisse des entrées en </a:t>
            </a:r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contrat d’apprentissage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2A6263DF-D334-42D0-E7EB-46288604EA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137333"/>
              </p:ext>
            </p:extLst>
          </p:nvPr>
        </p:nvGraphicFramePr>
        <p:xfrm>
          <a:off x="74115" y="845388"/>
          <a:ext cx="8931862" cy="5723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1E994A74-AAEB-68AA-FF0A-AA1F56C01DD5}"/>
              </a:ext>
            </a:extLst>
          </p:cNvPr>
          <p:cNvSpPr txBox="1"/>
          <p:nvPr/>
        </p:nvSpPr>
        <p:spPr bwMode="auto">
          <a:xfrm>
            <a:off x="8162946" y="1426142"/>
            <a:ext cx="624450" cy="233766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1 700</a:t>
            </a:r>
          </a:p>
        </p:txBody>
      </p:sp>
      <p:sp>
        <p:nvSpPr>
          <p:cNvPr id="9" name="Flèche vers le bas 4">
            <a:extLst>
              <a:ext uri="{FF2B5EF4-FFF2-40B4-BE49-F238E27FC236}">
                <a16:creationId xmlns:a16="http://schemas.microsoft.com/office/drawing/2014/main" id="{799E1679-7435-4EB2-9480-0F4748B51406}"/>
              </a:ext>
            </a:extLst>
          </p:cNvPr>
          <p:cNvSpPr/>
          <p:nvPr/>
        </p:nvSpPr>
        <p:spPr bwMode="auto">
          <a:xfrm>
            <a:off x="8324943" y="1758841"/>
            <a:ext cx="149886" cy="656807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306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849" y="305171"/>
            <a:ext cx="901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est quasi-stable au 2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50498" y="4204183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7,3 % (0,0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50499" y="3623697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8,0 % (+0,1 pt)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90504" y="3916843"/>
            <a:ext cx="157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7,8 % (-0,1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EE271C5-C428-120D-C09F-DF13477A7351}"/>
              </a:ext>
            </a:extLst>
          </p:cNvPr>
          <p:cNvSpPr txBox="1"/>
          <p:nvPr/>
        </p:nvSpPr>
        <p:spPr>
          <a:xfrm>
            <a:off x="7358737" y="2396996"/>
            <a:ext cx="204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Taux au T2 2025 (évolution 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T1 2025) :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200-000002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799030"/>
              </p:ext>
            </p:extLst>
          </p:nvPr>
        </p:nvGraphicFramePr>
        <p:xfrm>
          <a:off x="334977" y="1251414"/>
          <a:ext cx="7813141" cy="498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0" y="62941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qui reste supérieur 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8C4C0CE-0514-B7E0-974A-CDFAD6FD31D6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1062037"/>
            <a:ext cx="6934200" cy="4733925"/>
            <a:chOff x="0" y="0"/>
            <a:chExt cx="6934200" cy="4733925"/>
          </a:xfrm>
        </p:grpSpPr>
        <p:graphicFrame>
          <p:nvGraphicFramePr>
            <p:cNvPr id="20" name="Graphique 19">
              <a:extLst>
                <a:ext uri="{FF2B5EF4-FFF2-40B4-BE49-F238E27FC236}">
                  <a16:creationId xmlns:a16="http://schemas.microsoft.com/office/drawing/2014/main" id="{E950A550-ADEE-A267-C734-6D2670103CE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6924675" cy="4733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Text Box 1">
              <a:extLst>
                <a:ext uri="{FF2B5EF4-FFF2-40B4-BE49-F238E27FC236}">
                  <a16:creationId xmlns:a16="http://schemas.microsoft.com/office/drawing/2014/main" id="{E7706998-1F7E-2096-E3C5-0B5DED9BD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" y="3943350"/>
              <a:ext cx="692467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2286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    </a:r>
            </a:p>
            <a:p>
              <a:pPr algn="l" rtl="0">
                <a:defRPr sz="1000"/>
              </a:pPr>
              <a:r>
                <a:rPr lang="fr-FR" sz="1000" b="1" i="0" u="none" strike="noStrike" baseline="0">
                  <a:solidFill>
                    <a:srgbClr val="000000"/>
                  </a:solidFill>
                  <a:latin typeface="+mn-lt"/>
                </a:rPr>
                <a:t>Note : </a:t>
              </a: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données trimestrielles provisoires, corrigées des variations saisonnières ; estimation à +/- 0,3 point près du niveau du taux de chômage national et de son évolution d’un trimestre à l’autre</a:t>
              </a:r>
            </a:p>
            <a:p>
              <a:pPr algn="l" rtl="0">
                <a:defRPr sz="1000"/>
              </a:pPr>
              <a:r>
                <a:rPr lang="fr-FR" sz="1000" b="1" i="1" u="none" strike="noStrike" baseline="0">
                  <a:solidFill>
                    <a:srgbClr val="000000"/>
                  </a:solidFill>
                  <a:latin typeface="Calibri"/>
                </a:rPr>
                <a:t>Source : </a:t>
              </a:r>
              <a:r>
                <a:rPr lang="fr-FR" sz="1000" b="0" i="1" u="none" strike="noStrike" baseline="0">
                  <a:solidFill>
                    <a:srgbClr val="000000"/>
                  </a:solidFill>
                  <a:latin typeface="Calibri"/>
                </a:rPr>
                <a:t>Insee, taux de chômage au sens du BIT (national ) et taux de chômage localisés (régional et départementaux)</a:t>
              </a:r>
            </a:p>
          </p:txBody>
        </p:sp>
      </p:grpSp>
      <p:sp>
        <p:nvSpPr>
          <p:cNvPr id="19" name="ZoneTexte 1">
            <a:extLst>
              <a:ext uri="{FF2B5EF4-FFF2-40B4-BE49-F238E27FC236}">
                <a16:creationId xmlns:a16="http://schemas.microsoft.com/office/drawing/2014/main" id="{2799E0D5-E379-C4F9-BB9B-65C15A7ED5BF}"/>
              </a:ext>
            </a:extLst>
          </p:cNvPr>
          <p:cNvSpPr txBox="1"/>
          <p:nvPr/>
        </p:nvSpPr>
        <p:spPr>
          <a:xfrm>
            <a:off x="1104900" y="1062037"/>
            <a:ext cx="6886589" cy="3714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1500" b="1" i="0" baseline="0">
                <a:effectLst/>
                <a:latin typeface="+mn-lt"/>
                <a:ea typeface="+mn-ea"/>
                <a:cs typeface="+mn-cs"/>
              </a:rPr>
              <a:t>Taux de chômage localisés dans les départements comparables* au T2 2025</a:t>
            </a:r>
            <a:endParaRPr lang="fr-FR" sz="1100"/>
          </a:p>
        </p:txBody>
      </p:sp>
    </p:spTree>
    <p:extLst>
      <p:ext uri="{BB962C8B-B14F-4D97-AF65-F5344CB8AC3E}">
        <p14:creationId xmlns:p14="http://schemas.microsoft.com/office/powerpoint/2010/main" val="37284294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F75A013-2665-47DA-9765-AD20C70A5351}">
  <ds:schemaRefs>
    <ds:schemaRef ds:uri="2ff91c20-40e6-4ab5-a5ac-9b5646c66526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ab994d58-9349-46a1-8cee-b96a64c5dc7e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12523</TotalTime>
  <Words>1680</Words>
  <Application>Microsoft Office PowerPoint</Application>
  <PresentationFormat>Affichage à l'écran (4:3)</PresentationFormat>
  <Paragraphs>247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DANGELO, Virginie (DREETS-PACA)</cp:lastModifiedBy>
  <cp:revision>1019</cp:revision>
  <cp:lastPrinted>2018-10-09T12:30:48Z</cp:lastPrinted>
  <dcterms:created xsi:type="dcterms:W3CDTF">2018-05-30T13:27:07Z</dcterms:created>
  <dcterms:modified xsi:type="dcterms:W3CDTF">2025-09-25T13:57:00Z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SetDate">
    <vt:lpwstr>2025-09-15T09:12:38Z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ActionId">
    <vt:lpwstr>c12ca647-62d2-4251-88db-ff3dc4dcd46c</vt:lpwstr>
  </property>
  <property fmtid="{D5CDD505-2E9C-101B-9397-08002B2CF9AE}" pid="10" name="MSIP_Label_3094c1fb-3db8-4cce-b079-9b022302847f_ContentBits">
    <vt:lpwstr>0</vt:lpwstr>
  </property>
  <property fmtid="{D5CDD505-2E9C-101B-9397-08002B2CF9AE}" pid="11" name="MSIP_Label_3094c1fb-3db8-4cce-b079-9b022302847f_Tag">
    <vt:lpwstr>10, 3, 0, 1</vt:lpwstr>
  </property>
</Properties>
</file>