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drawings/drawing12.xml" ContentType="application/vnd.openxmlformats-officedocument.drawingml.chartshape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1"/>
  </p:notesMasterIdLst>
  <p:handoutMasterIdLst>
    <p:handoutMasterId r:id="rId22"/>
  </p:handoutMasterIdLst>
  <p:sldIdLst>
    <p:sldId id="298" r:id="rId6"/>
    <p:sldId id="299" r:id="rId7"/>
    <p:sldId id="264" r:id="rId8"/>
    <p:sldId id="293" r:id="rId9"/>
    <p:sldId id="292" r:id="rId10"/>
    <p:sldId id="290" r:id="rId11"/>
    <p:sldId id="261" r:id="rId12"/>
    <p:sldId id="300" r:id="rId13"/>
    <p:sldId id="269" r:id="rId14"/>
    <p:sldId id="301" r:id="rId15"/>
    <p:sldId id="296" r:id="rId16"/>
    <p:sldId id="303" r:id="rId17"/>
    <p:sldId id="271" r:id="rId18"/>
    <p:sldId id="272" r:id="rId19"/>
    <p:sldId id="302" r:id="rId20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06" autoAdjust="0"/>
  </p:normalViewPr>
  <p:slideViewPr>
    <p:cSldViewPr snapToGrid="0" snapToObjects="1"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RO-SVC01-20131\USERS\Cab-SESE\10%20-%20Notes%20de%20conjoncture\01%20-%20Notes\2019\2019-T3\01%20-%20Fichiers%20de%20travail\DEFM-Ch&#244;mage\2019_T3_Demandeurs%20d'emploi_ABC_note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PRO-SVC01-20131\USERS\Cab-SESE\10%20-%20Notes%20de%20conjoncture\01%20-%20Notes\2019\2019-T3\01%20-%20Fichiers%20de%20travail\DEFM-Ch&#244;mage\2019_T3_Demandeurs%20d'emploi_ABC_note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PRO-SVC01-20131\USERS\Cab-SESE\10%20-%20Notes%20de%20conjoncture\01%20-%20Notes\2019\2019-T3\01%20-%20Fichiers%20de%20travail\DEFM-Ch&#244;mage\2019_T3_Demandeurs%20d'emploi_ABC_note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RO-SVC01-20131\USERS\Cab-SESE\10%20-%20Notes%20de%20conjoncture\01%20-%20Notes\2019\2019-T3\01%20-%20Fichiers%20de%20travail\Politiques%20emploi\2019_T3_Politiques%20de%20l'emploi_note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PRO-SVC01-20131\USERS\Cab-SESE\10%20-%20Notes%20de%20conjoncture\01%20-%20Notes\2019\2019-T3\01%20-%20Fichiers%20de%20travail\Politiques%20emploi\2019_T3_Politiques%20de%20l'emploi_note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RO-SVC01-20131\USERS\Cab-SESE\10%20-%20Tableau%20de%20bord%20conjoncturel\01%20-%20Indicateurs\Taux%20de%20ch&#244;mage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RO-SVC01-20131\USERS\Cab-SESE\10%20-%20Notes%20de%20conjoncture\01%20-%20Notes\2019\2019-T3\01%20-%20Fichiers%20de%20travail\DEFM-Ch&#244;mage\Tx%20ch&#244;mage%20-%20d&#233;p%20comparables\T201.xls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PRO-SVC01-20131\USERS\Cab-SESE\10%20-%20Notes%20de%20conjoncture\01%20-%20Notes\2019\2019-T3\01%20-%20Fichiers%20de%20travail\DEFM-Ch&#244;mage\2019_T3_Demandeurs%20d'emploi_ABC_no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Evolution trimestrielle de l'emploi salarié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dans les Alpes-de-Haute-Provence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(en indice base 100 au 4e trimestre 2010)</a:t>
            </a:r>
          </a:p>
        </c:rich>
      </c:tx>
      <c:layout>
        <c:manualLayout>
          <c:xMode val="edge"/>
          <c:yMode val="edge"/>
          <c:x val="0.29388436188072675"/>
          <c:y val="1.394756067862651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1896608162074974E-2"/>
          <c:y val="0.2560302513732175"/>
          <c:w val="0.83764367816092944"/>
          <c:h val="0.48930351489568952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2'!$D$14:$D$49</c:f>
              <c:numCache>
                <c:formatCode>#,##0.0</c:formatCode>
                <c:ptCount val="36"/>
                <c:pt idx="0">
                  <c:v>100</c:v>
                </c:pt>
                <c:pt idx="1">
                  <c:v>100.12615112190662</c:v>
                </c:pt>
                <c:pt idx="2">
                  <c:v>100.19695889127496</c:v>
                </c:pt>
                <c:pt idx="3">
                  <c:v>100.08406298379408</c:v>
                </c:pt>
                <c:pt idx="4">
                  <c:v>100.35749426598683</c:v>
                </c:pt>
                <c:pt idx="5">
                  <c:v>100.45424600205173</c:v>
                </c:pt>
                <c:pt idx="6">
                  <c:v>100.32384641398299</c:v>
                </c:pt>
                <c:pt idx="7">
                  <c:v>100.2305500970633</c:v>
                </c:pt>
                <c:pt idx="8">
                  <c:v>100.24879017845257</c:v>
                </c:pt>
                <c:pt idx="9">
                  <c:v>100.24284232582563</c:v>
                </c:pt>
                <c:pt idx="10">
                  <c:v>100.30526645530075</c:v>
                </c:pt>
                <c:pt idx="11">
                  <c:v>100.52409078575666</c:v>
                </c:pt>
                <c:pt idx="12">
                  <c:v>100.80607564648909</c:v>
                </c:pt>
                <c:pt idx="13">
                  <c:v>100.96100304586702</c:v>
                </c:pt>
                <c:pt idx="14">
                  <c:v>100.85649077827934</c:v>
                </c:pt>
                <c:pt idx="15">
                  <c:v>100.92044435557284</c:v>
                </c:pt>
                <c:pt idx="16">
                  <c:v>101.10703698941225</c:v>
                </c:pt>
                <c:pt idx="17">
                  <c:v>101.06897073259984</c:v>
                </c:pt>
                <c:pt idx="18">
                  <c:v>101.44935006964653</c:v>
                </c:pt>
                <c:pt idx="19">
                  <c:v>101.30864087035778</c:v>
                </c:pt>
                <c:pt idx="20">
                  <c:v>101.80027337463598</c:v>
                </c:pt>
                <c:pt idx="21">
                  <c:v>102.17589442958111</c:v>
                </c:pt>
                <c:pt idx="22">
                  <c:v>102.63637151533725</c:v>
                </c:pt>
                <c:pt idx="23">
                  <c:v>102.74904083795613</c:v>
                </c:pt>
                <c:pt idx="24">
                  <c:v>102.89688746039722</c:v>
                </c:pt>
                <c:pt idx="25">
                  <c:v>103.15836639112059</c:v>
                </c:pt>
                <c:pt idx="26">
                  <c:v>103.44397660964471</c:v>
                </c:pt>
                <c:pt idx="27">
                  <c:v>103.63753672798997</c:v>
                </c:pt>
                <c:pt idx="28">
                  <c:v>103.90128150733314</c:v>
                </c:pt>
                <c:pt idx="29">
                  <c:v>104.41851810101493</c:v>
                </c:pt>
                <c:pt idx="30">
                  <c:v>104.53673875275229</c:v>
                </c:pt>
                <c:pt idx="31">
                  <c:v>104.63932504901314</c:v>
                </c:pt>
                <c:pt idx="32">
                  <c:v>104.79753792888975</c:v>
                </c:pt>
                <c:pt idx="33">
                  <c:v>105.13090090707584</c:v>
                </c:pt>
                <c:pt idx="34">
                  <c:v>105.49717533646437</c:v>
                </c:pt>
                <c:pt idx="35">
                  <c:v>105.70591664056219</c:v>
                </c:pt>
              </c:numCache>
            </c:numRef>
          </c:val>
          <c:smooth val="0"/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2'!$C$14:$C$49</c:f>
              <c:numCache>
                <c:formatCode>#,##0.0</c:formatCode>
                <c:ptCount val="36"/>
                <c:pt idx="0">
                  <c:v>100</c:v>
                </c:pt>
                <c:pt idx="1">
                  <c:v>100.18822146004018</c:v>
                </c:pt>
                <c:pt idx="2">
                  <c:v>100.28687872972297</c:v>
                </c:pt>
                <c:pt idx="3">
                  <c:v>100.229746676296</c:v>
                </c:pt>
                <c:pt idx="4">
                  <c:v>100.28726866810524</c:v>
                </c:pt>
                <c:pt idx="5">
                  <c:v>100.29807762661183</c:v>
                </c:pt>
                <c:pt idx="6">
                  <c:v>100.25083501906636</c:v>
                </c:pt>
                <c:pt idx="7">
                  <c:v>100.13064004184736</c:v>
                </c:pt>
                <c:pt idx="8">
                  <c:v>100.01425666639443</c:v>
                </c:pt>
                <c:pt idx="9">
                  <c:v>100.00451107238162</c:v>
                </c:pt>
                <c:pt idx="10">
                  <c:v>99.882433147823932</c:v>
                </c:pt>
                <c:pt idx="11">
                  <c:v>100.06638119505446</c:v>
                </c:pt>
                <c:pt idx="12">
                  <c:v>100.3368315526958</c:v>
                </c:pt>
                <c:pt idx="13">
                  <c:v>100.36117807924111</c:v>
                </c:pt>
                <c:pt idx="14">
                  <c:v>100.38912258208235</c:v>
                </c:pt>
                <c:pt idx="15">
                  <c:v>100.26855567674377</c:v>
                </c:pt>
                <c:pt idx="16">
                  <c:v>100.36455018858628</c:v>
                </c:pt>
                <c:pt idx="17">
                  <c:v>100.29608611755991</c:v>
                </c:pt>
                <c:pt idx="18">
                  <c:v>100.53959711423714</c:v>
                </c:pt>
                <c:pt idx="19">
                  <c:v>100.60357248967809</c:v>
                </c:pt>
                <c:pt idx="20">
                  <c:v>100.78854004561579</c:v>
                </c:pt>
                <c:pt idx="21">
                  <c:v>100.94651869494558</c:v>
                </c:pt>
                <c:pt idx="22">
                  <c:v>101.22213826056125</c:v>
                </c:pt>
                <c:pt idx="23">
                  <c:v>101.49877013302124</c:v>
                </c:pt>
                <c:pt idx="24">
                  <c:v>101.62201733340351</c:v>
                </c:pt>
                <c:pt idx="25">
                  <c:v>102.03986677292561</c:v>
                </c:pt>
                <c:pt idx="26">
                  <c:v>102.36615452939104</c:v>
                </c:pt>
                <c:pt idx="27">
                  <c:v>102.60821931380049</c:v>
                </c:pt>
                <c:pt idx="28">
                  <c:v>102.97797717756529</c:v>
                </c:pt>
                <c:pt idx="29">
                  <c:v>103.18577665845601</c:v>
                </c:pt>
                <c:pt idx="30">
                  <c:v>103.26113143233981</c:v>
                </c:pt>
                <c:pt idx="31">
                  <c:v>103.38525926425208</c:v>
                </c:pt>
                <c:pt idx="32">
                  <c:v>103.62832820027241</c:v>
                </c:pt>
                <c:pt idx="33">
                  <c:v>104.01745511885959</c:v>
                </c:pt>
                <c:pt idx="34">
                  <c:v>104.22996081735718</c:v>
                </c:pt>
                <c:pt idx="35">
                  <c:v>104.39526168549132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'Données graph 1 et 2'!$E$8:$E$9</c:f>
              <c:strCache>
                <c:ptCount val="1"/>
                <c:pt idx="0">
                  <c:v>Alpes-de-Haute-Provence</c:v>
                </c:pt>
              </c:strCache>
            </c:strRef>
          </c:tx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2'!$E$14:$E$49</c:f>
              <c:numCache>
                <c:formatCode>#,##0.0</c:formatCode>
                <c:ptCount val="36"/>
                <c:pt idx="0">
                  <c:v>100</c:v>
                </c:pt>
                <c:pt idx="1">
                  <c:v>97.088164958532658</c:v>
                </c:pt>
                <c:pt idx="2">
                  <c:v>97.874014261557335</c:v>
                </c:pt>
                <c:pt idx="3">
                  <c:v>97.452934226790234</c:v>
                </c:pt>
                <c:pt idx="4">
                  <c:v>98.798895543142393</c:v>
                </c:pt>
                <c:pt idx="5">
                  <c:v>99.309520915276707</c:v>
                </c:pt>
                <c:pt idx="6">
                  <c:v>99.904168091112609</c:v>
                </c:pt>
                <c:pt idx="7">
                  <c:v>99.474598972476784</c:v>
                </c:pt>
                <c:pt idx="8">
                  <c:v>99.082125416867399</c:v>
                </c:pt>
                <c:pt idx="9">
                  <c:v>100.22814485279916</c:v>
                </c:pt>
                <c:pt idx="10">
                  <c:v>100.38801795174179</c:v>
                </c:pt>
                <c:pt idx="11">
                  <c:v>100.48744159458197</c:v>
                </c:pt>
                <c:pt idx="12">
                  <c:v>99.935650267937248</c:v>
                </c:pt>
                <c:pt idx="13">
                  <c:v>100.63688488281343</c:v>
                </c:pt>
                <c:pt idx="14">
                  <c:v>100.09058291499828</c:v>
                </c:pt>
                <c:pt idx="15">
                  <c:v>99.755257787187958</c:v>
                </c:pt>
                <c:pt idx="16">
                  <c:v>100.25257668494882</c:v>
                </c:pt>
                <c:pt idx="17">
                  <c:v>99.898888061281994</c:v>
                </c:pt>
                <c:pt idx="18">
                  <c:v>100.11962440249032</c:v>
                </c:pt>
                <c:pt idx="19">
                  <c:v>100.07744188116735</c:v>
                </c:pt>
                <c:pt idx="20">
                  <c:v>100.42997626433343</c:v>
                </c:pt>
                <c:pt idx="21">
                  <c:v>100.6640658529725</c:v>
                </c:pt>
                <c:pt idx="22">
                  <c:v>102.27810685352405</c:v>
                </c:pt>
                <c:pt idx="23">
                  <c:v>102.3326146433249</c:v>
                </c:pt>
                <c:pt idx="24">
                  <c:v>104.13812752582616</c:v>
                </c:pt>
                <c:pt idx="25">
                  <c:v>102.54617174109939</c:v>
                </c:pt>
                <c:pt idx="26">
                  <c:v>102.8728130470093</c:v>
                </c:pt>
                <c:pt idx="27">
                  <c:v>102.36090664786779</c:v>
                </c:pt>
                <c:pt idx="28">
                  <c:v>103.09577326122961</c:v>
                </c:pt>
                <c:pt idx="29">
                  <c:v>103.22979770166185</c:v>
                </c:pt>
                <c:pt idx="30">
                  <c:v>103.26230107838397</c:v>
                </c:pt>
                <c:pt idx="31">
                  <c:v>102.36054435524041</c:v>
                </c:pt>
                <c:pt idx="32">
                  <c:v>102.31523769088975</c:v>
                </c:pt>
                <c:pt idx="33">
                  <c:v>102.5671990402228</c:v>
                </c:pt>
                <c:pt idx="34">
                  <c:v>102.92611925042101</c:v>
                </c:pt>
                <c:pt idx="35">
                  <c:v>102.18473666026917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888832"/>
        <c:axId val="172890368"/>
      </c:lineChart>
      <c:catAx>
        <c:axId val="17288883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2890368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172890368"/>
        <c:scaling>
          <c:orientation val="minMax"/>
          <c:max val="106"/>
          <c:min val="97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72888832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4.2131468966323853E-2"/>
          <c:y val="0.20360824742268041"/>
          <c:w val="0.91903409090909094"/>
          <c:h val="5.1546391752577317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dep04_trim!$V$91:$V$106</c:f>
              <c:numCache>
                <c:formatCode>#,##0.0</c:formatCode>
                <c:ptCount val="16"/>
                <c:pt idx="0">
                  <c:v>3.5143769968051242</c:v>
                </c:pt>
                <c:pt idx="1">
                  <c:v>0.84557187360925212</c:v>
                </c:pt>
                <c:pt idx="2">
                  <c:v>1.7849174475680352</c:v>
                </c:pt>
                <c:pt idx="3">
                  <c:v>1.7754105636928585</c:v>
                </c:pt>
                <c:pt idx="4">
                  <c:v>2.733686067019403</c:v>
                </c:pt>
                <c:pt idx="5">
                  <c:v>3.6187113857016895</c:v>
                </c:pt>
                <c:pt idx="6">
                  <c:v>4.0771591407277485</c:v>
                </c:pt>
                <c:pt idx="7">
                  <c:v>3.4888791975577815</c:v>
                </c:pt>
                <c:pt idx="8">
                  <c:v>1.8884120171673846</c:v>
                </c:pt>
                <c:pt idx="9">
                  <c:v>0.59625212947187478</c:v>
                </c:pt>
                <c:pt idx="10">
                  <c:v>-4.212299915753448E-2</c:v>
                </c:pt>
                <c:pt idx="11">
                  <c:v>4.2140750105357228E-2</c:v>
                </c:pt>
                <c:pt idx="12">
                  <c:v>-0.63184498736309491</c:v>
                </c:pt>
                <c:pt idx="13">
                  <c:v>0.21168501270110163</c:v>
                </c:pt>
                <c:pt idx="14">
                  <c:v>-0.54782975136956624</c:v>
                </c:pt>
                <c:pt idx="15">
                  <c:v>-3.7068239258635227</c:v>
                </c:pt>
              </c:numCache>
            </c:numRef>
          </c:val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dep04_trim!$W$91:$W$106</c:f>
              <c:numCache>
                <c:formatCode>#,##0.0</c:formatCode>
                <c:ptCount val="16"/>
                <c:pt idx="0">
                  <c:v>4.8408785298072576</c:v>
                </c:pt>
                <c:pt idx="1">
                  <c:v>3.5872453498671408</c:v>
                </c:pt>
                <c:pt idx="2">
                  <c:v>4.6450482033304041</c:v>
                </c:pt>
                <c:pt idx="3">
                  <c:v>4.4782608695652204</c:v>
                </c:pt>
                <c:pt idx="4">
                  <c:v>3.8050448909790369</c:v>
                </c:pt>
                <c:pt idx="5">
                  <c:v>6.2419837537409206</c:v>
                </c:pt>
                <c:pt idx="6">
                  <c:v>5.8207705192629966</c:v>
                </c:pt>
                <c:pt idx="7">
                  <c:v>6.9080316271327602</c:v>
                </c:pt>
                <c:pt idx="8">
                  <c:v>7.1252059308072546</c:v>
                </c:pt>
                <c:pt idx="9">
                  <c:v>5.3521126760563309</c:v>
                </c:pt>
                <c:pt idx="10">
                  <c:v>2.7305104867431762</c:v>
                </c:pt>
                <c:pt idx="11">
                  <c:v>1.3234721681588013</c:v>
                </c:pt>
                <c:pt idx="12">
                  <c:v>0.34602076124568004</c:v>
                </c:pt>
                <c:pt idx="13">
                  <c:v>-0.19098548510312341</c:v>
                </c:pt>
                <c:pt idx="14">
                  <c:v>-1.0015408320493191</c:v>
                </c:pt>
                <c:pt idx="15">
                  <c:v>-2.6507875528236635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484672"/>
        <c:axId val="173494656"/>
      </c:barChart>
      <c:catAx>
        <c:axId val="17348467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3494656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73494656"/>
        <c:scaling>
          <c:orientation val="minMax"/>
          <c:max val="8"/>
          <c:min val="-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3484672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5345676101864512"/>
          <c:w val="0.86471641552420164"/>
          <c:h val="0.464599829212965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dep04_trim!$X$91:$X$106</c:f>
              <c:numCache>
                <c:formatCode>#,##0.0</c:formatCode>
                <c:ptCount val="16"/>
                <c:pt idx="0">
                  <c:v>-4.9079754601227155</c:v>
                </c:pt>
                <c:pt idx="1">
                  <c:v>-4.2056074766355085</c:v>
                </c:pt>
                <c:pt idx="2">
                  <c:v>-2.3771790808240878</c:v>
                </c:pt>
                <c:pt idx="3">
                  <c:v>-2.2508038585209</c:v>
                </c:pt>
                <c:pt idx="4">
                  <c:v>-1.2903225806451535</c:v>
                </c:pt>
                <c:pt idx="5">
                  <c:v>0.97560975609756184</c:v>
                </c:pt>
                <c:pt idx="6">
                  <c:v>0.97402597402598268</c:v>
                </c:pt>
                <c:pt idx="7">
                  <c:v>0.49342105263157077</c:v>
                </c:pt>
                <c:pt idx="8">
                  <c:v>-0.32679738562091387</c:v>
                </c:pt>
                <c:pt idx="9">
                  <c:v>-1.6103059581320411</c:v>
                </c:pt>
                <c:pt idx="10">
                  <c:v>-0.32154340836014761</c:v>
                </c:pt>
                <c:pt idx="11">
                  <c:v>1.3093289689034338</c:v>
                </c:pt>
                <c:pt idx="12">
                  <c:v>-0.65573770491802463</c:v>
                </c:pt>
                <c:pt idx="13">
                  <c:v>0</c:v>
                </c:pt>
                <c:pt idx="14">
                  <c:v>-2.9032258064516037</c:v>
                </c:pt>
                <c:pt idx="15">
                  <c:v>-8.4006462035541301</c:v>
                </c:pt>
              </c:numCache>
            </c:numRef>
          </c:val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dep04_trim!$Y$91:$Y$106</c:f>
              <c:numCache>
                <c:formatCode>#,##0.0</c:formatCode>
                <c:ptCount val="16"/>
                <c:pt idx="0">
                  <c:v>3.9015151515151558</c:v>
                </c:pt>
                <c:pt idx="1">
                  <c:v>1.820884429580083</c:v>
                </c:pt>
                <c:pt idx="2">
                  <c:v>3.4137291280148307</c:v>
                </c:pt>
                <c:pt idx="3">
                  <c:v>3.0616008852822008</c:v>
                </c:pt>
                <c:pt idx="4">
                  <c:v>3.0258840685380983</c:v>
                </c:pt>
                <c:pt idx="5">
                  <c:v>4.489051094890506</c:v>
                </c:pt>
                <c:pt idx="6">
                  <c:v>4.1263006817366499</c:v>
                </c:pt>
                <c:pt idx="7">
                  <c:v>4.6170365068002761</c:v>
                </c:pt>
                <c:pt idx="8">
                  <c:v>4.0693559801840085</c:v>
                </c:pt>
                <c:pt idx="9">
                  <c:v>2.5847013622074755</c:v>
                </c:pt>
                <c:pt idx="10">
                  <c:v>0.86147484493450666</c:v>
                </c:pt>
                <c:pt idx="11">
                  <c:v>-0.13684570646597116</c:v>
                </c:pt>
                <c:pt idx="12">
                  <c:v>-1.3940836450187177</c:v>
                </c:pt>
                <c:pt idx="13">
                  <c:v>-1.1916922029281518</c:v>
                </c:pt>
                <c:pt idx="14">
                  <c:v>-1.2640929279125301</c:v>
                </c:pt>
                <c:pt idx="15">
                  <c:v>-3.6313806097978851</c:v>
                </c:pt>
              </c:numCache>
            </c:numRef>
          </c:val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dep04_trim!$Z$91:$Z$106</c:f>
              <c:numCache>
                <c:formatCode>#,##0.0</c:formatCode>
                <c:ptCount val="16"/>
                <c:pt idx="0">
                  <c:v>10.088495575221245</c:v>
                </c:pt>
                <c:pt idx="1">
                  <c:v>6.6552901023890998</c:v>
                </c:pt>
                <c:pt idx="2">
                  <c:v>5.7644110275689275</c:v>
                </c:pt>
                <c:pt idx="3">
                  <c:v>6.0655737704917945</c:v>
                </c:pt>
                <c:pt idx="4">
                  <c:v>6.1093247588424271</c:v>
                </c:pt>
                <c:pt idx="5">
                  <c:v>7.9199999999999937</c:v>
                </c:pt>
                <c:pt idx="6">
                  <c:v>8.7677725118483494</c:v>
                </c:pt>
                <c:pt idx="7">
                  <c:v>8.8098918083462152</c:v>
                </c:pt>
                <c:pt idx="8">
                  <c:v>7.8787878787878851</c:v>
                </c:pt>
                <c:pt idx="9">
                  <c:v>6.1527057079317826</c:v>
                </c:pt>
                <c:pt idx="10">
                  <c:v>3.2679738562091609</c:v>
                </c:pt>
                <c:pt idx="11">
                  <c:v>2.2017045454545636</c:v>
                </c:pt>
                <c:pt idx="12">
                  <c:v>2.73876404494382</c:v>
                </c:pt>
                <c:pt idx="13">
                  <c:v>2.44413407821229</c:v>
                </c:pt>
                <c:pt idx="14">
                  <c:v>1.1251758087201136</c:v>
                </c:pt>
                <c:pt idx="15">
                  <c:v>6.9492703266149647E-2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572480"/>
        <c:axId val="173574016"/>
      </c:barChart>
      <c:catAx>
        <c:axId val="17357248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3574016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73574016"/>
        <c:scaling>
          <c:orientation val="minMax"/>
          <c:max val="12"/>
          <c:min val="-9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3572480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2523390223430193"/>
          <c:y val="0.19161676646706588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dep04_trim!$AG$91:$AG$106</c:f>
              <c:numCache>
                <c:formatCode>#,##0.0</c:formatCode>
                <c:ptCount val="16"/>
                <c:pt idx="0">
                  <c:v>0.31520882584712417</c:v>
                </c:pt>
                <c:pt idx="1">
                  <c:v>-0.2748331370239554</c:v>
                </c:pt>
                <c:pt idx="2">
                  <c:v>3.2079207920792108</c:v>
                </c:pt>
                <c:pt idx="3">
                  <c:v>4.2147117296222447</c:v>
                </c:pt>
                <c:pt idx="4">
                  <c:v>4.6739984289080994</c:v>
                </c:pt>
                <c:pt idx="5">
                  <c:v>5.3937007874015785</c:v>
                </c:pt>
                <c:pt idx="6">
                  <c:v>2.8779739063699239</c:v>
                </c:pt>
                <c:pt idx="7">
                  <c:v>2.6707363601678802</c:v>
                </c:pt>
                <c:pt idx="8">
                  <c:v>0.26266416510316581</c:v>
                </c:pt>
                <c:pt idx="9">
                  <c:v>-2.1292491595069074</c:v>
                </c:pt>
                <c:pt idx="10">
                  <c:v>-3.2823573293547015</c:v>
                </c:pt>
                <c:pt idx="11">
                  <c:v>-5.0167224080267525</c:v>
                </c:pt>
                <c:pt idx="12">
                  <c:v>-4.8652694610778262</c:v>
                </c:pt>
                <c:pt idx="13">
                  <c:v>-2.9389312977099347</c:v>
                </c:pt>
                <c:pt idx="14">
                  <c:v>-2.776706517547245</c:v>
                </c:pt>
                <c:pt idx="15">
                  <c:v>-5.2034428794992094</c:v>
                </c:pt>
              </c:numCache>
            </c:numRef>
          </c:val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dep04_trim!$AH$91:$AH$106</c:f>
              <c:numCache>
                <c:formatCode>#,##0.0</c:formatCode>
                <c:ptCount val="16"/>
                <c:pt idx="0">
                  <c:v>9.3949044585987185</c:v>
                </c:pt>
                <c:pt idx="1">
                  <c:v>5.4647599591419738</c:v>
                </c:pt>
                <c:pt idx="2">
                  <c:v>3.2532532532532521</c:v>
                </c:pt>
                <c:pt idx="3">
                  <c:v>1.8155053974484803</c:v>
                </c:pt>
                <c:pt idx="4">
                  <c:v>1.5526443474041862</c:v>
                </c:pt>
                <c:pt idx="5">
                  <c:v>4.4067796610169685</c:v>
                </c:pt>
                <c:pt idx="6">
                  <c:v>7.6102762966553605</c:v>
                </c:pt>
                <c:pt idx="7">
                  <c:v>8.4819277108433724</c:v>
                </c:pt>
                <c:pt idx="8">
                  <c:v>10.033444816053505</c:v>
                </c:pt>
                <c:pt idx="9">
                  <c:v>9.461966604823747</c:v>
                </c:pt>
                <c:pt idx="10">
                  <c:v>7.0270270270270219</c:v>
                </c:pt>
                <c:pt idx="11">
                  <c:v>7.5521990226566027</c:v>
                </c:pt>
                <c:pt idx="12">
                  <c:v>5.3842813721233229</c:v>
                </c:pt>
                <c:pt idx="13">
                  <c:v>3.2627118644067643</c:v>
                </c:pt>
                <c:pt idx="14">
                  <c:v>1.388888888888884</c:v>
                </c:pt>
                <c:pt idx="15">
                  <c:v>-0.99132589838909491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4228224"/>
        <c:axId val="174229760"/>
      </c:barChart>
      <c:catAx>
        <c:axId val="17422822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crossAx val="174229760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74229760"/>
        <c:scaling>
          <c:orientation val="minMax"/>
          <c:max val="12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4228224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362178077994056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Graph3'!$G$7:$G$8</c:f>
              <c:strCache>
                <c:ptCount val="1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Graph3'!$A$10:$B$66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Graph3'!$G$10:$G$44</c:f>
              <c:numCache>
                <c:formatCode>#,##0</c:formatCode>
                <c:ptCount val="35"/>
                <c:pt idx="0">
                  <c:v>-993.54255107542849</c:v>
                </c:pt>
                <c:pt idx="1">
                  <c:v>404.71140522247879</c:v>
                </c:pt>
                <c:pt idx="2">
                  <c:v>-220.73854514190316</c:v>
                </c:pt>
                <c:pt idx="3">
                  <c:v>229.93031445296947</c:v>
                </c:pt>
                <c:pt idx="4">
                  <c:v>300.98266474579577</c:v>
                </c:pt>
                <c:pt idx="5">
                  <c:v>130.54671535301168</c:v>
                </c:pt>
                <c:pt idx="6">
                  <c:v>72.091893689721473</c:v>
                </c:pt>
                <c:pt idx="7">
                  <c:v>104.78737004594586</c:v>
                </c:pt>
                <c:pt idx="8">
                  <c:v>285.39868112884142</c:v>
                </c:pt>
                <c:pt idx="9">
                  <c:v>-89.175886120399809</c:v>
                </c:pt>
                <c:pt idx="10">
                  <c:v>-106.02584517554351</c:v>
                </c:pt>
                <c:pt idx="11">
                  <c:v>-217.77103376651212</c:v>
                </c:pt>
                <c:pt idx="12">
                  <c:v>270.76394033728866</c:v>
                </c:pt>
                <c:pt idx="13">
                  <c:v>-22.920203306464828</c:v>
                </c:pt>
                <c:pt idx="14">
                  <c:v>117.16815646454052</c:v>
                </c:pt>
                <c:pt idx="15">
                  <c:v>-92.931423928996082</c:v>
                </c:pt>
                <c:pt idx="16">
                  <c:v>-77.127578080551757</c:v>
                </c:pt>
                <c:pt idx="17">
                  <c:v>-90.118008413264761</c:v>
                </c:pt>
                <c:pt idx="18">
                  <c:v>-252.65953604886454</c:v>
                </c:pt>
                <c:pt idx="19">
                  <c:v>-57.377692156376725</c:v>
                </c:pt>
                <c:pt idx="20">
                  <c:v>117.07577007948566</c:v>
                </c:pt>
                <c:pt idx="21">
                  <c:v>265.23935605656879</c:v>
                </c:pt>
                <c:pt idx="22">
                  <c:v>-99.718874047102872</c:v>
                </c:pt>
                <c:pt idx="23">
                  <c:v>-67.850398314156337</c:v>
                </c:pt>
                <c:pt idx="24">
                  <c:v>76.215936902524845</c:v>
                </c:pt>
                <c:pt idx="25">
                  <c:v>248.98347392558935</c:v>
                </c:pt>
                <c:pt idx="26">
                  <c:v>-278.83810215624544</c:v>
                </c:pt>
                <c:pt idx="27">
                  <c:v>561.25575910977204</c:v>
                </c:pt>
                <c:pt idx="28">
                  <c:v>70.606265909067588</c:v>
                </c:pt>
                <c:pt idx="29">
                  <c:v>-157.46923312702711</c:v>
                </c:pt>
                <c:pt idx="30">
                  <c:v>-340.12038260645932</c:v>
                </c:pt>
                <c:pt idx="31">
                  <c:v>-3.6468149447027827</c:v>
                </c:pt>
                <c:pt idx="32">
                  <c:v>105.01481562304252</c:v>
                </c:pt>
                <c:pt idx="33">
                  <c:v>286.55297290744784</c:v>
                </c:pt>
                <c:pt idx="34">
                  <c:v>-199.25434994148964</c:v>
                </c:pt>
              </c:numCache>
            </c:numRef>
          </c:val>
        </c:ser>
        <c:ser>
          <c:idx val="2"/>
          <c:order val="1"/>
          <c:tx>
            <c:strRef>
              <c:f>'Données Graph3'!$H$7:$H$8</c:f>
              <c:strCache>
                <c:ptCount val="1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Graph3'!$A$10:$B$66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Graph3'!$H$10:$H$44</c:f>
              <c:numCache>
                <c:formatCode>#,##0</c:formatCode>
                <c:ptCount val="35"/>
                <c:pt idx="0">
                  <c:v>-421.41119719588278</c:v>
                </c:pt>
                <c:pt idx="1">
                  <c:v>-22.842102512651309</c:v>
                </c:pt>
                <c:pt idx="2">
                  <c:v>16.122292836731503</c:v>
                </c:pt>
                <c:pt idx="3">
                  <c:v>424.11532428657029</c:v>
                </c:pt>
                <c:pt idx="4">
                  <c:v>-52.853469934067107</c:v>
                </c:pt>
                <c:pt idx="5">
                  <c:v>158.41136035032741</c:v>
                </c:pt>
                <c:pt idx="6">
                  <c:v>-280.83326327262284</c:v>
                </c:pt>
                <c:pt idx="7">
                  <c:v>-295.50281947848134</c:v>
                </c:pt>
                <c:pt idx="8">
                  <c:v>271.48880506826572</c:v>
                </c:pt>
                <c:pt idx="9">
                  <c:v>166.86333660269747</c:v>
                </c:pt>
                <c:pt idx="10">
                  <c:v>154.33897215563411</c:v>
                </c:pt>
                <c:pt idx="11">
                  <c:v>-50.362014562380864</c:v>
                </c:pt>
                <c:pt idx="12">
                  <c:v>69.988379971576705</c:v>
                </c:pt>
                <c:pt idx="13">
                  <c:v>-242.54539005301467</c:v>
                </c:pt>
                <c:pt idx="14">
                  <c:v>-280.11335759298731</c:v>
                </c:pt>
                <c:pt idx="15">
                  <c:v>334.59457738780952</c:v>
                </c:pt>
                <c:pt idx="16">
                  <c:v>-94.741032830211225</c:v>
                </c:pt>
                <c:pt idx="17">
                  <c:v>197.38085432469143</c:v>
                </c:pt>
                <c:pt idx="18">
                  <c:v>232.16170021424659</c:v>
                </c:pt>
                <c:pt idx="19">
                  <c:v>228.6854207026995</c:v>
                </c:pt>
                <c:pt idx="20">
                  <c:v>-3.3241542911009674</c:v>
                </c:pt>
                <c:pt idx="21">
                  <c:v>519.07477268717503</c:v>
                </c:pt>
                <c:pt idx="22">
                  <c:v>126.20595191737311</c:v>
                </c:pt>
                <c:pt idx="23">
                  <c:v>945.20683652773459</c:v>
                </c:pt>
                <c:pt idx="24">
                  <c:v>-849.79815313488416</c:v>
                </c:pt>
                <c:pt idx="25">
                  <c:v>-90.258019510913982</c:v>
                </c:pt>
                <c:pt idx="26">
                  <c:v>30.086415362776279</c:v>
                </c:pt>
                <c:pt idx="27">
                  <c:v>-204.16057540330075</c:v>
                </c:pt>
                <c:pt idx="28">
                  <c:v>-5.4795050696197904</c:v>
                </c:pt>
                <c:pt idx="29">
                  <c:v>173.26366312373875</c:v>
                </c:pt>
                <c:pt idx="30">
                  <c:v>-98.072041507592985</c:v>
                </c:pt>
                <c:pt idx="31">
                  <c:v>-18.369141876924004</c:v>
                </c:pt>
                <c:pt idx="32">
                  <c:v>17.421260109686045</c:v>
                </c:pt>
                <c:pt idx="33">
                  <c:v>-112.14216682882534</c:v>
                </c:pt>
                <c:pt idx="34">
                  <c:v>-161.00715522599421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2948480"/>
        <c:axId val="184820480"/>
      </c:barChart>
      <c:lineChart>
        <c:grouping val="standard"/>
        <c:varyColors val="0"/>
        <c:ser>
          <c:idx val="0"/>
          <c:order val="2"/>
          <c:tx>
            <c:strRef>
              <c:f>'Données Graph3'!$F$7:$F$8</c:f>
              <c:strCache>
                <c:ptCount val="1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Graph3'!$A$10:$B$61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Graph3'!$F$10:$F$44</c:f>
              <c:numCache>
                <c:formatCode>#,##0</c:formatCode>
                <c:ptCount val="35"/>
                <c:pt idx="0">
                  <c:v>-1414.9537482713058</c:v>
                </c:pt>
                <c:pt idx="1">
                  <c:v>381.86930270982702</c:v>
                </c:pt>
                <c:pt idx="2">
                  <c:v>-204.61625230517529</c:v>
                </c:pt>
                <c:pt idx="3">
                  <c:v>654.04563873953884</c:v>
                </c:pt>
                <c:pt idx="4">
                  <c:v>248.12919481172867</c:v>
                </c:pt>
                <c:pt idx="5">
                  <c:v>288.95807570334</c:v>
                </c:pt>
                <c:pt idx="6">
                  <c:v>-208.74136958290183</c:v>
                </c:pt>
                <c:pt idx="7">
                  <c:v>-190.71544943253684</c:v>
                </c:pt>
                <c:pt idx="8">
                  <c:v>556.88748619711259</c:v>
                </c:pt>
                <c:pt idx="9">
                  <c:v>77.687450482299027</c:v>
                </c:pt>
                <c:pt idx="10">
                  <c:v>48.313126980086963</c:v>
                </c:pt>
                <c:pt idx="11">
                  <c:v>-268.13304832889116</c:v>
                </c:pt>
                <c:pt idx="12">
                  <c:v>340.752320308864</c:v>
                </c:pt>
                <c:pt idx="13">
                  <c:v>-265.46559335947677</c:v>
                </c:pt>
                <c:pt idx="14">
                  <c:v>-162.94520112845203</c:v>
                </c:pt>
                <c:pt idx="15">
                  <c:v>241.66315345881594</c:v>
                </c:pt>
                <c:pt idx="16">
                  <c:v>-171.86861091076571</c:v>
                </c:pt>
                <c:pt idx="17">
                  <c:v>107.26284591142758</c:v>
                </c:pt>
                <c:pt idx="18">
                  <c:v>-20.497835834619764</c:v>
                </c:pt>
                <c:pt idx="19">
                  <c:v>171.3077285463296</c:v>
                </c:pt>
                <c:pt idx="20">
                  <c:v>113.75161578838015</c:v>
                </c:pt>
                <c:pt idx="21">
                  <c:v>784.31412874374655</c:v>
                </c:pt>
                <c:pt idx="22">
                  <c:v>26.487077870267967</c:v>
                </c:pt>
                <c:pt idx="23">
                  <c:v>877.35643821358099</c:v>
                </c:pt>
                <c:pt idx="24">
                  <c:v>-773.58221623236022</c:v>
                </c:pt>
                <c:pt idx="25">
                  <c:v>158.72545441467082</c:v>
                </c:pt>
                <c:pt idx="26">
                  <c:v>-248.75168679346825</c:v>
                </c:pt>
                <c:pt idx="27">
                  <c:v>357.09518370647129</c:v>
                </c:pt>
                <c:pt idx="28">
                  <c:v>65.126760839448252</c:v>
                </c:pt>
                <c:pt idx="29">
                  <c:v>15.794429996713006</c:v>
                </c:pt>
                <c:pt idx="30">
                  <c:v>-438.19242411405139</c:v>
                </c:pt>
                <c:pt idx="31">
                  <c:v>-22.015956821625878</c:v>
                </c:pt>
                <c:pt idx="32">
                  <c:v>122.43607573273039</c:v>
                </c:pt>
                <c:pt idx="33">
                  <c:v>174.41080607861659</c:v>
                </c:pt>
                <c:pt idx="34">
                  <c:v>-360.26150516748021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948480"/>
        <c:axId val="184820480"/>
      </c:lineChart>
      <c:catAx>
        <c:axId val="17294848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84820480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84820480"/>
        <c:scaling>
          <c:orientation val="minMax"/>
          <c:max val="1000"/>
          <c:min val="-15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172948480"/>
        <c:crosses val="autoZero"/>
        <c:crossBetween val="between"/>
        <c:majorUnit val="500"/>
      </c:valAx>
    </c:plotArea>
    <c:legend>
      <c:legendPos val="t"/>
      <c:layout>
        <c:manualLayout>
          <c:xMode val="edge"/>
          <c:yMode val="edge"/>
          <c:x val="0.20314306822912012"/>
          <c:y val="0.2071737786023500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2'!$R$8:$R$9</c:f>
              <c:strCache>
                <c:ptCount val="1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2'!$R$14:$R$49</c:f>
              <c:numCache>
                <c:formatCode>0.0</c:formatCode>
                <c:ptCount val="36"/>
                <c:pt idx="0">
                  <c:v>100</c:v>
                </c:pt>
                <c:pt idx="1">
                  <c:v>96.270018157075654</c:v>
                </c:pt>
                <c:pt idx="2">
                  <c:v>97.841231363427255</c:v>
                </c:pt>
                <c:pt idx="3">
                  <c:v>96.98735071750815</c:v>
                </c:pt>
                <c:pt idx="4">
                  <c:v>103.34893524680291</c:v>
                </c:pt>
                <c:pt idx="5">
                  <c:v>103.01434126574358</c:v>
                </c:pt>
                <c:pt idx="6">
                  <c:v>105.25430901957198</c:v>
                </c:pt>
                <c:pt idx="7">
                  <c:v>101.59108959308989</c:v>
                </c:pt>
                <c:pt idx="8">
                  <c:v>95.882536023514405</c:v>
                </c:pt>
                <c:pt idx="9">
                  <c:v>97.716682956341145</c:v>
                </c:pt>
                <c:pt idx="10">
                  <c:v>99.517224281878711</c:v>
                </c:pt>
                <c:pt idx="11">
                  <c:v>97.544256788671646</c:v>
                </c:pt>
                <c:pt idx="12">
                  <c:v>94.079707233185715</c:v>
                </c:pt>
                <c:pt idx="13">
                  <c:v>91.88628409034591</c:v>
                </c:pt>
                <c:pt idx="14">
                  <c:v>88.011505028774792</c:v>
                </c:pt>
                <c:pt idx="15">
                  <c:v>84.841495220022594</c:v>
                </c:pt>
                <c:pt idx="16">
                  <c:v>87.338768334950785</c:v>
                </c:pt>
                <c:pt idx="17">
                  <c:v>87.111680048625189</c:v>
                </c:pt>
                <c:pt idx="18">
                  <c:v>86.294259725978321</c:v>
                </c:pt>
                <c:pt idx="19">
                  <c:v>87.905033253379187</c:v>
                </c:pt>
                <c:pt idx="20">
                  <c:v>88.164596295549231</c:v>
                </c:pt>
                <c:pt idx="21">
                  <c:v>88.569507124598559</c:v>
                </c:pt>
                <c:pt idx="22">
                  <c:v>90.082751289247241</c:v>
                </c:pt>
                <c:pt idx="23">
                  <c:v>90.490264888724766</c:v>
                </c:pt>
                <c:pt idx="24">
                  <c:v>90.786339866795089</c:v>
                </c:pt>
                <c:pt idx="25">
                  <c:v>91.891314489454146</c:v>
                </c:pt>
                <c:pt idx="26">
                  <c:v>91.066183417195589</c:v>
                </c:pt>
                <c:pt idx="27">
                  <c:v>91.204140414767366</c:v>
                </c:pt>
                <c:pt idx="28">
                  <c:v>91.563004697577583</c:v>
                </c:pt>
                <c:pt idx="29">
                  <c:v>91.401392642743687</c:v>
                </c:pt>
                <c:pt idx="30">
                  <c:v>94.943361350018066</c:v>
                </c:pt>
                <c:pt idx="31">
                  <c:v>93.406491947843662</c:v>
                </c:pt>
                <c:pt idx="32">
                  <c:v>93.308602699577833</c:v>
                </c:pt>
                <c:pt idx="33">
                  <c:v>93.860783190208608</c:v>
                </c:pt>
                <c:pt idx="34">
                  <c:v>92.989870063643139</c:v>
                </c:pt>
                <c:pt idx="35">
                  <c:v>91.622166307673751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'Données graph 1 et 2'!$Q$8:$Q$9</c:f>
              <c:strCache>
                <c:ptCount val="1"/>
                <c:pt idx="0">
                  <c:v>Industrie </c:v>
                </c:pt>
              </c:strCache>
            </c:strRef>
          </c:tx>
          <c:spPr>
            <a:ln w="28575">
              <a:solidFill>
                <a:srgbClr val="0E41B2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2'!$Q$14:$Q$49</c:f>
              <c:numCache>
                <c:formatCode>0.0</c:formatCode>
                <c:ptCount val="36"/>
                <c:pt idx="0">
                  <c:v>100</c:v>
                </c:pt>
                <c:pt idx="1">
                  <c:v>98.589135431651272</c:v>
                </c:pt>
                <c:pt idx="2">
                  <c:v>98.031903828503459</c:v>
                </c:pt>
                <c:pt idx="3">
                  <c:v>98.122917835231362</c:v>
                </c:pt>
                <c:pt idx="4">
                  <c:v>99.468459820392525</c:v>
                </c:pt>
                <c:pt idx="5">
                  <c:v>98.377607233180015</c:v>
                </c:pt>
                <c:pt idx="6">
                  <c:v>98.98471787272058</c:v>
                </c:pt>
                <c:pt idx="7">
                  <c:v>99.892354362773389</c:v>
                </c:pt>
                <c:pt idx="8">
                  <c:v>99.880465373981593</c:v>
                </c:pt>
                <c:pt idx="9">
                  <c:v>101.3322277735367</c:v>
                </c:pt>
                <c:pt idx="10">
                  <c:v>101.53504922272364</c:v>
                </c:pt>
                <c:pt idx="11">
                  <c:v>103.37085403169854</c:v>
                </c:pt>
                <c:pt idx="12">
                  <c:v>101.87553838204619</c:v>
                </c:pt>
                <c:pt idx="13">
                  <c:v>102.46072027277917</c:v>
                </c:pt>
                <c:pt idx="14">
                  <c:v>101.02467439782437</c:v>
                </c:pt>
                <c:pt idx="15">
                  <c:v>97.659098364201398</c:v>
                </c:pt>
                <c:pt idx="16">
                  <c:v>100.47907079325431</c:v>
                </c:pt>
                <c:pt idx="17">
                  <c:v>100.15963497844606</c:v>
                </c:pt>
                <c:pt idx="18">
                  <c:v>101.37970007766988</c:v>
                </c:pt>
                <c:pt idx="19">
                  <c:v>101.59667314598686</c:v>
                </c:pt>
                <c:pt idx="20">
                  <c:v>105.32513380423718</c:v>
                </c:pt>
                <c:pt idx="21">
                  <c:v>102.38854782173159</c:v>
                </c:pt>
                <c:pt idx="22">
                  <c:v>105.26312781713149</c:v>
                </c:pt>
                <c:pt idx="23">
                  <c:v>106.17995186963616</c:v>
                </c:pt>
                <c:pt idx="24">
                  <c:v>119.78445668858345</c:v>
                </c:pt>
                <c:pt idx="25">
                  <c:v>105.68259725672307</c:v>
                </c:pt>
                <c:pt idx="26">
                  <c:v>106.56113570148393</c:v>
                </c:pt>
                <c:pt idx="27">
                  <c:v>106.02817748985309</c:v>
                </c:pt>
                <c:pt idx="28">
                  <c:v>104.65459252616429</c:v>
                </c:pt>
                <c:pt idx="29">
                  <c:v>104.76272127683779</c:v>
                </c:pt>
                <c:pt idx="30">
                  <c:v>106.37041103890898</c:v>
                </c:pt>
                <c:pt idx="31">
                  <c:v>104.3395048036456</c:v>
                </c:pt>
                <c:pt idx="32">
                  <c:v>103.87686279326095</c:v>
                </c:pt>
                <c:pt idx="33">
                  <c:v>103.81477081683779</c:v>
                </c:pt>
                <c:pt idx="34">
                  <c:v>104.39712766510726</c:v>
                </c:pt>
                <c:pt idx="35">
                  <c:v>103.01725972922551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'Données graph 1 et 2'!$S$8:$S$9</c:f>
              <c:strCache>
                <c:ptCount val="1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2'!$S$14:$S$49</c:f>
              <c:numCache>
                <c:formatCode>0.0</c:formatCode>
                <c:ptCount val="36"/>
                <c:pt idx="0">
                  <c:v>100</c:v>
                </c:pt>
                <c:pt idx="1">
                  <c:v>97.05197674534044</c:v>
                </c:pt>
                <c:pt idx="2">
                  <c:v>98.40516052002441</c:v>
                </c:pt>
                <c:pt idx="3">
                  <c:v>98.327506672735325</c:v>
                </c:pt>
                <c:pt idx="4">
                  <c:v>97.911363297269844</c:v>
                </c:pt>
                <c:pt idx="5">
                  <c:v>97.920544324881746</c:v>
                </c:pt>
                <c:pt idx="6">
                  <c:v>98.530083113764348</c:v>
                </c:pt>
                <c:pt idx="7">
                  <c:v>98.087878135377522</c:v>
                </c:pt>
                <c:pt idx="8">
                  <c:v>98.82046290374204</c:v>
                </c:pt>
                <c:pt idx="9">
                  <c:v>99.33318327795827</c:v>
                </c:pt>
                <c:pt idx="10">
                  <c:v>98.287798223556507</c:v>
                </c:pt>
                <c:pt idx="11">
                  <c:v>98.763454924229805</c:v>
                </c:pt>
                <c:pt idx="12">
                  <c:v>98.891823974366403</c:v>
                </c:pt>
                <c:pt idx="13">
                  <c:v>100.26095194332967</c:v>
                </c:pt>
                <c:pt idx="14">
                  <c:v>99.863596183208841</c:v>
                </c:pt>
                <c:pt idx="15">
                  <c:v>99.802956088776767</c:v>
                </c:pt>
                <c:pt idx="16">
                  <c:v>99.938740728442582</c:v>
                </c:pt>
                <c:pt idx="17">
                  <c:v>99.443166347349432</c:v>
                </c:pt>
                <c:pt idx="18">
                  <c:v>99.829677038913744</c:v>
                </c:pt>
                <c:pt idx="19">
                  <c:v>100.1761577215613</c:v>
                </c:pt>
                <c:pt idx="20">
                  <c:v>99.618772307340322</c:v>
                </c:pt>
                <c:pt idx="21">
                  <c:v>101.38272043521764</c:v>
                </c:pt>
                <c:pt idx="22">
                  <c:v>103.19652871724952</c:v>
                </c:pt>
                <c:pt idx="23">
                  <c:v>103.40043316709833</c:v>
                </c:pt>
                <c:pt idx="24">
                  <c:v>103.30123091188985</c:v>
                </c:pt>
                <c:pt idx="25">
                  <c:v>102.64035740077917</c:v>
                </c:pt>
                <c:pt idx="26">
                  <c:v>103.89882628269558</c:v>
                </c:pt>
                <c:pt idx="27">
                  <c:v>103.57509768107249</c:v>
                </c:pt>
                <c:pt idx="28">
                  <c:v>104.24103963199092</c:v>
                </c:pt>
                <c:pt idx="29">
                  <c:v>104.97866510568514</c:v>
                </c:pt>
                <c:pt idx="30">
                  <c:v>104.34422602709894</c:v>
                </c:pt>
                <c:pt idx="31">
                  <c:v>103.75569946889233</c:v>
                </c:pt>
                <c:pt idx="32">
                  <c:v>102.92685677495609</c:v>
                </c:pt>
                <c:pt idx="33">
                  <c:v>104.55759992106728</c:v>
                </c:pt>
                <c:pt idx="34">
                  <c:v>105.10835507869989</c:v>
                </c:pt>
                <c:pt idx="35">
                  <c:v>104.92017555039639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'Données graph 1 et 2'!$T$8:$T$9</c:f>
              <c:strCache>
                <c:ptCount val="1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2'!$T$14:$T$49</c:f>
              <c:numCache>
                <c:formatCode>0.0</c:formatCode>
                <c:ptCount val="36"/>
                <c:pt idx="0">
                  <c:v>100</c:v>
                </c:pt>
                <c:pt idx="1">
                  <c:v>99.556758996266765</c:v>
                </c:pt>
                <c:pt idx="2">
                  <c:v>99.785796657388715</c:v>
                </c:pt>
                <c:pt idx="3">
                  <c:v>99.36995375226212</c:v>
                </c:pt>
                <c:pt idx="4">
                  <c:v>100.30990797609817</c:v>
                </c:pt>
                <c:pt idx="5">
                  <c:v>101.8285713752697</c:v>
                </c:pt>
                <c:pt idx="6">
                  <c:v>102.05391669742978</c:v>
                </c:pt>
                <c:pt idx="7">
                  <c:v>103.07026076907167</c:v>
                </c:pt>
                <c:pt idx="8">
                  <c:v>101.70153164285003</c:v>
                </c:pt>
                <c:pt idx="9">
                  <c:v>103.20285223878972</c:v>
                </c:pt>
                <c:pt idx="10">
                  <c:v>104.01684021020586</c:v>
                </c:pt>
                <c:pt idx="11">
                  <c:v>103.19762230715972</c:v>
                </c:pt>
                <c:pt idx="12">
                  <c:v>103.184646623245</c:v>
                </c:pt>
                <c:pt idx="13">
                  <c:v>103.43157836884032</c:v>
                </c:pt>
                <c:pt idx="14">
                  <c:v>103.5970611995958</c:v>
                </c:pt>
                <c:pt idx="15">
                  <c:v>104.35171847695229</c:v>
                </c:pt>
                <c:pt idx="16">
                  <c:v>104.57591498319209</c:v>
                </c:pt>
                <c:pt idx="17">
                  <c:v>104.80309964634607</c:v>
                </c:pt>
                <c:pt idx="18">
                  <c:v>104.84602840503672</c:v>
                </c:pt>
                <c:pt idx="19">
                  <c:v>103.71745148499107</c:v>
                </c:pt>
                <c:pt idx="20">
                  <c:v>103.55788560269966</c:v>
                </c:pt>
                <c:pt idx="21">
                  <c:v>103.0682195375189</c:v>
                </c:pt>
                <c:pt idx="22">
                  <c:v>103.72617839276059</c:v>
                </c:pt>
                <c:pt idx="23">
                  <c:v>103.29009447770305</c:v>
                </c:pt>
                <c:pt idx="24">
                  <c:v>103.51374888124532</c:v>
                </c:pt>
                <c:pt idx="25">
                  <c:v>104.77147834220524</c:v>
                </c:pt>
                <c:pt idx="26">
                  <c:v>104.55828571885289</c:v>
                </c:pt>
                <c:pt idx="27">
                  <c:v>103.87561517541445</c:v>
                </c:pt>
                <c:pt idx="28">
                  <c:v>104.99141908266894</c:v>
                </c:pt>
                <c:pt idx="29">
                  <c:v>104.53994475748428</c:v>
                </c:pt>
                <c:pt idx="30">
                  <c:v>103.92484267636428</c:v>
                </c:pt>
                <c:pt idx="31">
                  <c:v>103.33478738102315</c:v>
                </c:pt>
                <c:pt idx="32">
                  <c:v>104.25877476948901</c:v>
                </c:pt>
                <c:pt idx="33">
                  <c:v>103.27156118809881</c:v>
                </c:pt>
                <c:pt idx="34">
                  <c:v>103.8386297027271</c:v>
                </c:pt>
                <c:pt idx="35">
                  <c:v>102.91305586860342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3085824"/>
        <c:axId val="173087360"/>
      </c:lineChart>
      <c:catAx>
        <c:axId val="17308582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3087360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173087360"/>
        <c:scaling>
          <c:orientation val="minMax"/>
          <c:max val="120"/>
          <c:min val="8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73085824"/>
        <c:crosses val="autoZero"/>
        <c:crossBetween val="midCat"/>
        <c:majorUnit val="4"/>
      </c:valAx>
    </c:plotArea>
    <c:legend>
      <c:legendPos val="t"/>
      <c:layout>
        <c:manualLayout>
          <c:xMode val="edge"/>
          <c:yMode val="edge"/>
          <c:x val="0"/>
          <c:y val="0.19171304885590601"/>
          <c:w val="1"/>
          <c:h val="8.198569334677320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72941883742E-2"/>
          <c:y val="0.23445600341765868"/>
          <c:w val="0.90516390406154157"/>
          <c:h val="0.51446426230666154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711009123660204E-3"/>
                  <c:y val="2.87521629210748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5.75043258421497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graph4'!$Z$43:$AD$43</c:f>
              <c:numCache>
                <c:formatCode>#,##0</c:formatCode>
                <c:ptCount val="5"/>
                <c:pt idx="0">
                  <c:v>-200</c:v>
                </c:pt>
                <c:pt idx="1">
                  <c:v>30</c:v>
                </c:pt>
                <c:pt idx="2">
                  <c:v>-170</c:v>
                </c:pt>
                <c:pt idx="3">
                  <c:v>-10</c:v>
                </c:pt>
                <c:pt idx="4">
                  <c:v>-20</c:v>
                </c:pt>
              </c:numCache>
            </c:numRef>
          </c:val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</c:dPt>
          <c:dLbls>
            <c:dLbl>
              <c:idx val="0"/>
              <c:layout>
                <c:manualLayout>
                  <c:x val="-3.7316403700606328E-3"/>
                  <c:y val="-7.8606602266349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158262581718621E-5"/>
                  <c:y val="-2.5242814279818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5561980622900915E-3"/>
                  <c:y val="2.87566908207474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451889386298876E-3"/>
                  <c:y val="-8.89822843661359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1.1084072003566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graph4'!$AF$43:$AJ$43</c:f>
              <c:numCache>
                <c:formatCode>#,##0</c:formatCode>
                <c:ptCount val="5"/>
                <c:pt idx="0">
                  <c:v>-160</c:v>
                </c:pt>
                <c:pt idx="1">
                  <c:v>-60</c:v>
                </c:pt>
                <c:pt idx="2">
                  <c:v>0</c:v>
                </c:pt>
                <c:pt idx="3">
                  <c:v>-70</c:v>
                </c:pt>
                <c:pt idx="4">
                  <c:v>-30</c:v>
                </c:pt>
              </c:numCache>
            </c:numRef>
          </c:val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-5.5839485416033438E-3"/>
                  <c:y val="0.1494077846820700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012972114109976E-5"/>
                  <c:y val="-8.598934268254056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540669998274625E-3"/>
                  <c:y val="4.7765945621283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8039264458290303E-3"/>
                  <c:y val="-5.451138415855437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8451889386298876E-3"/>
                  <c:y val="-1.420968114756900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graph4'!$T$43:$X$43</c:f>
              <c:numCache>
                <c:formatCode>#,##0</c:formatCode>
                <c:ptCount val="5"/>
                <c:pt idx="0">
                  <c:v>-360</c:v>
                </c:pt>
                <c:pt idx="1">
                  <c:v>-40</c:v>
                </c:pt>
                <c:pt idx="2">
                  <c:v>-170</c:v>
                </c:pt>
                <c:pt idx="3">
                  <c:v>-80</c:v>
                </c:pt>
                <c:pt idx="4">
                  <c:v>-60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3292160"/>
        <c:axId val="173318528"/>
      </c:barChart>
      <c:catAx>
        <c:axId val="173292160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173318528"/>
        <c:crosses val="autoZero"/>
        <c:auto val="1"/>
        <c:lblAlgn val="ctr"/>
        <c:lblOffset val="100"/>
        <c:noMultiLvlLbl val="0"/>
      </c:catAx>
      <c:valAx>
        <c:axId val="173318528"/>
        <c:scaling>
          <c:orientation val="minMax"/>
          <c:max val="100"/>
          <c:min val="-40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173292160"/>
        <c:crosses val="autoZero"/>
        <c:crossBetween val="between"/>
        <c:majorUnit val="1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7865418602177844"/>
          <c:y val="0.17535310259609391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Stock de bénéficiaires des principaux contrats aidés, dans les Alpes-de-Haute-Provence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  <a:cs typeface="Calibri"/>
              </a:rPr>
              <a:t>(données brutes, en nombre)</a:t>
            </a:r>
          </a:p>
        </c:rich>
      </c:tx>
      <c:layout>
        <c:manualLayout>
          <c:xMode val="edge"/>
          <c:yMode val="edge"/>
          <c:x val="0.13790063251157048"/>
          <c:y val="1.835795716375147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1"/>
          <c:order val="0"/>
          <c:tx>
            <c:strRef>
              <c:f>'Données GRAPHIQUE_stocks_bénéf'!$N$2</c:f>
              <c:strCache>
                <c:ptCount val="1"/>
                <c:pt idx="0">
                  <c:v>CUI-CAE / PEC*</c:v>
                </c:pt>
              </c:strCache>
            </c:strRef>
          </c:tx>
          <c:spPr>
            <a:solidFill>
              <a:srgbClr val="4F81BD">
                <a:lumMod val="40000"/>
                <a:lumOff val="60000"/>
                <a:alpha val="70000"/>
              </a:srgbClr>
            </a:solidFill>
            <a:ln w="28575">
              <a:noFill/>
              <a:prstDash val="solid"/>
            </a:ln>
          </c:spPr>
          <c:cat>
            <c:multiLvlStrRef>
              <c:f>'Données GRAPHIQUE_stocks_bénéf'!$L$3:$M$41</c:f>
              <c:multiLvlStrCache>
                <c:ptCount val="39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</c:lvl>
              </c:multiLvlStrCache>
            </c:multiLvlStrRef>
          </c:cat>
          <c:val>
            <c:numRef>
              <c:f>'Données GRAPHIQUE_stocks_bénéf'!$N$3:$N$41</c:f>
              <c:numCache>
                <c:formatCode>#,##0</c:formatCode>
                <c:ptCount val="39"/>
                <c:pt idx="0">
                  <c:v>247</c:v>
                </c:pt>
                <c:pt idx="1">
                  <c:v>523</c:v>
                </c:pt>
                <c:pt idx="2">
                  <c:v>681</c:v>
                </c:pt>
                <c:pt idx="3">
                  <c:v>727</c:v>
                </c:pt>
                <c:pt idx="4">
                  <c:v>638</c:v>
                </c:pt>
                <c:pt idx="5">
                  <c:v>484</c:v>
                </c:pt>
                <c:pt idx="6">
                  <c:v>342</c:v>
                </c:pt>
                <c:pt idx="7">
                  <c:v>508</c:v>
                </c:pt>
                <c:pt idx="8">
                  <c:v>643</c:v>
                </c:pt>
                <c:pt idx="9">
                  <c:v>679</c:v>
                </c:pt>
                <c:pt idx="10">
                  <c:v>568</c:v>
                </c:pt>
                <c:pt idx="11">
                  <c:v>514</c:v>
                </c:pt>
                <c:pt idx="12">
                  <c:v>557</c:v>
                </c:pt>
                <c:pt idx="13">
                  <c:v>590</c:v>
                </c:pt>
                <c:pt idx="14">
                  <c:v>572</c:v>
                </c:pt>
                <c:pt idx="15">
                  <c:v>624</c:v>
                </c:pt>
                <c:pt idx="16">
                  <c:v>714</c:v>
                </c:pt>
                <c:pt idx="17">
                  <c:v>747</c:v>
                </c:pt>
                <c:pt idx="18">
                  <c:v>704</c:v>
                </c:pt>
                <c:pt idx="19">
                  <c:v>647</c:v>
                </c:pt>
                <c:pt idx="20">
                  <c:v>669</c:v>
                </c:pt>
                <c:pt idx="21">
                  <c:v>697</c:v>
                </c:pt>
                <c:pt idx="22">
                  <c:v>700</c:v>
                </c:pt>
                <c:pt idx="23">
                  <c:v>697</c:v>
                </c:pt>
                <c:pt idx="24">
                  <c:v>710</c:v>
                </c:pt>
                <c:pt idx="25">
                  <c:v>732</c:v>
                </c:pt>
                <c:pt idx="26">
                  <c:v>712</c:v>
                </c:pt>
                <c:pt idx="27">
                  <c:v>658</c:v>
                </c:pt>
                <c:pt idx="28">
                  <c:v>674</c:v>
                </c:pt>
                <c:pt idx="29">
                  <c:v>632</c:v>
                </c:pt>
                <c:pt idx="30">
                  <c:v>455</c:v>
                </c:pt>
                <c:pt idx="31">
                  <c:v>392</c:v>
                </c:pt>
                <c:pt idx="32">
                  <c:v>310</c:v>
                </c:pt>
                <c:pt idx="33">
                  <c:v>251</c:v>
                </c:pt>
                <c:pt idx="34">
                  <c:v>256</c:v>
                </c:pt>
                <c:pt idx="35">
                  <c:v>206</c:v>
                </c:pt>
                <c:pt idx="36">
                  <c:v>203</c:v>
                </c:pt>
                <c:pt idx="37">
                  <c:v>221</c:v>
                </c:pt>
                <c:pt idx="38">
                  <c:v>223</c:v>
                </c:pt>
              </c:numCache>
            </c:numRef>
          </c:val>
        </c:ser>
        <c:ser>
          <c:idx val="3"/>
          <c:order val="1"/>
          <c:tx>
            <c:strRef>
              <c:f>'Données GRAPHIQUE_stocks_bénéf'!$Q$2</c:f>
              <c:strCache>
                <c:ptCount val="1"/>
                <c:pt idx="0">
                  <c:v>CUI-CIE**</c:v>
                </c:pt>
              </c:strCache>
            </c:strRef>
          </c:tx>
          <c:spPr>
            <a:solidFill>
              <a:srgbClr val="1F497D">
                <a:alpha val="80000"/>
              </a:srgbClr>
            </a:solidFill>
            <a:ln w="25400">
              <a:noFill/>
            </a:ln>
          </c:spPr>
          <c:cat>
            <c:multiLvlStrRef>
              <c:f>'Données GRAPHIQUE_stocks_bénéf'!$L$3:$M$41</c:f>
              <c:multiLvlStrCache>
                <c:ptCount val="39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</c:lvl>
              </c:multiLvlStrCache>
            </c:multiLvlStrRef>
          </c:cat>
          <c:val>
            <c:numRef>
              <c:f>'Données GRAPHIQUE_stocks_bénéf'!$Q$3:$Q$41</c:f>
              <c:numCache>
                <c:formatCode>#,##0</c:formatCode>
                <c:ptCount val="39"/>
                <c:pt idx="0">
                  <c:v>124</c:v>
                </c:pt>
                <c:pt idx="1">
                  <c:v>281</c:v>
                </c:pt>
                <c:pt idx="2">
                  <c:v>240</c:v>
                </c:pt>
                <c:pt idx="3">
                  <c:v>171</c:v>
                </c:pt>
                <c:pt idx="4">
                  <c:v>162</c:v>
                </c:pt>
                <c:pt idx="5">
                  <c:v>134</c:v>
                </c:pt>
                <c:pt idx="6">
                  <c:v>130</c:v>
                </c:pt>
                <c:pt idx="7">
                  <c:v>155</c:v>
                </c:pt>
                <c:pt idx="8">
                  <c:v>141</c:v>
                </c:pt>
                <c:pt idx="9">
                  <c:v>95</c:v>
                </c:pt>
                <c:pt idx="10">
                  <c:v>63</c:v>
                </c:pt>
                <c:pt idx="11">
                  <c:v>55</c:v>
                </c:pt>
                <c:pt idx="12">
                  <c:v>56</c:v>
                </c:pt>
                <c:pt idx="13">
                  <c:v>54</c:v>
                </c:pt>
                <c:pt idx="14">
                  <c:v>64</c:v>
                </c:pt>
                <c:pt idx="15">
                  <c:v>68</c:v>
                </c:pt>
                <c:pt idx="16">
                  <c:v>68</c:v>
                </c:pt>
                <c:pt idx="17">
                  <c:v>66</c:v>
                </c:pt>
                <c:pt idx="18">
                  <c:v>57</c:v>
                </c:pt>
                <c:pt idx="19">
                  <c:v>63</c:v>
                </c:pt>
                <c:pt idx="20">
                  <c:v>64</c:v>
                </c:pt>
                <c:pt idx="21">
                  <c:v>91</c:v>
                </c:pt>
                <c:pt idx="22">
                  <c:v>114</c:v>
                </c:pt>
                <c:pt idx="23">
                  <c:v>130</c:v>
                </c:pt>
                <c:pt idx="24">
                  <c:v>175</c:v>
                </c:pt>
                <c:pt idx="25">
                  <c:v>161</c:v>
                </c:pt>
                <c:pt idx="26">
                  <c:v>117</c:v>
                </c:pt>
                <c:pt idx="27">
                  <c:v>75</c:v>
                </c:pt>
                <c:pt idx="28">
                  <c:v>58</c:v>
                </c:pt>
                <c:pt idx="29">
                  <c:v>51</c:v>
                </c:pt>
                <c:pt idx="30">
                  <c:v>45</c:v>
                </c:pt>
                <c:pt idx="31">
                  <c:v>34</c:v>
                </c:pt>
                <c:pt idx="32">
                  <c:v>16</c:v>
                </c:pt>
                <c:pt idx="33">
                  <c:v>6</c:v>
                </c:pt>
                <c:pt idx="34">
                  <c:v>0</c:v>
                </c:pt>
                <c:pt idx="35">
                  <c:v>1</c:v>
                </c:pt>
                <c:pt idx="36">
                  <c:v>2</c:v>
                </c:pt>
                <c:pt idx="37">
                  <c:v>3</c:v>
                </c:pt>
                <c:pt idx="38">
                  <c:v>0</c:v>
                </c:pt>
              </c:numCache>
            </c:numRef>
          </c:val>
        </c:ser>
        <c:ser>
          <c:idx val="2"/>
          <c:order val="2"/>
          <c:tx>
            <c:strRef>
              <c:f>'Données GRAPHIQUE_stocks_bénéf'!$T$2</c:f>
              <c:strCache>
                <c:ptCount val="1"/>
                <c:pt idx="0">
                  <c:v>Emploi d'avenir***</c:v>
                </c:pt>
              </c:strCache>
            </c:strRef>
          </c:tx>
          <c:spPr>
            <a:solidFill>
              <a:srgbClr val="F79646">
                <a:lumMod val="75000"/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GRAPHIQUE_stocks_bénéf'!$L$3:$M$41</c:f>
              <c:multiLvlStrCache>
                <c:ptCount val="39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</c:lvl>
              </c:multiLvlStrCache>
            </c:multiLvlStrRef>
          </c:cat>
          <c:val>
            <c:numRef>
              <c:f>'Données GRAPHIQUE_stocks_bénéf'!$T$3:$T$41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31</c:v>
                </c:pt>
                <c:pt idx="13">
                  <c:v>81</c:v>
                </c:pt>
                <c:pt idx="14">
                  <c:v>137</c:v>
                </c:pt>
                <c:pt idx="15">
                  <c:v>194</c:v>
                </c:pt>
                <c:pt idx="16">
                  <c:v>270</c:v>
                </c:pt>
                <c:pt idx="17">
                  <c:v>317</c:v>
                </c:pt>
                <c:pt idx="18">
                  <c:v>334</c:v>
                </c:pt>
                <c:pt idx="19">
                  <c:v>353</c:v>
                </c:pt>
                <c:pt idx="20">
                  <c:v>381</c:v>
                </c:pt>
                <c:pt idx="21">
                  <c:v>389</c:v>
                </c:pt>
                <c:pt idx="22">
                  <c:v>396</c:v>
                </c:pt>
                <c:pt idx="23">
                  <c:v>422</c:v>
                </c:pt>
                <c:pt idx="24">
                  <c:v>427</c:v>
                </c:pt>
                <c:pt idx="25">
                  <c:v>425</c:v>
                </c:pt>
                <c:pt idx="26">
                  <c:v>408</c:v>
                </c:pt>
                <c:pt idx="27">
                  <c:v>396</c:v>
                </c:pt>
                <c:pt idx="28">
                  <c:v>370</c:v>
                </c:pt>
                <c:pt idx="29">
                  <c:v>343</c:v>
                </c:pt>
                <c:pt idx="30">
                  <c:v>285</c:v>
                </c:pt>
                <c:pt idx="31">
                  <c:v>243</c:v>
                </c:pt>
                <c:pt idx="32">
                  <c:v>209</c:v>
                </c:pt>
                <c:pt idx="33">
                  <c:v>176</c:v>
                </c:pt>
                <c:pt idx="34">
                  <c:v>130</c:v>
                </c:pt>
                <c:pt idx="35">
                  <c:v>93</c:v>
                </c:pt>
                <c:pt idx="36">
                  <c:v>70</c:v>
                </c:pt>
                <c:pt idx="37">
                  <c:v>49</c:v>
                </c:pt>
                <c:pt idx="38">
                  <c:v>34</c:v>
                </c:pt>
              </c:numCache>
            </c:numRef>
          </c:val>
        </c:ser>
        <c:ser>
          <c:idx val="0"/>
          <c:order val="3"/>
          <c:tx>
            <c:strRef>
              <c:f>'Données GRAPHIQUE_stocks_bénéf'!$U$2</c:f>
              <c:strCache>
                <c:ptCount val="1"/>
                <c:pt idx="0">
                  <c:v>CDDI ****</c:v>
                </c:pt>
              </c:strCache>
            </c:strRef>
          </c:tx>
          <c:spPr>
            <a:solidFill>
              <a:srgbClr val="FFFF00"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GRAPHIQUE_stocks_bénéf'!$L$3:$M$41</c:f>
              <c:multiLvlStrCache>
                <c:ptCount val="39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</c:lvl>
              </c:multiLvlStrCache>
            </c:multiLvlStrRef>
          </c:cat>
          <c:val>
            <c:numRef>
              <c:f>'Données GRAPHIQUE_stocks_bénéf'!$U$3:$U$41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54</c:v>
                </c:pt>
                <c:pt idx="19">
                  <c:v>141</c:v>
                </c:pt>
                <c:pt idx="20">
                  <c:v>148</c:v>
                </c:pt>
                <c:pt idx="21">
                  <c:v>148</c:v>
                </c:pt>
                <c:pt idx="22">
                  <c:v>156</c:v>
                </c:pt>
                <c:pt idx="23">
                  <c:v>157</c:v>
                </c:pt>
                <c:pt idx="24">
                  <c:v>160</c:v>
                </c:pt>
                <c:pt idx="25">
                  <c:v>158</c:v>
                </c:pt>
                <c:pt idx="26">
                  <c:v>157</c:v>
                </c:pt>
                <c:pt idx="27">
                  <c:v>156</c:v>
                </c:pt>
                <c:pt idx="28">
                  <c:v>163</c:v>
                </c:pt>
                <c:pt idx="29">
                  <c:v>158</c:v>
                </c:pt>
                <c:pt idx="30">
                  <c:v>145</c:v>
                </c:pt>
                <c:pt idx="31">
                  <c:v>180</c:v>
                </c:pt>
                <c:pt idx="32">
                  <c:v>148</c:v>
                </c:pt>
                <c:pt idx="33">
                  <c:v>150</c:v>
                </c:pt>
                <c:pt idx="34">
                  <c:v>158</c:v>
                </c:pt>
                <c:pt idx="35">
                  <c:v>148</c:v>
                </c:pt>
                <c:pt idx="36">
                  <c:v>142</c:v>
                </c:pt>
                <c:pt idx="37">
                  <c:v>150</c:v>
                </c:pt>
                <c:pt idx="38">
                  <c:v>156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3359488"/>
        <c:axId val="173361024"/>
      </c:areaChart>
      <c:catAx>
        <c:axId val="17335948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73361024"/>
        <c:crossesAt val="0"/>
        <c:auto val="0"/>
        <c:lblAlgn val="ctr"/>
        <c:lblOffset val="100"/>
        <c:tickLblSkip val="4"/>
        <c:noMultiLvlLbl val="0"/>
      </c:catAx>
      <c:valAx>
        <c:axId val="173361024"/>
        <c:scaling>
          <c:orientation val="minMax"/>
          <c:max val="15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73359488"/>
        <c:crosses val="autoZero"/>
        <c:crossBetween val="between"/>
        <c:majorUnit val="250"/>
      </c:valAx>
    </c:plotArea>
    <c:legend>
      <c:legendPos val="t"/>
      <c:layout/>
      <c:overlay val="0"/>
      <c:spPr>
        <a:noFill/>
      </c:spPr>
      <c:txPr>
        <a:bodyPr/>
        <a:lstStyle/>
        <a:p>
          <a:pPr>
            <a:defRPr sz="71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026584126239965E-2"/>
          <c:y val="0.23881826972585365"/>
          <c:w val="0.86985150536832423"/>
          <c:h val="0.55519270617488603"/>
        </c:manualLayout>
      </c:layout>
      <c:lineChart>
        <c:grouping val="standard"/>
        <c:varyColors val="0"/>
        <c:ser>
          <c:idx val="0"/>
          <c:order val="0"/>
          <c:tx>
            <c:strRef>
              <c:f>'Graph appr Note et Diapo'!$B$80</c:f>
              <c:strCache>
                <c:ptCount val="1"/>
                <c:pt idx="0">
                  <c:v>Campagne 2017-2018</c:v>
                </c:pt>
              </c:strCache>
            </c:strRef>
          </c:tx>
          <c:spPr>
            <a:ln w="25400">
              <a:solidFill>
                <a:srgbClr val="0070C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strRef>
              <c:f>'Graph appr Note et Diapo'!$A$81:$A$92</c:f>
              <c:strCache>
                <c:ptCount val="12"/>
                <c:pt idx="0">
                  <c:v>juin</c:v>
                </c:pt>
                <c:pt idx="1">
                  <c:v>juil.</c:v>
                </c:pt>
                <c:pt idx="2">
                  <c:v>août</c:v>
                </c:pt>
                <c:pt idx="3">
                  <c:v>sept.</c:v>
                </c:pt>
                <c:pt idx="4">
                  <c:v>oct.</c:v>
                </c:pt>
                <c:pt idx="5">
                  <c:v>nov.</c:v>
                </c:pt>
                <c:pt idx="6">
                  <c:v>déc.</c:v>
                </c:pt>
                <c:pt idx="7">
                  <c:v>jan.</c:v>
                </c:pt>
                <c:pt idx="8">
                  <c:v>fév.</c:v>
                </c:pt>
                <c:pt idx="9">
                  <c:v>mars</c:v>
                </c:pt>
                <c:pt idx="10">
                  <c:v>avril</c:v>
                </c:pt>
                <c:pt idx="11">
                  <c:v>mai</c:v>
                </c:pt>
              </c:strCache>
            </c:strRef>
          </c:cat>
          <c:val>
            <c:numRef>
              <c:f>'Graph appr Note et Diapo'!$B$81:$B$92</c:f>
              <c:numCache>
                <c:formatCode>#,##0</c:formatCode>
                <c:ptCount val="12"/>
                <c:pt idx="0">
                  <c:v>18</c:v>
                </c:pt>
                <c:pt idx="1">
                  <c:v>93</c:v>
                </c:pt>
                <c:pt idx="2">
                  <c:v>174</c:v>
                </c:pt>
                <c:pt idx="3">
                  <c:v>351</c:v>
                </c:pt>
                <c:pt idx="4">
                  <c:v>537</c:v>
                </c:pt>
                <c:pt idx="5">
                  <c:v>627</c:v>
                </c:pt>
                <c:pt idx="6">
                  <c:v>675</c:v>
                </c:pt>
                <c:pt idx="7">
                  <c:v>705</c:v>
                </c:pt>
                <c:pt idx="8">
                  <c:v>721</c:v>
                </c:pt>
                <c:pt idx="9">
                  <c:v>732</c:v>
                </c:pt>
                <c:pt idx="10">
                  <c:v>748</c:v>
                </c:pt>
                <c:pt idx="11">
                  <c:v>768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'Graph appr Note et Diapo'!$C$80</c:f>
              <c:strCache>
                <c:ptCount val="1"/>
                <c:pt idx="0">
                  <c:v>Campagne 2018-2019</c:v>
                </c:pt>
              </c:strCache>
            </c:strRef>
          </c:tx>
          <c:spPr>
            <a:ln w="25400">
              <a:solidFill>
                <a:srgbClr val="92D05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cat>
            <c:strRef>
              <c:f>'Graph appr Note et Diapo'!$A$81:$A$92</c:f>
              <c:strCache>
                <c:ptCount val="12"/>
                <c:pt idx="0">
                  <c:v>juin</c:v>
                </c:pt>
                <c:pt idx="1">
                  <c:v>juil.</c:v>
                </c:pt>
                <c:pt idx="2">
                  <c:v>août</c:v>
                </c:pt>
                <c:pt idx="3">
                  <c:v>sept.</c:v>
                </c:pt>
                <c:pt idx="4">
                  <c:v>oct.</c:v>
                </c:pt>
                <c:pt idx="5">
                  <c:v>nov.</c:v>
                </c:pt>
                <c:pt idx="6">
                  <c:v>déc.</c:v>
                </c:pt>
                <c:pt idx="7">
                  <c:v>jan.</c:v>
                </c:pt>
                <c:pt idx="8">
                  <c:v>fév.</c:v>
                </c:pt>
                <c:pt idx="9">
                  <c:v>mars</c:v>
                </c:pt>
                <c:pt idx="10">
                  <c:v>avril</c:v>
                </c:pt>
                <c:pt idx="11">
                  <c:v>mai</c:v>
                </c:pt>
              </c:strCache>
            </c:strRef>
          </c:cat>
          <c:val>
            <c:numRef>
              <c:f>'Graph appr Note et Diapo'!$C$81:$C$92</c:f>
              <c:numCache>
                <c:formatCode>#,##0</c:formatCode>
                <c:ptCount val="12"/>
                <c:pt idx="0">
                  <c:v>27</c:v>
                </c:pt>
                <c:pt idx="1">
                  <c:v>106</c:v>
                </c:pt>
                <c:pt idx="2">
                  <c:v>164</c:v>
                </c:pt>
                <c:pt idx="3">
                  <c:v>332</c:v>
                </c:pt>
                <c:pt idx="4">
                  <c:v>588</c:v>
                </c:pt>
                <c:pt idx="5">
                  <c:v>699</c:v>
                </c:pt>
                <c:pt idx="6">
                  <c:v>730</c:v>
                </c:pt>
                <c:pt idx="7">
                  <c:v>787</c:v>
                </c:pt>
                <c:pt idx="8">
                  <c:v>809</c:v>
                </c:pt>
                <c:pt idx="9">
                  <c:v>819</c:v>
                </c:pt>
                <c:pt idx="10">
                  <c:v>834</c:v>
                </c:pt>
                <c:pt idx="11">
                  <c:v>851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'Graph appr Note et Diapo'!$D$80</c:f>
              <c:strCache>
                <c:ptCount val="1"/>
                <c:pt idx="0">
                  <c:v>Campagne 2019-2020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'Graph appr Note et Diapo'!$A$81:$A$92</c:f>
              <c:strCache>
                <c:ptCount val="12"/>
                <c:pt idx="0">
                  <c:v>juin</c:v>
                </c:pt>
                <c:pt idx="1">
                  <c:v>juil.</c:v>
                </c:pt>
                <c:pt idx="2">
                  <c:v>août</c:v>
                </c:pt>
                <c:pt idx="3">
                  <c:v>sept.</c:v>
                </c:pt>
                <c:pt idx="4">
                  <c:v>oct.</c:v>
                </c:pt>
                <c:pt idx="5">
                  <c:v>nov.</c:v>
                </c:pt>
                <c:pt idx="6">
                  <c:v>déc.</c:v>
                </c:pt>
                <c:pt idx="7">
                  <c:v>jan.</c:v>
                </c:pt>
                <c:pt idx="8">
                  <c:v>fév.</c:v>
                </c:pt>
                <c:pt idx="9">
                  <c:v>mars</c:v>
                </c:pt>
                <c:pt idx="10">
                  <c:v>avril</c:v>
                </c:pt>
                <c:pt idx="11">
                  <c:v>mai</c:v>
                </c:pt>
              </c:strCache>
            </c:strRef>
          </c:cat>
          <c:val>
            <c:numRef>
              <c:f>'Graph appr Note et Diapo'!$D$81:$D$92</c:f>
              <c:numCache>
                <c:formatCode>#,##0</c:formatCode>
                <c:ptCount val="12"/>
                <c:pt idx="0">
                  <c:v>40</c:v>
                </c:pt>
                <c:pt idx="1">
                  <c:v>142</c:v>
                </c:pt>
                <c:pt idx="2">
                  <c:v>227</c:v>
                </c:pt>
                <c:pt idx="3">
                  <c:v>388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783296"/>
        <c:axId val="171785216"/>
      </c:lineChart>
      <c:catAx>
        <c:axId val="171783296"/>
        <c:scaling>
          <c:orientation val="minMax"/>
        </c:scaling>
        <c:delete val="0"/>
        <c:axPos val="b"/>
        <c:majorGridlines>
          <c:spPr>
            <a:ln w="3175"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low"/>
        <c:spPr>
          <a:ln>
            <a:solidFill>
              <a:sysClr val="windowText" lastClr="000000">
                <a:tint val="75000"/>
                <a:shade val="95000"/>
                <a:satMod val="105000"/>
              </a:sysClr>
            </a:solidFill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71785216"/>
        <c:crossesAt val="0"/>
        <c:auto val="0"/>
        <c:lblAlgn val="ctr"/>
        <c:lblOffset val="100"/>
        <c:tickLblSkip val="1"/>
        <c:tickMarkSkip val="1"/>
        <c:noMultiLvlLbl val="0"/>
      </c:catAx>
      <c:valAx>
        <c:axId val="171785216"/>
        <c:scaling>
          <c:orientation val="minMax"/>
          <c:max val="900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71783296"/>
        <c:crosses val="autoZero"/>
        <c:crossBetween val="between"/>
        <c:majorUnit val="100"/>
      </c:valAx>
    </c:plotArea>
    <c:legend>
      <c:legendPos val="r"/>
      <c:layout>
        <c:manualLayout>
          <c:xMode val="edge"/>
          <c:yMode val="edge"/>
          <c:x val="9.0909116739297982E-2"/>
          <c:y val="0.13101608710394455"/>
          <c:w val="0.90909088326070198"/>
          <c:h val="0.10097150535608887"/>
        </c:manualLayout>
      </c:layout>
      <c:overlay val="0"/>
      <c:txPr>
        <a:bodyPr/>
        <a:lstStyle/>
        <a:p>
          <a:pPr>
            <a:defRPr sz="71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/>
            </a:pPr>
            <a:r>
              <a:rPr lang="fr-FR" sz="1500"/>
              <a:t>Taux de chômage dans les Alpes-de-Haute-Provence </a:t>
            </a:r>
            <a:r>
              <a:rPr lang="fr-FR" sz="1500" b="0" i="1"/>
              <a:t>(en %)</a:t>
            </a:r>
          </a:p>
        </c:rich>
      </c:tx>
      <c:layout>
        <c:manualLayout>
          <c:xMode val="edge"/>
          <c:yMode val="edge"/>
          <c:x val="0.18279840730136029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7438260558339295E-2"/>
          <c:y val="0.19261954681700291"/>
          <c:w val="0.83764367816092722"/>
          <c:h val="0.52025159576946378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'dates trim'!$B$111:$C$168</c:f>
              <c:multiLvlStrCache>
                <c:ptCount val="58"/>
                <c:lvl>
                  <c:pt idx="0">
                    <c:v>T3</c:v>
                  </c:pt>
                  <c:pt idx="1">
                    <c:v>T4</c:v>
                  </c:pt>
                  <c:pt idx="2">
                    <c:v>T1</c:v>
                  </c:pt>
                  <c:pt idx="3">
                    <c:v>T2</c:v>
                  </c:pt>
                  <c:pt idx="4">
                    <c:v>T3</c:v>
                  </c:pt>
                  <c:pt idx="5">
                    <c:v>T4</c:v>
                  </c:pt>
                  <c:pt idx="6">
                    <c:v>T1</c:v>
                  </c:pt>
                  <c:pt idx="7">
                    <c:v>T2</c:v>
                  </c:pt>
                  <c:pt idx="8">
                    <c:v>T3</c:v>
                  </c:pt>
                  <c:pt idx="9">
                    <c:v>T4</c:v>
                  </c:pt>
                  <c:pt idx="10">
                    <c:v>T1</c:v>
                  </c:pt>
                  <c:pt idx="11">
                    <c:v>T2</c:v>
                  </c:pt>
                  <c:pt idx="12">
                    <c:v>T3</c:v>
                  </c:pt>
                  <c:pt idx="13">
                    <c:v>T4</c:v>
                  </c:pt>
                  <c:pt idx="14">
                    <c:v>T1</c:v>
                  </c:pt>
                  <c:pt idx="15">
                    <c:v>T2</c:v>
                  </c:pt>
                  <c:pt idx="16">
                    <c:v>T3</c:v>
                  </c:pt>
                  <c:pt idx="17">
                    <c:v>T4</c:v>
                  </c:pt>
                  <c:pt idx="18">
                    <c:v>T1</c:v>
                  </c:pt>
                  <c:pt idx="19">
                    <c:v>T2</c:v>
                  </c:pt>
                  <c:pt idx="20">
                    <c:v>T3</c:v>
                  </c:pt>
                  <c:pt idx="21">
                    <c:v>T4</c:v>
                  </c:pt>
                  <c:pt idx="22">
                    <c:v>T1</c:v>
                  </c:pt>
                  <c:pt idx="23">
                    <c:v>T2</c:v>
                  </c:pt>
                  <c:pt idx="24">
                    <c:v>T3</c:v>
                  </c:pt>
                  <c:pt idx="25">
                    <c:v>T4</c:v>
                  </c:pt>
                  <c:pt idx="26">
                    <c:v>T1</c:v>
                  </c:pt>
                  <c:pt idx="27">
                    <c:v>T2</c:v>
                  </c:pt>
                  <c:pt idx="28">
                    <c:v>T3</c:v>
                  </c:pt>
                  <c:pt idx="29">
                    <c:v>T4</c:v>
                  </c:pt>
                  <c:pt idx="30">
                    <c:v>T1</c:v>
                  </c:pt>
                  <c:pt idx="31">
                    <c:v>T2</c:v>
                  </c:pt>
                  <c:pt idx="32">
                    <c:v>T3</c:v>
                  </c:pt>
                  <c:pt idx="33">
                    <c:v>T4</c:v>
                  </c:pt>
                  <c:pt idx="34">
                    <c:v>T1</c:v>
                  </c:pt>
                  <c:pt idx="35">
                    <c:v>T2</c:v>
                  </c:pt>
                  <c:pt idx="36">
                    <c:v>T3</c:v>
                  </c:pt>
                  <c:pt idx="37">
                    <c:v>T4</c:v>
                  </c:pt>
                  <c:pt idx="38">
                    <c:v>T1</c:v>
                  </c:pt>
                  <c:pt idx="39">
                    <c:v>T2</c:v>
                  </c:pt>
                  <c:pt idx="40">
                    <c:v>T3</c:v>
                  </c:pt>
                  <c:pt idx="41">
                    <c:v>T4</c:v>
                  </c:pt>
                  <c:pt idx="42">
                    <c:v>T1</c:v>
                  </c:pt>
                  <c:pt idx="43">
                    <c:v>T2</c:v>
                  </c:pt>
                  <c:pt idx="44">
                    <c:v>T3</c:v>
                  </c:pt>
                  <c:pt idx="45">
                    <c:v>T4</c:v>
                  </c:pt>
                  <c:pt idx="46">
                    <c:v>T1</c:v>
                  </c:pt>
                  <c:pt idx="47">
                    <c:v>T2</c:v>
                  </c:pt>
                  <c:pt idx="48">
                    <c:v>T3</c:v>
                  </c:pt>
                  <c:pt idx="49">
                    <c:v>T4</c:v>
                  </c:pt>
                  <c:pt idx="50">
                    <c:v>T1</c:v>
                  </c:pt>
                  <c:pt idx="51">
                    <c:v>T2</c:v>
                  </c:pt>
                  <c:pt idx="52">
                    <c:v>T3</c:v>
                  </c:pt>
                  <c:pt idx="53">
                    <c:v>T4</c:v>
                  </c:pt>
                  <c:pt idx="54">
                    <c:v>T1</c:v>
                  </c:pt>
                  <c:pt idx="55">
                    <c:v>T2</c:v>
                  </c:pt>
                  <c:pt idx="56">
                    <c:v>T3</c:v>
                  </c:pt>
                  <c:pt idx="57">
                    <c:v>T4</c:v>
                  </c:pt>
                </c:lvl>
                <c:lvl>
                  <c:pt idx="2">
                    <c:v>2010</c:v>
                  </c:pt>
                  <c:pt idx="6">
                    <c:v>2011</c:v>
                  </c:pt>
                  <c:pt idx="10">
                    <c:v>2012</c:v>
                  </c:pt>
                  <c:pt idx="14">
                    <c:v>2013</c:v>
                  </c:pt>
                  <c:pt idx="18">
                    <c:v>2014</c:v>
                  </c:pt>
                  <c:pt idx="22">
                    <c:v>2015</c:v>
                  </c:pt>
                  <c:pt idx="26">
                    <c:v>2016</c:v>
                  </c:pt>
                  <c:pt idx="30">
                    <c:v>2017</c:v>
                  </c:pt>
                  <c:pt idx="34">
                    <c:v>2018</c:v>
                  </c:pt>
                  <c:pt idx="38">
                    <c:v>2019</c:v>
                  </c:pt>
                  <c:pt idx="42">
                    <c:v>2020</c:v>
                  </c:pt>
                  <c:pt idx="46">
                    <c:v>2021</c:v>
                  </c:pt>
                  <c:pt idx="50">
                    <c:v>2022</c:v>
                  </c:pt>
                  <c:pt idx="54">
                    <c:v>2023</c:v>
                  </c:pt>
                </c:lvl>
              </c:multiLvlStrCache>
            </c:multiLvlStrRef>
          </c:cat>
          <c:val>
            <c:numRef>
              <c:f>Données!$C$119:$C$159</c:f>
              <c:numCache>
                <c:formatCode>#,##0.0</c:formatCode>
                <c:ptCount val="41"/>
                <c:pt idx="0">
                  <c:v>10</c:v>
                </c:pt>
                <c:pt idx="1">
                  <c:v>10.4</c:v>
                </c:pt>
                <c:pt idx="2">
                  <c:v>10.199999999999999</c:v>
                </c:pt>
                <c:pt idx="3">
                  <c:v>10.1</c:v>
                </c:pt>
                <c:pt idx="4">
                  <c:v>10.199999999999999</c:v>
                </c:pt>
                <c:pt idx="5">
                  <c:v>10.199999999999999</c:v>
                </c:pt>
                <c:pt idx="6">
                  <c:v>10.3</c:v>
                </c:pt>
                <c:pt idx="7">
                  <c:v>10.3</c:v>
                </c:pt>
                <c:pt idx="8">
                  <c:v>10.5</c:v>
                </c:pt>
                <c:pt idx="9">
                  <c:v>10.6</c:v>
                </c:pt>
                <c:pt idx="10">
                  <c:v>10.7</c:v>
                </c:pt>
                <c:pt idx="11">
                  <c:v>10.9</c:v>
                </c:pt>
                <c:pt idx="12">
                  <c:v>10.9</c:v>
                </c:pt>
                <c:pt idx="13">
                  <c:v>11.2</c:v>
                </c:pt>
                <c:pt idx="14">
                  <c:v>11.4</c:v>
                </c:pt>
                <c:pt idx="15">
                  <c:v>11.6</c:v>
                </c:pt>
                <c:pt idx="16">
                  <c:v>11.4</c:v>
                </c:pt>
                <c:pt idx="17">
                  <c:v>11.3</c:v>
                </c:pt>
                <c:pt idx="18">
                  <c:v>11.3</c:v>
                </c:pt>
                <c:pt idx="19">
                  <c:v>11.4</c:v>
                </c:pt>
                <c:pt idx="20">
                  <c:v>11.5</c:v>
                </c:pt>
                <c:pt idx="21">
                  <c:v>11.6</c:v>
                </c:pt>
                <c:pt idx="22">
                  <c:v>11.5</c:v>
                </c:pt>
                <c:pt idx="23">
                  <c:v>11.8</c:v>
                </c:pt>
                <c:pt idx="24">
                  <c:v>11.6</c:v>
                </c:pt>
                <c:pt idx="25">
                  <c:v>11.5</c:v>
                </c:pt>
                <c:pt idx="26">
                  <c:v>11.4</c:v>
                </c:pt>
                <c:pt idx="27">
                  <c:v>11.2</c:v>
                </c:pt>
                <c:pt idx="28">
                  <c:v>11.2</c:v>
                </c:pt>
                <c:pt idx="29">
                  <c:v>11.5</c:v>
                </c:pt>
                <c:pt idx="30">
                  <c:v>11</c:v>
                </c:pt>
                <c:pt idx="31">
                  <c:v>10.9</c:v>
                </c:pt>
                <c:pt idx="32">
                  <c:v>11</c:v>
                </c:pt>
                <c:pt idx="33">
                  <c:v>10.4</c:v>
                </c:pt>
                <c:pt idx="34">
                  <c:v>10.7</c:v>
                </c:pt>
                <c:pt idx="35">
                  <c:v>10.6</c:v>
                </c:pt>
                <c:pt idx="36">
                  <c:v>10.5</c:v>
                </c:pt>
                <c:pt idx="37">
                  <c:v>10.1</c:v>
                </c:pt>
                <c:pt idx="38">
                  <c:v>10.1</c:v>
                </c:pt>
                <c:pt idx="39">
                  <c:v>9.8000000000000007</c:v>
                </c:pt>
                <c:pt idx="40">
                  <c:v>9.9</c:v>
                </c:pt>
              </c:numCache>
            </c:numRef>
          </c:val>
          <c:smooth val="0"/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trim'!$B$111:$C$168</c:f>
              <c:multiLvlStrCache>
                <c:ptCount val="58"/>
                <c:lvl>
                  <c:pt idx="0">
                    <c:v>T3</c:v>
                  </c:pt>
                  <c:pt idx="1">
                    <c:v>T4</c:v>
                  </c:pt>
                  <c:pt idx="2">
                    <c:v>T1</c:v>
                  </c:pt>
                  <c:pt idx="3">
                    <c:v>T2</c:v>
                  </c:pt>
                  <c:pt idx="4">
                    <c:v>T3</c:v>
                  </c:pt>
                  <c:pt idx="5">
                    <c:v>T4</c:v>
                  </c:pt>
                  <c:pt idx="6">
                    <c:v>T1</c:v>
                  </c:pt>
                  <c:pt idx="7">
                    <c:v>T2</c:v>
                  </c:pt>
                  <c:pt idx="8">
                    <c:v>T3</c:v>
                  </c:pt>
                  <c:pt idx="9">
                    <c:v>T4</c:v>
                  </c:pt>
                  <c:pt idx="10">
                    <c:v>T1</c:v>
                  </c:pt>
                  <c:pt idx="11">
                    <c:v>T2</c:v>
                  </c:pt>
                  <c:pt idx="12">
                    <c:v>T3</c:v>
                  </c:pt>
                  <c:pt idx="13">
                    <c:v>T4</c:v>
                  </c:pt>
                  <c:pt idx="14">
                    <c:v>T1</c:v>
                  </c:pt>
                  <c:pt idx="15">
                    <c:v>T2</c:v>
                  </c:pt>
                  <c:pt idx="16">
                    <c:v>T3</c:v>
                  </c:pt>
                  <c:pt idx="17">
                    <c:v>T4</c:v>
                  </c:pt>
                  <c:pt idx="18">
                    <c:v>T1</c:v>
                  </c:pt>
                  <c:pt idx="19">
                    <c:v>T2</c:v>
                  </c:pt>
                  <c:pt idx="20">
                    <c:v>T3</c:v>
                  </c:pt>
                  <c:pt idx="21">
                    <c:v>T4</c:v>
                  </c:pt>
                  <c:pt idx="22">
                    <c:v>T1</c:v>
                  </c:pt>
                  <c:pt idx="23">
                    <c:v>T2</c:v>
                  </c:pt>
                  <c:pt idx="24">
                    <c:v>T3</c:v>
                  </c:pt>
                  <c:pt idx="25">
                    <c:v>T4</c:v>
                  </c:pt>
                  <c:pt idx="26">
                    <c:v>T1</c:v>
                  </c:pt>
                  <c:pt idx="27">
                    <c:v>T2</c:v>
                  </c:pt>
                  <c:pt idx="28">
                    <c:v>T3</c:v>
                  </c:pt>
                  <c:pt idx="29">
                    <c:v>T4</c:v>
                  </c:pt>
                  <c:pt idx="30">
                    <c:v>T1</c:v>
                  </c:pt>
                  <c:pt idx="31">
                    <c:v>T2</c:v>
                  </c:pt>
                  <c:pt idx="32">
                    <c:v>T3</c:v>
                  </c:pt>
                  <c:pt idx="33">
                    <c:v>T4</c:v>
                  </c:pt>
                  <c:pt idx="34">
                    <c:v>T1</c:v>
                  </c:pt>
                  <c:pt idx="35">
                    <c:v>T2</c:v>
                  </c:pt>
                  <c:pt idx="36">
                    <c:v>T3</c:v>
                  </c:pt>
                  <c:pt idx="37">
                    <c:v>T4</c:v>
                  </c:pt>
                  <c:pt idx="38">
                    <c:v>T1</c:v>
                  </c:pt>
                  <c:pt idx="39">
                    <c:v>T2</c:v>
                  </c:pt>
                  <c:pt idx="40">
                    <c:v>T3</c:v>
                  </c:pt>
                  <c:pt idx="41">
                    <c:v>T4</c:v>
                  </c:pt>
                  <c:pt idx="42">
                    <c:v>T1</c:v>
                  </c:pt>
                  <c:pt idx="43">
                    <c:v>T2</c:v>
                  </c:pt>
                  <c:pt idx="44">
                    <c:v>T3</c:v>
                  </c:pt>
                  <c:pt idx="45">
                    <c:v>T4</c:v>
                  </c:pt>
                  <c:pt idx="46">
                    <c:v>T1</c:v>
                  </c:pt>
                  <c:pt idx="47">
                    <c:v>T2</c:v>
                  </c:pt>
                  <c:pt idx="48">
                    <c:v>T3</c:v>
                  </c:pt>
                  <c:pt idx="49">
                    <c:v>T4</c:v>
                  </c:pt>
                  <c:pt idx="50">
                    <c:v>T1</c:v>
                  </c:pt>
                  <c:pt idx="51">
                    <c:v>T2</c:v>
                  </c:pt>
                  <c:pt idx="52">
                    <c:v>T3</c:v>
                  </c:pt>
                  <c:pt idx="53">
                    <c:v>T4</c:v>
                  </c:pt>
                  <c:pt idx="54">
                    <c:v>T1</c:v>
                  </c:pt>
                  <c:pt idx="55">
                    <c:v>T2</c:v>
                  </c:pt>
                  <c:pt idx="56">
                    <c:v>T3</c:v>
                  </c:pt>
                  <c:pt idx="57">
                    <c:v>T4</c:v>
                  </c:pt>
                </c:lvl>
                <c:lvl>
                  <c:pt idx="2">
                    <c:v>2010</c:v>
                  </c:pt>
                  <c:pt idx="6">
                    <c:v>2011</c:v>
                  </c:pt>
                  <c:pt idx="10">
                    <c:v>2012</c:v>
                  </c:pt>
                  <c:pt idx="14">
                    <c:v>2013</c:v>
                  </c:pt>
                  <c:pt idx="18">
                    <c:v>2014</c:v>
                  </c:pt>
                  <c:pt idx="22">
                    <c:v>2015</c:v>
                  </c:pt>
                  <c:pt idx="26">
                    <c:v>2016</c:v>
                  </c:pt>
                  <c:pt idx="30">
                    <c:v>2017</c:v>
                  </c:pt>
                  <c:pt idx="34">
                    <c:v>2018</c:v>
                  </c:pt>
                  <c:pt idx="38">
                    <c:v>2019</c:v>
                  </c:pt>
                  <c:pt idx="42">
                    <c:v>2020</c:v>
                  </c:pt>
                  <c:pt idx="46">
                    <c:v>2021</c:v>
                  </c:pt>
                  <c:pt idx="50">
                    <c:v>2022</c:v>
                  </c:pt>
                  <c:pt idx="54">
                    <c:v>2023</c:v>
                  </c:pt>
                </c:lvl>
              </c:multiLvlStrCache>
            </c:multiLvlStrRef>
          </c:cat>
          <c:val>
            <c:numRef>
              <c:f>Données!$B$119:$B$159</c:f>
              <c:numCache>
                <c:formatCode>#,##0.0</c:formatCode>
                <c:ptCount val="41"/>
                <c:pt idx="0">
                  <c:v>8.8000000000000007</c:v>
                </c:pt>
                <c:pt idx="1">
                  <c:v>9.1</c:v>
                </c:pt>
                <c:pt idx="2">
                  <c:v>9</c:v>
                </c:pt>
                <c:pt idx="3">
                  <c:v>8.9</c:v>
                </c:pt>
                <c:pt idx="4">
                  <c:v>8.8000000000000007</c:v>
                </c:pt>
                <c:pt idx="5">
                  <c:v>8.8000000000000007</c:v>
                </c:pt>
                <c:pt idx="6">
                  <c:v>8.8000000000000007</c:v>
                </c:pt>
                <c:pt idx="7">
                  <c:v>8.6999999999999993</c:v>
                </c:pt>
                <c:pt idx="8">
                  <c:v>8.8000000000000007</c:v>
                </c:pt>
                <c:pt idx="9">
                  <c:v>9</c:v>
                </c:pt>
                <c:pt idx="10">
                  <c:v>9.1</c:v>
                </c:pt>
                <c:pt idx="11">
                  <c:v>9.3000000000000007</c:v>
                </c:pt>
                <c:pt idx="12">
                  <c:v>9.4</c:v>
                </c:pt>
                <c:pt idx="13">
                  <c:v>9.6999999999999993</c:v>
                </c:pt>
                <c:pt idx="14">
                  <c:v>9.9</c:v>
                </c:pt>
                <c:pt idx="15">
                  <c:v>10.1</c:v>
                </c:pt>
                <c:pt idx="16">
                  <c:v>9.9</c:v>
                </c:pt>
                <c:pt idx="17">
                  <c:v>9.8000000000000007</c:v>
                </c:pt>
                <c:pt idx="18">
                  <c:v>9.8000000000000007</c:v>
                </c:pt>
                <c:pt idx="19">
                  <c:v>9.8000000000000007</c:v>
                </c:pt>
                <c:pt idx="20">
                  <c:v>9.9</c:v>
                </c:pt>
                <c:pt idx="21">
                  <c:v>10.1</c:v>
                </c:pt>
                <c:pt idx="22">
                  <c:v>10</c:v>
                </c:pt>
                <c:pt idx="23">
                  <c:v>10.199999999999999</c:v>
                </c:pt>
                <c:pt idx="24">
                  <c:v>10.1</c:v>
                </c:pt>
                <c:pt idx="25">
                  <c:v>9.9</c:v>
                </c:pt>
                <c:pt idx="26">
                  <c:v>9.9</c:v>
                </c:pt>
                <c:pt idx="27">
                  <c:v>9.6999999999999993</c:v>
                </c:pt>
                <c:pt idx="28">
                  <c:v>9.6</c:v>
                </c:pt>
                <c:pt idx="29">
                  <c:v>9.6999999999999993</c:v>
                </c:pt>
                <c:pt idx="30">
                  <c:v>9.3000000000000007</c:v>
                </c:pt>
                <c:pt idx="31">
                  <c:v>9.1999999999999993</c:v>
                </c:pt>
                <c:pt idx="32">
                  <c:v>9.3000000000000007</c:v>
                </c:pt>
                <c:pt idx="33">
                  <c:v>8.6</c:v>
                </c:pt>
                <c:pt idx="34">
                  <c:v>8.9</c:v>
                </c:pt>
                <c:pt idx="35">
                  <c:v>8.8000000000000007</c:v>
                </c:pt>
                <c:pt idx="36">
                  <c:v>8.8000000000000007</c:v>
                </c:pt>
                <c:pt idx="37">
                  <c:v>8.4</c:v>
                </c:pt>
                <c:pt idx="38">
                  <c:v>8.4</c:v>
                </c:pt>
                <c:pt idx="39">
                  <c:v>8.1999999999999993</c:v>
                </c:pt>
                <c:pt idx="40">
                  <c:v>8.3000000000000007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Données!$D$8</c:f>
              <c:strCache>
                <c:ptCount val="1"/>
                <c:pt idx="0">
                  <c:v>Alpes-de-Haute-Provence</c:v>
                </c:pt>
              </c:strCache>
            </c:strRef>
          </c:tx>
          <c:marker>
            <c:symbol val="none"/>
          </c:marker>
          <c:cat>
            <c:multiLvlStrRef>
              <c:f>'dates trim'!$B$111:$C$168</c:f>
              <c:multiLvlStrCache>
                <c:ptCount val="58"/>
                <c:lvl>
                  <c:pt idx="0">
                    <c:v>T3</c:v>
                  </c:pt>
                  <c:pt idx="1">
                    <c:v>T4</c:v>
                  </c:pt>
                  <c:pt idx="2">
                    <c:v>T1</c:v>
                  </c:pt>
                  <c:pt idx="3">
                    <c:v>T2</c:v>
                  </c:pt>
                  <c:pt idx="4">
                    <c:v>T3</c:v>
                  </c:pt>
                  <c:pt idx="5">
                    <c:v>T4</c:v>
                  </c:pt>
                  <c:pt idx="6">
                    <c:v>T1</c:v>
                  </c:pt>
                  <c:pt idx="7">
                    <c:v>T2</c:v>
                  </c:pt>
                  <c:pt idx="8">
                    <c:v>T3</c:v>
                  </c:pt>
                  <c:pt idx="9">
                    <c:v>T4</c:v>
                  </c:pt>
                  <c:pt idx="10">
                    <c:v>T1</c:v>
                  </c:pt>
                  <c:pt idx="11">
                    <c:v>T2</c:v>
                  </c:pt>
                  <c:pt idx="12">
                    <c:v>T3</c:v>
                  </c:pt>
                  <c:pt idx="13">
                    <c:v>T4</c:v>
                  </c:pt>
                  <c:pt idx="14">
                    <c:v>T1</c:v>
                  </c:pt>
                  <c:pt idx="15">
                    <c:v>T2</c:v>
                  </c:pt>
                  <c:pt idx="16">
                    <c:v>T3</c:v>
                  </c:pt>
                  <c:pt idx="17">
                    <c:v>T4</c:v>
                  </c:pt>
                  <c:pt idx="18">
                    <c:v>T1</c:v>
                  </c:pt>
                  <c:pt idx="19">
                    <c:v>T2</c:v>
                  </c:pt>
                  <c:pt idx="20">
                    <c:v>T3</c:v>
                  </c:pt>
                  <c:pt idx="21">
                    <c:v>T4</c:v>
                  </c:pt>
                  <c:pt idx="22">
                    <c:v>T1</c:v>
                  </c:pt>
                  <c:pt idx="23">
                    <c:v>T2</c:v>
                  </c:pt>
                  <c:pt idx="24">
                    <c:v>T3</c:v>
                  </c:pt>
                  <c:pt idx="25">
                    <c:v>T4</c:v>
                  </c:pt>
                  <c:pt idx="26">
                    <c:v>T1</c:v>
                  </c:pt>
                  <c:pt idx="27">
                    <c:v>T2</c:v>
                  </c:pt>
                  <c:pt idx="28">
                    <c:v>T3</c:v>
                  </c:pt>
                  <c:pt idx="29">
                    <c:v>T4</c:v>
                  </c:pt>
                  <c:pt idx="30">
                    <c:v>T1</c:v>
                  </c:pt>
                  <c:pt idx="31">
                    <c:v>T2</c:v>
                  </c:pt>
                  <c:pt idx="32">
                    <c:v>T3</c:v>
                  </c:pt>
                  <c:pt idx="33">
                    <c:v>T4</c:v>
                  </c:pt>
                  <c:pt idx="34">
                    <c:v>T1</c:v>
                  </c:pt>
                  <c:pt idx="35">
                    <c:v>T2</c:v>
                  </c:pt>
                  <c:pt idx="36">
                    <c:v>T3</c:v>
                  </c:pt>
                  <c:pt idx="37">
                    <c:v>T4</c:v>
                  </c:pt>
                  <c:pt idx="38">
                    <c:v>T1</c:v>
                  </c:pt>
                  <c:pt idx="39">
                    <c:v>T2</c:v>
                  </c:pt>
                  <c:pt idx="40">
                    <c:v>T3</c:v>
                  </c:pt>
                  <c:pt idx="41">
                    <c:v>T4</c:v>
                  </c:pt>
                  <c:pt idx="42">
                    <c:v>T1</c:v>
                  </c:pt>
                  <c:pt idx="43">
                    <c:v>T2</c:v>
                  </c:pt>
                  <c:pt idx="44">
                    <c:v>T3</c:v>
                  </c:pt>
                  <c:pt idx="45">
                    <c:v>T4</c:v>
                  </c:pt>
                  <c:pt idx="46">
                    <c:v>T1</c:v>
                  </c:pt>
                  <c:pt idx="47">
                    <c:v>T2</c:v>
                  </c:pt>
                  <c:pt idx="48">
                    <c:v>T3</c:v>
                  </c:pt>
                  <c:pt idx="49">
                    <c:v>T4</c:v>
                  </c:pt>
                  <c:pt idx="50">
                    <c:v>T1</c:v>
                  </c:pt>
                  <c:pt idx="51">
                    <c:v>T2</c:v>
                  </c:pt>
                  <c:pt idx="52">
                    <c:v>T3</c:v>
                  </c:pt>
                  <c:pt idx="53">
                    <c:v>T4</c:v>
                  </c:pt>
                  <c:pt idx="54">
                    <c:v>T1</c:v>
                  </c:pt>
                  <c:pt idx="55">
                    <c:v>T2</c:v>
                  </c:pt>
                  <c:pt idx="56">
                    <c:v>T3</c:v>
                  </c:pt>
                  <c:pt idx="57">
                    <c:v>T4</c:v>
                  </c:pt>
                </c:lvl>
                <c:lvl>
                  <c:pt idx="2">
                    <c:v>2010</c:v>
                  </c:pt>
                  <c:pt idx="6">
                    <c:v>2011</c:v>
                  </c:pt>
                  <c:pt idx="10">
                    <c:v>2012</c:v>
                  </c:pt>
                  <c:pt idx="14">
                    <c:v>2013</c:v>
                  </c:pt>
                  <c:pt idx="18">
                    <c:v>2014</c:v>
                  </c:pt>
                  <c:pt idx="22">
                    <c:v>2015</c:v>
                  </c:pt>
                  <c:pt idx="26">
                    <c:v>2016</c:v>
                  </c:pt>
                  <c:pt idx="30">
                    <c:v>2017</c:v>
                  </c:pt>
                  <c:pt idx="34">
                    <c:v>2018</c:v>
                  </c:pt>
                  <c:pt idx="38">
                    <c:v>2019</c:v>
                  </c:pt>
                  <c:pt idx="42">
                    <c:v>2020</c:v>
                  </c:pt>
                  <c:pt idx="46">
                    <c:v>2021</c:v>
                  </c:pt>
                  <c:pt idx="50">
                    <c:v>2022</c:v>
                  </c:pt>
                  <c:pt idx="54">
                    <c:v>2023</c:v>
                  </c:pt>
                </c:lvl>
              </c:multiLvlStrCache>
            </c:multiLvlStrRef>
          </c:cat>
          <c:val>
            <c:numRef>
              <c:f>Données!$D$119:$D$159</c:f>
              <c:numCache>
                <c:formatCode>#,##0.0</c:formatCode>
                <c:ptCount val="41"/>
                <c:pt idx="0">
                  <c:v>9.6</c:v>
                </c:pt>
                <c:pt idx="1">
                  <c:v>10</c:v>
                </c:pt>
                <c:pt idx="2">
                  <c:v>9.9</c:v>
                </c:pt>
                <c:pt idx="3">
                  <c:v>9.8000000000000007</c:v>
                </c:pt>
                <c:pt idx="4">
                  <c:v>9.6999999999999993</c:v>
                </c:pt>
                <c:pt idx="5">
                  <c:v>9.6999999999999993</c:v>
                </c:pt>
                <c:pt idx="6">
                  <c:v>9.8000000000000007</c:v>
                </c:pt>
                <c:pt idx="7">
                  <c:v>10.1</c:v>
                </c:pt>
                <c:pt idx="8">
                  <c:v>10.4</c:v>
                </c:pt>
                <c:pt idx="9">
                  <c:v>10.5</c:v>
                </c:pt>
                <c:pt idx="10">
                  <c:v>10.6</c:v>
                </c:pt>
                <c:pt idx="11">
                  <c:v>10.9</c:v>
                </c:pt>
                <c:pt idx="12">
                  <c:v>11</c:v>
                </c:pt>
                <c:pt idx="13">
                  <c:v>11.5</c:v>
                </c:pt>
                <c:pt idx="14">
                  <c:v>11.5</c:v>
                </c:pt>
                <c:pt idx="15">
                  <c:v>11.7</c:v>
                </c:pt>
                <c:pt idx="16">
                  <c:v>11.5</c:v>
                </c:pt>
                <c:pt idx="17">
                  <c:v>11.6</c:v>
                </c:pt>
                <c:pt idx="18">
                  <c:v>11.5</c:v>
                </c:pt>
                <c:pt idx="19">
                  <c:v>11.6</c:v>
                </c:pt>
                <c:pt idx="20">
                  <c:v>11.8</c:v>
                </c:pt>
                <c:pt idx="21">
                  <c:v>11.9</c:v>
                </c:pt>
                <c:pt idx="22">
                  <c:v>11.8</c:v>
                </c:pt>
                <c:pt idx="23">
                  <c:v>12</c:v>
                </c:pt>
                <c:pt idx="24">
                  <c:v>11.8</c:v>
                </c:pt>
                <c:pt idx="25">
                  <c:v>11.7</c:v>
                </c:pt>
                <c:pt idx="26">
                  <c:v>11.7</c:v>
                </c:pt>
                <c:pt idx="27">
                  <c:v>11.5</c:v>
                </c:pt>
                <c:pt idx="28">
                  <c:v>11.6</c:v>
                </c:pt>
                <c:pt idx="29">
                  <c:v>11.7</c:v>
                </c:pt>
                <c:pt idx="30">
                  <c:v>11.2</c:v>
                </c:pt>
                <c:pt idx="31">
                  <c:v>11.2</c:v>
                </c:pt>
                <c:pt idx="32">
                  <c:v>11.4</c:v>
                </c:pt>
                <c:pt idx="33">
                  <c:v>10.7</c:v>
                </c:pt>
                <c:pt idx="34">
                  <c:v>11.1</c:v>
                </c:pt>
                <c:pt idx="35">
                  <c:v>11</c:v>
                </c:pt>
                <c:pt idx="36">
                  <c:v>11</c:v>
                </c:pt>
                <c:pt idx="37">
                  <c:v>10.6</c:v>
                </c:pt>
                <c:pt idx="38">
                  <c:v>10.6</c:v>
                </c:pt>
                <c:pt idx="39">
                  <c:v>10.4</c:v>
                </c:pt>
                <c:pt idx="40">
                  <c:v>10.5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874944"/>
        <c:axId val="171876736"/>
      </c:lineChart>
      <c:catAx>
        <c:axId val="17187494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crossAx val="171876736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71876736"/>
        <c:scaling>
          <c:orientation val="minMax"/>
          <c:max val="12.5"/>
          <c:min val="7.5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.0" sourceLinked="1"/>
        <c:majorTickMark val="out"/>
        <c:minorTickMark val="none"/>
        <c:tickLblPos val="nextTo"/>
        <c:crossAx val="171874944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7326712001908849E-2"/>
          <c:y val="0.11088737212410718"/>
          <c:w val="0.83965909090909085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900"/>
      </a:pPr>
      <a:endParaRPr lang="fr-FR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68268667008E-2"/>
          <c:y val="0.1861788714061014"/>
          <c:w val="0.87735585029537844"/>
          <c:h val="0.42457740150564244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1.8340210912425492E-3"/>
                  <c:y val="2.6827632461435278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1.609657947686116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5.365526492287055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340210912425492E-3"/>
                  <c:y val="-2.14621059691482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340210912426165E-3"/>
                  <c:y val="-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4441110954665742E-7"/>
                  <c:y val="-1.87793427230047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1.073105298457411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graphiques'!$G$10:$G$18</c:f>
              <c:strCache>
                <c:ptCount val="9"/>
                <c:pt idx="0">
                  <c:v>Cantal</c:v>
                </c:pt>
                <c:pt idx="1">
                  <c:v>Meuse</c:v>
                </c:pt>
                <c:pt idx="2">
                  <c:v>Hautes-Alpes</c:v>
                </c:pt>
                <c:pt idx="3">
                  <c:v>France métro.</c:v>
                </c:pt>
                <c:pt idx="4">
                  <c:v>Lot</c:v>
                </c:pt>
                <c:pt idx="5">
                  <c:v>Haute-Corse</c:v>
                </c:pt>
                <c:pt idx="6">
                  <c:v>Paca</c:v>
                </c:pt>
                <c:pt idx="7">
                  <c:v>Alpes-de-Haute-Provence</c:v>
                </c:pt>
                <c:pt idx="8">
                  <c:v>Ariege</c:v>
                </c:pt>
              </c:strCache>
            </c:strRef>
          </c:cat>
          <c:val>
            <c:numRef>
              <c:f>'données graphiques'!$H$10:$H$18</c:f>
              <c:numCache>
                <c:formatCode>#,##0.0</c:formatCode>
                <c:ptCount val="9"/>
                <c:pt idx="0">
                  <c:v>5</c:v>
                </c:pt>
                <c:pt idx="1">
                  <c:v>8</c:v>
                </c:pt>
                <c:pt idx="2">
                  <c:v>8.1</c:v>
                </c:pt>
                <c:pt idx="3">
                  <c:v>8.3000000000000007</c:v>
                </c:pt>
                <c:pt idx="4">
                  <c:v>8.4</c:v>
                </c:pt>
                <c:pt idx="5">
                  <c:v>9</c:v>
                </c:pt>
                <c:pt idx="6">
                  <c:v>9.9</c:v>
                </c:pt>
                <c:pt idx="7">
                  <c:v>10.5</c:v>
                </c:pt>
                <c:pt idx="8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953536"/>
        <c:axId val="171972096"/>
      </c:barChart>
      <c:scatterChart>
        <c:scatterStyle val="lineMarker"/>
        <c:varyColors val="0"/>
        <c:ser>
          <c:idx val="1"/>
          <c:order val="1"/>
          <c:tx>
            <c:v>Variation annuelle, en point (échelle de droite)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yVal>
            <c:numRef>
              <c:f>'données graphiques'!$J$10:$J$18</c:f>
              <c:numCache>
                <c:formatCode>#,##0.0</c:formatCode>
                <c:ptCount val="9"/>
                <c:pt idx="0">
                  <c:v>-0.40000000000000036</c:v>
                </c:pt>
                <c:pt idx="1">
                  <c:v>-0.69999999999999929</c:v>
                </c:pt>
                <c:pt idx="2">
                  <c:v>-0.40000000000000036</c:v>
                </c:pt>
                <c:pt idx="3">
                  <c:v>-0.5</c:v>
                </c:pt>
                <c:pt idx="4">
                  <c:v>-0.29999999999999893</c:v>
                </c:pt>
                <c:pt idx="5">
                  <c:v>-1.0999999999999996</c:v>
                </c:pt>
                <c:pt idx="6">
                  <c:v>-0.69999999999999929</c:v>
                </c:pt>
                <c:pt idx="7">
                  <c:v>-0.5</c:v>
                </c:pt>
                <c:pt idx="8">
                  <c:v>-0.5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1973632"/>
        <c:axId val="171975424"/>
      </c:scatterChart>
      <c:catAx>
        <c:axId val="171953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71972096"/>
        <c:crosses val="autoZero"/>
        <c:auto val="1"/>
        <c:lblAlgn val="ctr"/>
        <c:lblOffset val="100"/>
        <c:noMultiLvlLbl val="0"/>
      </c:catAx>
      <c:valAx>
        <c:axId val="171972096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71953536"/>
        <c:crosses val="autoZero"/>
        <c:crossBetween val="between"/>
      </c:valAx>
      <c:valAx>
        <c:axId val="171973632"/>
        <c:scaling>
          <c:orientation val="minMax"/>
        </c:scaling>
        <c:delete val="1"/>
        <c:axPos val="b"/>
        <c:majorTickMark val="out"/>
        <c:minorTickMark val="none"/>
        <c:tickLblPos val="nextTo"/>
        <c:crossAx val="171975424"/>
        <c:crosses val="autoZero"/>
        <c:crossBetween val="midCat"/>
      </c:valAx>
      <c:valAx>
        <c:axId val="171975424"/>
        <c:scaling>
          <c:orientation val="minMax"/>
          <c:max val="-0.2"/>
          <c:min val="-1.4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171973632"/>
        <c:crosses val="max"/>
        <c:crossBetween val="midCat"/>
        <c:majorUnit val="0.2"/>
      </c:valAx>
    </c:plotArea>
    <c:legend>
      <c:legendPos val="t"/>
      <c:layout>
        <c:manualLayout>
          <c:xMode val="edge"/>
          <c:yMode val="edge"/>
          <c:x val="4.4497972829049735E-2"/>
          <c:y val="0.12340710932260228"/>
          <c:w val="0.89999992779444526"/>
          <c:h val="5.1765712384543486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trim'!$A$5:$B$48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2009</c:v>
                  </c:pt>
                  <c:pt idx="4">
                    <c:v>2010</c:v>
                  </c:pt>
                  <c:pt idx="8">
                    <c:v>2011</c:v>
                  </c:pt>
                  <c:pt idx="12">
                    <c:v>2012</c:v>
                  </c:pt>
                  <c:pt idx="16">
                    <c:v>2013</c:v>
                  </c:pt>
                  <c:pt idx="20">
                    <c:v>2014</c:v>
                  </c:pt>
                  <c:pt idx="24">
                    <c:v>2015</c:v>
                  </c:pt>
                  <c:pt idx="28">
                    <c:v>2016</c:v>
                  </c:pt>
                  <c:pt idx="32">
                    <c:v>2017</c:v>
                  </c:pt>
                  <c:pt idx="36">
                    <c:v>2018</c:v>
                  </c:pt>
                  <c:pt idx="40">
                    <c:v>2019</c:v>
                  </c:pt>
                </c:lvl>
              </c:multiLvlStrCache>
            </c:multiLvlStrRef>
          </c:cat>
          <c:val>
            <c:numRef>
              <c:f>dep04_trim!$U$63:$U$106</c:f>
              <c:numCache>
                <c:formatCode>#,##0.0</c:formatCode>
                <c:ptCount val="44"/>
                <c:pt idx="0">
                  <c:v>11.151811151811163</c:v>
                </c:pt>
                <c:pt idx="1">
                  <c:v>13.132530120481922</c:v>
                </c:pt>
                <c:pt idx="2">
                  <c:v>16.441082802547768</c:v>
                </c:pt>
                <c:pt idx="3">
                  <c:v>14.110898661567873</c:v>
                </c:pt>
                <c:pt idx="4">
                  <c:v>11.351153423654313</c:v>
                </c:pt>
                <c:pt idx="5">
                  <c:v>9.5136670216542605</c:v>
                </c:pt>
                <c:pt idx="6">
                  <c:v>6.0854700854700905</c:v>
                </c:pt>
                <c:pt idx="7">
                  <c:v>5.6300268096514783</c:v>
                </c:pt>
                <c:pt idx="8">
                  <c:v>6.2150608352515624</c:v>
                </c:pt>
                <c:pt idx="9">
                  <c:v>7.8119935170178234</c:v>
                </c:pt>
                <c:pt idx="10">
                  <c:v>10.151466322913304</c:v>
                </c:pt>
                <c:pt idx="11">
                  <c:v>10.374365482233493</c:v>
                </c:pt>
                <c:pt idx="12">
                  <c:v>10.340557275541794</c:v>
                </c:pt>
                <c:pt idx="13">
                  <c:v>9.1100420926037309</c:v>
                </c:pt>
                <c:pt idx="14">
                  <c:v>10.005851375073149</c:v>
                </c:pt>
                <c:pt idx="15">
                  <c:v>11.095142282265025</c:v>
                </c:pt>
                <c:pt idx="16">
                  <c:v>10.802469135802472</c:v>
                </c:pt>
                <c:pt idx="17">
                  <c:v>11.297878203361812</c:v>
                </c:pt>
                <c:pt idx="18">
                  <c:v>8.1648936170212636</c:v>
                </c:pt>
                <c:pt idx="19">
                  <c:v>7.554980595084082</c:v>
                </c:pt>
                <c:pt idx="20">
                  <c:v>5.0898961762471551</c:v>
                </c:pt>
                <c:pt idx="21">
                  <c:v>4.3575142361970798</c:v>
                </c:pt>
                <c:pt idx="22">
                  <c:v>5.2372756331448223</c:v>
                </c:pt>
                <c:pt idx="23">
                  <c:v>4.1135434207361099</c:v>
                </c:pt>
                <c:pt idx="24">
                  <c:v>6.5542168674698642</c:v>
                </c:pt>
                <c:pt idx="25">
                  <c:v>6.8801897983392646</c:v>
                </c:pt>
                <c:pt idx="26">
                  <c:v>5.6775700934579509</c:v>
                </c:pt>
                <c:pt idx="27">
                  <c:v>5.1987060998151646</c:v>
                </c:pt>
                <c:pt idx="28">
                  <c:v>4.1836273179556738</c:v>
                </c:pt>
                <c:pt idx="29">
                  <c:v>2.2197558268590489</c:v>
                </c:pt>
                <c:pt idx="30">
                  <c:v>3.2279460535043158</c:v>
                </c:pt>
                <c:pt idx="31">
                  <c:v>3.1407862947507192</c:v>
                </c:pt>
                <c:pt idx="32">
                  <c:v>3.2776210115042392</c:v>
                </c:pt>
                <c:pt idx="33">
                  <c:v>4.9511400651465864</c:v>
                </c:pt>
                <c:pt idx="34">
                  <c:v>4.9689440993788692</c:v>
                </c:pt>
                <c:pt idx="35">
                  <c:v>5.238500851788741</c:v>
                </c:pt>
                <c:pt idx="36">
                  <c:v>4.5607398066414451</c:v>
                </c:pt>
                <c:pt idx="37">
                  <c:v>3.0415890751086305</c:v>
                </c:pt>
                <c:pt idx="38">
                  <c:v>1.3874719445011285</c:v>
                </c:pt>
                <c:pt idx="39">
                  <c:v>0.70821529745044298</c:v>
                </c:pt>
                <c:pt idx="40">
                  <c:v>-0.12060301507538229</c:v>
                </c:pt>
                <c:pt idx="41">
                  <c:v>0</c:v>
                </c:pt>
                <c:pt idx="42">
                  <c:v>-0.78486617025558258</c:v>
                </c:pt>
                <c:pt idx="43">
                  <c:v>-3.1545107494474589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3422080"/>
        <c:axId val="173423616"/>
      </c:barChart>
      <c:catAx>
        <c:axId val="17342208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3423616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73423616"/>
        <c:scaling>
          <c:orientation val="minMax"/>
          <c:max val="18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3422080"/>
        <c:crosses val="autoZero"/>
        <c:crossBetween val="between"/>
        <c:majorUnit val="3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0.01178</cdr:x>
      <cdr:y>0.87113</cdr:y>
    </cdr:from>
    <cdr:to>
      <cdr:x>0.98579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9171" y="3219450"/>
          <a:ext cx="6546166" cy="4762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0.89467</cdr:x>
      <cdr:y>0.27745</cdr:y>
    </cdr:from>
    <cdr:to>
      <cdr:x>0.89605</cdr:x>
      <cdr:y>0.76543</cdr:y>
    </cdr:to>
    <cdr:cxnSp macro="">
      <cdr:nvCxnSpPr>
        <cdr:cNvPr id="4" name="Connecteur droit 3"/>
        <cdr:cNvCxnSpPr/>
      </cdr:nvCxnSpPr>
      <cdr:spPr>
        <a:xfrm xmlns:a="http://schemas.openxmlformats.org/drawingml/2006/main">
          <a:off x="6715126" y="1323998"/>
          <a:ext cx="10352" cy="2328632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0.89339</cdr:x>
      <cdr:y>0.33733</cdr:y>
    </cdr:from>
    <cdr:to>
      <cdr:x>0.95685</cdr:x>
      <cdr:y>0.33733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705534" y="1609728"/>
          <a:ext cx="47631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0.87987</cdr:x>
      <cdr:y>0.26015</cdr:y>
    </cdr:from>
    <cdr:to>
      <cdr:x>0.97208</cdr:x>
      <cdr:y>0.31887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604016" y="1241433"/>
          <a:ext cx="692134" cy="28020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0.1497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68" y="0"/>
          <a:ext cx="7197742" cy="71437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0.89097</cdr:x>
      <cdr:y>0.34908</cdr:y>
    </cdr:from>
    <cdr:to>
      <cdr:x>0.95188</cdr:x>
      <cdr:y>0.35104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 flipV="1">
          <a:off x="6687388" y="1665798"/>
          <a:ext cx="457172" cy="935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0.88241</cdr:x>
      <cdr:y>0.27411</cdr:y>
    </cdr:from>
    <cdr:to>
      <cdr:x>0.97335</cdr:x>
      <cdr:y>0.33283</cdr:y>
    </cdr:to>
    <cdr:sp macro="" textlink="">
      <cdr:nvSpPr>
        <cdr:cNvPr id="7" name="ZoneTexte 15"/>
        <cdr:cNvSpPr txBox="1"/>
      </cdr:nvSpPr>
      <cdr:spPr>
        <a:xfrm xmlns:a="http://schemas.openxmlformats.org/drawingml/2006/main">
          <a:off x="6623083" y="1308060"/>
          <a:ext cx="682568" cy="2802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0.8936</cdr:x>
      <cdr:y>0.2526</cdr:y>
    </cdr:from>
    <cdr:to>
      <cdr:x>0.89495</cdr:x>
      <cdr:y>0.77932</cdr:y>
    </cdr:to>
    <cdr:cxnSp macro="">
      <cdr:nvCxnSpPr>
        <cdr:cNvPr id="8" name="Connecteur droit 7"/>
        <cdr:cNvCxnSpPr/>
      </cdr:nvCxnSpPr>
      <cdr:spPr>
        <a:xfrm xmlns:a="http://schemas.openxmlformats.org/drawingml/2006/main">
          <a:off x="6707097" y="1205392"/>
          <a:ext cx="10132" cy="2513521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0.0258</cdr:x>
      <cdr:y>0</cdr:y>
    </cdr:from>
    <cdr:to>
      <cdr:x>0.98477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936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0.8958</cdr:x>
      <cdr:y>0.27793</cdr:y>
    </cdr:from>
    <cdr:to>
      <cdr:x>0.89605</cdr:x>
      <cdr:y>0.77063</cdr:y>
    </cdr:to>
    <cdr:cxnSp macro="">
      <cdr:nvCxnSpPr>
        <cdr:cNvPr id="4" name="Connecteur droit 3"/>
        <cdr:cNvCxnSpPr/>
      </cdr:nvCxnSpPr>
      <cdr:spPr>
        <a:xfrm xmlns:a="http://schemas.openxmlformats.org/drawingml/2006/main">
          <a:off x="6723636" y="1326295"/>
          <a:ext cx="1876" cy="2351177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0.8924</cdr:x>
      <cdr:y>0.34696</cdr:y>
    </cdr:from>
    <cdr:to>
      <cdr:x>0.95586</cdr:x>
      <cdr:y>0.34696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698094" y="1655706"/>
          <a:ext cx="47631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0.88301</cdr:x>
      <cdr:y>0.27325</cdr:y>
    </cdr:from>
    <cdr:to>
      <cdr:x>0.97903</cdr:x>
      <cdr:y>0.33197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627638" y="1303966"/>
          <a:ext cx="720697" cy="2802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0.0149</cdr:x>
      <cdr:y>0</cdr:y>
    </cdr:from>
    <cdr:to>
      <cdr:x>0.97387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02530" y="0"/>
          <a:ext cx="6600365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trimestrielle de l'emploi salarié, dans les Alpes-de-Haute-Provence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CVS, en nombre)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0.01043</cdr:x>
      <cdr:y>0</cdr:y>
    </cdr:from>
    <cdr:to>
      <cdr:x>0.98515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66676" y="0"/>
          <a:ext cx="6229694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Evolution trimestrielle de l'emploi salarié dans les Alpes-de-Haute-Provence, </a:t>
          </a:r>
        </a:p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avec intérim réaffecté au secteur d'activité employeur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indice base 100 au 4</a:t>
          </a:r>
          <a:r>
            <a:rPr lang="fr-FR" sz="1100" b="0" i="1" baseline="30000">
              <a:effectLst/>
              <a:latin typeface="+mn-lt"/>
              <a:ea typeface="+mn-ea"/>
              <a:cs typeface="+mn-cs"/>
            </a:rPr>
            <a:t>e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trimestre 2010)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0.07473</cdr:x>
      <cdr:y>0</cdr:y>
    </cdr:from>
    <cdr:to>
      <cdr:x>0.91614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14350" y="0"/>
          <a:ext cx="5791200" cy="777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/>
            <a:t>à l'emploi salarié, dans les Alpes-de-Haute-Provence</a:t>
          </a:r>
        </a:p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nombre, entre le T2 2019 et le T3 2019) </a:t>
          </a:r>
          <a:endParaRPr lang="fr-FR" sz="1400">
            <a:effectLst/>
          </a:endParaRPr>
        </a:p>
        <a:p xmlns:a="http://schemas.openxmlformats.org/drawingml/2006/main">
          <a:pPr algn="ctr"/>
          <a:endParaRPr lang="fr-FR" sz="1400" b="1" i="0" baseline="0"/>
        </a:p>
        <a:p xmlns:a="http://schemas.openxmlformats.org/drawingml/2006/main">
          <a:pPr algn="ctr"/>
          <a:endParaRPr lang="fr-FR" sz="1400" b="1" i="0" baseline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30929"/>
          <a:ext cx="6708822" cy="7861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 dirty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sous-secteurs d'activité ne correspond pas au total de l'emploi salarié , car le secteur </a:t>
          </a:r>
          <a:r>
            <a:rPr lang="fr-FR" sz="900" b="0" i="1" baseline="0" dirty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qui représente 1 % de l'emploi salarié total n'est pas représenté</a:t>
          </a:r>
          <a:endParaRPr lang="fr-FR" sz="900" dirty="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 dirty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 dirty="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 dirty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 dirty="0">
              <a:effectLst/>
              <a:latin typeface="+mn-lt"/>
              <a:ea typeface="+mn-ea"/>
              <a:cs typeface="+mn-cs"/>
            </a:rPr>
            <a:t> : Insee, estimations d'emploi ; estimations trimestrielles </a:t>
          </a:r>
          <a:r>
            <a:rPr lang="fr-FR" sz="900" b="0" i="1" baseline="0" dirty="0" err="1">
              <a:effectLst/>
              <a:latin typeface="+mn-lt"/>
              <a:ea typeface="+mn-ea"/>
              <a:cs typeface="+mn-cs"/>
            </a:rPr>
            <a:t>Acoss</a:t>
          </a:r>
          <a:r>
            <a:rPr lang="fr-FR" sz="900" b="0" i="1" baseline="0" dirty="0">
              <a:effectLst/>
              <a:latin typeface="+mn-lt"/>
              <a:ea typeface="+mn-ea"/>
              <a:cs typeface="+mn-cs"/>
            </a:rPr>
            <a:t>-Urssaf, Dares, Insee</a:t>
          </a:r>
          <a:endParaRPr lang="fr-FR" sz="900" dirty="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 dirty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0.26781</cdr:x>
      <cdr:y>0.20807</cdr:y>
    </cdr:from>
    <cdr:to>
      <cdr:x>0.26781</cdr:x>
      <cdr:y>0.70657</cdr:y>
    </cdr:to>
    <cdr:cxnSp macro="">
      <cdr:nvCxnSpPr>
        <cdr:cNvPr id="5" name="Connecteur droit 4"/>
        <cdr:cNvCxnSpPr/>
      </cdr:nvCxnSpPr>
      <cdr:spPr>
        <a:xfrm xmlns:a="http://schemas.openxmlformats.org/drawingml/2006/main" flipV="1">
          <a:off x="1843299" y="919071"/>
          <a:ext cx="0" cy="2201904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0.82083</cdr:y>
    </cdr:from>
    <cdr:to>
      <cdr:x>1</cdr:x>
      <cdr:y>0.99975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4946277"/>
          <a:ext cx="9828119" cy="10959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900" b="0">
              <a:effectLst/>
              <a:latin typeface="+mn-lt"/>
              <a:ea typeface="+mn-ea"/>
              <a:cs typeface="+mn-cs"/>
            </a:rPr>
            <a:t>* A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partir de janvier 2018, les CUI-CAE sont transformés en Parcours emploi compétences (PEC). Il n'y a ainsi plus d'embauches en CUI-CAE.</a:t>
          </a:r>
          <a:endParaRPr lang="fr-FR" sz="900">
            <a:effectLst/>
          </a:endParaRPr>
        </a:p>
        <a:p xmlns:a="http://schemas.openxmlformats.org/drawingml/2006/main">
          <a:r>
            <a:rPr lang="fr-FR" sz="900">
              <a:effectLst/>
              <a:latin typeface="+mn-lt"/>
              <a:ea typeface="+mn-ea"/>
              <a:cs typeface="+mn-cs"/>
            </a:rPr>
            <a:t>** Depuis janvier 2018, l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 recours aux CUI-CIE n'est plus autorisé, sauf pour les Drom et les  Conseils départementaux qui les financent entièrement.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>
              <a:effectLst/>
              <a:latin typeface="+mn-lt"/>
              <a:ea typeface="+mn-ea"/>
              <a:cs typeface="+mn-cs"/>
            </a:rPr>
            <a:t>*** Marchands et non marchands . Les Emplois  d'avenir ont débuté en novembre 2012. A compter de janvier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2018, l</a:t>
          </a:r>
          <a:r>
            <a:rPr lang="fr-FR" sz="900">
              <a:effectLst/>
              <a:latin typeface="+mn-lt"/>
              <a:ea typeface="+mn-ea"/>
              <a:cs typeface="+mn-cs"/>
            </a:rPr>
            <a:t>e dispositif est mis en 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extinction. E</a:t>
          </a:r>
          <a:r>
            <a:rPr lang="fr-FR" sz="900">
              <a:effectLst/>
              <a:latin typeface="+mn-lt"/>
              <a:ea typeface="+mn-ea"/>
              <a:cs typeface="+mn-cs"/>
            </a:rPr>
            <a:t>xcepté quelques cas particuliers de reconduction de contrat pour terminer une formation, il n’y a plus de nouveaux bénéficiaires.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0" i="0" baseline="0">
              <a:effectLst/>
              <a:latin typeface="+mn-lt"/>
              <a:ea typeface="+mn-ea"/>
              <a:cs typeface="+mn-cs"/>
            </a:rPr>
            <a:t>**** M</a:t>
          </a:r>
          <a:r>
            <a:rPr lang="fr-FR" sz="900">
              <a:effectLst/>
              <a:latin typeface="+mn-lt"/>
              <a:ea typeface="+mn-ea"/>
              <a:cs typeface="+mn-cs"/>
            </a:rPr>
            <a:t>archands et non marchands . Depuis juillet 2014, les  Ateliers et chantiers d’insertion  (ACI)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</a:t>
          </a:r>
          <a:r>
            <a:rPr lang="fr-FR" sz="900">
              <a:effectLst/>
              <a:latin typeface="+mn-lt"/>
              <a:ea typeface="+mn-ea"/>
              <a:cs typeface="+mn-cs"/>
            </a:rPr>
            <a:t>doivent recruter leurs salariés en CDDI.</a:t>
          </a:r>
          <a:endParaRPr lang="fr-FR" sz="900">
            <a:effectLst/>
          </a:endParaRPr>
        </a:p>
        <a:p xmlns:a="http://schemas.openxmlformats.org/drawingml/2006/main">
          <a:r>
            <a:rPr lang="fr-FR" sz="900" b="1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>
              <a:effectLst/>
              <a:latin typeface="+mn-lt"/>
              <a:ea typeface="+mn-ea"/>
              <a:cs typeface="+mn-cs"/>
            </a:rPr>
            <a:t>données arrondies en fin de trimestre, provisoires</a:t>
          </a:r>
          <a:endParaRPr lang="fr-FR" sz="900">
            <a:effectLst/>
          </a:endParaRPr>
        </a:p>
        <a:p xmlns:a="http://schemas.openxmlformats.org/drawingml/2006/main">
          <a:r>
            <a:rPr lang="fr-FR" sz="900" b="1" i="1">
              <a:effectLst/>
              <a:latin typeface="+mn-lt"/>
              <a:ea typeface="+mn-ea"/>
              <a:cs typeface="+mn-cs"/>
            </a:rPr>
            <a:t>Source </a:t>
          </a:r>
          <a:r>
            <a:rPr lang="fr-FR" sz="900" i="1">
              <a:effectLst/>
              <a:latin typeface="+mn-lt"/>
              <a:ea typeface="+mn-ea"/>
              <a:cs typeface="+mn-cs"/>
            </a:rPr>
            <a:t>: ASP - </a:t>
          </a:r>
          <a:r>
            <a:rPr lang="fr-FR" sz="900" b="1" i="1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900" i="1">
              <a:effectLst/>
              <a:latin typeface="+mn-lt"/>
              <a:ea typeface="+mn-ea"/>
              <a:cs typeface="+mn-cs"/>
            </a:rPr>
            <a:t>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900" i="1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0.01107</cdr:x>
      <cdr:y>0.01267</cdr:y>
    </cdr:from>
    <cdr:to>
      <cdr:x>0.98548</cdr:x>
      <cdr:y>0.07821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755" y="43205"/>
          <a:ext cx="3675377" cy="2234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Contrats d'apprentissage enregistrés dans les Alpes-de-Haute-Provence</a:t>
          </a:r>
          <a:endParaRPr lang="fr-FR" sz="1500" b="1" i="0" baseline="0">
            <a:solidFill>
              <a:sysClr val="windowText" lastClr="000000"/>
            </a:solidFill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algn="ctr" rtl="0"/>
          <a:r>
            <a:rPr lang="fr-FR" sz="1000" b="0" i="1" baseline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(données brutes, en nombre)</a:t>
          </a:r>
          <a:endParaRPr lang="fr-FR" sz="1000" b="0" i="1">
            <a:solidFill>
              <a:sysClr val="windowText" lastClr="000000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0.87799</cdr:y>
    </cdr:from>
    <cdr:to>
      <cdr:x>1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495675"/>
          <a:ext cx="7038975" cy="4857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900" b="1" i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Note </a:t>
          </a:r>
          <a:r>
            <a:rPr lang="fr-FR" sz="900" b="0" i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: données cumulées, provisoires</a:t>
          </a:r>
        </a:p>
        <a:p xmlns:a="http://schemas.openxmlformats.org/drawingml/2006/main">
          <a:pPr algn="l" rtl="0">
            <a:defRPr sz="1000"/>
          </a:pPr>
          <a:r>
            <a:rPr lang="fr-FR" sz="900" b="1" i="0">
              <a:latin typeface="+mn-lt"/>
              <a:ea typeface="+mn-ea"/>
              <a:cs typeface="+mn-cs"/>
            </a:rPr>
            <a:t>Champ : </a:t>
          </a:r>
          <a:r>
            <a:rPr lang="fr-FR" sz="900" b="0" i="0">
              <a:latin typeface="+mn-lt"/>
              <a:ea typeface="+mn-ea"/>
              <a:cs typeface="+mn-cs"/>
            </a:rPr>
            <a:t>hors apprentis du secteur public</a:t>
          </a:r>
        </a:p>
        <a:p xmlns:a="http://schemas.openxmlformats.org/drawingml/2006/main">
          <a:pPr algn="l" rtl="0">
            <a:defRPr sz="1000"/>
          </a:pPr>
          <a:r>
            <a:rPr lang="fr-FR" sz="900" b="1" i="1">
              <a:latin typeface="+mn-lt"/>
              <a:ea typeface="+mn-ea"/>
              <a:cs typeface="+mn-cs"/>
            </a:rPr>
            <a:t>Sources : </a:t>
          </a:r>
          <a:r>
            <a:rPr lang="fr-FR" sz="900" b="0" i="1">
              <a:latin typeface="+mn-lt"/>
              <a:ea typeface="+mn-ea"/>
              <a:cs typeface="+mn-cs"/>
            </a:rPr>
            <a:t> Chambres consulaires, </a:t>
          </a:r>
          <a:r>
            <a:rPr lang="fr-FR" sz="900" b="0" i="1">
              <a:effectLst/>
              <a:latin typeface="+mn-lt"/>
              <a:ea typeface="+mn-ea"/>
              <a:cs typeface="+mn-cs"/>
            </a:rPr>
            <a:t>Direccte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Paca</a:t>
          </a:r>
          <a:r>
            <a:rPr lang="fr-FR" sz="900" b="0" i="1">
              <a:latin typeface="+mn-lt"/>
              <a:ea typeface="+mn-ea"/>
              <a:cs typeface="+mn-cs"/>
            </a:rPr>
            <a:t> - </a:t>
          </a:r>
          <a:r>
            <a:rPr lang="fr-FR" sz="900" b="1" i="1">
              <a:latin typeface="+mn-lt"/>
              <a:ea typeface="+mn-ea"/>
              <a:cs typeface="+mn-cs"/>
            </a:rPr>
            <a:t>Traitements : </a:t>
          </a:r>
          <a:r>
            <a:rPr lang="fr-FR" sz="900" b="0" i="1">
              <a:latin typeface="+mn-lt"/>
              <a:ea typeface="+mn-ea"/>
              <a:cs typeface="+mn-cs"/>
            </a:rPr>
            <a:t>Dares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0.04025</cdr:x>
      <cdr:y>0.84911</cdr:y>
    </cdr:from>
    <cdr:to>
      <cdr:x>0.9233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9875" y="2733677"/>
          <a:ext cx="5921432" cy="485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 et départementaux)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0.12792</cdr:x>
      <cdr:y>0</cdr:y>
    </cdr:from>
    <cdr:to>
      <cdr:x>0.93122</cdr:x>
      <cdr:y>0.12072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885826" y="0"/>
          <a:ext cx="5562600" cy="571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</a:t>
          </a:r>
        </a:p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au T3 2019</a:t>
          </a:r>
          <a:endParaRPr lang="fr-FR" sz="110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0.93138</cdr:x>
      <cdr:y>0.23556</cdr:y>
    </cdr:from>
    <cdr:to>
      <cdr:x>0.95431</cdr:x>
      <cdr:y>0.23556</cdr:y>
    </cdr:to>
    <cdr:cxnSp macro="">
      <cdr:nvCxnSpPr>
        <cdr:cNvPr id="4" name="Connecteur droit avec flèche 3"/>
        <cdr:cNvCxnSpPr/>
      </cdr:nvCxnSpPr>
      <cdr:spPr>
        <a:xfrm xmlns:a="http://schemas.openxmlformats.org/drawingml/2006/main" flipV="1">
          <a:off x="6990678" y="1124101"/>
          <a:ext cx="172122" cy="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0.91751</cdr:x>
      <cdr:y>0.16766</cdr:y>
    </cdr:from>
    <cdr:to>
      <cdr:x>1</cdr:x>
      <cdr:y>0.2231</cdr:y>
    </cdr:to>
    <cdr:sp macro="" textlink="">
      <cdr:nvSpPr>
        <cdr:cNvPr id="7" name="ZoneTexte 15"/>
        <cdr:cNvSpPr txBox="1"/>
      </cdr:nvSpPr>
      <cdr:spPr>
        <a:xfrm xmlns:a="http://schemas.openxmlformats.org/drawingml/2006/main">
          <a:off x="6886575" y="800078"/>
          <a:ext cx="619125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1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0.92936</cdr:x>
      <cdr:y>0.17033</cdr:y>
    </cdr:from>
    <cdr:to>
      <cdr:x>0.93063</cdr:x>
      <cdr:y>0.74318</cdr:y>
    </cdr:to>
    <cdr:cxnSp macro="">
      <cdr:nvCxnSpPr>
        <cdr:cNvPr id="8" name="Connecteur droit 7"/>
        <cdr:cNvCxnSpPr/>
      </cdr:nvCxnSpPr>
      <cdr:spPr>
        <a:xfrm xmlns:a="http://schemas.openxmlformats.org/drawingml/2006/main">
          <a:off x="6975475" y="812800"/>
          <a:ext cx="9525" cy="273367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0.53088</cdr:x>
      <cdr:y>0.17432</cdr:y>
    </cdr:from>
    <cdr:to>
      <cdr:x>0.8892</cdr:x>
      <cdr:y>0.36754</cdr:y>
    </cdr:to>
    <cdr:sp macro="" textlink="">
      <cdr:nvSpPr>
        <cdr:cNvPr id="9" name="ZoneTexte 17"/>
        <cdr:cNvSpPr txBox="1"/>
      </cdr:nvSpPr>
      <cdr:spPr>
        <a:xfrm xmlns:a="http://schemas.openxmlformats.org/drawingml/2006/main">
          <a:off x="3984625" y="831850"/>
          <a:ext cx="2689411" cy="92204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 dirty="0" smtClean="0">
              <a:solidFill>
                <a:srgbClr val="FF0000"/>
              </a:solidFill>
            </a:rPr>
            <a:t>16 400 demandeurs d’emploi catégories A,B,C en moyenne </a:t>
          </a:r>
        </a:p>
        <a:p xmlns:a="http://schemas.openxmlformats.org/drawingml/2006/main">
          <a:pPr algn="ctr"/>
          <a:r>
            <a:rPr lang="fr-FR" sz="1400" b="1" dirty="0" smtClean="0">
              <a:solidFill>
                <a:srgbClr val="FF0000"/>
              </a:solidFill>
            </a:rPr>
            <a:t>au T3 2019</a:t>
          </a:r>
        </a:p>
        <a:p xmlns:a="http://schemas.openxmlformats.org/drawingml/2006/main">
          <a:pPr algn="ctr"/>
          <a:endParaRPr lang="fr-FR" b="1" dirty="0">
            <a:solidFill>
              <a:srgbClr val="FF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B5D4E-FF81-409F-B486-41C11772939C}" type="datetimeFigureOut">
              <a:rPr lang="fr-FR" smtClean="0"/>
              <a:t>07/01/2020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Edition avril 2019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D9A0B-53AC-447C-974B-4B6E68AA60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469445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07/01/2020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Edition avril 2019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 smtClean="0"/>
              <a:t>Edition janvier 2020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2020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2020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2020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2020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2020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2020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2020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Edition janvier 2020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paca.direccte.gouv.fr/Les-indicateurs-cles-de-la-Direccte-Paca" TargetMode="External"/><Relationship Id="rId4" Type="http://schemas.openxmlformats.org/officeDocument/2006/relationships/hyperlink" Target="http://paca.direccte.gouv.fr/Les-publications-periodiques-912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PT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848"/>
            <a:ext cx="914197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44928" y="435278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  <a:endParaRPr lang="fr-FR" sz="2800" b="1" i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fr-FR" sz="1500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91796" y="6520416"/>
            <a:ext cx="6094713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669362" y="5784491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 smtClean="0"/>
              <a:t>Services études, statistiques, évaluation</a:t>
            </a:r>
            <a:endParaRPr lang="fr-FR" sz="1400" b="1" i="1" dirty="0"/>
          </a:p>
        </p:txBody>
      </p:sp>
      <p:sp>
        <p:nvSpPr>
          <p:cNvPr id="8" name="Rectangle 7"/>
          <p:cNvSpPr/>
          <p:nvPr/>
        </p:nvSpPr>
        <p:spPr>
          <a:xfrm>
            <a:off x="-207568" y="1304451"/>
            <a:ext cx="9557103" cy="49859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au 3</a:t>
            </a:r>
            <a:r>
              <a:rPr lang="fr-FR" sz="5000" b="1" baseline="30000" dirty="0" smtClean="0">
                <a:ln/>
                <a:solidFill>
                  <a:schemeClr val="accent1">
                    <a:lumMod val="75000"/>
                  </a:schemeClr>
                </a:solidFill>
              </a:rPr>
              <a:t>ème</a:t>
            </a:r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 trimestre 2019</a:t>
            </a:r>
            <a:endParaRPr lang="fr-FR" sz="5000" b="1" dirty="0">
              <a:ln/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dans </a:t>
            </a:r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les Alpes-de-Haute-Provence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 smtClean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031" name="Picture 7" descr="Résultat de recherche d'images pour &quot;conjoncture&quot;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3834204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5" y="4548116"/>
            <a:ext cx="1674047" cy="24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 smtClean="0"/>
              <a:t>Crédit photo : ©</a:t>
            </a:r>
            <a:r>
              <a:rPr lang="fr-FR" sz="1000" i="1" dirty="0" err="1" smtClean="0"/>
              <a:t>Shutterstock</a:t>
            </a:r>
            <a:endParaRPr lang="fr-FR" sz="1000" i="1" dirty="0" smtClean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9" y="3824245"/>
            <a:ext cx="2530275" cy="1688721"/>
          </a:xfrm>
          <a:prstGeom prst="rect">
            <a:avLst/>
          </a:prstGeom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2020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11" y="3748422"/>
            <a:ext cx="2493548" cy="176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7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27221" y="35470"/>
            <a:ext cx="8612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Un taux de chômage qui reste supérieur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à la plupart des départements comparables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57080" y="97205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2020</a:t>
            </a:r>
            <a:endParaRPr lang="fr-FR" dirty="0"/>
          </a:p>
        </p:txBody>
      </p:sp>
      <p:graphicFrame>
        <p:nvGraphicFramePr>
          <p:cNvPr id="19" name="Graphique 18"/>
          <p:cNvGraphicFramePr>
            <a:graphicFrameLocks/>
          </p:cNvGraphicFramePr>
          <p:nvPr/>
        </p:nvGraphicFramePr>
        <p:xfrm>
          <a:off x="1104900" y="1062037"/>
          <a:ext cx="6924675" cy="473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 Box 1"/>
          <p:cNvSpPr txBox="1">
            <a:spLocks noChangeArrowheads="1"/>
          </p:cNvSpPr>
          <p:nvPr/>
        </p:nvSpPr>
        <p:spPr bwMode="auto">
          <a:xfrm>
            <a:off x="1114425" y="5005387"/>
            <a:ext cx="69246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8" tIns="22860" rIns="0" bIns="0" anchor="t" upright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fr-FR" sz="1000" b="0" i="0" u="none" strike="noStrike" baseline="0">
                <a:solidFill>
                  <a:srgbClr val="000000"/>
                </a:solidFill>
                <a:latin typeface="+mn-lt"/>
              </a:rPr>
              <a:t>* Pour évaluer la comparabilité avec les Alpes-de-Haute-Provence, les critères retenus sont le nombre total d'emplois (salariés et non salariés) du département, ainsi que le poids des secteurs de l'agriculture et du tertiaire non marchand dans l'emploi total </a:t>
            </a:r>
          </a:p>
          <a:p>
            <a:pPr algn="l" rtl="0">
              <a:defRPr sz="1000"/>
            </a:pPr>
            <a:r>
              <a:rPr lang="fr-FR" sz="1000" b="1" i="0" u="none" strike="noStrike" baseline="0">
                <a:solidFill>
                  <a:srgbClr val="000000"/>
                </a:solidFill>
                <a:latin typeface="+mn-lt"/>
              </a:rPr>
              <a:t>Note : </a:t>
            </a:r>
            <a:r>
              <a:rPr lang="fr-FR" sz="1000" b="0" i="0" u="none" strike="noStrike" baseline="0">
                <a:solidFill>
                  <a:srgbClr val="000000"/>
                </a:solidFill>
                <a:latin typeface="+mn-lt"/>
              </a:rPr>
              <a:t>données trimestrielles provisoires, corrigées des variations saisonnières ; estimation à +/- 0,3 point près du niveau du taux de chômage national et de son évolution d’un trimestre à l’autre</a:t>
            </a:r>
          </a:p>
          <a:p>
            <a:pPr algn="l" rtl="0">
              <a:defRPr sz="1000"/>
            </a:pPr>
            <a:r>
              <a:rPr lang="fr-FR" sz="1000" b="1" i="1" u="none" strike="noStrike" baseline="0">
                <a:solidFill>
                  <a:srgbClr val="000000"/>
                </a:solidFill>
                <a:latin typeface="Calibri"/>
              </a:rPr>
              <a:t>Source : </a:t>
            </a: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Insee, taux de chômage au sens du BIT (national ) et taux de chômage localisés (régional et départementaux)</a:t>
            </a:r>
          </a:p>
        </p:txBody>
      </p:sp>
    </p:spTree>
    <p:extLst>
      <p:ext uri="{BB962C8B-B14F-4D97-AF65-F5344CB8AC3E}">
        <p14:creationId xmlns:p14="http://schemas.microsoft.com/office/powerpoint/2010/main" val="372842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75892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30279" y="-16905"/>
            <a:ext cx="887658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smtClean="0">
                <a:solidFill>
                  <a:schemeClr val="accent1">
                    <a:lumMod val="75000"/>
                  </a:schemeClr>
                </a:solidFill>
              </a:rPr>
              <a:t>Première baisse annuelle du nombre de demandeurs d’emploi en 11 ans</a:t>
            </a:r>
            <a:endParaRPr lang="fr-F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79055" y="87564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90777" y="6568767"/>
            <a:ext cx="584871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2020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844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50636" y="30995"/>
            <a:ext cx="86202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smtClean="0">
                <a:solidFill>
                  <a:schemeClr val="accent1">
                    <a:lumMod val="75000"/>
                  </a:schemeClr>
                </a:solidFill>
              </a:rPr>
              <a:t>Un recul qui concerne à la fois les hommes et les femmes</a:t>
            </a:r>
            <a:endParaRPr lang="fr-F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51162" y="6568767"/>
            <a:ext cx="5814203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2020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6913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7733" y="-1"/>
            <a:ext cx="89746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chemeClr val="accent1">
                    <a:lumMod val="75000"/>
                  </a:schemeClr>
                </a:solidFill>
              </a:rPr>
              <a:t>Vers une stabilisation de la demande d’emploi des seniors</a:t>
            </a:r>
            <a:endParaRPr lang="fr-F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51162" y="6568767"/>
            <a:ext cx="5814203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2020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3280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6856" y="36982"/>
            <a:ext cx="8995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Nouveau repli chez les inscrits depuis moins d’1 an, forte décélération chez les 1 an ou plus </a:t>
            </a:r>
            <a:endParaRPr lang="fr-F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2020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5990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Direccte</a:t>
            </a:r>
            <a:r>
              <a:rPr lang="fr-FR" sz="2000" dirty="0"/>
              <a:t> Paca :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  <a:p>
            <a:pPr algn="ctr">
              <a:defRPr/>
            </a:pPr>
            <a:r>
              <a:rPr lang="fr-FR" sz="2000" dirty="0">
                <a:hlinkClick r:id="rId4"/>
              </a:rPr>
              <a:t>http://paca.direccte.gouv.fr/Les-publications-periodiques-9124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sz="2000" dirty="0" smtClean="0"/>
          </a:p>
          <a:p>
            <a:pPr algn="ctr">
              <a:defRPr/>
            </a:pPr>
            <a:r>
              <a:rPr lang="fr-FR" sz="2000" dirty="0" smtClean="0"/>
              <a:t>Retrouvez </a:t>
            </a:r>
            <a:r>
              <a:rPr lang="fr-FR" sz="2000" dirty="0"/>
              <a:t>tous nos indicateurs </a:t>
            </a:r>
            <a:r>
              <a:rPr lang="fr-FR" sz="2000" dirty="0" smtClean="0"/>
              <a:t>dans le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Tableau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de bord des indicateurs clés </a:t>
            </a:r>
            <a:endParaRPr lang="fr-FR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 smtClean="0"/>
              <a:t>en </a:t>
            </a:r>
            <a:r>
              <a:rPr lang="fr-FR" sz="2000" dirty="0"/>
              <a:t>téléchargement sur le site de la </a:t>
            </a:r>
            <a:r>
              <a:rPr lang="fr-FR" sz="2000" dirty="0" err="1"/>
              <a:t>Direccte</a:t>
            </a:r>
            <a:r>
              <a:rPr lang="fr-FR" sz="2000" dirty="0"/>
              <a:t> </a:t>
            </a:r>
            <a:r>
              <a:rPr lang="fr-FR" sz="2000" dirty="0" smtClean="0"/>
              <a:t>Provence-Alpes-Côte d’Azur : </a:t>
            </a:r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 smtClean="0">
                <a:hlinkClick r:id="rId5"/>
              </a:rPr>
              <a:t>http</a:t>
            </a:r>
            <a:r>
              <a:rPr lang="fr-FR" sz="2000" dirty="0">
                <a:hlinkClick r:id="rId5"/>
              </a:rPr>
              <a:t>://paca.direccte.gouv.fr/Les-indicateurs-cles-de-la-Direccte-Paca</a:t>
            </a:r>
            <a:endParaRPr lang="fr-FR" sz="2000" dirty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82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84357" y="42272"/>
            <a:ext cx="8690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La forte contraction de l’emploi salarié au 3</a:t>
            </a:r>
            <a:r>
              <a:rPr lang="fr-FR" sz="2800" b="1" baseline="30000" dirty="0" smtClean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 trimestre </a:t>
            </a:r>
            <a:r>
              <a:rPr lang="fr-FR" sz="28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efface la hausse des deux trimestres précédents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75449" y="6568767"/>
            <a:ext cx="589266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913084" y="2317870"/>
            <a:ext cx="826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+0,2 %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855414" y="2678784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+0,2 %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868114" y="3115001"/>
            <a:ext cx="89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-0,7 %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2020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7707846" y="1703525"/>
            <a:ext cx="1333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Au T3 2019 :</a:t>
            </a:r>
            <a:endParaRPr lang="fr-FR" b="1" dirty="0"/>
          </a:p>
        </p:txBody>
      </p:sp>
      <p:graphicFrame>
        <p:nvGraphicFramePr>
          <p:cNvPr id="16" name="Graphique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4117908"/>
              </p:ext>
            </p:extLst>
          </p:nvPr>
        </p:nvGraphicFramePr>
        <p:xfrm>
          <a:off x="831154" y="1130813"/>
          <a:ext cx="7723414" cy="4746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38519"/>
            <a:ext cx="8612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Une baisse liée au recul des emplois intérimaires et hors intérim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51162" y="6568767"/>
            <a:ext cx="5805578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556740" y="2950170"/>
            <a:ext cx="159768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B0F0"/>
                </a:solidFill>
              </a:rPr>
              <a:t>-200 emplois hors intérim</a:t>
            </a:r>
          </a:p>
          <a:p>
            <a:pPr algn="ctr"/>
            <a:endParaRPr lang="fr-FR" sz="1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-160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intérimaires</a:t>
            </a:r>
          </a:p>
          <a:p>
            <a:pPr algn="ctr"/>
            <a:endParaRPr lang="fr-FR" b="1" dirty="0" smtClean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691258" y="2536601"/>
            <a:ext cx="1333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Au T3 2019 :</a:t>
            </a:r>
            <a:endParaRPr lang="fr-FR" b="1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2020</a:t>
            </a:r>
            <a:endParaRPr lang="fr-FR" dirty="0"/>
          </a:p>
        </p:txBody>
      </p:sp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5818571"/>
              </p:ext>
            </p:extLst>
          </p:nvPr>
        </p:nvGraphicFramePr>
        <p:xfrm>
          <a:off x="808265" y="1232807"/>
          <a:ext cx="7347856" cy="477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6" y="1114859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73525" y="6568767"/>
            <a:ext cx="5840083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78805" y="6863"/>
            <a:ext cx="88626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demande de travail se replie dans tous les secteurs d’activité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2020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86" y="1594396"/>
            <a:ext cx="8388031" cy="3429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78805" y="6863"/>
            <a:ext cx="88626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Les baisses sont marquées, sauf dans le tertiaire marchand où le repli est plus modéré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64898" y="6568767"/>
            <a:ext cx="5934973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2020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1642657"/>
              </p:ext>
            </p:extLst>
          </p:nvPr>
        </p:nvGraphicFramePr>
        <p:xfrm>
          <a:off x="914400" y="1120581"/>
          <a:ext cx="7324011" cy="4888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13645" y="991089"/>
            <a:ext cx="8134289" cy="520780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21766" y="6568767"/>
            <a:ext cx="5986732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343557" y="344758"/>
            <a:ext cx="84548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smtClean="0">
                <a:solidFill>
                  <a:schemeClr val="accent1">
                    <a:lumMod val="75000"/>
                  </a:schemeClr>
                </a:solidFill>
              </a:rPr>
              <a:t>Hors intérim, l’emploi progresse dans le tertiaire marchand</a:t>
            </a:r>
            <a:endParaRPr lang="fr-F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2020</a:t>
            </a:r>
            <a:endParaRPr lang="fr-FR" dirty="0"/>
          </a:p>
        </p:txBody>
      </p: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1992737"/>
              </p:ext>
            </p:extLst>
          </p:nvPr>
        </p:nvGraphicFramePr>
        <p:xfrm>
          <a:off x="840921" y="1220470"/>
          <a:ext cx="7172461" cy="4878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73525" y="6568767"/>
            <a:ext cx="5960852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57081" y="0"/>
            <a:ext cx="8984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376092"/>
                </a:solidFill>
              </a:rPr>
              <a:t>Le nombre de bénéficiaires de contrat aidé demeure stable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2020</a:t>
            </a:r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157081" y="540281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13" name="Groupe 12"/>
          <p:cNvGrpSpPr>
            <a:grpSpLocks/>
          </p:cNvGrpSpPr>
          <p:nvPr/>
        </p:nvGrpSpPr>
        <p:grpSpPr bwMode="auto">
          <a:xfrm>
            <a:off x="157081" y="685800"/>
            <a:ext cx="8701169" cy="5437414"/>
            <a:chOff x="365054" y="-1710626"/>
            <a:chExt cx="9458325" cy="6384235"/>
          </a:xfrm>
        </p:grpSpPr>
        <p:graphicFrame>
          <p:nvGraphicFramePr>
            <p:cNvPr id="15" name="Graphique 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91627229"/>
                </p:ext>
              </p:extLst>
            </p:nvPr>
          </p:nvGraphicFramePr>
          <p:xfrm>
            <a:off x="365054" y="-1710626"/>
            <a:ext cx="9458325" cy="63842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6" name="ZoneTexte 3"/>
            <p:cNvSpPr txBox="1"/>
            <p:nvPr/>
          </p:nvSpPr>
          <p:spPr>
            <a:xfrm>
              <a:off x="9199837" y="632200"/>
              <a:ext cx="485775" cy="27291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100" b="1"/>
                <a:t>410</a:t>
              </a:r>
            </a:p>
          </p:txBody>
        </p:sp>
        <p:sp>
          <p:nvSpPr>
            <p:cNvPr id="20" name="Flèche vers le bas 19"/>
            <p:cNvSpPr/>
            <p:nvPr/>
          </p:nvSpPr>
          <p:spPr>
            <a:xfrm>
              <a:off x="9441937" y="1052698"/>
              <a:ext cx="161925" cy="594562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5551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64897" y="6568767"/>
            <a:ext cx="5840083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87534" y="118213"/>
            <a:ext cx="8721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376092"/>
                </a:solidFill>
              </a:rPr>
              <a:t>L’apprentissage poursuit sa croissance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2020</a:t>
            </a:r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104163" y="738322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5661805"/>
              </p:ext>
            </p:extLst>
          </p:nvPr>
        </p:nvGraphicFramePr>
        <p:xfrm>
          <a:off x="318407" y="922564"/>
          <a:ext cx="8613561" cy="5151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0299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24497" y="17952"/>
            <a:ext cx="87650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Très légère remontée du taux de chômage, comme en région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57080" y="97205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2020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7332130" y="2847295"/>
            <a:ext cx="1572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10,5 % (+0,1 pt)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292123" y="3185849"/>
            <a:ext cx="16527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9,9 % (+0,1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332130" y="3997455"/>
            <a:ext cx="16527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8,3 % (+0,1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3911123"/>
              </p:ext>
            </p:extLst>
          </p:nvPr>
        </p:nvGraphicFramePr>
        <p:xfrm>
          <a:off x="157080" y="1219200"/>
          <a:ext cx="7831668" cy="4732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4447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75A013-2665-47DA-9765-AD20C70A5351}">
  <ds:schemaRefs>
    <ds:schemaRef ds:uri="http://schemas.microsoft.com/office/2006/documentManagement/types"/>
    <ds:schemaRef ds:uri="http://purl.org/dc/elements/1.1/"/>
    <ds:schemaRef ds:uri="ab994d58-9349-46a1-8cee-b96a64c5dc7e"/>
    <ds:schemaRef ds:uri="http://www.w3.org/XML/1998/namespace"/>
    <ds:schemaRef ds:uri="2ff91c20-40e6-4ab5-a5ac-9b5646c66526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4854</TotalTime>
  <Words>1505</Words>
  <Application>Microsoft Office PowerPoint</Application>
  <PresentationFormat>Affichage à l'écran (4:3)</PresentationFormat>
  <Paragraphs>280</Paragraphs>
  <Slides>15</Slides>
  <Notes>15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MEYER Virginie (DR-PACA)</cp:lastModifiedBy>
  <cp:revision>527</cp:revision>
  <cp:lastPrinted>2018-10-09T12:30:48Z</cp:lastPrinted>
  <dcterms:created xsi:type="dcterms:W3CDTF">2018-05-30T13:27:07Z</dcterms:created>
  <dcterms:modified xsi:type="dcterms:W3CDTF">2020-01-07T13:44:11Z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