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9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2"/>
  </p:notesMasterIdLst>
  <p:handoutMasterIdLst>
    <p:handoutMasterId r:id="rId23"/>
  </p:handoutMasterIdLst>
  <p:sldIdLst>
    <p:sldId id="298" r:id="rId6"/>
    <p:sldId id="299" r:id="rId7"/>
    <p:sldId id="264" r:id="rId8"/>
    <p:sldId id="290" r:id="rId9"/>
    <p:sldId id="292" r:id="rId10"/>
    <p:sldId id="293" r:id="rId11"/>
    <p:sldId id="313" r:id="rId12"/>
    <p:sldId id="269" r:id="rId13"/>
    <p:sldId id="301" r:id="rId14"/>
    <p:sldId id="304" r:id="rId15"/>
    <p:sldId id="314" r:id="rId16"/>
    <p:sldId id="311" r:id="rId17"/>
    <p:sldId id="308" r:id="rId18"/>
    <p:sldId id="318" r:id="rId19"/>
    <p:sldId id="319" r:id="rId20"/>
    <p:sldId id="302" r:id="rId21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8686"/>
    <a:srgbClr val="98B954"/>
    <a:srgbClr val="F79646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4" autoAdjust="0"/>
    <p:restoredTop sz="94306" autoAdjust="0"/>
  </p:normalViewPr>
  <p:slideViewPr>
    <p:cSldViewPr snapToGrid="0" snapToObjects="1">
      <p:cViewPr varScale="1">
        <p:scale>
          <a:sx n="106" d="100"/>
          <a:sy n="106" d="100"/>
        </p:scale>
        <p:origin x="94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olaris.social.gouv.fr\DREETS-PACA$\Users\Cab-SESE\10%20-%20Notes%20de%20conjoncture\01%20-%20Notes\2025\2025-T4\01%20-%20Fichiers%20de%20travail\D&#233;faillances_entreprises\2025-T4%20-%20D&#233;faillances%20d'entreprises_v2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olaris.social.gouv.fr\DREETS-PACA$\Users\Cab-SESE\10%20-%20Notes%20de%20conjoncture\01%20-%20Notes\2025\2025-T4\01%20-%20Fichiers%20de%20travail\Apprentissage\2025_T4_Apprentisage_note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olaris.social.gouv.fr\DREETS-PACA$\Users\Cab-SESE\10%20-%20Tableau%20de%20bord%20conjoncturel\01%20-%20Indicateurs\Taux%20de%20ch&#244;mage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olaris.social.gouv.fr\DREETS-PACA$\Users\Cab-SESE\10%20-%20Notes%20de%20conjoncture\01%20-%20Notes\2025\2025-T4\01%20-%20Fichiers%20de%20travail\DEFM-Ch&#244;mage\Tx%20ch&#244;mage%20-%20d&#233;p%20comparables\T201_&#233;clairages_d&#233;p_V2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olaris.social.gouv.fr\DREETS-PACA$\Users\Cab-SESE\10%20-%20Notes%20de%20conjoncture\01%20-%20Notes\2025\2025-T4\01%20-%20Fichiers%20de%20travail\Prestations%20sociales\2025-T4%20-%20Prestations%20sociale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polaris.social.gouv.fr\DREETS-PACA$\Users\Cab-SESE\10%20-%20Notes%20de%20conjoncture\01%20-%20Notes\2025\2025-T4\01%20-%20Fichiers%20de%20travail\Cr&#233;ations_entreprises\2025-T4%20-%20Cr&#233;ations%20d'entrepris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dans les Alpes-de-Haute-Provence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100" b="0" i="1" u="none" strike="noStrike" baseline="30000">
                <a:solidFill>
                  <a:srgbClr val="000000"/>
                </a:solidFill>
                <a:latin typeface="Calibri"/>
              </a:rPr>
              <a:t>er </a:t>
            </a: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trimestre 2015)</a:t>
            </a:r>
          </a:p>
        </c:rich>
      </c:tx>
      <c:layout>
        <c:manualLayout>
          <c:xMode val="edge"/>
          <c:yMode val="edge"/>
          <c:x val="0.29388433733232744"/>
          <c:y val="3.2750975498393544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560302513732175"/>
          <c:w val="0.83764367816092944"/>
          <c:h val="0.48930351489568952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3'!$E$10:$E$53</c:f>
              <c:numCache>
                <c:formatCode>#\ ##0.0</c:formatCode>
                <c:ptCount val="44"/>
                <c:pt idx="0">
                  <c:v>100</c:v>
                </c:pt>
                <c:pt idx="1">
                  <c:v>100.36916721643689</c:v>
                </c:pt>
                <c:pt idx="2">
                  <c:v>100.31449639656944</c:v>
                </c:pt>
                <c:pt idx="3">
                  <c:v>100.73449300052056</c:v>
                </c:pt>
                <c:pt idx="4">
                  <c:v>101.13194206674628</c:v>
                </c:pt>
                <c:pt idx="5">
                  <c:v>101.51525020807759</c:v>
                </c:pt>
                <c:pt idx="6">
                  <c:v>101.72368966793879</c:v>
                </c:pt>
                <c:pt idx="7">
                  <c:v>101.76527734863225</c:v>
                </c:pt>
                <c:pt idx="8">
                  <c:v>102.21049379107619</c:v>
                </c:pt>
                <c:pt idx="9">
                  <c:v>102.67341422610447</c:v>
                </c:pt>
                <c:pt idx="10">
                  <c:v>102.73565656481303</c:v>
                </c:pt>
                <c:pt idx="11">
                  <c:v>103.08589498414713</c:v>
                </c:pt>
                <c:pt idx="12">
                  <c:v>103.65275678444274</c:v>
                </c:pt>
                <c:pt idx="13">
                  <c:v>103.54675552066716</c:v>
                </c:pt>
                <c:pt idx="14">
                  <c:v>103.79433305218501</c:v>
                </c:pt>
                <c:pt idx="15">
                  <c:v>103.89849710918297</c:v>
                </c:pt>
                <c:pt idx="16">
                  <c:v>104.52982816549337</c:v>
                </c:pt>
                <c:pt idx="17">
                  <c:v>104.86848661483516</c:v>
                </c:pt>
                <c:pt idx="18">
                  <c:v>105.20619862432183</c:v>
                </c:pt>
                <c:pt idx="19">
                  <c:v>105.70029590163708</c:v>
                </c:pt>
                <c:pt idx="20">
                  <c:v>103.59736221645079</c:v>
                </c:pt>
                <c:pt idx="21">
                  <c:v>102.50066111607528</c:v>
                </c:pt>
                <c:pt idx="22">
                  <c:v>105.19907248894197</c:v>
                </c:pt>
                <c:pt idx="23">
                  <c:v>105.5921790664206</c:v>
                </c:pt>
                <c:pt idx="24">
                  <c:v>106.26632260794287</c:v>
                </c:pt>
                <c:pt idx="25">
                  <c:v>107.64066462347004</c:v>
                </c:pt>
                <c:pt idx="26">
                  <c:v>108.6385462683825</c:v>
                </c:pt>
                <c:pt idx="27">
                  <c:v>109.73051516948233</c:v>
                </c:pt>
                <c:pt idx="28">
                  <c:v>110.15980915318686</c:v>
                </c:pt>
                <c:pt idx="29">
                  <c:v>110.60897837384931</c:v>
                </c:pt>
                <c:pt idx="30">
                  <c:v>110.76079846120015</c:v>
                </c:pt>
                <c:pt idx="31">
                  <c:v>111.34363839316781</c:v>
                </c:pt>
                <c:pt idx="32">
                  <c:v>111.77137353475801</c:v>
                </c:pt>
                <c:pt idx="33">
                  <c:v>111.8436370013445</c:v>
                </c:pt>
                <c:pt idx="34">
                  <c:v>112.02457403247401</c:v>
                </c:pt>
                <c:pt idx="35">
                  <c:v>112.35081741783371</c:v>
                </c:pt>
                <c:pt idx="36">
                  <c:v>112.81062016863331</c:v>
                </c:pt>
                <c:pt idx="37">
                  <c:v>112.7041735213965</c:v>
                </c:pt>
                <c:pt idx="38">
                  <c:v>112.95581517699817</c:v>
                </c:pt>
                <c:pt idx="39">
                  <c:v>112.90053195487152</c:v>
                </c:pt>
                <c:pt idx="40">
                  <c:v>112.95375527848992</c:v>
                </c:pt>
                <c:pt idx="41">
                  <c:v>113.16748366695337</c:v>
                </c:pt>
                <c:pt idx="42">
                  <c:v>113.34363282587456</c:v>
                </c:pt>
                <c:pt idx="43">
                  <c:v>113.11520678319012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F8-4B67-9FCB-D8589D752AEC}"/>
            </c:ext>
          </c:extLst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3'!$C$10:$C$53</c:f>
              <c:numCache>
                <c:formatCode>#\ ##0.0</c:formatCode>
                <c:ptCount val="44"/>
                <c:pt idx="0">
                  <c:v>100</c:v>
                </c:pt>
                <c:pt idx="1">
                  <c:v>100.22802075195865</c:v>
                </c:pt>
                <c:pt idx="2">
                  <c:v>100.31936868048281</c:v>
                </c:pt>
                <c:pt idx="3">
                  <c:v>100.46539185008245</c:v>
                </c:pt>
                <c:pt idx="4">
                  <c:v>100.64764435929374</c:v>
                </c:pt>
                <c:pt idx="5">
                  <c:v>100.87384726692159</c:v>
                </c:pt>
                <c:pt idx="6">
                  <c:v>101.19018621812106</c:v>
                </c:pt>
                <c:pt idx="7">
                  <c:v>101.23854418907958</c:v>
                </c:pt>
                <c:pt idx="8">
                  <c:v>101.68210617007622</c:v>
                </c:pt>
                <c:pt idx="9">
                  <c:v>102.13117515206285</c:v>
                </c:pt>
                <c:pt idx="10">
                  <c:v>102.15357593558959</c:v>
                </c:pt>
                <c:pt idx="11">
                  <c:v>102.56641362566228</c:v>
                </c:pt>
                <c:pt idx="12">
                  <c:v>102.79894803619854</c:v>
                </c:pt>
                <c:pt idx="13">
                  <c:v>102.85634188142743</c:v>
                </c:pt>
                <c:pt idx="14">
                  <c:v>103.00926094360811</c:v>
                </c:pt>
                <c:pt idx="15">
                  <c:v>103.19324911058028</c:v>
                </c:pt>
                <c:pt idx="16">
                  <c:v>103.86150718526473</c:v>
                </c:pt>
                <c:pt idx="17">
                  <c:v>104.03283665290321</c:v>
                </c:pt>
                <c:pt idx="18">
                  <c:v>104.28680543650499</c:v>
                </c:pt>
                <c:pt idx="19">
                  <c:v>104.67556499479578</c:v>
                </c:pt>
                <c:pt idx="20">
                  <c:v>102.71924259787168</c:v>
                </c:pt>
                <c:pt idx="21">
                  <c:v>102.20876899637854</c:v>
                </c:pt>
                <c:pt idx="22">
                  <c:v>104.31916721560093</c:v>
                </c:pt>
                <c:pt idx="23">
                  <c:v>104.35696731186441</c:v>
                </c:pt>
                <c:pt idx="24">
                  <c:v>105.03621669741156</c:v>
                </c:pt>
                <c:pt idx="25">
                  <c:v>106.11837965334459</c:v>
                </c:pt>
                <c:pt idx="26">
                  <c:v>107.00950151845497</c:v>
                </c:pt>
                <c:pt idx="27">
                  <c:v>107.64820714097243</c:v>
                </c:pt>
                <c:pt idx="28">
                  <c:v>108.05723264499385</c:v>
                </c:pt>
                <c:pt idx="29">
                  <c:v>108.29737503766719</c:v>
                </c:pt>
                <c:pt idx="30">
                  <c:v>108.57039860288278</c:v>
                </c:pt>
                <c:pt idx="31">
                  <c:v>109.00322503522753</c:v>
                </c:pt>
                <c:pt idx="32">
                  <c:v>109.24637297359759</c:v>
                </c:pt>
                <c:pt idx="33">
                  <c:v>109.38321729143587</c:v>
                </c:pt>
                <c:pt idx="34">
                  <c:v>109.49764900413921</c:v>
                </c:pt>
                <c:pt idx="35">
                  <c:v>109.70687677596607</c:v>
                </c:pt>
                <c:pt idx="36">
                  <c:v>109.99780488075075</c:v>
                </c:pt>
                <c:pt idx="37">
                  <c:v>109.90089896326978</c:v>
                </c:pt>
                <c:pt idx="38">
                  <c:v>110.06499568617971</c:v>
                </c:pt>
                <c:pt idx="39">
                  <c:v>109.88088461962182</c:v>
                </c:pt>
                <c:pt idx="40">
                  <c:v>109.88475904496164</c:v>
                </c:pt>
                <c:pt idx="41">
                  <c:v>109.88292806731191</c:v>
                </c:pt>
                <c:pt idx="42">
                  <c:v>109.85912239844453</c:v>
                </c:pt>
                <c:pt idx="43">
                  <c:v>109.69002436996891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6F8-4B67-9FCB-D8589D752AEC}"/>
            </c:ext>
          </c:extLst>
        </c:ser>
        <c:ser>
          <c:idx val="2"/>
          <c:order val="2"/>
          <c:tx>
            <c:strRef>
              <c:f>'Données graph 1 et 3'!$G$8:$G$9</c:f>
              <c:strCache>
                <c:ptCount val="2"/>
                <c:pt idx="0">
                  <c:v>Alpes-de-Haute-Provence</c:v>
                </c:pt>
              </c:strCache>
            </c:strRef>
          </c:tx>
          <c:spPr>
            <a:ln>
              <a:solidFill>
                <a:srgbClr val="98B954"/>
              </a:solidFill>
            </a:ln>
          </c:spPr>
          <c:marker>
            <c:symbol val="none"/>
          </c:marker>
          <c:cat>
            <c:multiLvlStrRef>
              <c:f>'Données graph 1 et 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3'!$G$10:$G$53</c:f>
              <c:numCache>
                <c:formatCode>#\ ##0.0</c:formatCode>
                <c:ptCount val="44"/>
                <c:pt idx="0">
                  <c:v>100</c:v>
                </c:pt>
                <c:pt idx="1">
                  <c:v>100.18923578162232</c:v>
                </c:pt>
                <c:pt idx="2">
                  <c:v>100.19481793229626</c:v>
                </c:pt>
                <c:pt idx="3">
                  <c:v>100.68019593414759</c:v>
                </c:pt>
                <c:pt idx="4">
                  <c:v>101.00349055314261</c:v>
                </c:pt>
                <c:pt idx="5">
                  <c:v>102.85474437775746</c:v>
                </c:pt>
                <c:pt idx="6">
                  <c:v>102.95150090335703</c:v>
                </c:pt>
                <c:pt idx="7">
                  <c:v>104.42265606805208</c:v>
                </c:pt>
                <c:pt idx="8">
                  <c:v>102.69567586701834</c:v>
                </c:pt>
                <c:pt idx="9">
                  <c:v>102.79015579422317</c:v>
                </c:pt>
                <c:pt idx="10">
                  <c:v>101.96689863885888</c:v>
                </c:pt>
                <c:pt idx="11">
                  <c:v>101.94960079131272</c:v>
                </c:pt>
                <c:pt idx="12">
                  <c:v>102.28963633475472</c:v>
                </c:pt>
                <c:pt idx="13">
                  <c:v>101.64454460010168</c:v>
                </c:pt>
                <c:pt idx="14">
                  <c:v>102.45144010900087</c:v>
                </c:pt>
                <c:pt idx="15">
                  <c:v>102.7553550414698</c:v>
                </c:pt>
                <c:pt idx="16">
                  <c:v>103.3883054561641</c:v>
                </c:pt>
                <c:pt idx="17">
                  <c:v>103.29343681089414</c:v>
                </c:pt>
                <c:pt idx="18">
                  <c:v>102.85662069816286</c:v>
                </c:pt>
                <c:pt idx="19">
                  <c:v>104.02728227820364</c:v>
                </c:pt>
                <c:pt idx="20">
                  <c:v>99.724843781179047</c:v>
                </c:pt>
                <c:pt idx="21">
                  <c:v>98.77599122633714</c:v>
                </c:pt>
                <c:pt idx="22">
                  <c:v>103.17392100259745</c:v>
                </c:pt>
                <c:pt idx="23">
                  <c:v>103.51294013970227</c:v>
                </c:pt>
                <c:pt idx="24">
                  <c:v>104.04066612025855</c:v>
                </c:pt>
                <c:pt idx="25">
                  <c:v>106.50736304553452</c:v>
                </c:pt>
                <c:pt idx="26">
                  <c:v>106.92206896295129</c:v>
                </c:pt>
                <c:pt idx="27">
                  <c:v>108.55441698830572</c:v>
                </c:pt>
                <c:pt idx="28">
                  <c:v>109.12445563256676</c:v>
                </c:pt>
                <c:pt idx="29">
                  <c:v>109.30287883228303</c:v>
                </c:pt>
                <c:pt idx="30">
                  <c:v>109.40064453944312</c:v>
                </c:pt>
                <c:pt idx="31">
                  <c:v>109.92742454848256</c:v>
                </c:pt>
                <c:pt idx="32">
                  <c:v>111.27881278854291</c:v>
                </c:pt>
                <c:pt idx="33">
                  <c:v>111.76023630762346</c:v>
                </c:pt>
                <c:pt idx="34">
                  <c:v>111.61220949609555</c:v>
                </c:pt>
                <c:pt idx="35">
                  <c:v>112.55186962094589</c:v>
                </c:pt>
                <c:pt idx="36">
                  <c:v>112.56059878251885</c:v>
                </c:pt>
                <c:pt idx="37">
                  <c:v>112.13314005535796</c:v>
                </c:pt>
                <c:pt idx="38">
                  <c:v>112.14543098342575</c:v>
                </c:pt>
                <c:pt idx="39">
                  <c:v>112.08303316822243</c:v>
                </c:pt>
                <c:pt idx="40">
                  <c:v>111.28218301704531</c:v>
                </c:pt>
                <c:pt idx="41">
                  <c:v>111.58316372465373</c:v>
                </c:pt>
                <c:pt idx="42">
                  <c:v>111.00783770239759</c:v>
                </c:pt>
                <c:pt idx="43">
                  <c:v>111.13493925169711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6F8-4B67-9FCB-D8589D752A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932288"/>
        <c:axId val="209933824"/>
      </c:lineChart>
      <c:catAx>
        <c:axId val="20993228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>
            <a:solidFill>
              <a:srgbClr val="868686"/>
            </a:solidFill>
          </a:ln>
        </c:spPr>
        <c:txPr>
          <a:bodyPr/>
          <a:lstStyle/>
          <a:p>
            <a:pPr>
              <a:defRPr sz="1000"/>
            </a:pPr>
            <a:endParaRPr lang="fr-FR"/>
          </a:p>
        </c:txPr>
        <c:crossAx val="209933824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09933824"/>
        <c:scaling>
          <c:orientation val="minMax"/>
          <c:max val="114"/>
          <c:min val="9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09932288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4.2131468966323853E-2"/>
          <c:y val="0.20360824742268041"/>
          <c:w val="0.91903409090909094"/>
          <c:h val="5.1546391752577317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du cumul annuel glissant des défaillances d'entreprises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050" b="0" i="1" u="none" strike="noStrike" baseline="0">
                <a:solidFill>
                  <a:srgbClr val="000000"/>
                </a:solidFill>
                <a:latin typeface="Calibri"/>
              </a:rPr>
              <a:t>(données brutes, base 100 au 1</a:t>
            </a:r>
            <a:r>
              <a:rPr lang="fr-FR" sz="1050" b="0" i="1" u="none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050" b="0" i="1" u="none" strike="noStrike" baseline="0">
                <a:solidFill>
                  <a:srgbClr val="000000"/>
                </a:solidFill>
                <a:latin typeface="Calibri"/>
              </a:rPr>
              <a:t> trimestre 2015)</a:t>
            </a:r>
          </a:p>
        </c:rich>
      </c:tx>
      <c:layout>
        <c:manualLayout>
          <c:xMode val="edge"/>
          <c:yMode val="edge"/>
          <c:x val="0.10102658535056139"/>
          <c:y val="3.442876119096730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9075436405720168E-2"/>
          <c:y val="0.2225039123630673"/>
          <c:w val="0.91033142539173328"/>
          <c:h val="0.53890946730250266"/>
        </c:manualLayout>
      </c:layout>
      <c:lineChart>
        <c:grouping val="standard"/>
        <c:varyColors val="0"/>
        <c:ser>
          <c:idx val="0"/>
          <c:order val="0"/>
          <c:tx>
            <c:strRef>
              <c:f>Graphique!$D$8:$D$9</c:f>
              <c:strCache>
                <c:ptCount val="2"/>
                <c:pt idx="0">
                  <c:v>Provence-Alpes-Côte d'Azur</c:v>
                </c:pt>
              </c:strCache>
            </c:strRef>
          </c:tx>
          <c:spPr>
            <a:ln w="38100" cap="rnd">
              <a:solidFill>
                <a:srgbClr val="F79646"/>
              </a:solidFill>
              <a:round/>
            </a:ln>
            <a:effectLst/>
          </c:spPr>
          <c:marker>
            <c:symbol val="none"/>
          </c:marker>
          <c:cat>
            <c:multiLvlStrRef>
              <c:f>'Données Eclairages Deps'!$A$10:$B$53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Graphique!$D$10:$D$53</c:f>
              <c:numCache>
                <c:formatCode>#\ ##0.0</c:formatCode>
                <c:ptCount val="44"/>
                <c:pt idx="0">
                  <c:v>100</c:v>
                </c:pt>
                <c:pt idx="1">
                  <c:v>99.742580254391271</c:v>
                </c:pt>
                <c:pt idx="2">
                  <c:v>98.606904906117506</c:v>
                </c:pt>
                <c:pt idx="3">
                  <c:v>98.622047244094489</c:v>
                </c:pt>
                <c:pt idx="4">
                  <c:v>94.654754694124776</c:v>
                </c:pt>
                <c:pt idx="5">
                  <c:v>93.912780133252568</c:v>
                </c:pt>
                <c:pt idx="6">
                  <c:v>91.111447607510598</c:v>
                </c:pt>
                <c:pt idx="7">
                  <c:v>90.596608116293154</c:v>
                </c:pt>
                <c:pt idx="8">
                  <c:v>90.233192004845549</c:v>
                </c:pt>
                <c:pt idx="9">
                  <c:v>90.929739551786795</c:v>
                </c:pt>
                <c:pt idx="10">
                  <c:v>91.066020593579651</c:v>
                </c:pt>
                <c:pt idx="11">
                  <c:v>90.642035130224102</c:v>
                </c:pt>
                <c:pt idx="12">
                  <c:v>87.416717141126583</c:v>
                </c:pt>
                <c:pt idx="13">
                  <c:v>83.176862507571173</c:v>
                </c:pt>
                <c:pt idx="14">
                  <c:v>81.46577831617202</c:v>
                </c:pt>
                <c:pt idx="15">
                  <c:v>79.270139309509389</c:v>
                </c:pt>
                <c:pt idx="16">
                  <c:v>77.801332525741969</c:v>
                </c:pt>
                <c:pt idx="17">
                  <c:v>77.771047849788005</c:v>
                </c:pt>
                <c:pt idx="18">
                  <c:v>78.664445790430037</c:v>
                </c:pt>
                <c:pt idx="19">
                  <c:v>79.224712295578442</c:v>
                </c:pt>
                <c:pt idx="20">
                  <c:v>74.015748031496059</c:v>
                </c:pt>
                <c:pt idx="21">
                  <c:v>63.597819503331309</c:v>
                </c:pt>
                <c:pt idx="22">
                  <c:v>59.176256814052088</c:v>
                </c:pt>
                <c:pt idx="23">
                  <c:v>51.483949121744402</c:v>
                </c:pt>
                <c:pt idx="24">
                  <c:v>47.198667474258031</c:v>
                </c:pt>
                <c:pt idx="25">
                  <c:v>50.378558449424595</c:v>
                </c:pt>
                <c:pt idx="26">
                  <c:v>48.394912174439739</c:v>
                </c:pt>
                <c:pt idx="27">
                  <c:v>47.637795275590548</c:v>
                </c:pt>
                <c:pt idx="28">
                  <c:v>52.104784978800723</c:v>
                </c:pt>
                <c:pt idx="29">
                  <c:v>56.571774682010897</c:v>
                </c:pt>
                <c:pt idx="30">
                  <c:v>60.751059963658392</c:v>
                </c:pt>
                <c:pt idx="31">
                  <c:v>65.944881889763778</c:v>
                </c:pt>
                <c:pt idx="32">
                  <c:v>72.471229557843728</c:v>
                </c:pt>
                <c:pt idx="33">
                  <c:v>77.165354330708652</c:v>
                </c:pt>
                <c:pt idx="34">
                  <c:v>80.70866141732283</c:v>
                </c:pt>
                <c:pt idx="35">
                  <c:v>88.340399757722594</c:v>
                </c:pt>
                <c:pt idx="36">
                  <c:v>93.958207147183529</c:v>
                </c:pt>
                <c:pt idx="37">
                  <c:v>98.546335554209577</c:v>
                </c:pt>
                <c:pt idx="38">
                  <c:v>102.11992731677771</c:v>
                </c:pt>
                <c:pt idx="39">
                  <c:v>102.8770442156269</c:v>
                </c:pt>
                <c:pt idx="40">
                  <c:v>100.16656571774682</c:v>
                </c:pt>
                <c:pt idx="41">
                  <c:v>99.682010902483341</c:v>
                </c:pt>
                <c:pt idx="42">
                  <c:v>98.728043609933366</c:v>
                </c:pt>
                <c:pt idx="43">
                  <c:v>96.44155057540884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82-47C4-9E10-4E58FFFA8B7F}"/>
            </c:ext>
          </c:extLst>
        </c:ser>
        <c:ser>
          <c:idx val="2"/>
          <c:order val="1"/>
          <c:tx>
            <c:v>France métro.</c:v>
          </c:tx>
          <c:spPr>
            <a:ln w="38100">
              <a:solidFill>
                <a:schemeClr val="tx2">
                  <a:lumMod val="75000"/>
                  <a:lumOff val="25000"/>
                </a:schemeClr>
              </a:solidFill>
            </a:ln>
          </c:spPr>
          <c:marker>
            <c:symbol val="none"/>
          </c:marker>
          <c:cat>
            <c:multiLvlStrRef>
              <c:f>'Données Eclairages Deps'!$A$10:$B$53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Graphique!$C$10:$C$53</c:f>
              <c:numCache>
                <c:formatCode>#\ ##0.0</c:formatCode>
                <c:ptCount val="44"/>
                <c:pt idx="0">
                  <c:v>100</c:v>
                </c:pt>
                <c:pt idx="1">
                  <c:v>99.36981174325426</c:v>
                </c:pt>
                <c:pt idx="2">
                  <c:v>98.672446058124478</c:v>
                </c:pt>
                <c:pt idx="3">
                  <c:v>98.76841381295884</c:v>
                </c:pt>
                <c:pt idx="4">
                  <c:v>95.761424161481742</c:v>
                </c:pt>
                <c:pt idx="5">
                  <c:v>95.766222549223457</c:v>
                </c:pt>
                <c:pt idx="6">
                  <c:v>93.034340461604899</c:v>
                </c:pt>
                <c:pt idx="7">
                  <c:v>90.670334767518113</c:v>
                </c:pt>
                <c:pt idx="8">
                  <c:v>89.261208234033361</c:v>
                </c:pt>
                <c:pt idx="9">
                  <c:v>86.894003614785433</c:v>
                </c:pt>
                <c:pt idx="10">
                  <c:v>85.751987332256363</c:v>
                </c:pt>
                <c:pt idx="11">
                  <c:v>84.942659266486459</c:v>
                </c:pt>
                <c:pt idx="12">
                  <c:v>82.63143583755857</c:v>
                </c:pt>
                <c:pt idx="13">
                  <c:v>82.044433070488324</c:v>
                </c:pt>
                <c:pt idx="14">
                  <c:v>82.53706754530478</c:v>
                </c:pt>
                <c:pt idx="15">
                  <c:v>83.322403672366079</c:v>
                </c:pt>
                <c:pt idx="16">
                  <c:v>83.475952080101095</c:v>
                </c:pt>
                <c:pt idx="17">
                  <c:v>82.629836374977998</c:v>
                </c:pt>
                <c:pt idx="18">
                  <c:v>81.553398058252426</c:v>
                </c:pt>
                <c:pt idx="19">
                  <c:v>79.466099390604768</c:v>
                </c:pt>
                <c:pt idx="20">
                  <c:v>73.474512563778575</c:v>
                </c:pt>
                <c:pt idx="21">
                  <c:v>62.527790662337459</c:v>
                </c:pt>
                <c:pt idx="22">
                  <c:v>56.795316773564089</c:v>
                </c:pt>
                <c:pt idx="23">
                  <c:v>48.513299531357461</c:v>
                </c:pt>
                <c:pt idx="24">
                  <c:v>43.351833783848626</c:v>
                </c:pt>
                <c:pt idx="25">
                  <c:v>44.628204923145823</c:v>
                </c:pt>
                <c:pt idx="26">
                  <c:v>42.446537963244353</c:v>
                </c:pt>
                <c:pt idx="27">
                  <c:v>42.456134738727783</c:v>
                </c:pt>
                <c:pt idx="28">
                  <c:v>46.560355720477922</c:v>
                </c:pt>
                <c:pt idx="29">
                  <c:v>51.809791909918268</c:v>
                </c:pt>
                <c:pt idx="30">
                  <c:v>57.737400233521541</c:v>
                </c:pt>
                <c:pt idx="31">
                  <c:v>64.031285488076009</c:v>
                </c:pt>
                <c:pt idx="32">
                  <c:v>71.192079461301006</c:v>
                </c:pt>
                <c:pt idx="33">
                  <c:v>76.643047935893534</c:v>
                </c:pt>
                <c:pt idx="34">
                  <c:v>80.285024231858088</c:v>
                </c:pt>
                <c:pt idx="35">
                  <c:v>87.202699892836009</c:v>
                </c:pt>
                <c:pt idx="36">
                  <c:v>92.033076886166242</c:v>
                </c:pt>
                <c:pt idx="37">
                  <c:v>96.519569424673307</c:v>
                </c:pt>
                <c:pt idx="38">
                  <c:v>99.803266102589532</c:v>
                </c:pt>
                <c:pt idx="39">
                  <c:v>102.72228531213511</c:v>
                </c:pt>
                <c:pt idx="40">
                  <c:v>103.34767518113914</c:v>
                </c:pt>
                <c:pt idx="41">
                  <c:v>104.68002751075637</c:v>
                </c:pt>
                <c:pt idx="42">
                  <c:v>105.8780249836055</c:v>
                </c:pt>
                <c:pt idx="43">
                  <c:v>105.96919435069816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582-47C4-9E10-4E58FFFA8B7F}"/>
            </c:ext>
          </c:extLst>
        </c:ser>
        <c:ser>
          <c:idx val="1"/>
          <c:order val="2"/>
          <c:tx>
            <c:strRef>
              <c:f>'Données Eclairages Deps'!$C$9</c:f>
              <c:strCache>
                <c:ptCount val="1"/>
                <c:pt idx="0">
                  <c:v>Alpes-de-Haute-Provence</c:v>
                </c:pt>
              </c:strCache>
            </c:strRef>
          </c:tx>
          <c:spPr>
            <a:ln>
              <a:solidFill>
                <a:srgbClr val="98B954"/>
              </a:solidFill>
            </a:ln>
          </c:spPr>
          <c:marker>
            <c:symbol val="none"/>
          </c:marker>
          <c:cat>
            <c:multiLvlStrRef>
              <c:f>'Données Eclairages Deps'!$A$10:$B$53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Eclairages Deps'!$C$10:$C$53</c:f>
              <c:numCache>
                <c:formatCode>#\ ##0.0</c:formatCode>
                <c:ptCount val="44"/>
                <c:pt idx="0">
                  <c:v>100</c:v>
                </c:pt>
                <c:pt idx="1">
                  <c:v>97.61904761904762</c:v>
                </c:pt>
                <c:pt idx="2">
                  <c:v>91.666666666666657</c:v>
                </c:pt>
                <c:pt idx="3">
                  <c:v>103.57142857142858</c:v>
                </c:pt>
                <c:pt idx="4">
                  <c:v>101.19047619047619</c:v>
                </c:pt>
                <c:pt idx="5">
                  <c:v>98.80952380952381</c:v>
                </c:pt>
                <c:pt idx="6">
                  <c:v>95.833333333333343</c:v>
                </c:pt>
                <c:pt idx="7">
                  <c:v>92.857142857142861</c:v>
                </c:pt>
                <c:pt idx="8">
                  <c:v>88.69047619047619</c:v>
                </c:pt>
                <c:pt idx="9">
                  <c:v>94.047619047619051</c:v>
                </c:pt>
                <c:pt idx="10">
                  <c:v>89.285714285714292</c:v>
                </c:pt>
                <c:pt idx="11">
                  <c:v>82.738095238095227</c:v>
                </c:pt>
                <c:pt idx="12">
                  <c:v>82.142857142857139</c:v>
                </c:pt>
                <c:pt idx="13">
                  <c:v>79.166666666666657</c:v>
                </c:pt>
                <c:pt idx="14">
                  <c:v>84.523809523809518</c:v>
                </c:pt>
                <c:pt idx="15">
                  <c:v>80.357142857142861</c:v>
                </c:pt>
                <c:pt idx="16">
                  <c:v>75.595238095238088</c:v>
                </c:pt>
                <c:pt idx="17">
                  <c:v>78.571428571428569</c:v>
                </c:pt>
                <c:pt idx="18">
                  <c:v>70.238095238095227</c:v>
                </c:pt>
                <c:pt idx="19">
                  <c:v>68.452380952380949</c:v>
                </c:pt>
                <c:pt idx="20">
                  <c:v>58.333333333333336</c:v>
                </c:pt>
                <c:pt idx="21">
                  <c:v>41.071428571428569</c:v>
                </c:pt>
                <c:pt idx="22">
                  <c:v>35.714285714285715</c:v>
                </c:pt>
                <c:pt idx="23">
                  <c:v>29.761904761904763</c:v>
                </c:pt>
                <c:pt idx="24">
                  <c:v>25.595238095238095</c:v>
                </c:pt>
                <c:pt idx="25">
                  <c:v>29.761904761904763</c:v>
                </c:pt>
                <c:pt idx="26">
                  <c:v>29.166666666666668</c:v>
                </c:pt>
                <c:pt idx="27">
                  <c:v>26.190476190476193</c:v>
                </c:pt>
                <c:pt idx="28">
                  <c:v>39.880952380952387</c:v>
                </c:pt>
                <c:pt idx="29">
                  <c:v>47.619047619047613</c:v>
                </c:pt>
                <c:pt idx="30">
                  <c:v>54.166666666666664</c:v>
                </c:pt>
                <c:pt idx="31">
                  <c:v>63.095238095238095</c:v>
                </c:pt>
                <c:pt idx="32">
                  <c:v>64.285714285714292</c:v>
                </c:pt>
                <c:pt idx="33">
                  <c:v>67.857142857142861</c:v>
                </c:pt>
                <c:pt idx="34">
                  <c:v>65.476190476190482</c:v>
                </c:pt>
                <c:pt idx="35">
                  <c:v>72.61904761904762</c:v>
                </c:pt>
                <c:pt idx="36">
                  <c:v>84.523809523809518</c:v>
                </c:pt>
                <c:pt idx="37">
                  <c:v>88.69047619047619</c:v>
                </c:pt>
                <c:pt idx="38">
                  <c:v>92.857142857142861</c:v>
                </c:pt>
                <c:pt idx="39">
                  <c:v>90.476190476190482</c:v>
                </c:pt>
                <c:pt idx="40">
                  <c:v>88.095238095238088</c:v>
                </c:pt>
                <c:pt idx="41">
                  <c:v>92.857142857142861</c:v>
                </c:pt>
                <c:pt idx="42">
                  <c:v>93.452380952380949</c:v>
                </c:pt>
                <c:pt idx="43">
                  <c:v>95.238095238095227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582-47C4-9E10-4E58FFFA8B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1269663"/>
        <c:axId val="961261023"/>
      </c:lineChart>
      <c:catAx>
        <c:axId val="961269663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1261023"/>
        <c:crossesAt val="100"/>
        <c:auto val="1"/>
        <c:lblAlgn val="ctr"/>
        <c:lblOffset val="100"/>
        <c:tickLblSkip val="4"/>
        <c:tickMarkSkip val="4"/>
        <c:noMultiLvlLbl val="1"/>
      </c:catAx>
      <c:valAx>
        <c:axId val="961261023"/>
        <c:scaling>
          <c:orientation val="minMax"/>
          <c:max val="120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1269663"/>
        <c:crosses val="autoZero"/>
        <c:crossBetween val="midCat"/>
        <c:majorUnit val="10"/>
      </c:valAx>
    </c:plotArea>
    <c:legend>
      <c:legendPos val="b"/>
      <c:layout>
        <c:manualLayout>
          <c:xMode val="edge"/>
          <c:yMode val="edge"/>
          <c:x val="0.2030416472911758"/>
          <c:y val="0.1525858563454216"/>
          <c:w val="0.79695839972431037"/>
          <c:h val="5.53300105259526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Graph2'!$G$7:$G$8</c:f>
              <c:strCache>
                <c:ptCount val="2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Graph2'!$A$10:$B$45</c:f>
              <c:multiLvlStrCache>
                <c:ptCount val="3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</c:lvl>
              </c:multiLvlStrCache>
            </c:multiLvlStrRef>
          </c:cat>
          <c:val>
            <c:numRef>
              <c:f>'Données Graph2'!$G$10:$G$53</c:f>
              <c:numCache>
                <c:formatCode>#,##0</c:formatCode>
                <c:ptCount val="44"/>
                <c:pt idx="0">
                  <c:v>-99.519005636640941</c:v>
                </c:pt>
                <c:pt idx="1">
                  <c:v>-47.728993703902233</c:v>
                </c:pt>
                <c:pt idx="2">
                  <c:v>-242.9966047806447</c:v>
                </c:pt>
                <c:pt idx="3">
                  <c:v>2.6254501616058405</c:v>
                </c:pt>
                <c:pt idx="4">
                  <c:v>193.53290679916245</c:v>
                </c:pt>
                <c:pt idx="5">
                  <c:v>336.01669693304575</c:v>
                </c:pt>
                <c:pt idx="6">
                  <c:v>-4.1496463653893443</c:v>
                </c:pt>
                <c:pt idx="7">
                  <c:v>-130.35832545062294</c:v>
                </c:pt>
                <c:pt idx="8">
                  <c:v>40.434462860866915</c:v>
                </c:pt>
                <c:pt idx="9">
                  <c:v>-0.63382836972596124</c:v>
                </c:pt>
                <c:pt idx="10">
                  <c:v>-425.44569204957952</c:v>
                </c:pt>
                <c:pt idx="11">
                  <c:v>273.24817173065094</c:v>
                </c:pt>
                <c:pt idx="12">
                  <c:v>192.91855648254568</c:v>
                </c:pt>
                <c:pt idx="13">
                  <c:v>-88.552102994850429</c:v>
                </c:pt>
                <c:pt idx="14">
                  <c:v>48.89092198479193</c:v>
                </c:pt>
                <c:pt idx="15">
                  <c:v>178.65274584088911</c:v>
                </c:pt>
                <c:pt idx="16">
                  <c:v>237.75621159858565</c:v>
                </c:pt>
                <c:pt idx="17">
                  <c:v>-25.790704344195547</c:v>
                </c:pt>
                <c:pt idx="18">
                  <c:v>-27.73063887731405</c:v>
                </c:pt>
                <c:pt idx="19">
                  <c:v>414.52234363846219</c:v>
                </c:pt>
                <c:pt idx="20">
                  <c:v>-753.19653259139159</c:v>
                </c:pt>
                <c:pt idx="21">
                  <c:v>-907.13465828697372</c:v>
                </c:pt>
                <c:pt idx="22">
                  <c:v>1455.6181070524472</c:v>
                </c:pt>
                <c:pt idx="23">
                  <c:v>-170.87957214516064</c:v>
                </c:pt>
                <c:pt idx="24">
                  <c:v>118.82783819319593</c:v>
                </c:pt>
                <c:pt idx="25">
                  <c:v>1138.6037425441828</c:v>
                </c:pt>
                <c:pt idx="26">
                  <c:v>163.14969597911841</c:v>
                </c:pt>
                <c:pt idx="27">
                  <c:v>701.30084297944995</c:v>
                </c:pt>
                <c:pt idx="28">
                  <c:v>327.70194181834086</c:v>
                </c:pt>
                <c:pt idx="29">
                  <c:v>231.37485428259242</c:v>
                </c:pt>
                <c:pt idx="30">
                  <c:v>-96.876930343685672</c:v>
                </c:pt>
                <c:pt idx="31">
                  <c:v>124.67748211810976</c:v>
                </c:pt>
                <c:pt idx="32">
                  <c:v>260.3223290356982</c:v>
                </c:pt>
                <c:pt idx="33">
                  <c:v>35.341374007250124</c:v>
                </c:pt>
                <c:pt idx="34">
                  <c:v>-47.860575658800371</c:v>
                </c:pt>
                <c:pt idx="35">
                  <c:v>171.27852292465832</c:v>
                </c:pt>
                <c:pt idx="36">
                  <c:v>-147.52094162331923</c:v>
                </c:pt>
                <c:pt idx="37">
                  <c:v>-138.39233863481059</c:v>
                </c:pt>
                <c:pt idx="38">
                  <c:v>122.29441217752174</c:v>
                </c:pt>
                <c:pt idx="39">
                  <c:v>108.66053809748701</c:v>
                </c:pt>
                <c:pt idx="40">
                  <c:v>-190.35776044886734</c:v>
                </c:pt>
                <c:pt idx="41">
                  <c:v>-27.192538731207605</c:v>
                </c:pt>
                <c:pt idx="42">
                  <c:v>-331.75797409767256</c:v>
                </c:pt>
                <c:pt idx="43">
                  <c:v>-153.33988687772217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77-4706-894E-17FD770CAD2C}"/>
            </c:ext>
          </c:extLst>
        </c:ser>
        <c:ser>
          <c:idx val="2"/>
          <c:order val="1"/>
          <c:tx>
            <c:strRef>
              <c:f>'Données Graph2'!$H$7:$H$8</c:f>
              <c:strCache>
                <c:ptCount val="2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Graph2'!$A$10:$B$45</c:f>
              <c:multiLvlStrCache>
                <c:ptCount val="3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</c:lvl>
              </c:multiLvlStrCache>
            </c:multiLvlStrRef>
          </c:cat>
          <c:val>
            <c:numRef>
              <c:f>'Données Graph2'!$H$10:$H$53</c:f>
              <c:numCache>
                <c:formatCode>#,##0</c:formatCode>
                <c:ptCount val="44"/>
                <c:pt idx="0">
                  <c:v>-58.769307847817345</c:v>
                </c:pt>
                <c:pt idx="1">
                  <c:v>145.0685542104402</c:v>
                </c:pt>
                <c:pt idx="2">
                  <c:v>245.86796498865942</c:v>
                </c:pt>
                <c:pt idx="3">
                  <c:v>247.04446413635878</c:v>
                </c:pt>
                <c:pt idx="4">
                  <c:v>-27.235836248773467</c:v>
                </c:pt>
                <c:pt idx="5">
                  <c:v>616.23573719546903</c:v>
                </c:pt>
                <c:pt idx="6">
                  <c:v>53.919502770239887</c:v>
                </c:pt>
                <c:pt idx="7">
                  <c:v>887.09468863035136</c:v>
                </c:pt>
                <c:pt idx="8">
                  <c:v>-928.76272895819193</c:v>
                </c:pt>
                <c:pt idx="9">
                  <c:v>49.232642568434585</c:v>
                </c:pt>
                <c:pt idx="10">
                  <c:v>1.9766789484388028</c:v>
                </c:pt>
                <c:pt idx="11">
                  <c:v>-282.14588052238923</c:v>
                </c:pt>
                <c:pt idx="12">
                  <c:v>-18.010248595473513</c:v>
                </c:pt>
                <c:pt idx="13">
                  <c:v>-243.27174870594899</c:v>
                </c:pt>
                <c:pt idx="14">
                  <c:v>366.16194770824768</c:v>
                </c:pt>
                <c:pt idx="15">
                  <c:v>-22.324245468045319</c:v>
                </c:pt>
                <c:pt idx="16">
                  <c:v>87.822358482545951</c:v>
                </c:pt>
                <c:pt idx="17">
                  <c:v>-23.008059596029398</c:v>
                </c:pt>
                <c:pt idx="18">
                  <c:v>-196.95989306604906</c:v>
                </c:pt>
                <c:pt idx="19">
                  <c:v>187.64540035876371</c:v>
                </c:pt>
                <c:pt idx="20">
                  <c:v>-1459.9022208074148</c:v>
                </c:pt>
                <c:pt idx="21">
                  <c:v>419.0615788618743</c:v>
                </c:pt>
                <c:pt idx="22">
                  <c:v>806.59968225661896</c:v>
                </c:pt>
                <c:pt idx="23">
                  <c:v>345.26505847433145</c:v>
                </c:pt>
                <c:pt idx="24">
                  <c:v>152.62513214279898</c:v>
                </c:pt>
                <c:pt idx="25">
                  <c:v>130.22180699388537</c:v>
                </c:pt>
                <c:pt idx="26">
                  <c:v>50.167740050898828</c:v>
                </c:pt>
                <c:pt idx="27">
                  <c:v>138.35029497945743</c:v>
                </c:pt>
                <c:pt idx="28">
                  <c:v>-34.48408085978599</c:v>
                </c:pt>
                <c:pt idx="29">
                  <c:v>-139.59709589219938</c:v>
                </c:pt>
                <c:pt idx="30">
                  <c:v>147.16589200828594</c:v>
                </c:pt>
                <c:pt idx="31">
                  <c:v>146.28889709377881</c:v>
                </c:pt>
                <c:pt idx="32">
                  <c:v>434.80803285178899</c:v>
                </c:pt>
                <c:pt idx="33">
                  <c:v>212.29442384804497</c:v>
                </c:pt>
                <c:pt idx="34">
                  <c:v>-28.281814822450542</c:v>
                </c:pt>
                <c:pt idx="35">
                  <c:v>312.06613205716531</c:v>
                </c:pt>
                <c:pt idx="36">
                  <c:v>152.01106893337965</c:v>
                </c:pt>
                <c:pt idx="37">
                  <c:v>-81.484918614408343</c:v>
                </c:pt>
                <c:pt idx="38">
                  <c:v>-115.97217477569393</c:v>
                </c:pt>
                <c:pt idx="39">
                  <c:v>-140.75687768183889</c:v>
                </c:pt>
                <c:pt idx="40">
                  <c:v>-221.58548347083979</c:v>
                </c:pt>
                <c:pt idx="41">
                  <c:v>182.01172540080552</c:v>
                </c:pt>
                <c:pt idx="42">
                  <c:v>35.820378816873017</c:v>
                </c:pt>
                <c:pt idx="43">
                  <c:v>218.71869020155009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77-4706-894E-17FD770CAD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016896"/>
        <c:axId val="210018688"/>
      </c:barChart>
      <c:lineChart>
        <c:grouping val="standard"/>
        <c:varyColors val="0"/>
        <c:ser>
          <c:idx val="0"/>
          <c:order val="2"/>
          <c:tx>
            <c:strRef>
              <c:f>'Données Graph2'!$F$7:$F$8</c:f>
              <c:strCache>
                <c:ptCount val="2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Graph2'!$A$10:$B$53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Graph2'!$F$10:$F$53</c:f>
              <c:numCache>
                <c:formatCode>#,##0</c:formatCode>
                <c:ptCount val="44"/>
                <c:pt idx="0">
                  <c:v>-158.28831348445965</c:v>
                </c:pt>
                <c:pt idx="1">
                  <c:v>97.339560506537964</c:v>
                </c:pt>
                <c:pt idx="2">
                  <c:v>2.8713602080169949</c:v>
                </c:pt>
                <c:pt idx="3">
                  <c:v>249.66991429796326</c:v>
                </c:pt>
                <c:pt idx="4">
                  <c:v>166.29707055039034</c:v>
                </c:pt>
                <c:pt idx="5">
                  <c:v>952.25243412851705</c:v>
                </c:pt>
                <c:pt idx="6">
                  <c:v>49.769856404847815</c:v>
                </c:pt>
                <c:pt idx="7">
                  <c:v>756.73636317972705</c:v>
                </c:pt>
                <c:pt idx="8">
                  <c:v>-888.32826609732001</c:v>
                </c:pt>
                <c:pt idx="9">
                  <c:v>48.598814198703622</c:v>
                </c:pt>
                <c:pt idx="10">
                  <c:v>-423.46901310113753</c:v>
                </c:pt>
                <c:pt idx="11">
                  <c:v>-8.8977087917373865</c:v>
                </c:pt>
                <c:pt idx="12">
                  <c:v>174.90830788706808</c:v>
                </c:pt>
                <c:pt idx="13">
                  <c:v>-331.82385170079942</c:v>
                </c:pt>
                <c:pt idx="14">
                  <c:v>415.05286969304143</c:v>
                </c:pt>
                <c:pt idx="15">
                  <c:v>156.32850037284516</c:v>
                </c:pt>
                <c:pt idx="16">
                  <c:v>325.57857008113206</c:v>
                </c:pt>
                <c:pt idx="17">
                  <c:v>-48.798763940227218</c:v>
                </c:pt>
                <c:pt idx="18">
                  <c:v>-224.69053194336448</c:v>
                </c:pt>
                <c:pt idx="19">
                  <c:v>602.16774399722635</c:v>
                </c:pt>
                <c:pt idx="20">
                  <c:v>-2213.0987533988082</c:v>
                </c:pt>
                <c:pt idx="21">
                  <c:v>-488.07307942509942</c:v>
                </c:pt>
                <c:pt idx="22">
                  <c:v>2262.2177893090702</c:v>
                </c:pt>
                <c:pt idx="23">
                  <c:v>174.38548632917082</c:v>
                </c:pt>
                <c:pt idx="24">
                  <c:v>271.45297033599491</c:v>
                </c:pt>
                <c:pt idx="25">
                  <c:v>1268.8255495380654</c:v>
                </c:pt>
                <c:pt idx="26">
                  <c:v>213.31743603001814</c:v>
                </c:pt>
                <c:pt idx="27">
                  <c:v>839.65113795890647</c:v>
                </c:pt>
                <c:pt idx="28">
                  <c:v>293.2178609585535</c:v>
                </c:pt>
                <c:pt idx="29">
                  <c:v>91.77775839039532</c:v>
                </c:pt>
                <c:pt idx="30">
                  <c:v>50.288961664598901</c:v>
                </c:pt>
                <c:pt idx="31">
                  <c:v>270.96637921188812</c:v>
                </c:pt>
                <c:pt idx="32">
                  <c:v>695.13036188748811</c:v>
                </c:pt>
                <c:pt idx="33">
                  <c:v>247.63579785529873</c:v>
                </c:pt>
                <c:pt idx="34">
                  <c:v>-76.142390481254552</c:v>
                </c:pt>
                <c:pt idx="35">
                  <c:v>483.34465498182544</c:v>
                </c:pt>
                <c:pt idx="36">
                  <c:v>4.4901273100622348</c:v>
                </c:pt>
                <c:pt idx="37">
                  <c:v>-219.87725724922348</c:v>
                </c:pt>
                <c:pt idx="38">
                  <c:v>6.322237401829625</c:v>
                </c:pt>
                <c:pt idx="39">
                  <c:v>-32.096339584350062</c:v>
                </c:pt>
                <c:pt idx="40">
                  <c:v>-411.9432439197044</c:v>
                </c:pt>
                <c:pt idx="41">
                  <c:v>154.81918666959245</c:v>
                </c:pt>
                <c:pt idx="42">
                  <c:v>-295.93759528079681</c:v>
                </c:pt>
                <c:pt idx="43">
                  <c:v>65.378803323823377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C77-4706-894E-17FD770CAD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016896"/>
        <c:axId val="210018688"/>
      </c:lineChart>
      <c:catAx>
        <c:axId val="21001689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1001868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10018688"/>
        <c:scaling>
          <c:orientation val="minMax"/>
          <c:max val="2500"/>
          <c:min val="-25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016896"/>
        <c:crosses val="autoZero"/>
        <c:crossBetween val="between"/>
        <c:majorUnit val="500"/>
      </c:valAx>
    </c:plotArea>
    <c:legend>
      <c:legendPos val="t"/>
      <c:layout>
        <c:manualLayout>
          <c:xMode val="edge"/>
          <c:yMode val="edge"/>
          <c:x val="0.20314306822912012"/>
          <c:y val="0.2071737786023500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2941883742E-2"/>
          <c:y val="0.28535416223163806"/>
          <c:w val="0.90516390406154157"/>
          <c:h val="0.46356604827338588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D5F-4239-8EAF-99404BFE22ED}"/>
              </c:ext>
            </c:extLst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5F-4239-8EAF-99404BFE22ED}"/>
                </c:ext>
              </c:extLst>
            </c:dLbl>
            <c:dLbl>
              <c:idx val="2"/>
              <c:layout>
                <c:manualLayout>
                  <c:x val="5.5103241360470769E-3"/>
                  <c:y val="-1.18581762124875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5F-4239-8EAF-99404BFE22ED}"/>
                </c:ext>
              </c:extLst>
            </c:dLbl>
            <c:dLbl>
              <c:idx val="3"/>
              <c:layout>
                <c:manualLayout>
                  <c:x val="0"/>
                  <c:y val="-5.75043258421497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5F-4239-8EAF-99404BFE22ED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(2)'!$Z$9:$AD$9</c:f>
              <c:numCache>
                <c:formatCode>#,##0</c:formatCode>
                <c:ptCount val="5"/>
                <c:pt idx="0">
                  <c:v>-150</c:v>
                </c:pt>
                <c:pt idx="1">
                  <c:v>-150</c:v>
                </c:pt>
                <c:pt idx="2">
                  <c:v>10</c:v>
                </c:pt>
                <c:pt idx="3">
                  <c:v>-30</c:v>
                </c:pt>
                <c:pt idx="4">
                  <c:v>-20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5F-4239-8EAF-99404BFE22ED}"/>
            </c:ext>
          </c:extLst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D5F-4239-8EAF-99404BFE22ED}"/>
              </c:ext>
            </c:extLst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D5F-4239-8EAF-99404BFE22ED}"/>
                </c:ext>
              </c:extLst>
            </c:dLbl>
            <c:dLbl>
              <c:idx val="1"/>
              <c:layout>
                <c:manualLayout>
                  <c:x val="-6.9141164722590908E-5"/>
                  <c:y val="-4.28473862151412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D5F-4239-8EAF-99404BFE22ED}"/>
                </c:ext>
              </c:extLst>
            </c:dLbl>
            <c:dLbl>
              <c:idx val="2"/>
              <c:layout>
                <c:manualLayout>
                  <c:x val="8.9716328536144866E-3"/>
                  <c:y val="-2.1622665288949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802461425464125E-2"/>
                      <c:h val="0.106077869319126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0D5F-4239-8EAF-99404BFE22ED}"/>
                </c:ext>
              </c:extLst>
            </c:dLbl>
            <c:dLbl>
              <c:idx val="3"/>
              <c:layout>
                <c:manualLayout>
                  <c:x val="1.8451889386298876E-3"/>
                  <c:y val="-8.8982284366135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D5F-4239-8EAF-99404BFE22ED}"/>
                </c:ext>
              </c:extLst>
            </c:dLbl>
            <c:dLbl>
              <c:idx val="4"/>
              <c:layout>
                <c:manualLayout>
                  <c:x val="0"/>
                  <c:y val="-1.1084072003566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5F-4239-8EAF-99404BFE22ED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(2)'!$AF$9:$AJ$9</c:f>
              <c:numCache>
                <c:formatCode>#,##0</c:formatCode>
                <c:ptCount val="5"/>
                <c:pt idx="0">
                  <c:v>220</c:v>
                </c:pt>
                <c:pt idx="1">
                  <c:v>140</c:v>
                </c:pt>
                <c:pt idx="2">
                  <c:v>0</c:v>
                </c:pt>
                <c:pt idx="3">
                  <c:v>60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D5F-4239-8EAF-99404BFE22ED}"/>
            </c:ext>
          </c:extLst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1.796891027857072E-3"/>
                  <c:y val="-6.735939161662358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276592995433267E-2"/>
                      <c:h val="5.88323491990073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0D5F-4239-8EAF-99404BFE22ED}"/>
                </c:ext>
              </c:extLst>
            </c:dLbl>
            <c:dLbl>
              <c:idx val="1"/>
              <c:layout>
                <c:manualLayout>
                  <c:x val="3.6214101850602946E-3"/>
                  <c:y val="-1.800627516768239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D5F-4239-8EAF-99404BFE22ED}"/>
                </c:ext>
              </c:extLst>
            </c:dLbl>
            <c:dLbl>
              <c:idx val="2"/>
              <c:layout>
                <c:manualLayout>
                  <c:x val="-1.3366347294936939E-3"/>
                  <c:y val="3.45085893980361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411997465579595E-2"/>
                      <c:h val="7.97904379721905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0D5F-4239-8EAF-99404BFE22ED}"/>
                </c:ext>
              </c:extLst>
            </c:dLbl>
            <c:dLbl>
              <c:idx val="3"/>
              <c:layout>
                <c:manualLayout>
                  <c:x val="3.7316393370154409E-3"/>
                  <c:y val="-7.137066136325594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D5F-4239-8EAF-99404BFE22ED}"/>
                </c:ext>
              </c:extLst>
            </c:dLbl>
            <c:dLbl>
              <c:idx val="4"/>
              <c:layout>
                <c:manualLayout>
                  <c:x val="-4.5763516814469789E-5"/>
                  <c:y val="-2.067118220358872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D5F-4239-8EAF-99404BFE22ED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(2)'!$T$9:$X$9</c:f>
              <c:numCache>
                <c:formatCode>#,##0</c:formatCode>
                <c:ptCount val="5"/>
                <c:pt idx="0">
                  <c:v>70</c:v>
                </c:pt>
                <c:pt idx="1">
                  <c:v>0</c:v>
                </c:pt>
                <c:pt idx="2">
                  <c:v>10</c:v>
                </c:pt>
                <c:pt idx="3">
                  <c:v>30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D5F-4239-8EAF-99404BFE22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092032"/>
        <c:axId val="210093568"/>
      </c:barChart>
      <c:catAx>
        <c:axId val="210092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210093568"/>
        <c:crosses val="autoZero"/>
        <c:auto val="1"/>
        <c:lblAlgn val="ctr"/>
        <c:lblOffset val="100"/>
        <c:noMultiLvlLbl val="0"/>
      </c:catAx>
      <c:valAx>
        <c:axId val="210093568"/>
        <c:scaling>
          <c:orientation val="minMax"/>
          <c:max val="300"/>
          <c:min val="-2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092032"/>
        <c:crosses val="autoZero"/>
        <c:crossBetween val="between"/>
        <c:majorUnit val="1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3182403460231929"/>
          <c:y val="0.16337714257559116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3'!$T$8:$T$9</c:f>
              <c:strCache>
                <c:ptCount val="2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3'!$T$10:$T$53</c:f>
              <c:numCache>
                <c:formatCode>0.0</c:formatCode>
                <c:ptCount val="44"/>
                <c:pt idx="0">
                  <c:v>100</c:v>
                </c:pt>
                <c:pt idx="1">
                  <c:v>97.963115503991844</c:v>
                </c:pt>
                <c:pt idx="2">
                  <c:v>100.30061650651452</c:v>
                </c:pt>
                <c:pt idx="3">
                  <c:v>100.58900893472118</c:v>
                </c:pt>
                <c:pt idx="4">
                  <c:v>100.97172488514114</c:v>
                </c:pt>
                <c:pt idx="5">
                  <c:v>103.56416683067586</c:v>
                </c:pt>
                <c:pt idx="6">
                  <c:v>103.28758940166634</c:v>
                </c:pt>
                <c:pt idx="7">
                  <c:v>103.65558136089292</c:v>
                </c:pt>
                <c:pt idx="8">
                  <c:v>100.99176800806246</c:v>
                </c:pt>
                <c:pt idx="9">
                  <c:v>101.1438415345195</c:v>
                </c:pt>
                <c:pt idx="10">
                  <c:v>100.53726765531322</c:v>
                </c:pt>
                <c:pt idx="11">
                  <c:v>100.54710842777664</c:v>
                </c:pt>
                <c:pt idx="12">
                  <c:v>100.28710359434325</c:v>
                </c:pt>
                <c:pt idx="13">
                  <c:v>99.766906340311024</c:v>
                </c:pt>
                <c:pt idx="14">
                  <c:v>104.33854212640145</c:v>
                </c:pt>
                <c:pt idx="15">
                  <c:v>103.6265605755099</c:v>
                </c:pt>
                <c:pt idx="16">
                  <c:v>104.25876995888972</c:v>
                </c:pt>
                <c:pt idx="17">
                  <c:v>106.13253315784699</c:v>
                </c:pt>
                <c:pt idx="18">
                  <c:v>103.46365943719529</c:v>
                </c:pt>
                <c:pt idx="19">
                  <c:v>103.68320430922265</c:v>
                </c:pt>
                <c:pt idx="20">
                  <c:v>91.313471458177872</c:v>
                </c:pt>
                <c:pt idx="21">
                  <c:v>98.541869249718701</c:v>
                </c:pt>
                <c:pt idx="22">
                  <c:v>102.52251729553319</c:v>
                </c:pt>
                <c:pt idx="23">
                  <c:v>103.40380103739541</c:v>
                </c:pt>
                <c:pt idx="24">
                  <c:v>104.78147333592649</c:v>
                </c:pt>
                <c:pt idx="25">
                  <c:v>104.06091433921543</c:v>
                </c:pt>
                <c:pt idx="26">
                  <c:v>103.66826292259536</c:v>
                </c:pt>
                <c:pt idx="27">
                  <c:v>105.54576382622376</c:v>
                </c:pt>
                <c:pt idx="28">
                  <c:v>108.09764507471324</c:v>
                </c:pt>
                <c:pt idx="29">
                  <c:v>106.97001586621109</c:v>
                </c:pt>
                <c:pt idx="30">
                  <c:v>106.94577457118233</c:v>
                </c:pt>
                <c:pt idx="31">
                  <c:v>108.25685946353924</c:v>
                </c:pt>
                <c:pt idx="32">
                  <c:v>109.81504610111404</c:v>
                </c:pt>
                <c:pt idx="33">
                  <c:v>107.47500173270461</c:v>
                </c:pt>
                <c:pt idx="34">
                  <c:v>108.21917120972815</c:v>
                </c:pt>
                <c:pt idx="35">
                  <c:v>108.76365640497667</c:v>
                </c:pt>
                <c:pt idx="36">
                  <c:v>106.95965635651308</c:v>
                </c:pt>
                <c:pt idx="37">
                  <c:v>106.05038200905543</c:v>
                </c:pt>
                <c:pt idx="38">
                  <c:v>106.9515247609452</c:v>
                </c:pt>
                <c:pt idx="39">
                  <c:v>106.45206440705901</c:v>
                </c:pt>
                <c:pt idx="40">
                  <c:v>105.40545936596095</c:v>
                </c:pt>
                <c:pt idx="41">
                  <c:v>105.95620507316517</c:v>
                </c:pt>
                <c:pt idx="42">
                  <c:v>104.40800326352371</c:v>
                </c:pt>
                <c:pt idx="43">
                  <c:v>104.83919347662922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CB-413A-81EE-42A44B514F91}"/>
            </c:ext>
          </c:extLst>
        </c:ser>
        <c:ser>
          <c:idx val="1"/>
          <c:order val="1"/>
          <c:tx>
            <c:strRef>
              <c:f>'Données graph 1 et 3'!$S$8:$S$9</c:f>
              <c:strCache>
                <c:ptCount val="2"/>
                <c:pt idx="0">
                  <c:v>Industrie </c:v>
                </c:pt>
              </c:strCache>
            </c:strRef>
          </c:tx>
          <c:spPr>
            <a:ln w="28575">
              <a:solidFill>
                <a:srgbClr val="0E41B2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3'!$S$10:$S$53</c:f>
              <c:numCache>
                <c:formatCode>0.0</c:formatCode>
                <c:ptCount val="44"/>
                <c:pt idx="0">
                  <c:v>100</c:v>
                </c:pt>
                <c:pt idx="1">
                  <c:v>101.24527119526152</c:v>
                </c:pt>
                <c:pt idx="2">
                  <c:v>101.16690578741819</c:v>
                </c:pt>
                <c:pt idx="3">
                  <c:v>105.11791222295801</c:v>
                </c:pt>
                <c:pt idx="4">
                  <c:v>102.17012432747295</c:v>
                </c:pt>
                <c:pt idx="5">
                  <c:v>105.28540483380502</c:v>
                </c:pt>
                <c:pt idx="6">
                  <c:v>105.87282356200008</c:v>
                </c:pt>
                <c:pt idx="7">
                  <c:v>120.25061514384818</c:v>
                </c:pt>
                <c:pt idx="8">
                  <c:v>103.21526341498239</c:v>
                </c:pt>
                <c:pt idx="9">
                  <c:v>105.96690380278054</c:v>
                </c:pt>
                <c:pt idx="10">
                  <c:v>106.39532483525058</c:v>
                </c:pt>
                <c:pt idx="11">
                  <c:v>104.8587698970606</c:v>
                </c:pt>
                <c:pt idx="12">
                  <c:v>105.78515276844827</c:v>
                </c:pt>
                <c:pt idx="13">
                  <c:v>104.46390676231675</c:v>
                </c:pt>
                <c:pt idx="14">
                  <c:v>105.07236114626444</c:v>
                </c:pt>
                <c:pt idx="15">
                  <c:v>103.67923587041685</c:v>
                </c:pt>
                <c:pt idx="16">
                  <c:v>104.43443334723793</c:v>
                </c:pt>
                <c:pt idx="17">
                  <c:v>104.20816586158574</c:v>
                </c:pt>
                <c:pt idx="18">
                  <c:v>103.52595183274005</c:v>
                </c:pt>
                <c:pt idx="19">
                  <c:v>105.72163936764485</c:v>
                </c:pt>
                <c:pt idx="20">
                  <c:v>100.67634430754752</c:v>
                </c:pt>
                <c:pt idx="21">
                  <c:v>101.80806791148802</c:v>
                </c:pt>
                <c:pt idx="22">
                  <c:v>115.8067477271854</c:v>
                </c:pt>
                <c:pt idx="23">
                  <c:v>124.81032532034473</c:v>
                </c:pt>
                <c:pt idx="24">
                  <c:v>128.25150614760483</c:v>
                </c:pt>
                <c:pt idx="25">
                  <c:v>128.10349625918928</c:v>
                </c:pt>
                <c:pt idx="26">
                  <c:v>133.31669100269988</c:v>
                </c:pt>
                <c:pt idx="27">
                  <c:v>135.96696219323516</c:v>
                </c:pt>
                <c:pt idx="28">
                  <c:v>135.14005211838972</c:v>
                </c:pt>
                <c:pt idx="29">
                  <c:v>135.68716486722235</c:v>
                </c:pt>
                <c:pt idx="30">
                  <c:v>138.3852029532805</c:v>
                </c:pt>
                <c:pt idx="31">
                  <c:v>140.42707557420476</c:v>
                </c:pt>
                <c:pt idx="32">
                  <c:v>142.25268466062229</c:v>
                </c:pt>
                <c:pt idx="33">
                  <c:v>144.23749369097928</c:v>
                </c:pt>
                <c:pt idx="34">
                  <c:v>144.09228051713728</c:v>
                </c:pt>
                <c:pt idx="35">
                  <c:v>142.76198426102135</c:v>
                </c:pt>
                <c:pt idx="36">
                  <c:v>143.10852033658261</c:v>
                </c:pt>
                <c:pt idx="37">
                  <c:v>141.28712816923752</c:v>
                </c:pt>
                <c:pt idx="38">
                  <c:v>138.67914324843954</c:v>
                </c:pt>
                <c:pt idx="39">
                  <c:v>137.19293056327166</c:v>
                </c:pt>
                <c:pt idx="40">
                  <c:v>133.98384413261104</c:v>
                </c:pt>
                <c:pt idx="41">
                  <c:v>131.73450510552061</c:v>
                </c:pt>
                <c:pt idx="42">
                  <c:v>130.10593877721846</c:v>
                </c:pt>
                <c:pt idx="43">
                  <c:v>130.6000067823048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CB-413A-81EE-42A44B514F91}"/>
            </c:ext>
          </c:extLst>
        </c:ser>
        <c:ser>
          <c:idx val="2"/>
          <c:order val="2"/>
          <c:tx>
            <c:strRef>
              <c:f>'Données graph 1 et 3'!$U$8:$U$9</c:f>
              <c:strCache>
                <c:ptCount val="2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3'!$U$10:$U$53</c:f>
              <c:numCache>
                <c:formatCode>0.0</c:formatCode>
                <c:ptCount val="44"/>
                <c:pt idx="0">
                  <c:v>100</c:v>
                </c:pt>
                <c:pt idx="1">
                  <c:v>100.48145390021091</c:v>
                </c:pt>
                <c:pt idx="2">
                  <c:v>100.86994803358553</c:v>
                </c:pt>
                <c:pt idx="3">
                  <c:v>100.59607037175999</c:v>
                </c:pt>
                <c:pt idx="4">
                  <c:v>102.61997566482981</c:v>
                </c:pt>
                <c:pt idx="5">
                  <c:v>104.80249988754713</c:v>
                </c:pt>
                <c:pt idx="6">
                  <c:v>105.15404447624491</c:v>
                </c:pt>
                <c:pt idx="7">
                  <c:v>105.42079179720234</c:v>
                </c:pt>
                <c:pt idx="8">
                  <c:v>106.07315183227965</c:v>
                </c:pt>
                <c:pt idx="9">
                  <c:v>106.78355827253077</c:v>
                </c:pt>
                <c:pt idx="10">
                  <c:v>106.68125600497586</c:v>
                </c:pt>
                <c:pt idx="11">
                  <c:v>106.69414575273063</c:v>
                </c:pt>
                <c:pt idx="12">
                  <c:v>107.7351641769381</c:v>
                </c:pt>
                <c:pt idx="13">
                  <c:v>106.3853176053702</c:v>
                </c:pt>
                <c:pt idx="14">
                  <c:v>107.29596853511005</c:v>
                </c:pt>
                <c:pt idx="15">
                  <c:v>107.46620961986939</c:v>
                </c:pt>
                <c:pt idx="16">
                  <c:v>109.42016573117239</c:v>
                </c:pt>
                <c:pt idx="17">
                  <c:v>108.39101610921311</c:v>
                </c:pt>
                <c:pt idx="18">
                  <c:v>108.53213788939145</c:v>
                </c:pt>
                <c:pt idx="19">
                  <c:v>109.93982900597452</c:v>
                </c:pt>
                <c:pt idx="20">
                  <c:v>103.39979897159705</c:v>
                </c:pt>
                <c:pt idx="21">
                  <c:v>99.812464061061902</c:v>
                </c:pt>
                <c:pt idx="22">
                  <c:v>105.66493002009267</c:v>
                </c:pt>
                <c:pt idx="23">
                  <c:v>102.8763446746143</c:v>
                </c:pt>
                <c:pt idx="24">
                  <c:v>103.50651289324566</c:v>
                </c:pt>
                <c:pt idx="25">
                  <c:v>109.1954614122366</c:v>
                </c:pt>
                <c:pt idx="26">
                  <c:v>109.69641358770563</c:v>
                </c:pt>
                <c:pt idx="27">
                  <c:v>111.00781888071995</c:v>
                </c:pt>
                <c:pt idx="28">
                  <c:v>112.34757399759059</c:v>
                </c:pt>
                <c:pt idx="29">
                  <c:v>112.25595927780665</c:v>
                </c:pt>
                <c:pt idx="30">
                  <c:v>111.61392220760756</c:v>
                </c:pt>
                <c:pt idx="31">
                  <c:v>112.60913232541769</c:v>
                </c:pt>
                <c:pt idx="32">
                  <c:v>114.79338419534415</c:v>
                </c:pt>
                <c:pt idx="33">
                  <c:v>115.35461152928524</c:v>
                </c:pt>
                <c:pt idx="34">
                  <c:v>115.98872549269184</c:v>
                </c:pt>
                <c:pt idx="35">
                  <c:v>117.33914737296416</c:v>
                </c:pt>
                <c:pt idx="36">
                  <c:v>118.5404542329251</c:v>
                </c:pt>
                <c:pt idx="37">
                  <c:v>118.11110622121322</c:v>
                </c:pt>
                <c:pt idx="38">
                  <c:v>118.41622754375585</c:v>
                </c:pt>
                <c:pt idx="39">
                  <c:v>117.67416299539826</c:v>
                </c:pt>
                <c:pt idx="40">
                  <c:v>116.4287361333494</c:v>
                </c:pt>
                <c:pt idx="41">
                  <c:v>117.73234228595912</c:v>
                </c:pt>
                <c:pt idx="42">
                  <c:v>118.05733967727134</c:v>
                </c:pt>
                <c:pt idx="43">
                  <c:v>118.03376717346899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9CB-413A-81EE-42A44B514F91}"/>
            </c:ext>
          </c:extLst>
        </c:ser>
        <c:ser>
          <c:idx val="3"/>
          <c:order val="3"/>
          <c:tx>
            <c:strRef>
              <c:f>'Données graph 1 et 3'!$V$8:$V$9</c:f>
              <c:strCache>
                <c:ptCount val="2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3'!$V$10:$V$53</c:f>
              <c:numCache>
                <c:formatCode>0.0</c:formatCode>
                <c:ptCount val="44"/>
                <c:pt idx="0">
                  <c:v>100</c:v>
                </c:pt>
                <c:pt idx="1">
                  <c:v>100.04958183087045</c:v>
                </c:pt>
                <c:pt idx="2">
                  <c:v>99.032782316126116</c:v>
                </c:pt>
                <c:pt idx="3">
                  <c:v>98.944962198947778</c:v>
                </c:pt>
                <c:pt idx="4">
                  <c:v>98.349633969833633</c:v>
                </c:pt>
                <c:pt idx="5">
                  <c:v>99.012435085671598</c:v>
                </c:pt>
                <c:pt idx="6">
                  <c:v>98.6193713385846</c:v>
                </c:pt>
                <c:pt idx="7">
                  <c:v>98.604683092155327</c:v>
                </c:pt>
                <c:pt idx="8">
                  <c:v>99.093329163914689</c:v>
                </c:pt>
                <c:pt idx="9">
                  <c:v>98.08737702084332</c:v>
                </c:pt>
                <c:pt idx="10">
                  <c:v>95.878874546207498</c:v>
                </c:pt>
                <c:pt idx="11">
                  <c:v>96.37004191138891</c:v>
                </c:pt>
                <c:pt idx="12">
                  <c:v>95.901274680289504</c:v>
                </c:pt>
                <c:pt idx="13">
                  <c:v>95.973580286084484</c:v>
                </c:pt>
                <c:pt idx="14">
                  <c:v>95.728757941955294</c:v>
                </c:pt>
                <c:pt idx="15">
                  <c:v>96.713894825448634</c:v>
                </c:pt>
                <c:pt idx="16">
                  <c:v>96.099019864194389</c:v>
                </c:pt>
                <c:pt idx="17">
                  <c:v>96.957393378819617</c:v>
                </c:pt>
                <c:pt idx="18">
                  <c:v>95.938772587025881</c:v>
                </c:pt>
                <c:pt idx="19">
                  <c:v>97.018026258929382</c:v>
                </c:pt>
                <c:pt idx="20">
                  <c:v>95.733334987455606</c:v>
                </c:pt>
                <c:pt idx="21">
                  <c:v>95.00974684078156</c:v>
                </c:pt>
                <c:pt idx="22">
                  <c:v>95.879041106557338</c:v>
                </c:pt>
                <c:pt idx="23">
                  <c:v>97.019271719163569</c:v>
                </c:pt>
                <c:pt idx="24">
                  <c:v>96.835954240274361</c:v>
                </c:pt>
                <c:pt idx="25">
                  <c:v>97.516107922689272</c:v>
                </c:pt>
                <c:pt idx="26">
                  <c:v>97.188089878021714</c:v>
                </c:pt>
                <c:pt idx="27">
                  <c:v>98.235717771521479</c:v>
                </c:pt>
                <c:pt idx="28">
                  <c:v>98.183596644634079</c:v>
                </c:pt>
                <c:pt idx="29">
                  <c:v>98.561484275593784</c:v>
                </c:pt>
                <c:pt idx="30">
                  <c:v>98.302645848487529</c:v>
                </c:pt>
                <c:pt idx="31">
                  <c:v>98.841521701958811</c:v>
                </c:pt>
                <c:pt idx="32">
                  <c:v>98.828094984865999</c:v>
                </c:pt>
                <c:pt idx="33">
                  <c:v>99.735393950070346</c:v>
                </c:pt>
                <c:pt idx="34">
                  <c:v>99.266279052045192</c:v>
                </c:pt>
                <c:pt idx="35">
                  <c:v>100.14335560293397</c:v>
                </c:pt>
                <c:pt idx="36">
                  <c:v>100.25274059779609</c:v>
                </c:pt>
                <c:pt idx="37">
                  <c:v>100.30316618996518</c:v>
                </c:pt>
                <c:pt idx="38">
                  <c:v>100.35938093073931</c:v>
                </c:pt>
                <c:pt idx="39">
                  <c:v>101.20931722458957</c:v>
                </c:pt>
                <c:pt idx="40">
                  <c:v>101.55656943194944</c:v>
                </c:pt>
                <c:pt idx="41">
                  <c:v>101.71153794343692</c:v>
                </c:pt>
                <c:pt idx="42">
                  <c:v>100.90398101987689</c:v>
                </c:pt>
                <c:pt idx="43">
                  <c:v>100.94809546100699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9CB-413A-81EE-42A44B514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971072"/>
        <c:axId val="209972608"/>
      </c:lineChart>
      <c:catAx>
        <c:axId val="20997107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09972608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09972608"/>
        <c:scaling>
          <c:orientation val="minMax"/>
          <c:max val="145"/>
          <c:min val="9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09971072"/>
        <c:crosses val="autoZero"/>
        <c:crossBetween val="midCat"/>
        <c:majorUnit val="5"/>
      </c:valAx>
    </c:plotArea>
    <c:legend>
      <c:legendPos val="t"/>
      <c:layout>
        <c:manualLayout>
          <c:xMode val="edge"/>
          <c:yMode val="edge"/>
          <c:x val="0"/>
          <c:y val="0.19171304885590601"/>
          <c:w val="1"/>
          <c:h val="8.198569334677320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anchor="t" anchorCtr="1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Contrats d’apprentissage commencés dans l'année et en cours au 31 décembre,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dans les Alpes-de-Haute-Provence </a:t>
            </a:r>
            <a:r>
              <a:rPr lang="fr-FR" sz="1200" b="0" i="1" baseline="0">
                <a:effectLst/>
              </a:rPr>
              <a:t>(données brutes, en nombre)</a:t>
            </a:r>
            <a:endParaRPr lang="fr-FR" sz="1200" b="0" i="1">
              <a:effectLst/>
            </a:endParaRPr>
          </a:p>
        </c:rich>
      </c:tx>
      <c:layout>
        <c:manualLayout>
          <c:xMode val="edge"/>
          <c:yMode val="edge"/>
          <c:x val="0.12417151245924768"/>
          <c:y val="2.043573602142919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589781983542202E-2"/>
          <c:y val="0.22718177019598126"/>
          <c:w val="0.93016067977190131"/>
          <c:h val="0.45357743553426189"/>
        </c:manualLayout>
      </c:layout>
      <c:barChart>
        <c:barDir val="col"/>
        <c:grouping val="stacked"/>
        <c:varyColors val="0"/>
        <c:ser>
          <c:idx val="0"/>
          <c:order val="0"/>
          <c:tx>
            <c:v>Cumul des entrées sur l'année</c:v>
          </c:tx>
          <c:spPr>
            <a:ln w="25400">
              <a:noFill/>
            </a:ln>
          </c:spPr>
          <c:invertIfNegative val="0"/>
          <c:cat>
            <c:strRef>
              <c:f>'Graph appr (ann)'!$A$3:$B$13</c:f>
              <c:strCach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strCache>
            </c:strRef>
          </c:cat>
          <c:val>
            <c:numRef>
              <c:f>'Graph appr (ann)'!$E$3:$E$13</c:f>
              <c:numCache>
                <c:formatCode>#,##0</c:formatCode>
                <c:ptCount val="11"/>
                <c:pt idx="0">
                  <c:v>572</c:v>
                </c:pt>
                <c:pt idx="1">
                  <c:v>666</c:v>
                </c:pt>
                <c:pt idx="2">
                  <c:v>746</c:v>
                </c:pt>
                <c:pt idx="3">
                  <c:v>859</c:v>
                </c:pt>
                <c:pt idx="4">
                  <c:v>859</c:v>
                </c:pt>
                <c:pt idx="5">
                  <c:v>1108</c:v>
                </c:pt>
                <c:pt idx="6">
                  <c:v>1430</c:v>
                </c:pt>
                <c:pt idx="7">
                  <c:v>1591</c:v>
                </c:pt>
                <c:pt idx="8">
                  <c:v>1548</c:v>
                </c:pt>
                <c:pt idx="9">
                  <c:v>1567</c:v>
                </c:pt>
                <c:pt idx="10">
                  <c:v>1457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BF-4011-B9FB-78E303BAD8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59933215"/>
        <c:axId val="1"/>
      </c:barChart>
      <c:lineChart>
        <c:grouping val="standard"/>
        <c:varyColors val="0"/>
        <c:ser>
          <c:idx val="1"/>
          <c:order val="1"/>
          <c:tx>
            <c:v>Stocks de bénéficiaires en fin d'année</c:v>
          </c:tx>
          <c:spPr>
            <a:ln>
              <a:solidFill>
                <a:srgbClr val="F79646">
                  <a:lumMod val="75000"/>
                </a:srgbClr>
              </a:solidFill>
            </a:ln>
          </c:spPr>
          <c:marker>
            <c:symbol val="none"/>
          </c:marker>
          <c:cat>
            <c:strRef>
              <c:f>'Graph appr (ann)'!$A$3:$B$13</c:f>
              <c:strCach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strCache>
            </c:strRef>
          </c:cat>
          <c:val>
            <c:numRef>
              <c:f>'Graph appr (ann)'!$F$3:$F$13</c:f>
              <c:numCache>
                <c:formatCode>#,##0</c:formatCode>
                <c:ptCount val="11"/>
                <c:pt idx="0">
                  <c:v>711</c:v>
                </c:pt>
                <c:pt idx="1">
                  <c:v>943</c:v>
                </c:pt>
                <c:pt idx="2">
                  <c:v>1007</c:v>
                </c:pt>
                <c:pt idx="3">
                  <c:v>1090</c:v>
                </c:pt>
                <c:pt idx="4">
                  <c:v>1145</c:v>
                </c:pt>
                <c:pt idx="5">
                  <c:v>1423</c:v>
                </c:pt>
                <c:pt idx="6">
                  <c:v>1748</c:v>
                </c:pt>
                <c:pt idx="7">
                  <c:v>1880</c:v>
                </c:pt>
                <c:pt idx="8">
                  <c:v>1874</c:v>
                </c:pt>
                <c:pt idx="9">
                  <c:v>1866</c:v>
                </c:pt>
                <c:pt idx="10">
                  <c:v>1798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BF-4011-B9FB-78E303BAD8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9933215"/>
        <c:axId val="1"/>
      </c:lineChart>
      <c:catAx>
        <c:axId val="959933215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ax val="2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959933215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12470127674718626"/>
          <c:y val="0.14910457529569729"/>
          <c:w val="0.7700003177568906"/>
          <c:h val="5.3986465059476824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/>
            </a:pPr>
            <a:r>
              <a:rPr lang="fr-FR" sz="1500"/>
              <a:t>Taux de chômage dans les Alpes-de-Haute-Provence </a:t>
            </a:r>
            <a:r>
              <a:rPr lang="fr-FR" sz="1500" b="0" i="1"/>
              <a:t>(en %)</a:t>
            </a:r>
          </a:p>
        </c:rich>
      </c:tx>
      <c:layout>
        <c:manualLayout>
          <c:xMode val="edge"/>
          <c:yMode val="edge"/>
          <c:x val="0.18279840730136029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7438260558339295E-2"/>
          <c:y val="0.19261954681700291"/>
          <c:w val="0.83764367816092722"/>
          <c:h val="0.5202515957694637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chemeClr val="accent6"/>
              </a:solidFill>
              <a:prstDash val="solid"/>
            </a:ln>
          </c:spPr>
          <c:marker>
            <c:symbol val="none"/>
          </c:marker>
          <c:cat>
            <c:multiLvlStrRef>
              <c:f>'dates trim'!$B$136:$C$300</c:f>
              <c:multiLvlStrCache>
                <c:ptCount val="49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</c:lvl>
                <c:lvl>
                  <c:pt idx="1">
                    <c:v>2016</c:v>
                  </c:pt>
                  <c:pt idx="5">
                    <c:v>2017</c:v>
                  </c:pt>
                  <c:pt idx="9">
                    <c:v>2018</c:v>
                  </c:pt>
                  <c:pt idx="13">
                    <c:v>2019</c:v>
                  </c:pt>
                  <c:pt idx="17">
                    <c:v>2020</c:v>
                  </c:pt>
                  <c:pt idx="21">
                    <c:v>2021</c:v>
                  </c:pt>
                  <c:pt idx="25">
                    <c:v>2022</c:v>
                  </c:pt>
                  <c:pt idx="29">
                    <c:v>2023</c:v>
                  </c:pt>
                  <c:pt idx="33">
                    <c:v>2024</c:v>
                  </c:pt>
                  <c:pt idx="37">
                    <c:v>2025</c:v>
                  </c:pt>
                  <c:pt idx="41">
                    <c:v>2026</c:v>
                  </c:pt>
                  <c:pt idx="45">
                    <c:v>2027</c:v>
                  </c:pt>
                </c:lvl>
              </c:multiLvlStrCache>
            </c:multiLvlStrRef>
          </c:cat>
          <c:val>
            <c:numRef>
              <c:f>Données!$C$144:$C$184</c:f>
              <c:numCache>
                <c:formatCode>#\ ##0.0</c:formatCode>
                <c:ptCount val="41"/>
                <c:pt idx="0">
                  <c:v>11.4</c:v>
                </c:pt>
                <c:pt idx="1">
                  <c:v>11.3</c:v>
                </c:pt>
                <c:pt idx="2">
                  <c:v>11.2</c:v>
                </c:pt>
                <c:pt idx="3">
                  <c:v>11</c:v>
                </c:pt>
                <c:pt idx="4">
                  <c:v>11.4</c:v>
                </c:pt>
                <c:pt idx="5">
                  <c:v>10.9</c:v>
                </c:pt>
                <c:pt idx="6">
                  <c:v>10.8</c:v>
                </c:pt>
                <c:pt idx="7">
                  <c:v>10.8</c:v>
                </c:pt>
                <c:pt idx="8">
                  <c:v>10.3</c:v>
                </c:pt>
                <c:pt idx="9">
                  <c:v>10.6</c:v>
                </c:pt>
                <c:pt idx="10">
                  <c:v>10.4</c:v>
                </c:pt>
                <c:pt idx="11">
                  <c:v>10.199999999999999</c:v>
                </c:pt>
                <c:pt idx="12">
                  <c:v>10</c:v>
                </c:pt>
                <c:pt idx="13">
                  <c:v>10.1</c:v>
                </c:pt>
                <c:pt idx="14">
                  <c:v>9.6</c:v>
                </c:pt>
                <c:pt idx="15">
                  <c:v>9.5</c:v>
                </c:pt>
                <c:pt idx="16">
                  <c:v>9.1999999999999993</c:v>
                </c:pt>
                <c:pt idx="17">
                  <c:v>8.9</c:v>
                </c:pt>
                <c:pt idx="18">
                  <c:v>8.1999999999999993</c:v>
                </c:pt>
                <c:pt idx="19">
                  <c:v>10.1</c:v>
                </c:pt>
                <c:pt idx="20">
                  <c:v>9.1</c:v>
                </c:pt>
                <c:pt idx="21">
                  <c:v>9.3000000000000007</c:v>
                </c:pt>
                <c:pt idx="22">
                  <c:v>9.1</c:v>
                </c:pt>
                <c:pt idx="23">
                  <c:v>8.9</c:v>
                </c:pt>
                <c:pt idx="24">
                  <c:v>8.3000000000000007</c:v>
                </c:pt>
                <c:pt idx="25">
                  <c:v>8.1999999999999993</c:v>
                </c:pt>
                <c:pt idx="26">
                  <c:v>8.3000000000000007</c:v>
                </c:pt>
                <c:pt idx="27">
                  <c:v>8.1</c:v>
                </c:pt>
                <c:pt idx="28">
                  <c:v>8</c:v>
                </c:pt>
                <c:pt idx="29">
                  <c:v>7.9</c:v>
                </c:pt>
                <c:pt idx="30">
                  <c:v>7.9</c:v>
                </c:pt>
                <c:pt idx="31">
                  <c:v>8.1</c:v>
                </c:pt>
                <c:pt idx="32">
                  <c:v>8.1</c:v>
                </c:pt>
                <c:pt idx="33">
                  <c:v>8.1</c:v>
                </c:pt>
                <c:pt idx="34">
                  <c:v>7.8</c:v>
                </c:pt>
                <c:pt idx="35">
                  <c:v>7.8</c:v>
                </c:pt>
                <c:pt idx="36">
                  <c:v>7.7</c:v>
                </c:pt>
                <c:pt idx="37">
                  <c:v>7.9</c:v>
                </c:pt>
                <c:pt idx="38">
                  <c:v>8</c:v>
                </c:pt>
                <c:pt idx="39">
                  <c:v>8.1999999999999993</c:v>
                </c:pt>
                <c:pt idx="40">
                  <c:v>8.4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FB-4821-A164-132A8E68FEDC}"/>
            </c:ext>
          </c:extLst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trim'!$B$136:$C$300</c:f>
              <c:multiLvlStrCache>
                <c:ptCount val="49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</c:lvl>
                <c:lvl>
                  <c:pt idx="1">
                    <c:v>2016</c:v>
                  </c:pt>
                  <c:pt idx="5">
                    <c:v>2017</c:v>
                  </c:pt>
                  <c:pt idx="9">
                    <c:v>2018</c:v>
                  </c:pt>
                  <c:pt idx="13">
                    <c:v>2019</c:v>
                  </c:pt>
                  <c:pt idx="17">
                    <c:v>2020</c:v>
                  </c:pt>
                  <c:pt idx="21">
                    <c:v>2021</c:v>
                  </c:pt>
                  <c:pt idx="25">
                    <c:v>2022</c:v>
                  </c:pt>
                  <c:pt idx="29">
                    <c:v>2023</c:v>
                  </c:pt>
                  <c:pt idx="33">
                    <c:v>2024</c:v>
                  </c:pt>
                  <c:pt idx="37">
                    <c:v>2025</c:v>
                  </c:pt>
                  <c:pt idx="41">
                    <c:v>2026</c:v>
                  </c:pt>
                  <c:pt idx="45">
                    <c:v>2027</c:v>
                  </c:pt>
                </c:lvl>
              </c:multiLvlStrCache>
            </c:multiLvlStrRef>
          </c:cat>
          <c:val>
            <c:numRef>
              <c:f>Données!$B$144:$B$184</c:f>
              <c:numCache>
                <c:formatCode>#\ ##0.0</c:formatCode>
                <c:ptCount val="41"/>
                <c:pt idx="0">
                  <c:v>9.9</c:v>
                </c:pt>
                <c:pt idx="1">
                  <c:v>9.9</c:v>
                </c:pt>
                <c:pt idx="2">
                  <c:v>9.6999999999999993</c:v>
                </c:pt>
                <c:pt idx="3">
                  <c:v>9.6</c:v>
                </c:pt>
                <c:pt idx="4">
                  <c:v>9.6999999999999993</c:v>
                </c:pt>
                <c:pt idx="5">
                  <c:v>9.3000000000000007</c:v>
                </c:pt>
                <c:pt idx="6">
                  <c:v>9.1999999999999993</c:v>
                </c:pt>
                <c:pt idx="7">
                  <c:v>9.1999999999999993</c:v>
                </c:pt>
                <c:pt idx="8">
                  <c:v>8.6999999999999993</c:v>
                </c:pt>
                <c:pt idx="9">
                  <c:v>9</c:v>
                </c:pt>
                <c:pt idx="10">
                  <c:v>8.8000000000000007</c:v>
                </c:pt>
                <c:pt idx="11">
                  <c:v>8.6</c:v>
                </c:pt>
                <c:pt idx="12">
                  <c:v>8.4</c:v>
                </c:pt>
                <c:pt idx="13">
                  <c:v>8.5</c:v>
                </c:pt>
                <c:pt idx="14">
                  <c:v>8.1999999999999993</c:v>
                </c:pt>
                <c:pt idx="15">
                  <c:v>8.1</c:v>
                </c:pt>
                <c:pt idx="16">
                  <c:v>7.9</c:v>
                </c:pt>
                <c:pt idx="17">
                  <c:v>7.7</c:v>
                </c:pt>
                <c:pt idx="18">
                  <c:v>7.1</c:v>
                </c:pt>
                <c:pt idx="19">
                  <c:v>8.6999999999999993</c:v>
                </c:pt>
                <c:pt idx="20">
                  <c:v>7.9</c:v>
                </c:pt>
                <c:pt idx="21">
                  <c:v>8</c:v>
                </c:pt>
                <c:pt idx="22">
                  <c:v>7.8</c:v>
                </c:pt>
                <c:pt idx="23">
                  <c:v>7.7</c:v>
                </c:pt>
                <c:pt idx="24">
                  <c:v>7.2</c:v>
                </c:pt>
                <c:pt idx="25">
                  <c:v>7.1</c:v>
                </c:pt>
                <c:pt idx="26">
                  <c:v>7.2</c:v>
                </c:pt>
                <c:pt idx="27">
                  <c:v>7</c:v>
                </c:pt>
                <c:pt idx="28">
                  <c:v>6.9</c:v>
                </c:pt>
                <c:pt idx="29">
                  <c:v>6.9</c:v>
                </c:pt>
                <c:pt idx="30">
                  <c:v>7</c:v>
                </c:pt>
                <c:pt idx="31">
                  <c:v>7.2</c:v>
                </c:pt>
                <c:pt idx="32">
                  <c:v>7.3</c:v>
                </c:pt>
                <c:pt idx="33">
                  <c:v>7.3</c:v>
                </c:pt>
                <c:pt idx="34">
                  <c:v>7.1</c:v>
                </c:pt>
                <c:pt idx="35">
                  <c:v>7.2</c:v>
                </c:pt>
                <c:pt idx="36">
                  <c:v>7.1</c:v>
                </c:pt>
                <c:pt idx="37">
                  <c:v>7.3</c:v>
                </c:pt>
                <c:pt idx="38">
                  <c:v>7.4</c:v>
                </c:pt>
                <c:pt idx="39">
                  <c:v>7.5</c:v>
                </c:pt>
                <c:pt idx="40">
                  <c:v>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FB-4821-A164-132A8E68FEDC}"/>
            </c:ext>
          </c:extLst>
        </c:ser>
        <c:ser>
          <c:idx val="2"/>
          <c:order val="2"/>
          <c:tx>
            <c:strRef>
              <c:f>Données!$D$8</c:f>
              <c:strCache>
                <c:ptCount val="1"/>
                <c:pt idx="0">
                  <c:v>Alpes-de-Haute-Provence</c:v>
                </c:pt>
              </c:strCache>
            </c:strRef>
          </c:tx>
          <c:marker>
            <c:symbol val="none"/>
          </c:marker>
          <c:cat>
            <c:multiLvlStrRef>
              <c:f>'dates trim'!$B$136:$C$300</c:f>
              <c:multiLvlStrCache>
                <c:ptCount val="49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</c:lvl>
                <c:lvl>
                  <c:pt idx="1">
                    <c:v>2016</c:v>
                  </c:pt>
                  <c:pt idx="5">
                    <c:v>2017</c:v>
                  </c:pt>
                  <c:pt idx="9">
                    <c:v>2018</c:v>
                  </c:pt>
                  <c:pt idx="13">
                    <c:v>2019</c:v>
                  </c:pt>
                  <c:pt idx="17">
                    <c:v>2020</c:v>
                  </c:pt>
                  <c:pt idx="21">
                    <c:v>2021</c:v>
                  </c:pt>
                  <c:pt idx="25">
                    <c:v>2022</c:v>
                  </c:pt>
                  <c:pt idx="29">
                    <c:v>2023</c:v>
                  </c:pt>
                  <c:pt idx="33">
                    <c:v>2024</c:v>
                  </c:pt>
                  <c:pt idx="37">
                    <c:v>2025</c:v>
                  </c:pt>
                  <c:pt idx="41">
                    <c:v>2026</c:v>
                  </c:pt>
                  <c:pt idx="45">
                    <c:v>2027</c:v>
                  </c:pt>
                </c:lvl>
              </c:multiLvlStrCache>
            </c:multiLvlStrRef>
          </c:cat>
          <c:val>
            <c:numRef>
              <c:f>Données!$D$144:$D$184</c:f>
              <c:numCache>
                <c:formatCode>#\ ##0.0</c:formatCode>
                <c:ptCount val="41"/>
                <c:pt idx="0">
                  <c:v>11.2</c:v>
                </c:pt>
                <c:pt idx="1">
                  <c:v>11.2</c:v>
                </c:pt>
                <c:pt idx="2">
                  <c:v>11</c:v>
                </c:pt>
                <c:pt idx="3">
                  <c:v>10.9</c:v>
                </c:pt>
                <c:pt idx="4">
                  <c:v>11.2</c:v>
                </c:pt>
                <c:pt idx="5">
                  <c:v>10.7</c:v>
                </c:pt>
                <c:pt idx="6">
                  <c:v>10.8</c:v>
                </c:pt>
                <c:pt idx="7">
                  <c:v>10.9</c:v>
                </c:pt>
                <c:pt idx="8">
                  <c:v>10.4</c:v>
                </c:pt>
                <c:pt idx="9">
                  <c:v>10.7</c:v>
                </c:pt>
                <c:pt idx="10">
                  <c:v>10.5</c:v>
                </c:pt>
                <c:pt idx="11">
                  <c:v>10.3</c:v>
                </c:pt>
                <c:pt idx="12">
                  <c:v>10.1</c:v>
                </c:pt>
                <c:pt idx="13">
                  <c:v>10.199999999999999</c:v>
                </c:pt>
                <c:pt idx="14">
                  <c:v>9.8000000000000007</c:v>
                </c:pt>
                <c:pt idx="15">
                  <c:v>9.6999999999999993</c:v>
                </c:pt>
                <c:pt idx="16">
                  <c:v>9.3000000000000007</c:v>
                </c:pt>
                <c:pt idx="17">
                  <c:v>9</c:v>
                </c:pt>
                <c:pt idx="18">
                  <c:v>8.4</c:v>
                </c:pt>
                <c:pt idx="19">
                  <c:v>10.199999999999999</c:v>
                </c:pt>
                <c:pt idx="20">
                  <c:v>8.9</c:v>
                </c:pt>
                <c:pt idx="21">
                  <c:v>9.1999999999999993</c:v>
                </c:pt>
                <c:pt idx="22">
                  <c:v>9.1</c:v>
                </c:pt>
                <c:pt idx="23">
                  <c:v>8.6999999999999993</c:v>
                </c:pt>
                <c:pt idx="24">
                  <c:v>8.3000000000000007</c:v>
                </c:pt>
                <c:pt idx="25">
                  <c:v>8.3000000000000007</c:v>
                </c:pt>
                <c:pt idx="26">
                  <c:v>8.3000000000000007</c:v>
                </c:pt>
                <c:pt idx="27">
                  <c:v>8.1999999999999993</c:v>
                </c:pt>
                <c:pt idx="28">
                  <c:v>8.1</c:v>
                </c:pt>
                <c:pt idx="29">
                  <c:v>8</c:v>
                </c:pt>
                <c:pt idx="30">
                  <c:v>8</c:v>
                </c:pt>
                <c:pt idx="31">
                  <c:v>8.3000000000000007</c:v>
                </c:pt>
                <c:pt idx="32">
                  <c:v>8.1999999999999993</c:v>
                </c:pt>
                <c:pt idx="33">
                  <c:v>8.1</c:v>
                </c:pt>
                <c:pt idx="34">
                  <c:v>7.9</c:v>
                </c:pt>
                <c:pt idx="35">
                  <c:v>8</c:v>
                </c:pt>
                <c:pt idx="36">
                  <c:v>7.7</c:v>
                </c:pt>
                <c:pt idx="37">
                  <c:v>7.9</c:v>
                </c:pt>
                <c:pt idx="38">
                  <c:v>7.9</c:v>
                </c:pt>
                <c:pt idx="39">
                  <c:v>8</c:v>
                </c:pt>
                <c:pt idx="40">
                  <c:v>8.1999999999999993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9FB-4821-A164-132A8E68FE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750976"/>
        <c:axId val="138752768"/>
      </c:lineChart>
      <c:catAx>
        <c:axId val="13875097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crossAx val="13875276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8752768"/>
        <c:scaling>
          <c:orientation val="minMax"/>
          <c:max val="12"/>
          <c:min val="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38750976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7326712001908849E-2"/>
          <c:y val="0.11088737212410718"/>
          <c:w val="0.83965909090909085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fr-F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457674908930766E-2"/>
          <c:y val="0.14460903155076782"/>
          <c:w val="0.87735585029537844"/>
          <c:h val="0.44633122436251899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29F-43FB-8B74-D4A05EDC898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129F-43FB-8B74-D4A05EDC8981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4-129F-43FB-8B74-D4A05EDC8981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6-129F-43FB-8B74-D4A05EDC898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29F-43FB-8B74-D4A05EDC898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129F-43FB-8B74-D4A05EDC898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129F-43FB-8B74-D4A05EDC8981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129F-43FB-8B74-D4A05EDC8981}"/>
              </c:ext>
            </c:extLst>
          </c:dPt>
          <c:dLbls>
            <c:dLbl>
              <c:idx val="0"/>
              <c:layout>
                <c:manualLayout>
                  <c:x val="-1.8340210912425492E-3"/>
                  <c:y val="2.6827632461435278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9F-43FB-8B74-D4A05EDC8981}"/>
                </c:ext>
              </c:extLst>
            </c:dLbl>
            <c:dLbl>
              <c:idx val="1"/>
              <c:layout>
                <c:manualLayout>
                  <c:x val="1.8340210912425492E-3"/>
                  <c:y val="1.07310529845741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9F-43FB-8B74-D4A05EDC8981}"/>
                </c:ext>
              </c:extLst>
            </c:dLbl>
            <c:dLbl>
              <c:idx val="2"/>
              <c:layout>
                <c:manualLayout>
                  <c:x val="0"/>
                  <c:y val="5.36552649228705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9F-43FB-8B74-D4A05EDC8981}"/>
                </c:ext>
              </c:extLst>
            </c:dLbl>
            <c:dLbl>
              <c:idx val="3"/>
              <c:layout>
                <c:manualLayout>
                  <c:x val="0"/>
                  <c:y val="5.365315251086571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29F-43FB-8B74-D4A05EDC8981}"/>
                </c:ext>
              </c:extLst>
            </c:dLbl>
            <c:dLbl>
              <c:idx val="4"/>
              <c:layout>
                <c:manualLayout>
                  <c:x val="1.8340210912426165E-3"/>
                  <c:y val="1.07310529845741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9F-43FB-8B74-D4A05EDC8981}"/>
                </c:ext>
              </c:extLst>
            </c:dLbl>
            <c:dLbl>
              <c:idx val="5"/>
              <c:layout>
                <c:manualLayout>
                  <c:x val="-1.4441110954665742E-7"/>
                  <c:y val="5.36552649228705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29F-43FB-8B74-D4A05EDC8981}"/>
                </c:ext>
              </c:extLst>
            </c:dLbl>
            <c:dLbl>
              <c:idx val="6"/>
              <c:layout>
                <c:manualLayout>
                  <c:x val="-1.8340210912425492E-3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29F-43FB-8B74-D4A05EDC8981}"/>
                </c:ext>
              </c:extLst>
            </c:dLbl>
            <c:dLbl>
              <c:idx val="7"/>
              <c:layout>
                <c:manualLayout>
                  <c:x val="0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29F-43FB-8B74-D4A05EDC8981}"/>
                </c:ext>
              </c:extLst>
            </c:dLbl>
            <c:dLbl>
              <c:idx val="8"/>
              <c:layout>
                <c:manualLayout>
                  <c:x val="0"/>
                  <c:y val="1.07310529845741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29F-43FB-8B74-D4A05EDC8981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graphiques_ann'!$G$10:$G$18</c:f>
              <c:strCache>
                <c:ptCount val="9"/>
                <c:pt idx="0">
                  <c:v>Ariège</c:v>
                </c:pt>
                <c:pt idx="1">
                  <c:v>Paca</c:v>
                </c:pt>
                <c:pt idx="2">
                  <c:v>Alpes-de-Haute-Provence</c:v>
                </c:pt>
                <c:pt idx="3">
                  <c:v>France métro.</c:v>
                </c:pt>
                <c:pt idx="4">
                  <c:v>Lot</c:v>
                </c:pt>
                <c:pt idx="5">
                  <c:v>Haute-Corse</c:v>
                </c:pt>
                <c:pt idx="6">
                  <c:v>Haute-Marne</c:v>
                </c:pt>
                <c:pt idx="7">
                  <c:v>Hautes-Alpes</c:v>
                </c:pt>
                <c:pt idx="8">
                  <c:v>Corse-du-Sud</c:v>
                </c:pt>
              </c:strCache>
            </c:strRef>
          </c:cat>
          <c:val>
            <c:numRef>
              <c:f>'données graphiques_ann'!$H$10:$H$18</c:f>
              <c:numCache>
                <c:formatCode>#\ ##0.0</c:formatCode>
                <c:ptCount val="9"/>
                <c:pt idx="0">
                  <c:v>9.4</c:v>
                </c:pt>
                <c:pt idx="1">
                  <c:v>8.4</c:v>
                </c:pt>
                <c:pt idx="2">
                  <c:v>8.1999999999999993</c:v>
                </c:pt>
                <c:pt idx="3">
                  <c:v>7.7</c:v>
                </c:pt>
                <c:pt idx="4">
                  <c:v>7.4</c:v>
                </c:pt>
                <c:pt idx="5">
                  <c:v>7.1</c:v>
                </c:pt>
                <c:pt idx="6">
                  <c:v>6.9</c:v>
                </c:pt>
                <c:pt idx="7">
                  <c:v>6.5</c:v>
                </c:pt>
                <c:pt idx="8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29F-43FB-8B74-D4A05EDC89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2755023"/>
        <c:axId val="1"/>
      </c:barChart>
      <c:scatterChart>
        <c:scatterStyle val="lineMarker"/>
        <c:varyColors val="0"/>
        <c:ser>
          <c:idx val="1"/>
          <c:order val="1"/>
          <c:tx>
            <c:v>Variation annuelle, en point (échelle de droite)</c:v>
          </c:tx>
          <c:spPr>
            <a:ln w="28575">
              <a:noFill/>
            </a:ln>
          </c:spPr>
          <c:marker>
            <c:spPr>
              <a:solidFill>
                <a:srgbClr val="FF0000"/>
              </a:solidFill>
            </c:spPr>
          </c:marker>
          <c:yVal>
            <c:numRef>
              <c:f>'données graphiques_ann'!$J$10:$J$18</c:f>
              <c:numCache>
                <c:formatCode>#\ ##0.0</c:formatCode>
                <c:ptCount val="9"/>
                <c:pt idx="0">
                  <c:v>0.40000000000000036</c:v>
                </c:pt>
                <c:pt idx="1">
                  <c:v>0.70000000000000018</c:v>
                </c:pt>
                <c:pt idx="2">
                  <c:v>0.49999999999999911</c:v>
                </c:pt>
                <c:pt idx="3">
                  <c:v>0.60000000000000053</c:v>
                </c:pt>
                <c:pt idx="4">
                  <c:v>0.40000000000000036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129F-43FB-8B74-D4A05EDC89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catAx>
        <c:axId val="193275502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932755023"/>
        <c:crosses val="autoZero"/>
        <c:crossBetween val="between"/>
        <c:majorUnit val="2"/>
      </c:valAx>
      <c:val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  <c:max val="0.8"/>
          <c:min val="0.30000000000000004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3"/>
        <c:crosses val="max"/>
        <c:crossBetween val="midCat"/>
        <c:majorUnit val="0.1"/>
      </c:valAx>
    </c:plotArea>
    <c:legend>
      <c:legendPos val="r"/>
      <c:layout>
        <c:manualLayout>
          <c:xMode val="edge"/>
          <c:yMode val="edge"/>
          <c:x val="3.8515742616079457E-2"/>
          <c:y val="8.8534144499543194E-2"/>
          <c:w val="0.90099174329481169"/>
          <c:h val="5.2315573229402668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/>
              <a:t>Evolution du nombre de bénéficiaires* des principales prestations sociales</a:t>
            </a:r>
            <a:r>
              <a:rPr lang="fr-FR" sz="1500" baseline="0"/>
              <a:t> dans les Alpes-de-Haute-Provence</a:t>
            </a:r>
          </a:p>
          <a:p>
            <a:pPr>
              <a:defRPr/>
            </a:pPr>
            <a:r>
              <a:rPr lang="fr-FR" sz="1100" b="0" i="1"/>
              <a:t>(données brutes, base 100 au</a:t>
            </a:r>
            <a:r>
              <a:rPr lang="fr-FR" sz="1100" b="0" i="1" baseline="0"/>
              <a:t> T4</a:t>
            </a:r>
            <a:r>
              <a:rPr lang="fr-FR" sz="1100" b="0" i="1"/>
              <a:t> 2021)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6251461557959444E-2"/>
          <c:y val="0.18092396816931747"/>
          <c:w val="0.88312922262587745"/>
          <c:h val="0.52746912612019115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RSA!$A$62:$A$110</c:f>
              <c:strCache>
                <c:ptCount val="49"/>
                <c:pt idx="0">
                  <c:v>T4
2021</c:v>
                </c:pt>
                <c:pt idx="3">
                  <c:v>T1
2022</c:v>
                </c:pt>
                <c:pt idx="6">
                  <c:v>T2
2022</c:v>
                </c:pt>
                <c:pt idx="9">
                  <c:v>T3
2022</c:v>
                </c:pt>
                <c:pt idx="12">
                  <c:v>T4
2022</c:v>
                </c:pt>
                <c:pt idx="15">
                  <c:v>T1
2023</c:v>
                </c:pt>
                <c:pt idx="18">
                  <c:v>T2
2023</c:v>
                </c:pt>
                <c:pt idx="21">
                  <c:v>T3
2023</c:v>
                </c:pt>
                <c:pt idx="24">
                  <c:v>T4
2023</c:v>
                </c:pt>
                <c:pt idx="27">
                  <c:v>T1
2024</c:v>
                </c:pt>
                <c:pt idx="30">
                  <c:v>T2
2024</c:v>
                </c:pt>
                <c:pt idx="33">
                  <c:v>T3
2024</c:v>
                </c:pt>
                <c:pt idx="36">
                  <c:v>T4
2024</c:v>
                </c:pt>
                <c:pt idx="39">
                  <c:v>T1
2025</c:v>
                </c:pt>
                <c:pt idx="42">
                  <c:v>T2
2025</c:v>
                </c:pt>
                <c:pt idx="45">
                  <c:v>T3
2025</c:v>
                </c:pt>
                <c:pt idx="48">
                  <c:v>T4
2025</c:v>
                </c:pt>
              </c:strCache>
            </c:strRef>
          </c:cat>
          <c:val>
            <c:numRef>
              <c:f>RSA!$AS$62:$AS$110</c:f>
              <c:numCache>
                <c:formatCode>0.0</c:formatCode>
                <c:ptCount val="49"/>
                <c:pt idx="0">
                  <c:v>100</c:v>
                </c:pt>
                <c:pt idx="1">
                  <c:v>100.22935779816513</c:v>
                </c:pt>
                <c:pt idx="2">
                  <c:v>99.77064220183486</c:v>
                </c:pt>
                <c:pt idx="3">
                  <c:v>100.45871559633028</c:v>
                </c:pt>
                <c:pt idx="4">
                  <c:v>100.68807339449542</c:v>
                </c:pt>
                <c:pt idx="5">
                  <c:v>100.22935779816513</c:v>
                </c:pt>
                <c:pt idx="6">
                  <c:v>99.311926605504581</c:v>
                </c:pt>
                <c:pt idx="7">
                  <c:v>99.311926605504581</c:v>
                </c:pt>
                <c:pt idx="8">
                  <c:v>97.706422018348633</c:v>
                </c:pt>
                <c:pt idx="9">
                  <c:v>98.394495412844037</c:v>
                </c:pt>
                <c:pt idx="10">
                  <c:v>98.165137614678898</c:v>
                </c:pt>
                <c:pt idx="11">
                  <c:v>99.082568807339456</c:v>
                </c:pt>
                <c:pt idx="12">
                  <c:v>99.541284403669721</c:v>
                </c:pt>
                <c:pt idx="13">
                  <c:v>99.082568807339456</c:v>
                </c:pt>
                <c:pt idx="14">
                  <c:v>99.311926605504581</c:v>
                </c:pt>
                <c:pt idx="15">
                  <c:v>99.082568807339456</c:v>
                </c:pt>
                <c:pt idx="16">
                  <c:v>98.394495412844037</c:v>
                </c:pt>
                <c:pt idx="17">
                  <c:v>98.623853211009177</c:v>
                </c:pt>
                <c:pt idx="18">
                  <c:v>97.247706422018354</c:v>
                </c:pt>
                <c:pt idx="19">
                  <c:v>96.100917431192656</c:v>
                </c:pt>
                <c:pt idx="20">
                  <c:v>94.954128440366972</c:v>
                </c:pt>
                <c:pt idx="21">
                  <c:v>94.495412844036693</c:v>
                </c:pt>
                <c:pt idx="22">
                  <c:v>94.495412844036693</c:v>
                </c:pt>
                <c:pt idx="23">
                  <c:v>94.954128440366972</c:v>
                </c:pt>
                <c:pt idx="24">
                  <c:v>94.954128440366972</c:v>
                </c:pt>
                <c:pt idx="25">
                  <c:v>94.724770642201833</c:v>
                </c:pt>
                <c:pt idx="26">
                  <c:v>94.724770642201833</c:v>
                </c:pt>
                <c:pt idx="27">
                  <c:v>94.724770642201833</c:v>
                </c:pt>
                <c:pt idx="28">
                  <c:v>94.954128440366972</c:v>
                </c:pt>
                <c:pt idx="29">
                  <c:v>95.183486238532112</c:v>
                </c:pt>
                <c:pt idx="30">
                  <c:v>94.954128440366972</c:v>
                </c:pt>
                <c:pt idx="31">
                  <c:v>93.807339449541288</c:v>
                </c:pt>
                <c:pt idx="32">
                  <c:v>92.201834862385326</c:v>
                </c:pt>
                <c:pt idx="33">
                  <c:v>93.11926605504587</c:v>
                </c:pt>
                <c:pt idx="34">
                  <c:v>93.807339449541288</c:v>
                </c:pt>
                <c:pt idx="35">
                  <c:v>93.348623853211009</c:v>
                </c:pt>
                <c:pt idx="36">
                  <c:v>94.954128440366972</c:v>
                </c:pt>
                <c:pt idx="37">
                  <c:v>94.266055045871553</c:v>
                </c:pt>
                <c:pt idx="38">
                  <c:v>94.724770642201833</c:v>
                </c:pt>
                <c:pt idx="39">
                  <c:v>95.642201834862391</c:v>
                </c:pt>
                <c:pt idx="40">
                  <c:v>96.100917431192656</c:v>
                </c:pt>
                <c:pt idx="41">
                  <c:v>95.87155963302753</c:v>
                </c:pt>
                <c:pt idx="42">
                  <c:v>93.807339449541288</c:v>
                </c:pt>
                <c:pt idx="43">
                  <c:v>92.889908256880744</c:v>
                </c:pt>
                <c:pt idx="44">
                  <c:v>90.366972477064223</c:v>
                </c:pt>
                <c:pt idx="45">
                  <c:v>90.596330275229349</c:v>
                </c:pt>
                <c:pt idx="46">
                  <c:v>90.137614678899084</c:v>
                </c:pt>
                <c:pt idx="47">
                  <c:v>90.596330275229349</c:v>
                </c:pt>
                <c:pt idx="48">
                  <c:v>90.825688073394488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2A-43BF-89A5-AF1E6854EA49}"/>
            </c:ext>
          </c:extLst>
        </c:ser>
        <c:ser>
          <c:idx val="0"/>
          <c:order val="1"/>
          <c:tx>
            <c:v>ASS**</c:v>
          </c:tx>
          <c:marker>
            <c:symbol val="none"/>
          </c:marker>
          <c:cat>
            <c:strRef>
              <c:f>RSA!$A$62:$A$110</c:f>
              <c:strCache>
                <c:ptCount val="49"/>
                <c:pt idx="0">
                  <c:v>T4
2021</c:v>
                </c:pt>
                <c:pt idx="3">
                  <c:v>T1
2022</c:v>
                </c:pt>
                <c:pt idx="6">
                  <c:v>T2
2022</c:v>
                </c:pt>
                <c:pt idx="9">
                  <c:v>T3
2022</c:v>
                </c:pt>
                <c:pt idx="12">
                  <c:v>T4
2022</c:v>
                </c:pt>
                <c:pt idx="15">
                  <c:v>T1
2023</c:v>
                </c:pt>
                <c:pt idx="18">
                  <c:v>T2
2023</c:v>
                </c:pt>
                <c:pt idx="21">
                  <c:v>T3
2023</c:v>
                </c:pt>
                <c:pt idx="24">
                  <c:v>T4
2023</c:v>
                </c:pt>
                <c:pt idx="27">
                  <c:v>T1
2024</c:v>
                </c:pt>
                <c:pt idx="30">
                  <c:v>T2
2024</c:v>
                </c:pt>
                <c:pt idx="33">
                  <c:v>T3
2024</c:v>
                </c:pt>
                <c:pt idx="36">
                  <c:v>T4
2024</c:v>
                </c:pt>
                <c:pt idx="39">
                  <c:v>T1
2025</c:v>
                </c:pt>
                <c:pt idx="42">
                  <c:v>T2
2025</c:v>
                </c:pt>
                <c:pt idx="45">
                  <c:v>T3
2025</c:v>
                </c:pt>
                <c:pt idx="48">
                  <c:v>T4
2025</c:v>
                </c:pt>
              </c:strCache>
            </c:strRef>
          </c:cat>
          <c:val>
            <c:numRef>
              <c:f>ASS!$AR$62:$AR$109</c:f>
              <c:numCache>
                <c:formatCode>0.0</c:formatCode>
                <c:ptCount val="48"/>
                <c:pt idx="0">
                  <c:v>100</c:v>
                </c:pt>
                <c:pt idx="1">
                  <c:v>100</c:v>
                </c:pt>
                <c:pt idx="2">
                  <c:v>98.837209302325576</c:v>
                </c:pt>
                <c:pt idx="3">
                  <c:v>96.511627906976756</c:v>
                </c:pt>
                <c:pt idx="4">
                  <c:v>94.186046511627907</c:v>
                </c:pt>
                <c:pt idx="5">
                  <c:v>91.860465116279073</c:v>
                </c:pt>
                <c:pt idx="6">
                  <c:v>90.697674418604649</c:v>
                </c:pt>
                <c:pt idx="7">
                  <c:v>89.534883720930239</c:v>
                </c:pt>
                <c:pt idx="8">
                  <c:v>88.372093023255815</c:v>
                </c:pt>
                <c:pt idx="9">
                  <c:v>86.04651162790698</c:v>
                </c:pt>
                <c:pt idx="10">
                  <c:v>84.883720930232556</c:v>
                </c:pt>
                <c:pt idx="11">
                  <c:v>86.04651162790698</c:v>
                </c:pt>
                <c:pt idx="12">
                  <c:v>84.883720930232556</c:v>
                </c:pt>
                <c:pt idx="13">
                  <c:v>83.720930232558146</c:v>
                </c:pt>
                <c:pt idx="14">
                  <c:v>83.720930232558146</c:v>
                </c:pt>
                <c:pt idx="15">
                  <c:v>81.395348837209298</c:v>
                </c:pt>
                <c:pt idx="16">
                  <c:v>81.395348837209298</c:v>
                </c:pt>
                <c:pt idx="17">
                  <c:v>80.232558139534888</c:v>
                </c:pt>
                <c:pt idx="18">
                  <c:v>79.069767441860463</c:v>
                </c:pt>
                <c:pt idx="19">
                  <c:v>80.232558139534888</c:v>
                </c:pt>
                <c:pt idx="20">
                  <c:v>80.232558139534888</c:v>
                </c:pt>
                <c:pt idx="21">
                  <c:v>79.069767441860463</c:v>
                </c:pt>
                <c:pt idx="22">
                  <c:v>76.744186046511629</c:v>
                </c:pt>
                <c:pt idx="23">
                  <c:v>76.744186046511629</c:v>
                </c:pt>
                <c:pt idx="24">
                  <c:v>76.744186046511629</c:v>
                </c:pt>
                <c:pt idx="25">
                  <c:v>77.906976744186053</c:v>
                </c:pt>
                <c:pt idx="26">
                  <c:v>74.418604651162795</c:v>
                </c:pt>
                <c:pt idx="27">
                  <c:v>74.418604651162795</c:v>
                </c:pt>
                <c:pt idx="28">
                  <c:v>73.255813953488371</c:v>
                </c:pt>
                <c:pt idx="29">
                  <c:v>72.093023255813947</c:v>
                </c:pt>
                <c:pt idx="30">
                  <c:v>70.930232558139537</c:v>
                </c:pt>
                <c:pt idx="31">
                  <c:v>72.093023255813947</c:v>
                </c:pt>
                <c:pt idx="32">
                  <c:v>73.255813953488371</c:v>
                </c:pt>
                <c:pt idx="33">
                  <c:v>70.930232558139537</c:v>
                </c:pt>
                <c:pt idx="34">
                  <c:v>70.930232558139537</c:v>
                </c:pt>
                <c:pt idx="35">
                  <c:v>72.093023255813947</c:v>
                </c:pt>
                <c:pt idx="36">
                  <c:v>73.255813953488371</c:v>
                </c:pt>
                <c:pt idx="37">
                  <c:v>76.744186046511629</c:v>
                </c:pt>
                <c:pt idx="38">
                  <c:v>75.581395348837205</c:v>
                </c:pt>
                <c:pt idx="39">
                  <c:v>76.744186046511629</c:v>
                </c:pt>
                <c:pt idx="40">
                  <c:v>79.069767441860463</c:v>
                </c:pt>
                <c:pt idx="41">
                  <c:v>79.069767441860463</c:v>
                </c:pt>
                <c:pt idx="42">
                  <c:v>80.232558139534888</c:v>
                </c:pt>
                <c:pt idx="43">
                  <c:v>81.395348837209298</c:v>
                </c:pt>
                <c:pt idx="44">
                  <c:v>81.395348837209298</c:v>
                </c:pt>
                <c:pt idx="45">
                  <c:v>79.069767441860463</c:v>
                </c:pt>
                <c:pt idx="46">
                  <c:v>79.069767441860463</c:v>
                </c:pt>
                <c:pt idx="47">
                  <c:v>80.232558139534888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2A-43BF-89A5-AF1E6854EA49}"/>
            </c:ext>
          </c:extLst>
        </c:ser>
        <c:ser>
          <c:idx val="3"/>
          <c:order val="2"/>
          <c:tx>
            <c:v>PA</c:v>
          </c:tx>
          <c:marker>
            <c:symbol val="none"/>
          </c:marker>
          <c:cat>
            <c:strRef>
              <c:f>RSA!$A$62:$A$110</c:f>
              <c:strCache>
                <c:ptCount val="49"/>
                <c:pt idx="0">
                  <c:v>T4
2021</c:v>
                </c:pt>
                <c:pt idx="3">
                  <c:v>T1
2022</c:v>
                </c:pt>
                <c:pt idx="6">
                  <c:v>T2
2022</c:v>
                </c:pt>
                <c:pt idx="9">
                  <c:v>T3
2022</c:v>
                </c:pt>
                <c:pt idx="12">
                  <c:v>T4
2022</c:v>
                </c:pt>
                <c:pt idx="15">
                  <c:v>T1
2023</c:v>
                </c:pt>
                <c:pt idx="18">
                  <c:v>T2
2023</c:v>
                </c:pt>
                <c:pt idx="21">
                  <c:v>T3
2023</c:v>
                </c:pt>
                <c:pt idx="24">
                  <c:v>T4
2023</c:v>
                </c:pt>
                <c:pt idx="27">
                  <c:v>T1
2024</c:v>
                </c:pt>
                <c:pt idx="30">
                  <c:v>T2
2024</c:v>
                </c:pt>
                <c:pt idx="33">
                  <c:v>T3
2024</c:v>
                </c:pt>
                <c:pt idx="36">
                  <c:v>T4
2024</c:v>
                </c:pt>
                <c:pt idx="39">
                  <c:v>T1
2025</c:v>
                </c:pt>
                <c:pt idx="42">
                  <c:v>T2
2025</c:v>
                </c:pt>
                <c:pt idx="45">
                  <c:v>T3
2025</c:v>
                </c:pt>
                <c:pt idx="48">
                  <c:v>T4
2025</c:v>
                </c:pt>
              </c:strCache>
            </c:strRef>
          </c:cat>
          <c:val>
            <c:numRef>
              <c:f>PA!$AR$62:$AR$110</c:f>
              <c:numCache>
                <c:formatCode>0.0</c:formatCode>
                <c:ptCount val="49"/>
                <c:pt idx="0">
                  <c:v>100</c:v>
                </c:pt>
                <c:pt idx="1">
                  <c:v>98.869143780290784</c:v>
                </c:pt>
                <c:pt idx="2">
                  <c:v>98.465266558966064</c:v>
                </c:pt>
                <c:pt idx="3">
                  <c:v>98.626817447495966</c:v>
                </c:pt>
                <c:pt idx="4">
                  <c:v>98.142164781906303</c:v>
                </c:pt>
                <c:pt idx="5">
                  <c:v>98.384491114701135</c:v>
                </c:pt>
                <c:pt idx="6">
                  <c:v>98.949919224555742</c:v>
                </c:pt>
                <c:pt idx="7">
                  <c:v>99.111470113085616</c:v>
                </c:pt>
                <c:pt idx="8">
                  <c:v>101.21163166397416</c:v>
                </c:pt>
                <c:pt idx="9">
                  <c:v>102.90791599353797</c:v>
                </c:pt>
                <c:pt idx="10">
                  <c:v>104.44264943457189</c:v>
                </c:pt>
                <c:pt idx="11">
                  <c:v>105.49273021001615</c:v>
                </c:pt>
                <c:pt idx="12">
                  <c:v>105.65428109854605</c:v>
                </c:pt>
                <c:pt idx="13">
                  <c:v>104.8465266558966</c:v>
                </c:pt>
                <c:pt idx="14">
                  <c:v>102.90791599353797</c:v>
                </c:pt>
                <c:pt idx="15">
                  <c:v>102.42326332794831</c:v>
                </c:pt>
                <c:pt idx="16">
                  <c:v>100.48465266558966</c:v>
                </c:pt>
                <c:pt idx="17">
                  <c:v>100.64620355411955</c:v>
                </c:pt>
                <c:pt idx="18">
                  <c:v>100.64620355411955</c:v>
                </c:pt>
                <c:pt idx="19">
                  <c:v>101.69628432956381</c:v>
                </c:pt>
                <c:pt idx="20">
                  <c:v>102.50403877221326</c:v>
                </c:pt>
                <c:pt idx="21">
                  <c:v>102.98869143780291</c:v>
                </c:pt>
                <c:pt idx="22">
                  <c:v>102.82714054927303</c:v>
                </c:pt>
                <c:pt idx="23">
                  <c:v>102.74636510500808</c:v>
                </c:pt>
                <c:pt idx="24">
                  <c:v>102.50403877221326</c:v>
                </c:pt>
                <c:pt idx="25">
                  <c:v>99.919224555735056</c:v>
                </c:pt>
                <c:pt idx="26">
                  <c:v>97.657512116316639</c:v>
                </c:pt>
                <c:pt idx="27">
                  <c:v>95.799676898222941</c:v>
                </c:pt>
                <c:pt idx="28">
                  <c:v>94.426494345718908</c:v>
                </c:pt>
                <c:pt idx="29">
                  <c:v>94.830371567043613</c:v>
                </c:pt>
                <c:pt idx="30">
                  <c:v>96.122778675282717</c:v>
                </c:pt>
                <c:pt idx="31">
                  <c:v>98.061389337641359</c:v>
                </c:pt>
                <c:pt idx="32">
                  <c:v>99.838449111470112</c:v>
                </c:pt>
                <c:pt idx="33">
                  <c:v>101.05008077544426</c:v>
                </c:pt>
                <c:pt idx="34">
                  <c:v>101.45395799676898</c:v>
                </c:pt>
                <c:pt idx="35">
                  <c:v>101.61550888529887</c:v>
                </c:pt>
                <c:pt idx="36">
                  <c:v>101.77705977382875</c:v>
                </c:pt>
                <c:pt idx="37">
                  <c:v>101.77705977382875</c:v>
                </c:pt>
                <c:pt idx="38">
                  <c:v>101.77705977382875</c:v>
                </c:pt>
                <c:pt idx="39">
                  <c:v>99.273021001615518</c:v>
                </c:pt>
                <c:pt idx="40">
                  <c:v>97.011308562197101</c:v>
                </c:pt>
                <c:pt idx="41">
                  <c:v>95.718901453957997</c:v>
                </c:pt>
                <c:pt idx="42">
                  <c:v>97.495961227786751</c:v>
                </c:pt>
                <c:pt idx="43">
                  <c:v>98.222940226171247</c:v>
                </c:pt>
                <c:pt idx="44">
                  <c:v>99.515347334410336</c:v>
                </c:pt>
                <c:pt idx="45">
                  <c:v>100.24232633279485</c:v>
                </c:pt>
                <c:pt idx="46">
                  <c:v>100.96930533117931</c:v>
                </c:pt>
                <c:pt idx="47">
                  <c:v>102.58481421647818</c:v>
                </c:pt>
                <c:pt idx="48">
                  <c:v>103.23101777059773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B2A-43BF-89A5-AF1E6854EA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463936"/>
        <c:axId val="229465472"/>
      </c:lineChart>
      <c:catAx>
        <c:axId val="229463936"/>
        <c:scaling>
          <c:orientation val="minMax"/>
          <c:min val="1"/>
        </c:scaling>
        <c:delete val="0"/>
        <c:axPos val="b"/>
        <c:majorGridlines/>
        <c:numFmt formatCode="General" sourceLinked="1"/>
        <c:majorTickMark val="out"/>
        <c:minorTickMark val="none"/>
        <c:tickLblPos val="low"/>
        <c:spPr>
          <a:ln w="19050"/>
        </c:spPr>
        <c:txPr>
          <a:bodyPr/>
          <a:lstStyle/>
          <a:p>
            <a:pPr>
              <a:defRPr sz="1000" baseline="0"/>
            </a:pPr>
            <a:endParaRPr lang="fr-FR"/>
          </a:p>
        </c:txPr>
        <c:crossAx val="229465472"/>
        <c:crossesAt val="100"/>
        <c:auto val="1"/>
        <c:lblAlgn val="ctr"/>
        <c:lblOffset val="100"/>
        <c:tickMarkSkip val="3"/>
        <c:noMultiLvlLbl val="1"/>
      </c:catAx>
      <c:valAx>
        <c:axId val="229465472"/>
        <c:scaling>
          <c:orientation val="minMax"/>
          <c:max val="108"/>
          <c:min val="68"/>
        </c:scaling>
        <c:delete val="0"/>
        <c:axPos val="l"/>
        <c:majorGridlines/>
        <c:numFmt formatCode="0" sourceLinked="0"/>
        <c:majorTickMark val="none"/>
        <c:minorTickMark val="none"/>
        <c:tickLblPos val="low"/>
        <c:spPr>
          <a:ln/>
        </c:spPr>
        <c:crossAx val="229463936"/>
        <c:crossesAt val="43862"/>
        <c:crossBetween val="midCat"/>
        <c:majorUnit val="4"/>
      </c:valAx>
      <c:spPr>
        <a:ln>
          <a:solidFill>
            <a:schemeClr val="tx1">
              <a:tint val="7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29860508090694265"/>
          <c:y val="0.78118350744005616"/>
          <c:w val="0.38762692046671737"/>
          <c:h val="6.057927432437779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du cumul annuel glissant des créations d'entreprises </a:t>
            </a:r>
          </a:p>
          <a:p>
            <a:pPr>
              <a:defRPr/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(données brutes,  </a:t>
            </a:r>
            <a:r>
              <a:rPr lang="fr-FR" sz="1000" b="0" i="1" u="none" strike="noStrike" kern="1200" spc="0" baseline="0">
                <a:solidFill>
                  <a:srgbClr val="000000"/>
                </a:solidFill>
                <a:latin typeface="Calibri"/>
              </a:rPr>
              <a:t>base 100 au 1</a:t>
            </a:r>
            <a:r>
              <a:rPr lang="fr-FR" sz="1000" b="0" i="1" u="none" strike="noStrike" kern="1200" spc="0" baseline="30000">
                <a:solidFill>
                  <a:srgbClr val="000000"/>
                </a:solidFill>
                <a:latin typeface="Calibri"/>
              </a:rPr>
              <a:t>er </a:t>
            </a:r>
            <a:r>
              <a:rPr lang="fr-FR" sz="1000" b="0" i="1" u="none" strike="noStrike" kern="1200" spc="0" baseline="0">
                <a:solidFill>
                  <a:srgbClr val="000000"/>
                </a:solidFill>
                <a:latin typeface="Calibri"/>
              </a:rPr>
              <a:t>trimestre 2015 </a:t>
            </a: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)</a:t>
            </a:r>
          </a:p>
        </c:rich>
      </c:tx>
      <c:layout>
        <c:manualLayout>
          <c:xMode val="edge"/>
          <c:yMode val="edge"/>
          <c:x val="0.21786639343918568"/>
          <c:y val="2.02331097686805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5.0918923802737791E-2"/>
          <c:y val="0.24729020639798646"/>
          <c:w val="0.92942066234906906"/>
          <c:h val="0.52392569192019056"/>
        </c:manualLayout>
      </c:layout>
      <c:lineChart>
        <c:grouping val="standard"/>
        <c:varyColors val="0"/>
        <c:ser>
          <c:idx val="3"/>
          <c:order val="0"/>
          <c:tx>
            <c:v>Total Alpes-de-Haute-Provence</c:v>
          </c:tx>
          <c:spPr>
            <a:ln w="28575" cap="rnd">
              <a:solidFill>
                <a:srgbClr val="98B954"/>
              </a:solidFill>
              <a:round/>
            </a:ln>
            <a:effectLst/>
          </c:spPr>
          <c:marker>
            <c:symbol val="none"/>
          </c:marker>
          <c:cat>
            <c:multiLvlStrRef>
              <c:f>'Cumul annuel'!$A$10:$B$53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annuel'!$V$10:$V$53</c:f>
              <c:numCache>
                <c:formatCode>0.0</c:formatCode>
                <c:ptCount val="44"/>
                <c:pt idx="0">
                  <c:v>100</c:v>
                </c:pt>
                <c:pt idx="1">
                  <c:v>99.937926753569201</c:v>
                </c:pt>
                <c:pt idx="2">
                  <c:v>100.68280571073866</c:v>
                </c:pt>
                <c:pt idx="3">
                  <c:v>101.30353817504655</c:v>
                </c:pt>
                <c:pt idx="4">
                  <c:v>102.35878336436997</c:v>
                </c:pt>
                <c:pt idx="5">
                  <c:v>100.37243947858474</c:v>
                </c:pt>
                <c:pt idx="6">
                  <c:v>97.330850403476106</c:v>
                </c:pt>
                <c:pt idx="7">
                  <c:v>94.599627560521412</c:v>
                </c:pt>
                <c:pt idx="8">
                  <c:v>94.475481067659842</c:v>
                </c:pt>
                <c:pt idx="9">
                  <c:v>94.97206703910615</c:v>
                </c:pt>
                <c:pt idx="10">
                  <c:v>96.275605214152705</c:v>
                </c:pt>
                <c:pt idx="11">
                  <c:v>98.696461824953445</c:v>
                </c:pt>
                <c:pt idx="12">
                  <c:v>102.29671011793917</c:v>
                </c:pt>
                <c:pt idx="13">
                  <c:v>104.53134698944754</c:v>
                </c:pt>
                <c:pt idx="14">
                  <c:v>107.20049658597144</c:v>
                </c:pt>
                <c:pt idx="15">
                  <c:v>108.69025450031036</c:v>
                </c:pt>
                <c:pt idx="16">
                  <c:v>111.73184357541899</c:v>
                </c:pt>
                <c:pt idx="17">
                  <c:v>115.39416511483552</c:v>
                </c:pt>
                <c:pt idx="18">
                  <c:v>119.61514587212912</c:v>
                </c:pt>
                <c:pt idx="19">
                  <c:v>128.11918063314712</c:v>
                </c:pt>
                <c:pt idx="20">
                  <c:v>126.5673494723774</c:v>
                </c:pt>
                <c:pt idx="21">
                  <c:v>120.60831781502172</c:v>
                </c:pt>
                <c:pt idx="22">
                  <c:v>122.284295468653</c:v>
                </c:pt>
                <c:pt idx="23">
                  <c:v>125.01551831160769</c:v>
                </c:pt>
                <c:pt idx="24">
                  <c:v>131.59528243327125</c:v>
                </c:pt>
                <c:pt idx="25">
                  <c:v>151.83116076970828</c:v>
                </c:pt>
                <c:pt idx="26">
                  <c:v>151.89323401613905</c:v>
                </c:pt>
                <c:pt idx="27">
                  <c:v>155.05896958410926</c:v>
                </c:pt>
                <c:pt idx="28">
                  <c:v>161.1421477343265</c:v>
                </c:pt>
                <c:pt idx="29">
                  <c:v>158.78336436995656</c:v>
                </c:pt>
                <c:pt idx="30">
                  <c:v>163.2526381129733</c:v>
                </c:pt>
                <c:pt idx="31">
                  <c:v>163.19056486654253</c:v>
                </c:pt>
                <c:pt idx="32">
                  <c:v>162.32153941651148</c:v>
                </c:pt>
                <c:pt idx="33">
                  <c:v>158.03848541278708</c:v>
                </c:pt>
                <c:pt idx="34">
                  <c:v>156.54872749844816</c:v>
                </c:pt>
                <c:pt idx="35">
                  <c:v>155.49348230912477</c:v>
                </c:pt>
                <c:pt idx="36">
                  <c:v>155.1831160769708</c:v>
                </c:pt>
                <c:pt idx="37">
                  <c:v>153.94165114835505</c:v>
                </c:pt>
                <c:pt idx="38">
                  <c:v>154.7486033519553</c:v>
                </c:pt>
                <c:pt idx="39">
                  <c:v>154.31409062693979</c:v>
                </c:pt>
                <c:pt idx="40">
                  <c:v>152.94847920546243</c:v>
                </c:pt>
                <c:pt idx="41">
                  <c:v>151.89323401613905</c:v>
                </c:pt>
                <c:pt idx="42">
                  <c:v>157.97641216635628</c:v>
                </c:pt>
                <c:pt idx="43">
                  <c:v>162.32153941651148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5C-430D-8938-44FA213C13F7}"/>
            </c:ext>
          </c:extLst>
        </c:ser>
        <c:ser>
          <c:idx val="1"/>
          <c:order val="1"/>
          <c:tx>
            <c:v>Alpes-de-Haute-Provence hors micro-entrepreneurs</c:v>
          </c:tx>
          <c:spPr>
            <a:ln w="28575" cap="rnd">
              <a:solidFill>
                <a:srgbClr val="98B954"/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'Cumul annuel'!$A$10:$B$53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annuel'!$U$10:$U$53</c:f>
              <c:numCache>
                <c:formatCode>0.0</c:formatCode>
                <c:ptCount val="44"/>
                <c:pt idx="0">
                  <c:v>100</c:v>
                </c:pt>
                <c:pt idx="1">
                  <c:v>94.73684210526315</c:v>
                </c:pt>
                <c:pt idx="2">
                  <c:v>92.344497607655512</c:v>
                </c:pt>
                <c:pt idx="3">
                  <c:v>88.63636363636364</c:v>
                </c:pt>
                <c:pt idx="4">
                  <c:v>88.875598086124398</c:v>
                </c:pt>
                <c:pt idx="5">
                  <c:v>93.181818181818173</c:v>
                </c:pt>
                <c:pt idx="6">
                  <c:v>94.617224880382778</c:v>
                </c:pt>
                <c:pt idx="7">
                  <c:v>96.411483253588514</c:v>
                </c:pt>
                <c:pt idx="8">
                  <c:v>100.11961722488039</c:v>
                </c:pt>
                <c:pt idx="9">
                  <c:v>98.325358851674636</c:v>
                </c:pt>
                <c:pt idx="10">
                  <c:v>98.923444976076553</c:v>
                </c:pt>
                <c:pt idx="11">
                  <c:v>102.51196172248804</c:v>
                </c:pt>
                <c:pt idx="12">
                  <c:v>102.99043062200957</c:v>
                </c:pt>
                <c:pt idx="13">
                  <c:v>106.69856459330143</c:v>
                </c:pt>
                <c:pt idx="14">
                  <c:v>108.85167464114834</c:v>
                </c:pt>
                <c:pt idx="15">
                  <c:v>103.82775119617224</c:v>
                </c:pt>
                <c:pt idx="16">
                  <c:v>112.67942583732058</c:v>
                </c:pt>
                <c:pt idx="17">
                  <c:v>118.54066985645932</c:v>
                </c:pt>
                <c:pt idx="18">
                  <c:v>124.64114832535884</c:v>
                </c:pt>
                <c:pt idx="19">
                  <c:v>126.67464114832536</c:v>
                </c:pt>
                <c:pt idx="20">
                  <c:v>113.27751196172248</c:v>
                </c:pt>
                <c:pt idx="21">
                  <c:v>96.291866028708128</c:v>
                </c:pt>
                <c:pt idx="22">
                  <c:v>88.755980861244026</c:v>
                </c:pt>
                <c:pt idx="23">
                  <c:v>92.703349282296656</c:v>
                </c:pt>
                <c:pt idx="24">
                  <c:v>93.660287081339703</c:v>
                </c:pt>
                <c:pt idx="25">
                  <c:v>106.81818181818181</c:v>
                </c:pt>
                <c:pt idx="26">
                  <c:v>105.62200956937799</c:v>
                </c:pt>
                <c:pt idx="27">
                  <c:v>103.34928229665073</c:v>
                </c:pt>
                <c:pt idx="28">
                  <c:v>104.54545454545455</c:v>
                </c:pt>
                <c:pt idx="29">
                  <c:v>103.94736842105263</c:v>
                </c:pt>
                <c:pt idx="30">
                  <c:v>106.3397129186603</c:v>
                </c:pt>
                <c:pt idx="31">
                  <c:v>109.80861244019138</c:v>
                </c:pt>
                <c:pt idx="32">
                  <c:v>111.36363636363636</c:v>
                </c:pt>
                <c:pt idx="33">
                  <c:v>105.62200956937799</c:v>
                </c:pt>
                <c:pt idx="34">
                  <c:v>104.54545454545455</c:v>
                </c:pt>
                <c:pt idx="35">
                  <c:v>103.11004784688996</c:v>
                </c:pt>
                <c:pt idx="36">
                  <c:v>102.27272727272727</c:v>
                </c:pt>
                <c:pt idx="37">
                  <c:v>103.82775119617224</c:v>
                </c:pt>
                <c:pt idx="38">
                  <c:v>103.82775119617224</c:v>
                </c:pt>
                <c:pt idx="39">
                  <c:v>98.803827751196167</c:v>
                </c:pt>
                <c:pt idx="40">
                  <c:v>97.84688995215312</c:v>
                </c:pt>
                <c:pt idx="41">
                  <c:v>94.856459330143537</c:v>
                </c:pt>
                <c:pt idx="42">
                  <c:v>97.607655502392348</c:v>
                </c:pt>
                <c:pt idx="43">
                  <c:v>98.803827751196167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45C-430D-8938-44FA213C13F7}"/>
            </c:ext>
          </c:extLst>
        </c:ser>
        <c:ser>
          <c:idx val="2"/>
          <c:order val="2"/>
          <c:tx>
            <c:v>Total Provence-Alpes-Côte d'Azur</c:v>
          </c:tx>
          <c:spPr>
            <a:ln w="28575" cap="rnd">
              <a:solidFill>
                <a:srgbClr val="F79646"/>
              </a:solidFill>
              <a:round/>
            </a:ln>
            <a:effectLst/>
          </c:spPr>
          <c:marker>
            <c:symbol val="none"/>
          </c:marker>
          <c:cat>
            <c:multiLvlStrRef>
              <c:f>'Cumul annuel'!$A$10:$B$53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annuel'!$T$10:$T$53</c:f>
              <c:numCache>
                <c:formatCode>0.0</c:formatCode>
                <c:ptCount val="44"/>
                <c:pt idx="0">
                  <c:v>100</c:v>
                </c:pt>
                <c:pt idx="1">
                  <c:v>98.939875299434263</c:v>
                </c:pt>
                <c:pt idx="2">
                  <c:v>98.503253427566634</c:v>
                </c:pt>
                <c:pt idx="3">
                  <c:v>97.949406228232618</c:v>
                </c:pt>
                <c:pt idx="4">
                  <c:v>99.559980292553647</c:v>
                </c:pt>
                <c:pt idx="5">
                  <c:v>101.47975739453967</c:v>
                </c:pt>
                <c:pt idx="6">
                  <c:v>101.42029527191178</c:v>
                </c:pt>
                <c:pt idx="7">
                  <c:v>101.868809568305</c:v>
                </c:pt>
                <c:pt idx="8">
                  <c:v>102.61123664225889</c:v>
                </c:pt>
                <c:pt idx="9">
                  <c:v>102.6791933538336</c:v>
                </c:pt>
                <c:pt idx="10">
                  <c:v>105.0440869166341</c:v>
                </c:pt>
                <c:pt idx="11">
                  <c:v>108.72054501282682</c:v>
                </c:pt>
                <c:pt idx="12">
                  <c:v>113.93962046176584</c:v>
                </c:pt>
                <c:pt idx="13">
                  <c:v>119.25383530690949</c:v>
                </c:pt>
                <c:pt idx="14">
                  <c:v>122.52085421586449</c:v>
                </c:pt>
                <c:pt idx="15">
                  <c:v>125.09981142012538</c:v>
                </c:pt>
                <c:pt idx="16">
                  <c:v>129.89415742172235</c:v>
                </c:pt>
                <c:pt idx="17">
                  <c:v>133.11700446815377</c:v>
                </c:pt>
                <c:pt idx="18">
                  <c:v>136.85292468697438</c:v>
                </c:pt>
                <c:pt idx="19">
                  <c:v>142.87728716807393</c:v>
                </c:pt>
                <c:pt idx="20">
                  <c:v>141.59120640152224</c:v>
                </c:pt>
                <c:pt idx="21">
                  <c:v>134.12955947061721</c:v>
                </c:pt>
                <c:pt idx="22">
                  <c:v>141.65576527751821</c:v>
                </c:pt>
                <c:pt idx="23">
                  <c:v>147.08210869676017</c:v>
                </c:pt>
                <c:pt idx="24">
                  <c:v>157.85324748135437</c:v>
                </c:pt>
                <c:pt idx="25">
                  <c:v>179.44989041980259</c:v>
                </c:pt>
                <c:pt idx="26">
                  <c:v>177.83761743769219</c:v>
                </c:pt>
                <c:pt idx="27">
                  <c:v>181.56164523198723</c:v>
                </c:pt>
                <c:pt idx="28">
                  <c:v>183.82290480963627</c:v>
                </c:pt>
                <c:pt idx="29">
                  <c:v>180.62044477667726</c:v>
                </c:pt>
                <c:pt idx="30">
                  <c:v>186.25235724843273</c:v>
                </c:pt>
                <c:pt idx="31">
                  <c:v>187.68794278044885</c:v>
                </c:pt>
                <c:pt idx="32">
                  <c:v>184.0658500535159</c:v>
                </c:pt>
                <c:pt idx="33">
                  <c:v>180.45564975110855</c:v>
                </c:pt>
                <c:pt idx="34">
                  <c:v>178.67178607227197</c:v>
                </c:pt>
                <c:pt idx="35">
                  <c:v>175.2382732199589</c:v>
                </c:pt>
                <c:pt idx="36">
                  <c:v>179.67754540357791</c:v>
                </c:pt>
                <c:pt idx="37">
                  <c:v>180.32313416353782</c:v>
                </c:pt>
                <c:pt idx="38">
                  <c:v>179.51784713137729</c:v>
                </c:pt>
                <c:pt idx="39">
                  <c:v>180.40128438184877</c:v>
                </c:pt>
                <c:pt idx="40">
                  <c:v>177.42987716824382</c:v>
                </c:pt>
                <c:pt idx="41">
                  <c:v>180.22459693175449</c:v>
                </c:pt>
                <c:pt idx="42">
                  <c:v>186.72805422945584</c:v>
                </c:pt>
                <c:pt idx="43">
                  <c:v>191.30323983622432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45C-430D-8938-44FA213C13F7}"/>
            </c:ext>
          </c:extLst>
        </c:ser>
        <c:ser>
          <c:idx val="0"/>
          <c:order val="3"/>
          <c:tx>
            <c:v>Provence-Alpes-Côte d'Azur hors micro-entrepreneurs</c:v>
          </c:tx>
          <c:spPr>
            <a:ln w="28575" cap="rnd">
              <a:solidFill>
                <a:srgbClr val="F79646"/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'Cumul annuel'!$A$10:$B$53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annuel'!$S$10:$S$53</c:f>
              <c:numCache>
                <c:formatCode>0.0</c:formatCode>
                <c:ptCount val="44"/>
                <c:pt idx="0">
                  <c:v>100</c:v>
                </c:pt>
                <c:pt idx="1">
                  <c:v>98.698125719870163</c:v>
                </c:pt>
                <c:pt idx="2">
                  <c:v>98.952916128581904</c:v>
                </c:pt>
                <c:pt idx="3">
                  <c:v>99.232138494293395</c:v>
                </c:pt>
                <c:pt idx="4">
                  <c:v>102.80967505497189</c:v>
                </c:pt>
                <c:pt idx="5">
                  <c:v>106.614079787791</c:v>
                </c:pt>
                <c:pt idx="6">
                  <c:v>107.84963875606437</c:v>
                </c:pt>
                <c:pt idx="7">
                  <c:v>110.15322327318418</c:v>
                </c:pt>
                <c:pt idx="8">
                  <c:v>111.6365920910265</c:v>
                </c:pt>
                <c:pt idx="9">
                  <c:v>111.85647970402431</c:v>
                </c:pt>
                <c:pt idx="10">
                  <c:v>114.05884611357368</c:v>
                </c:pt>
                <c:pt idx="11">
                  <c:v>116.16697497469548</c:v>
                </c:pt>
                <c:pt idx="12">
                  <c:v>117.29433527625564</c:v>
                </c:pt>
                <c:pt idx="13">
                  <c:v>120.8963037939339</c:v>
                </c:pt>
                <c:pt idx="14">
                  <c:v>122.08299884820775</c:v>
                </c:pt>
                <c:pt idx="15">
                  <c:v>121.24533175107327</c:v>
                </c:pt>
                <c:pt idx="16">
                  <c:v>124.84031970960874</c:v>
                </c:pt>
                <c:pt idx="17">
                  <c:v>125.80014659174199</c:v>
                </c:pt>
                <c:pt idx="18">
                  <c:v>125.67100624760043</c:v>
                </c:pt>
                <c:pt idx="19">
                  <c:v>124.03057484904541</c:v>
                </c:pt>
                <c:pt idx="20">
                  <c:v>116.41827510383582</c:v>
                </c:pt>
                <c:pt idx="21">
                  <c:v>103.01909182925553</c:v>
                </c:pt>
                <c:pt idx="22">
                  <c:v>104.13947157167289</c:v>
                </c:pt>
                <c:pt idx="23">
                  <c:v>108.20215699277512</c:v>
                </c:pt>
                <c:pt idx="24">
                  <c:v>113.61209032843531</c:v>
                </c:pt>
                <c:pt idx="25">
                  <c:v>128.56444801228579</c:v>
                </c:pt>
                <c:pt idx="26">
                  <c:v>129.57313880841858</c:v>
                </c:pt>
                <c:pt idx="27">
                  <c:v>129.76859446441659</c:v>
                </c:pt>
                <c:pt idx="28">
                  <c:v>129.97801123870022</c:v>
                </c:pt>
                <c:pt idx="29">
                  <c:v>128.35503123800217</c:v>
                </c:pt>
                <c:pt idx="30">
                  <c:v>129.01818435656696</c:v>
                </c:pt>
                <c:pt idx="31">
                  <c:v>130.89595476597674</c:v>
                </c:pt>
                <c:pt idx="32">
                  <c:v>128.32710900143101</c:v>
                </c:pt>
                <c:pt idx="33">
                  <c:v>125.58025897874421</c:v>
                </c:pt>
                <c:pt idx="34">
                  <c:v>124.81937803218037</c:v>
                </c:pt>
                <c:pt idx="35">
                  <c:v>123.44071760147988</c:v>
                </c:pt>
                <c:pt idx="36">
                  <c:v>128.05137691529092</c:v>
                </c:pt>
                <c:pt idx="37">
                  <c:v>128.45624934557259</c:v>
                </c:pt>
                <c:pt idx="38">
                  <c:v>126.95193885030191</c:v>
                </c:pt>
                <c:pt idx="39">
                  <c:v>125.88740358102683</c:v>
                </c:pt>
                <c:pt idx="40">
                  <c:v>122.8229381173432</c:v>
                </c:pt>
                <c:pt idx="41">
                  <c:v>123.86304142961851</c:v>
                </c:pt>
                <c:pt idx="42">
                  <c:v>127.05315695787232</c:v>
                </c:pt>
                <c:pt idx="43">
                  <c:v>129.25901364699314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45C-430D-8938-44FA213C13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5317920"/>
        <c:axId val="1705316960"/>
      </c:lineChart>
      <c:catAx>
        <c:axId val="1705317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5400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5316960"/>
        <c:crossesAt val="100"/>
        <c:auto val="1"/>
        <c:lblAlgn val="ctr"/>
        <c:lblOffset val="100"/>
        <c:tickLblSkip val="4"/>
        <c:tickMarkSkip val="4"/>
        <c:noMultiLvlLbl val="1"/>
      </c:catAx>
      <c:valAx>
        <c:axId val="1705316960"/>
        <c:scaling>
          <c:orientation val="minMax"/>
          <c:max val="200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5317920"/>
        <c:crosses val="autoZero"/>
        <c:crossBetween val="midCat"/>
        <c:majorUnit val="20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940707426741594E-2"/>
          <c:y val="0.10472569887064738"/>
          <c:w val="0.92431118858147676"/>
          <c:h val="0.131330605246290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0.00612</cdr:x>
      <cdr:y>0.8698</cdr:y>
    </cdr:from>
    <cdr:to>
      <cdr:x>0.96441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180" y="3105150"/>
          <a:ext cx="6763651" cy="4648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données provisoires, corrigées des variations saisonnières  </a:t>
          </a: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0.88029</cdr:y>
    </cdr:from>
    <cdr:to>
      <cdr:x>1</cdr:x>
      <cdr:y>1</cdr:y>
    </cdr:to>
    <cdr:sp macro="" textlink="">
      <cdr:nvSpPr>
        <cdr:cNvPr id="3" name="Text Box 1">
          <a:extLst xmlns:a="http://schemas.openxmlformats.org/drawingml/2006/main">
            <a:ext uri="{FF2B5EF4-FFF2-40B4-BE49-F238E27FC236}">
              <a16:creationId xmlns:a16="http://schemas.microsoft.com/office/drawing/2014/main" id="{DA88C067-CF1C-7E00-BE62-B413ECD558F2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831074"/>
          <a:ext cx="6124576" cy="5209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200" b="1" i="0" u="none" strike="noStrike" baseline="0">
              <a:solidFill>
                <a:srgbClr val="000000"/>
              </a:solidFill>
              <a:latin typeface="Calibri"/>
            </a:rPr>
            <a:t>Note</a:t>
          </a:r>
          <a:r>
            <a:rPr lang="fr-FR" sz="1200" b="0" i="0" u="none" strike="noStrike" baseline="0">
              <a:solidFill>
                <a:srgbClr val="000000"/>
              </a:solidFill>
              <a:latin typeface="Calibri"/>
            </a:rPr>
            <a:t> : données en date de jugement. </a:t>
          </a:r>
        </a:p>
        <a:p xmlns:a="http://schemas.openxmlformats.org/drawingml/2006/main">
          <a:pPr algn="l" rtl="0">
            <a:defRPr sz="1000"/>
          </a:pPr>
          <a:r>
            <a:rPr lang="fr-FR" sz="1200" b="1" i="1" u="none" strike="noStrike" baseline="0">
              <a:solidFill>
                <a:srgbClr val="000000"/>
              </a:solidFill>
              <a:latin typeface="Calibri"/>
            </a:rPr>
            <a:t>Source</a:t>
          </a:r>
          <a:r>
            <a:rPr lang="fr-FR" sz="1200" b="0" i="1" u="none" strike="noStrike" baseline="0">
              <a:solidFill>
                <a:srgbClr val="000000"/>
              </a:solidFill>
              <a:latin typeface="Calibri"/>
            </a:rPr>
            <a:t> : Banque de France, Fiben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0.0149</cdr:x>
      <cdr:y>0</cdr:y>
    </cdr:from>
    <cdr:to>
      <cdr:x>0.97387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0253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Alpes-de-Haute-Provence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0.00756</cdr:x>
      <cdr:y>0.88201</cdr:y>
    </cdr:from>
    <cdr:to>
      <cdr:x>0.96585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340" y="3474720"/>
          <a:ext cx="6763651" cy="4648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 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0.12082</cdr:x>
      <cdr:y>0</cdr:y>
    </cdr:from>
    <cdr:to>
      <cdr:x>0.95116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52778" y="0"/>
          <a:ext cx="5860560" cy="746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Alpes-de-Haute-Provence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T3 2025 et le T4 2025) </a:t>
          </a:r>
          <a:endParaRPr lang="fr-FR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486844"/>
          <a:ext cx="6956671" cy="7549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secteurs d'activité ne correspond pas au total de l'emploi salarié, car l'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3 % de l'emploi salarié total n'est pas représentée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0.26667</cdr:x>
      <cdr:y>0.28383</cdr:y>
    </cdr:from>
    <cdr:to>
      <cdr:x>0.26709</cdr:x>
      <cdr:y>0.75474</cdr:y>
    </cdr:to>
    <cdr:cxnSp macro="">
      <cdr:nvCxnSpPr>
        <cdr:cNvPr id="5" name="Connecteur droit 4">
          <a:extLst xmlns:a="http://schemas.openxmlformats.org/drawingml/2006/main">
            <a:ext uri="{FF2B5EF4-FFF2-40B4-BE49-F238E27FC236}">
              <a16:creationId xmlns:a16="http://schemas.microsoft.com/office/drawing/2014/main" id="{AD525FB5-C36B-5E9F-4317-C7F95168B677}"/>
            </a:ext>
          </a:extLst>
        </cdr:cNvPr>
        <cdr:cNvCxnSpPr/>
      </cdr:nvCxnSpPr>
      <cdr:spPr>
        <a:xfrm xmlns:a="http://schemas.openxmlformats.org/drawingml/2006/main" flipH="1" flipV="1">
          <a:off x="1882140" y="1203960"/>
          <a:ext cx="2988" cy="1997495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0.01043</cdr:x>
      <cdr:y>0</cdr:y>
    </cdr:from>
    <cdr:to>
      <cdr:x>0.98515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66676" y="0"/>
          <a:ext cx="6229694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Alpes-de-Haute-Provence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2015)</a:t>
          </a:r>
          <a:endParaRPr lang="fr-FR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0.00828</cdr:x>
      <cdr:y>0.89053</cdr:y>
    </cdr:from>
    <cdr:to>
      <cdr:x>0.96735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420" y="3781425"/>
          <a:ext cx="6763651" cy="4648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</a:t>
          </a:r>
          <a:r>
            <a:rPr lang="fr-FR" sz="1100" b="0" i="0" baseline="0">
              <a:effectLst/>
              <a:latin typeface="+mn-lt"/>
              <a:ea typeface="+mn-ea"/>
              <a:cs typeface="+mn-cs"/>
            </a:rPr>
            <a:t>,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corrigées des variations saisonnières </a:t>
          </a:r>
          <a:r>
            <a:rPr lang="fr-FR" sz="600" b="0" i="0" baseline="0">
              <a:effectLst/>
              <a:latin typeface="+mn-lt"/>
              <a:ea typeface="+mn-ea"/>
              <a:cs typeface="+mn-cs"/>
            </a:rPr>
            <a:t>  </a:t>
          </a:r>
          <a:endParaRPr lang="fr-FR" sz="6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0.82965</cdr:y>
    </cdr:from>
    <cdr:to>
      <cdr:x>0.97611</cdr:x>
      <cdr:y>0.96047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3938078"/>
          <a:ext cx="7915274" cy="6209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: données provisoires</a:t>
          </a:r>
        </a:p>
        <a:p xmlns:a="http://schemas.openxmlformats.org/drawingml/2006/main">
          <a:pPr rtl="0"/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Lecture : 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1 500 contrats d'apprentissage ont commencé entre janvier et décembre 2025 dans les Alpes-de-Haute-Provence. Fin décembre 2025, le département  compte 1 800 bénéficiaires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de contrat 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d'apprentissage.</a:t>
          </a:r>
          <a:endParaRPr lang="fr-FR" sz="900" dirty="0">
            <a:effectLst/>
          </a:endParaRPr>
        </a:p>
        <a:p xmlns:a="http://schemas.openxmlformats.org/drawingml/2006/main">
          <a:pPr rtl="0"/>
          <a:r>
            <a:rPr lang="fr-FR" sz="900" b="1" i="1" baseline="0" dirty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Dares, Système d’information sur l’apprentissage </a:t>
          </a:r>
          <a:endParaRPr lang="fr-FR" sz="900" dirty="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0.04025</cdr:x>
      <cdr:y>0.84911</cdr:y>
    </cdr:from>
    <cdr:to>
      <cdr:x>0.9233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9875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 et départementaux)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0" y="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T4 2022</a:t>
          </a:r>
          <a:endParaRPr lang="fr-FR" sz="110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0.81962</cdr:y>
    </cdr:from>
    <cdr:to>
      <cdr:x>1</cdr:x>
      <cdr:y>0.99801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0" y="3919051"/>
          <a:ext cx="6115050" cy="8529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/>
            <a:t>* Pour le RSA et la PA, la notion de bénéficiaires renvoie à celle de foyer et non d’individu. Pour l’ASS, elle renvoie à l’individu qui perçoit l’allocation.</a:t>
          </a: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00" b="0" i="0">
              <a:effectLst/>
              <a:latin typeface="+mn-lt"/>
              <a:ea typeface="+mn-ea"/>
              <a:cs typeface="+mn-cs"/>
            </a:rPr>
            <a:t>** Données à fin novembre</a:t>
          </a:r>
          <a:endParaRPr lang="fr-FR" sz="1000" b="0" i="0"/>
        </a:p>
        <a:p xmlns:a="http://schemas.openxmlformats.org/drawingml/2006/main"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00" b="1" i="0"/>
            <a:t>Note : </a:t>
          </a:r>
          <a:r>
            <a:rPr lang="fr-FR" sz="1000" i="0"/>
            <a:t>données provisoires</a:t>
          </a:r>
        </a:p>
        <a:p xmlns:a="http://schemas.openxmlformats.org/drawingml/2006/main"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00" b="1" i="1"/>
            <a:t>Sources : </a:t>
          </a:r>
          <a:r>
            <a:rPr lang="fr-FR" sz="1000" i="1"/>
            <a:t>Cnaf, Allstat FR6 et FR2 ; MSA ;  France</a:t>
          </a:r>
          <a:r>
            <a:rPr lang="fr-FR" sz="1000" i="1" baseline="0"/>
            <a:t> Travail</a:t>
          </a:r>
          <a:r>
            <a:rPr lang="fr-FR" sz="1000" i="1"/>
            <a:t>, FNA - </a:t>
          </a:r>
          <a:r>
            <a:rPr lang="fr-FR" sz="1000" b="1" i="1"/>
            <a:t>Traitements : </a:t>
          </a:r>
          <a:r>
            <a:rPr lang="fr-FR" sz="1000" i="1"/>
            <a:t>Drees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0.02592</cdr:x>
      <cdr:y>0.90134</cdr:y>
    </cdr:from>
    <cdr:to>
      <cdr:x>0.89902</cdr:x>
      <cdr:y>0.98028</cdr:y>
    </cdr:to>
    <cdr:sp macro="" textlink="">
      <cdr:nvSpPr>
        <cdr:cNvPr id="2" name="Text Box 1">
          <a:extLst xmlns:a="http://schemas.openxmlformats.org/drawingml/2006/main">
            <a:ext uri="{FF2B5EF4-FFF2-40B4-BE49-F238E27FC236}">
              <a16:creationId xmlns:a16="http://schemas.microsoft.com/office/drawing/2014/main" id="{7E4BD3CD-C52D-50EC-A772-6E89A58BAE0E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4150" y="4060825"/>
          <a:ext cx="6203955" cy="3556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Champ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 : ensemble des activités marchandes hors agriculture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+mn-lt"/>
            </a:rPr>
            <a:t>Source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 : Insee, SIDE (Système d'information sur la démographie d'entreprises)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B5D4E-FF81-409F-B486-41C11772939C}" type="datetimeFigureOut">
              <a:rPr lang="fr-FR" smtClean="0"/>
              <a:t>24/03/2026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Edition octobre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D9A0B-53AC-447C-974B-4B6E68AA60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69445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24/03/2026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Edition octobre 2021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044874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066768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407561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Edition mars 2026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Les éclairages conjoncturels départementaux - Alpes-de-Haute-Provence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Edition mars 2026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reets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671392" y="5890321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-54929" y="1567340"/>
            <a:ext cx="9251827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4</a:t>
            </a:r>
            <a:r>
              <a:rPr lang="fr-FR" sz="5000" b="1" baseline="30000" dirty="0">
                <a:ln/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 trimestre 2025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les Alpes-de-Haute-Provence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014164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5" y="4818573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/>
              <a:t>Crédit photo : ©</a:t>
            </a:r>
            <a:r>
              <a:rPr lang="fr-FR" sz="1000" i="1" dirty="0" err="1"/>
              <a:t>Shutterstock</a:t>
            </a:r>
            <a:endParaRPr lang="fr-FR" sz="10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4089987"/>
            <a:ext cx="2530275" cy="168872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11" y="4014164"/>
            <a:ext cx="2493548" cy="1764544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91796" y="6520416"/>
            <a:ext cx="609471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pic>
        <p:nvPicPr>
          <p:cNvPr id="1028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2898" y="1190313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</a:p>
          <a:p>
            <a:pPr algn="ctr"/>
            <a:endParaRPr lang="fr-FR" sz="1500" i="1" dirty="0"/>
          </a:p>
        </p:txBody>
      </p:sp>
    </p:spTree>
    <p:extLst>
      <p:ext uri="{BB962C8B-B14F-4D97-AF65-F5344CB8AC3E}">
        <p14:creationId xmlns:p14="http://schemas.microsoft.com/office/powerpoint/2010/main" val="1036177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965" y="-1637"/>
            <a:ext cx="8932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Demande d’emploi - avertissement : </a:t>
            </a:r>
          </a:p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mise en place de la loi pour le plein emploi depuis 2025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90777" y="6568767"/>
            <a:ext cx="5848710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7BA48EB-44EF-7369-00ED-82D1BA2D1475}"/>
              </a:ext>
            </a:extLst>
          </p:cNvPr>
          <p:cNvSpPr txBox="1"/>
          <p:nvPr/>
        </p:nvSpPr>
        <p:spPr>
          <a:xfrm>
            <a:off x="174525" y="1063996"/>
            <a:ext cx="882780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rgbClr val="002060"/>
                </a:solidFill>
              </a:rPr>
              <a:t>Comme le prévoit la loi pour le plein emploi du 18 décembre 2023, </a:t>
            </a:r>
            <a:r>
              <a:rPr lang="fr-FR" sz="1400" b="1" dirty="0">
                <a:solidFill>
                  <a:srgbClr val="002060"/>
                </a:solidFill>
              </a:rPr>
              <a:t>depuis janvier 2025, de nouveaux publics sont systématiquement inscrits à France Travail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les </a:t>
            </a:r>
            <a:r>
              <a:rPr lang="fr-FR" sz="1400" b="1" dirty="0">
                <a:solidFill>
                  <a:srgbClr val="00B0F0"/>
                </a:solidFill>
              </a:rPr>
              <a:t>demandeurs et bénéficiaires du RSA </a:t>
            </a:r>
            <a:r>
              <a:rPr lang="fr-FR" sz="1400" b="1" dirty="0">
                <a:solidFill>
                  <a:srgbClr val="002060"/>
                </a:solidFill>
              </a:rPr>
              <a:t>(Revenu de solidarité active)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les </a:t>
            </a:r>
            <a:r>
              <a:rPr lang="fr-FR" sz="1400" b="1" dirty="0">
                <a:solidFill>
                  <a:srgbClr val="00B0F0"/>
                </a:solidFill>
              </a:rPr>
              <a:t>jeunes en recherche d'emploi </a:t>
            </a:r>
            <a:r>
              <a:rPr lang="fr-FR" sz="1400" b="1" dirty="0">
                <a:solidFill>
                  <a:srgbClr val="002060"/>
                </a:solidFill>
              </a:rPr>
              <a:t>suivis par les missions locales en CEJ (Contrat d'engagement jeune), </a:t>
            </a:r>
            <a:r>
              <a:rPr lang="fr-FR" sz="1400" b="1" dirty="0" err="1">
                <a:solidFill>
                  <a:srgbClr val="002060"/>
                </a:solidFill>
              </a:rPr>
              <a:t>Pacea</a:t>
            </a:r>
            <a:r>
              <a:rPr lang="fr-FR" sz="1400" b="1" dirty="0">
                <a:solidFill>
                  <a:srgbClr val="002060"/>
                </a:solidFill>
              </a:rPr>
              <a:t> (Parcours contractualisé d'accompagnement vers l'emploi et l'autonomie) ou AIJ (Accompagnement intensif des jeunes)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les </a:t>
            </a:r>
            <a:r>
              <a:rPr lang="fr-FR" sz="1400" b="1" dirty="0">
                <a:solidFill>
                  <a:srgbClr val="00B0F0"/>
                </a:solidFill>
              </a:rPr>
              <a:t>personnes en situation de handicap </a:t>
            </a:r>
            <a:r>
              <a:rPr lang="fr-FR" sz="1400" b="1" dirty="0">
                <a:solidFill>
                  <a:srgbClr val="002060"/>
                </a:solidFill>
              </a:rPr>
              <a:t>suivies par Cap emploi</a:t>
            </a:r>
            <a:r>
              <a:rPr lang="fr-FR" sz="1400" dirty="0">
                <a:solidFill>
                  <a:srgbClr val="002060"/>
                </a:solidFill>
              </a:rPr>
              <a:t>. </a:t>
            </a: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Selon leurs situations socioprofessionnelles, ces publics sont orientés vers différents parcours d'accompagnement. L’orientation des personnes bénéficiant déjà du RSA avant la mise en place de la réforme étant progressive à partir du 1</a:t>
            </a:r>
            <a:r>
              <a:rPr lang="fr-FR" sz="1400" baseline="30000" dirty="0">
                <a:solidFill>
                  <a:srgbClr val="002060"/>
                </a:solidFill>
              </a:rPr>
              <a:t>er</a:t>
            </a:r>
            <a:r>
              <a:rPr lang="fr-FR" sz="1400" dirty="0">
                <a:solidFill>
                  <a:srgbClr val="002060"/>
                </a:solidFill>
              </a:rPr>
              <a:t> janvier 2025, la montée en charge statistique l'est aussi. </a:t>
            </a:r>
          </a:p>
          <a:p>
            <a:pPr algn="just"/>
            <a:endParaRPr lang="fr-FR" sz="1400" dirty="0">
              <a:solidFill>
                <a:srgbClr val="002060"/>
              </a:solidFill>
            </a:endParaRP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Pour prendre en compte les situations de ces nouveaux publics, </a:t>
            </a:r>
            <a:r>
              <a:rPr lang="fr-FR" sz="1400" b="1" dirty="0">
                <a:solidFill>
                  <a:srgbClr val="002060"/>
                </a:solidFill>
              </a:rPr>
              <a:t>deux nouvelles catégories statistiques sont créées, selon les recommandations du </a:t>
            </a:r>
            <a:r>
              <a:rPr lang="fr-FR" sz="1400" b="1" dirty="0" err="1">
                <a:solidFill>
                  <a:srgbClr val="002060"/>
                </a:solidFill>
              </a:rPr>
              <a:t>Cnis</a:t>
            </a:r>
            <a:r>
              <a:rPr lang="fr-FR" sz="1400" b="1" dirty="0">
                <a:solidFill>
                  <a:srgbClr val="002060"/>
                </a:solidFill>
              </a:rPr>
              <a:t> : la </a:t>
            </a:r>
            <a:r>
              <a:rPr lang="fr-FR" sz="1400" b="1" dirty="0">
                <a:solidFill>
                  <a:srgbClr val="00B0F0"/>
                </a:solidFill>
              </a:rPr>
              <a:t>catégorie F</a:t>
            </a:r>
            <a:r>
              <a:rPr lang="fr-FR" sz="1400" b="1" dirty="0">
                <a:solidFill>
                  <a:srgbClr val="002060"/>
                </a:solidFill>
              </a:rPr>
              <a:t> pour les personnes orientées en parcours social et la </a:t>
            </a:r>
            <a:r>
              <a:rPr lang="fr-FR" sz="1400" b="1" dirty="0">
                <a:solidFill>
                  <a:srgbClr val="00B0F0"/>
                </a:solidFill>
              </a:rPr>
              <a:t>catégorie G </a:t>
            </a:r>
            <a:r>
              <a:rPr lang="fr-FR" sz="1400" b="1" dirty="0">
                <a:solidFill>
                  <a:srgbClr val="002060"/>
                </a:solidFill>
              </a:rPr>
              <a:t>pour les demandeurs et bénéficiaires du RSA en attente d'orientation</a:t>
            </a:r>
            <a:r>
              <a:rPr lang="fr-FR" sz="1400" dirty="0">
                <a:solidFill>
                  <a:srgbClr val="002060"/>
                </a:solidFill>
              </a:rPr>
              <a:t>. </a:t>
            </a:r>
          </a:p>
          <a:p>
            <a:pPr algn="just"/>
            <a:endParaRPr lang="fr-FR" sz="1400" dirty="0">
              <a:solidFill>
                <a:srgbClr val="002060"/>
              </a:solidFill>
            </a:endParaRP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Cette phase de transition devrait durer deux ans en France métropolitaine. </a:t>
            </a:r>
            <a:r>
              <a:rPr lang="fr-FR" sz="1400" b="1" dirty="0">
                <a:solidFill>
                  <a:srgbClr val="002060"/>
                </a:solidFill>
              </a:rPr>
              <a:t>Afin d'appréhender les évolutions conjoncturelles du nombre d'inscrits à France Travail pendant cette période, la Dares a mis à disposition, aux niveaux national et régional seulement, des indicateurs complémentaires hors bénéficiaires du RSA et hors jeunes « en parcours » (CEJ, </a:t>
            </a:r>
            <a:r>
              <a:rPr lang="fr-FR" sz="1400" b="1" dirty="0" err="1">
                <a:solidFill>
                  <a:srgbClr val="002060"/>
                </a:solidFill>
              </a:rPr>
              <a:t>Pacea</a:t>
            </a:r>
            <a:r>
              <a:rPr lang="fr-FR" sz="1400" b="1" dirty="0">
                <a:solidFill>
                  <a:srgbClr val="002060"/>
                </a:solidFill>
              </a:rPr>
              <a:t> et AIJ)</a:t>
            </a:r>
            <a:r>
              <a:rPr lang="fr-FR" sz="1400" dirty="0">
                <a:solidFill>
                  <a:srgbClr val="002060"/>
                </a:solidFill>
              </a:rPr>
              <a:t>. Ces séries, dites « contrefactuelles » ne sont pas disponibles au niveau départemental. </a:t>
            </a:r>
            <a:r>
              <a:rPr lang="fr-FR" sz="1400" b="1" dirty="0">
                <a:solidFill>
                  <a:srgbClr val="FF0000"/>
                </a:solidFill>
              </a:rPr>
              <a:t>Entre 2025 et 2027, il n’est donc plus possible de réaliser des analyses conjoncturelles de la demande d’emploi au niveau départemental.</a:t>
            </a:r>
          </a:p>
          <a:p>
            <a:pPr algn="just"/>
            <a:endParaRPr lang="fr-FR" sz="1400" b="1" dirty="0">
              <a:solidFill>
                <a:srgbClr val="FF0000"/>
              </a:solidFill>
            </a:endParaRP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Néanmoins, un chiffrage du nombre total d’inscrits, comprenant ces nouveaux publics, a été réalisé par la Dares et permet de situer chaque département au sein de la région. C’est ce qui est présenté dans la diapositive suivante.</a:t>
            </a:r>
          </a:p>
        </p:txBody>
      </p:sp>
    </p:spTree>
    <p:extLst>
      <p:ext uri="{BB962C8B-B14F-4D97-AF65-F5344CB8AC3E}">
        <p14:creationId xmlns:p14="http://schemas.microsoft.com/office/powerpoint/2010/main" val="3225106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A8F71C3B-0E8B-40E1-C11B-92202810F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87" y="965463"/>
            <a:ext cx="8181975" cy="355282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1669" y="-1637"/>
            <a:ext cx="89396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300" b="1" dirty="0">
                <a:solidFill>
                  <a:srgbClr val="4F81BD">
                    <a:lumMod val="75000"/>
                  </a:srgbClr>
                </a:solidFill>
              </a:rPr>
              <a:t>Au 4</a:t>
            </a:r>
            <a:r>
              <a:rPr lang="fr-FR" sz="2300" b="1" baseline="30000" dirty="0">
                <a:solidFill>
                  <a:srgbClr val="4F81BD">
                    <a:lumMod val="75000"/>
                  </a:srgbClr>
                </a:solidFill>
              </a:rPr>
              <a:t>e</a:t>
            </a:r>
            <a:r>
              <a:rPr lang="fr-FR" sz="2300" b="1" dirty="0">
                <a:solidFill>
                  <a:srgbClr val="4F81BD">
                    <a:lumMod val="75000"/>
                  </a:srgbClr>
                </a:solidFill>
              </a:rPr>
              <a:t> trimestre 2025, la hausse annuelle de la demande d’emploi y compris nouveaux publics est deux fois plus lente qu’au niveau régional</a:t>
            </a:r>
            <a:endParaRPr lang="fr-FR" sz="23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90777" y="6568767"/>
            <a:ext cx="5848710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FCF47F1-EFD2-654D-55A6-4926D0EBD43A}"/>
              </a:ext>
            </a:extLst>
          </p:cNvPr>
          <p:cNvSpPr txBox="1"/>
          <p:nvPr/>
        </p:nvSpPr>
        <p:spPr>
          <a:xfrm>
            <a:off x="394121" y="4629775"/>
            <a:ext cx="85475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b="1" dirty="0">
                <a:solidFill>
                  <a:srgbClr val="FF0000"/>
                </a:solidFill>
              </a:rPr>
              <a:t>Avertissement : </a:t>
            </a:r>
            <a:r>
              <a:rPr lang="fr-FR" sz="1200" dirty="0">
                <a:solidFill>
                  <a:srgbClr val="FF0000"/>
                </a:solidFill>
              </a:rPr>
              <a:t>les évolutions sont perturbées par des changements dans les règles d’actualisation subvenus au 1</a:t>
            </a:r>
            <a:r>
              <a:rPr lang="fr-FR" sz="1200" baseline="30000" dirty="0">
                <a:solidFill>
                  <a:srgbClr val="FF0000"/>
                </a:solidFill>
              </a:rPr>
              <a:t>er</a:t>
            </a:r>
            <a:r>
              <a:rPr lang="fr-FR" sz="1200" dirty="0">
                <a:solidFill>
                  <a:srgbClr val="FF0000"/>
                </a:solidFill>
              </a:rPr>
              <a:t> semestre 2025 et par l’entrée en vigueur en juin 2025 du décret relatif aux sanctions applicables aux inscrits à France Travail en cas de manquement à leurs obligations. </a:t>
            </a:r>
          </a:p>
          <a:p>
            <a:pPr algn="just"/>
            <a:endParaRPr lang="fr-FR" sz="1200" b="1" dirty="0">
              <a:solidFill>
                <a:srgbClr val="FF0000"/>
              </a:solidFill>
            </a:endParaRPr>
          </a:p>
          <a:p>
            <a:pPr algn="just"/>
            <a:r>
              <a:rPr lang="fr-FR" sz="1200" b="1" dirty="0">
                <a:solidFill>
                  <a:srgbClr val="FF0000"/>
                </a:solidFill>
              </a:rPr>
              <a:t>La Dares estime qu’en l’absence de ces changements, le nombre de demandeurs d’emploi en catégories A, B, C aurait diminué dans la région ce trimestre (-0,7 %) et se serait stabilisé au niveau national. Sur un an, l’évolution du nombre d’inscrits en catégories A, B, C serait de l’ordre de +1,6 % au niveau France entière. </a:t>
            </a:r>
            <a:r>
              <a:rPr lang="fr-FR" sz="1200" dirty="0">
                <a:solidFill>
                  <a:srgbClr val="FF0000"/>
                </a:solidFill>
              </a:rPr>
              <a:t>Une telle estimation n’a pas été réalisée par la Dares en rythme annuel au niveau régional, mais tout laisse à supposer que la croissance sur un an du nombre d’inscrits serait bien moindre que celle affichée dans le tableau.</a:t>
            </a:r>
            <a:r>
              <a:rPr lang="fr-FR" sz="1200" b="1" dirty="0">
                <a:solidFill>
                  <a:srgbClr val="FF0000"/>
                </a:solidFill>
              </a:rPr>
              <a:t> Ce sont ces évolutions qui reflètent le mieux la situation conjoncturelle du marché du travail.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741BCDC-D1A0-DD23-154F-0BCBB1FC7E7D}"/>
              </a:ext>
            </a:extLst>
          </p:cNvPr>
          <p:cNvSpPr/>
          <p:nvPr/>
        </p:nvSpPr>
        <p:spPr>
          <a:xfrm>
            <a:off x="8111904" y="1938536"/>
            <a:ext cx="574601" cy="184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CD23E0E-2543-E275-BD91-17190EBFC4A0}"/>
              </a:ext>
            </a:extLst>
          </p:cNvPr>
          <p:cNvSpPr/>
          <p:nvPr/>
        </p:nvSpPr>
        <p:spPr>
          <a:xfrm>
            <a:off x="8111905" y="3080192"/>
            <a:ext cx="574601" cy="184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582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0" y="-16958"/>
            <a:ext cx="92310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Sur un an, baisse du nombre de foyers bénéficiaires du RSA, forte hausse de l’ASS, beaucoup </a:t>
            </a:r>
            <a:r>
              <a:rPr lang="fr-FR" sz="2800" b="1">
                <a:solidFill>
                  <a:srgbClr val="376092"/>
                </a:solidFill>
              </a:rPr>
              <a:t>moins prononcée pour la PA</a:t>
            </a:r>
            <a:endParaRPr lang="fr-FR" sz="2800" b="1" dirty="0">
              <a:solidFill>
                <a:srgbClr val="376092"/>
              </a:solidFill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5933455"/>
              </p:ext>
            </p:extLst>
          </p:nvPr>
        </p:nvGraphicFramePr>
        <p:xfrm>
          <a:off x="1288139" y="1038224"/>
          <a:ext cx="6832820" cy="5253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9517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19796C31-BEE7-1BB7-3DE8-420F87812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31" y="1789936"/>
            <a:ext cx="8903423" cy="310750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6856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Un repli du nombre de foyers bénéficiaires du RSA plus marqué qu’au niveau régional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42255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240195" y="2855778"/>
            <a:ext cx="8499203" cy="18288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290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9168" y="455171"/>
            <a:ext cx="89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Les créations d’entreprises </a:t>
            </a:r>
            <a:r>
              <a:rPr lang="fr-FR" sz="2800" b="1">
                <a:solidFill>
                  <a:srgbClr val="376092"/>
                </a:solidFill>
              </a:rPr>
              <a:t>en hausse </a:t>
            </a:r>
            <a:r>
              <a:rPr lang="fr-FR" sz="2800" b="1" dirty="0">
                <a:solidFill>
                  <a:srgbClr val="376092"/>
                </a:solidFill>
              </a:rPr>
              <a:t>sur l’année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0CFA7562-29D2-26A5-3B09-F9D9D395F0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7622232"/>
              </p:ext>
            </p:extLst>
          </p:nvPr>
        </p:nvGraphicFramePr>
        <p:xfrm>
          <a:off x="526211" y="1174433"/>
          <a:ext cx="7600517" cy="5228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3116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9443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Alors qu’il se replie dans la région en 2025, le nombre de défaillances d’entreprises progresse dans le département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5785DAC7-14EC-471C-BBBC-7BE99623AA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7416790"/>
              </p:ext>
            </p:extLst>
          </p:nvPr>
        </p:nvGraphicFramePr>
        <p:xfrm>
          <a:off x="897236" y="1423360"/>
          <a:ext cx="6866537" cy="4863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3225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algn="ctr"/>
            <a:r>
              <a:rPr lang="fr-FR" u="sng" dirty="0">
                <a:hlinkClick r:id="rId4"/>
              </a:rPr>
              <a:t>https://paca.dreets.gouv.fr/Les-indicateurs-cles-de-la-Dreets-Paca</a:t>
            </a:r>
            <a:endParaRPr lang="fr-FR" dirty="0"/>
          </a:p>
          <a:p>
            <a:pPr marL="0" lvl="1" algn="ctr">
              <a:defRPr/>
            </a:pP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826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36743" y="1403968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84357" y="14088"/>
            <a:ext cx="8857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Après un repli marqué au trimestre précédent, l’emploi salarié est quasi-stable au 4</a:t>
            </a:r>
            <a:r>
              <a:rPr lang="fr-FR" sz="2800" b="1" baseline="300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trimestre 2025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14400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75449" y="6568767"/>
            <a:ext cx="5892665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7868114" y="2026033"/>
            <a:ext cx="1296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T4 2025 :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992559" y="2412453"/>
            <a:ext cx="983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 -0,2 %</a:t>
            </a:r>
          </a:p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+ 0,1 % </a:t>
            </a:r>
          </a:p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 -0,2 %</a:t>
            </a:r>
          </a:p>
          <a:p>
            <a:pPr algn="ctr"/>
            <a:endParaRPr lang="fr-FR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00000000-0008-0000-0300-0000013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8615987"/>
              </p:ext>
            </p:extLst>
          </p:nvPr>
        </p:nvGraphicFramePr>
        <p:xfrm>
          <a:off x="550506" y="1250302"/>
          <a:ext cx="8089641" cy="4693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>
              <a:sym typeface="Wingdings" panose="05000000000000000000" pitchFamily="2" charset="2"/>
            </a:endParaRPr>
          </a:p>
          <a:p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40048" y="69784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baisse des emplois hors intérim est plus que compensée par les créations d’emplois intérimaires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0557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556740" y="3005502"/>
            <a:ext cx="15976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+ 220</a:t>
            </a:r>
          </a:p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intérimaires</a:t>
            </a:r>
          </a:p>
          <a:p>
            <a:pPr algn="ctr"/>
            <a:r>
              <a:rPr lang="fr-FR" sz="1600" b="1" dirty="0">
                <a:solidFill>
                  <a:srgbClr val="0070C0"/>
                </a:solidFill>
              </a:rPr>
              <a:t>- 150</a:t>
            </a:r>
          </a:p>
          <a:p>
            <a:pPr algn="ctr"/>
            <a:r>
              <a:rPr lang="fr-FR" sz="1600" b="1" dirty="0">
                <a:solidFill>
                  <a:srgbClr val="0070C0"/>
                </a:solidFill>
              </a:rPr>
              <a:t>emplois hors intérim</a:t>
            </a:r>
          </a:p>
          <a:p>
            <a:pPr algn="ctr"/>
            <a:endParaRPr lang="fr-FR" sz="1600" b="1" dirty="0">
              <a:solidFill>
                <a:srgbClr val="0070C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sz="1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695270" y="2666948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T4 2025 : </a:t>
            </a:r>
            <a:endParaRPr lang="fr-FR" b="1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2469713"/>
              </p:ext>
            </p:extLst>
          </p:nvPr>
        </p:nvGraphicFramePr>
        <p:xfrm>
          <a:off x="653142" y="1360965"/>
          <a:ext cx="7585269" cy="4837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3211" y="991089"/>
            <a:ext cx="8234723" cy="546196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21766" y="6568767"/>
            <a:ext cx="5986732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13645" y="410011"/>
            <a:ext cx="8454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L’intérim soutient la plupart des secteurs d’activité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3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4464459"/>
              </p:ext>
            </p:extLst>
          </p:nvPr>
        </p:nvGraphicFramePr>
        <p:xfrm>
          <a:off x="905069" y="1308100"/>
          <a:ext cx="7195943" cy="4467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8805" y="36982"/>
            <a:ext cx="8862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Stabilité des effectifs dans le tertiaire, rebond dans l’industrie (après un an et demi de repli) et la construction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64898" y="6568767"/>
            <a:ext cx="593497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300-0000023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2816214"/>
              </p:ext>
            </p:extLst>
          </p:nvPr>
        </p:nvGraphicFramePr>
        <p:xfrm>
          <a:off x="699797" y="1305877"/>
          <a:ext cx="7520472" cy="4647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6" y="1114859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84008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13645" y="98537"/>
            <a:ext cx="8862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la 2</a:t>
            </a:r>
            <a:r>
              <a:rPr lang="fr-FR" sz="2800" b="1" baseline="300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année consécutive, l’emploi </a:t>
            </a:r>
            <a:r>
              <a:rPr lang="fr-FR" sz="2800" b="1">
                <a:solidFill>
                  <a:schemeClr val="accent1">
                    <a:lumMod val="75000"/>
                  </a:schemeClr>
                </a:solidFill>
              </a:rPr>
              <a:t>salarié diminue dans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département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BED7D67-3FE5-95C5-501B-BD1992848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47" y="1764380"/>
            <a:ext cx="8318637" cy="332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960852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113893" y="71397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EE16ED35-870F-AD25-E134-FC1E38901B8D}"/>
              </a:ext>
            </a:extLst>
          </p:cNvPr>
          <p:cNvSpPr txBox="1"/>
          <p:nvPr/>
        </p:nvSpPr>
        <p:spPr>
          <a:xfrm>
            <a:off x="74115" y="128596"/>
            <a:ext cx="8827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Les entrées en contrat d’apprentissage diminuent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96D0B25B-FF2B-47C7-A470-FDC42D2576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2874734"/>
              </p:ext>
            </p:extLst>
          </p:nvPr>
        </p:nvGraphicFramePr>
        <p:xfrm>
          <a:off x="335887" y="1268032"/>
          <a:ext cx="8109010" cy="4746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Flèche vers le bas 4">
            <a:extLst>
              <a:ext uri="{FF2B5EF4-FFF2-40B4-BE49-F238E27FC236}">
                <a16:creationId xmlns:a16="http://schemas.microsoft.com/office/drawing/2014/main" id="{799E1679-7435-4EB2-9480-0F4748B51406}"/>
              </a:ext>
            </a:extLst>
          </p:cNvPr>
          <p:cNvSpPr/>
          <p:nvPr/>
        </p:nvSpPr>
        <p:spPr bwMode="auto">
          <a:xfrm>
            <a:off x="7932923" y="1850991"/>
            <a:ext cx="149886" cy="656807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E994A74-AAEB-68AA-FF0A-AA1F56C01DD5}"/>
              </a:ext>
            </a:extLst>
          </p:cNvPr>
          <p:cNvSpPr txBox="1"/>
          <p:nvPr/>
        </p:nvSpPr>
        <p:spPr bwMode="auto">
          <a:xfrm>
            <a:off x="7720863" y="1457081"/>
            <a:ext cx="624450" cy="233766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 dirty="0"/>
              <a:t>1 800</a:t>
            </a:r>
          </a:p>
        </p:txBody>
      </p:sp>
    </p:spTree>
    <p:extLst>
      <p:ext uri="{BB962C8B-B14F-4D97-AF65-F5344CB8AC3E}">
        <p14:creationId xmlns:p14="http://schemas.microsoft.com/office/powerpoint/2010/main" val="2607306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25699" y="104318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50498" y="4204183"/>
            <a:ext cx="1652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7,7 % (+0,6 pt)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50499" y="3623697"/>
            <a:ext cx="1652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8,4 % (+0,7 pt)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90504" y="3916843"/>
            <a:ext cx="1572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8,2 % (+0,5 pt)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EE271C5-C428-120D-C09F-DF13477A7351}"/>
              </a:ext>
            </a:extLst>
          </p:cNvPr>
          <p:cNvSpPr txBox="1"/>
          <p:nvPr/>
        </p:nvSpPr>
        <p:spPr>
          <a:xfrm>
            <a:off x="7358737" y="2396996"/>
            <a:ext cx="2043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Taux au T4 2025 (évolution par rapport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au T4 2024) :</a:t>
            </a:r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00000000-0008-0000-0200-0000021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7492505"/>
              </p:ext>
            </p:extLst>
          </p:nvPr>
        </p:nvGraphicFramePr>
        <p:xfrm>
          <a:off x="199176" y="1360465"/>
          <a:ext cx="7957996" cy="5051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EB2BC5D6-C456-5F8C-2757-3956F4F7F07B}"/>
              </a:ext>
            </a:extLst>
          </p:cNvPr>
          <p:cNvSpPr txBox="1"/>
          <p:nvPr/>
        </p:nvSpPr>
        <p:spPr>
          <a:xfrm>
            <a:off x="96069" y="334294"/>
            <a:ext cx="9047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Nette augmentation du taux de chômage en 2025</a:t>
            </a:r>
          </a:p>
        </p:txBody>
      </p:sp>
    </p:spTree>
    <p:extLst>
      <p:ext uri="{BB962C8B-B14F-4D97-AF65-F5344CB8AC3E}">
        <p14:creationId xmlns:p14="http://schemas.microsoft.com/office/powerpoint/2010/main" val="3144472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080" y="62941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 taux qui reste supérieur à la plupart des départements comparables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97205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04EC02FE-AB14-5C17-66D5-C045D19E9036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1062037"/>
            <a:ext cx="6934200" cy="4733925"/>
            <a:chOff x="0" y="0"/>
            <a:chExt cx="6934200" cy="4733925"/>
          </a:xfrm>
        </p:grpSpPr>
        <p:graphicFrame>
          <p:nvGraphicFramePr>
            <p:cNvPr id="19" name="Graphique 18">
              <a:extLst>
                <a:ext uri="{FF2B5EF4-FFF2-40B4-BE49-F238E27FC236}">
                  <a16:creationId xmlns:a16="http://schemas.microsoft.com/office/drawing/2014/main" id="{9E01C135-2A2E-C931-841B-DAD016B1825C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6924675" cy="47339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0" name="Text Box 1">
              <a:extLst>
                <a:ext uri="{FF2B5EF4-FFF2-40B4-BE49-F238E27FC236}">
                  <a16:creationId xmlns:a16="http://schemas.microsoft.com/office/drawing/2014/main" id="{CF1D0F3D-A763-2A7B-6217-761E2835EC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" y="3914775"/>
              <a:ext cx="6924675" cy="80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8288" tIns="22860" rIns="0" bIns="0" anchor="t" upright="1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000" b="0" i="0" u="none" strike="noStrike" baseline="0">
                  <a:solidFill>
                    <a:srgbClr val="000000"/>
                  </a:solidFill>
                  <a:latin typeface="+mn-lt"/>
                </a:rPr>
                <a:t>* Pour évaluer la comparabilité avec les Alpes-de-Haute-Provence, les critères retenus sont le nombre total d'emplois (salariés et non salariés) du département, ainsi que le poids des secteurs de l'agriculture et du tertiaire non marchand dans l'emploi total </a:t>
              </a:r>
            </a:p>
            <a:p>
              <a:pPr algn="l" rtl="0">
                <a:defRPr sz="1000"/>
              </a:pPr>
              <a:r>
                <a:rPr lang="fr-FR" sz="1000" b="1" i="0" u="none" strike="noStrike" baseline="0">
                  <a:solidFill>
                    <a:srgbClr val="000000"/>
                  </a:solidFill>
                  <a:latin typeface="+mn-lt"/>
                </a:rPr>
                <a:t>Note : </a:t>
              </a:r>
              <a:r>
                <a:rPr lang="fr-FR" sz="1000" b="0" i="0" u="none" strike="noStrike" baseline="0">
                  <a:solidFill>
                    <a:srgbClr val="000000"/>
                  </a:solidFill>
                  <a:latin typeface="+mn-lt"/>
                </a:rPr>
                <a:t>données trimestrielles provisoires, corrigées des variations saisonnières ; estimation à +/- 0,3 point près du niveau du taux de chômage national et de son évolution d’un trimestre à l’autre</a:t>
              </a:r>
            </a:p>
            <a:p>
              <a:pPr algn="l" rtl="0">
                <a:defRPr sz="1000"/>
              </a:pPr>
              <a:r>
                <a:rPr lang="fr-FR" sz="1000" b="1" i="1" u="none" strike="noStrike" baseline="0">
                  <a:solidFill>
                    <a:srgbClr val="000000"/>
                  </a:solidFill>
                  <a:latin typeface="Calibri"/>
                </a:rPr>
                <a:t>Source : </a:t>
              </a:r>
              <a:r>
                <a:rPr lang="fr-FR" sz="1000" b="0" i="1" u="none" strike="noStrike" baseline="0">
                  <a:solidFill>
                    <a:srgbClr val="000000"/>
                  </a:solidFill>
                  <a:latin typeface="Calibri"/>
                </a:rPr>
                <a:t>Insee, taux de chômage au sens du BIT (national ) et taux de chômage localisés (régional et départementaux)</a:t>
              </a:r>
            </a:p>
          </p:txBody>
        </p:sp>
      </p:grpSp>
      <p:sp>
        <p:nvSpPr>
          <p:cNvPr id="18" name="ZoneTexte 1">
            <a:extLst>
              <a:ext uri="{FF2B5EF4-FFF2-40B4-BE49-F238E27FC236}">
                <a16:creationId xmlns:a16="http://schemas.microsoft.com/office/drawing/2014/main" id="{42D25CE8-DDFB-5BF0-812C-4978FC837B1D}"/>
              </a:ext>
            </a:extLst>
          </p:cNvPr>
          <p:cNvSpPr txBox="1"/>
          <p:nvPr/>
        </p:nvSpPr>
        <p:spPr>
          <a:xfrm>
            <a:off x="1108075" y="1062037"/>
            <a:ext cx="6889747" cy="38979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fr-FR" sz="1500" b="1" i="0" baseline="0">
                <a:effectLst/>
                <a:latin typeface="+mn-lt"/>
                <a:ea typeface="+mn-ea"/>
                <a:cs typeface="+mn-cs"/>
              </a:rPr>
              <a:t>Taux de chômage localisés dans les départements comparables* au T4 2025</a:t>
            </a:r>
            <a:endParaRPr lang="fr-FR" sz="1100"/>
          </a:p>
        </p:txBody>
      </p:sp>
    </p:spTree>
    <p:extLst>
      <p:ext uri="{BB962C8B-B14F-4D97-AF65-F5344CB8AC3E}">
        <p14:creationId xmlns:p14="http://schemas.microsoft.com/office/powerpoint/2010/main" val="37284294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75A013-2665-47DA-9765-AD20C70A5351}">
  <ds:schemaRefs>
    <ds:schemaRef ds:uri="2ff91c20-40e6-4ab5-a5ac-9b5646c66526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ab994d58-9349-46a1-8cee-b96a64c5dc7e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13311</TotalTime>
  <Words>1745</Words>
  <Application>Microsoft Office PowerPoint</Application>
  <PresentationFormat>Affichage à l'écran (4:3)</PresentationFormat>
  <Paragraphs>269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DANGELO, Virginie (DREETS-PACA)</cp:lastModifiedBy>
  <cp:revision>1066</cp:revision>
  <cp:lastPrinted>2018-10-09T12:30:48Z</cp:lastPrinted>
  <dcterms:created xsi:type="dcterms:W3CDTF">2018-05-30T13:27:07Z</dcterms:created>
  <dcterms:modified xsi:type="dcterms:W3CDTF">2026-03-24T08:28:51Z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  <property fmtid="{D5CDD505-2E9C-101B-9397-08002B2CF9AE}" pid="4" name="MSIP_Label_3094c1fb-3db8-4cce-b079-9b022302847f_Enabled">
    <vt:lpwstr>true</vt:lpwstr>
  </property>
  <property fmtid="{D5CDD505-2E9C-101B-9397-08002B2CF9AE}" pid="5" name="MSIP_Label_3094c1fb-3db8-4cce-b079-9b022302847f_SetDate">
    <vt:lpwstr>2025-09-15T09:12:38Z</vt:lpwstr>
  </property>
  <property fmtid="{D5CDD505-2E9C-101B-9397-08002B2CF9AE}" pid="6" name="MSIP_Label_3094c1fb-3db8-4cce-b079-9b022302847f_Method">
    <vt:lpwstr>Standard</vt:lpwstr>
  </property>
  <property fmtid="{D5CDD505-2E9C-101B-9397-08002B2CF9AE}" pid="7" name="MSIP_Label_3094c1fb-3db8-4cce-b079-9b022302847f_Name">
    <vt:lpwstr>[Prod v5] C1 - Standard</vt:lpwstr>
  </property>
  <property fmtid="{D5CDD505-2E9C-101B-9397-08002B2CF9AE}" pid="8" name="MSIP_Label_3094c1fb-3db8-4cce-b079-9b022302847f_SiteId">
    <vt:lpwstr>035e5292-5a25-4509-bb08-a555f7d31a8b</vt:lpwstr>
  </property>
  <property fmtid="{D5CDD505-2E9C-101B-9397-08002B2CF9AE}" pid="9" name="MSIP_Label_3094c1fb-3db8-4cce-b079-9b022302847f_ActionId">
    <vt:lpwstr>c12ca647-62d2-4251-88db-ff3dc4dcd46c</vt:lpwstr>
  </property>
  <property fmtid="{D5CDD505-2E9C-101B-9397-08002B2CF9AE}" pid="10" name="MSIP_Label_3094c1fb-3db8-4cce-b079-9b022302847f_ContentBits">
    <vt:lpwstr>0</vt:lpwstr>
  </property>
  <property fmtid="{D5CDD505-2E9C-101B-9397-08002B2CF9AE}" pid="11" name="MSIP_Label_3094c1fb-3db8-4cce-b079-9b022302847f_Tag">
    <vt:lpwstr>10, 3, 0, 1</vt:lpwstr>
  </property>
</Properties>
</file>