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sldIdLst>
    <p:sldId id="300" r:id="rId6"/>
    <p:sldId id="299" r:id="rId7"/>
    <p:sldId id="264" r:id="rId8"/>
    <p:sldId id="290" r:id="rId9"/>
    <p:sldId id="293" r:id="rId10"/>
    <p:sldId id="292" r:id="rId11"/>
    <p:sldId id="261" r:id="rId12"/>
    <p:sldId id="301" r:id="rId13"/>
    <p:sldId id="304" r:id="rId14"/>
    <p:sldId id="302" r:id="rId15"/>
    <p:sldId id="296" r:id="rId16"/>
    <p:sldId id="305" r:id="rId17"/>
    <p:sldId id="271" r:id="rId18"/>
    <p:sldId id="272" r:id="rId19"/>
    <p:sldId id="303" r:id="rId20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 snapToGrid="0" snapToObjects="1">
      <p:cViewPr>
        <p:scale>
          <a:sx n="75" d="100"/>
          <a:sy n="75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19\2019-T1\01%20-%20Fichiers%20de%20travail\DEFM-Ch&#244;mage\2019_T1_Demandeurs%20d'emploi_ABC_note_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19\2019-T1\01%20-%20Fichiers%20de%20travail\DEFM-Ch&#244;mage\2019_T1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19\2019-T1\01%20-%20Fichiers%20de%20travail\DEFM-Ch&#244;mage\2019_T1_Demandeurs%20d'emploi_ABC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19\2019-T1\01%20-%20Fichiers%20de%20travail\Politiques%20emploi\2019_T1_Politiques%20de%20l'emploi_note_v4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19\2019-T1\01%20-%20Fichiers%20de%20travail\Politiques%20emploi\2019_T1_Politiques%20de%20l'emploi_note_v4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Notes%20de%20conjoncture\01%20-%20Notes\2019\2019-T1\01%20-%20Fichiers%20de%20travail\DEFM-Ch&#244;mage\Tx%20ch&#244;mage%20-%20d&#233;p%20comparables\T201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19\2019-T1\01%20-%20Fichiers%20de%20travail\DEFM-Ch&#244;mage\2019_T1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trimestrielle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16103077760173418"/>
          <c:y val="2.425660102653646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2'!$D$14:$D$47</c:f>
              <c:numCache>
                <c:formatCode>#,##0.0</c:formatCode>
                <c:ptCount val="34"/>
                <c:pt idx="0">
                  <c:v>100</c:v>
                </c:pt>
                <c:pt idx="1">
                  <c:v>100.13420011799184</c:v>
                </c:pt>
                <c:pt idx="2">
                  <c:v>100.25156854888755</c:v>
                </c:pt>
                <c:pt idx="3">
                  <c:v>100.06936695288091</c:v>
                </c:pt>
                <c:pt idx="4">
                  <c:v>100.35233198207567</c:v>
                </c:pt>
                <c:pt idx="5">
                  <c:v>100.44357446094681</c:v>
                </c:pt>
                <c:pt idx="6">
                  <c:v>100.3167417480812</c:v>
                </c:pt>
                <c:pt idx="7">
                  <c:v>100.22991971228583</c:v>
                </c:pt>
                <c:pt idx="8">
                  <c:v>100.2428410074303</c:v>
                </c:pt>
                <c:pt idx="9">
                  <c:v>100.17035707545755</c:v>
                </c:pt>
                <c:pt idx="10">
                  <c:v>100.21478819560348</c:v>
                </c:pt>
                <c:pt idx="11">
                  <c:v>100.44210097992155</c:v>
                </c:pt>
                <c:pt idx="12">
                  <c:v>100.79862671568446</c:v>
                </c:pt>
                <c:pt idx="13">
                  <c:v>100.94127101339791</c:v>
                </c:pt>
                <c:pt idx="14">
                  <c:v>100.83727725642366</c:v>
                </c:pt>
                <c:pt idx="15">
                  <c:v>100.90817436267696</c:v>
                </c:pt>
                <c:pt idx="16">
                  <c:v>101.09887681075233</c:v>
                </c:pt>
                <c:pt idx="17">
                  <c:v>101.06277652563375</c:v>
                </c:pt>
                <c:pt idx="18">
                  <c:v>101.45166217160499</c:v>
                </c:pt>
                <c:pt idx="19">
                  <c:v>101.30981128675131</c:v>
                </c:pt>
                <c:pt idx="20">
                  <c:v>101.79589000804181</c:v>
                </c:pt>
                <c:pt idx="21">
                  <c:v>102.14204470428085</c:v>
                </c:pt>
                <c:pt idx="22">
                  <c:v>102.63311059211834</c:v>
                </c:pt>
                <c:pt idx="23">
                  <c:v>102.73608424684436</c:v>
                </c:pt>
                <c:pt idx="24">
                  <c:v>102.89935727891127</c:v>
                </c:pt>
                <c:pt idx="25">
                  <c:v>103.14361509501968</c:v>
                </c:pt>
                <c:pt idx="26">
                  <c:v>103.4471521862208</c:v>
                </c:pt>
                <c:pt idx="27">
                  <c:v>103.6138255591152</c:v>
                </c:pt>
                <c:pt idx="28">
                  <c:v>103.89956753331909</c:v>
                </c:pt>
                <c:pt idx="29">
                  <c:v>104.36637765658712</c:v>
                </c:pt>
                <c:pt idx="30">
                  <c:v>104.50057777457893</c:v>
                </c:pt>
                <c:pt idx="31">
                  <c:v>104.62491690417104</c:v>
                </c:pt>
                <c:pt idx="32">
                  <c:v>104.7407551816944</c:v>
                </c:pt>
                <c:pt idx="33">
                  <c:v>105.08866672069431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2'!$C$14:$C$47</c:f>
              <c:numCache>
                <c:formatCode>#,##0.0</c:formatCode>
                <c:ptCount val="34"/>
                <c:pt idx="0">
                  <c:v>100</c:v>
                </c:pt>
                <c:pt idx="1">
                  <c:v>100.19330721237041</c:v>
                </c:pt>
                <c:pt idx="2">
                  <c:v>100.32206861848823</c:v>
                </c:pt>
                <c:pt idx="3">
                  <c:v>100.20918542969338</c:v>
                </c:pt>
                <c:pt idx="4">
                  <c:v>100.28620112060351</c:v>
                </c:pt>
                <c:pt idx="5">
                  <c:v>100.29069146172465</c:v>
                </c:pt>
                <c:pt idx="6">
                  <c:v>100.24483045577139</c:v>
                </c:pt>
                <c:pt idx="7">
                  <c:v>100.12127880789809</c:v>
                </c:pt>
                <c:pt idx="8">
                  <c:v>100.01205588695299</c:v>
                </c:pt>
                <c:pt idx="9">
                  <c:v>99.939431409531494</c:v>
                </c:pt>
                <c:pt idx="10">
                  <c:v>99.817438603037161</c:v>
                </c:pt>
                <c:pt idx="11">
                  <c:v>100.02233130966098</c:v>
                </c:pt>
                <c:pt idx="12">
                  <c:v>100.33589971975015</c:v>
                </c:pt>
                <c:pt idx="13">
                  <c:v>100.36243661537318</c:v>
                </c:pt>
                <c:pt idx="14">
                  <c:v>100.39019532813991</c:v>
                </c:pt>
                <c:pt idx="15">
                  <c:v>100.25743692135364</c:v>
                </c:pt>
                <c:pt idx="16">
                  <c:v>100.36693688280226</c:v>
                </c:pt>
                <c:pt idx="17">
                  <c:v>100.29725586184568</c:v>
                </c:pt>
                <c:pt idx="18">
                  <c:v>100.54542476553488</c:v>
                </c:pt>
                <c:pt idx="19">
                  <c:v>100.59831196499928</c:v>
                </c:pt>
                <c:pt idx="20">
                  <c:v>100.79519977172839</c:v>
                </c:pt>
                <c:pt idx="21">
                  <c:v>100.93170982317471</c:v>
                </c:pt>
                <c:pt idx="22">
                  <c:v>101.22764762181748</c:v>
                </c:pt>
                <c:pt idx="23">
                  <c:v>101.50274430690547</c:v>
                </c:pt>
                <c:pt idx="24">
                  <c:v>101.63259882205746</c:v>
                </c:pt>
                <c:pt idx="25">
                  <c:v>102.02604458727127</c:v>
                </c:pt>
                <c:pt idx="26">
                  <c:v>102.39269409187348</c:v>
                </c:pt>
                <c:pt idx="27">
                  <c:v>102.59903683506997</c:v>
                </c:pt>
                <c:pt idx="28">
                  <c:v>102.98994911219846</c:v>
                </c:pt>
                <c:pt idx="29">
                  <c:v>103.16393549162899</c:v>
                </c:pt>
                <c:pt idx="30">
                  <c:v>103.2485795586114</c:v>
                </c:pt>
                <c:pt idx="31">
                  <c:v>103.39552353769352</c:v>
                </c:pt>
                <c:pt idx="32">
                  <c:v>103.67335519032403</c:v>
                </c:pt>
                <c:pt idx="33">
                  <c:v>104.04237710097355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2'!$F$8:$F$9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2'!$F$14:$F$47</c:f>
              <c:numCache>
                <c:formatCode>#,##0.0</c:formatCode>
                <c:ptCount val="34"/>
                <c:pt idx="0">
                  <c:v>100</c:v>
                </c:pt>
                <c:pt idx="1">
                  <c:v>98.612844517262772</c:v>
                </c:pt>
                <c:pt idx="2">
                  <c:v>99.356491430035803</c:v>
                </c:pt>
                <c:pt idx="3">
                  <c:v>97.823635861315523</c:v>
                </c:pt>
                <c:pt idx="4">
                  <c:v>99.065379328478429</c:v>
                </c:pt>
                <c:pt idx="5">
                  <c:v>98.715424692765581</c:v>
                </c:pt>
                <c:pt idx="6">
                  <c:v>98.045082235252963</c:v>
                </c:pt>
                <c:pt idx="7">
                  <c:v>97.897764559067383</c:v>
                </c:pt>
                <c:pt idx="8">
                  <c:v>98.521230488175192</c:v>
                </c:pt>
                <c:pt idx="9">
                  <c:v>98.8131502441734</c:v>
                </c:pt>
                <c:pt idx="10">
                  <c:v>97.519987840798279</c:v>
                </c:pt>
                <c:pt idx="11">
                  <c:v>98.2953040887311</c:v>
                </c:pt>
                <c:pt idx="12">
                  <c:v>99.231371334869749</c:v>
                </c:pt>
                <c:pt idx="13">
                  <c:v>99.26493678864577</c:v>
                </c:pt>
                <c:pt idx="14">
                  <c:v>97.897158137245228</c:v>
                </c:pt>
                <c:pt idx="15">
                  <c:v>97.776375598844538</c:v>
                </c:pt>
                <c:pt idx="16">
                  <c:v>98.542528268487146</c:v>
                </c:pt>
                <c:pt idx="17">
                  <c:v>97.658226737984648</c:v>
                </c:pt>
                <c:pt idx="18">
                  <c:v>97.511594093948801</c:v>
                </c:pt>
                <c:pt idx="19">
                  <c:v>97.119915108721187</c:v>
                </c:pt>
                <c:pt idx="20">
                  <c:v>97.853939162548173</c:v>
                </c:pt>
                <c:pt idx="21">
                  <c:v>97.983822717098519</c:v>
                </c:pt>
                <c:pt idx="22">
                  <c:v>97.945359958332617</c:v>
                </c:pt>
                <c:pt idx="23">
                  <c:v>97.684948469417762</c:v>
                </c:pt>
                <c:pt idx="24">
                  <c:v>97.903199211480086</c:v>
                </c:pt>
                <c:pt idx="25">
                  <c:v>97.541910551325032</c:v>
                </c:pt>
                <c:pt idx="26">
                  <c:v>98.392051958718213</c:v>
                </c:pt>
                <c:pt idx="27">
                  <c:v>97.981621555525535</c:v>
                </c:pt>
                <c:pt idx="28">
                  <c:v>98.380540765533098</c:v>
                </c:pt>
                <c:pt idx="29">
                  <c:v>97.885416810081466</c:v>
                </c:pt>
                <c:pt idx="30">
                  <c:v>97.923994090730318</c:v>
                </c:pt>
                <c:pt idx="31">
                  <c:v>97.269904095102348</c:v>
                </c:pt>
                <c:pt idx="32">
                  <c:v>97.296387763183517</c:v>
                </c:pt>
                <c:pt idx="33">
                  <c:v>97.552206961161303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750144"/>
        <c:axId val="143270656"/>
      </c:lineChart>
      <c:catAx>
        <c:axId val="239750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.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4327065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43270656"/>
        <c:scaling>
          <c:orientation val="minMax"/>
          <c:max val="106"/>
          <c:min val="9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3975014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dep05_trim!$V$91:$V$104</c:f>
              <c:numCache>
                <c:formatCode>#,##0.0</c:formatCode>
                <c:ptCount val="14"/>
                <c:pt idx="0">
                  <c:v>6.25</c:v>
                </c:pt>
                <c:pt idx="1">
                  <c:v>2.3026315789473673</c:v>
                </c:pt>
                <c:pt idx="2">
                  <c:v>1.5795206971677578</c:v>
                </c:pt>
                <c:pt idx="3">
                  <c:v>0.21447721179623791</c:v>
                </c:pt>
                <c:pt idx="4">
                  <c:v>0.21197668256491831</c:v>
                </c:pt>
                <c:pt idx="5">
                  <c:v>1.7148981779206984</c:v>
                </c:pt>
                <c:pt idx="6">
                  <c:v>2.5201072386058954</c:v>
                </c:pt>
                <c:pt idx="7">
                  <c:v>4.4408774745853474</c:v>
                </c:pt>
                <c:pt idx="8">
                  <c:v>2.8556319407720743</c:v>
                </c:pt>
                <c:pt idx="9">
                  <c:v>3.0031612223393012</c:v>
                </c:pt>
                <c:pt idx="10">
                  <c:v>2.8242677824267703</c:v>
                </c:pt>
                <c:pt idx="11">
                  <c:v>0.51229508196721785</c:v>
                </c:pt>
                <c:pt idx="12">
                  <c:v>1.2853470437018011</c:v>
                </c:pt>
                <c:pt idx="13">
                  <c:v>0.81841432225062682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dep05_trim!$W$91:$W$104</c:f>
              <c:numCache>
                <c:formatCode>#,##0.0</c:formatCode>
                <c:ptCount val="14"/>
                <c:pt idx="0">
                  <c:v>4.1111111111111098</c:v>
                </c:pt>
                <c:pt idx="1">
                  <c:v>3.5378662244333725</c:v>
                </c:pt>
                <c:pt idx="2">
                  <c:v>4.4334975369458185</c:v>
                </c:pt>
                <c:pt idx="3">
                  <c:v>4.0171397964649191</c:v>
                </c:pt>
                <c:pt idx="4">
                  <c:v>5.3895410885805628</c:v>
                </c:pt>
                <c:pt idx="5">
                  <c:v>6.4068339562199705</c:v>
                </c:pt>
                <c:pt idx="6">
                  <c:v>6.7085953878406768</c:v>
                </c:pt>
                <c:pt idx="7">
                  <c:v>5.4582904222451267</c:v>
                </c:pt>
                <c:pt idx="8">
                  <c:v>4.9620253164557093</c:v>
                </c:pt>
                <c:pt idx="9">
                  <c:v>4.6161565479177158</c:v>
                </c:pt>
                <c:pt idx="10">
                  <c:v>3.3889980353634552</c:v>
                </c:pt>
                <c:pt idx="11">
                  <c:v>3.7109375</c:v>
                </c:pt>
                <c:pt idx="12">
                  <c:v>3.2320308731307312</c:v>
                </c:pt>
                <c:pt idx="13">
                  <c:v>1.5827338129496438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543744"/>
        <c:axId val="188545280"/>
      </c:barChart>
      <c:catAx>
        <c:axId val="1885437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854528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8545280"/>
        <c:scaling>
          <c:orientation val="minMax"/>
          <c:max val="8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854374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4281138510380812"/>
          <c:w val="0.86471641552420164"/>
          <c:h val="0.4752452051278021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trim'!$A$33:$B$52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dep05_trim!$X$91:$X$104</c:f>
              <c:numCache>
                <c:formatCode>#,##0.0</c:formatCode>
                <c:ptCount val="14"/>
                <c:pt idx="0">
                  <c:v>0.98814229249011287</c:v>
                </c:pt>
                <c:pt idx="1">
                  <c:v>-1.1811023622047223</c:v>
                </c:pt>
                <c:pt idx="2">
                  <c:v>-0.60483870967742437</c:v>
                </c:pt>
                <c:pt idx="3">
                  <c:v>-6.0665362035224994</c:v>
                </c:pt>
                <c:pt idx="4">
                  <c:v>-5.4794520547945202</c:v>
                </c:pt>
                <c:pt idx="5">
                  <c:v>-4.5816733067729043</c:v>
                </c:pt>
                <c:pt idx="6">
                  <c:v>-3.2454361054766734</c:v>
                </c:pt>
                <c:pt idx="7">
                  <c:v>-1.0416666666666741</c:v>
                </c:pt>
                <c:pt idx="8">
                  <c:v>-3.7267080745341574</c:v>
                </c:pt>
                <c:pt idx="9">
                  <c:v>-1.2526096033402934</c:v>
                </c:pt>
                <c:pt idx="10">
                  <c:v>-2.3060796645702375</c:v>
                </c:pt>
                <c:pt idx="11">
                  <c:v>-3.5789473684210482</c:v>
                </c:pt>
                <c:pt idx="12">
                  <c:v>-1.7204301075268824</c:v>
                </c:pt>
                <c:pt idx="13">
                  <c:v>-3.5940803382663922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trim'!$A$33:$B$52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dep05_trim!$Y$91:$Y$104</c:f>
              <c:numCache>
                <c:formatCode>#,##0.0</c:formatCode>
                <c:ptCount val="14"/>
                <c:pt idx="0">
                  <c:v>4.0421792618628993</c:v>
                </c:pt>
                <c:pt idx="1">
                  <c:v>2.039930555555558</c:v>
                </c:pt>
                <c:pt idx="2">
                  <c:v>2.5862068965517349</c:v>
                </c:pt>
                <c:pt idx="3">
                  <c:v>2.7612574341546292</c:v>
                </c:pt>
                <c:pt idx="4">
                  <c:v>2.7027027027027195</c:v>
                </c:pt>
                <c:pt idx="5">
                  <c:v>3.9982985963419759</c:v>
                </c:pt>
                <c:pt idx="6">
                  <c:v>4.3697478991596705</c:v>
                </c:pt>
                <c:pt idx="7">
                  <c:v>4.5059942124844987</c:v>
                </c:pt>
                <c:pt idx="8">
                  <c:v>4.7286184210526327</c:v>
                </c:pt>
                <c:pt idx="9">
                  <c:v>4.4171779141104262</c:v>
                </c:pt>
                <c:pt idx="10">
                  <c:v>3.8647342995169032</c:v>
                </c:pt>
                <c:pt idx="11">
                  <c:v>2.1360759493670889</c:v>
                </c:pt>
                <c:pt idx="12">
                  <c:v>1.7275225755791102</c:v>
                </c:pt>
                <c:pt idx="13">
                  <c:v>0.50920485703094265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trim'!$A$33:$B$52</c:f>
              <c:multiLvlStrCache>
                <c:ptCount val="2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</c:lvl>
              </c:multiLvlStrCache>
            </c:multiLvlStrRef>
          </c:cat>
          <c:val>
            <c:numRef>
              <c:f>dep05_trim!$Z$91:$Z$104</c:f>
              <c:numCache>
                <c:formatCode>#,##0.0</c:formatCode>
                <c:ptCount val="14"/>
                <c:pt idx="0">
                  <c:v>11.083123425692708</c:v>
                </c:pt>
                <c:pt idx="1">
                  <c:v>7.9171741778319316</c:v>
                </c:pt>
                <c:pt idx="2">
                  <c:v>6.2573789846517069</c:v>
                </c:pt>
                <c:pt idx="3">
                  <c:v>5.1903114186851118</c:v>
                </c:pt>
                <c:pt idx="4">
                  <c:v>7.8231292517006779</c:v>
                </c:pt>
                <c:pt idx="5">
                  <c:v>9.1422121896162611</c:v>
                </c:pt>
                <c:pt idx="6">
                  <c:v>9.6666666666666679</c:v>
                </c:pt>
                <c:pt idx="7">
                  <c:v>9.3201754385964897</c:v>
                </c:pt>
                <c:pt idx="8">
                  <c:v>5.7833859095688833</c:v>
                </c:pt>
                <c:pt idx="9">
                  <c:v>4.8603929679420732</c:v>
                </c:pt>
                <c:pt idx="10">
                  <c:v>3.8500506585612992</c:v>
                </c:pt>
                <c:pt idx="11">
                  <c:v>4.9147442326980872</c:v>
                </c:pt>
                <c:pt idx="12">
                  <c:v>5.5666003976143186</c:v>
                </c:pt>
                <c:pt idx="13">
                  <c:v>5.2268244575936817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313152"/>
        <c:axId val="187950592"/>
      </c:barChart>
      <c:catAx>
        <c:axId val="1853131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795059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7950592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5313152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dep05_trim!$AG$91:$AG$104</c:f>
              <c:numCache>
                <c:formatCode>#,##0.0</c:formatCode>
                <c:ptCount val="14"/>
                <c:pt idx="0">
                  <c:v>-0.2230151650312151</c:v>
                </c:pt>
                <c:pt idx="1">
                  <c:v>-1.7793594306049765</c:v>
                </c:pt>
                <c:pt idx="2">
                  <c:v>0.49549549549550154</c:v>
                </c:pt>
                <c:pt idx="3">
                  <c:v>-0.22381378692928333</c:v>
                </c:pt>
                <c:pt idx="4">
                  <c:v>1.1622708985248087</c:v>
                </c:pt>
                <c:pt idx="5">
                  <c:v>0.54347826086955653</c:v>
                </c:pt>
                <c:pt idx="6">
                  <c:v>-0.4034065441506085</c:v>
                </c:pt>
                <c:pt idx="7">
                  <c:v>-0.67294751009421283</c:v>
                </c:pt>
                <c:pt idx="8">
                  <c:v>-3.2258064516129004</c:v>
                </c:pt>
                <c:pt idx="9">
                  <c:v>-1.9369369369369283</c:v>
                </c:pt>
                <c:pt idx="10">
                  <c:v>-2.0702070207020751</c:v>
                </c:pt>
                <c:pt idx="11">
                  <c:v>-2.5293586269196089</c:v>
                </c:pt>
                <c:pt idx="12">
                  <c:v>-0.45662100456620447</c:v>
                </c:pt>
                <c:pt idx="13">
                  <c:v>-2.5264124942581567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dep05_trim!$AH$91:$AH$104</c:f>
              <c:numCache>
                <c:formatCode>#,##0.0</c:formatCode>
                <c:ptCount val="14"/>
                <c:pt idx="0">
                  <c:v>14.242878560719641</c:v>
                </c:pt>
                <c:pt idx="1">
                  <c:v>10.541516245487358</c:v>
                </c:pt>
                <c:pt idx="2">
                  <c:v>6.8607068607068555</c:v>
                </c:pt>
                <c:pt idx="3">
                  <c:v>5.6074766355140193</c:v>
                </c:pt>
                <c:pt idx="4">
                  <c:v>5.1837270341207331</c:v>
                </c:pt>
                <c:pt idx="5">
                  <c:v>9.1443500979751846</c:v>
                </c:pt>
                <c:pt idx="6">
                  <c:v>11.932555123216604</c:v>
                </c:pt>
                <c:pt idx="7">
                  <c:v>12.895069532237668</c:v>
                </c:pt>
                <c:pt idx="8">
                  <c:v>14.036182158452903</c:v>
                </c:pt>
                <c:pt idx="9">
                  <c:v>11.49012567324954</c:v>
                </c:pt>
                <c:pt idx="10">
                  <c:v>9.7914252607184338</c:v>
                </c:pt>
                <c:pt idx="11">
                  <c:v>7.9507278835386552</c:v>
                </c:pt>
                <c:pt idx="12">
                  <c:v>5.5798687089715582</c:v>
                </c:pt>
                <c:pt idx="13">
                  <c:v>5.5823939881910922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613760"/>
        <c:axId val="188615296"/>
      </c:barChart>
      <c:catAx>
        <c:axId val="188613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861529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8615296"/>
        <c:scaling>
          <c:orientation val="minMax"/>
          <c:max val="16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861376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Graph3'!$J$10:$J$42</c:f>
              <c:numCache>
                <c:formatCode>#,##0</c:formatCode>
                <c:ptCount val="33"/>
                <c:pt idx="0">
                  <c:v>-785.85107735486235</c:v>
                </c:pt>
                <c:pt idx="1">
                  <c:v>298.29141045975121</c:v>
                </c:pt>
                <c:pt idx="2">
                  <c:v>-735.55080316866224</c:v>
                </c:pt>
                <c:pt idx="3">
                  <c:v>442.59771220490802</c:v>
                </c:pt>
                <c:pt idx="4">
                  <c:v>-32.25317157770769</c:v>
                </c:pt>
                <c:pt idx="5">
                  <c:v>-358.13878120479785</c:v>
                </c:pt>
                <c:pt idx="6">
                  <c:v>0.26069199079938699</c:v>
                </c:pt>
                <c:pt idx="7">
                  <c:v>332.81262429582421</c:v>
                </c:pt>
                <c:pt idx="8">
                  <c:v>156.72046979983133</c:v>
                </c:pt>
                <c:pt idx="9">
                  <c:v>-571.46308976894943</c:v>
                </c:pt>
                <c:pt idx="10">
                  <c:v>351.6350198831351</c:v>
                </c:pt>
                <c:pt idx="11">
                  <c:v>477.44210016743455</c:v>
                </c:pt>
                <c:pt idx="12">
                  <c:v>-20.961861536583456</c:v>
                </c:pt>
                <c:pt idx="13">
                  <c:v>-599.22227528662188</c:v>
                </c:pt>
                <c:pt idx="14">
                  <c:v>-163.80279919880559</c:v>
                </c:pt>
                <c:pt idx="15">
                  <c:v>364.75013137132191</c:v>
                </c:pt>
                <c:pt idx="16">
                  <c:v>-425.58740843689156</c:v>
                </c:pt>
                <c:pt idx="17">
                  <c:v>-96.222603546601022</c:v>
                </c:pt>
                <c:pt idx="18">
                  <c:v>-187.51925951582962</c:v>
                </c:pt>
                <c:pt idx="19">
                  <c:v>317.89425753732939</c:v>
                </c:pt>
                <c:pt idx="20">
                  <c:v>72.281518096715445</c:v>
                </c:pt>
                <c:pt idx="21">
                  <c:v>-83.775751088644029</c:v>
                </c:pt>
                <c:pt idx="22">
                  <c:v>-88.911504433031951</c:v>
                </c:pt>
                <c:pt idx="23">
                  <c:v>96.483955285875709</c:v>
                </c:pt>
                <c:pt idx="24">
                  <c:v>-227.1933748699812</c:v>
                </c:pt>
                <c:pt idx="25">
                  <c:v>415.35930812043807</c:v>
                </c:pt>
                <c:pt idx="26">
                  <c:v>-244.29269941800885</c:v>
                </c:pt>
                <c:pt idx="27">
                  <c:v>149.34528586186207</c:v>
                </c:pt>
                <c:pt idx="28">
                  <c:v>-266.32675135021418</c:v>
                </c:pt>
                <c:pt idx="29">
                  <c:v>1.9886429264442995</c:v>
                </c:pt>
                <c:pt idx="30">
                  <c:v>-367.10031245959544</c:v>
                </c:pt>
                <c:pt idx="31">
                  <c:v>75.839927399916633</c:v>
                </c:pt>
                <c:pt idx="32">
                  <c:v>53.071341689086694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Graph3'!$K$10:$K$42</c:f>
              <c:numCache>
                <c:formatCode>#,##0</c:formatCode>
                <c:ptCount val="33"/>
                <c:pt idx="0">
                  <c:v>109.00609942219324</c:v>
                </c:pt>
                <c:pt idx="1">
                  <c:v>64.561697594400584</c:v>
                </c:pt>
                <c:pt idx="2">
                  <c:v>-12.386689416646732</c:v>
                </c:pt>
                <c:pt idx="3">
                  <c:v>163.29531138856055</c:v>
                </c:pt>
                <c:pt idx="4">
                  <c:v>-138.5027679216646</c:v>
                </c:pt>
                <c:pt idx="5">
                  <c:v>31.053655197760918</c:v>
                </c:pt>
                <c:pt idx="6">
                  <c:v>-72.142489329167802</c:v>
                </c:pt>
                <c:pt idx="7">
                  <c:v>-28.600307594268429</c:v>
                </c:pt>
                <c:pt idx="8">
                  <c:v>-14.281916035968834</c:v>
                </c:pt>
                <c:pt idx="9">
                  <c:v>-59.519153583202808</c:v>
                </c:pt>
                <c:pt idx="10">
                  <c:v>26.670739819747666</c:v>
                </c:pt>
                <c:pt idx="11">
                  <c:v>-20.699923503870593</c:v>
                </c:pt>
                <c:pt idx="12">
                  <c:v>37.33970028865923</c:v>
                </c:pt>
                <c:pt idx="13">
                  <c:v>-68.168022805386897</c:v>
                </c:pt>
                <c:pt idx="14">
                  <c:v>104.86848681937641</c:v>
                </c:pt>
                <c:pt idx="15">
                  <c:v>9.0843761735991393</c:v>
                </c:pt>
                <c:pt idx="16">
                  <c:v>-5.89634183291912</c:v>
                </c:pt>
                <c:pt idx="17">
                  <c:v>24.675058983819099</c:v>
                </c:pt>
                <c:pt idx="18">
                  <c:v>-3.5955487462862266</c:v>
                </c:pt>
                <c:pt idx="19">
                  <c:v>40.26349817020207</c:v>
                </c:pt>
                <c:pt idx="20">
                  <c:v>-8.9064799647462678</c:v>
                </c:pt>
                <c:pt idx="21">
                  <c:v>65.008334290665744</c:v>
                </c:pt>
                <c:pt idx="22">
                  <c:v>-38.152988813382194</c:v>
                </c:pt>
                <c:pt idx="23">
                  <c:v>10.008734634851407</c:v>
                </c:pt>
                <c:pt idx="24">
                  <c:v>50.907141456952672</c:v>
                </c:pt>
                <c:pt idx="25">
                  <c:v>-0.54355798459732796</c:v>
                </c:pt>
                <c:pt idx="26">
                  <c:v>44.028373861885257</c:v>
                </c:pt>
                <c:pt idx="27">
                  <c:v>45.302298532708392</c:v>
                </c:pt>
                <c:pt idx="28">
                  <c:v>24.737277875827431</c:v>
                </c:pt>
                <c:pt idx="29">
                  <c:v>16.834653376256938</c:v>
                </c:pt>
                <c:pt idx="30">
                  <c:v>47.945369725139017</c:v>
                </c:pt>
                <c:pt idx="31">
                  <c:v>-62.917556432101605</c:v>
                </c:pt>
                <c:pt idx="32">
                  <c:v>71.752401261744581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802560"/>
        <c:axId val="166804096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Graph3'!$I$10:$I$42</c:f>
              <c:numCache>
                <c:formatCode>#,##0</c:formatCode>
                <c:ptCount val="33"/>
                <c:pt idx="0">
                  <c:v>-676.84497793266928</c:v>
                </c:pt>
                <c:pt idx="1">
                  <c:v>362.85310805415065</c:v>
                </c:pt>
                <c:pt idx="2">
                  <c:v>-747.93749258530443</c:v>
                </c:pt>
                <c:pt idx="3">
                  <c:v>605.89302359346766</c:v>
                </c:pt>
                <c:pt idx="4">
                  <c:v>-170.7559394993732</c:v>
                </c:pt>
                <c:pt idx="5">
                  <c:v>-327.08512600703398</c:v>
                </c:pt>
                <c:pt idx="6">
                  <c:v>-71.881797338370234</c:v>
                </c:pt>
                <c:pt idx="7">
                  <c:v>304.21231670155248</c:v>
                </c:pt>
                <c:pt idx="8">
                  <c:v>142.43855376386637</c:v>
                </c:pt>
                <c:pt idx="9">
                  <c:v>-630.98224335215491</c:v>
                </c:pt>
                <c:pt idx="10">
                  <c:v>378.30575970288191</c:v>
                </c:pt>
                <c:pt idx="11">
                  <c:v>456.74217666356708</c:v>
                </c:pt>
                <c:pt idx="12">
                  <c:v>16.377838752072421</c:v>
                </c:pt>
                <c:pt idx="13">
                  <c:v>-667.3902980920102</c:v>
                </c:pt>
                <c:pt idx="14">
                  <c:v>-58.934312379424227</c:v>
                </c:pt>
                <c:pt idx="15">
                  <c:v>373.83450754491787</c:v>
                </c:pt>
                <c:pt idx="16">
                  <c:v>-431.48375026980648</c:v>
                </c:pt>
                <c:pt idx="17">
                  <c:v>-71.547544562781695</c:v>
                </c:pt>
                <c:pt idx="18">
                  <c:v>-191.1148082621221</c:v>
                </c:pt>
                <c:pt idx="19">
                  <c:v>358.15775570753613</c:v>
                </c:pt>
                <c:pt idx="20">
                  <c:v>63.375038131969632</c:v>
                </c:pt>
                <c:pt idx="21">
                  <c:v>-18.767416797978512</c:v>
                </c:pt>
                <c:pt idx="22">
                  <c:v>-127.06449324641289</c:v>
                </c:pt>
                <c:pt idx="23">
                  <c:v>106.4926899207203</c:v>
                </c:pt>
                <c:pt idx="24">
                  <c:v>-176.28623341302591</c:v>
                </c:pt>
                <c:pt idx="25">
                  <c:v>414.8157501358437</c:v>
                </c:pt>
                <c:pt idx="26">
                  <c:v>-200.26432555612701</c:v>
                </c:pt>
                <c:pt idx="27">
                  <c:v>194.64758439457364</c:v>
                </c:pt>
                <c:pt idx="28">
                  <c:v>-241.58947347438516</c:v>
                </c:pt>
                <c:pt idx="29">
                  <c:v>18.82329630269669</c:v>
                </c:pt>
                <c:pt idx="30">
                  <c:v>-319.15494273445802</c:v>
                </c:pt>
                <c:pt idx="31">
                  <c:v>12.922370967819006</c:v>
                </c:pt>
                <c:pt idx="32">
                  <c:v>124.82374295082991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802560"/>
        <c:axId val="166804096"/>
      </c:lineChart>
      <c:catAx>
        <c:axId val="1668025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6680409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66804096"/>
        <c:scaling>
          <c:orientation val="minMax"/>
          <c:max val="750"/>
          <c:min val="-1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66802560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47344874827E-2"/>
          <c:y val="0.23733121970976617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graph4'!$AQ$41:$AU$41</c:f>
              <c:numCache>
                <c:formatCode>#,##0</c:formatCode>
                <c:ptCount val="5"/>
                <c:pt idx="0">
                  <c:v>50</c:v>
                </c:pt>
                <c:pt idx="1">
                  <c:v>90</c:v>
                </c:pt>
                <c:pt idx="2">
                  <c:v>-100</c:v>
                </c:pt>
                <c:pt idx="3">
                  <c:v>-10</c:v>
                </c:pt>
                <c:pt idx="4">
                  <c:v>60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2.2410839429584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61980622900915E-3"/>
                  <c:y val="2.8756690820747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8.8984548315972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graph4'!$AW$41:$BA$41</c:f>
              <c:numCache>
                <c:formatCode>#,##0</c:formatCode>
                <c:ptCount val="5"/>
                <c:pt idx="0">
                  <c:v>70</c:v>
                </c:pt>
                <c:pt idx="1">
                  <c:v>20</c:v>
                </c:pt>
                <c:pt idx="2">
                  <c:v>10</c:v>
                </c:pt>
                <c:pt idx="3">
                  <c:v>-10</c:v>
                </c:pt>
                <c:pt idx="4">
                  <c:v>40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4.8381725713664391E-5"/>
                  <c:y val="9.19034588399204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012972114109976E-5"/>
                  <c:y val="5.75305876602508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540669998273949E-3"/>
                  <c:y val="4.776594562128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039264458290303E-3"/>
                  <c:y val="-2.55781052505750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5.1919614385952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graph4'!$AK$41:$AO$41</c:f>
              <c:numCache>
                <c:formatCode>#,##0</c:formatCode>
                <c:ptCount val="5"/>
                <c:pt idx="0">
                  <c:v>120</c:v>
                </c:pt>
                <c:pt idx="1">
                  <c:v>110</c:v>
                </c:pt>
                <c:pt idx="2">
                  <c:v>-90</c:v>
                </c:pt>
                <c:pt idx="3">
                  <c:v>-20</c:v>
                </c:pt>
                <c:pt idx="4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6689408"/>
        <c:axId val="166699392"/>
      </c:barChart>
      <c:catAx>
        <c:axId val="166689408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66699392"/>
        <c:crosses val="autoZero"/>
        <c:auto val="1"/>
        <c:lblAlgn val="ctr"/>
        <c:lblOffset val="100"/>
        <c:noMultiLvlLbl val="0"/>
      </c:catAx>
      <c:valAx>
        <c:axId val="166699392"/>
        <c:scaling>
          <c:orientation val="minMax"/>
          <c:max val="150"/>
          <c:min val="-15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66689408"/>
        <c:crosses val="autoZero"/>
        <c:crossBetween val="between"/>
        <c:majorUnit val="5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1740315373300609"/>
          <c:y val="0.17247788630398644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2'!$W$8:$W$9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2'!$W$14:$W$47</c:f>
              <c:numCache>
                <c:formatCode>#,##0.0</c:formatCode>
                <c:ptCount val="34"/>
                <c:pt idx="0">
                  <c:v>100</c:v>
                </c:pt>
                <c:pt idx="1">
                  <c:v>105.50204634007787</c:v>
                </c:pt>
                <c:pt idx="2">
                  <c:v>102.39137763922095</c:v>
                </c:pt>
                <c:pt idx="3">
                  <c:v>101.78841282211073</c:v>
                </c:pt>
                <c:pt idx="4">
                  <c:v>104.0649182956717</c:v>
                </c:pt>
                <c:pt idx="5">
                  <c:v>102.54103891384727</c:v>
                </c:pt>
                <c:pt idx="6">
                  <c:v>102.20632853138198</c:v>
                </c:pt>
                <c:pt idx="7">
                  <c:v>100.15495324180267</c:v>
                </c:pt>
                <c:pt idx="8">
                  <c:v>98.736151686047791</c:v>
                </c:pt>
                <c:pt idx="9">
                  <c:v>96.355212985799383</c:v>
                </c:pt>
                <c:pt idx="10">
                  <c:v>95.589425184208537</c:v>
                </c:pt>
                <c:pt idx="11">
                  <c:v>96.034254407094039</c:v>
                </c:pt>
                <c:pt idx="12">
                  <c:v>94.393540888791591</c:v>
                </c:pt>
                <c:pt idx="13">
                  <c:v>95.704817952853801</c:v>
                </c:pt>
                <c:pt idx="14">
                  <c:v>92.58740240937388</c:v>
                </c:pt>
                <c:pt idx="15">
                  <c:v>93.298143439797897</c:v>
                </c:pt>
                <c:pt idx="16">
                  <c:v>92.85026882959653</c:v>
                </c:pt>
                <c:pt idx="17">
                  <c:v>90.879035946125555</c:v>
                </c:pt>
                <c:pt idx="18">
                  <c:v>90.975966505410824</c:v>
                </c:pt>
                <c:pt idx="19">
                  <c:v>90.124697867979648</c:v>
                </c:pt>
                <c:pt idx="20">
                  <c:v>90.768825804066338</c:v>
                </c:pt>
                <c:pt idx="21">
                  <c:v>89.675559940906766</c:v>
                </c:pt>
                <c:pt idx="22">
                  <c:v>90.176603464486107</c:v>
                </c:pt>
                <c:pt idx="23">
                  <c:v>89.622529135479979</c:v>
                </c:pt>
                <c:pt idx="24">
                  <c:v>88.609689302047386</c:v>
                </c:pt>
                <c:pt idx="25">
                  <c:v>91.099413495065292</c:v>
                </c:pt>
                <c:pt idx="26">
                  <c:v>89.686448923188834</c:v>
                </c:pt>
                <c:pt idx="27">
                  <c:v>90.15493401811608</c:v>
                </c:pt>
                <c:pt idx="28">
                  <c:v>92.277128727502372</c:v>
                </c:pt>
                <c:pt idx="29">
                  <c:v>93.208590912129679</c:v>
                </c:pt>
                <c:pt idx="30">
                  <c:v>94.370645341765567</c:v>
                </c:pt>
                <c:pt idx="31">
                  <c:v>94.538439603200715</c:v>
                </c:pt>
                <c:pt idx="32">
                  <c:v>92.915632671572922</c:v>
                </c:pt>
                <c:pt idx="33">
                  <c:v>95.340681563397695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2'!$V$8:$V$9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2'!$V$14:$V$47</c:f>
              <c:numCache>
                <c:formatCode>#,##0.0</c:formatCode>
                <c:ptCount val="34"/>
                <c:pt idx="0">
                  <c:v>100</c:v>
                </c:pt>
                <c:pt idx="1">
                  <c:v>99.701446465054403</c:v>
                </c:pt>
                <c:pt idx="2">
                  <c:v>98.576203688857831</c:v>
                </c:pt>
                <c:pt idx="3">
                  <c:v>97.658519312704158</c:v>
                </c:pt>
                <c:pt idx="4">
                  <c:v>96.426862280247875</c:v>
                </c:pt>
                <c:pt idx="5">
                  <c:v>95.11172547813068</c:v>
                </c:pt>
                <c:pt idx="6">
                  <c:v>94.63211424714433</c:v>
                </c:pt>
                <c:pt idx="7">
                  <c:v>94.920268583822121</c:v>
                </c:pt>
                <c:pt idx="8">
                  <c:v>93.210542156847026</c:v>
                </c:pt>
                <c:pt idx="9">
                  <c:v>94.158378776941035</c:v>
                </c:pt>
                <c:pt idx="10">
                  <c:v>93.644690307418202</c:v>
                </c:pt>
                <c:pt idx="11">
                  <c:v>92.489160184790975</c:v>
                </c:pt>
                <c:pt idx="12">
                  <c:v>92.920797325425099</c:v>
                </c:pt>
                <c:pt idx="13">
                  <c:v>91.494298799380886</c:v>
                </c:pt>
                <c:pt idx="14">
                  <c:v>91.505049787671339</c:v>
                </c:pt>
                <c:pt idx="15">
                  <c:v>92.16283818618561</c:v>
                </c:pt>
                <c:pt idx="16">
                  <c:v>92.270445739286728</c:v>
                </c:pt>
                <c:pt idx="17">
                  <c:v>93.771047309551506</c:v>
                </c:pt>
                <c:pt idx="18">
                  <c:v>94.078623010569657</c:v>
                </c:pt>
                <c:pt idx="19">
                  <c:v>94.438623605061238</c:v>
                </c:pt>
                <c:pt idx="20">
                  <c:v>96.096879634975068</c:v>
                </c:pt>
                <c:pt idx="21">
                  <c:v>94.371012828355006</c:v>
                </c:pt>
                <c:pt idx="22">
                  <c:v>96.392314330893342</c:v>
                </c:pt>
                <c:pt idx="23">
                  <c:v>97.042977675035658</c:v>
                </c:pt>
                <c:pt idx="24">
                  <c:v>96.428277566959991</c:v>
                </c:pt>
                <c:pt idx="25">
                  <c:v>97.561825399884626</c:v>
                </c:pt>
                <c:pt idx="26">
                  <c:v>98.94130610602619</c:v>
                </c:pt>
                <c:pt idx="27">
                  <c:v>98.551063748887657</c:v>
                </c:pt>
                <c:pt idx="28">
                  <c:v>98.177751738869233</c:v>
                </c:pt>
                <c:pt idx="29">
                  <c:v>96.437358567709623</c:v>
                </c:pt>
                <c:pt idx="30">
                  <c:v>97.27191771045122</c:v>
                </c:pt>
                <c:pt idx="31">
                  <c:v>96.887059856481159</c:v>
                </c:pt>
                <c:pt idx="32">
                  <c:v>96.745877123982766</c:v>
                </c:pt>
                <c:pt idx="33">
                  <c:v>96.021127409581837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2'!$X$8:$X$9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2'!$X$14:$X$47</c:f>
              <c:numCache>
                <c:formatCode>#,##0.0</c:formatCode>
                <c:ptCount val="34"/>
                <c:pt idx="0">
                  <c:v>100</c:v>
                </c:pt>
                <c:pt idx="1">
                  <c:v>98.852176089011863</c:v>
                </c:pt>
                <c:pt idx="2">
                  <c:v>100.40745753673438</c:v>
                </c:pt>
                <c:pt idx="3">
                  <c:v>97.191061420340077</c:v>
                </c:pt>
                <c:pt idx="4">
                  <c:v>98.792337524659928</c:v>
                </c:pt>
                <c:pt idx="5">
                  <c:v>98.19287011604851</c:v>
                </c:pt>
                <c:pt idx="6">
                  <c:v>96.813040810428546</c:v>
                </c:pt>
                <c:pt idx="7">
                  <c:v>96.899334454712218</c:v>
                </c:pt>
                <c:pt idx="8">
                  <c:v>98.626580045456663</c:v>
                </c:pt>
                <c:pt idx="9">
                  <c:v>99.438787385118943</c:v>
                </c:pt>
                <c:pt idx="10">
                  <c:v>96.419693178709025</c:v>
                </c:pt>
                <c:pt idx="11">
                  <c:v>97.16622876321135</c:v>
                </c:pt>
                <c:pt idx="12">
                  <c:v>99.61172877324573</c:v>
                </c:pt>
                <c:pt idx="13">
                  <c:v>98.854218630940963</c:v>
                </c:pt>
                <c:pt idx="14">
                  <c:v>96.977455136543284</c:v>
                </c:pt>
                <c:pt idx="15">
                  <c:v>96.725302991664165</c:v>
                </c:pt>
                <c:pt idx="16">
                  <c:v>98.726418743002412</c:v>
                </c:pt>
                <c:pt idx="17">
                  <c:v>97.826485206840658</c:v>
                </c:pt>
                <c:pt idx="18">
                  <c:v>96.432175034136264</c:v>
                </c:pt>
                <c:pt idx="19">
                  <c:v>96.182480234793516</c:v>
                </c:pt>
                <c:pt idx="20">
                  <c:v>97.084619016853196</c:v>
                </c:pt>
                <c:pt idx="21">
                  <c:v>98.321891046495168</c:v>
                </c:pt>
                <c:pt idx="22">
                  <c:v>97.434564481389714</c:v>
                </c:pt>
                <c:pt idx="23">
                  <c:v>96.437536343482961</c:v>
                </c:pt>
                <c:pt idx="24">
                  <c:v>97.820867045130584</c:v>
                </c:pt>
                <c:pt idx="25">
                  <c:v>96.691679768030468</c:v>
                </c:pt>
                <c:pt idx="26">
                  <c:v>97.596175608892551</c:v>
                </c:pt>
                <c:pt idx="27">
                  <c:v>97.195732000022304</c:v>
                </c:pt>
                <c:pt idx="28">
                  <c:v>98.201556884560091</c:v>
                </c:pt>
                <c:pt idx="29">
                  <c:v>97.10923150030672</c:v>
                </c:pt>
                <c:pt idx="30">
                  <c:v>97.145984535930253</c:v>
                </c:pt>
                <c:pt idx="31">
                  <c:v>96.57984245334768</c:v>
                </c:pt>
                <c:pt idx="32">
                  <c:v>96.753011156577642</c:v>
                </c:pt>
                <c:pt idx="33">
                  <c:v>97.271138325097212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2'!$Y$8:$Y$9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2'!$Y$14:$Y$47</c:f>
              <c:numCache>
                <c:formatCode>#,##0.0</c:formatCode>
                <c:ptCount val="34"/>
                <c:pt idx="0">
                  <c:v>100</c:v>
                </c:pt>
                <c:pt idx="1">
                  <c:v>99.024119539582742</c:v>
                </c:pt>
                <c:pt idx="2">
                  <c:v>99.350215829017202</c:v>
                </c:pt>
                <c:pt idx="3">
                  <c:v>99.496892053428326</c:v>
                </c:pt>
                <c:pt idx="4">
                  <c:v>100.23842884390062</c:v>
                </c:pt>
                <c:pt idx="5">
                  <c:v>100.59163570320169</c:v>
                </c:pt>
                <c:pt idx="6">
                  <c:v>100.63069801414026</c:v>
                </c:pt>
                <c:pt idx="7">
                  <c:v>101.98696164620942</c:v>
                </c:pt>
                <c:pt idx="8">
                  <c:v>100.92516676771753</c:v>
                </c:pt>
                <c:pt idx="9">
                  <c:v>101.11789684120593</c:v>
                </c:pt>
                <c:pt idx="10">
                  <c:v>101.55760450754777</c:v>
                </c:pt>
                <c:pt idx="11">
                  <c:v>102.64815797757888</c:v>
                </c:pt>
                <c:pt idx="12">
                  <c:v>101.81182416714032</c:v>
                </c:pt>
                <c:pt idx="13">
                  <c:v>102.77774374859672</c:v>
                </c:pt>
                <c:pt idx="14">
                  <c:v>101.173216071745</c:v>
                </c:pt>
                <c:pt idx="15">
                  <c:v>101.63238715257444</c:v>
                </c:pt>
                <c:pt idx="16">
                  <c:v>101.63207344274849</c:v>
                </c:pt>
                <c:pt idx="17">
                  <c:v>101.72021615870028</c:v>
                </c:pt>
                <c:pt idx="18">
                  <c:v>101.48888231710163</c:v>
                </c:pt>
                <c:pt idx="19">
                  <c:v>101.12018696172302</c:v>
                </c:pt>
                <c:pt idx="20">
                  <c:v>101.71460563471881</c:v>
                </c:pt>
                <c:pt idx="21">
                  <c:v>101.58343129316123</c:v>
                </c:pt>
                <c:pt idx="22">
                  <c:v>101.72234154269952</c:v>
                </c:pt>
                <c:pt idx="23">
                  <c:v>102.2354864485209</c:v>
                </c:pt>
                <c:pt idx="24">
                  <c:v>102.09695926473958</c:v>
                </c:pt>
                <c:pt idx="25">
                  <c:v>101.66958947019333</c:v>
                </c:pt>
                <c:pt idx="26">
                  <c:v>102.85637035168322</c:v>
                </c:pt>
                <c:pt idx="27">
                  <c:v>102.20583116743023</c:v>
                </c:pt>
                <c:pt idx="28">
                  <c:v>101.84321097531065</c:v>
                </c:pt>
                <c:pt idx="29">
                  <c:v>101.63563817492967</c:v>
                </c:pt>
                <c:pt idx="30">
                  <c:v>101.34387635372552</c:v>
                </c:pt>
                <c:pt idx="31">
                  <c:v>100.3513325819555</c:v>
                </c:pt>
                <c:pt idx="32">
                  <c:v>100.62337984207036</c:v>
                </c:pt>
                <c:pt idx="33">
                  <c:v>100.16032774131453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424384"/>
        <c:axId val="167425920"/>
      </c:lineChart>
      <c:catAx>
        <c:axId val="16742438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67425920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67425920"/>
        <c:scaling>
          <c:orientation val="minMax"/>
          <c:max val="106"/>
          <c:min val="8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67424384"/>
        <c:crosses val="autoZero"/>
        <c:crossBetween val="midCat"/>
        <c:majorUnit val="2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Stock de bénéficiaires des principaux contrats aidés,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6260490711145092"/>
          <c:y val="8.7998626938314245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7907649931951841E-2"/>
          <c:y val="0.16043529830177986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GRAPHIQUE_stocks_bénéf'!$Y$2</c:f>
              <c:strCache>
                <c:ptCount val="1"/>
                <c:pt idx="0">
                  <c:v>CUI-CAE / PEC*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GRAPHIQUE_stocks_bénéf'!$W$3:$X$39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GRAPHIQUE_stocks_bénéf'!$Y$3:$Y$39</c:f>
              <c:numCache>
                <c:formatCode>#,##0</c:formatCode>
                <c:ptCount val="37"/>
                <c:pt idx="0">
                  <c:v>101</c:v>
                </c:pt>
                <c:pt idx="1">
                  <c:v>241</c:v>
                </c:pt>
                <c:pt idx="2">
                  <c:v>346</c:v>
                </c:pt>
                <c:pt idx="3">
                  <c:v>366</c:v>
                </c:pt>
                <c:pt idx="4">
                  <c:v>326</c:v>
                </c:pt>
                <c:pt idx="5">
                  <c:v>281</c:v>
                </c:pt>
                <c:pt idx="6">
                  <c:v>217</c:v>
                </c:pt>
                <c:pt idx="7">
                  <c:v>324</c:v>
                </c:pt>
                <c:pt idx="8">
                  <c:v>472</c:v>
                </c:pt>
                <c:pt idx="9">
                  <c:v>451</c:v>
                </c:pt>
                <c:pt idx="10">
                  <c:v>381</c:v>
                </c:pt>
                <c:pt idx="11">
                  <c:v>298</c:v>
                </c:pt>
                <c:pt idx="12">
                  <c:v>276</c:v>
                </c:pt>
                <c:pt idx="13">
                  <c:v>289</c:v>
                </c:pt>
                <c:pt idx="14">
                  <c:v>275</c:v>
                </c:pt>
                <c:pt idx="15">
                  <c:v>373</c:v>
                </c:pt>
                <c:pt idx="16">
                  <c:v>385</c:v>
                </c:pt>
                <c:pt idx="17">
                  <c:v>400</c:v>
                </c:pt>
                <c:pt idx="18">
                  <c:v>395</c:v>
                </c:pt>
                <c:pt idx="19">
                  <c:v>426</c:v>
                </c:pt>
                <c:pt idx="20">
                  <c:v>452</c:v>
                </c:pt>
                <c:pt idx="21">
                  <c:v>464</c:v>
                </c:pt>
                <c:pt idx="22">
                  <c:v>482</c:v>
                </c:pt>
                <c:pt idx="23">
                  <c:v>482</c:v>
                </c:pt>
                <c:pt idx="24">
                  <c:v>499</c:v>
                </c:pt>
                <c:pt idx="25">
                  <c:v>515</c:v>
                </c:pt>
                <c:pt idx="26">
                  <c:v>523</c:v>
                </c:pt>
                <c:pt idx="27">
                  <c:v>486</c:v>
                </c:pt>
                <c:pt idx="28">
                  <c:v>458</c:v>
                </c:pt>
                <c:pt idx="29">
                  <c:v>452</c:v>
                </c:pt>
                <c:pt idx="30">
                  <c:v>372</c:v>
                </c:pt>
                <c:pt idx="31">
                  <c:v>309</c:v>
                </c:pt>
                <c:pt idx="32">
                  <c:v>259</c:v>
                </c:pt>
                <c:pt idx="33">
                  <c:v>175</c:v>
                </c:pt>
                <c:pt idx="34">
                  <c:v>157</c:v>
                </c:pt>
                <c:pt idx="35">
                  <c:v>230</c:v>
                </c:pt>
                <c:pt idx="36">
                  <c:v>240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GRAPHIQUE_stocks_bénéf'!$AB$2</c:f>
              <c:strCache>
                <c:ptCount val="1"/>
                <c:pt idx="0">
                  <c:v>CUI-CIE**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GRAPHIQUE_stocks_bénéf'!$W$3:$X$39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GRAPHIQUE_stocks_bénéf'!$AB$3:$AB$39</c:f>
              <c:numCache>
                <c:formatCode>#,##0</c:formatCode>
                <c:ptCount val="37"/>
                <c:pt idx="0">
                  <c:v>58</c:v>
                </c:pt>
                <c:pt idx="1">
                  <c:v>117</c:v>
                </c:pt>
                <c:pt idx="2">
                  <c:v>107</c:v>
                </c:pt>
                <c:pt idx="3">
                  <c:v>80</c:v>
                </c:pt>
                <c:pt idx="4">
                  <c:v>74</c:v>
                </c:pt>
                <c:pt idx="5">
                  <c:v>62</c:v>
                </c:pt>
                <c:pt idx="6">
                  <c:v>55</c:v>
                </c:pt>
                <c:pt idx="7">
                  <c:v>67</c:v>
                </c:pt>
                <c:pt idx="8">
                  <c:v>91</c:v>
                </c:pt>
                <c:pt idx="9">
                  <c:v>91</c:v>
                </c:pt>
                <c:pt idx="10">
                  <c:v>75</c:v>
                </c:pt>
                <c:pt idx="11">
                  <c:v>65</c:v>
                </c:pt>
                <c:pt idx="12">
                  <c:v>45</c:v>
                </c:pt>
                <c:pt idx="13">
                  <c:v>45</c:v>
                </c:pt>
                <c:pt idx="14">
                  <c:v>41</c:v>
                </c:pt>
                <c:pt idx="15">
                  <c:v>51</c:v>
                </c:pt>
                <c:pt idx="16">
                  <c:v>59</c:v>
                </c:pt>
                <c:pt idx="17">
                  <c:v>49</c:v>
                </c:pt>
                <c:pt idx="18">
                  <c:v>39</c:v>
                </c:pt>
                <c:pt idx="19">
                  <c:v>42</c:v>
                </c:pt>
                <c:pt idx="20">
                  <c:v>50</c:v>
                </c:pt>
                <c:pt idx="21">
                  <c:v>69</c:v>
                </c:pt>
                <c:pt idx="22">
                  <c:v>94</c:v>
                </c:pt>
                <c:pt idx="23">
                  <c:v>111</c:v>
                </c:pt>
                <c:pt idx="24">
                  <c:v>131</c:v>
                </c:pt>
                <c:pt idx="25">
                  <c:v>106</c:v>
                </c:pt>
                <c:pt idx="26">
                  <c:v>70</c:v>
                </c:pt>
                <c:pt idx="27">
                  <c:v>42</c:v>
                </c:pt>
                <c:pt idx="28">
                  <c:v>30</c:v>
                </c:pt>
                <c:pt idx="29">
                  <c:v>32</c:v>
                </c:pt>
                <c:pt idx="30">
                  <c:v>29</c:v>
                </c:pt>
                <c:pt idx="31">
                  <c:v>20</c:v>
                </c:pt>
                <c:pt idx="32">
                  <c:v>11</c:v>
                </c:pt>
                <c:pt idx="33">
                  <c:v>3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GRAPHIQUE_stocks_bénéf'!$AE$2</c:f>
              <c:strCache>
                <c:ptCount val="1"/>
                <c:pt idx="0">
                  <c:v>Emploi d'avenir***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GRAPHIQUE_stocks_bénéf'!$W$3:$X$39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GRAPHIQUE_stocks_bénéf'!$AE$3:$AE$39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12</c:v>
                </c:pt>
                <c:pt idx="12">
                  <c:v>34</c:v>
                </c:pt>
                <c:pt idx="13">
                  <c:v>81</c:v>
                </c:pt>
                <c:pt idx="14">
                  <c:v>143</c:v>
                </c:pt>
                <c:pt idx="15">
                  <c:v>197</c:v>
                </c:pt>
                <c:pt idx="16">
                  <c:v>236</c:v>
                </c:pt>
                <c:pt idx="17">
                  <c:v>255</c:v>
                </c:pt>
                <c:pt idx="18">
                  <c:v>271</c:v>
                </c:pt>
                <c:pt idx="19">
                  <c:v>288</c:v>
                </c:pt>
                <c:pt idx="20">
                  <c:v>306</c:v>
                </c:pt>
                <c:pt idx="21">
                  <c:v>317</c:v>
                </c:pt>
                <c:pt idx="22">
                  <c:v>310</c:v>
                </c:pt>
                <c:pt idx="23">
                  <c:v>321</c:v>
                </c:pt>
                <c:pt idx="24">
                  <c:v>324</c:v>
                </c:pt>
                <c:pt idx="25">
                  <c:v>322</c:v>
                </c:pt>
                <c:pt idx="26">
                  <c:v>302</c:v>
                </c:pt>
                <c:pt idx="27">
                  <c:v>296</c:v>
                </c:pt>
                <c:pt idx="28">
                  <c:v>277</c:v>
                </c:pt>
                <c:pt idx="29">
                  <c:v>269</c:v>
                </c:pt>
                <c:pt idx="30">
                  <c:v>227</c:v>
                </c:pt>
                <c:pt idx="31">
                  <c:v>193</c:v>
                </c:pt>
                <c:pt idx="32">
                  <c:v>167</c:v>
                </c:pt>
                <c:pt idx="33">
                  <c:v>136</c:v>
                </c:pt>
                <c:pt idx="34">
                  <c:v>112</c:v>
                </c:pt>
                <c:pt idx="35">
                  <c:v>89</c:v>
                </c:pt>
                <c:pt idx="36">
                  <c:v>65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GRAPHIQUE_stocks_bénéf'!$AF$2</c:f>
              <c:strCache>
                <c:ptCount val="1"/>
                <c:pt idx="0">
                  <c:v>CDDI ****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GRAPHIQUE_stocks_bénéf'!$W$3:$X$39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GRAPHIQUE_stocks_bénéf'!$AF$3:$AF$39</c:f>
              <c:numCache>
                <c:formatCode>General</c:formatCode>
                <c:ptCount val="3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122</c:v>
                </c:pt>
                <c:pt idx="19">
                  <c:v>230</c:v>
                </c:pt>
                <c:pt idx="20">
                  <c:v>234</c:v>
                </c:pt>
                <c:pt idx="21">
                  <c:v>240</c:v>
                </c:pt>
                <c:pt idx="22">
                  <c:v>241</c:v>
                </c:pt>
                <c:pt idx="23">
                  <c:v>257</c:v>
                </c:pt>
                <c:pt idx="24">
                  <c:v>239</c:v>
                </c:pt>
                <c:pt idx="25">
                  <c:v>229</c:v>
                </c:pt>
                <c:pt idx="26">
                  <c:v>238</c:v>
                </c:pt>
                <c:pt idx="27">
                  <c:v>249</c:v>
                </c:pt>
                <c:pt idx="28">
                  <c:v>231</c:v>
                </c:pt>
                <c:pt idx="29">
                  <c:v>240</c:v>
                </c:pt>
                <c:pt idx="30">
                  <c:v>239</c:v>
                </c:pt>
                <c:pt idx="31">
                  <c:v>242</c:v>
                </c:pt>
                <c:pt idx="32">
                  <c:v>221</c:v>
                </c:pt>
                <c:pt idx="33">
                  <c:v>249</c:v>
                </c:pt>
                <c:pt idx="34">
                  <c:v>256</c:v>
                </c:pt>
                <c:pt idx="35">
                  <c:v>254</c:v>
                </c:pt>
                <c:pt idx="36">
                  <c:v>243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990976"/>
        <c:axId val="166992512"/>
      </c:areaChart>
      <c:catAx>
        <c:axId val="1669909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6992512"/>
        <c:crossesAt val="0"/>
        <c:auto val="0"/>
        <c:lblAlgn val="ctr"/>
        <c:lblOffset val="100"/>
        <c:tickLblSkip val="4"/>
        <c:noMultiLvlLbl val="0"/>
      </c:catAx>
      <c:valAx>
        <c:axId val="166992512"/>
        <c:scaling>
          <c:orientation val="minMax"/>
          <c:max val="125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66990976"/>
        <c:crosses val="autoZero"/>
        <c:crossBetween val="between"/>
        <c:majorUnit val="250"/>
      </c:valAx>
    </c:plotArea>
    <c:legend>
      <c:legendPos val="t"/>
      <c:layout>
        <c:manualLayout>
          <c:xMode val="edge"/>
          <c:yMode val="edge"/>
          <c:x val="0.2581884930746946"/>
          <c:y val="8.8675131127980797E-2"/>
          <c:w val="0.46909112046390383"/>
          <c:h val="4.5446690349228332E-2"/>
        </c:manualLayout>
      </c:layout>
      <c:overlay val="0"/>
      <c:spPr>
        <a:noFill/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26584126239965E-2"/>
          <c:y val="0.23881826972585365"/>
          <c:w val="0.86985150536832423"/>
          <c:h val="0.55519270617488603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Note et Diapo'!$B$123</c:f>
              <c:strCache>
                <c:ptCount val="1"/>
                <c:pt idx="0">
                  <c:v>Campagne 2016-2017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Note et Diapo'!$A$124:$A$135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Diapo'!$B$124:$B$135</c:f>
              <c:numCache>
                <c:formatCode>#,##0</c:formatCode>
                <c:ptCount val="12"/>
                <c:pt idx="0">
                  <c:v>5</c:v>
                </c:pt>
                <c:pt idx="1">
                  <c:v>66</c:v>
                </c:pt>
                <c:pt idx="2">
                  <c:v>123</c:v>
                </c:pt>
                <c:pt idx="3">
                  <c:v>279</c:v>
                </c:pt>
                <c:pt idx="4">
                  <c:v>393</c:v>
                </c:pt>
                <c:pt idx="5">
                  <c:v>440</c:v>
                </c:pt>
                <c:pt idx="6">
                  <c:v>487</c:v>
                </c:pt>
                <c:pt idx="7">
                  <c:v>510</c:v>
                </c:pt>
                <c:pt idx="8">
                  <c:v>519</c:v>
                </c:pt>
                <c:pt idx="9">
                  <c:v>525</c:v>
                </c:pt>
                <c:pt idx="10">
                  <c:v>534</c:v>
                </c:pt>
                <c:pt idx="11">
                  <c:v>539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Note et Diapo'!$C$123</c:f>
              <c:strCache>
                <c:ptCount val="1"/>
                <c:pt idx="0">
                  <c:v>Campagne 2017-2018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Note et Diapo'!$A$124:$A$135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Diapo'!$C$124:$C$135</c:f>
              <c:numCache>
                <c:formatCode>#,##0</c:formatCode>
                <c:ptCount val="12"/>
                <c:pt idx="0">
                  <c:v>26</c:v>
                </c:pt>
                <c:pt idx="1">
                  <c:v>87</c:v>
                </c:pt>
                <c:pt idx="2">
                  <c:v>142</c:v>
                </c:pt>
                <c:pt idx="3">
                  <c:v>268</c:v>
                </c:pt>
                <c:pt idx="4">
                  <c:v>369</c:v>
                </c:pt>
                <c:pt idx="5">
                  <c:v>446</c:v>
                </c:pt>
                <c:pt idx="6">
                  <c:v>490</c:v>
                </c:pt>
                <c:pt idx="7">
                  <c:v>525</c:v>
                </c:pt>
                <c:pt idx="8">
                  <c:v>537</c:v>
                </c:pt>
                <c:pt idx="9">
                  <c:v>546</c:v>
                </c:pt>
                <c:pt idx="10">
                  <c:v>555</c:v>
                </c:pt>
                <c:pt idx="11">
                  <c:v>560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Note et Diapo'!$D$123</c:f>
              <c:strCache>
                <c:ptCount val="1"/>
                <c:pt idx="0">
                  <c:v>Campagne 2018-2019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Note et Diapo'!$A$124:$A$135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Diapo'!$D$124:$D$135</c:f>
              <c:numCache>
                <c:formatCode>#,##0</c:formatCode>
                <c:ptCount val="12"/>
                <c:pt idx="0">
                  <c:v>17</c:v>
                </c:pt>
                <c:pt idx="1">
                  <c:v>84</c:v>
                </c:pt>
                <c:pt idx="2">
                  <c:v>151</c:v>
                </c:pt>
                <c:pt idx="3">
                  <c:v>291</c:v>
                </c:pt>
                <c:pt idx="4">
                  <c:v>433</c:v>
                </c:pt>
                <c:pt idx="5">
                  <c:v>502</c:v>
                </c:pt>
                <c:pt idx="6">
                  <c:v>540</c:v>
                </c:pt>
                <c:pt idx="7">
                  <c:v>582</c:v>
                </c:pt>
                <c:pt idx="8">
                  <c:v>595</c:v>
                </c:pt>
                <c:pt idx="9">
                  <c:v>604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847808"/>
        <c:axId val="187849728"/>
      </c:lineChart>
      <c:catAx>
        <c:axId val="187847808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7849728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187849728"/>
        <c:scaling>
          <c:orientation val="minMax"/>
          <c:max val="7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87847808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9.0909116739297982E-2"/>
          <c:y val="0.13101608710394455"/>
          <c:w val="0.90909088326070198"/>
          <c:h val="0.10097150535608887"/>
        </c:manualLayout>
      </c:layout>
      <c:overlay val="0"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trim'!$B$109:$C$168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</c:lvl>
              </c:multiLvlStrCache>
            </c:multiLvlStrRef>
          </c:cat>
          <c:val>
            <c:numRef>
              <c:f>Données!$C$117:$C$157</c:f>
              <c:numCache>
                <c:formatCode>#,##0.0</c:formatCode>
                <c:ptCount val="41"/>
                <c:pt idx="0">
                  <c:v>9.4</c:v>
                </c:pt>
                <c:pt idx="1">
                  <c:v>9.9</c:v>
                </c:pt>
                <c:pt idx="2">
                  <c:v>10</c:v>
                </c:pt>
                <c:pt idx="3">
                  <c:v>10.4</c:v>
                </c:pt>
                <c:pt idx="4">
                  <c:v>10.199999999999999</c:v>
                </c:pt>
                <c:pt idx="5">
                  <c:v>10.1</c:v>
                </c:pt>
                <c:pt idx="6">
                  <c:v>10.199999999999999</c:v>
                </c:pt>
                <c:pt idx="7">
                  <c:v>10.199999999999999</c:v>
                </c:pt>
                <c:pt idx="8">
                  <c:v>10.3</c:v>
                </c:pt>
                <c:pt idx="9">
                  <c:v>10.3</c:v>
                </c:pt>
                <c:pt idx="10">
                  <c:v>10.5</c:v>
                </c:pt>
                <c:pt idx="11">
                  <c:v>10.6</c:v>
                </c:pt>
                <c:pt idx="12">
                  <c:v>10.7</c:v>
                </c:pt>
                <c:pt idx="13">
                  <c:v>10.9</c:v>
                </c:pt>
                <c:pt idx="14">
                  <c:v>10.9</c:v>
                </c:pt>
                <c:pt idx="15">
                  <c:v>11.2</c:v>
                </c:pt>
                <c:pt idx="16">
                  <c:v>11.4</c:v>
                </c:pt>
                <c:pt idx="17">
                  <c:v>11.6</c:v>
                </c:pt>
                <c:pt idx="18">
                  <c:v>11.4</c:v>
                </c:pt>
                <c:pt idx="19">
                  <c:v>11.3</c:v>
                </c:pt>
                <c:pt idx="20">
                  <c:v>11.3</c:v>
                </c:pt>
                <c:pt idx="21">
                  <c:v>11.4</c:v>
                </c:pt>
                <c:pt idx="22">
                  <c:v>11.5</c:v>
                </c:pt>
                <c:pt idx="23">
                  <c:v>11.6</c:v>
                </c:pt>
                <c:pt idx="24">
                  <c:v>11.5</c:v>
                </c:pt>
                <c:pt idx="25">
                  <c:v>11.8</c:v>
                </c:pt>
                <c:pt idx="26">
                  <c:v>11.6</c:v>
                </c:pt>
                <c:pt idx="27">
                  <c:v>11.5</c:v>
                </c:pt>
                <c:pt idx="28">
                  <c:v>11.4</c:v>
                </c:pt>
                <c:pt idx="29">
                  <c:v>11.2</c:v>
                </c:pt>
                <c:pt idx="30">
                  <c:v>11.3</c:v>
                </c:pt>
                <c:pt idx="31">
                  <c:v>11.5</c:v>
                </c:pt>
                <c:pt idx="32">
                  <c:v>11</c:v>
                </c:pt>
                <c:pt idx="33">
                  <c:v>10.8</c:v>
                </c:pt>
                <c:pt idx="34">
                  <c:v>11</c:v>
                </c:pt>
                <c:pt idx="35">
                  <c:v>10.4</c:v>
                </c:pt>
                <c:pt idx="36">
                  <c:v>10.7</c:v>
                </c:pt>
                <c:pt idx="37">
                  <c:v>10.5</c:v>
                </c:pt>
                <c:pt idx="38">
                  <c:v>10.6</c:v>
                </c:pt>
                <c:pt idx="39">
                  <c:v>10.199999999999999</c:v>
                </c:pt>
                <c:pt idx="40">
                  <c:v>10.1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trim'!$B$109:$C$168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</c:lvl>
              </c:multiLvlStrCache>
            </c:multiLvlStrRef>
          </c:cat>
          <c:val>
            <c:numRef>
              <c:f>Données!$B$117:$B$157</c:f>
              <c:numCache>
                <c:formatCode>#,##0.0</c:formatCode>
                <c:ptCount val="41"/>
                <c:pt idx="0">
                  <c:v>8.1999999999999993</c:v>
                </c:pt>
                <c:pt idx="1">
                  <c:v>8.8000000000000007</c:v>
                </c:pt>
                <c:pt idx="2">
                  <c:v>8.8000000000000007</c:v>
                </c:pt>
                <c:pt idx="3">
                  <c:v>9.1</c:v>
                </c:pt>
                <c:pt idx="4">
                  <c:v>9</c:v>
                </c:pt>
                <c:pt idx="5">
                  <c:v>8.9</c:v>
                </c:pt>
                <c:pt idx="6">
                  <c:v>8.8000000000000007</c:v>
                </c:pt>
                <c:pt idx="7">
                  <c:v>8.8000000000000007</c:v>
                </c:pt>
                <c:pt idx="8">
                  <c:v>8.8000000000000007</c:v>
                </c:pt>
                <c:pt idx="9">
                  <c:v>8.6999999999999993</c:v>
                </c:pt>
                <c:pt idx="10">
                  <c:v>8.8000000000000007</c:v>
                </c:pt>
                <c:pt idx="11">
                  <c:v>9</c:v>
                </c:pt>
                <c:pt idx="12">
                  <c:v>9.1</c:v>
                </c:pt>
                <c:pt idx="13">
                  <c:v>9.3000000000000007</c:v>
                </c:pt>
                <c:pt idx="14">
                  <c:v>9.4</c:v>
                </c:pt>
                <c:pt idx="15">
                  <c:v>9.6999999999999993</c:v>
                </c:pt>
                <c:pt idx="16">
                  <c:v>9.9</c:v>
                </c:pt>
                <c:pt idx="17">
                  <c:v>10.1</c:v>
                </c:pt>
                <c:pt idx="18">
                  <c:v>9.9</c:v>
                </c:pt>
                <c:pt idx="19">
                  <c:v>9.8000000000000007</c:v>
                </c:pt>
                <c:pt idx="20">
                  <c:v>9.8000000000000007</c:v>
                </c:pt>
                <c:pt idx="21">
                  <c:v>9.8000000000000007</c:v>
                </c:pt>
                <c:pt idx="22">
                  <c:v>10</c:v>
                </c:pt>
                <c:pt idx="23">
                  <c:v>10.1</c:v>
                </c:pt>
                <c:pt idx="24">
                  <c:v>10</c:v>
                </c:pt>
                <c:pt idx="25">
                  <c:v>10.199999999999999</c:v>
                </c:pt>
                <c:pt idx="26">
                  <c:v>10.1</c:v>
                </c:pt>
                <c:pt idx="27">
                  <c:v>9.9</c:v>
                </c:pt>
                <c:pt idx="28">
                  <c:v>9.9</c:v>
                </c:pt>
                <c:pt idx="29">
                  <c:v>9.6999999999999993</c:v>
                </c:pt>
                <c:pt idx="30">
                  <c:v>9.6999999999999993</c:v>
                </c:pt>
                <c:pt idx="31">
                  <c:v>9.6999999999999993</c:v>
                </c:pt>
                <c:pt idx="32">
                  <c:v>9.3000000000000007</c:v>
                </c:pt>
                <c:pt idx="33">
                  <c:v>9.1</c:v>
                </c:pt>
                <c:pt idx="34">
                  <c:v>9.3000000000000007</c:v>
                </c:pt>
                <c:pt idx="35">
                  <c:v>8.6</c:v>
                </c:pt>
                <c:pt idx="36">
                  <c:v>8.9</c:v>
                </c:pt>
                <c:pt idx="37">
                  <c:v>8.8000000000000007</c:v>
                </c:pt>
                <c:pt idx="38">
                  <c:v>8.8000000000000007</c:v>
                </c:pt>
                <c:pt idx="39">
                  <c:v>8.5</c:v>
                </c:pt>
                <c:pt idx="40">
                  <c:v>8.4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trim'!$B$109:$C$168</c:f>
              <c:multiLvlStrCache>
                <c:ptCount val="6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  <c:pt idx="44">
                    <c:v>2020</c:v>
                  </c:pt>
                  <c:pt idx="48">
                    <c:v>2021</c:v>
                  </c:pt>
                  <c:pt idx="52">
                    <c:v>2022</c:v>
                  </c:pt>
                  <c:pt idx="56">
                    <c:v>2023</c:v>
                  </c:pt>
                </c:lvl>
              </c:multiLvlStrCache>
            </c:multiLvlStrRef>
          </c:cat>
          <c:val>
            <c:numRef>
              <c:f>Données!$E$117:$E$157</c:f>
              <c:numCache>
                <c:formatCode>#,##0.0</c:formatCode>
                <c:ptCount val="41"/>
                <c:pt idx="0">
                  <c:v>7.2</c:v>
                </c:pt>
                <c:pt idx="1">
                  <c:v>7.4</c:v>
                </c:pt>
                <c:pt idx="2">
                  <c:v>7.4</c:v>
                </c:pt>
                <c:pt idx="3">
                  <c:v>7.7</c:v>
                </c:pt>
                <c:pt idx="4">
                  <c:v>7.5</c:v>
                </c:pt>
                <c:pt idx="5">
                  <c:v>7.4</c:v>
                </c:pt>
                <c:pt idx="6">
                  <c:v>7.7</c:v>
                </c:pt>
                <c:pt idx="7">
                  <c:v>7.7</c:v>
                </c:pt>
                <c:pt idx="8">
                  <c:v>7.9</c:v>
                </c:pt>
                <c:pt idx="9">
                  <c:v>7.8</c:v>
                </c:pt>
                <c:pt idx="10">
                  <c:v>8.1</c:v>
                </c:pt>
                <c:pt idx="11">
                  <c:v>8.1999999999999993</c:v>
                </c:pt>
                <c:pt idx="12">
                  <c:v>8.1999999999999993</c:v>
                </c:pt>
                <c:pt idx="13">
                  <c:v>8.5</c:v>
                </c:pt>
                <c:pt idx="14">
                  <c:v>8.6</c:v>
                </c:pt>
                <c:pt idx="15">
                  <c:v>8.9</c:v>
                </c:pt>
                <c:pt idx="16">
                  <c:v>9</c:v>
                </c:pt>
                <c:pt idx="17">
                  <c:v>9.3000000000000007</c:v>
                </c:pt>
                <c:pt idx="18">
                  <c:v>9.1999999999999993</c:v>
                </c:pt>
                <c:pt idx="19">
                  <c:v>9.1</c:v>
                </c:pt>
                <c:pt idx="20">
                  <c:v>9</c:v>
                </c:pt>
                <c:pt idx="21">
                  <c:v>9.1999999999999993</c:v>
                </c:pt>
                <c:pt idx="22">
                  <c:v>9.3000000000000007</c:v>
                </c:pt>
                <c:pt idx="23">
                  <c:v>9.3000000000000007</c:v>
                </c:pt>
                <c:pt idx="24">
                  <c:v>9.1999999999999993</c:v>
                </c:pt>
                <c:pt idx="25">
                  <c:v>9.5</c:v>
                </c:pt>
                <c:pt idx="26">
                  <c:v>9.5</c:v>
                </c:pt>
                <c:pt idx="27">
                  <c:v>9.4</c:v>
                </c:pt>
                <c:pt idx="28">
                  <c:v>9.3000000000000007</c:v>
                </c:pt>
                <c:pt idx="29">
                  <c:v>9.1</c:v>
                </c:pt>
                <c:pt idx="30">
                  <c:v>9.1999999999999993</c:v>
                </c:pt>
                <c:pt idx="31">
                  <c:v>9.1999999999999993</c:v>
                </c:pt>
                <c:pt idx="32">
                  <c:v>8.9</c:v>
                </c:pt>
                <c:pt idx="33">
                  <c:v>8.6</c:v>
                </c:pt>
                <c:pt idx="34">
                  <c:v>8.8000000000000007</c:v>
                </c:pt>
                <c:pt idx="35">
                  <c:v>8.3000000000000007</c:v>
                </c:pt>
                <c:pt idx="36">
                  <c:v>8.6</c:v>
                </c:pt>
                <c:pt idx="37">
                  <c:v>8.5</c:v>
                </c:pt>
                <c:pt idx="38">
                  <c:v>8.6</c:v>
                </c:pt>
                <c:pt idx="39">
                  <c:v>8.3000000000000007</c:v>
                </c:pt>
                <c:pt idx="40">
                  <c:v>8.3000000000000007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968128"/>
        <c:axId val="187986304"/>
      </c:lineChart>
      <c:catAx>
        <c:axId val="1879681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8798630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7986304"/>
        <c:scaling>
          <c:orientation val="minMax"/>
          <c:max val="12"/>
          <c:min val="7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18796812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0"/>
                  <c:y val="-2.414486921529174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7246663173035446E-17"/>
                  <c:y val="-2.146210596914822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1.34138162307176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graphiques'!$G$24:$G$34</c:f>
              <c:strCache>
                <c:ptCount val="11"/>
                <c:pt idx="0">
                  <c:v>Cantal</c:v>
                </c:pt>
                <c:pt idx="1">
                  <c:v>Meuse</c:v>
                </c:pt>
                <c:pt idx="2">
                  <c:v>Hautes-Alpes</c:v>
                </c:pt>
                <c:pt idx="3">
                  <c:v>France métro.</c:v>
                </c:pt>
                <c:pt idx="4">
                  <c:v>Corse-du-Sud</c:v>
                </c:pt>
                <c:pt idx="5">
                  <c:v>Lot</c:v>
                </c:pt>
                <c:pt idx="6">
                  <c:v>Territoire de Belfort</c:v>
                </c:pt>
                <c:pt idx="7">
                  <c:v>Haute-Corse</c:v>
                </c:pt>
                <c:pt idx="8">
                  <c:v>Paca</c:v>
                </c:pt>
                <c:pt idx="9">
                  <c:v>Alpes-de-Haute-Provence</c:v>
                </c:pt>
                <c:pt idx="10">
                  <c:v>Ariege</c:v>
                </c:pt>
              </c:strCache>
            </c:strRef>
          </c:cat>
          <c:val>
            <c:numRef>
              <c:f>'données graphiques'!$H$24:$H$34</c:f>
              <c:numCache>
                <c:formatCode>#,##0.0</c:formatCode>
                <c:ptCount val="11"/>
                <c:pt idx="0">
                  <c:v>5.0999999999999996</c:v>
                </c:pt>
                <c:pt idx="1">
                  <c:v>8.1999999999999993</c:v>
                </c:pt>
                <c:pt idx="2">
                  <c:v>8.3000000000000007</c:v>
                </c:pt>
                <c:pt idx="3">
                  <c:v>8.4</c:v>
                </c:pt>
                <c:pt idx="4">
                  <c:v>8.6</c:v>
                </c:pt>
                <c:pt idx="5">
                  <c:v>8.6</c:v>
                </c:pt>
                <c:pt idx="6">
                  <c:v>9</c:v>
                </c:pt>
                <c:pt idx="7">
                  <c:v>9.6999999999999993</c:v>
                </c:pt>
                <c:pt idx="8">
                  <c:v>10.1</c:v>
                </c:pt>
                <c:pt idx="9">
                  <c:v>10.6</c:v>
                </c:pt>
                <c:pt idx="10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8061952"/>
        <c:axId val="188072320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graphiques'!$J$24:$J$34</c:f>
              <c:numCache>
                <c:formatCode>#,##0.0</c:formatCode>
                <c:ptCount val="11"/>
                <c:pt idx="0">
                  <c:v>-0.30000000000000071</c:v>
                </c:pt>
                <c:pt idx="1">
                  <c:v>-0.70000000000000107</c:v>
                </c:pt>
                <c:pt idx="2">
                  <c:v>-0.29999999999999893</c:v>
                </c:pt>
                <c:pt idx="3">
                  <c:v>-0.5</c:v>
                </c:pt>
                <c:pt idx="4">
                  <c:v>-0.59999999999999964</c:v>
                </c:pt>
                <c:pt idx="5">
                  <c:v>-9.9999999999999645E-2</c:v>
                </c:pt>
                <c:pt idx="6">
                  <c:v>0</c:v>
                </c:pt>
                <c:pt idx="7">
                  <c:v>-0.80000000000000071</c:v>
                </c:pt>
                <c:pt idx="8">
                  <c:v>-0.59999999999999964</c:v>
                </c:pt>
                <c:pt idx="9">
                  <c:v>-0.5</c:v>
                </c:pt>
                <c:pt idx="10">
                  <c:v>-0.40000000000000036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073856"/>
        <c:axId val="188075392"/>
      </c:scatterChart>
      <c:catAx>
        <c:axId val="188061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88072320"/>
        <c:crosses val="autoZero"/>
        <c:auto val="1"/>
        <c:lblAlgn val="ctr"/>
        <c:lblOffset val="100"/>
        <c:noMultiLvlLbl val="0"/>
      </c:catAx>
      <c:valAx>
        <c:axId val="18807232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88061952"/>
        <c:crosses val="autoZero"/>
        <c:crossBetween val="between"/>
      </c:valAx>
      <c:valAx>
        <c:axId val="188073856"/>
        <c:scaling>
          <c:orientation val="minMax"/>
        </c:scaling>
        <c:delete val="1"/>
        <c:axPos val="b"/>
        <c:majorTickMark val="out"/>
        <c:minorTickMark val="none"/>
        <c:tickLblPos val="nextTo"/>
        <c:crossAx val="188075392"/>
        <c:crosses val="autoZero"/>
        <c:crossBetween val="midCat"/>
      </c:valAx>
      <c:valAx>
        <c:axId val="188075392"/>
        <c:scaling>
          <c:orientation val="minMax"/>
          <c:max val="0.1"/>
          <c:min val="-0.8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188073856"/>
        <c:crosses val="max"/>
        <c:crossBetween val="midCat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trim'!$A$5:$B$48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dep05_trim!$U$63:$U$104</c:f>
              <c:numCache>
                <c:formatCode>#,##0.0</c:formatCode>
                <c:ptCount val="42"/>
                <c:pt idx="0">
                  <c:v>10.172143974960868</c:v>
                </c:pt>
                <c:pt idx="1">
                  <c:v>11.496633868461936</c:v>
                </c:pt>
                <c:pt idx="2">
                  <c:v>15.015479876160986</c:v>
                </c:pt>
                <c:pt idx="3">
                  <c:v>12.837162837162852</c:v>
                </c:pt>
                <c:pt idx="4">
                  <c:v>10.037878787878785</c:v>
                </c:pt>
                <c:pt idx="5">
                  <c:v>9.9396191360891848</c:v>
                </c:pt>
                <c:pt idx="6">
                  <c:v>8.9726334679228295</c:v>
                </c:pt>
                <c:pt idx="7">
                  <c:v>9.0305444887118114</c:v>
                </c:pt>
                <c:pt idx="8">
                  <c:v>9.0791738382099751</c:v>
                </c:pt>
                <c:pt idx="9">
                  <c:v>7.1820870299957651</c:v>
                </c:pt>
                <c:pt idx="10">
                  <c:v>7.4927953890489896</c:v>
                </c:pt>
                <c:pt idx="11">
                  <c:v>9.987819732034108</c:v>
                </c:pt>
                <c:pt idx="12">
                  <c:v>7.3372781065088821</c:v>
                </c:pt>
                <c:pt idx="13">
                  <c:v>10.208908159243201</c:v>
                </c:pt>
                <c:pt idx="14">
                  <c:v>11.221754117196458</c:v>
                </c:pt>
                <c:pt idx="15">
                  <c:v>10.262089331856771</c:v>
                </c:pt>
                <c:pt idx="16">
                  <c:v>13.083425211319355</c:v>
                </c:pt>
                <c:pt idx="17">
                  <c:v>13.01859799713878</c:v>
                </c:pt>
                <c:pt idx="18">
                  <c:v>9.7451790633608972</c:v>
                </c:pt>
                <c:pt idx="19">
                  <c:v>7.8339471041178443</c:v>
                </c:pt>
                <c:pt idx="20">
                  <c:v>5.6548586285342761</c:v>
                </c:pt>
                <c:pt idx="21">
                  <c:v>4.8417721518987378</c:v>
                </c:pt>
                <c:pt idx="22">
                  <c:v>5.6165673046752351</c:v>
                </c:pt>
                <c:pt idx="23">
                  <c:v>7.482148401117672</c:v>
                </c:pt>
                <c:pt idx="24">
                  <c:v>9.9969240233774173</c:v>
                </c:pt>
                <c:pt idx="25">
                  <c:v>9.6589194083911867</c:v>
                </c:pt>
                <c:pt idx="26">
                  <c:v>8.8235294117646959</c:v>
                </c:pt>
                <c:pt idx="27">
                  <c:v>7.7989601386481811</c:v>
                </c:pt>
                <c:pt idx="28">
                  <c:v>5.1733780760626402</c:v>
                </c:pt>
                <c:pt idx="29">
                  <c:v>2.9176988714560981</c:v>
                </c:pt>
                <c:pt idx="30">
                  <c:v>3.0030030030030019</c:v>
                </c:pt>
                <c:pt idx="31">
                  <c:v>2.1168274383708496</c:v>
                </c:pt>
                <c:pt idx="32">
                  <c:v>2.7918106886466454</c:v>
                </c:pt>
                <c:pt idx="33">
                  <c:v>4.0652580903985047</c:v>
                </c:pt>
                <c:pt idx="34">
                  <c:v>4.6382189239332128</c:v>
                </c:pt>
                <c:pt idx="35">
                  <c:v>4.9593282602991229</c:v>
                </c:pt>
                <c:pt idx="36">
                  <c:v>3.9317123642007346</c:v>
                </c:pt>
                <c:pt idx="37">
                  <c:v>3.8293497815471644</c:v>
                </c:pt>
                <c:pt idx="38">
                  <c:v>3.1155015197568359</c:v>
                </c:pt>
                <c:pt idx="39">
                  <c:v>2.1499999999999853</c:v>
                </c:pt>
                <c:pt idx="40">
                  <c:v>2.2896963663514125</c:v>
                </c:pt>
                <c:pt idx="41">
                  <c:v>1.2128712871287251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461056"/>
        <c:axId val="188462592"/>
      </c:barChart>
      <c:catAx>
        <c:axId val="1884610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8846259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88462592"/>
        <c:scaling>
          <c:orientation val="minMax"/>
          <c:max val="18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88461056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0.88368</cdr:x>
      <cdr:y>0.24817</cdr:y>
    </cdr:from>
    <cdr:to>
      <cdr:x>0.88495</cdr:x>
      <cdr:y>0.82103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632637" y="1184254"/>
          <a:ext cx="9532" cy="2733703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0.88324</cdr:x>
      <cdr:y>0.33533</cdr:y>
    </cdr:from>
    <cdr:to>
      <cdr:x>0.9467</cdr:x>
      <cdr:y>0.33533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29332" y="1600194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0.88832</cdr:x>
      <cdr:y>0.34734</cdr:y>
    </cdr:from>
    <cdr:to>
      <cdr:x>0.94923</cdr:x>
      <cdr:y>0.3493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 flipV="1">
          <a:off x="6667500" y="1657515"/>
          <a:ext cx="457172" cy="935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0.88368</cdr:x>
      <cdr:y>0.26413</cdr:y>
    </cdr:from>
    <cdr:to>
      <cdr:x>0.97209</cdr:x>
      <cdr:y>0.32285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632601" y="1260435"/>
          <a:ext cx="663579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0.88367</cdr:x>
      <cdr:y>0.24218</cdr:y>
    </cdr:from>
    <cdr:to>
      <cdr:x>0.8841</cdr:x>
      <cdr:y>0.8177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632575" y="1155700"/>
          <a:ext cx="3220" cy="274638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58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0.88368</cdr:x>
      <cdr:y>0.25814</cdr:y>
    </cdr:from>
    <cdr:to>
      <cdr:x>0.88495</cdr:x>
      <cdr:y>0.831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632605" y="1231870"/>
          <a:ext cx="9533" cy="273370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0.88451</cdr:x>
      <cdr:y>0.33334</cdr:y>
    </cdr:from>
    <cdr:to>
      <cdr:x>0.94797</cdr:x>
      <cdr:y>0.33334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38864" y="1590688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0.88495</cdr:x>
      <cdr:y>0.25815</cdr:y>
    </cdr:from>
    <cdr:to>
      <cdr:x>0.98477</cdr:x>
      <cdr:y>0.31687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42147" y="1231908"/>
          <a:ext cx="749219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0.08027</cdr:x>
      <cdr:y>0</cdr:y>
    </cdr:from>
    <cdr:to>
      <cdr:x>0.91337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52450" y="0"/>
          <a:ext cx="5734050" cy="7777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Hautes-Alpes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2018 et le T1 2019)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0.24689</cdr:y>
    </cdr:from>
    <cdr:to>
      <cdr:x>0.26781</cdr:x>
      <cdr:y>0.74539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73" y="1090507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0.96655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430465" cy="636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Evolution trimestrielle de l'emploi salarié dans les Hautes-Alpes,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avec intérim réaffecté au secteur d'activité employeur</a:t>
          </a:r>
        </a:p>
        <a:p xmlns:a="http://schemas.openxmlformats.org/drawingml/2006/main">
          <a:pPr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		(en indice base 100 au 4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2010)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0.00262</cdr:x>
      <cdr:y>0.79543</cdr:y>
    </cdr:from>
    <cdr:to>
      <cdr:x>1</cdr:x>
      <cdr:y>0.97253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22897" y="4045934"/>
          <a:ext cx="8716501" cy="9008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 dirty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dirty="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e recours aux CUI-CIE n'est plus autorisé, sauf pour les </a:t>
          </a:r>
          <a:r>
            <a:rPr lang="fr-FR" sz="900" b="0" i="0" baseline="0" dirty="0" err="1">
              <a:effectLst/>
              <a:latin typeface="+mn-lt"/>
              <a:ea typeface="+mn-ea"/>
              <a:cs typeface="+mn-cs"/>
            </a:rPr>
            <a:t>Drom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et les  Conseils départementaux qui les financent entièrement.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dirty="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b="1" dirty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b="1" i="1" dirty="0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 dirty="0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 dirty="0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  <cdr:relSizeAnchor xmlns:cdr="http://schemas.openxmlformats.org/drawingml/2006/chartDrawing">
    <cdr:from>
      <cdr:x>0.94442</cdr:x>
      <cdr:y>0.22293</cdr:y>
    </cdr:from>
    <cdr:to>
      <cdr:x>1</cdr:x>
      <cdr:y>0.42031</cdr:y>
    </cdr:to>
    <cdr:grpSp>
      <cdr:nvGrpSpPr>
        <cdr:cNvPr id="4" name="Groupe 3"/>
        <cdr:cNvGrpSpPr>
          <a:grpSpLocks xmlns:a="http://schemas.openxmlformats.org/drawingml/2006/main"/>
        </cdr:cNvGrpSpPr>
      </cdr:nvGrpSpPr>
      <cdr:grpSpPr bwMode="auto">
        <a:xfrm xmlns:a="http://schemas.openxmlformats.org/drawingml/2006/main">
          <a:off x="8253662" y="1133921"/>
          <a:ext cx="485736" cy="1003962"/>
          <a:chOff x="8696400" y="1597543"/>
          <a:chExt cx="548215" cy="1217225"/>
        </a:xfrm>
      </cdr:grpSpPr>
      <cdr:sp macro="" textlink="">
        <cdr:nvSpPr>
          <cdr:cNvPr id="5" name="Flèche vers le bas 4"/>
          <cdr:cNvSpPr/>
        </cdr:nvSpPr>
        <cdr:spPr>
          <a:xfrm xmlns:a="http://schemas.openxmlformats.org/drawingml/2006/main">
            <a:off x="8879133" y="2093888"/>
            <a:ext cx="182738" cy="720880"/>
          </a:xfrm>
          <a:prstGeom xmlns:a="http://schemas.openxmlformats.org/drawingml/2006/main" prst="downArrow">
            <a:avLst/>
          </a:prstGeom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t"/>
          <a:lstStyle xmlns:a="http://schemas.openxmlformats.org/drawingml/2006/main"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fr-FR"/>
          </a:p>
        </cdr:txBody>
      </cdr:sp>
      <cdr:sp macro="" textlink="">
        <cdr:nvSpPr>
          <cdr:cNvPr id="6" name="ZoneTexte 3"/>
          <cdr:cNvSpPr txBox="1"/>
        </cdr:nvSpPr>
        <cdr:spPr>
          <a:xfrm xmlns:a="http://schemas.openxmlformats.org/drawingml/2006/main">
            <a:off x="8696400" y="1597543"/>
            <a:ext cx="548215" cy="330896"/>
          </a:xfrm>
          <a:prstGeom xmlns:a="http://schemas.openxmlformats.org/drawingml/2006/main" prst="rect">
            <a:avLst/>
          </a:prstGeom>
          <a:ln xmlns:a="http://schemas.openxmlformats.org/drawingml/2006/main"/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3">
            <a:schemeClr val="accent1"/>
          </a:fillRef>
          <a:effectRef xmlns:a="http://schemas.openxmlformats.org/drawingml/2006/main" idx="2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r-FR" sz="1100" b="1" dirty="0" smtClean="0"/>
              <a:t>550</a:t>
            </a:r>
            <a:endParaRPr lang="fr-FR" sz="1100" b="1" dirty="0"/>
          </a:p>
        </cdr:txBody>
      </cdr:sp>
    </cdr:grp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55" y="43205"/>
          <a:ext cx="3675377" cy="22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Contrats d'apprentissage enregistrés dans les Hautes-Alpes</a:t>
          </a:r>
          <a:endParaRPr lang="fr-FR" sz="1500" b="1" i="0" baseline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0.87799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95675"/>
          <a:ext cx="7038975" cy="485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latin typeface="+mn-lt"/>
              <a:ea typeface="+mn-ea"/>
              <a:cs typeface="+mn-cs"/>
            </a:rPr>
            <a:t>Champ : </a:t>
          </a:r>
          <a:r>
            <a:rPr lang="fr-FR" sz="900" b="0" i="0">
              <a:latin typeface="+mn-lt"/>
              <a:ea typeface="+mn-ea"/>
              <a:cs typeface="+mn-cs"/>
            </a:rPr>
            <a:t>hors apprentis du secteur public</a:t>
          </a:r>
        </a:p>
        <a:p xmlns:a="http://schemas.openxmlformats.org/drawingml/2006/main">
          <a:pPr algn="l" rtl="0">
            <a:defRPr sz="1000"/>
          </a:pPr>
          <a:r>
            <a:rPr lang="fr-FR" sz="900" b="1" i="1">
              <a:latin typeface="+mn-lt"/>
              <a:ea typeface="+mn-ea"/>
              <a:cs typeface="+mn-cs"/>
            </a:rPr>
            <a:t>Sources : </a:t>
          </a:r>
          <a:r>
            <a:rPr lang="fr-FR" sz="900" b="0" i="1">
              <a:latin typeface="+mn-lt"/>
              <a:ea typeface="+mn-ea"/>
              <a:cs typeface="+mn-cs"/>
            </a:rPr>
            <a:t> Chambres consulaires, </a:t>
          </a:r>
          <a:r>
            <a:rPr lang="fr-FR" sz="900" b="0" i="1">
              <a:effectLst/>
              <a:latin typeface="+mn-lt"/>
              <a:ea typeface="+mn-ea"/>
              <a:cs typeface="+mn-cs"/>
            </a:rPr>
            <a:t>Direccte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Paca</a:t>
          </a:r>
          <a:r>
            <a:rPr lang="fr-FR" sz="900" b="0" i="1">
              <a:latin typeface="+mn-lt"/>
              <a:ea typeface="+mn-ea"/>
              <a:cs typeface="+mn-cs"/>
            </a:rPr>
            <a:t> - </a:t>
          </a:r>
          <a:r>
            <a:rPr lang="fr-FR" sz="900" b="1" i="1">
              <a:latin typeface="+mn-lt"/>
              <a:ea typeface="+mn-ea"/>
              <a:cs typeface="+mn-cs"/>
            </a:rPr>
            <a:t>Traitements : </a:t>
          </a:r>
          <a:r>
            <a:rPr lang="fr-FR" sz="900" b="0" i="1">
              <a:latin typeface="+mn-lt"/>
              <a:ea typeface="+mn-ea"/>
              <a:cs typeface="+mn-cs"/>
            </a:rPr>
            <a:t>Dares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0.12792</cdr:x>
      <cdr:y>0</cdr:y>
    </cdr:from>
    <cdr:to>
      <cdr:x>0.93122</cdr:x>
      <cdr:y>0.12072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85826" y="0"/>
          <a:ext cx="556260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</a:t>
          </a:r>
        </a:p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au T1 2019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0.24155</cdr:y>
    </cdr:from>
    <cdr:to>
      <cdr:x>0.95431</cdr:x>
      <cdr:y>0.24155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59" y="1152673"/>
          <a:ext cx="17210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0.92936</cdr:x>
      <cdr:y>0.16434</cdr:y>
    </cdr:from>
    <cdr:to>
      <cdr:x>0.93063</cdr:x>
      <cdr:y>0.73719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75475" y="784225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0.17432</cdr:y>
    </cdr:from>
    <cdr:to>
      <cdr:x>1</cdr:x>
      <cdr:y>0.22976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31850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0.5258</cdr:x>
      <cdr:y>0.16633</cdr:y>
    </cdr:from>
    <cdr:to>
      <cdr:x>0.88412</cdr:x>
      <cdr:y>0.32934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3946525" y="793750"/>
          <a:ext cx="2689411" cy="7778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13 700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T1 2019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28/06/2019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juillet 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Hautes-Alpes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ca.direccte.gouv.fr/Les-indicateurs-cles-de-la-Direccte-Paca" TargetMode="External"/><Relationship Id="rId4" Type="http://schemas.openxmlformats.org/officeDocument/2006/relationships/hyperlink" Target="http://paca.direccte.gouv.fr/Les-publications-periodiques-91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8"/>
            <a:ext cx="914197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4928" y="43527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383420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548117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@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3890403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18" y="3767592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304451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2019</a:t>
            </a: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taux de chômage qui reste inférieur à la plupart des départements comparables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388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08005"/>
            <a:ext cx="88765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Légère accélération de la hausse de la demande d’emploi début 2019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388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490760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6700" y="-1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Accélération chez les hommes, décélération chez les femmes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928858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31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6700" y="-1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Nouvelle baisse annuelle de la demande d’emploi des jeunes début 2019, nouvelle accélération chez les seniors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713893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36982"/>
            <a:ext cx="882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Faible recul annuel de la demande d’emploi chez les inscrits depuis moins d’1 an et nouveau ralentissement chez les 1 an ou plus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167684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Direccte</a:t>
            </a:r>
            <a:r>
              <a:rPr lang="fr-FR" sz="2000" dirty="0"/>
              <a:t> Paca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http://paca.direccte.gouv.fr/Les-publications-periodiques-9124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5"/>
              </a:rPr>
              <a:t>http</a:t>
            </a:r>
            <a:r>
              <a:rPr lang="fr-FR" sz="2000" dirty="0">
                <a:hlinkClick r:id="rId5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2272"/>
            <a:ext cx="9141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Après une année de baisse, l’emploi salarié redémarre dans les Hautes-Alpes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934095" y="2164935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+0,3 %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34094" y="2469641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+0,4 %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912196" y="4297786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+0,3 %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1258" y="1800001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2019 :</a:t>
            </a:r>
            <a:endParaRPr lang="fr-FR" b="1" dirty="0"/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186591"/>
              </p:ext>
            </p:extLst>
          </p:nvPr>
        </p:nvGraphicFramePr>
        <p:xfrm>
          <a:off x="442385" y="1123560"/>
          <a:ext cx="8117099" cy="474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851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progression soutenue à la fois par les emplois intérimaires et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07847" y="2967335"/>
            <a:ext cx="1597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+70 emplois intérimaires  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rgbClr val="00B0F0"/>
                </a:solidFill>
              </a:rPr>
              <a:t>+50 emplois hors intérim</a:t>
            </a: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563025"/>
              </p:ext>
            </p:extLst>
          </p:nvPr>
        </p:nvGraphicFramePr>
        <p:xfrm>
          <a:off x="711200" y="1120580"/>
          <a:ext cx="7683499" cy="4823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808365" y="2599982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T1 2019 :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43557" y="213326"/>
            <a:ext cx="8454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Les créations d’emploi dans le tertiaire marchand et la construction compensent les baisses dans l’industrie et le tertiaire non marchand</a:t>
            </a:r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531133"/>
              </p:ext>
            </p:extLst>
          </p:nvPr>
        </p:nvGraphicFramePr>
        <p:xfrm>
          <a:off x="749300" y="1220470"/>
          <a:ext cx="7598634" cy="4824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8805" y="210552"/>
            <a:ext cx="8862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Les créations d’emploi dans le tertiaire marchand et la construction compensent les baisses dans l’industrie et le tertiaire non marchand</a:t>
            </a:r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47" y="1590676"/>
            <a:ext cx="8643420" cy="353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793275"/>
              </p:ext>
            </p:extLst>
          </p:nvPr>
        </p:nvGraphicFramePr>
        <p:xfrm>
          <a:off x="952500" y="1104264"/>
          <a:ext cx="7043737" cy="481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78805" y="210552"/>
            <a:ext cx="8862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Les créations d’emploi dans le tertiaire marchand et la construction compensent les baisses dans l’industrie et le tertiaire non marchand</a:t>
            </a:r>
            <a:endParaRPr lang="fr-FR" sz="2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45" y="0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4" y="4650"/>
            <a:ext cx="8721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nombre de bénéficiaires de contrat aidé en léger recul, après une hausse fin 2018</a:t>
            </a:r>
            <a:endParaRPr lang="fr-FR" sz="2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952417"/>
              </p:ext>
            </p:extLst>
          </p:nvPr>
        </p:nvGraphicFramePr>
        <p:xfrm>
          <a:off x="0" y="1009556"/>
          <a:ext cx="8739398" cy="508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599" y="6568767"/>
            <a:ext cx="519112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09999" y="435537"/>
            <a:ext cx="8721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L’apprentissage toujours aussi dynamique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963265"/>
              </p:ext>
            </p:extLst>
          </p:nvPr>
        </p:nvGraphicFramePr>
        <p:xfrm>
          <a:off x="213644" y="1092200"/>
          <a:ext cx="8718325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37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599" y="6568767"/>
            <a:ext cx="519112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juillet 2019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6092489"/>
              </p:ext>
            </p:extLst>
          </p:nvPr>
        </p:nvGraphicFramePr>
        <p:xfrm>
          <a:off x="380999" y="1257300"/>
          <a:ext cx="8550969" cy="476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8118236" y="3818955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8,3 %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118240" y="287223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10,1 %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107333" y="3645091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8,4 %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27219" y="30380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 taux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de chômage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est stable dans les Hautes-Alpes au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2019, et rejoint le niveau national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ff91c20-40e6-4ab5-a5ac-9b5646c6652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4561</TotalTime>
  <Words>1486</Words>
  <Application>Microsoft Office PowerPoint</Application>
  <PresentationFormat>Affichage à l'écran (4:3)</PresentationFormat>
  <Paragraphs>250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 Virginie (DR-PACA)</cp:lastModifiedBy>
  <cp:revision>499</cp:revision>
  <cp:lastPrinted>2018-10-09T12:30:48Z</cp:lastPrinted>
  <dcterms:created xsi:type="dcterms:W3CDTF">2018-05-30T13:27:07Z</dcterms:created>
  <dcterms:modified xsi:type="dcterms:W3CDTF">2019-06-28T15:28:38Z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