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sldIdLst>
    <p:sldId id="300" r:id="rId6"/>
    <p:sldId id="299" r:id="rId7"/>
    <p:sldId id="264" r:id="rId8"/>
    <p:sldId id="290" r:id="rId9"/>
    <p:sldId id="292" r:id="rId10"/>
    <p:sldId id="293" r:id="rId11"/>
    <p:sldId id="315" r:id="rId12"/>
    <p:sldId id="306" r:id="rId13"/>
    <p:sldId id="302" r:id="rId14"/>
    <p:sldId id="326" r:id="rId15"/>
    <p:sldId id="314" r:id="rId16"/>
    <p:sldId id="318" r:id="rId17"/>
    <p:sldId id="319" r:id="rId18"/>
    <p:sldId id="324" r:id="rId19"/>
    <p:sldId id="325" r:id="rId20"/>
    <p:sldId id="316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UVIAC Mathieu (DR-PACA)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954"/>
    <a:srgbClr val="868686"/>
    <a:srgbClr val="F79646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306" autoAdjust="0"/>
  </p:normalViewPr>
  <p:slideViewPr>
    <p:cSldViewPr snapToGrid="0" snapToObjects="1">
      <p:cViewPr varScale="1">
        <p:scale>
          <a:sx n="82" d="100"/>
          <a:sy n="82" d="100"/>
        </p:scale>
        <p:origin x="14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\\polaris.social.gouv.fr\DREETS-PACA$\Users\Cab-SESE\10%20-%20Notes%20de%20conjoncture\01%20-%20Notes\2026\2026-T1\01%20-%20Fichiers%20de%20travail\D&#233;faillances_entreprises\2026-T1%20-%20D&#233;faillances%20d'entreprises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6\2026-T1\01%20-%20Fichiers%20de%20travail\Apprentissage\2026_T1_Apprentisage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6\2026-T1\01%20-%20Fichiers%20de%20travail\DEFM-Ch&#244;mage\Tx%20ch&#244;mage%20-%20d&#233;p%20comparables\T201_&#233;clairages_d&#233;p_V2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6\2026-T1\01%20-%20Fichiers%20de%20travail\Prestations%20sociales\2026-T1%20-%20Prestations%20social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aris.social.gouv.fr\DREETS-PACA$\Users\Cab-SESE\10%20-%20Notes%20de%20conjoncture\01%20-%20Notes\2026\2026-T1\01%20-%20Fichiers%20de%20travail\Cr&#233;ations_entreprises\2026-T1%20-%20Cr&#233;ations%20d'entrepri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Hautes-Alpes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0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trimestre 2015)</a:t>
            </a:r>
          </a:p>
        </c:rich>
      </c:tx>
      <c:layout>
        <c:manualLayout>
          <c:xMode val="edge"/>
          <c:yMode val="edge"/>
          <c:x val="0.19517272605075309"/>
          <c:y val="1.75641797494068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1016253281900454"/>
          <c:w val="0.83764367816092966"/>
          <c:h val="0.5440574696441344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3'!$E$10:$E$50</c:f>
              <c:numCache>
                <c:formatCode>#\ ##0.0</c:formatCode>
                <c:ptCount val="41"/>
                <c:pt idx="0">
                  <c:v>100</c:v>
                </c:pt>
                <c:pt idx="1">
                  <c:v>100.37411412132175</c:v>
                </c:pt>
                <c:pt idx="2">
                  <c:v>100.58891596084463</c:v>
                </c:pt>
                <c:pt idx="3">
                  <c:v>100.6303679816444</c:v>
                </c:pt>
                <c:pt idx="4">
                  <c:v>101.0834776538927</c:v>
                </c:pt>
                <c:pt idx="5">
                  <c:v>101.53185309800183</c:v>
                </c:pt>
                <c:pt idx="6">
                  <c:v>101.51473280787071</c:v>
                </c:pt>
                <c:pt idx="7">
                  <c:v>101.945217273547</c:v>
                </c:pt>
                <c:pt idx="8">
                  <c:v>102.52637130221001</c:v>
                </c:pt>
                <c:pt idx="9">
                  <c:v>102.38841809620172</c:v>
                </c:pt>
                <c:pt idx="10">
                  <c:v>102.54547336225986</c:v>
                </c:pt>
                <c:pt idx="11">
                  <c:v>102.7526784170943</c:v>
                </c:pt>
                <c:pt idx="12">
                  <c:v>103.39785462396466</c:v>
                </c:pt>
                <c:pt idx="13">
                  <c:v>103.68702788460374</c:v>
                </c:pt>
                <c:pt idx="14">
                  <c:v>103.92726243808346</c:v>
                </c:pt>
                <c:pt idx="15">
                  <c:v>104.53929904797977</c:v>
                </c:pt>
                <c:pt idx="16">
                  <c:v>102.48591016636959</c:v>
                </c:pt>
                <c:pt idx="17">
                  <c:v>101.30494044230902</c:v>
                </c:pt>
                <c:pt idx="18">
                  <c:v>103.93772177932109</c:v>
                </c:pt>
                <c:pt idx="19">
                  <c:v>104.45920251376504</c:v>
                </c:pt>
                <c:pt idx="20">
                  <c:v>105.25020395715414</c:v>
                </c:pt>
                <c:pt idx="21">
                  <c:v>106.47642409435866</c:v>
                </c:pt>
                <c:pt idx="22">
                  <c:v>107.56430568140406</c:v>
                </c:pt>
                <c:pt idx="23">
                  <c:v>108.51731681564804</c:v>
                </c:pt>
                <c:pt idx="24">
                  <c:v>109.13805119352094</c:v>
                </c:pt>
                <c:pt idx="25">
                  <c:v>109.43790399205531</c:v>
                </c:pt>
                <c:pt idx="26">
                  <c:v>109.46069434612052</c:v>
                </c:pt>
                <c:pt idx="27">
                  <c:v>110.0770247908407</c:v>
                </c:pt>
                <c:pt idx="28">
                  <c:v>110.54296091839622</c:v>
                </c:pt>
                <c:pt idx="29">
                  <c:v>110.59745959116087</c:v>
                </c:pt>
                <c:pt idx="30">
                  <c:v>110.71256739393954</c:v>
                </c:pt>
                <c:pt idx="31">
                  <c:v>111.05563378653476</c:v>
                </c:pt>
                <c:pt idx="32">
                  <c:v>111.37717595584617</c:v>
                </c:pt>
                <c:pt idx="33">
                  <c:v>111.34045816318555</c:v>
                </c:pt>
                <c:pt idx="34">
                  <c:v>111.58135330663816</c:v>
                </c:pt>
                <c:pt idx="35">
                  <c:v>111.45380439270312</c:v>
                </c:pt>
                <c:pt idx="36">
                  <c:v>111.50422942730151</c:v>
                </c:pt>
                <c:pt idx="37">
                  <c:v>111.72657300234839</c:v>
                </c:pt>
                <c:pt idx="38">
                  <c:v>111.90135409934612</c:v>
                </c:pt>
                <c:pt idx="39">
                  <c:v>111.64790774640832</c:v>
                </c:pt>
                <c:pt idx="40">
                  <c:v>111.53478171354838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3A-4CAC-A8D6-9A3C60A1A9F3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100.22125734048133</c:v>
                </c:pt>
                <c:pt idx="2">
                  <c:v>100.54288314938924</c:v>
                </c:pt>
                <c:pt idx="3">
                  <c:v>100.59146984927752</c:v>
                </c:pt>
                <c:pt idx="4">
                  <c:v>101.0441904755171</c:v>
                </c:pt>
                <c:pt idx="5">
                  <c:v>101.47813083585142</c:v>
                </c:pt>
                <c:pt idx="6">
                  <c:v>101.42951891764838</c:v>
                </c:pt>
                <c:pt idx="7">
                  <c:v>101.92174998342833</c:v>
                </c:pt>
                <c:pt idx="8">
                  <c:v>102.16239243089784</c:v>
                </c:pt>
                <c:pt idx="9">
                  <c:v>102.18929829377107</c:v>
                </c:pt>
                <c:pt idx="10">
                  <c:v>102.27038504815692</c:v>
                </c:pt>
                <c:pt idx="11">
                  <c:v>102.55644161795068</c:v>
                </c:pt>
                <c:pt idx="12">
                  <c:v>103.22070650615971</c:v>
                </c:pt>
                <c:pt idx="13">
                  <c:v>103.35246166014433</c:v>
                </c:pt>
                <c:pt idx="14">
                  <c:v>103.53217314599881</c:v>
                </c:pt>
                <c:pt idx="15">
                  <c:v>104.04154368166627</c:v>
                </c:pt>
                <c:pt idx="16">
                  <c:v>102.08708718732194</c:v>
                </c:pt>
                <c:pt idx="17">
                  <c:v>101.50196017050624</c:v>
                </c:pt>
                <c:pt idx="18">
                  <c:v>103.58695628015042</c:v>
                </c:pt>
                <c:pt idx="19">
                  <c:v>103.74811455350077</c:v>
                </c:pt>
                <c:pt idx="20">
                  <c:v>104.48832267013046</c:v>
                </c:pt>
                <c:pt idx="21">
                  <c:v>105.47058187560702</c:v>
                </c:pt>
                <c:pt idx="22">
                  <c:v>106.43714010981596</c:v>
                </c:pt>
                <c:pt idx="23">
                  <c:v>106.98946908671563</c:v>
                </c:pt>
                <c:pt idx="24">
                  <c:v>107.50989340431019</c:v>
                </c:pt>
                <c:pt idx="25">
                  <c:v>107.66258027414692</c:v>
                </c:pt>
                <c:pt idx="26">
                  <c:v>107.83474799781274</c:v>
                </c:pt>
                <c:pt idx="27">
                  <c:v>108.30430227075165</c:v>
                </c:pt>
                <c:pt idx="28">
                  <c:v>108.54929635665538</c:v>
                </c:pt>
                <c:pt idx="29">
                  <c:v>108.67999160211812</c:v>
                </c:pt>
                <c:pt idx="30">
                  <c:v>108.76900607400049</c:v>
                </c:pt>
                <c:pt idx="31">
                  <c:v>108.98561331772636</c:v>
                </c:pt>
                <c:pt idx="32">
                  <c:v>109.14117826065383</c:v>
                </c:pt>
                <c:pt idx="33">
                  <c:v>109.09481144404765</c:v>
                </c:pt>
                <c:pt idx="34">
                  <c:v>109.25458335605892</c:v>
                </c:pt>
                <c:pt idx="35">
                  <c:v>109.05959420276228</c:v>
                </c:pt>
                <c:pt idx="36">
                  <c:v>109.02003918376231</c:v>
                </c:pt>
                <c:pt idx="37">
                  <c:v>109.04526213899332</c:v>
                </c:pt>
                <c:pt idx="38">
                  <c:v>109.01413073673068</c:v>
                </c:pt>
                <c:pt idx="39">
                  <c:v>108.8416528071851</c:v>
                </c:pt>
                <c:pt idx="40">
                  <c:v>108.82061608283581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3A-4CAC-A8D6-9A3C60A1A9F3}"/>
            </c:ext>
          </c:extLst>
        </c:ser>
        <c:ser>
          <c:idx val="2"/>
          <c:order val="2"/>
          <c:tx>
            <c:strRef>
              <c:f>'Données graph 1 et 3'!$H$8:$H$9</c:f>
              <c:strCache>
                <c:ptCount val="2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3'!$H$10:$H$50</c:f>
              <c:numCache>
                <c:formatCode>#\ ##0.0</c:formatCode>
                <c:ptCount val="41"/>
                <c:pt idx="0">
                  <c:v>100</c:v>
                </c:pt>
                <c:pt idx="1">
                  <c:v>100.16596366992665</c:v>
                </c:pt>
                <c:pt idx="2">
                  <c:v>99.826394068141894</c:v>
                </c:pt>
                <c:pt idx="3">
                  <c:v>99.649154483155826</c:v>
                </c:pt>
                <c:pt idx="4">
                  <c:v>99.762882245552206</c:v>
                </c:pt>
                <c:pt idx="5">
                  <c:v>100.96159490262239</c:v>
                </c:pt>
                <c:pt idx="6">
                  <c:v>100.51903412013066</c:v>
                </c:pt>
                <c:pt idx="7">
                  <c:v>101.42595832185792</c:v>
                </c:pt>
                <c:pt idx="8">
                  <c:v>101.15381858202635</c:v>
                </c:pt>
                <c:pt idx="9">
                  <c:v>101.19315416279835</c:v>
                </c:pt>
                <c:pt idx="10">
                  <c:v>100.61573194364881</c:v>
                </c:pt>
                <c:pt idx="11">
                  <c:v>101.4304829395583</c:v>
                </c:pt>
                <c:pt idx="12">
                  <c:v>101.97704377566276</c:v>
                </c:pt>
                <c:pt idx="13">
                  <c:v>101.29722905848296</c:v>
                </c:pt>
                <c:pt idx="14">
                  <c:v>100.69531250418949</c:v>
                </c:pt>
                <c:pt idx="15">
                  <c:v>101.90851796483615</c:v>
                </c:pt>
                <c:pt idx="16">
                  <c:v>98.968675959528923</c:v>
                </c:pt>
                <c:pt idx="17">
                  <c:v>97.763672610279031</c:v>
                </c:pt>
                <c:pt idx="18">
                  <c:v>100.63363233165362</c:v>
                </c:pt>
                <c:pt idx="19">
                  <c:v>95.019448134636235</c:v>
                </c:pt>
                <c:pt idx="20">
                  <c:v>97.559110360110608</c:v>
                </c:pt>
                <c:pt idx="21">
                  <c:v>102.65431895963779</c:v>
                </c:pt>
                <c:pt idx="22">
                  <c:v>103.67347089378404</c:v>
                </c:pt>
                <c:pt idx="23">
                  <c:v>104.28928500144686</c:v>
                </c:pt>
                <c:pt idx="24">
                  <c:v>105.77466486458616</c:v>
                </c:pt>
                <c:pt idx="25">
                  <c:v>105.1634184010896</c:v>
                </c:pt>
                <c:pt idx="26">
                  <c:v>104.75733654763229</c:v>
                </c:pt>
                <c:pt idx="27">
                  <c:v>105.96132088090701</c:v>
                </c:pt>
                <c:pt idx="28">
                  <c:v>105.24541557773065</c:v>
                </c:pt>
                <c:pt idx="29">
                  <c:v>106.19800081227066</c:v>
                </c:pt>
                <c:pt idx="30">
                  <c:v>106.45810945580534</c:v>
                </c:pt>
                <c:pt idx="31">
                  <c:v>106.76647228827885</c:v>
                </c:pt>
                <c:pt idx="32">
                  <c:v>107.30572688262147</c:v>
                </c:pt>
                <c:pt idx="33">
                  <c:v>107.06221565566436</c:v>
                </c:pt>
                <c:pt idx="34">
                  <c:v>107.94658635276122</c:v>
                </c:pt>
                <c:pt idx="35">
                  <c:v>108.55631502685372</c:v>
                </c:pt>
                <c:pt idx="36">
                  <c:v>108.44487856717251</c:v>
                </c:pt>
                <c:pt idx="37">
                  <c:v>108.57110018522604</c:v>
                </c:pt>
                <c:pt idx="38">
                  <c:v>108.98549868478943</c:v>
                </c:pt>
                <c:pt idx="39">
                  <c:v>109.72842814171308</c:v>
                </c:pt>
                <c:pt idx="40">
                  <c:v>109.51790558279855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3A-4CAC-A8D6-9A3C60A1A9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379904"/>
        <c:axId val="210381440"/>
      </c:lineChart>
      <c:catAx>
        <c:axId val="210379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381440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381440"/>
        <c:scaling>
          <c:orientation val="minMax"/>
          <c:max val="114"/>
          <c:min val="9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379904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3.5511334892662227E-2"/>
          <c:y val="0.14026794816156304"/>
          <c:w val="0.91903409090909094"/>
          <c:h val="5.208333333333359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kern="1200" spc="0" baseline="0">
                <a:solidFill>
                  <a:srgbClr val="000000"/>
                </a:solidFill>
                <a:latin typeface="Calibri"/>
              </a:rPr>
              <a:t>Evolution du cumul annuel glissant </a:t>
            </a: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 des défaillances d'entreprises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(données brutes, base 100 au 1</a:t>
            </a:r>
            <a:r>
              <a:rPr lang="fr-FR" sz="10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 trimestre 2016)</a:t>
            </a:r>
          </a:p>
        </c:rich>
      </c:tx>
      <c:layout>
        <c:manualLayout>
          <c:xMode val="edge"/>
          <c:yMode val="edge"/>
          <c:x val="0.11312603517370021"/>
          <c:y val="3.734692015894085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075436405720168E-2"/>
          <c:y val="0.2225039123630673"/>
          <c:w val="0.91033142539173328"/>
          <c:h val="0.53890946730250266"/>
        </c:manualLayout>
      </c:layout>
      <c:lineChart>
        <c:grouping val="standard"/>
        <c:varyColors val="0"/>
        <c:ser>
          <c:idx val="0"/>
          <c:order val="0"/>
          <c:tx>
            <c:strRef>
              <c:f>Graphique!$D$8:$D$9</c:f>
              <c:strCache>
                <c:ptCount val="2"/>
                <c:pt idx="0">
                  <c:v>Provence-Alpes-Côte d'Azur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Graphique!$A$10:$B$50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Graphique!$D$10:$D$50</c:f>
              <c:numCache>
                <c:formatCode>#\ ##0.0</c:formatCode>
                <c:ptCount val="41"/>
                <c:pt idx="0">
                  <c:v>100</c:v>
                </c:pt>
                <c:pt idx="1">
                  <c:v>99.216125419932808</c:v>
                </c:pt>
                <c:pt idx="2">
                  <c:v>96.256598944168942</c:v>
                </c:pt>
                <c:pt idx="3">
                  <c:v>95.712685970244763</c:v>
                </c:pt>
                <c:pt idx="4">
                  <c:v>95.328747400415935</c:v>
                </c:pt>
                <c:pt idx="5">
                  <c:v>96.064629659254521</c:v>
                </c:pt>
                <c:pt idx="6">
                  <c:v>96.208606622940323</c:v>
                </c:pt>
                <c:pt idx="7">
                  <c:v>95.760678291473369</c:v>
                </c:pt>
                <c:pt idx="8">
                  <c:v>92.35322348424252</c:v>
                </c:pt>
                <c:pt idx="9">
                  <c:v>87.873940169572876</c:v>
                </c:pt>
                <c:pt idx="10">
                  <c:v>86.066229403295466</c:v>
                </c:pt>
                <c:pt idx="11">
                  <c:v>83.746600543912976</c:v>
                </c:pt>
                <c:pt idx="12">
                  <c:v>82.194848824188128</c:v>
                </c:pt>
                <c:pt idx="13">
                  <c:v>82.162853943369058</c:v>
                </c:pt>
                <c:pt idx="14">
                  <c:v>83.1067029275316</c:v>
                </c:pt>
                <c:pt idx="15">
                  <c:v>83.698608222684371</c:v>
                </c:pt>
                <c:pt idx="16">
                  <c:v>78.195488721804509</c:v>
                </c:pt>
                <c:pt idx="17">
                  <c:v>67.189249720044799</c:v>
                </c:pt>
                <c:pt idx="18">
                  <c:v>62.51799712046072</c:v>
                </c:pt>
                <c:pt idx="19">
                  <c:v>54.391297392417215</c:v>
                </c:pt>
                <c:pt idx="20">
                  <c:v>49.864021756518959</c:v>
                </c:pt>
                <c:pt idx="21">
                  <c:v>53.223484242521202</c:v>
                </c:pt>
                <c:pt idx="22">
                  <c:v>51.127819548872175</c:v>
                </c:pt>
                <c:pt idx="23">
                  <c:v>50.327947528395455</c:v>
                </c:pt>
                <c:pt idx="24">
                  <c:v>55.047192449208126</c:v>
                </c:pt>
                <c:pt idx="25">
                  <c:v>59.766437370020796</c:v>
                </c:pt>
                <c:pt idx="26">
                  <c:v>64.181730923052314</c:v>
                </c:pt>
                <c:pt idx="27">
                  <c:v>69.66885298352264</c:v>
                </c:pt>
                <c:pt idx="28">
                  <c:v>76.563749800031999</c:v>
                </c:pt>
                <c:pt idx="29">
                  <c:v>81.522956326987682</c:v>
                </c:pt>
                <c:pt idx="30">
                  <c:v>85.266357382818754</c:v>
                </c:pt>
                <c:pt idx="31">
                  <c:v>93.329067349224132</c:v>
                </c:pt>
                <c:pt idx="32">
                  <c:v>99.280115181570949</c:v>
                </c:pt>
                <c:pt idx="33">
                  <c:v>104.07934730443129</c:v>
                </c:pt>
                <c:pt idx="34">
                  <c:v>107.82274836026235</c:v>
                </c:pt>
                <c:pt idx="35">
                  <c:v>108.55863061910094</c:v>
                </c:pt>
                <c:pt idx="36">
                  <c:v>105.53511438169893</c:v>
                </c:pt>
                <c:pt idx="37">
                  <c:v>105.11918093105103</c:v>
                </c:pt>
                <c:pt idx="38">
                  <c:v>104.1273396256599</c:v>
                </c:pt>
                <c:pt idx="39">
                  <c:v>101.77571588545833</c:v>
                </c:pt>
                <c:pt idx="40">
                  <c:v>103.79139337705968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25-4154-B370-65137BFC0D91}"/>
            </c:ext>
          </c:extLst>
        </c:ser>
        <c:ser>
          <c:idx val="2"/>
          <c:order val="1"/>
          <c:tx>
            <c:v>France métro.</c:v>
          </c:tx>
          <c:spPr>
            <a:ln>
              <a:solidFill>
                <a:schemeClr val="tx2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multiLvlStrRef>
              <c:f>Graphique!$A$10:$B$50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Graphique!$C$10:$C$50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100.00501077316231</c:v>
                </c:pt>
                <c:pt idx="2">
                  <c:v>97.152210586093432</c:v>
                </c:pt>
                <c:pt idx="3">
                  <c:v>94.683569674800822</c:v>
                </c:pt>
                <c:pt idx="4">
                  <c:v>93.212072622805692</c:v>
                </c:pt>
                <c:pt idx="5">
                  <c:v>90.740091196071546</c:v>
                </c:pt>
                <c:pt idx="6">
                  <c:v>89.547527183444402</c:v>
                </c:pt>
                <c:pt idx="7">
                  <c:v>88.702376776736642</c:v>
                </c:pt>
                <c:pt idx="8">
                  <c:v>86.28885437022933</c:v>
                </c:pt>
                <c:pt idx="9">
                  <c:v>85.675869786708091</c:v>
                </c:pt>
                <c:pt idx="10">
                  <c:v>86.190309164704118</c:v>
                </c:pt>
                <c:pt idx="11">
                  <c:v>87.010405705600363</c:v>
                </c:pt>
                <c:pt idx="12">
                  <c:v>87.170750446793946</c:v>
                </c:pt>
                <c:pt idx="13">
                  <c:v>86.287184112508569</c:v>
                </c:pt>
                <c:pt idx="14">
                  <c:v>85.16310066643284</c:v>
                </c:pt>
                <c:pt idx="15">
                  <c:v>82.983414340832795</c:v>
                </c:pt>
                <c:pt idx="16">
                  <c:v>76.726628918842181</c:v>
                </c:pt>
                <c:pt idx="17">
                  <c:v>65.29538507791753</c:v>
                </c:pt>
                <c:pt idx="18">
                  <c:v>59.309181406691046</c:v>
                </c:pt>
                <c:pt idx="19">
                  <c:v>50.660586928563077</c:v>
                </c:pt>
                <c:pt idx="20">
                  <c:v>45.270665263650187</c:v>
                </c:pt>
                <c:pt idx="21">
                  <c:v>46.603530924821698</c:v>
                </c:pt>
                <c:pt idx="22">
                  <c:v>44.325299393696447</c:v>
                </c:pt>
                <c:pt idx="23">
                  <c:v>44.335320940021042</c:v>
                </c:pt>
                <c:pt idx="24">
                  <c:v>48.621202251507405</c:v>
                </c:pt>
                <c:pt idx="25">
                  <c:v>54.102988091062457</c:v>
                </c:pt>
                <c:pt idx="26">
                  <c:v>60.292963204222417</c:v>
                </c:pt>
                <c:pt idx="27">
                  <c:v>66.865427335437857</c:v>
                </c:pt>
                <c:pt idx="28">
                  <c:v>74.343171151308653</c:v>
                </c:pt>
                <c:pt idx="29">
                  <c:v>80.035409463680239</c:v>
                </c:pt>
                <c:pt idx="30">
                  <c:v>83.838586293865148</c:v>
                </c:pt>
                <c:pt idx="31">
                  <c:v>91.062450936179445</c:v>
                </c:pt>
                <c:pt idx="32">
                  <c:v>96.101618479731428</c:v>
                </c:pt>
                <c:pt idx="33">
                  <c:v>100.75996726294866</c:v>
                </c:pt>
                <c:pt idx="34">
                  <c:v>104.15727146698737</c:v>
                </c:pt>
                <c:pt idx="35">
                  <c:v>107.15705433348366</c:v>
                </c:pt>
                <c:pt idx="36">
                  <c:v>107.73162298942727</c:v>
                </c:pt>
                <c:pt idx="37">
                  <c:v>109.14967179435786</c:v>
                </c:pt>
                <c:pt idx="38">
                  <c:v>110.40904611581568</c:v>
                </c:pt>
                <c:pt idx="39">
                  <c:v>110.7096925055536</c:v>
                </c:pt>
                <c:pt idx="40">
                  <c:v>112.86766548078369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25-4154-B370-65137BFC0D91}"/>
            </c:ext>
          </c:extLst>
        </c:ser>
        <c:ser>
          <c:idx val="1"/>
          <c:order val="2"/>
          <c:tx>
            <c:strRef>
              <c:f>'Données Eclairages Deps'!$D$9</c:f>
              <c:strCache>
                <c:ptCount val="1"/>
                <c:pt idx="0">
                  <c:v>Hautes-Alpes</c:v>
                </c:pt>
              </c:strCache>
            </c:strRef>
          </c:tx>
          <c:spPr>
            <a:ln>
              <a:solidFill>
                <a:srgbClr val="98B954"/>
              </a:solidFill>
            </a:ln>
          </c:spPr>
          <c:marker>
            <c:symbol val="none"/>
          </c:marker>
          <c:cat>
            <c:multiLvlStrRef>
              <c:f>Graphique!$A$10:$B$50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Eclairages Deps'!$D$10:$D$50</c:f>
              <c:numCache>
                <c:formatCode>#\ ##0.0</c:formatCode>
                <c:ptCount val="41"/>
                <c:pt idx="0">
                  <c:v>100</c:v>
                </c:pt>
                <c:pt idx="1">
                  <c:v>105.18518518518518</c:v>
                </c:pt>
                <c:pt idx="2">
                  <c:v>114.07407407407408</c:v>
                </c:pt>
                <c:pt idx="3">
                  <c:v>117.03703703703702</c:v>
                </c:pt>
                <c:pt idx="4">
                  <c:v>118.5185185185185</c:v>
                </c:pt>
                <c:pt idx="5">
                  <c:v>110.37037037037037</c:v>
                </c:pt>
                <c:pt idx="6">
                  <c:v>106.66666666666667</c:v>
                </c:pt>
                <c:pt idx="7">
                  <c:v>94.074074074074076</c:v>
                </c:pt>
                <c:pt idx="8">
                  <c:v>89.629629629629619</c:v>
                </c:pt>
                <c:pt idx="9">
                  <c:v>99.259259259259252</c:v>
                </c:pt>
                <c:pt idx="10">
                  <c:v>88.148148148148152</c:v>
                </c:pt>
                <c:pt idx="11">
                  <c:v>87.407407407407405</c:v>
                </c:pt>
                <c:pt idx="12">
                  <c:v>74.81481481481481</c:v>
                </c:pt>
                <c:pt idx="13">
                  <c:v>72.592592592592595</c:v>
                </c:pt>
                <c:pt idx="14">
                  <c:v>78.518518518518519</c:v>
                </c:pt>
                <c:pt idx="15">
                  <c:v>81.481481481481481</c:v>
                </c:pt>
                <c:pt idx="16">
                  <c:v>83.703703703703695</c:v>
                </c:pt>
                <c:pt idx="17">
                  <c:v>74.81481481481481</c:v>
                </c:pt>
                <c:pt idx="18">
                  <c:v>68.148148148148152</c:v>
                </c:pt>
                <c:pt idx="19">
                  <c:v>60.74074074074074</c:v>
                </c:pt>
                <c:pt idx="20">
                  <c:v>57.037037037037038</c:v>
                </c:pt>
                <c:pt idx="21">
                  <c:v>50.370370370370367</c:v>
                </c:pt>
                <c:pt idx="22">
                  <c:v>51.851851851851848</c:v>
                </c:pt>
                <c:pt idx="23">
                  <c:v>56.296296296296298</c:v>
                </c:pt>
                <c:pt idx="24">
                  <c:v>54.074074074074076</c:v>
                </c:pt>
                <c:pt idx="25">
                  <c:v>63.703703703703709</c:v>
                </c:pt>
                <c:pt idx="26">
                  <c:v>68.888888888888886</c:v>
                </c:pt>
                <c:pt idx="27">
                  <c:v>69.629629629629633</c:v>
                </c:pt>
                <c:pt idx="28">
                  <c:v>80.740740740740748</c:v>
                </c:pt>
                <c:pt idx="29">
                  <c:v>84.444444444444443</c:v>
                </c:pt>
                <c:pt idx="30">
                  <c:v>82.222222222222214</c:v>
                </c:pt>
                <c:pt idx="31">
                  <c:v>86.666666666666671</c:v>
                </c:pt>
                <c:pt idx="32">
                  <c:v>93.333333333333329</c:v>
                </c:pt>
                <c:pt idx="33">
                  <c:v>95.555555555555557</c:v>
                </c:pt>
                <c:pt idx="34">
                  <c:v>97.777777777777771</c:v>
                </c:pt>
                <c:pt idx="35">
                  <c:v>98.518518518518519</c:v>
                </c:pt>
                <c:pt idx="36">
                  <c:v>99.259259259259252</c:v>
                </c:pt>
                <c:pt idx="37">
                  <c:v>101.48148148148148</c:v>
                </c:pt>
                <c:pt idx="38">
                  <c:v>101.48148148148148</c:v>
                </c:pt>
                <c:pt idx="39">
                  <c:v>107.40740740740742</c:v>
                </c:pt>
                <c:pt idx="40">
                  <c:v>105.18518518518518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25-4154-B370-65137BFC0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69663"/>
        <c:axId val="961261023"/>
      </c:lineChart>
      <c:catAx>
        <c:axId val="961269663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1023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961261023"/>
        <c:scaling>
          <c:orientation val="minMax"/>
          <c:max val="12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9663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030416472911758"/>
          <c:y val="0.1525858563454216"/>
          <c:w val="0.75341785061310196"/>
          <c:h val="5.533001052595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3188830292317358"/>
          <c:w val="0.83764367816092966"/>
          <c:h val="0.531411089847535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Graph2'!$A$10:$B$42</c:f>
              <c:multiLvlStrCache>
                <c:ptCount val="3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</c:lvl>
              </c:multiLvlStrCache>
            </c:multiLvlStrRef>
          </c:cat>
          <c:val>
            <c:numRef>
              <c:f>'Données Graph2'!$J$10:$J$50</c:f>
              <c:numCache>
                <c:formatCode>#,##0</c:formatCode>
                <c:ptCount val="41"/>
                <c:pt idx="0">
                  <c:v>151.16381348702271</c:v>
                </c:pt>
                <c:pt idx="1">
                  <c:v>10.865041056771588</c:v>
                </c:pt>
                <c:pt idx="2">
                  <c:v>-122.88341255760315</c:v>
                </c:pt>
                <c:pt idx="3">
                  <c:v>-108.00881743232458</c:v>
                </c:pt>
                <c:pt idx="4">
                  <c:v>11.657586056564469</c:v>
                </c:pt>
                <c:pt idx="5">
                  <c:v>582.72142996343609</c:v>
                </c:pt>
                <c:pt idx="6">
                  <c:v>-275.95322758319526</c:v>
                </c:pt>
                <c:pt idx="7">
                  <c:v>396.42458385310601</c:v>
                </c:pt>
                <c:pt idx="8">
                  <c:v>-138.39542420216458</c:v>
                </c:pt>
                <c:pt idx="9">
                  <c:v>4.9435053556662751</c:v>
                </c:pt>
                <c:pt idx="10">
                  <c:v>-353.7101981553642</c:v>
                </c:pt>
                <c:pt idx="11">
                  <c:v>457.45039510715287</c:v>
                </c:pt>
                <c:pt idx="12">
                  <c:v>212.38364985945373</c:v>
                </c:pt>
                <c:pt idx="13">
                  <c:v>-331.94805139456003</c:v>
                </c:pt>
                <c:pt idx="14">
                  <c:v>-331.60227994035813</c:v>
                </c:pt>
                <c:pt idx="15">
                  <c:v>641.62958207189513</c:v>
                </c:pt>
                <c:pt idx="16">
                  <c:v>-1084.4511313443072</c:v>
                </c:pt>
                <c:pt idx="17">
                  <c:v>-878.48573960642534</c:v>
                </c:pt>
                <c:pt idx="18">
                  <c:v>1350.123682864556</c:v>
                </c:pt>
                <c:pt idx="19">
                  <c:v>-2773.0653129582352</c:v>
                </c:pt>
                <c:pt idx="20">
                  <c:v>1213.2203534079963</c:v>
                </c:pt>
                <c:pt idx="21">
                  <c:v>2358.9851160861508</c:v>
                </c:pt>
                <c:pt idx="22">
                  <c:v>549.5419418159654</c:v>
                </c:pt>
                <c:pt idx="23">
                  <c:v>320.75712719955482</c:v>
                </c:pt>
                <c:pt idx="24">
                  <c:v>655.21821565661958</c:v>
                </c:pt>
                <c:pt idx="25">
                  <c:v>-295.83483050604991</c:v>
                </c:pt>
                <c:pt idx="26">
                  <c:v>-222.51500666763604</c:v>
                </c:pt>
                <c:pt idx="27">
                  <c:v>544.26876459568302</c:v>
                </c:pt>
                <c:pt idx="28">
                  <c:v>-317.95178083761857</c:v>
                </c:pt>
                <c:pt idx="29">
                  <c:v>533.96349787255167</c:v>
                </c:pt>
                <c:pt idx="30">
                  <c:v>84.695277222126606</c:v>
                </c:pt>
                <c:pt idx="31">
                  <c:v>65.216031069743622</c:v>
                </c:pt>
                <c:pt idx="32">
                  <c:v>97.118805298450752</c:v>
                </c:pt>
                <c:pt idx="33">
                  <c:v>-72.505699790221115</c:v>
                </c:pt>
                <c:pt idx="34">
                  <c:v>409.66022227002395</c:v>
                </c:pt>
                <c:pt idx="35">
                  <c:v>301.87983137991978</c:v>
                </c:pt>
                <c:pt idx="36">
                  <c:v>-20.793345008140022</c:v>
                </c:pt>
                <c:pt idx="37">
                  <c:v>31.398307246570766</c:v>
                </c:pt>
                <c:pt idx="38">
                  <c:v>247.09661171498738</c:v>
                </c:pt>
                <c:pt idx="39">
                  <c:v>369.07939753078972</c:v>
                </c:pt>
                <c:pt idx="40">
                  <c:v>-77.069675588376413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9-42B4-AA86-80DF8F6FF54C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Graph2'!$A$10:$B$42</c:f>
              <c:multiLvlStrCache>
                <c:ptCount val="3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</c:lvl>
              </c:multiLvlStrCache>
            </c:multiLvlStrRef>
          </c:cat>
          <c:val>
            <c:numRef>
              <c:f>'Données Graph2'!$K$10:$K$50</c:f>
              <c:numCache>
                <c:formatCode>#,##0</c:formatCode>
                <c:ptCount val="41"/>
                <c:pt idx="0">
                  <c:v>-15.020689979608619</c:v>
                </c:pt>
                <c:pt idx="1">
                  <c:v>69.646354805467126</c:v>
                </c:pt>
                <c:pt idx="2">
                  <c:v>-41.846751846198231</c:v>
                </c:pt>
                <c:pt idx="3">
                  <c:v>22.027310783447092</c:v>
                </c:pt>
                <c:pt idx="4">
                  <c:v>43.51340951654629</c:v>
                </c:pt>
                <c:pt idx="5">
                  <c:v>-1.2084440123161357</c:v>
                </c:pt>
                <c:pt idx="6">
                  <c:v>61.260539912203853</c:v>
                </c:pt>
                <c:pt idx="7">
                  <c:v>43.537568433474235</c:v>
                </c:pt>
                <c:pt idx="8">
                  <c:v>6.3764688903681872</c:v>
                </c:pt>
                <c:pt idx="9">
                  <c:v>14.138758349436898</c:v>
                </c:pt>
                <c:pt idx="10">
                  <c:v>73.594261419646045</c:v>
                </c:pt>
                <c:pt idx="11">
                  <c:v>-62.202808753984186</c:v>
                </c:pt>
                <c:pt idx="12">
                  <c:v>52.760980033645524</c:v>
                </c:pt>
                <c:pt idx="13">
                  <c:v>2.1600210863081202</c:v>
                </c:pt>
                <c:pt idx="14">
                  <c:v>39.603784123926516</c:v>
                </c:pt>
                <c:pt idx="15">
                  <c:v>-53.085925815545579</c:v>
                </c:pt>
                <c:pt idx="16">
                  <c:v>-341.70908532440251</c:v>
                </c:pt>
                <c:pt idx="17">
                  <c:v>293.92104716706342</c:v>
                </c:pt>
                <c:pt idx="18">
                  <c:v>42.135619056092196</c:v>
                </c:pt>
                <c:pt idx="19">
                  <c:v>49.542709912911164</c:v>
                </c:pt>
                <c:pt idx="20">
                  <c:v>18.806817851278993</c:v>
                </c:pt>
                <c:pt idx="21">
                  <c:v>112.77485848246283</c:v>
                </c:pt>
                <c:pt idx="22">
                  <c:v>-55.136480367203603</c:v>
                </c:pt>
                <c:pt idx="23">
                  <c:v>-22.016725631534769</c:v>
                </c:pt>
                <c:pt idx="24">
                  <c:v>65.361211273738832</c:v>
                </c:pt>
                <c:pt idx="25">
                  <c:v>-0.68974028533148157</c:v>
                </c:pt>
                <c:pt idx="26">
                  <c:v>25.518779296771299</c:v>
                </c:pt>
                <c:pt idx="27">
                  <c:v>39.801588337914609</c:v>
                </c:pt>
                <c:pt idx="28">
                  <c:v>-29.344318901444694</c:v>
                </c:pt>
                <c:pt idx="29">
                  <c:v>-71.850512877281972</c:v>
                </c:pt>
                <c:pt idx="30">
                  <c:v>41.487217874933094</c:v>
                </c:pt>
                <c:pt idx="31">
                  <c:v>84.37527457833562</c:v>
                </c:pt>
                <c:pt idx="32">
                  <c:v>164.48146019844125</c:v>
                </c:pt>
                <c:pt idx="33">
                  <c:v>-45.625146551687521</c:v>
                </c:pt>
                <c:pt idx="34">
                  <c:v>19.360896113277704</c:v>
                </c:pt>
                <c:pt idx="35">
                  <c:v>-6.0915623562548262</c:v>
                </c:pt>
                <c:pt idx="36">
                  <c:v>-33.266106212993918</c:v>
                </c:pt>
                <c:pt idx="37">
                  <c:v>29.83363985349456</c:v>
                </c:pt>
                <c:pt idx="38">
                  <c:v>-46.065858069868</c:v>
                </c:pt>
                <c:pt idx="39">
                  <c:v>-8.673486824339534</c:v>
                </c:pt>
                <c:pt idx="40">
                  <c:v>-25.057886944987104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99-42B4-AA86-80DF8F6FF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629760"/>
        <c:axId val="210631296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Graph2'!$I$10:$I$50</c:f>
              <c:numCache>
                <c:formatCode>#,##0</c:formatCode>
                <c:ptCount val="41"/>
                <c:pt idx="0">
                  <c:v>136.14312350741238</c:v>
                </c:pt>
                <c:pt idx="1">
                  <c:v>80.511395862238714</c:v>
                </c:pt>
                <c:pt idx="2">
                  <c:v>-164.73016440380161</c:v>
                </c:pt>
                <c:pt idx="3">
                  <c:v>-85.981506648880895</c:v>
                </c:pt>
                <c:pt idx="4">
                  <c:v>55.170995573113032</c:v>
                </c:pt>
                <c:pt idx="5">
                  <c:v>581.51298595112166</c:v>
                </c:pt>
                <c:pt idx="6">
                  <c:v>-214.69268767099129</c:v>
                </c:pt>
                <c:pt idx="7">
                  <c:v>439.9621522865782</c:v>
                </c:pt>
                <c:pt idx="8">
                  <c:v>-132.01895531179616</c:v>
                </c:pt>
                <c:pt idx="9">
                  <c:v>19.082263705102378</c:v>
                </c:pt>
                <c:pt idx="10">
                  <c:v>-280.1159367357177</c:v>
                </c:pt>
                <c:pt idx="11">
                  <c:v>395.24758635316539</c:v>
                </c:pt>
                <c:pt idx="12">
                  <c:v>265.14462989310414</c:v>
                </c:pt>
                <c:pt idx="13">
                  <c:v>-329.78803030825657</c:v>
                </c:pt>
                <c:pt idx="14">
                  <c:v>-291.99849581642775</c:v>
                </c:pt>
                <c:pt idx="15">
                  <c:v>588.54365625634819</c:v>
                </c:pt>
                <c:pt idx="16">
                  <c:v>-1426.160216668708</c:v>
                </c:pt>
                <c:pt idx="17">
                  <c:v>-584.5646924393659</c:v>
                </c:pt>
                <c:pt idx="18">
                  <c:v>1392.2593019206543</c:v>
                </c:pt>
                <c:pt idx="19">
                  <c:v>-2723.5226030453268</c:v>
                </c:pt>
                <c:pt idx="20">
                  <c:v>1232.027171259273</c:v>
                </c:pt>
                <c:pt idx="21">
                  <c:v>2471.7599745686166</c:v>
                </c:pt>
                <c:pt idx="22">
                  <c:v>494.40546144876134</c:v>
                </c:pt>
                <c:pt idx="23">
                  <c:v>298.74040156802221</c:v>
                </c:pt>
                <c:pt idx="24">
                  <c:v>720.57942693035875</c:v>
                </c:pt>
                <c:pt idx="25">
                  <c:v>-296.52457079138549</c:v>
                </c:pt>
                <c:pt idx="26">
                  <c:v>-196.99622737086611</c:v>
                </c:pt>
                <c:pt idx="27">
                  <c:v>584.07035293360241</c:v>
                </c:pt>
                <c:pt idx="28">
                  <c:v>-347.29609973906918</c:v>
                </c:pt>
                <c:pt idx="29">
                  <c:v>462.11298499527038</c:v>
                </c:pt>
                <c:pt idx="30">
                  <c:v>126.1824950970622</c:v>
                </c:pt>
                <c:pt idx="31">
                  <c:v>149.59130564807856</c:v>
                </c:pt>
                <c:pt idx="32">
                  <c:v>261.60026549689064</c:v>
                </c:pt>
                <c:pt idx="33">
                  <c:v>-118.13084634190454</c:v>
                </c:pt>
                <c:pt idx="34">
                  <c:v>429.02111838330165</c:v>
                </c:pt>
                <c:pt idx="35">
                  <c:v>295.78826902366563</c:v>
                </c:pt>
                <c:pt idx="36">
                  <c:v>-54.05945122113917</c:v>
                </c:pt>
                <c:pt idx="37">
                  <c:v>61.231947100066463</c:v>
                </c:pt>
                <c:pt idx="38">
                  <c:v>201.03075364512188</c:v>
                </c:pt>
                <c:pt idx="39">
                  <c:v>360.40591070644587</c:v>
                </c:pt>
                <c:pt idx="40">
                  <c:v>-102.12756253335829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99-42B4-AA86-80DF8F6FF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629760"/>
        <c:axId val="210631296"/>
      </c:lineChart>
      <c:catAx>
        <c:axId val="210629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631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0631296"/>
        <c:scaling>
          <c:orientation val="minMax"/>
          <c:max val="30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629760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1236901158182794"/>
          <c:y val="0.1607915893630179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47344874827E-2"/>
          <c:y val="0.26752443987979763"/>
          <c:w val="0.90516390406154157"/>
          <c:h val="0.47852048385256196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865-40F6-B046-E68829421636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65-40F6-B046-E68829421636}"/>
                </c:ext>
              </c:extLst>
            </c:dLbl>
            <c:dLbl>
              <c:idx val="2"/>
              <c:layout>
                <c:manualLayout>
                  <c:x val="5.5103241360470769E-3"/>
                  <c:y val="4.5301742173532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65-40F6-B046-E68829421636}"/>
                </c:ext>
              </c:extLst>
            </c:dLbl>
            <c:dLbl>
              <c:idx val="3"/>
              <c:layout>
                <c:manualLayout>
                  <c:x val="5.3981114260875278E-3"/>
                  <c:y val="-1.495230895051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65-40F6-B046-E68829421636}"/>
                </c:ext>
              </c:extLst>
            </c:dLbl>
            <c:dLbl>
              <c:idx val="4"/>
              <c:layout>
                <c:manualLayout>
                  <c:x val="0"/>
                  <c:y val="-2.8752520065427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5-40F6-B046-E68829421636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(2)'!$AQ$9:$AU$9</c:f>
              <c:numCache>
                <c:formatCode>#,##0</c:formatCode>
                <c:ptCount val="5"/>
                <c:pt idx="0">
                  <c:v>-80</c:v>
                </c:pt>
                <c:pt idx="1">
                  <c:v>40</c:v>
                </c:pt>
                <c:pt idx="2">
                  <c:v>-30</c:v>
                </c:pt>
                <c:pt idx="3">
                  <c:v>10</c:v>
                </c:pt>
                <c:pt idx="4">
                  <c:v>-40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65-40F6-B046-E68829421636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865-40F6-B046-E68829421636}"/>
              </c:ext>
            </c:extLst>
          </c:dPt>
          <c:dLbls>
            <c:dLbl>
              <c:idx val="0"/>
              <c:layout>
                <c:manualLayout>
                  <c:x val="1.6664720890719555E-3"/>
                  <c:y val="-1.0410677167871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65-40F6-B046-E68829421636}"/>
                </c:ext>
              </c:extLst>
            </c:dLbl>
            <c:dLbl>
              <c:idx val="1"/>
              <c:layout>
                <c:manualLayout>
                  <c:x val="-6.9141164722590908E-5"/>
                  <c:y val="4.4596644018257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65-40F6-B046-E68829421636}"/>
                </c:ext>
              </c:extLst>
            </c:dLbl>
            <c:dLbl>
              <c:idx val="2"/>
              <c:layout>
                <c:manualLayout>
                  <c:x val="7.3555998109386513E-3"/>
                  <c:y val="3.7078607449338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865-40F6-B046-E68829421636}"/>
                </c:ext>
              </c:extLst>
            </c:dLbl>
            <c:dLbl>
              <c:idx val="3"/>
              <c:layout>
                <c:manualLayout>
                  <c:x val="8.9968523768125478E-3"/>
                  <c:y val="1.8844145840465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865-40F6-B046-E68829421636}"/>
                </c:ext>
              </c:extLst>
            </c:dLbl>
            <c:dLbl>
              <c:idx val="4"/>
              <c:layout>
                <c:manualLayout>
                  <c:x val="3.5987409507250187E-3"/>
                  <c:y val="-1.7452641789340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65-40F6-B046-E68829421636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(2)'!$AW$9:$BA$9</c:f>
              <c:numCache>
                <c:formatCode>#,##0</c:formatCode>
                <c:ptCount val="5"/>
                <c:pt idx="0">
                  <c:v>-30</c:v>
                </c:pt>
                <c:pt idx="1">
                  <c:v>30</c:v>
                </c:pt>
                <c:pt idx="2">
                  <c:v>-30</c:v>
                </c:pt>
                <c:pt idx="3">
                  <c:v>-10</c:v>
                </c:pt>
                <c:pt idx="4">
                  <c:v>-30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65-40F6-B046-E68829421636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8476842810395988E-3"/>
                  <c:y val="4.95863288828028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865-40F6-B046-E68829421636}"/>
                </c:ext>
              </c:extLst>
            </c:dLbl>
            <c:dLbl>
              <c:idx val="1"/>
              <c:layout>
                <c:manualLayout>
                  <c:x val="3.4380727523737522E-3"/>
                  <c:y val="3.34623083799307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618922236591995E-2"/>
                      <c:h val="5.63103864734299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A865-40F6-B046-E68829421636}"/>
                </c:ext>
              </c:extLst>
            </c:dLbl>
            <c:dLbl>
              <c:idx val="2"/>
              <c:layout>
                <c:manualLayout>
                  <c:x val="-2.1447929335462728E-3"/>
                  <c:y val="2.43107858800258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865-40F6-B046-E68829421636}"/>
                </c:ext>
              </c:extLst>
            </c:dLbl>
            <c:dLbl>
              <c:idx val="3"/>
              <c:layout>
                <c:manualLayout>
                  <c:x val="1.9322688616530631E-3"/>
                  <c:y val="-3.70946498535510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865-40F6-B046-E68829421636}"/>
                </c:ext>
              </c:extLst>
            </c:dLbl>
            <c:dLbl>
              <c:idx val="4"/>
              <c:layout>
                <c:manualLayout>
                  <c:x val="3.5070722343817475E-3"/>
                  <c:y val="-6.777787287458632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865-40F6-B046-E68829421636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(2)'!$AK$9:$AO$9</c:f>
              <c:numCache>
                <c:formatCode>#,##0</c:formatCode>
                <c:ptCount val="5"/>
                <c:pt idx="0">
                  <c:v>-100</c:v>
                </c:pt>
                <c:pt idx="1">
                  <c:v>70</c:v>
                </c:pt>
                <c:pt idx="2">
                  <c:v>-60</c:v>
                </c:pt>
                <c:pt idx="3">
                  <c:v>0</c:v>
                </c:pt>
                <c:pt idx="4">
                  <c:v>-60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865-40F6-B046-E68829421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560896"/>
        <c:axId val="210562432"/>
      </c:barChart>
      <c:catAx>
        <c:axId val="210560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562432"/>
        <c:crosses val="autoZero"/>
        <c:auto val="1"/>
        <c:lblAlgn val="ctr"/>
        <c:lblOffset val="100"/>
        <c:noMultiLvlLbl val="0"/>
      </c:catAx>
      <c:valAx>
        <c:axId val="210562432"/>
        <c:scaling>
          <c:orientation val="minMax"/>
          <c:max val="100"/>
          <c:min val="-2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560896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4670950396314898"/>
          <c:y val="0.20022823234052264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474588403767E-2"/>
          <c:y val="0.28522245064194562"/>
          <c:w val="0.83764367816092988"/>
          <c:h val="0.4781298757978584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3'!$Y$8:$Y$9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3'!$Y$10:$Y$50</c:f>
              <c:numCache>
                <c:formatCode>#\ ##0.0</c:formatCode>
                <c:ptCount val="41"/>
                <c:pt idx="0">
                  <c:v>100</c:v>
                </c:pt>
                <c:pt idx="1">
                  <c:v>100.9306164049466</c:v>
                </c:pt>
                <c:pt idx="2">
                  <c:v>100.43540522591341</c:v>
                </c:pt>
                <c:pt idx="3">
                  <c:v>99.619461760164</c:v>
                </c:pt>
                <c:pt idx="4">
                  <c:v>101.96473347298569</c:v>
                </c:pt>
                <c:pt idx="5">
                  <c:v>101.8785710625943</c:v>
                </c:pt>
                <c:pt idx="6">
                  <c:v>103.24352400043428</c:v>
                </c:pt>
                <c:pt idx="7">
                  <c:v>104.82302674476036</c:v>
                </c:pt>
                <c:pt idx="8">
                  <c:v>104.69978180882784</c:v>
                </c:pt>
                <c:pt idx="9">
                  <c:v>106.61520171204644</c:v>
                </c:pt>
                <c:pt idx="10">
                  <c:v>108.05503081614458</c:v>
                </c:pt>
                <c:pt idx="11">
                  <c:v>106.15452244138861</c:v>
                </c:pt>
                <c:pt idx="12">
                  <c:v>106.05947517169372</c:v>
                </c:pt>
                <c:pt idx="13">
                  <c:v>106.22956773952023</c:v>
                </c:pt>
                <c:pt idx="14">
                  <c:v>106.41637554058153</c:v>
                </c:pt>
                <c:pt idx="15">
                  <c:v>104.55612815780438</c:v>
                </c:pt>
                <c:pt idx="16">
                  <c:v>99.704261114137665</c:v>
                </c:pt>
                <c:pt idx="17">
                  <c:v>103.74686867903323</c:v>
                </c:pt>
                <c:pt idx="18">
                  <c:v>105.43665972867799</c:v>
                </c:pt>
                <c:pt idx="19">
                  <c:v>106.80838833830788</c:v>
                </c:pt>
                <c:pt idx="20">
                  <c:v>110.47627302287653</c:v>
                </c:pt>
                <c:pt idx="21">
                  <c:v>108.34039083089502</c:v>
                </c:pt>
                <c:pt idx="22">
                  <c:v>111.0761630019324</c:v>
                </c:pt>
                <c:pt idx="23">
                  <c:v>110.58886835485271</c:v>
                </c:pt>
                <c:pt idx="24">
                  <c:v>111.92698345620218</c:v>
                </c:pt>
                <c:pt idx="25">
                  <c:v>111.66231385230149</c:v>
                </c:pt>
                <c:pt idx="26">
                  <c:v>110.1493930055576</c:v>
                </c:pt>
                <c:pt idx="27">
                  <c:v>111.07125703998817</c:v>
                </c:pt>
                <c:pt idx="28">
                  <c:v>109.9308241871213</c:v>
                </c:pt>
                <c:pt idx="29">
                  <c:v>108.09420837021044</c:v>
                </c:pt>
                <c:pt idx="30">
                  <c:v>109.62415849803678</c:v>
                </c:pt>
                <c:pt idx="31">
                  <c:v>110.15863936563268</c:v>
                </c:pt>
                <c:pt idx="32">
                  <c:v>110.18755595868713</c:v>
                </c:pt>
                <c:pt idx="33">
                  <c:v>109.41843276216061</c:v>
                </c:pt>
                <c:pt idx="34">
                  <c:v>108.70756635624031</c:v>
                </c:pt>
                <c:pt idx="35">
                  <c:v>109.01242948027775</c:v>
                </c:pt>
                <c:pt idx="36">
                  <c:v>108.43478997883473</c:v>
                </c:pt>
                <c:pt idx="37">
                  <c:v>109.03648980555064</c:v>
                </c:pt>
                <c:pt idx="38">
                  <c:v>108.96784791358027</c:v>
                </c:pt>
                <c:pt idx="39">
                  <c:v>107.97492687991961</c:v>
                </c:pt>
                <c:pt idx="40">
                  <c:v>106.38439535099995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18-433A-862D-5426B3ABBF9A}"/>
            </c:ext>
          </c:extLst>
        </c:ser>
        <c:ser>
          <c:idx val="1"/>
          <c:order val="1"/>
          <c:tx>
            <c:strRef>
              <c:f>'Données graph 1 et 3'!$X$8:$X$9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3'!$X$10:$X$50</c:f>
              <c:numCache>
                <c:formatCode>#\ ##0.0</c:formatCode>
                <c:ptCount val="41"/>
                <c:pt idx="0">
                  <c:v>100</c:v>
                </c:pt>
                <c:pt idx="1">
                  <c:v>101.70030603628113</c:v>
                </c:pt>
                <c:pt idx="2">
                  <c:v>102.18302413450024</c:v>
                </c:pt>
                <c:pt idx="3">
                  <c:v>101.29999553105536</c:v>
                </c:pt>
                <c:pt idx="4">
                  <c:v>102.54168952674465</c:v>
                </c:pt>
                <c:pt idx="5">
                  <c:v>103.24543239221286</c:v>
                </c:pt>
                <c:pt idx="6">
                  <c:v>101.88368855945573</c:v>
                </c:pt>
                <c:pt idx="7">
                  <c:v>105.12812862780214</c:v>
                </c:pt>
                <c:pt idx="8">
                  <c:v>102.62978049402048</c:v>
                </c:pt>
                <c:pt idx="9">
                  <c:v>102.75067015585948</c:v>
                </c:pt>
                <c:pt idx="10">
                  <c:v>102.55543926339412</c:v>
                </c:pt>
                <c:pt idx="11">
                  <c:v>106.53786450610463</c:v>
                </c:pt>
                <c:pt idx="12">
                  <c:v>105.30569537299958</c:v>
                </c:pt>
                <c:pt idx="13">
                  <c:v>103.30353772801234</c:v>
                </c:pt>
                <c:pt idx="14">
                  <c:v>102.20647733348021</c:v>
                </c:pt>
                <c:pt idx="15">
                  <c:v>107.64038328622705</c:v>
                </c:pt>
                <c:pt idx="16">
                  <c:v>102.79264869554952</c:v>
                </c:pt>
                <c:pt idx="17">
                  <c:v>103.8678340152011</c:v>
                </c:pt>
                <c:pt idx="18">
                  <c:v>104.52983030597511</c:v>
                </c:pt>
                <c:pt idx="19">
                  <c:v>108.1232748115368</c:v>
                </c:pt>
                <c:pt idx="20">
                  <c:v>109.08647890070597</c:v>
                </c:pt>
                <c:pt idx="21">
                  <c:v>112.55697003233789</c:v>
                </c:pt>
                <c:pt idx="22">
                  <c:v>111.11579951350308</c:v>
                </c:pt>
                <c:pt idx="23">
                  <c:v>116.57422597788019</c:v>
                </c:pt>
                <c:pt idx="24">
                  <c:v>116.20894774574435</c:v>
                </c:pt>
                <c:pt idx="25">
                  <c:v>114.64002271077737</c:v>
                </c:pt>
                <c:pt idx="26">
                  <c:v>115.35142593694123</c:v>
                </c:pt>
                <c:pt idx="27">
                  <c:v>121.91418033601205</c:v>
                </c:pt>
                <c:pt idx="28">
                  <c:v>119.90310974411256</c:v>
                </c:pt>
                <c:pt idx="29">
                  <c:v>119.99134282568646</c:v>
                </c:pt>
                <c:pt idx="30">
                  <c:v>117.90164353023489</c:v>
                </c:pt>
                <c:pt idx="31">
                  <c:v>124.43576944404904</c:v>
                </c:pt>
                <c:pt idx="32">
                  <c:v>125.15504565238263</c:v>
                </c:pt>
                <c:pt idx="33">
                  <c:v>124.32192526120633</c:v>
                </c:pt>
                <c:pt idx="34">
                  <c:v>125.48007638247958</c:v>
                </c:pt>
                <c:pt idx="35">
                  <c:v>126.40668786710729</c:v>
                </c:pt>
                <c:pt idx="36">
                  <c:v>126.1589863486974</c:v>
                </c:pt>
                <c:pt idx="37">
                  <c:v>126.50443836934842</c:v>
                </c:pt>
                <c:pt idx="38">
                  <c:v>126.4259490083119</c:v>
                </c:pt>
                <c:pt idx="39">
                  <c:v>126.8491584320309</c:v>
                </c:pt>
                <c:pt idx="40">
                  <c:v>126.85581809280315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18-433A-862D-5426B3ABBF9A}"/>
            </c:ext>
          </c:extLst>
        </c:ser>
        <c:ser>
          <c:idx val="2"/>
          <c:order val="2"/>
          <c:tx>
            <c:strRef>
              <c:f>'Données graph 1 et 3'!$Z$8:$Z$9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3'!$Z$10:$Z$50</c:f>
              <c:numCache>
                <c:formatCode>#\ ##0.0</c:formatCode>
                <c:ptCount val="41"/>
                <c:pt idx="0">
                  <c:v>100</c:v>
                </c:pt>
                <c:pt idx="1">
                  <c:v>99.953632166125146</c:v>
                </c:pt>
                <c:pt idx="2">
                  <c:v>98.335282151068981</c:v>
                </c:pt>
                <c:pt idx="3">
                  <c:v>99.491592210530655</c:v>
                </c:pt>
                <c:pt idx="4">
                  <c:v>98.535805077915128</c:v>
                </c:pt>
                <c:pt idx="5">
                  <c:v>100.35853435307207</c:v>
                </c:pt>
                <c:pt idx="6">
                  <c:v>99.884404322245828</c:v>
                </c:pt>
                <c:pt idx="7">
                  <c:v>101.67114519519667</c:v>
                </c:pt>
                <c:pt idx="8">
                  <c:v>101.29194994118333</c:v>
                </c:pt>
                <c:pt idx="9">
                  <c:v>101.88363452780564</c:v>
                </c:pt>
                <c:pt idx="10">
                  <c:v>100.73888977185457</c:v>
                </c:pt>
                <c:pt idx="11">
                  <c:v>101.68153058195615</c:v>
                </c:pt>
                <c:pt idx="12">
                  <c:v>103.93012371361378</c:v>
                </c:pt>
                <c:pt idx="13">
                  <c:v>101.4139361177908</c:v>
                </c:pt>
                <c:pt idx="14">
                  <c:v>100.01977483738</c:v>
                </c:pt>
                <c:pt idx="15">
                  <c:v>102.86978459436583</c:v>
                </c:pt>
                <c:pt idx="16">
                  <c:v>96.832043859099599</c:v>
                </c:pt>
                <c:pt idx="17">
                  <c:v>94.913679648937105</c:v>
                </c:pt>
                <c:pt idx="18">
                  <c:v>99.66297654714127</c:v>
                </c:pt>
                <c:pt idx="19">
                  <c:v>85.949710630070015</c:v>
                </c:pt>
                <c:pt idx="20">
                  <c:v>91.159446671464849</c:v>
                </c:pt>
                <c:pt idx="21">
                  <c:v>103.03891988950325</c:v>
                </c:pt>
                <c:pt idx="22">
                  <c:v>104.46622027746506</c:v>
                </c:pt>
                <c:pt idx="23">
                  <c:v>105.49636358666071</c:v>
                </c:pt>
                <c:pt idx="24">
                  <c:v>107.52270841660993</c:v>
                </c:pt>
                <c:pt idx="25">
                  <c:v>106.23712029526335</c:v>
                </c:pt>
                <c:pt idx="26">
                  <c:v>105.61124636941499</c:v>
                </c:pt>
                <c:pt idx="27">
                  <c:v>107.46450315516533</c:v>
                </c:pt>
                <c:pt idx="28">
                  <c:v>106.05058072444848</c:v>
                </c:pt>
                <c:pt idx="29">
                  <c:v>107.69412586842053</c:v>
                </c:pt>
                <c:pt idx="30">
                  <c:v>108.4218882400267</c:v>
                </c:pt>
                <c:pt idx="31">
                  <c:v>107.71376329983275</c:v>
                </c:pt>
                <c:pt idx="32">
                  <c:v>108.71384759106488</c:v>
                </c:pt>
                <c:pt idx="33">
                  <c:v>108.00274353285846</c:v>
                </c:pt>
                <c:pt idx="34">
                  <c:v>109.34685971912126</c:v>
                </c:pt>
                <c:pt idx="35">
                  <c:v>109.9462873240841</c:v>
                </c:pt>
                <c:pt idx="36">
                  <c:v>110.19197703795724</c:v>
                </c:pt>
                <c:pt idx="37">
                  <c:v>110.47307279582361</c:v>
                </c:pt>
                <c:pt idx="38">
                  <c:v>110.93081716740534</c:v>
                </c:pt>
                <c:pt idx="39">
                  <c:v>111.70624483646658</c:v>
                </c:pt>
                <c:pt idx="40">
                  <c:v>112.05176321140398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18-433A-862D-5426B3ABBF9A}"/>
            </c:ext>
          </c:extLst>
        </c:ser>
        <c:ser>
          <c:idx val="3"/>
          <c:order val="3"/>
          <c:tx>
            <c:strRef>
              <c:f>'Données graph 1 et 3'!$AA$8:$AA$9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3'!$AA$10:$AA$50</c:f>
              <c:numCache>
                <c:formatCode>#\ ##0.0</c:formatCode>
                <c:ptCount val="41"/>
                <c:pt idx="0">
                  <c:v>100</c:v>
                </c:pt>
                <c:pt idx="1">
                  <c:v>100.08981593979502</c:v>
                </c:pt>
                <c:pt idx="2">
                  <c:v>100.78840844528303</c:v>
                </c:pt>
                <c:pt idx="3">
                  <c:v>100.53543041528982</c:v>
                </c:pt>
                <c:pt idx="4">
                  <c:v>100.29551415677271</c:v>
                </c:pt>
                <c:pt idx="5">
                  <c:v>101.47225669013874</c:v>
                </c:pt>
                <c:pt idx="6">
                  <c:v>100.67869674240065</c:v>
                </c:pt>
                <c:pt idx="7">
                  <c:v>100.3227696423664</c:v>
                </c:pt>
                <c:pt idx="8">
                  <c:v>100.74340278600586</c:v>
                </c:pt>
                <c:pt idx="9">
                  <c:v>99.921358922899756</c:v>
                </c:pt>
                <c:pt idx="10">
                  <c:v>99.132109730561339</c:v>
                </c:pt>
                <c:pt idx="11">
                  <c:v>100.32180005581917</c:v>
                </c:pt>
                <c:pt idx="12">
                  <c:v>99.880125316126552</c:v>
                </c:pt>
                <c:pt idx="13">
                  <c:v>100.60404881207823</c:v>
                </c:pt>
                <c:pt idx="14">
                  <c:v>100.51110962139906</c:v>
                </c:pt>
                <c:pt idx="15">
                  <c:v>100.64475365745098</c:v>
                </c:pt>
                <c:pt idx="16">
                  <c:v>100.92094145746711</c:v>
                </c:pt>
                <c:pt idx="17">
                  <c:v>99.384423259020991</c:v>
                </c:pt>
                <c:pt idx="18">
                  <c:v>101.15141169591375</c:v>
                </c:pt>
                <c:pt idx="19">
                  <c:v>101.23593230387935</c:v>
                </c:pt>
                <c:pt idx="20">
                  <c:v>101.6674293682422</c:v>
                </c:pt>
                <c:pt idx="21">
                  <c:v>102.00564322706495</c:v>
                </c:pt>
                <c:pt idx="22">
                  <c:v>102.30965973919268</c:v>
                </c:pt>
                <c:pt idx="23">
                  <c:v>101.57435047376626</c:v>
                </c:pt>
                <c:pt idx="24">
                  <c:v>102.24879346475129</c:v>
                </c:pt>
                <c:pt idx="25">
                  <c:v>102.68382931622249</c:v>
                </c:pt>
                <c:pt idx="26">
                  <c:v>102.69812806528309</c:v>
                </c:pt>
                <c:pt idx="27">
                  <c:v>102.86503808744368</c:v>
                </c:pt>
                <c:pt idx="28">
                  <c:v>102.79183894589102</c:v>
                </c:pt>
                <c:pt idx="29">
                  <c:v>104.11818685240131</c:v>
                </c:pt>
                <c:pt idx="30">
                  <c:v>104.08280114979532</c:v>
                </c:pt>
                <c:pt idx="31">
                  <c:v>104.76037782985628</c:v>
                </c:pt>
                <c:pt idx="32">
                  <c:v>104.9700000735627</c:v>
                </c:pt>
                <c:pt idx="33">
                  <c:v>105.322283394558</c:v>
                </c:pt>
                <c:pt idx="34">
                  <c:v>105.95448575806741</c:v>
                </c:pt>
                <c:pt idx="35">
                  <c:v>106.46669711229433</c:v>
                </c:pt>
                <c:pt idx="36">
                  <c:v>106.15303286600088</c:v>
                </c:pt>
                <c:pt idx="37">
                  <c:v>106.19301146149699</c:v>
                </c:pt>
                <c:pt idx="38">
                  <c:v>106.98103426222578</c:v>
                </c:pt>
                <c:pt idx="39">
                  <c:v>107.67894553208291</c:v>
                </c:pt>
                <c:pt idx="40">
                  <c:v>107.38649368137717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618-433A-862D-5426B3ABB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435456"/>
        <c:axId val="210584704"/>
      </c:lineChart>
      <c:catAx>
        <c:axId val="210435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584704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584704"/>
        <c:scaling>
          <c:orientation val="minMax"/>
          <c:max val="130"/>
          <c:min val="8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435456"/>
        <c:crosses val="autoZero"/>
        <c:crossBetween val="midCat"/>
        <c:majorUnit val="5"/>
      </c:valAx>
      <c:spPr>
        <a:ln w="9525"/>
      </c:spPr>
    </c:plotArea>
    <c:legend>
      <c:legendPos val="r"/>
      <c:layout>
        <c:manualLayout>
          <c:xMode val="edge"/>
          <c:yMode val="edge"/>
          <c:x val="2.9829545454545456E-2"/>
          <c:y val="0.17980295566502474"/>
          <c:w val="0.95596590909090906"/>
          <c:h val="9.1133004926108319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Contrats d'apprentissage commencés dans le trimestre et en cours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au 31 mars de chaque année, dans les Hautes-Alpes </a:t>
            </a:r>
            <a:r>
              <a:rPr lang="fr-FR" sz="1200" b="0" i="1" baseline="0">
                <a:effectLst/>
              </a:rPr>
              <a:t>(données brutes, en nombre)</a:t>
            </a:r>
            <a:endParaRPr lang="fr-FR" sz="1200" b="0" i="1">
              <a:effectLst/>
            </a:endParaRPr>
          </a:p>
        </c:rich>
      </c:tx>
      <c:layout>
        <c:manualLayout>
          <c:xMode val="edge"/>
          <c:yMode val="edge"/>
          <c:x val="0.17740095074596687"/>
          <c:y val="1.291169723026804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89781983542202E-2"/>
          <c:y val="0.22718177019598126"/>
          <c:w val="0.93016067977190131"/>
          <c:h val="0.45357743553426189"/>
        </c:manualLayout>
      </c:layout>
      <c:barChart>
        <c:barDir val="col"/>
        <c:grouping val="stacked"/>
        <c:varyColors val="0"/>
        <c:ser>
          <c:idx val="0"/>
          <c:order val="0"/>
          <c:tx>
            <c:v>Cumul des entrées sur un trimestre (échelle de gauche)</c:v>
          </c:tx>
          <c:spPr>
            <a:ln w="25400">
              <a:noFill/>
            </a:ln>
          </c:spPr>
          <c:invertIfNegative val="0"/>
          <c:cat>
            <c:multiLvlStrRef>
              <c:f>'Graph appr (trim1)'!$A$3:$B$13</c:f>
              <c:multiLvlStrCache>
                <c:ptCount val="11"/>
                <c:lvl>
                  <c:pt idx="0">
                    <c:v>T1</c:v>
                  </c:pt>
                  <c:pt idx="1">
                    <c:v>T1</c:v>
                  </c:pt>
                  <c:pt idx="2">
                    <c:v>T1</c:v>
                  </c:pt>
                  <c:pt idx="3">
                    <c:v>T1</c:v>
                  </c:pt>
                  <c:pt idx="4">
                    <c:v>T1</c:v>
                  </c:pt>
                  <c:pt idx="5">
                    <c:v>T1</c:v>
                  </c:pt>
                  <c:pt idx="6">
                    <c:v>T1</c:v>
                  </c:pt>
                  <c:pt idx="7">
                    <c:v>T1</c:v>
                  </c:pt>
                  <c:pt idx="8">
                    <c:v>T1</c:v>
                  </c:pt>
                  <c:pt idx="9">
                    <c:v>T1</c:v>
                  </c:pt>
                  <c:pt idx="10">
                    <c:v>T1</c:v>
                  </c:pt>
                </c:lvl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2022</c:v>
                  </c:pt>
                  <c:pt idx="7">
                    <c:v>2023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2026</c:v>
                  </c:pt>
                </c:lvl>
              </c:multiLvlStrCache>
            </c:multiLvlStrRef>
          </c:cat>
          <c:val>
            <c:numRef>
              <c:f>'Graph appr (trim1)'!$G$3:$G$13</c:f>
              <c:numCache>
                <c:formatCode>#,##0</c:formatCode>
                <c:ptCount val="11"/>
                <c:pt idx="0">
                  <c:v>15</c:v>
                </c:pt>
                <c:pt idx="1">
                  <c:v>30</c:v>
                </c:pt>
                <c:pt idx="2">
                  <c:v>19</c:v>
                </c:pt>
                <c:pt idx="3">
                  <c:v>33</c:v>
                </c:pt>
                <c:pt idx="4">
                  <c:v>46</c:v>
                </c:pt>
                <c:pt idx="5">
                  <c:v>110</c:v>
                </c:pt>
                <c:pt idx="6">
                  <c:v>82</c:v>
                </c:pt>
                <c:pt idx="7">
                  <c:v>70</c:v>
                </c:pt>
                <c:pt idx="8">
                  <c:v>98</c:v>
                </c:pt>
                <c:pt idx="9">
                  <c:v>77</c:v>
                </c:pt>
                <c:pt idx="1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EF-4B85-8DA3-2C24FD662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4472752"/>
        <c:axId val="1"/>
      </c:barChart>
      <c:lineChart>
        <c:grouping val="standard"/>
        <c:varyColors val="0"/>
        <c:ser>
          <c:idx val="1"/>
          <c:order val="1"/>
          <c:tx>
            <c:v>Stocks de bénéficiaires en fin de 1er trimestres (échelle de droite)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multiLvlStrRef>
              <c:f>'Graph appr (trim1)'!$A$3:$B$12</c:f>
              <c:multiLvlStrCache>
                <c:ptCount val="10"/>
                <c:lvl>
                  <c:pt idx="0">
                    <c:v>T1</c:v>
                  </c:pt>
                  <c:pt idx="1">
                    <c:v>T1</c:v>
                  </c:pt>
                  <c:pt idx="2">
                    <c:v>T1</c:v>
                  </c:pt>
                  <c:pt idx="3">
                    <c:v>T1</c:v>
                  </c:pt>
                  <c:pt idx="4">
                    <c:v>T1</c:v>
                  </c:pt>
                  <c:pt idx="5">
                    <c:v>T1</c:v>
                  </c:pt>
                  <c:pt idx="6">
                    <c:v>T1</c:v>
                  </c:pt>
                  <c:pt idx="7">
                    <c:v>T1</c:v>
                  </c:pt>
                  <c:pt idx="8">
                    <c:v>T1</c:v>
                  </c:pt>
                  <c:pt idx="9">
                    <c:v>T1</c:v>
                  </c:pt>
                </c:lvl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2022</c:v>
                  </c:pt>
                  <c:pt idx="7">
                    <c:v>2023</c:v>
                  </c:pt>
                  <c:pt idx="8">
                    <c:v>2024</c:v>
                  </c:pt>
                  <c:pt idx="9">
                    <c:v>2025</c:v>
                  </c:pt>
                </c:lvl>
              </c:multiLvlStrCache>
            </c:multiLvlStrRef>
          </c:cat>
          <c:val>
            <c:numRef>
              <c:f>'Graph appr (trim1)'!$H$3:$H$13</c:f>
              <c:numCache>
                <c:formatCode>#,##0</c:formatCode>
                <c:ptCount val="11"/>
                <c:pt idx="0">
                  <c:v>623</c:v>
                </c:pt>
                <c:pt idx="1">
                  <c:v>710</c:v>
                </c:pt>
                <c:pt idx="2">
                  <c:v>730</c:v>
                </c:pt>
                <c:pt idx="3">
                  <c:v>733</c:v>
                </c:pt>
                <c:pt idx="4">
                  <c:v>840</c:v>
                </c:pt>
                <c:pt idx="5">
                  <c:v>1125</c:v>
                </c:pt>
                <c:pt idx="6">
                  <c:v>1324</c:v>
                </c:pt>
                <c:pt idx="7">
                  <c:v>1325</c:v>
                </c:pt>
                <c:pt idx="8">
                  <c:v>1403</c:v>
                </c:pt>
                <c:pt idx="9">
                  <c:v>1418</c:v>
                </c:pt>
                <c:pt idx="10">
                  <c:v>1400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EF-4B85-8DA3-2C24FD662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5144727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6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514472752"/>
        <c:crosses val="autoZero"/>
        <c:crossBetween val="between"/>
        <c:majorUnit val="4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fr-FR"/>
          </a:p>
        </c:txPr>
        <c:crossAx val="3"/>
        <c:crosses val="max"/>
        <c:crossBetween val="between"/>
        <c:majorUnit val="400"/>
      </c:valAx>
    </c:plotArea>
    <c:legend>
      <c:legendPos val="r"/>
      <c:layout>
        <c:manualLayout>
          <c:xMode val="edge"/>
          <c:yMode val="edge"/>
          <c:x val="2.2901479277961038E-2"/>
          <c:y val="0.12082674864241827"/>
          <c:w val="0.9640432229389313"/>
          <c:h val="5.3986419606186886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Hautes-Alpes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452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22613934621808E-2"/>
          <c:y val="0.18012020686763267"/>
          <c:w val="0.83764367816092744"/>
          <c:h val="0.53208591529609095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'dates trim'!$B$137:$C$300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  <c:pt idx="44">
                    <c:v>2027</c:v>
                  </c:pt>
                </c:lvl>
              </c:multiLvlStrCache>
            </c:multiLvlStrRef>
          </c:cat>
          <c:val>
            <c:numRef>
              <c:f>Données!$C$145:$C$185</c:f>
              <c:numCache>
                <c:formatCode>#\ ##0.0</c:formatCode>
                <c:ptCount val="41"/>
                <c:pt idx="0">
                  <c:v>11.3</c:v>
                </c:pt>
                <c:pt idx="1">
                  <c:v>11.2</c:v>
                </c:pt>
                <c:pt idx="2">
                  <c:v>11</c:v>
                </c:pt>
                <c:pt idx="3">
                  <c:v>11.4</c:v>
                </c:pt>
                <c:pt idx="4">
                  <c:v>10.9</c:v>
                </c:pt>
                <c:pt idx="5">
                  <c:v>10.8</c:v>
                </c:pt>
                <c:pt idx="6">
                  <c:v>10.8</c:v>
                </c:pt>
                <c:pt idx="7">
                  <c:v>10.3</c:v>
                </c:pt>
                <c:pt idx="8">
                  <c:v>10.6</c:v>
                </c:pt>
                <c:pt idx="9">
                  <c:v>10.4</c:v>
                </c:pt>
                <c:pt idx="10">
                  <c:v>10.199999999999999</c:v>
                </c:pt>
                <c:pt idx="11">
                  <c:v>10</c:v>
                </c:pt>
                <c:pt idx="12">
                  <c:v>10.1</c:v>
                </c:pt>
                <c:pt idx="13">
                  <c:v>9.6</c:v>
                </c:pt>
                <c:pt idx="14">
                  <c:v>9.5</c:v>
                </c:pt>
                <c:pt idx="15">
                  <c:v>9.1999999999999993</c:v>
                </c:pt>
                <c:pt idx="16">
                  <c:v>8.9</c:v>
                </c:pt>
                <c:pt idx="17">
                  <c:v>8.1999999999999993</c:v>
                </c:pt>
                <c:pt idx="18">
                  <c:v>10.1</c:v>
                </c:pt>
                <c:pt idx="19">
                  <c:v>9.1</c:v>
                </c:pt>
                <c:pt idx="20">
                  <c:v>9.1999999999999993</c:v>
                </c:pt>
                <c:pt idx="21">
                  <c:v>9.1</c:v>
                </c:pt>
                <c:pt idx="22">
                  <c:v>8.9</c:v>
                </c:pt>
                <c:pt idx="23">
                  <c:v>8.3000000000000007</c:v>
                </c:pt>
                <c:pt idx="24">
                  <c:v>8.1999999999999993</c:v>
                </c:pt>
                <c:pt idx="25">
                  <c:v>8.3000000000000007</c:v>
                </c:pt>
                <c:pt idx="26">
                  <c:v>8.1</c:v>
                </c:pt>
                <c:pt idx="27">
                  <c:v>8</c:v>
                </c:pt>
                <c:pt idx="28">
                  <c:v>7.9</c:v>
                </c:pt>
                <c:pt idx="29">
                  <c:v>7.9</c:v>
                </c:pt>
                <c:pt idx="30">
                  <c:v>8.1</c:v>
                </c:pt>
                <c:pt idx="31">
                  <c:v>8.1999999999999993</c:v>
                </c:pt>
                <c:pt idx="32">
                  <c:v>8.1</c:v>
                </c:pt>
                <c:pt idx="33">
                  <c:v>7.8</c:v>
                </c:pt>
                <c:pt idx="34">
                  <c:v>7.8</c:v>
                </c:pt>
                <c:pt idx="35">
                  <c:v>7.8</c:v>
                </c:pt>
                <c:pt idx="36">
                  <c:v>7.9</c:v>
                </c:pt>
                <c:pt idx="37">
                  <c:v>8</c:v>
                </c:pt>
                <c:pt idx="38">
                  <c:v>8.1999999999999993</c:v>
                </c:pt>
                <c:pt idx="39">
                  <c:v>8.4</c:v>
                </c:pt>
                <c:pt idx="40">
                  <c:v>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F9-4298-ABE0-43EC015E453F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trim'!$B$137:$C$300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  <c:pt idx="44">
                    <c:v>2027</c:v>
                  </c:pt>
                </c:lvl>
              </c:multiLvlStrCache>
            </c:multiLvlStrRef>
          </c:cat>
          <c:val>
            <c:numRef>
              <c:f>Données!$B$145:$B$185</c:f>
              <c:numCache>
                <c:formatCode>#\ ##0.0</c:formatCode>
                <c:ptCount val="41"/>
                <c:pt idx="0">
                  <c:v>9.9</c:v>
                </c:pt>
                <c:pt idx="1">
                  <c:v>9.6999999999999993</c:v>
                </c:pt>
                <c:pt idx="2">
                  <c:v>9.6</c:v>
                </c:pt>
                <c:pt idx="3">
                  <c:v>9.6999999999999993</c:v>
                </c:pt>
                <c:pt idx="4">
                  <c:v>9.3000000000000007</c:v>
                </c:pt>
                <c:pt idx="5">
                  <c:v>9.1999999999999993</c:v>
                </c:pt>
                <c:pt idx="6">
                  <c:v>9.1999999999999993</c:v>
                </c:pt>
                <c:pt idx="7">
                  <c:v>8.6999999999999993</c:v>
                </c:pt>
                <c:pt idx="8">
                  <c:v>9</c:v>
                </c:pt>
                <c:pt idx="9">
                  <c:v>8.8000000000000007</c:v>
                </c:pt>
                <c:pt idx="10">
                  <c:v>8.6</c:v>
                </c:pt>
                <c:pt idx="11">
                  <c:v>8.4</c:v>
                </c:pt>
                <c:pt idx="12">
                  <c:v>8.5</c:v>
                </c:pt>
                <c:pt idx="13">
                  <c:v>8.1999999999999993</c:v>
                </c:pt>
                <c:pt idx="14">
                  <c:v>8.1</c:v>
                </c:pt>
                <c:pt idx="15">
                  <c:v>7.9</c:v>
                </c:pt>
                <c:pt idx="16">
                  <c:v>7.7</c:v>
                </c:pt>
                <c:pt idx="17">
                  <c:v>7.1</c:v>
                </c:pt>
                <c:pt idx="18">
                  <c:v>8.6999999999999993</c:v>
                </c:pt>
                <c:pt idx="19">
                  <c:v>7.9</c:v>
                </c:pt>
                <c:pt idx="20">
                  <c:v>8</c:v>
                </c:pt>
                <c:pt idx="21">
                  <c:v>7.7</c:v>
                </c:pt>
                <c:pt idx="22">
                  <c:v>7.7</c:v>
                </c:pt>
                <c:pt idx="23">
                  <c:v>7.2</c:v>
                </c:pt>
                <c:pt idx="24">
                  <c:v>7.1</c:v>
                </c:pt>
                <c:pt idx="25">
                  <c:v>7.2</c:v>
                </c:pt>
                <c:pt idx="26">
                  <c:v>7</c:v>
                </c:pt>
                <c:pt idx="27">
                  <c:v>6.9</c:v>
                </c:pt>
                <c:pt idx="28">
                  <c:v>6.9</c:v>
                </c:pt>
                <c:pt idx="29">
                  <c:v>7</c:v>
                </c:pt>
                <c:pt idx="30">
                  <c:v>7.2</c:v>
                </c:pt>
                <c:pt idx="31">
                  <c:v>7.3</c:v>
                </c:pt>
                <c:pt idx="32">
                  <c:v>7.2</c:v>
                </c:pt>
                <c:pt idx="33">
                  <c:v>7.1</c:v>
                </c:pt>
                <c:pt idx="34">
                  <c:v>7.2</c:v>
                </c:pt>
                <c:pt idx="35">
                  <c:v>7.1</c:v>
                </c:pt>
                <c:pt idx="36">
                  <c:v>7.2</c:v>
                </c:pt>
                <c:pt idx="37">
                  <c:v>7.4</c:v>
                </c:pt>
                <c:pt idx="38">
                  <c:v>7.5</c:v>
                </c:pt>
                <c:pt idx="39">
                  <c:v>7.7</c:v>
                </c:pt>
                <c:pt idx="40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F9-4298-ABE0-43EC015E453F}"/>
            </c:ext>
          </c:extLst>
        </c:ser>
        <c:ser>
          <c:idx val="2"/>
          <c:order val="2"/>
          <c:tx>
            <c:strRef>
              <c:f>Données!$E$8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'dates trim'!$B$137:$C$300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  <c:pt idx="44">
                    <c:v>2027</c:v>
                  </c:pt>
                </c:lvl>
              </c:multiLvlStrCache>
            </c:multiLvlStrRef>
          </c:cat>
          <c:val>
            <c:numRef>
              <c:f>Données!$E$145:$E$185</c:f>
              <c:numCache>
                <c:formatCode>#\ ##0.0</c:formatCode>
                <c:ptCount val="41"/>
                <c:pt idx="0">
                  <c:v>9.4</c:v>
                </c:pt>
                <c:pt idx="1">
                  <c:v>9.1999999999999993</c:v>
                </c:pt>
                <c:pt idx="2">
                  <c:v>9.1</c:v>
                </c:pt>
                <c:pt idx="3">
                  <c:v>9.3000000000000007</c:v>
                </c:pt>
                <c:pt idx="4">
                  <c:v>8.9</c:v>
                </c:pt>
                <c:pt idx="5">
                  <c:v>8.6999999999999993</c:v>
                </c:pt>
                <c:pt idx="6">
                  <c:v>8.6999999999999993</c:v>
                </c:pt>
                <c:pt idx="7">
                  <c:v>8.4</c:v>
                </c:pt>
                <c:pt idx="8">
                  <c:v>8.6</c:v>
                </c:pt>
                <c:pt idx="9">
                  <c:v>8.5</c:v>
                </c:pt>
                <c:pt idx="10">
                  <c:v>8.5</c:v>
                </c:pt>
                <c:pt idx="11">
                  <c:v>8.3000000000000007</c:v>
                </c:pt>
                <c:pt idx="12">
                  <c:v>8.1999999999999993</c:v>
                </c:pt>
                <c:pt idx="13">
                  <c:v>8</c:v>
                </c:pt>
                <c:pt idx="14">
                  <c:v>7.9</c:v>
                </c:pt>
                <c:pt idx="15">
                  <c:v>7.8</c:v>
                </c:pt>
                <c:pt idx="16">
                  <c:v>7.4</c:v>
                </c:pt>
                <c:pt idx="17">
                  <c:v>7.1</c:v>
                </c:pt>
                <c:pt idx="18">
                  <c:v>8.4</c:v>
                </c:pt>
                <c:pt idx="19">
                  <c:v>7.8</c:v>
                </c:pt>
                <c:pt idx="20">
                  <c:v>9.6</c:v>
                </c:pt>
                <c:pt idx="21">
                  <c:v>8</c:v>
                </c:pt>
                <c:pt idx="22">
                  <c:v>7.3</c:v>
                </c:pt>
                <c:pt idx="23">
                  <c:v>6.9</c:v>
                </c:pt>
                <c:pt idx="24">
                  <c:v>6.9</c:v>
                </c:pt>
                <c:pt idx="25">
                  <c:v>6.8</c:v>
                </c:pt>
                <c:pt idx="26">
                  <c:v>6.7</c:v>
                </c:pt>
                <c:pt idx="27">
                  <c:v>6.6</c:v>
                </c:pt>
                <c:pt idx="28">
                  <c:v>6.5</c:v>
                </c:pt>
                <c:pt idx="29">
                  <c:v>6.5</c:v>
                </c:pt>
                <c:pt idx="30">
                  <c:v>6.6</c:v>
                </c:pt>
                <c:pt idx="31">
                  <c:v>6.6</c:v>
                </c:pt>
                <c:pt idx="32">
                  <c:v>6.5</c:v>
                </c:pt>
                <c:pt idx="33">
                  <c:v>6.2</c:v>
                </c:pt>
                <c:pt idx="34">
                  <c:v>6.2</c:v>
                </c:pt>
                <c:pt idx="35">
                  <c:v>6</c:v>
                </c:pt>
                <c:pt idx="36">
                  <c:v>6.2</c:v>
                </c:pt>
                <c:pt idx="37">
                  <c:v>6.4</c:v>
                </c:pt>
                <c:pt idx="38">
                  <c:v>6.5</c:v>
                </c:pt>
                <c:pt idx="39">
                  <c:v>6.6</c:v>
                </c:pt>
                <c:pt idx="40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F9-4298-ABE0-43EC015E4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90400"/>
        <c:axId val="138791936"/>
      </c:lineChart>
      <c:catAx>
        <c:axId val="138790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791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791936"/>
        <c:scaling>
          <c:orientation val="minMax"/>
          <c:max val="12"/>
          <c:min val="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79040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9033792650918639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3993631077805415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40E-4974-BCFC-D8F983818F3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40E-4974-BCFC-D8F983818F34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4-440E-4974-BCFC-D8F983818F3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40E-4974-BCFC-D8F983818F3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40E-4974-BCFC-D8F983818F34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8-440E-4974-BCFC-D8F983818F3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40E-4974-BCFC-D8F983818F3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40E-4974-BCFC-D8F983818F3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40E-4974-BCFC-D8F983818F34}"/>
              </c:ext>
            </c:extLst>
          </c:dPt>
          <c:dLbls>
            <c:dLbl>
              <c:idx val="0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0E-4974-BCFC-D8F983818F34}"/>
                </c:ext>
              </c:extLst>
            </c:dLbl>
            <c:dLbl>
              <c:idx val="1"/>
              <c:layout>
                <c:manualLayout>
                  <c:x val="0"/>
                  <c:y val="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0E-4974-BCFC-D8F983818F34}"/>
                </c:ext>
              </c:extLst>
            </c:dLbl>
            <c:dLbl>
              <c:idx val="2"/>
              <c:layout>
                <c:manualLayout>
                  <c:x val="0"/>
                  <c:y val="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0E-4974-BCFC-D8F983818F34}"/>
                </c:ext>
              </c:extLst>
            </c:dLbl>
            <c:dLbl>
              <c:idx val="3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0E-4974-BCFC-D8F983818F34}"/>
                </c:ext>
              </c:extLst>
            </c:dLbl>
            <c:dLbl>
              <c:idx val="4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0E-4974-BCFC-D8F983818F34}"/>
                </c:ext>
              </c:extLst>
            </c:dLbl>
            <c:dLbl>
              <c:idx val="5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40E-4974-BCFC-D8F983818F34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40E-4974-BCFC-D8F983818F34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40E-4974-BCFC-D8F983818F34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graphiques_trim'!$G$23:$G$30</c:f>
              <c:strCache>
                <c:ptCount val="8"/>
                <c:pt idx="0">
                  <c:v>Paca</c:v>
                </c:pt>
                <c:pt idx="1">
                  <c:v>Alpes-de-Haute-Provence</c:v>
                </c:pt>
                <c:pt idx="2">
                  <c:v>France métro.</c:v>
                </c:pt>
                <c:pt idx="3">
                  <c:v>Nièvre</c:v>
                </c:pt>
                <c:pt idx="4">
                  <c:v>Haute-Marne</c:v>
                </c:pt>
                <c:pt idx="5">
                  <c:v>Hautes-Alpes</c:v>
                </c:pt>
                <c:pt idx="6">
                  <c:v>Corse-du-Sud</c:v>
                </c:pt>
                <c:pt idx="7">
                  <c:v>Cantal</c:v>
                </c:pt>
              </c:strCache>
            </c:strRef>
          </c:cat>
          <c:val>
            <c:numRef>
              <c:f>'données graphiques_trim'!$H$23:$H$30</c:f>
              <c:numCache>
                <c:formatCode>#\ ##0.0</c:formatCode>
                <c:ptCount val="8"/>
                <c:pt idx="0">
                  <c:v>8.5</c:v>
                </c:pt>
                <c:pt idx="1">
                  <c:v>8.3000000000000007</c:v>
                </c:pt>
                <c:pt idx="2">
                  <c:v>7.9</c:v>
                </c:pt>
                <c:pt idx="3">
                  <c:v>7.3</c:v>
                </c:pt>
                <c:pt idx="4">
                  <c:v>6.9</c:v>
                </c:pt>
                <c:pt idx="5">
                  <c:v>6.7</c:v>
                </c:pt>
                <c:pt idx="6">
                  <c:v>6.6</c:v>
                </c:pt>
                <c:pt idx="7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40E-4974-BCFC-D8F983818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3222032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graphiques_trim'!$G$23:$G$30</c:f>
              <c:strCache>
                <c:ptCount val="8"/>
                <c:pt idx="0">
                  <c:v>Paca</c:v>
                </c:pt>
                <c:pt idx="1">
                  <c:v>Alpes-de-Haute-Provence</c:v>
                </c:pt>
                <c:pt idx="2">
                  <c:v>France métro.</c:v>
                </c:pt>
                <c:pt idx="3">
                  <c:v>Nièvre</c:v>
                </c:pt>
                <c:pt idx="4">
                  <c:v>Haute-Marne</c:v>
                </c:pt>
                <c:pt idx="5">
                  <c:v>Hautes-Alpes</c:v>
                </c:pt>
                <c:pt idx="6">
                  <c:v>Corse-du-Sud</c:v>
                </c:pt>
                <c:pt idx="7">
                  <c:v>Cantal</c:v>
                </c:pt>
              </c:strCache>
            </c:strRef>
          </c:xVal>
          <c:yVal>
            <c:numRef>
              <c:f>'données graphiques_trim'!$J$23:$J$30</c:f>
              <c:numCache>
                <c:formatCode>#\ ##0.0</c:formatCode>
                <c:ptCount val="8"/>
                <c:pt idx="0">
                  <c:v>9.9999999999999645E-2</c:v>
                </c:pt>
                <c:pt idx="1">
                  <c:v>0.10000000000000142</c:v>
                </c:pt>
                <c:pt idx="2">
                  <c:v>0.20000000000000018</c:v>
                </c:pt>
                <c:pt idx="3">
                  <c:v>9.9999999999999645E-2</c:v>
                </c:pt>
                <c:pt idx="4">
                  <c:v>0</c:v>
                </c:pt>
                <c:pt idx="5">
                  <c:v>0.10000000000000053</c:v>
                </c:pt>
                <c:pt idx="6">
                  <c:v>9.9999999999999645E-2</c:v>
                </c:pt>
                <c:pt idx="7">
                  <c:v>0.10000000000000053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440E-4974-BCFC-D8F983818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48322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483222032"/>
        <c:crosses val="autoZero"/>
        <c:crossBetween val="between"/>
        <c:majorUnit val="1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2"/>
          <c:min val="0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4.264229007137519E-2"/>
          <c:y val="0.10664343013461346"/>
          <c:w val="0.90099174329481169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Hautes-Alpes</a:t>
            </a:r>
          </a:p>
          <a:p>
            <a:pPr>
              <a:defRPr/>
            </a:pPr>
            <a:r>
              <a:rPr lang="fr-FR" sz="1100" b="0" i="1"/>
              <a:t>(données brutes, base 100 au T4</a:t>
            </a:r>
            <a:r>
              <a:rPr lang="fr-FR" sz="1100" b="0" i="1" u="none" strike="noStrike" kern="1200" baseline="0">
                <a:solidFill>
                  <a:sysClr val="windowText" lastClr="000000"/>
                </a:solidFill>
              </a:rPr>
              <a:t> 2021</a:t>
            </a:r>
            <a:r>
              <a:rPr lang="fr-FR" sz="1100" b="0" i="1"/>
              <a:t>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091031304013827E-2"/>
          <c:y val="0.17825029043500709"/>
          <c:w val="0.88312922262587745"/>
          <c:h val="0.5091925906802633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RSA!$A$62:$A$113</c:f>
              <c:strCache>
                <c:ptCount val="52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  <c:pt idx="48">
                  <c:v>T4
2025</c:v>
                </c:pt>
                <c:pt idx="51">
                  <c:v>T1
2026</c:v>
                </c:pt>
              </c:strCache>
            </c:strRef>
          </c:cat>
          <c:val>
            <c:numRef>
              <c:f>RSA!$AT$62:$AT$113</c:f>
              <c:numCache>
                <c:formatCode>0.0</c:formatCode>
                <c:ptCount val="52"/>
                <c:pt idx="0">
                  <c:v>100</c:v>
                </c:pt>
                <c:pt idx="1">
                  <c:v>99.071207430340564</c:v>
                </c:pt>
                <c:pt idx="2">
                  <c:v>98.452012383900936</c:v>
                </c:pt>
                <c:pt idx="3">
                  <c:v>97.213622291021679</c:v>
                </c:pt>
                <c:pt idx="4">
                  <c:v>98.142414860681114</c:v>
                </c:pt>
                <c:pt idx="5">
                  <c:v>98.452012383900936</c:v>
                </c:pt>
                <c:pt idx="6">
                  <c:v>96.904024767801857</c:v>
                </c:pt>
                <c:pt idx="7">
                  <c:v>96.284829721362229</c:v>
                </c:pt>
                <c:pt idx="8">
                  <c:v>94.73684210526315</c:v>
                </c:pt>
                <c:pt idx="9">
                  <c:v>96.284829721362229</c:v>
                </c:pt>
                <c:pt idx="10">
                  <c:v>96.904024767801857</c:v>
                </c:pt>
                <c:pt idx="11">
                  <c:v>98.142414860681114</c:v>
                </c:pt>
                <c:pt idx="12">
                  <c:v>98.142414860681114</c:v>
                </c:pt>
                <c:pt idx="13">
                  <c:v>97.523219814241486</c:v>
                </c:pt>
                <c:pt idx="14">
                  <c:v>95.975232198142407</c:v>
                </c:pt>
                <c:pt idx="15">
                  <c:v>94.427244582043343</c:v>
                </c:pt>
                <c:pt idx="16">
                  <c:v>94.73684210526315</c:v>
                </c:pt>
                <c:pt idx="17">
                  <c:v>95.6656346749226</c:v>
                </c:pt>
                <c:pt idx="18">
                  <c:v>96.284829721362229</c:v>
                </c:pt>
                <c:pt idx="19">
                  <c:v>93.808049535603715</c:v>
                </c:pt>
                <c:pt idx="20">
                  <c:v>91.950464396284829</c:v>
                </c:pt>
                <c:pt idx="21">
                  <c:v>92.569659442724458</c:v>
                </c:pt>
                <c:pt idx="22">
                  <c:v>92.879256965944265</c:v>
                </c:pt>
                <c:pt idx="23">
                  <c:v>92.569659442724458</c:v>
                </c:pt>
                <c:pt idx="24">
                  <c:v>91.331269349845201</c:v>
                </c:pt>
                <c:pt idx="25">
                  <c:v>90.402476780185765</c:v>
                </c:pt>
                <c:pt idx="26">
                  <c:v>88.854489164086687</c:v>
                </c:pt>
                <c:pt idx="27">
                  <c:v>87.306501547987608</c:v>
                </c:pt>
                <c:pt idx="28">
                  <c:v>88.235294117647058</c:v>
                </c:pt>
                <c:pt idx="29">
                  <c:v>88.544891640866879</c:v>
                </c:pt>
                <c:pt idx="30">
                  <c:v>89.164086687306494</c:v>
                </c:pt>
                <c:pt idx="31">
                  <c:v>87.925696594427251</c:v>
                </c:pt>
                <c:pt idx="32">
                  <c:v>86.377708978328172</c:v>
                </c:pt>
                <c:pt idx="33">
                  <c:v>85.758513931888544</c:v>
                </c:pt>
                <c:pt idx="34">
                  <c:v>84.520123839009287</c:v>
                </c:pt>
                <c:pt idx="35">
                  <c:v>86.068111455108351</c:v>
                </c:pt>
                <c:pt idx="36">
                  <c:v>85.448916408668723</c:v>
                </c:pt>
                <c:pt idx="37">
                  <c:v>84.829721362229108</c:v>
                </c:pt>
                <c:pt idx="38">
                  <c:v>83.28173374613003</c:v>
                </c:pt>
                <c:pt idx="39">
                  <c:v>83.28173374613003</c:v>
                </c:pt>
                <c:pt idx="40">
                  <c:v>83.591331269349851</c:v>
                </c:pt>
                <c:pt idx="41">
                  <c:v>84.210526315789465</c:v>
                </c:pt>
                <c:pt idx="42">
                  <c:v>83.28173374613003</c:v>
                </c:pt>
                <c:pt idx="43">
                  <c:v>81.733746130030966</c:v>
                </c:pt>
                <c:pt idx="44">
                  <c:v>79.87616099071208</c:v>
                </c:pt>
                <c:pt idx="45">
                  <c:v>79.566563467492259</c:v>
                </c:pt>
                <c:pt idx="46">
                  <c:v>79.87616099071208</c:v>
                </c:pt>
                <c:pt idx="47">
                  <c:v>79.566563467492259</c:v>
                </c:pt>
                <c:pt idx="48">
                  <c:v>77.708978328173373</c:v>
                </c:pt>
                <c:pt idx="49">
                  <c:v>79.256965944272451</c:v>
                </c:pt>
                <c:pt idx="50">
                  <c:v>81.733746130030966</c:v>
                </c:pt>
                <c:pt idx="51">
                  <c:v>81.424148606811144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2B-415E-ABEF-F4A2F226795F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strRef>
              <c:f>RSA!$A$62:$A$113</c:f>
              <c:strCache>
                <c:ptCount val="52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  <c:pt idx="48">
                  <c:v>T4
2025</c:v>
                </c:pt>
                <c:pt idx="51">
                  <c:v>T1
2026</c:v>
                </c:pt>
              </c:strCache>
            </c:strRef>
          </c:cat>
          <c:val>
            <c:numRef>
              <c:f>ASS!$AS$62:$AS$112</c:f>
              <c:numCache>
                <c:formatCode>0.0</c:formatCode>
                <c:ptCount val="51"/>
                <c:pt idx="0">
                  <c:v>100</c:v>
                </c:pt>
                <c:pt idx="1">
                  <c:v>100</c:v>
                </c:pt>
                <c:pt idx="2">
                  <c:v>98.039215686274503</c:v>
                </c:pt>
                <c:pt idx="3">
                  <c:v>92.156862745098039</c:v>
                </c:pt>
                <c:pt idx="4">
                  <c:v>90.196078431372555</c:v>
                </c:pt>
                <c:pt idx="5">
                  <c:v>90.196078431372555</c:v>
                </c:pt>
                <c:pt idx="6">
                  <c:v>84.313725490196077</c:v>
                </c:pt>
                <c:pt idx="7">
                  <c:v>84.313725490196077</c:v>
                </c:pt>
                <c:pt idx="8">
                  <c:v>82.35294117647058</c:v>
                </c:pt>
                <c:pt idx="9">
                  <c:v>82.35294117647058</c:v>
                </c:pt>
                <c:pt idx="10">
                  <c:v>78.431372549019613</c:v>
                </c:pt>
                <c:pt idx="11">
                  <c:v>78.431372549019613</c:v>
                </c:pt>
                <c:pt idx="12">
                  <c:v>80.392156862745097</c:v>
                </c:pt>
                <c:pt idx="13">
                  <c:v>76.470588235294116</c:v>
                </c:pt>
                <c:pt idx="14">
                  <c:v>74.509803921568633</c:v>
                </c:pt>
                <c:pt idx="15">
                  <c:v>74.509803921568633</c:v>
                </c:pt>
                <c:pt idx="16">
                  <c:v>74.509803921568633</c:v>
                </c:pt>
                <c:pt idx="17">
                  <c:v>70.588235294117652</c:v>
                </c:pt>
                <c:pt idx="18">
                  <c:v>68.627450980392155</c:v>
                </c:pt>
                <c:pt idx="19">
                  <c:v>70.588235294117652</c:v>
                </c:pt>
                <c:pt idx="20">
                  <c:v>70.588235294117652</c:v>
                </c:pt>
                <c:pt idx="21">
                  <c:v>68.627450980392155</c:v>
                </c:pt>
                <c:pt idx="22">
                  <c:v>70.588235294117652</c:v>
                </c:pt>
                <c:pt idx="23">
                  <c:v>72.549019607843135</c:v>
                </c:pt>
                <c:pt idx="24">
                  <c:v>72.549019607843135</c:v>
                </c:pt>
                <c:pt idx="25">
                  <c:v>70.588235294117652</c:v>
                </c:pt>
                <c:pt idx="26">
                  <c:v>68.627450980392155</c:v>
                </c:pt>
                <c:pt idx="27">
                  <c:v>66.666666666666657</c:v>
                </c:pt>
                <c:pt idx="28">
                  <c:v>62.745098039215684</c:v>
                </c:pt>
                <c:pt idx="29">
                  <c:v>64.705882352941174</c:v>
                </c:pt>
                <c:pt idx="30">
                  <c:v>64.705882352941174</c:v>
                </c:pt>
                <c:pt idx="31">
                  <c:v>66.666666666666657</c:v>
                </c:pt>
                <c:pt idx="32">
                  <c:v>66.666666666666657</c:v>
                </c:pt>
                <c:pt idx="33">
                  <c:v>66.666666666666657</c:v>
                </c:pt>
                <c:pt idx="34">
                  <c:v>64.705882352941174</c:v>
                </c:pt>
                <c:pt idx="35">
                  <c:v>66.666666666666657</c:v>
                </c:pt>
                <c:pt idx="36">
                  <c:v>70.588235294117652</c:v>
                </c:pt>
                <c:pt idx="37">
                  <c:v>72.549019607843135</c:v>
                </c:pt>
                <c:pt idx="38">
                  <c:v>74.509803921568633</c:v>
                </c:pt>
                <c:pt idx="39">
                  <c:v>74.509803921568633</c:v>
                </c:pt>
                <c:pt idx="40">
                  <c:v>76.470588235294116</c:v>
                </c:pt>
                <c:pt idx="41">
                  <c:v>74.509803921568633</c:v>
                </c:pt>
                <c:pt idx="42">
                  <c:v>74.509803921568633</c:v>
                </c:pt>
                <c:pt idx="43">
                  <c:v>76.470588235294116</c:v>
                </c:pt>
                <c:pt idx="44">
                  <c:v>74.509803921568633</c:v>
                </c:pt>
                <c:pt idx="45">
                  <c:v>70.588235294117652</c:v>
                </c:pt>
                <c:pt idx="46">
                  <c:v>72.549019607843135</c:v>
                </c:pt>
                <c:pt idx="47">
                  <c:v>72.549019607843135</c:v>
                </c:pt>
                <c:pt idx="48">
                  <c:v>72.549019607843135</c:v>
                </c:pt>
                <c:pt idx="49">
                  <c:v>76.470588235294116</c:v>
                </c:pt>
                <c:pt idx="50">
                  <c:v>72.549019607843135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2B-415E-ABEF-F4A2F226795F}"/>
            </c:ext>
          </c:extLst>
        </c:ser>
        <c:ser>
          <c:idx val="3"/>
          <c:order val="2"/>
          <c:tx>
            <c:v>PA</c:v>
          </c:tx>
          <c:marker>
            <c:symbol val="none"/>
          </c:marker>
          <c:cat>
            <c:strRef>
              <c:f>RSA!$A$62:$A$113</c:f>
              <c:strCache>
                <c:ptCount val="52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  <c:pt idx="48">
                  <c:v>T4
2025</c:v>
                </c:pt>
                <c:pt idx="51">
                  <c:v>T1
2026</c:v>
                </c:pt>
              </c:strCache>
            </c:strRef>
          </c:cat>
          <c:val>
            <c:numRef>
              <c:f>PA!$AS$62:$AS$113</c:f>
              <c:numCache>
                <c:formatCode>0.0</c:formatCode>
                <c:ptCount val="52"/>
                <c:pt idx="0">
                  <c:v>100</c:v>
                </c:pt>
                <c:pt idx="1">
                  <c:v>98.306679209783638</c:v>
                </c:pt>
                <c:pt idx="2">
                  <c:v>97.554092191909689</c:v>
                </c:pt>
                <c:pt idx="3">
                  <c:v>98.400752587017877</c:v>
                </c:pt>
                <c:pt idx="4">
                  <c:v>99.52963311382878</c:v>
                </c:pt>
                <c:pt idx="5">
                  <c:v>100.18814675446848</c:v>
                </c:pt>
                <c:pt idx="6">
                  <c:v>100.75258701787395</c:v>
                </c:pt>
                <c:pt idx="7">
                  <c:v>100.28222013170274</c:v>
                </c:pt>
                <c:pt idx="8">
                  <c:v>100.56444026340546</c:v>
                </c:pt>
                <c:pt idx="9">
                  <c:v>101.88146754468485</c:v>
                </c:pt>
                <c:pt idx="10">
                  <c:v>102.91627469426152</c:v>
                </c:pt>
                <c:pt idx="11">
                  <c:v>103.38664158043274</c:v>
                </c:pt>
                <c:pt idx="12">
                  <c:v>102.63405456255879</c:v>
                </c:pt>
                <c:pt idx="13">
                  <c:v>100.09407337723424</c:v>
                </c:pt>
                <c:pt idx="14">
                  <c:v>98.965192850423335</c:v>
                </c:pt>
                <c:pt idx="15">
                  <c:v>99.059266227657574</c:v>
                </c:pt>
                <c:pt idx="16">
                  <c:v>98.777046095954844</c:v>
                </c:pt>
                <c:pt idx="17">
                  <c:v>100.09407337723424</c:v>
                </c:pt>
                <c:pt idx="18">
                  <c:v>100.18814675446848</c:v>
                </c:pt>
                <c:pt idx="19">
                  <c:v>99.52963311382878</c:v>
                </c:pt>
                <c:pt idx="20">
                  <c:v>98.777046095954844</c:v>
                </c:pt>
                <c:pt idx="21">
                  <c:v>98.965192850423335</c:v>
                </c:pt>
                <c:pt idx="22">
                  <c:v>98.965192850423335</c:v>
                </c:pt>
                <c:pt idx="23">
                  <c:v>98.871119473189083</c:v>
                </c:pt>
                <c:pt idx="24">
                  <c:v>98.777046095954844</c:v>
                </c:pt>
                <c:pt idx="25">
                  <c:v>95.766698024459075</c:v>
                </c:pt>
                <c:pt idx="26">
                  <c:v>95.014111006585139</c:v>
                </c:pt>
                <c:pt idx="27">
                  <c:v>94.073377234242699</c:v>
                </c:pt>
                <c:pt idx="28">
                  <c:v>94.637817497648172</c:v>
                </c:pt>
                <c:pt idx="29">
                  <c:v>95.014111006585139</c:v>
                </c:pt>
                <c:pt idx="30">
                  <c:v>96.237064910630295</c:v>
                </c:pt>
                <c:pt idx="31">
                  <c:v>97.554092191909689</c:v>
                </c:pt>
                <c:pt idx="32">
                  <c:v>98.024459078080909</c:v>
                </c:pt>
                <c:pt idx="33">
                  <c:v>99.059266227657574</c:v>
                </c:pt>
                <c:pt idx="34">
                  <c:v>98.777046095954844</c:v>
                </c:pt>
                <c:pt idx="35">
                  <c:v>99.341486359360303</c:v>
                </c:pt>
                <c:pt idx="36">
                  <c:v>98.777046095954844</c:v>
                </c:pt>
                <c:pt idx="37">
                  <c:v>98.118532455315147</c:v>
                </c:pt>
                <c:pt idx="38">
                  <c:v>96.801505174035753</c:v>
                </c:pt>
                <c:pt idx="39">
                  <c:v>95.484477892756345</c:v>
                </c:pt>
                <c:pt idx="40">
                  <c:v>96.237064910630295</c:v>
                </c:pt>
                <c:pt idx="41">
                  <c:v>94.73189087488241</c:v>
                </c:pt>
                <c:pt idx="42">
                  <c:v>95.390404515522107</c:v>
                </c:pt>
                <c:pt idx="43">
                  <c:v>95.484477892756345</c:v>
                </c:pt>
                <c:pt idx="44">
                  <c:v>96.237064910630295</c:v>
                </c:pt>
                <c:pt idx="45">
                  <c:v>96.048918156161818</c:v>
                </c:pt>
                <c:pt idx="46">
                  <c:v>95.390404515522107</c:v>
                </c:pt>
                <c:pt idx="47">
                  <c:v>96.519285042333024</c:v>
                </c:pt>
                <c:pt idx="48">
                  <c:v>97.836312323612418</c:v>
                </c:pt>
                <c:pt idx="49">
                  <c:v>97.27187206020696</c:v>
                </c:pt>
                <c:pt idx="50">
                  <c:v>95.954844778927566</c:v>
                </c:pt>
                <c:pt idx="51">
                  <c:v>95.390404515522107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2B-415E-ABEF-F4A2F2267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537856"/>
        <c:axId val="230547840"/>
      </c:lineChart>
      <c:catAx>
        <c:axId val="230537856"/>
        <c:scaling>
          <c:orientation val="minMax"/>
          <c:min val="1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1000" baseline="0"/>
            </a:pPr>
            <a:endParaRPr lang="fr-FR"/>
          </a:p>
        </c:txPr>
        <c:crossAx val="230547840"/>
        <c:crossesAt val="100"/>
        <c:auto val="1"/>
        <c:lblAlgn val="ctr"/>
        <c:lblOffset val="100"/>
        <c:tickMarkSkip val="3"/>
        <c:noMultiLvlLbl val="1"/>
      </c:catAx>
      <c:valAx>
        <c:axId val="230547840"/>
        <c:scaling>
          <c:orientation val="minMax"/>
          <c:max val="104"/>
          <c:min val="60"/>
        </c:scaling>
        <c:delete val="0"/>
        <c:axPos val="l"/>
        <c:majorGridlines/>
        <c:numFmt formatCode="0" sourceLinked="0"/>
        <c:majorTickMark val="out"/>
        <c:minorTickMark val="none"/>
        <c:tickLblPos val="low"/>
        <c:crossAx val="230537856"/>
        <c:crossesAt val="43862"/>
        <c:crossBetween val="midCat"/>
        <c:majorUnit val="4"/>
      </c:valAx>
      <c:spPr>
        <a:ln>
          <a:solidFill>
            <a:schemeClr val="tx1">
              <a:tint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9250752192561297"/>
          <c:y val="0.7742394905554838"/>
          <c:w val="0.37935439472504962"/>
          <c:h val="6.073186695491778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kern="1200" spc="0" baseline="0">
                <a:solidFill>
                  <a:srgbClr val="000000"/>
                </a:solidFill>
                <a:latin typeface="Calibri"/>
              </a:rPr>
              <a:t>Evolution du cumul annuel glissant des créations d'entreprises </a:t>
            </a:r>
          </a:p>
          <a:p>
            <a:pPr>
              <a:defRPr/>
            </a:pP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(données brutes,  base 100 au 1</a:t>
            </a:r>
            <a:r>
              <a:rPr lang="fr-FR" sz="1000" b="0" i="1" u="none" strike="noStrike" kern="1200" spc="0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trimestre 2016 )</a:t>
            </a:r>
          </a:p>
        </c:rich>
      </c:tx>
      <c:layout>
        <c:manualLayout>
          <c:xMode val="edge"/>
          <c:yMode val="edge"/>
          <c:x val="0.21786639343918568"/>
          <c:y val="2.023310976868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0918923802737791E-2"/>
          <c:y val="0.24729020639798646"/>
          <c:w val="0.92942066234906906"/>
          <c:h val="0.52392569192019056"/>
        </c:manualLayout>
      </c:layout>
      <c:lineChart>
        <c:grouping val="standard"/>
        <c:varyColors val="0"/>
        <c:ser>
          <c:idx val="3"/>
          <c:order val="0"/>
          <c:tx>
            <c:v>Total Hautes-Alpes</c:v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'Cumul annuel'!$X$10:$X$50</c:f>
              <c:numCache>
                <c:formatCode>0.0</c:formatCode>
                <c:ptCount val="41"/>
                <c:pt idx="0">
                  <c:v>140</c:v>
                </c:pt>
                <c:pt idx="1">
                  <c:v>138.21954484605087</c:v>
                </c:pt>
                <c:pt idx="2">
                  <c:v>138.87550200803213</c:v>
                </c:pt>
                <c:pt idx="3">
                  <c:v>136.25167336010711</c:v>
                </c:pt>
                <c:pt idx="4">
                  <c:v>133.72155287817938</c:v>
                </c:pt>
                <c:pt idx="5">
                  <c:v>132.40963855421685</c:v>
                </c:pt>
                <c:pt idx="6">
                  <c:v>132.50334672021418</c:v>
                </c:pt>
                <c:pt idx="7">
                  <c:v>142.15528781793842</c:v>
                </c:pt>
                <c:pt idx="8">
                  <c:v>151.05756358768409</c:v>
                </c:pt>
                <c:pt idx="9">
                  <c:v>156.58634538152609</c:v>
                </c:pt>
                <c:pt idx="10">
                  <c:v>156.86746987951807</c:v>
                </c:pt>
                <c:pt idx="11">
                  <c:v>157.71084337349399</c:v>
                </c:pt>
                <c:pt idx="12">
                  <c:v>162.58366800535475</c:v>
                </c:pt>
                <c:pt idx="13">
                  <c:v>168.20615796519411</c:v>
                </c:pt>
                <c:pt idx="14">
                  <c:v>174.76572958500668</c:v>
                </c:pt>
                <c:pt idx="15">
                  <c:v>177.67068273092369</c:v>
                </c:pt>
                <c:pt idx="16">
                  <c:v>171.29852744310574</c:v>
                </c:pt>
                <c:pt idx="17">
                  <c:v>162.30254350736277</c:v>
                </c:pt>
                <c:pt idx="18">
                  <c:v>169.23694779116465</c:v>
                </c:pt>
                <c:pt idx="19">
                  <c:v>179.07630522088351</c:v>
                </c:pt>
                <c:pt idx="20">
                  <c:v>187.13520749665327</c:v>
                </c:pt>
                <c:pt idx="21">
                  <c:v>209.90629183400267</c:v>
                </c:pt>
                <c:pt idx="22">
                  <c:v>206.90763052208834</c:v>
                </c:pt>
                <c:pt idx="23">
                  <c:v>210.09370816599733</c:v>
                </c:pt>
                <c:pt idx="24">
                  <c:v>219.27710843373492</c:v>
                </c:pt>
                <c:pt idx="25">
                  <c:v>217.96519410977243</c:v>
                </c:pt>
                <c:pt idx="26">
                  <c:v>228.46050870147258</c:v>
                </c:pt>
                <c:pt idx="27">
                  <c:v>232.77108433734941</c:v>
                </c:pt>
                <c:pt idx="28">
                  <c:v>228.92904953145916</c:v>
                </c:pt>
                <c:pt idx="29">
                  <c:v>217.49665327978582</c:v>
                </c:pt>
                <c:pt idx="30">
                  <c:v>214.02945113788485</c:v>
                </c:pt>
                <c:pt idx="31">
                  <c:v>208.40696117804552</c:v>
                </c:pt>
                <c:pt idx="32">
                  <c:v>216.74698795180723</c:v>
                </c:pt>
                <c:pt idx="33">
                  <c:v>216.55957161981257</c:v>
                </c:pt>
                <c:pt idx="34">
                  <c:v>210</c:v>
                </c:pt>
                <c:pt idx="35">
                  <c:v>207.93842034805891</c:v>
                </c:pt>
                <c:pt idx="36">
                  <c:v>198.19277108433735</c:v>
                </c:pt>
                <c:pt idx="37">
                  <c:v>203.15930388219545</c:v>
                </c:pt>
                <c:pt idx="38">
                  <c:v>211.68674698795181</c:v>
                </c:pt>
                <c:pt idx="39">
                  <c:v>215.06024096385542</c:v>
                </c:pt>
                <c:pt idx="40">
                  <c:v>220.58902275769748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BC-4A47-B24A-6BADA41A7AC9}"/>
            </c:ext>
          </c:extLst>
        </c:ser>
        <c:ser>
          <c:idx val="1"/>
          <c:order val="1"/>
          <c:tx>
            <c:v>Hautes-Alpes hors micro-entrepreneurs</c:v>
          </c:tx>
          <c:spPr>
            <a:ln w="28575" cap="rnd">
              <a:solidFill>
                <a:schemeClr val="accent3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'Cumul annuel'!$W$10:$W$50</c:f>
              <c:numCache>
                <c:formatCode>0.0</c:formatCode>
                <c:ptCount val="41"/>
                <c:pt idx="0">
                  <c:v>140</c:v>
                </c:pt>
                <c:pt idx="1">
                  <c:v>141.42493638676845</c:v>
                </c:pt>
                <c:pt idx="2">
                  <c:v>138.93129770992365</c:v>
                </c:pt>
                <c:pt idx="3">
                  <c:v>138.21882951653944</c:v>
                </c:pt>
                <c:pt idx="4">
                  <c:v>129.13486005089058</c:v>
                </c:pt>
                <c:pt idx="5">
                  <c:v>123.96946564885496</c:v>
                </c:pt>
                <c:pt idx="6">
                  <c:v>125.92875318066157</c:v>
                </c:pt>
                <c:pt idx="7">
                  <c:v>135.01272264631044</c:v>
                </c:pt>
                <c:pt idx="8">
                  <c:v>143.20610687022901</c:v>
                </c:pt>
                <c:pt idx="9">
                  <c:v>151.22137404580153</c:v>
                </c:pt>
                <c:pt idx="10">
                  <c:v>151.57760814249366</c:v>
                </c:pt>
                <c:pt idx="11">
                  <c:v>147.30279898218831</c:v>
                </c:pt>
                <c:pt idx="12">
                  <c:v>155.3180661577608</c:v>
                </c:pt>
                <c:pt idx="13">
                  <c:v>166.7175572519084</c:v>
                </c:pt>
                <c:pt idx="14">
                  <c:v>177.22646310432569</c:v>
                </c:pt>
                <c:pt idx="15">
                  <c:v>170.4580152671756</c:v>
                </c:pt>
                <c:pt idx="16">
                  <c:v>158.52417302798983</c:v>
                </c:pt>
                <c:pt idx="17">
                  <c:v>140.89058524173026</c:v>
                </c:pt>
                <c:pt idx="18">
                  <c:v>135.36895674300254</c:v>
                </c:pt>
                <c:pt idx="19">
                  <c:v>143.74045801526719</c:v>
                </c:pt>
                <c:pt idx="20">
                  <c:v>143.74045801526719</c:v>
                </c:pt>
                <c:pt idx="21">
                  <c:v>157.81170483460559</c:v>
                </c:pt>
                <c:pt idx="22">
                  <c:v>154.60559796437659</c:v>
                </c:pt>
                <c:pt idx="23">
                  <c:v>157.45547073791349</c:v>
                </c:pt>
                <c:pt idx="24">
                  <c:v>161.90839694656489</c:v>
                </c:pt>
                <c:pt idx="25">
                  <c:v>150.68702290076334</c:v>
                </c:pt>
                <c:pt idx="26">
                  <c:v>150.86513994910942</c:v>
                </c:pt>
                <c:pt idx="27">
                  <c:v>151.04325699745547</c:v>
                </c:pt>
                <c:pt idx="28">
                  <c:v>147.12468193384225</c:v>
                </c:pt>
                <c:pt idx="29">
                  <c:v>139.82188295165395</c:v>
                </c:pt>
                <c:pt idx="30">
                  <c:v>141.6030534351145</c:v>
                </c:pt>
                <c:pt idx="31">
                  <c:v>133.94402035623409</c:v>
                </c:pt>
                <c:pt idx="32">
                  <c:v>140.89058524173026</c:v>
                </c:pt>
                <c:pt idx="33">
                  <c:v>141.6030534351145</c:v>
                </c:pt>
                <c:pt idx="34">
                  <c:v>133.94402035623409</c:v>
                </c:pt>
                <c:pt idx="35">
                  <c:v>136.97201017811705</c:v>
                </c:pt>
                <c:pt idx="36">
                  <c:v>131.09414758269722</c:v>
                </c:pt>
                <c:pt idx="37">
                  <c:v>139.64376590330789</c:v>
                </c:pt>
                <c:pt idx="38">
                  <c:v>149.79643765903307</c:v>
                </c:pt>
                <c:pt idx="39">
                  <c:v>151.57760814249366</c:v>
                </c:pt>
                <c:pt idx="40">
                  <c:v>154.96183206106869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BC-4A47-B24A-6BADA41A7AC9}"/>
            </c:ext>
          </c:extLst>
        </c:ser>
        <c:ser>
          <c:idx val="2"/>
          <c:order val="2"/>
          <c:tx>
            <c:v>Total Provence-Alpes-Côte d'Azur</c:v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'Cumul annuel'!$T$10:$T$50</c:f>
              <c:numCache>
                <c:formatCode>0.0</c:formatCode>
                <c:ptCount val="41"/>
                <c:pt idx="0">
                  <c:v>140</c:v>
                </c:pt>
                <c:pt idx="1">
                  <c:v>142.69956656769392</c:v>
                </c:pt>
                <c:pt idx="2">
                  <c:v>142.61595167400432</c:v>
                </c:pt>
                <c:pt idx="3">
                  <c:v>143.24664687212041</c:v>
                </c:pt>
                <c:pt idx="4">
                  <c:v>144.29063854475959</c:v>
                </c:pt>
                <c:pt idx="5">
                  <c:v>144.38619842326202</c:v>
                </c:pt>
                <c:pt idx="6">
                  <c:v>147.71168219514692</c:v>
                </c:pt>
                <c:pt idx="7">
                  <c:v>152.88147162212894</c:v>
                </c:pt>
                <c:pt idx="8">
                  <c:v>160.22047029111636</c:v>
                </c:pt>
                <c:pt idx="9">
                  <c:v>167.69325279000716</c:v>
                </c:pt>
                <c:pt idx="10">
                  <c:v>172.28729394901197</c:v>
                </c:pt>
                <c:pt idx="11">
                  <c:v>175.91379133817958</c:v>
                </c:pt>
                <c:pt idx="12">
                  <c:v>182.65554076652674</c:v>
                </c:pt>
                <c:pt idx="13">
                  <c:v>187.18746800450498</c:v>
                </c:pt>
                <c:pt idx="14">
                  <c:v>192.4408723251766</c:v>
                </c:pt>
                <c:pt idx="15">
                  <c:v>200.91225555441792</c:v>
                </c:pt>
                <c:pt idx="16">
                  <c:v>199.10378485375924</c:v>
                </c:pt>
                <c:pt idx="17">
                  <c:v>188.61131019419133</c:v>
                </c:pt>
                <c:pt idx="18">
                  <c:v>199.19456673833659</c:v>
                </c:pt>
                <c:pt idx="19">
                  <c:v>206.82502303675642</c:v>
                </c:pt>
                <c:pt idx="20">
                  <c:v>221.97126377939321</c:v>
                </c:pt>
                <c:pt idx="21">
                  <c:v>252.3401931674687</c:v>
                </c:pt>
                <c:pt idx="22">
                  <c:v>250.07303504999828</c:v>
                </c:pt>
                <c:pt idx="23">
                  <c:v>255.309716391932</c:v>
                </c:pt>
                <c:pt idx="24">
                  <c:v>258.48947134910071</c:v>
                </c:pt>
                <c:pt idx="25">
                  <c:v>253.9862120746732</c:v>
                </c:pt>
                <c:pt idx="26">
                  <c:v>261.90573700556297</c:v>
                </c:pt>
                <c:pt idx="27">
                  <c:v>263.92443943892698</c:v>
                </c:pt>
                <c:pt idx="28">
                  <c:v>258.83109791474692</c:v>
                </c:pt>
                <c:pt idx="29">
                  <c:v>253.75447936930479</c:v>
                </c:pt>
                <c:pt idx="30">
                  <c:v>251.24603255861575</c:v>
                </c:pt>
                <c:pt idx="31">
                  <c:v>246.41786969727994</c:v>
                </c:pt>
                <c:pt idx="32">
                  <c:v>252.66031876045187</c:v>
                </c:pt>
                <c:pt idx="33">
                  <c:v>253.56813760622504</c:v>
                </c:pt>
                <c:pt idx="34">
                  <c:v>252.43575304597113</c:v>
                </c:pt>
                <c:pt idx="35">
                  <c:v>253.67803146650286</c:v>
                </c:pt>
                <c:pt idx="36">
                  <c:v>249.49967577898363</c:v>
                </c:pt>
                <c:pt idx="37">
                  <c:v>253.42957578239651</c:v>
                </c:pt>
                <c:pt idx="38">
                  <c:v>262.57465615508005</c:v>
                </c:pt>
                <c:pt idx="39">
                  <c:v>269.00344698133171</c:v>
                </c:pt>
                <c:pt idx="40">
                  <c:v>279.02528923927514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BC-4A47-B24A-6BADA41A7AC9}"/>
            </c:ext>
          </c:extLst>
        </c:ser>
        <c:ser>
          <c:idx val="0"/>
          <c:order val="3"/>
          <c:tx>
            <c:v>Provence-Alpes-Côte d'Azur hors micro-entrepreneurs</c:v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'Cumul annuel'!$S$10:$S$50</c:f>
              <c:numCache>
                <c:formatCode>0.0</c:formatCode>
                <c:ptCount val="41"/>
                <c:pt idx="0">
                  <c:v>140</c:v>
                </c:pt>
                <c:pt idx="1">
                  <c:v>145.18060836501903</c:v>
                </c:pt>
                <c:pt idx="2">
                  <c:v>146.86311787072242</c:v>
                </c:pt>
                <c:pt idx="3">
                  <c:v>150</c:v>
                </c:pt>
                <c:pt idx="4">
                  <c:v>152.01996197718631</c:v>
                </c:pt>
                <c:pt idx="5">
                  <c:v>152.31939163498097</c:v>
                </c:pt>
                <c:pt idx="6">
                  <c:v>155.31844106463876</c:v>
                </c:pt>
                <c:pt idx="7">
                  <c:v>158.18916349809888</c:v>
                </c:pt>
                <c:pt idx="8">
                  <c:v>159.72433460076044</c:v>
                </c:pt>
                <c:pt idx="9">
                  <c:v>164.62927756653991</c:v>
                </c:pt>
                <c:pt idx="10">
                  <c:v>166.24524714828897</c:v>
                </c:pt>
                <c:pt idx="11">
                  <c:v>165.1045627376426</c:v>
                </c:pt>
                <c:pt idx="12">
                  <c:v>170</c:v>
                </c:pt>
                <c:pt idx="13">
                  <c:v>171.30703422053233</c:v>
                </c:pt>
                <c:pt idx="14">
                  <c:v>171.13117870722434</c:v>
                </c:pt>
                <c:pt idx="15">
                  <c:v>168.89733840304183</c:v>
                </c:pt>
                <c:pt idx="16">
                  <c:v>158.53136882129277</c:v>
                </c:pt>
                <c:pt idx="17">
                  <c:v>140.28517110266159</c:v>
                </c:pt>
                <c:pt idx="18">
                  <c:v>141.81083650190115</c:v>
                </c:pt>
                <c:pt idx="19">
                  <c:v>147.34315589353614</c:v>
                </c:pt>
                <c:pt idx="20">
                  <c:v>154.71007604562737</c:v>
                </c:pt>
                <c:pt idx="21">
                  <c:v>175.0712927756654</c:v>
                </c:pt>
                <c:pt idx="22">
                  <c:v>176.44486692015209</c:v>
                </c:pt>
                <c:pt idx="23">
                  <c:v>176.71102661596959</c:v>
                </c:pt>
                <c:pt idx="24">
                  <c:v>176.99619771863118</c:v>
                </c:pt>
                <c:pt idx="25">
                  <c:v>174.78612167300378</c:v>
                </c:pt>
                <c:pt idx="26">
                  <c:v>175.68916349809888</c:v>
                </c:pt>
                <c:pt idx="27">
                  <c:v>178.24619771863118</c:v>
                </c:pt>
                <c:pt idx="28">
                  <c:v>174.7480988593156</c:v>
                </c:pt>
                <c:pt idx="29">
                  <c:v>171.00760456273764</c:v>
                </c:pt>
                <c:pt idx="30">
                  <c:v>169.97148288973384</c:v>
                </c:pt>
                <c:pt idx="31">
                  <c:v>168.09410646387832</c:v>
                </c:pt>
                <c:pt idx="32">
                  <c:v>174.37262357414448</c:v>
                </c:pt>
                <c:pt idx="33">
                  <c:v>174.92395437262357</c:v>
                </c:pt>
                <c:pt idx="34">
                  <c:v>172.87547528517112</c:v>
                </c:pt>
                <c:pt idx="35">
                  <c:v>171.42585551330799</c:v>
                </c:pt>
                <c:pt idx="36">
                  <c:v>167.25285171102661</c:v>
                </c:pt>
                <c:pt idx="37">
                  <c:v>168.66920152091254</c:v>
                </c:pt>
                <c:pt idx="38">
                  <c:v>173.01330798479086</c:v>
                </c:pt>
                <c:pt idx="39">
                  <c:v>176.0171102661597</c:v>
                </c:pt>
                <c:pt idx="40">
                  <c:v>179.22528517110266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1BC-4A47-B24A-6BADA41A7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317920"/>
        <c:axId val="1705316960"/>
      </c:lineChart>
      <c:catAx>
        <c:axId val="17053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6960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1705316960"/>
        <c:scaling>
          <c:orientation val="minMax"/>
          <c:max val="28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7920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633682742078191E-2"/>
          <c:y val="0.10190922057280717"/>
          <c:w val="0.92431118858147676"/>
          <c:h val="0.1313306052462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0.87469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3324225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0.01951</cdr:x>
      <cdr:y>0.88767</cdr:y>
    </cdr:from>
    <cdr:to>
      <cdr:x>0.99352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124" y="3487421"/>
          <a:ext cx="6546165" cy="441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 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0.88029</cdr:y>
    </cdr:from>
    <cdr:to>
      <cdr:x>1</cdr:x>
      <cdr:y>1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88C067-CF1C-7E00-BE62-B413ECD558F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31074"/>
          <a:ext cx="6124576" cy="520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en date de jugement. </a:t>
          </a:r>
          <a:endParaRPr lang="fr-FR" sz="12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Banque de France, Fiben</a:t>
          </a:r>
          <a:endParaRPr lang="fr-FR" sz="120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0.01889</cdr:x>
      <cdr:y>0</cdr:y>
    </cdr:from>
    <cdr:to>
      <cdr:x>0.97786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3000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Hautes-Alpes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0.13655</cdr:x>
      <cdr:y>0</cdr:y>
    </cdr:from>
    <cdr:to>
      <cdr:x>0.96965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963789" y="0"/>
          <a:ext cx="5880040" cy="7406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Hautes-Alpes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2025 et le T1 2026)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secteurs d'activité ne correspond pas au total de l'emploi salarié, car l'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2 % de l'emploi salarié total n'est pas représentée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0.24689</cdr:y>
    </cdr:from>
    <cdr:to>
      <cdr:x>0.26781</cdr:x>
      <cdr:y>0.74539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D0D3E927-1927-2456-ED43-9325C3725ADE}"/>
            </a:ext>
          </a:extLst>
        </cdr:cNvPr>
        <cdr:cNvCxnSpPr/>
      </cdr:nvCxnSpPr>
      <cdr:spPr>
        <a:xfrm xmlns:a="http://schemas.openxmlformats.org/drawingml/2006/main" flipV="1">
          <a:off x="1843273" y="1090507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0.01232</cdr:y>
    </cdr:from>
    <cdr:to>
      <cdr:x>0.97914</cdr:x>
      <cdr:y>0.16674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1911" y="57281"/>
          <a:ext cx="6653689" cy="7179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Hautes-Alpes 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2016)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0.8741</cdr:y>
    </cdr:from>
    <cdr:to>
      <cdr:x>0.9796</cdr:x>
      <cdr:y>0.99326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703320"/>
          <a:ext cx="6497977" cy="504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0.86712</cdr:y>
    </cdr:from>
    <cdr:to>
      <cdr:x>0.9866</cdr:x>
      <cdr:y>0.99863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390845"/>
          <a:ext cx="8709548" cy="665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>
            <a:lnSpc>
              <a:spcPts val="1000"/>
            </a:lnSpc>
          </a:pPr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>
            <a:lnSpc>
              <a:spcPts val="900"/>
            </a:lnSpc>
          </a:pPr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70 contrats d'apprentissage ont commencé entre janvier et </a:t>
          </a:r>
          <a:r>
            <a:rPr lang="fr-FR" sz="900" dirty="0"/>
            <a:t>mars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2026 dans les Hautes-Alpes. Fin mars 2026, le département  compte 1 400 bénéficiaires de contrats d'apprentissage.</a:t>
          </a:r>
          <a:endParaRPr lang="fr-FR" sz="900" dirty="0">
            <a:effectLst/>
          </a:endParaRPr>
        </a:p>
        <a:p xmlns:a="http://schemas.openxmlformats.org/drawingml/2006/main">
          <a:pPr rtl="0">
            <a:lnSpc>
              <a:spcPts val="1000"/>
            </a:lnSpc>
          </a:pPr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Dares, Système d’information sur l’apprentissage 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0.04451</cdr:x>
      <cdr:y>0.84911</cdr:y>
    </cdr:from>
    <cdr:to>
      <cdr:x>0.92757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450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localisés (régional et départementaux)</a:t>
          </a:r>
          <a:endParaRPr lang="fr-FR">
            <a:effectLst/>
          </a:endParaRPr>
        </a:p>
        <a:p xmlns:a="http://schemas.openxmlformats.org/drawingml/2006/main">
          <a:pPr algn="l" rtl="0">
            <a:defRPr sz="1000"/>
          </a:pPr>
          <a:endParaRPr lang="fr-FR" sz="10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0.84167</cdr:y>
    </cdr:from>
    <cdr:to>
      <cdr:x>0</cdr:x>
      <cdr:y>0.84167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T1 2026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0.83166</cdr:y>
    </cdr:from>
    <cdr:to>
      <cdr:x>1</cdr:x>
      <cdr:y>0.99665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37000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 i="0" baseline="0">
              <a:effectLst/>
              <a:latin typeface="+mn-lt"/>
              <a:ea typeface="+mn-ea"/>
              <a:cs typeface="+mn-cs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  <a:endParaRPr lang="fr-FR" sz="1000">
            <a:effectLst/>
          </a:endParaRP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0.81352</cdr:y>
    </cdr:from>
    <cdr:to>
      <cdr:x>0.97866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781425"/>
          <a:ext cx="6115059" cy="866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février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</a:t>
          </a:r>
        </a:p>
        <a:p xmlns:a="http://schemas.openxmlformats.org/drawingml/2006/main">
          <a:pPr eaLnBrk="1" fontAlgn="auto" latinLnBrk="0" hangingPunct="1"/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France Travail,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0.02592</cdr:x>
      <cdr:y>0.90134</cdr:y>
    </cdr:from>
    <cdr:to>
      <cdr:x>0.89902</cdr:x>
      <cdr:y>0.98028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7E4BD3CD-C52D-50EC-A772-6E89A58BAE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50" y="4060825"/>
          <a:ext cx="6203955" cy="355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Champ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 : ensemble des activités marchandes hors agriculture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+mn-lt"/>
            </a:rPr>
            <a:t>Source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: Insee, SIDE (Système d'information sur la démographie d'entreprises)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22/06/2026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0448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046267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222304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1255566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299243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91605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juin 2026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6139" y="1163765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8611" y="6520993"/>
            <a:ext cx="5069464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09226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64642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32134"/>
            <a:ext cx="167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@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8" y="4418221"/>
            <a:ext cx="2698887" cy="1561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2" y="4284998"/>
            <a:ext cx="2553925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917818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1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2026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Hautes-Alpes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4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8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47645" y="6579716"/>
            <a:ext cx="5848710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6" y="1063996"/>
            <a:ext cx="87031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4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4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4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400" b="1" dirty="0">
                <a:solidFill>
                  <a:srgbClr val="002060"/>
                </a:solidFill>
              </a:rPr>
              <a:t>suivies par Cap emploi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400" baseline="30000" dirty="0">
                <a:solidFill>
                  <a:srgbClr val="002060"/>
                </a:solidFill>
              </a:rPr>
              <a:t>er</a:t>
            </a:r>
            <a:r>
              <a:rPr lang="fr-FR" sz="14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4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400" b="1" dirty="0" err="1">
                <a:solidFill>
                  <a:srgbClr val="002060"/>
                </a:solidFill>
              </a:rPr>
              <a:t>Cnis</a:t>
            </a:r>
            <a:r>
              <a:rPr lang="fr-FR" sz="1400" b="1" dirty="0">
                <a:solidFill>
                  <a:srgbClr val="002060"/>
                </a:solidFill>
              </a:rPr>
              <a:t> : la </a:t>
            </a:r>
            <a:r>
              <a:rPr lang="fr-FR" sz="1400" b="1" dirty="0">
                <a:solidFill>
                  <a:srgbClr val="00B0F0"/>
                </a:solidFill>
              </a:rPr>
              <a:t>catégorie F</a:t>
            </a:r>
            <a:r>
              <a:rPr lang="fr-FR" sz="14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400" b="1" dirty="0">
                <a:solidFill>
                  <a:srgbClr val="00B0F0"/>
                </a:solidFill>
              </a:rPr>
              <a:t>catégorie G </a:t>
            </a:r>
            <a:r>
              <a:rPr lang="fr-FR" sz="14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4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et AIJ)</a:t>
            </a:r>
            <a:r>
              <a:rPr lang="fr-FR" sz="1400" dirty="0">
                <a:solidFill>
                  <a:srgbClr val="002060"/>
                </a:solidFill>
              </a:rPr>
              <a:t>. Ces séries, dites « contrefactuelles » ne sont pas disponibles au niveau départemental. </a:t>
            </a:r>
            <a:r>
              <a:rPr lang="fr-FR" sz="1400" b="1" dirty="0">
                <a:solidFill>
                  <a:srgbClr val="FF0000"/>
                </a:solidFill>
              </a:rPr>
              <a:t>Entre 2025 et 2027, il n’est donc plus possible de réaliser des analyses conjoncturelles de la demande d’emploi au niveau départemental.</a:t>
            </a:r>
          </a:p>
          <a:p>
            <a:pPr algn="just"/>
            <a:endParaRPr lang="fr-FR" sz="1400" b="1" dirty="0">
              <a:solidFill>
                <a:srgbClr val="FF000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Néanmoins, un chiffrage du nombre total d’inscrits, comprenant ces nouveaux publics, a été réalisé par la Dares et permet de situer chaque département au sein de la région. C’est ce qui est présenté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5338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9F6A532-A161-F52D-6DE3-1E05B5B82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" y="947357"/>
            <a:ext cx="8181975" cy="35528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-1637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200" b="1" dirty="0">
                <a:solidFill>
                  <a:srgbClr val="4F81BD">
                    <a:lumMod val="75000"/>
                  </a:srgbClr>
                </a:solidFill>
              </a:rPr>
              <a:t>Au 1</a:t>
            </a:r>
            <a:r>
              <a:rPr lang="fr-FR" sz="2200" b="1" baseline="30000" dirty="0">
                <a:solidFill>
                  <a:srgbClr val="4F81BD">
                    <a:lumMod val="75000"/>
                  </a:srgbClr>
                </a:solidFill>
              </a:rPr>
              <a:t>er</a:t>
            </a:r>
            <a:r>
              <a:rPr lang="fr-FR" sz="2200" b="1" dirty="0">
                <a:solidFill>
                  <a:srgbClr val="4F81BD">
                    <a:lumMod val="75000"/>
                  </a:srgbClr>
                </a:solidFill>
              </a:rPr>
              <a:t> trimestre 2026, la baisse trimestrielle de la demande d’emploi y compris nouveaux publics est deux fois moins marquée qu’au niveau régional</a:t>
            </a:r>
            <a:endParaRPr lang="fr-F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CF47F1-EFD2-654D-55A6-4926D0EBD43A}"/>
              </a:ext>
            </a:extLst>
          </p:cNvPr>
          <p:cNvSpPr txBox="1"/>
          <p:nvPr/>
        </p:nvSpPr>
        <p:spPr>
          <a:xfrm>
            <a:off x="394122" y="4629775"/>
            <a:ext cx="8749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Avertissements : </a:t>
            </a:r>
          </a:p>
          <a:p>
            <a:pPr marL="171450" indent="-171450" algn="just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Les évolutions sont perturbées par des changements dans les règles d’actualisation subvenus au 1</a:t>
            </a:r>
            <a:r>
              <a:rPr lang="fr-FR" sz="1200" baseline="30000" dirty="0">
                <a:solidFill>
                  <a:srgbClr val="FF0000"/>
                </a:solidFill>
              </a:rPr>
              <a:t>er</a:t>
            </a:r>
            <a:r>
              <a:rPr lang="fr-FR" sz="1200" dirty="0">
                <a:solidFill>
                  <a:srgbClr val="FF0000"/>
                </a:solidFill>
              </a:rPr>
              <a:t> semestre 2025 et par l’entrée en vigueur en juin 2025 du décret relatif aux sanctions applicables aux inscrits à France Travail en cas de manquement à leurs obligations. </a:t>
            </a:r>
          </a:p>
          <a:p>
            <a:pPr marL="171450" indent="-171450" algn="just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Une estimation de l’impact de ces deux effets a été réalisée par la Dares au 1</a:t>
            </a:r>
            <a:r>
              <a:rPr lang="fr-FR" sz="1200" baseline="30000" dirty="0">
                <a:solidFill>
                  <a:srgbClr val="FF0000"/>
                </a:solidFill>
              </a:rPr>
              <a:t>er</a:t>
            </a:r>
            <a:r>
              <a:rPr lang="fr-FR" sz="1200" dirty="0">
                <a:solidFill>
                  <a:srgbClr val="FF0000"/>
                </a:solidFill>
              </a:rPr>
              <a:t> trimestre 2026 au niveau national : </a:t>
            </a:r>
            <a:r>
              <a:rPr lang="fr-FR" sz="1200" i="1" dirty="0">
                <a:solidFill>
                  <a:srgbClr val="FF0000"/>
                </a:solidFill>
              </a:rPr>
              <a:t>in fine</a:t>
            </a:r>
            <a:r>
              <a:rPr lang="fr-FR" sz="1200" dirty="0">
                <a:solidFill>
                  <a:srgbClr val="FF0000"/>
                </a:solidFill>
              </a:rPr>
              <a:t>, le nombre de demandeurs d’emploi en catégories A, B, C hors nouveaux publics (hors BRSA et hors jeunes en parcours) aurait diminué de -1,3 % en France entière sur un trimestre et de -0,2 % sur un an. </a:t>
            </a:r>
          </a:p>
          <a:p>
            <a:pPr marL="171450" indent="-171450" algn="just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Au niveau régional, seul l’impact trimestriel du décret relatif aux sanctions a été estimé par la Dares : comme au niveau national, la baisse aurait été également plus prononcée : -1,5 %.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2994548-BA6C-B294-6443-682979A9F67C}"/>
              </a:ext>
            </a:extLst>
          </p:cNvPr>
          <p:cNvSpPr/>
          <p:nvPr/>
        </p:nvSpPr>
        <p:spPr>
          <a:xfrm>
            <a:off x="7118520" y="2114391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04B65B3-CCC9-9532-70EE-E303ED8F6F18}"/>
              </a:ext>
            </a:extLst>
          </p:cNvPr>
          <p:cNvSpPr/>
          <p:nvPr/>
        </p:nvSpPr>
        <p:spPr>
          <a:xfrm>
            <a:off x="7079389" y="3064661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8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Sur un an, baisse du nombre de foyers bénéficiaires du RSA</a:t>
            </a:r>
            <a:r>
              <a:rPr lang="fr-FR" sz="2800" b="1">
                <a:solidFill>
                  <a:srgbClr val="376092"/>
                </a:solidFill>
              </a:rPr>
              <a:t>, de l’ASS et de la PA</a:t>
            </a:r>
            <a:endParaRPr lang="fr-FR" sz="2800" b="1" dirty="0">
              <a:solidFill>
                <a:srgbClr val="376092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433678"/>
              </p:ext>
            </p:extLst>
          </p:nvPr>
        </p:nvGraphicFramePr>
        <p:xfrm>
          <a:off x="768790" y="1168273"/>
          <a:ext cx="7325008" cy="500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087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foyers bénéficiaires du RSA se replie, contrairement au niveau régional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5E9DB0E-C617-E439-F461-BD08347F3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59" y="1708776"/>
            <a:ext cx="8617741" cy="3096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7459" y="3045620"/>
            <a:ext cx="8472324" cy="13799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022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2877" y="246627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Hausse du nombre de </a:t>
            </a:r>
            <a:r>
              <a:rPr lang="fr-FR" sz="2800" b="1">
                <a:solidFill>
                  <a:srgbClr val="376092"/>
                </a:solidFill>
              </a:rPr>
              <a:t>créations d’entreprises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FB55DA6A-2069-CFA3-3BF6-B05E07894A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141594"/>
              </p:ext>
            </p:extLst>
          </p:nvPr>
        </p:nvGraphicFramePr>
        <p:xfrm>
          <a:off x="474453" y="1174433"/>
          <a:ext cx="8151962" cy="5209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7851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196549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Recul du nombre de défaillances d’entreprises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DF68954B-DFF6-F831-CAFD-F2DA96F52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743902"/>
              </p:ext>
            </p:extLst>
          </p:nvPr>
        </p:nvGraphicFramePr>
        <p:xfrm>
          <a:off x="508958" y="1147313"/>
          <a:ext cx="8230440" cy="5089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0222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35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7383" y="86282"/>
            <a:ext cx="8856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se contracte légèrement au 1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2026, après trois trimestres en hausse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87383" y="996379"/>
            <a:ext cx="8596984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91471" y="6568767"/>
            <a:ext cx="48895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560275" y="2021032"/>
            <a:ext cx="1313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2026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548477" y="2433690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-0,1 %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473832" y="2924847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   0,0 %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69482" y="2702438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-0,2 %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13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754111"/>
              </p:ext>
            </p:extLst>
          </p:nvPr>
        </p:nvGraphicFramePr>
        <p:xfrm>
          <a:off x="287383" y="1362269"/>
          <a:ext cx="7861706" cy="480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92392" y="99108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05099" y="95539"/>
            <a:ext cx="893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baisse qui s’explique à la fois par l’intérim et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8" y="6568767"/>
            <a:ext cx="4833321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709198" y="2643774"/>
            <a:ext cx="14361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B0F0"/>
                </a:solidFill>
              </a:rPr>
              <a:t>- 80</a:t>
            </a:r>
          </a:p>
          <a:p>
            <a:pPr algn="ctr"/>
            <a:r>
              <a:rPr lang="fr-FR" sz="1600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sz="1600" b="1" dirty="0">
              <a:solidFill>
                <a:srgbClr val="00B0F0"/>
              </a:solidFill>
            </a:endParaRP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- 30 emplois intérimaires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97820" y="2182100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2026 :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199902"/>
              </p:ext>
            </p:extLst>
          </p:nvPr>
        </p:nvGraphicFramePr>
        <p:xfrm>
          <a:off x="587829" y="1338879"/>
          <a:ext cx="7893698" cy="507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03088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27221" y="467869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dans le tertiaire non marchand et la construction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523279"/>
              </p:ext>
            </p:extLst>
          </p:nvPr>
        </p:nvGraphicFramePr>
        <p:xfrm>
          <a:off x="503853" y="1325879"/>
          <a:ext cx="7781731" cy="490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20233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02550" y="18421"/>
            <a:ext cx="904144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>
                <a:solidFill>
                  <a:schemeClr val="accent1">
                    <a:lumMod val="75000"/>
                  </a:schemeClr>
                </a:solidFill>
              </a:rPr>
              <a:t>L’emploi demeure dynamique dans le tertiaire marchand, mais se contracte dans le non marchand ; il se stabilise dans l’industrie et recule de nouveau dans la construction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23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883924"/>
              </p:ext>
            </p:extLst>
          </p:nvPr>
        </p:nvGraphicFramePr>
        <p:xfrm>
          <a:off x="550506" y="1199526"/>
          <a:ext cx="8108302" cy="5129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57622" y="82760"/>
            <a:ext cx="8939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En rythme annuel, la croissance de l’emploi salarié demeure vive dans la plupart des secteurs d’activité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FF0B70-3336-B901-7BA1-29FA8D26C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91" y="1776703"/>
            <a:ext cx="8521818" cy="338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13893" y="97303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B0D8A5-37BC-D52B-E309-0C3158E5158E}"/>
              </a:ext>
            </a:extLst>
          </p:cNvPr>
          <p:cNvSpPr txBox="1"/>
          <p:nvPr/>
        </p:nvSpPr>
        <p:spPr>
          <a:xfrm>
            <a:off x="113893" y="18927"/>
            <a:ext cx="9334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baisse du nombre d’entrées et de bénéficiaires de contrat d’apprentissage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995375B2-37B5-68A1-658C-047A9FE60F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31200"/>
              </p:ext>
            </p:extLst>
          </p:nvPr>
        </p:nvGraphicFramePr>
        <p:xfrm>
          <a:off x="113893" y="1138687"/>
          <a:ext cx="8827805" cy="5063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7869136" y="2072915"/>
            <a:ext cx="583370" cy="289229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1 400</a:t>
            </a:r>
            <a:endParaRPr lang="fr-FR" sz="1100" b="1" dirty="0"/>
          </a:p>
        </p:txBody>
      </p:sp>
      <p:sp>
        <p:nvSpPr>
          <p:cNvPr id="12" name="Signe de multiplication 11">
            <a:extLst>
              <a:ext uri="{FF2B5EF4-FFF2-40B4-BE49-F238E27FC236}">
                <a16:creationId xmlns:a16="http://schemas.microsoft.com/office/drawing/2014/main" id="{20864A33-4128-13AA-37EF-7C580557536D}"/>
              </a:ext>
            </a:extLst>
          </p:cNvPr>
          <p:cNvSpPr/>
          <p:nvPr/>
        </p:nvSpPr>
        <p:spPr>
          <a:xfrm>
            <a:off x="8048677" y="2420249"/>
            <a:ext cx="224287" cy="250166"/>
          </a:xfrm>
          <a:prstGeom prst="mathMultiply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60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66108" y="3594979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7,9 % (+0,2 pt)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20168" y="3902803"/>
            <a:ext cx="157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6,7 % (+0,1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74818" y="3210651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8,5 % (+0,1 pt)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345A0CD-0F88-937B-2666-F5EBCB986CD2}"/>
              </a:ext>
            </a:extLst>
          </p:cNvPr>
          <p:cNvSpPr txBox="1"/>
          <p:nvPr/>
        </p:nvSpPr>
        <p:spPr>
          <a:xfrm>
            <a:off x="7358737" y="1916039"/>
            <a:ext cx="204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Taux au T1 2026 (évolution 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T4 2025) :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EFB0DE8-837B-1CBD-0CD5-E053B6BB34D2}"/>
              </a:ext>
            </a:extLst>
          </p:cNvPr>
          <p:cNvSpPr txBox="1"/>
          <p:nvPr/>
        </p:nvSpPr>
        <p:spPr>
          <a:xfrm>
            <a:off x="125699" y="372846"/>
            <a:ext cx="904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remontée progressive du taux de chômage se poursuit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200-000003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8103"/>
              </p:ext>
            </p:extLst>
          </p:nvPr>
        </p:nvGraphicFramePr>
        <p:xfrm>
          <a:off x="235390" y="1420919"/>
          <a:ext cx="7689410" cy="443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571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0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qui demeure en-dessous de celui de la plupart des départements comparables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91806" y="91146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A525E8DC-E3F8-8968-06E3-554E57174FC0}"/>
              </a:ext>
            </a:extLst>
          </p:cNvPr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4336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12529</TotalTime>
  <Words>1765</Words>
  <Application>Microsoft Office PowerPoint</Application>
  <PresentationFormat>Affichage à l'écran (4:3)</PresentationFormat>
  <Paragraphs>213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1064</cp:revision>
  <cp:lastPrinted>2018-10-09T12:30:48Z</cp:lastPrinted>
  <dcterms:created xsi:type="dcterms:W3CDTF">2018-05-30T13:27:07Z</dcterms:created>
  <dcterms:modified xsi:type="dcterms:W3CDTF">2026-06-22T12:25:19Z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SetDate">
    <vt:lpwstr>2025-09-15T09:14:01Z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ActionId">
    <vt:lpwstr>7636aafa-2fec-48bb-9a12-fd54249b5e01</vt:lpwstr>
  </property>
  <property fmtid="{D5CDD505-2E9C-101B-9397-08002B2CF9AE}" pid="10" name="MSIP_Label_3094c1fb-3db8-4cce-b079-9b022302847f_ContentBits">
    <vt:lpwstr>0</vt:lpwstr>
  </property>
  <property fmtid="{D5CDD505-2E9C-101B-9397-08002B2CF9AE}" pid="11" name="MSIP_Label_3094c1fb-3db8-4cce-b079-9b022302847f_Tag">
    <vt:lpwstr>10, 3, 0, 1</vt:lpwstr>
  </property>
</Properties>
</file>