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9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22"/>
  </p:notesMasterIdLst>
  <p:sldIdLst>
    <p:sldId id="300" r:id="rId6"/>
    <p:sldId id="299" r:id="rId7"/>
    <p:sldId id="264" r:id="rId8"/>
    <p:sldId id="290" r:id="rId9"/>
    <p:sldId id="292" r:id="rId10"/>
    <p:sldId id="293" r:id="rId11"/>
    <p:sldId id="315" r:id="rId12"/>
    <p:sldId id="306" r:id="rId13"/>
    <p:sldId id="302" r:id="rId14"/>
    <p:sldId id="326" r:id="rId15"/>
    <p:sldId id="314" r:id="rId16"/>
    <p:sldId id="318" r:id="rId17"/>
    <p:sldId id="319" r:id="rId18"/>
    <p:sldId id="324" r:id="rId19"/>
    <p:sldId id="325" r:id="rId20"/>
    <p:sldId id="316" r:id="rId21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UVIAC Mathieu (DR-PACA)" initials="S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94" autoAdjust="0"/>
    <p:restoredTop sz="94306" autoAdjust="0"/>
  </p:normalViewPr>
  <p:slideViewPr>
    <p:cSldViewPr snapToGrid="0" snapToObjects="1">
      <p:cViewPr varScale="1">
        <p:scale>
          <a:sx n="106" d="100"/>
          <a:sy n="106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oleObject" Target="file:///\\polaris.social.gouv.fr\DREETS-PACA$\Users\Cab-SESE\10%20-%20Notes%20de%20conjoncture\01%20-%20Notes\2025\2025-T2\01%20-%20Fichiers%20de%20travail\D&#233;faillances_entreprises\2025-T2%20-%20D&#233;faillances%20d'entreprise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polaris.social.gouv.fr\DREETS-PACA$\Users\Cab-SESE\10%20-%20Tableau%20de%20bord%20conjoncturel\01%20-%20Indicateurs\Emploi%20salari&#233;%20total%20yc%20int&#233;rim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file:///\\polaris.social.gouv.fr\DREETS-PACA$\Users\Cab-SESE\10%20-%20Notes%20de%20conjoncture\01%20-%20Notes\2025\2025-T2\01%20-%20Fichiers%20de%20travail\Apprentissage\2025_T2_Apprentisage_note.xls" TargetMode="External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polaris.social.gouv.fr\DREETS-PACA$\Users\Cab-SESE\10%20-%20Tableau%20de%20bord%20conjoncturel\01%20-%20Indicateurs\Taux%20de%20ch&#244;mage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polaris.social.gouv.fr\DREETS-PACA$\Users\Cab-SESE\10%20-%20Notes%20de%20conjoncture\01%20-%20Notes\2025\2025-T2\01%20-%20Fichiers%20de%20travail\DEFM-Ch&#244;mage\Tx%20ch&#244;mage%20-%20d&#233;p%20comparables\T201_&#233;clairages_d&#233;p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polaris.social.gouv.fr\DREETS-PACA$\Users\Cab-SESE\10%20-%20Notes%20de%20conjoncture\01%20-%20Notes\2025\2025-T2\01%20-%20Fichiers%20de%20travail\Prestations%20sociales\2025-T2%20-%20Prestations%20sociales_V3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polaris.social.gouv.fr\DREETS-PACA$\Users\Cab-SESE\10%20-%20Notes%20de%20conjoncture\01%20-%20Notes\2025\2025-T2\01%20-%20Fichiers%20de%20travail\Cr&#233;ations_entreprises\2025-T2%20-%20Cr&#233;ations%20d'entrepris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 l'emploi salarié dans les Hautes-Alpes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(en indice base 100 au 1</a:t>
            </a:r>
            <a:r>
              <a:rPr lang="fr-FR" sz="1000" b="0" i="1" u="none" strike="noStrike" baseline="30000">
                <a:solidFill>
                  <a:srgbClr val="000000"/>
                </a:solidFill>
                <a:latin typeface="Calibri"/>
              </a:rPr>
              <a:t>er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trimestre 2015)</a:t>
            </a:r>
          </a:p>
        </c:rich>
      </c:tx>
      <c:layout>
        <c:manualLayout>
          <c:xMode val="edge"/>
          <c:yMode val="edge"/>
          <c:x val="0.19517272605075309"/>
          <c:y val="1.756417974940684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96608162074974E-2"/>
          <c:y val="0.21016253281900454"/>
          <c:w val="0.83764367816092966"/>
          <c:h val="0.54405746964413448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3'!$E$10:$E$51</c:f>
              <c:numCache>
                <c:formatCode>#\ ##0.0</c:formatCode>
                <c:ptCount val="42"/>
                <c:pt idx="0">
                  <c:v>100</c:v>
                </c:pt>
                <c:pt idx="1">
                  <c:v>100.36397524656569</c:v>
                </c:pt>
                <c:pt idx="2">
                  <c:v>100.3029044534359</c:v>
                </c:pt>
                <c:pt idx="3">
                  <c:v>100.730678359005</c:v>
                </c:pt>
                <c:pt idx="4">
                  <c:v>101.13267671560486</c:v>
                </c:pt>
                <c:pt idx="5">
                  <c:v>101.50934488909273</c:v>
                </c:pt>
                <c:pt idx="6">
                  <c:v>101.7103162320268</c:v>
                </c:pt>
                <c:pt idx="7">
                  <c:v>101.76125495191168</c:v>
                </c:pt>
                <c:pt idx="8">
                  <c:v>102.21530544303883</c:v>
                </c:pt>
                <c:pt idx="9">
                  <c:v>102.67453331225262</c:v>
                </c:pt>
                <c:pt idx="10">
                  <c:v>102.72998136143883</c:v>
                </c:pt>
                <c:pt idx="11">
                  <c:v>103.08248843718886</c:v>
                </c:pt>
                <c:pt idx="12">
                  <c:v>103.65650935602314</c:v>
                </c:pt>
                <c:pt idx="13">
                  <c:v>103.53759667222633</c:v>
                </c:pt>
                <c:pt idx="14">
                  <c:v>103.78972941797369</c:v>
                </c:pt>
                <c:pt idx="15">
                  <c:v>103.89567082118793</c:v>
                </c:pt>
                <c:pt idx="16">
                  <c:v>104.53577289904223</c:v>
                </c:pt>
                <c:pt idx="17">
                  <c:v>104.86228174289474</c:v>
                </c:pt>
                <c:pt idx="18">
                  <c:v>105.21723833085792</c:v>
                </c:pt>
                <c:pt idx="19">
                  <c:v>105.6946705294733</c:v>
                </c:pt>
                <c:pt idx="20">
                  <c:v>103.60083862390854</c:v>
                </c:pt>
                <c:pt idx="21">
                  <c:v>102.49332507921942</c:v>
                </c:pt>
                <c:pt idx="22">
                  <c:v>105.21139290398571</c:v>
                </c:pt>
                <c:pt idx="23">
                  <c:v>105.58288369938695</c:v>
                </c:pt>
                <c:pt idx="24">
                  <c:v>106.2649615092558</c:v>
                </c:pt>
                <c:pt idx="25">
                  <c:v>107.63741206807865</c:v>
                </c:pt>
                <c:pt idx="26">
                  <c:v>108.65952670970383</c:v>
                </c:pt>
                <c:pt idx="27">
                  <c:v>109.71955311989923</c:v>
                </c:pt>
                <c:pt idx="28">
                  <c:v>110.15601165967811</c:v>
                </c:pt>
                <c:pt idx="29">
                  <c:v>110.62075093137116</c:v>
                </c:pt>
                <c:pt idx="30">
                  <c:v>110.79706013997843</c:v>
                </c:pt>
                <c:pt idx="31">
                  <c:v>111.32509703408601</c:v>
                </c:pt>
                <c:pt idx="32">
                  <c:v>111.74997606158514</c:v>
                </c:pt>
                <c:pt idx="33">
                  <c:v>111.82474185481522</c:v>
                </c:pt>
                <c:pt idx="34">
                  <c:v>112.02799569776562</c:v>
                </c:pt>
                <c:pt idx="35">
                  <c:v>112.2570250896856</c:v>
                </c:pt>
                <c:pt idx="36">
                  <c:v>112.74436667861738</c:v>
                </c:pt>
                <c:pt idx="37">
                  <c:v>112.62300448260724</c:v>
                </c:pt>
                <c:pt idx="38">
                  <c:v>112.99488497313324</c:v>
                </c:pt>
                <c:pt idx="39">
                  <c:v>112.72961393460686</c:v>
                </c:pt>
                <c:pt idx="40">
                  <c:v>112.68468765379038</c:v>
                </c:pt>
                <c:pt idx="41">
                  <c:v>113.17386637688199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40-440E-97AE-1E0D546FEA76}"/>
            </c:ext>
          </c:extLst>
        </c:ser>
        <c:ser>
          <c:idx val="1"/>
          <c:order val="1"/>
          <c:tx>
            <c:v>France métropolitaine</c:v>
          </c:tx>
          <c:spPr>
            <a:ln w="28575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100.22289616722937</c:v>
                </c:pt>
                <c:pt idx="2">
                  <c:v>100.31068723340582</c:v>
                </c:pt>
                <c:pt idx="3">
                  <c:v>100.46507895133452</c:v>
                </c:pt>
                <c:pt idx="4">
                  <c:v>100.64748344929015</c:v>
                </c:pt>
                <c:pt idx="5">
                  <c:v>100.86803801948199</c:v>
                </c:pt>
                <c:pt idx="6">
                  <c:v>101.18255898188838</c:v>
                </c:pt>
                <c:pt idx="7">
                  <c:v>101.23812954224252</c:v>
                </c:pt>
                <c:pt idx="8">
                  <c:v>101.68000894320939</c:v>
                </c:pt>
                <c:pt idx="9">
                  <c:v>102.13112775177511</c:v>
                </c:pt>
                <c:pt idx="10">
                  <c:v>102.15199659734802</c:v>
                </c:pt>
                <c:pt idx="11">
                  <c:v>102.56662332606099</c:v>
                </c:pt>
                <c:pt idx="12">
                  <c:v>102.79787472797621</c:v>
                </c:pt>
                <c:pt idx="13">
                  <c:v>102.84969276784182</c:v>
                </c:pt>
                <c:pt idx="14">
                  <c:v>103.00818044779925</c:v>
                </c:pt>
                <c:pt idx="15">
                  <c:v>103.19236364781685</c:v>
                </c:pt>
                <c:pt idx="16">
                  <c:v>103.8661483058946</c:v>
                </c:pt>
                <c:pt idx="17">
                  <c:v>104.04082153041855</c:v>
                </c:pt>
                <c:pt idx="18">
                  <c:v>104.30243537348809</c:v>
                </c:pt>
                <c:pt idx="19">
                  <c:v>104.6727798807342</c:v>
                </c:pt>
                <c:pt idx="20">
                  <c:v>102.73318133218319</c:v>
                </c:pt>
                <c:pt idx="21">
                  <c:v>102.2165812667721</c:v>
                </c:pt>
                <c:pt idx="22">
                  <c:v>104.32777692470417</c:v>
                </c:pt>
                <c:pt idx="23">
                  <c:v>104.35190597830086</c:v>
                </c:pt>
                <c:pt idx="24">
                  <c:v>105.03109401373703</c:v>
                </c:pt>
                <c:pt idx="25">
                  <c:v>106.11735739864226</c:v>
                </c:pt>
                <c:pt idx="26">
                  <c:v>107.01654728861554</c:v>
                </c:pt>
                <c:pt idx="27">
                  <c:v>107.63914495227991</c:v>
                </c:pt>
                <c:pt idx="28">
                  <c:v>108.0562930007741</c:v>
                </c:pt>
                <c:pt idx="29">
                  <c:v>108.30665215777037</c:v>
                </c:pt>
                <c:pt idx="30">
                  <c:v>108.58927840651108</c:v>
                </c:pt>
                <c:pt idx="31">
                  <c:v>108.9858667584964</c:v>
                </c:pt>
                <c:pt idx="32">
                  <c:v>109.22684847502526</c:v>
                </c:pt>
                <c:pt idx="33">
                  <c:v>109.36673993377156</c:v>
                </c:pt>
                <c:pt idx="34">
                  <c:v>109.4711748479575</c:v>
                </c:pt>
                <c:pt idx="35">
                  <c:v>109.62439139533167</c:v>
                </c:pt>
                <c:pt idx="36">
                  <c:v>109.92631442940817</c:v>
                </c:pt>
                <c:pt idx="37">
                  <c:v>109.82764591235785</c:v>
                </c:pt>
                <c:pt idx="38">
                  <c:v>110.02120130570508</c:v>
                </c:pt>
                <c:pt idx="39">
                  <c:v>109.6718060667028</c:v>
                </c:pt>
                <c:pt idx="40">
                  <c:v>109.59389446070563</c:v>
                </c:pt>
                <c:pt idx="41">
                  <c:v>109.80950462331604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C40-440E-97AE-1E0D546FEA76}"/>
            </c:ext>
          </c:extLst>
        </c:ser>
        <c:ser>
          <c:idx val="2"/>
          <c:order val="2"/>
          <c:tx>
            <c:strRef>
              <c:f>'Données graph 1 et 3'!$H$8:$H$9</c:f>
              <c:strCache>
                <c:ptCount val="2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3'!$H$10:$H$51</c:f>
              <c:numCache>
                <c:formatCode>#\ ##0.0</c:formatCode>
                <c:ptCount val="42"/>
                <c:pt idx="0">
                  <c:v>100</c:v>
                </c:pt>
                <c:pt idx="1">
                  <c:v>99.822511608284699</c:v>
                </c:pt>
                <c:pt idx="2">
                  <c:v>99.423691888465839</c:v>
                </c:pt>
                <c:pt idx="3">
                  <c:v>99.877538758333429</c:v>
                </c:pt>
                <c:pt idx="4">
                  <c:v>100.16250048909339</c:v>
                </c:pt>
                <c:pt idx="5">
                  <c:v>100.31794783421944</c:v>
                </c:pt>
                <c:pt idx="6">
                  <c:v>99.969498231713303</c:v>
                </c:pt>
                <c:pt idx="7">
                  <c:v>99.805465893902976</c:v>
                </c:pt>
                <c:pt idx="8">
                  <c:v>99.935351440397241</c:v>
                </c:pt>
                <c:pt idx="9">
                  <c:v>101.20048206501224</c:v>
                </c:pt>
                <c:pt idx="10">
                  <c:v>100.799720917664</c:v>
                </c:pt>
                <c:pt idx="11">
                  <c:v>101.56661897588781</c:v>
                </c:pt>
                <c:pt idx="12">
                  <c:v>101.33199143416654</c:v>
                </c:pt>
                <c:pt idx="13">
                  <c:v>101.42357361962206</c:v>
                </c:pt>
                <c:pt idx="14">
                  <c:v>100.92784247082798</c:v>
                </c:pt>
                <c:pt idx="15">
                  <c:v>101.55251502357171</c:v>
                </c:pt>
                <c:pt idx="16">
                  <c:v>102.17573498905934</c:v>
                </c:pt>
                <c:pt idx="17">
                  <c:v>101.4824036085267</c:v>
                </c:pt>
                <c:pt idx="18">
                  <c:v>101.03763830374703</c:v>
                </c:pt>
                <c:pt idx="19">
                  <c:v>102.00816753005873</c:v>
                </c:pt>
                <c:pt idx="20">
                  <c:v>99.217455623631253</c:v>
                </c:pt>
                <c:pt idx="21">
                  <c:v>97.888817942000458</c:v>
                </c:pt>
                <c:pt idx="22">
                  <c:v>100.96658606405606</c:v>
                </c:pt>
                <c:pt idx="23">
                  <c:v>95.080793660692294</c:v>
                </c:pt>
                <c:pt idx="24">
                  <c:v>97.522525001801668</c:v>
                </c:pt>
                <c:pt idx="25">
                  <c:v>103.14301849851142</c:v>
                </c:pt>
                <c:pt idx="26">
                  <c:v>103.84287874615109</c:v>
                </c:pt>
                <c:pt idx="27">
                  <c:v>104.43549259368213</c:v>
                </c:pt>
                <c:pt idx="28">
                  <c:v>105.42494947333552</c:v>
                </c:pt>
                <c:pt idx="29">
                  <c:v>105.48240788873879</c:v>
                </c:pt>
                <c:pt idx="30">
                  <c:v>105.02260414409676</c:v>
                </c:pt>
                <c:pt idx="31">
                  <c:v>106.20965595899759</c:v>
                </c:pt>
                <c:pt idx="32">
                  <c:v>105.68841277224293</c:v>
                </c:pt>
                <c:pt idx="33">
                  <c:v>106.31647792567452</c:v>
                </c:pt>
                <c:pt idx="34">
                  <c:v>106.62397361230138</c:v>
                </c:pt>
                <c:pt idx="35">
                  <c:v>107.02241160395063</c:v>
                </c:pt>
                <c:pt idx="36">
                  <c:v>108.09622527073044</c:v>
                </c:pt>
                <c:pt idx="37">
                  <c:v>107.31773360649555</c:v>
                </c:pt>
                <c:pt idx="38">
                  <c:v>108.28008378641655</c:v>
                </c:pt>
                <c:pt idx="39">
                  <c:v>109.10760327142755</c:v>
                </c:pt>
                <c:pt idx="40">
                  <c:v>108.28277694704664</c:v>
                </c:pt>
                <c:pt idx="41">
                  <c:v>108.79559895585167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C40-440E-97AE-1E0D546FEA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379904"/>
        <c:axId val="210381440"/>
      </c:lineChart>
      <c:catAx>
        <c:axId val="210379904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381440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381440"/>
        <c:scaling>
          <c:orientation val="minMax"/>
          <c:max val="114"/>
          <c:min val="94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379904"/>
        <c:crosses val="autoZero"/>
        <c:crossBetween val="midCat"/>
        <c:majorUnit val="2"/>
      </c:valAx>
    </c:plotArea>
    <c:legend>
      <c:legendPos val="r"/>
      <c:layout>
        <c:manualLayout>
          <c:xMode val="edge"/>
          <c:yMode val="edge"/>
          <c:x val="3.5511334892662227E-2"/>
          <c:y val="0.14026794816156304"/>
          <c:w val="0.91903409090909094"/>
          <c:h val="5.2083333333333592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des défaillances d'entreprises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(données brutes, base 100 au 1</a:t>
            </a:r>
            <a:r>
              <a:rPr lang="fr-FR" sz="1400" b="0" i="1" u="none" strike="noStrike" baseline="30000">
                <a:solidFill>
                  <a:srgbClr val="000000"/>
                </a:solidFill>
                <a:latin typeface="Calibri"/>
              </a:rPr>
              <a:t>er</a:t>
            </a:r>
            <a:r>
              <a:rPr lang="fr-FR" sz="1400" b="0" i="1" u="none" strike="noStrike" baseline="0">
                <a:solidFill>
                  <a:srgbClr val="000000"/>
                </a:solidFill>
                <a:latin typeface="Calibri"/>
              </a:rPr>
              <a:t> trimestre 2015)</a:t>
            </a:r>
          </a:p>
        </c:rich>
      </c:tx>
      <c:layout>
        <c:manualLayout>
          <c:xMode val="edge"/>
          <c:yMode val="edge"/>
          <c:x val="0.25170558745617655"/>
          <c:y val="3.442879499217527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9075436405720168E-2"/>
          <c:y val="0.2225039123630673"/>
          <c:w val="0.91033142539173328"/>
          <c:h val="0.53890946730250266"/>
        </c:manualLayout>
      </c:layout>
      <c:lineChart>
        <c:grouping val="standard"/>
        <c:varyColors val="0"/>
        <c:ser>
          <c:idx val="0"/>
          <c:order val="0"/>
          <c:tx>
            <c:strRef>
              <c:f>Graphique!$D$8:$D$9</c:f>
              <c:strCache>
                <c:ptCount val="2"/>
                <c:pt idx="0">
                  <c:v>Provence-Alpes-Côte d'Azur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Graphique!$A$10:$B$51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Graphique!$D$10:$D$51</c:f>
              <c:numCache>
                <c:formatCode>#\ ##0.0</c:formatCode>
                <c:ptCount val="42"/>
                <c:pt idx="0">
                  <c:v>100</c:v>
                </c:pt>
                <c:pt idx="1">
                  <c:v>99.742580254391271</c:v>
                </c:pt>
                <c:pt idx="2">
                  <c:v>98.606904906117506</c:v>
                </c:pt>
                <c:pt idx="3">
                  <c:v>98.622047244094489</c:v>
                </c:pt>
                <c:pt idx="4">
                  <c:v>94.654754694124776</c:v>
                </c:pt>
                <c:pt idx="5">
                  <c:v>93.912780133252568</c:v>
                </c:pt>
                <c:pt idx="6">
                  <c:v>91.111447607510598</c:v>
                </c:pt>
                <c:pt idx="7">
                  <c:v>90.596608116293154</c:v>
                </c:pt>
                <c:pt idx="8">
                  <c:v>90.233192004845549</c:v>
                </c:pt>
                <c:pt idx="9">
                  <c:v>90.929739551786795</c:v>
                </c:pt>
                <c:pt idx="10">
                  <c:v>91.066020593579651</c:v>
                </c:pt>
                <c:pt idx="11">
                  <c:v>90.642035130224102</c:v>
                </c:pt>
                <c:pt idx="12">
                  <c:v>87.416717141126583</c:v>
                </c:pt>
                <c:pt idx="13">
                  <c:v>83.176862507571173</c:v>
                </c:pt>
                <c:pt idx="14">
                  <c:v>81.46577831617202</c:v>
                </c:pt>
                <c:pt idx="15">
                  <c:v>79.270139309509389</c:v>
                </c:pt>
                <c:pt idx="16">
                  <c:v>77.801332525741969</c:v>
                </c:pt>
                <c:pt idx="17">
                  <c:v>77.771047849788005</c:v>
                </c:pt>
                <c:pt idx="18">
                  <c:v>78.664445790430037</c:v>
                </c:pt>
                <c:pt idx="19">
                  <c:v>79.224712295578442</c:v>
                </c:pt>
                <c:pt idx="20">
                  <c:v>74.015748031496059</c:v>
                </c:pt>
                <c:pt idx="21">
                  <c:v>63.597819503331309</c:v>
                </c:pt>
                <c:pt idx="22">
                  <c:v>59.176256814052088</c:v>
                </c:pt>
                <c:pt idx="23">
                  <c:v>51.483949121744402</c:v>
                </c:pt>
                <c:pt idx="24">
                  <c:v>47.198667474258031</c:v>
                </c:pt>
                <c:pt idx="25">
                  <c:v>50.378558449424595</c:v>
                </c:pt>
                <c:pt idx="26">
                  <c:v>48.394912174439739</c:v>
                </c:pt>
                <c:pt idx="27">
                  <c:v>47.637795275590548</c:v>
                </c:pt>
                <c:pt idx="28">
                  <c:v>52.104784978800723</c:v>
                </c:pt>
                <c:pt idx="29">
                  <c:v>56.571774682010897</c:v>
                </c:pt>
                <c:pt idx="30">
                  <c:v>60.751059963658392</c:v>
                </c:pt>
                <c:pt idx="31">
                  <c:v>65.944881889763778</c:v>
                </c:pt>
                <c:pt idx="32">
                  <c:v>72.471229557843728</c:v>
                </c:pt>
                <c:pt idx="33">
                  <c:v>77.165354330708652</c:v>
                </c:pt>
                <c:pt idx="34">
                  <c:v>80.723803755299812</c:v>
                </c:pt>
                <c:pt idx="35">
                  <c:v>88.370684433676558</c:v>
                </c:pt>
                <c:pt idx="36">
                  <c:v>93.988491823137494</c:v>
                </c:pt>
                <c:pt idx="37">
                  <c:v>98.031496062992133</c:v>
                </c:pt>
                <c:pt idx="38">
                  <c:v>101.54451847365233</c:v>
                </c:pt>
                <c:pt idx="39">
                  <c:v>102.10478497880074</c:v>
                </c:pt>
                <c:pt idx="40">
                  <c:v>99.046032707450024</c:v>
                </c:pt>
                <c:pt idx="41">
                  <c:v>98.803755299818292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DE2-4525-87C2-B2E620EA44A0}"/>
            </c:ext>
          </c:extLst>
        </c:ser>
        <c:ser>
          <c:idx val="2"/>
          <c:order val="1"/>
          <c:tx>
            <c:v>France métro.</c:v>
          </c:tx>
          <c:marker>
            <c:symbol val="none"/>
          </c:marker>
          <c:cat>
            <c:multiLvlStrRef>
              <c:f>Graphique!$A$10:$B$51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Graphique!$C$10:$C$51</c:f>
              <c:numCache>
                <c:formatCode>#\ ##0.0</c:formatCode>
                <c:ptCount val="42"/>
                <c:pt idx="0">
                  <c:v>100</c:v>
                </c:pt>
                <c:pt idx="1">
                  <c:v>99.36981174325426</c:v>
                </c:pt>
                <c:pt idx="2">
                  <c:v>98.672446058124478</c:v>
                </c:pt>
                <c:pt idx="3">
                  <c:v>98.76841381295884</c:v>
                </c:pt>
                <c:pt idx="4">
                  <c:v>95.761424161481742</c:v>
                </c:pt>
                <c:pt idx="5">
                  <c:v>95.766222549223457</c:v>
                </c:pt>
                <c:pt idx="6">
                  <c:v>93.034340461604899</c:v>
                </c:pt>
                <c:pt idx="7">
                  <c:v>90.670334767518113</c:v>
                </c:pt>
                <c:pt idx="8">
                  <c:v>89.261208234033361</c:v>
                </c:pt>
                <c:pt idx="9">
                  <c:v>86.894003614785433</c:v>
                </c:pt>
                <c:pt idx="10">
                  <c:v>85.751987332256363</c:v>
                </c:pt>
                <c:pt idx="11">
                  <c:v>84.942659266486459</c:v>
                </c:pt>
                <c:pt idx="12">
                  <c:v>82.63143583755857</c:v>
                </c:pt>
                <c:pt idx="13">
                  <c:v>82.044433070488324</c:v>
                </c:pt>
                <c:pt idx="14">
                  <c:v>82.53706754530478</c:v>
                </c:pt>
                <c:pt idx="15">
                  <c:v>83.322403672366079</c:v>
                </c:pt>
                <c:pt idx="16">
                  <c:v>83.475952080101095</c:v>
                </c:pt>
                <c:pt idx="17">
                  <c:v>82.629836374977998</c:v>
                </c:pt>
                <c:pt idx="18">
                  <c:v>81.553398058252426</c:v>
                </c:pt>
                <c:pt idx="19">
                  <c:v>79.466099390604768</c:v>
                </c:pt>
                <c:pt idx="20">
                  <c:v>73.474512563778575</c:v>
                </c:pt>
                <c:pt idx="21">
                  <c:v>62.527790662337459</c:v>
                </c:pt>
                <c:pt idx="22">
                  <c:v>56.795316773564089</c:v>
                </c:pt>
                <c:pt idx="23">
                  <c:v>48.513299531357461</c:v>
                </c:pt>
                <c:pt idx="24">
                  <c:v>43.351833783848626</c:v>
                </c:pt>
                <c:pt idx="25">
                  <c:v>44.628204923145823</c:v>
                </c:pt>
                <c:pt idx="26">
                  <c:v>42.446537963244353</c:v>
                </c:pt>
                <c:pt idx="27">
                  <c:v>42.456134738727783</c:v>
                </c:pt>
                <c:pt idx="28">
                  <c:v>46.560355720477922</c:v>
                </c:pt>
                <c:pt idx="29">
                  <c:v>51.809791909918268</c:v>
                </c:pt>
                <c:pt idx="30">
                  <c:v>57.737400233521541</c:v>
                </c:pt>
                <c:pt idx="31">
                  <c:v>64.031285488076009</c:v>
                </c:pt>
                <c:pt idx="32">
                  <c:v>71.192079461301006</c:v>
                </c:pt>
                <c:pt idx="33">
                  <c:v>76.643047935893534</c:v>
                </c:pt>
                <c:pt idx="34">
                  <c:v>80.28662369443866</c:v>
                </c:pt>
                <c:pt idx="35">
                  <c:v>87.217095056061169</c:v>
                </c:pt>
                <c:pt idx="36">
                  <c:v>92.073063450680564</c:v>
                </c:pt>
                <c:pt idx="37">
                  <c:v>96.525967274995608</c:v>
                </c:pt>
                <c:pt idx="38">
                  <c:v>99.827258041298123</c:v>
                </c:pt>
                <c:pt idx="39">
                  <c:v>102.77026918955232</c:v>
                </c:pt>
                <c:pt idx="40">
                  <c:v>103.32368324243055</c:v>
                </c:pt>
                <c:pt idx="41">
                  <c:v>104.34414036883608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DE2-4525-87C2-B2E620EA44A0}"/>
            </c:ext>
          </c:extLst>
        </c:ser>
        <c:ser>
          <c:idx val="1"/>
          <c:order val="2"/>
          <c:tx>
            <c:strRef>
              <c:f>'Données Eclairages Deps'!$D$9</c:f>
              <c:strCache>
                <c:ptCount val="1"/>
                <c:pt idx="0">
                  <c:v>Hautes-Alpes</c:v>
                </c:pt>
              </c:strCache>
            </c:strRef>
          </c:tx>
          <c:spPr>
            <a:ln>
              <a:solidFill>
                <a:schemeClr val="tx2">
                  <a:lumMod val="75000"/>
                  <a:lumOff val="25000"/>
                </a:schemeClr>
              </a:solidFill>
            </a:ln>
          </c:spPr>
          <c:marker>
            <c:symbol val="none"/>
          </c:marker>
          <c:cat>
            <c:multiLvlStrRef>
              <c:f>Graphique!$A$10:$B$51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Eclairages Deps'!$D$10:$D$51</c:f>
              <c:numCache>
                <c:formatCode>#\ ##0.0</c:formatCode>
                <c:ptCount val="42"/>
                <c:pt idx="0">
                  <c:v>100</c:v>
                </c:pt>
                <c:pt idx="1">
                  <c:v>91.724137931034477</c:v>
                </c:pt>
                <c:pt idx="2">
                  <c:v>93.103448275862064</c:v>
                </c:pt>
                <c:pt idx="3">
                  <c:v>95.862068965517238</c:v>
                </c:pt>
                <c:pt idx="4">
                  <c:v>93.103448275862064</c:v>
                </c:pt>
                <c:pt idx="5">
                  <c:v>97.931034482758619</c:v>
                </c:pt>
                <c:pt idx="6">
                  <c:v>106.20689655172413</c:v>
                </c:pt>
                <c:pt idx="7">
                  <c:v>108.9655172413793</c:v>
                </c:pt>
                <c:pt idx="8">
                  <c:v>110.34482758620689</c:v>
                </c:pt>
                <c:pt idx="9">
                  <c:v>102.75862068965517</c:v>
                </c:pt>
                <c:pt idx="10">
                  <c:v>99.310344827586206</c:v>
                </c:pt>
                <c:pt idx="11">
                  <c:v>87.586206896551715</c:v>
                </c:pt>
                <c:pt idx="12">
                  <c:v>83.448275862068968</c:v>
                </c:pt>
                <c:pt idx="13">
                  <c:v>92.41379310344827</c:v>
                </c:pt>
                <c:pt idx="14">
                  <c:v>82.068965517241381</c:v>
                </c:pt>
                <c:pt idx="15">
                  <c:v>81.379310344827587</c:v>
                </c:pt>
                <c:pt idx="16">
                  <c:v>69.655172413793096</c:v>
                </c:pt>
                <c:pt idx="17">
                  <c:v>67.58620689655173</c:v>
                </c:pt>
                <c:pt idx="18">
                  <c:v>73.103448275862064</c:v>
                </c:pt>
                <c:pt idx="19">
                  <c:v>75.862068965517238</c:v>
                </c:pt>
                <c:pt idx="20">
                  <c:v>77.931034482758619</c:v>
                </c:pt>
                <c:pt idx="21">
                  <c:v>69.655172413793096</c:v>
                </c:pt>
                <c:pt idx="22">
                  <c:v>63.448275862068968</c:v>
                </c:pt>
                <c:pt idx="23">
                  <c:v>56.551724137931039</c:v>
                </c:pt>
                <c:pt idx="24">
                  <c:v>53.103448275862064</c:v>
                </c:pt>
                <c:pt idx="25">
                  <c:v>46.896551724137929</c:v>
                </c:pt>
                <c:pt idx="26">
                  <c:v>48.275862068965516</c:v>
                </c:pt>
                <c:pt idx="27">
                  <c:v>52.413793103448278</c:v>
                </c:pt>
                <c:pt idx="28">
                  <c:v>50.344827586206897</c:v>
                </c:pt>
                <c:pt idx="29">
                  <c:v>59.310344827586206</c:v>
                </c:pt>
                <c:pt idx="30">
                  <c:v>64.137931034482747</c:v>
                </c:pt>
                <c:pt idx="31">
                  <c:v>64.827586206896541</c:v>
                </c:pt>
                <c:pt idx="32">
                  <c:v>75.172413793103445</c:v>
                </c:pt>
                <c:pt idx="33">
                  <c:v>78.620689655172413</c:v>
                </c:pt>
                <c:pt idx="34">
                  <c:v>76.551724137931032</c:v>
                </c:pt>
                <c:pt idx="35">
                  <c:v>80.689655172413794</c:v>
                </c:pt>
                <c:pt idx="36">
                  <c:v>86.896551724137922</c:v>
                </c:pt>
                <c:pt idx="37">
                  <c:v>88.965517241379317</c:v>
                </c:pt>
                <c:pt idx="38">
                  <c:v>91.034482758620697</c:v>
                </c:pt>
                <c:pt idx="39">
                  <c:v>91.724137931034477</c:v>
                </c:pt>
                <c:pt idx="40">
                  <c:v>92.41379310344827</c:v>
                </c:pt>
                <c:pt idx="41">
                  <c:v>94.482758620689651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DE2-4525-87C2-B2E620EA44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61269663"/>
        <c:axId val="961261023"/>
      </c:lineChart>
      <c:catAx>
        <c:axId val="961269663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low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1023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961261023"/>
        <c:scaling>
          <c:orientation val="minMax"/>
          <c:max val="12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961269663"/>
        <c:crosses val="autoZero"/>
        <c:crossBetween val="midCat"/>
        <c:majorUnit val="10"/>
      </c:valAx>
    </c:plotArea>
    <c:legend>
      <c:legendPos val="b"/>
      <c:layout>
        <c:manualLayout>
          <c:xMode val="edge"/>
          <c:yMode val="edge"/>
          <c:x val="0.2030416472911758"/>
          <c:y val="0.1525858563454216"/>
          <c:w val="0.75341785061310196"/>
          <c:h val="5.53300105259526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/>
  </c:chart>
  <c:txPr>
    <a:bodyPr/>
    <a:lstStyle/>
    <a:p>
      <a:pPr>
        <a:defRPr/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545228499124E-2"/>
          <c:y val="0.23188830292317358"/>
          <c:w val="0.83764367816092966"/>
          <c:h val="0.5314110898475352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'Données Graph2'!$G$7:$G$8</c:f>
              <c:strCache>
                <c:ptCount val="2"/>
                <c:pt idx="0">
                  <c:v>Emploi hors intérim</c:v>
                </c:pt>
              </c:strCache>
            </c:strRef>
          </c:tx>
          <c:spPr>
            <a:solidFill>
              <a:srgbClr val="00B0F0"/>
            </a:solidFill>
            <a:ln w="28575">
              <a:noFill/>
              <a:prstDash val="solid"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Graph2'!$J$10:$J$51</c:f>
              <c:numCache>
                <c:formatCode>#,##0</c:formatCode>
                <c:ptCount val="42"/>
                <c:pt idx="0">
                  <c:v>-339.84876330669795</c:v>
                </c:pt>
                <c:pt idx="1">
                  <c:v>-126.64649916347116</c:v>
                </c:pt>
                <c:pt idx="2">
                  <c:v>-195.38490618710784</c:v>
                </c:pt>
                <c:pt idx="3">
                  <c:v>181.13987383842323</c:v>
                </c:pt>
                <c:pt idx="4">
                  <c:v>153.53468270064332</c:v>
                </c:pt>
                <c:pt idx="5">
                  <c:v>8.047718626439746</c:v>
                </c:pt>
                <c:pt idx="6">
                  <c:v>-128.76611606485676</c:v>
                </c:pt>
                <c:pt idx="7">
                  <c:v>-101.72197798479465</c:v>
                </c:pt>
                <c:pt idx="8">
                  <c:v>18.799722011710401</c:v>
                </c:pt>
                <c:pt idx="9">
                  <c:v>615.36524605232989</c:v>
                </c:pt>
                <c:pt idx="10">
                  <c:v>-255.90183486168826</c:v>
                </c:pt>
                <c:pt idx="11">
                  <c:v>328.58552251449146</c:v>
                </c:pt>
                <c:pt idx="12">
                  <c:v>-121.33962160076771</c:v>
                </c:pt>
                <c:pt idx="13">
                  <c:v>30.783779834848247</c:v>
                </c:pt>
                <c:pt idx="14">
                  <c:v>-313.53974994579767</c:v>
                </c:pt>
                <c:pt idx="15">
                  <c:v>366.12180116726086</c:v>
                </c:pt>
                <c:pt idx="16">
                  <c:v>246.99593816925335</c:v>
                </c:pt>
                <c:pt idx="17">
                  <c:v>-337.72897435992491</c:v>
                </c:pt>
                <c:pt idx="18">
                  <c:v>-254.41998995587346</c:v>
                </c:pt>
                <c:pt idx="19">
                  <c:v>525.18622368547221</c:v>
                </c:pt>
                <c:pt idx="20">
                  <c:v>-1013.0787238790872</c:v>
                </c:pt>
                <c:pt idx="21">
                  <c:v>-937.03005272957671</c:v>
                </c:pt>
                <c:pt idx="22">
                  <c:v>1449.727999208917</c:v>
                </c:pt>
                <c:pt idx="23">
                  <c:v>-2897.6758645393784</c:v>
                </c:pt>
                <c:pt idx="24">
                  <c:v>1160.0734397583074</c:v>
                </c:pt>
                <c:pt idx="25">
                  <c:v>2607.7402832818116</c:v>
                </c:pt>
                <c:pt idx="26">
                  <c:v>396.57170655692607</c:v>
                </c:pt>
                <c:pt idx="27">
                  <c:v>312.13412979338318</c:v>
                </c:pt>
                <c:pt idx="28">
                  <c:v>410.94749645961565</c:v>
                </c:pt>
                <c:pt idx="29">
                  <c:v>23.859615140507231</c:v>
                </c:pt>
                <c:pt idx="30">
                  <c:v>-241.92498122686811</c:v>
                </c:pt>
                <c:pt idx="31">
                  <c:v>535.22808278447337</c:v>
                </c:pt>
                <c:pt idx="32">
                  <c:v>-222.1254120880767</c:v>
                </c:pt>
                <c:pt idx="33">
                  <c:v>366.53762133009877</c:v>
                </c:pt>
                <c:pt idx="34">
                  <c:v>117.92581197303662</c:v>
                </c:pt>
                <c:pt idx="35">
                  <c:v>104.42938003992458</c:v>
                </c:pt>
                <c:pt idx="36">
                  <c:v>362.25645150397031</c:v>
                </c:pt>
                <c:pt idx="37">
                  <c:v>-347.13010881287482</c:v>
                </c:pt>
                <c:pt idx="38">
                  <c:v>463.77102213133185</c:v>
                </c:pt>
                <c:pt idx="39">
                  <c:v>395.85406358560431</c:v>
                </c:pt>
                <c:pt idx="40">
                  <c:v>-351.82034998548625</c:v>
                </c:pt>
                <c:pt idx="41">
                  <c:v>195.98741159972269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FD-4E77-A6EF-5ABF165D8665}"/>
            </c:ext>
          </c:extLst>
        </c:ser>
        <c:ser>
          <c:idx val="2"/>
          <c:order val="1"/>
          <c:tx>
            <c:strRef>
              <c:f>'Données Graph2'!$H$7:$H$8</c:f>
              <c:strCache>
                <c:ptCount val="2"/>
                <c:pt idx="0">
                  <c:v>Intérim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 w="28575">
              <a:noFill/>
            </a:ln>
          </c:spPr>
          <c:invertIfNegative val="0"/>
          <c:cat>
            <c:multiLvlStrRef>
              <c:f>'Données Graph2'!$A$10:$B$46</c:f>
              <c:multiLvlStrCache>
                <c:ptCount val="37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</c:lvl>
              </c:multiLvlStrCache>
            </c:multiLvlStrRef>
          </c:cat>
          <c:val>
            <c:numRef>
              <c:f>'Données Graph2'!$K$10:$K$51</c:f>
              <c:numCache>
                <c:formatCode>#,##0</c:formatCode>
                <c:ptCount val="42"/>
                <c:pt idx="0">
                  <c:v>-17.603189728999837</c:v>
                </c:pt>
                <c:pt idx="1">
                  <c:v>40.678796934999923</c:v>
                </c:pt>
                <c:pt idx="2">
                  <c:v>2.2138791419999961</c:v>
                </c:pt>
                <c:pt idx="3">
                  <c:v>38.68392527900005</c:v>
                </c:pt>
                <c:pt idx="4">
                  <c:v>-15.511542258999953</c:v>
                </c:pt>
                <c:pt idx="5">
                  <c:v>67.244253703999902</c:v>
                </c:pt>
                <c:pt idx="6">
                  <c:v>-40.007804191999981</c:v>
                </c:pt>
                <c:pt idx="7">
                  <c:v>22.271806419000086</c:v>
                </c:pt>
                <c:pt idx="8">
                  <c:v>44.111220370999945</c:v>
                </c:pt>
                <c:pt idx="9">
                  <c:v>-2.5906765949998771</c:v>
                </c:pt>
                <c:pt idx="10">
                  <c:v>61.790464269999802</c:v>
                </c:pt>
                <c:pt idx="11">
                  <c:v>42.866735696999967</c:v>
                </c:pt>
                <c:pt idx="12">
                  <c:v>7.6961858450000591</c:v>
                </c:pt>
                <c:pt idx="13">
                  <c:v>13.574670724000157</c:v>
                </c:pt>
                <c:pt idx="14">
                  <c:v>73.429017220999867</c:v>
                </c:pt>
                <c:pt idx="15">
                  <c:v>-63.557427883000059</c:v>
                </c:pt>
                <c:pt idx="16">
                  <c:v>54.864864659000091</c:v>
                </c:pt>
                <c:pt idx="17">
                  <c:v>1.9092337490000091</c:v>
                </c:pt>
                <c:pt idx="18">
                  <c:v>38.994908273999954</c:v>
                </c:pt>
                <c:pt idx="19">
                  <c:v>-55.103832802000056</c:v>
                </c:pt>
                <c:pt idx="20">
                  <c:v>-338.6214513189999</c:v>
                </c:pt>
                <c:pt idx="21">
                  <c:v>293.49541094199992</c:v>
                </c:pt>
                <c:pt idx="22">
                  <c:v>41.009794334000048</c:v>
                </c:pt>
                <c:pt idx="23">
                  <c:v>46.852530005000062</c:v>
                </c:pt>
                <c:pt idx="24">
                  <c:v>22.595639755999969</c:v>
                </c:pt>
                <c:pt idx="25">
                  <c:v>114.58373257400001</c:v>
                </c:pt>
                <c:pt idx="26">
                  <c:v>-57.589665032000084</c:v>
                </c:pt>
                <c:pt idx="27">
                  <c:v>-25.097607074000052</c:v>
                </c:pt>
                <c:pt idx="28">
                  <c:v>68.302631258000247</c:v>
                </c:pt>
                <c:pt idx="29">
                  <c:v>3.9707567399998425</c:v>
                </c:pt>
                <c:pt idx="30">
                  <c:v>19.215929548000076</c:v>
                </c:pt>
                <c:pt idx="31">
                  <c:v>39.72848742799988</c:v>
                </c:pt>
                <c:pt idx="32">
                  <c:v>-30.342248667000149</c:v>
                </c:pt>
                <c:pt idx="33">
                  <c:v>-62.330018970999845</c:v>
                </c:pt>
                <c:pt idx="34">
                  <c:v>31.011802307000153</c:v>
                </c:pt>
                <c:pt idx="35">
                  <c:v>88.556754385999966</c:v>
                </c:pt>
                <c:pt idx="36">
                  <c:v>157.8524562529999</c:v>
                </c:pt>
                <c:pt idx="37">
                  <c:v>-29.937590835000037</c:v>
                </c:pt>
                <c:pt idx="38">
                  <c:v>2.3497923480001646</c:v>
                </c:pt>
                <c:pt idx="39">
                  <c:v>4.9605924499999219</c:v>
                </c:pt>
                <c:pt idx="40">
                  <c:v>-47.689855495000074</c:v>
                </c:pt>
                <c:pt idx="41">
                  <c:v>52.401394693999919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FD-4E77-A6EF-5ABF165D8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629760"/>
        <c:axId val="210631296"/>
      </c:barChart>
      <c:lineChart>
        <c:grouping val="standard"/>
        <c:varyColors val="0"/>
        <c:ser>
          <c:idx val="0"/>
          <c:order val="2"/>
          <c:tx>
            <c:strRef>
              <c:f>'Données Graph2'!$F$7:$F$8</c:f>
              <c:strCache>
                <c:ptCount val="2"/>
                <c:pt idx="0">
                  <c:v>Emploi total</c:v>
                </c:pt>
              </c:strCache>
            </c:strRef>
          </c:tx>
          <c:spPr>
            <a:ln w="28575">
              <a:solidFill>
                <a:srgbClr val="002060"/>
              </a:solidFill>
              <a:prstDash val="solid"/>
            </a:ln>
          </c:spPr>
          <c:marker>
            <c:symbol val="none"/>
          </c:marker>
          <c:cat>
            <c:multiLvlStrRef>
              <c:f>'Données Graph2'!$A$10:$B$51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Graph2'!$I$10:$I$51</c:f>
              <c:numCache>
                <c:formatCode>#,##0</c:formatCode>
                <c:ptCount val="42"/>
                <c:pt idx="0">
                  <c:v>-357.45195303569926</c:v>
                </c:pt>
                <c:pt idx="1">
                  <c:v>-85.967702228466806</c:v>
                </c:pt>
                <c:pt idx="2">
                  <c:v>-193.17102704510762</c:v>
                </c:pt>
                <c:pt idx="3">
                  <c:v>219.82379911742464</c:v>
                </c:pt>
                <c:pt idx="4">
                  <c:v>138.02314044164086</c:v>
                </c:pt>
                <c:pt idx="5">
                  <c:v>75.291972330436693</c:v>
                </c:pt>
                <c:pt idx="6">
                  <c:v>-168.77392025685549</c:v>
                </c:pt>
                <c:pt idx="7">
                  <c:v>-79.450171565797064</c:v>
                </c:pt>
                <c:pt idx="8">
                  <c:v>62.910942382710346</c:v>
                </c:pt>
                <c:pt idx="9">
                  <c:v>612.77456945733138</c:v>
                </c:pt>
                <c:pt idx="10">
                  <c:v>-194.11137059168686</c:v>
                </c:pt>
                <c:pt idx="11">
                  <c:v>371.45225821149506</c:v>
                </c:pt>
                <c:pt idx="12">
                  <c:v>-113.64343575577368</c:v>
                </c:pt>
                <c:pt idx="13">
                  <c:v>44.358450558851473</c:v>
                </c:pt>
                <c:pt idx="14">
                  <c:v>-240.11073272479553</c:v>
                </c:pt>
                <c:pt idx="15">
                  <c:v>302.56437328425818</c:v>
                </c:pt>
                <c:pt idx="16">
                  <c:v>301.86080282825424</c:v>
                </c:pt>
                <c:pt idx="17">
                  <c:v>-335.81974061092478</c:v>
                </c:pt>
                <c:pt idx="18">
                  <c:v>-215.42508168187487</c:v>
                </c:pt>
                <c:pt idx="19">
                  <c:v>470.08239088347182</c:v>
                </c:pt>
                <c:pt idx="20">
                  <c:v>-1351.7001751980861</c:v>
                </c:pt>
                <c:pt idx="21">
                  <c:v>-643.53464178757713</c:v>
                </c:pt>
                <c:pt idx="22">
                  <c:v>1490.7377935429176</c:v>
                </c:pt>
                <c:pt idx="23">
                  <c:v>-2850.823334534376</c:v>
                </c:pt>
                <c:pt idx="24">
                  <c:v>1182.6690795143077</c:v>
                </c:pt>
                <c:pt idx="25">
                  <c:v>2722.324015855811</c:v>
                </c:pt>
                <c:pt idx="26">
                  <c:v>338.9820415249269</c:v>
                </c:pt>
                <c:pt idx="27">
                  <c:v>287.03652271938336</c:v>
                </c:pt>
                <c:pt idx="28">
                  <c:v>479.25012771761249</c:v>
                </c:pt>
                <c:pt idx="29">
                  <c:v>27.830371880503662</c:v>
                </c:pt>
                <c:pt idx="30">
                  <c:v>-222.70905167886667</c:v>
                </c:pt>
                <c:pt idx="31">
                  <c:v>574.95657021247462</c:v>
                </c:pt>
                <c:pt idx="32">
                  <c:v>-252.46766075507912</c:v>
                </c:pt>
                <c:pt idx="33">
                  <c:v>304.20760235909984</c:v>
                </c:pt>
                <c:pt idx="34">
                  <c:v>148.93761428003927</c:v>
                </c:pt>
                <c:pt idx="35">
                  <c:v>192.98613442592614</c:v>
                </c:pt>
                <c:pt idx="36">
                  <c:v>520.10890775697044</c:v>
                </c:pt>
                <c:pt idx="37">
                  <c:v>-377.06769964787964</c:v>
                </c:pt>
                <c:pt idx="38">
                  <c:v>466.12081447933451</c:v>
                </c:pt>
                <c:pt idx="39">
                  <c:v>400.81465603560355</c:v>
                </c:pt>
                <c:pt idx="40">
                  <c:v>-399.51020548048837</c:v>
                </c:pt>
                <c:pt idx="41">
                  <c:v>248.38880629372579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FD-4E77-A6EF-5ABF165D86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0629760"/>
        <c:axId val="210631296"/>
      </c:lineChart>
      <c:catAx>
        <c:axId val="21062976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63129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210631296"/>
        <c:scaling>
          <c:orientation val="minMax"/>
          <c:max val="3000"/>
          <c:min val="-300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629760"/>
        <c:crosses val="autoZero"/>
        <c:crossBetween val="between"/>
        <c:majorUnit val="500"/>
      </c:valAx>
    </c:plotArea>
    <c:legend>
      <c:legendPos val="t"/>
      <c:layout>
        <c:manualLayout>
          <c:xMode val="edge"/>
          <c:yMode val="edge"/>
          <c:x val="0.21236901158182794"/>
          <c:y val="0.16079158936301793"/>
          <c:w val="0.58264258622806397"/>
          <c:h val="6.3399948383075486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115147344874827E-2"/>
          <c:y val="0.26752443987979763"/>
          <c:w val="0.90516390406154157"/>
          <c:h val="0.47852048385256196"/>
        </c:manualLayout>
      </c:layout>
      <c:barChart>
        <c:barDir val="col"/>
        <c:grouping val="stacked"/>
        <c:varyColors val="0"/>
        <c:ser>
          <c:idx val="0"/>
          <c:order val="0"/>
          <c:tx>
            <c:v>Emploi hors intérim</c:v>
          </c:tx>
          <c:spPr>
            <a:solidFill>
              <a:srgbClr val="00B0F0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54C-4745-BE3D-802C52AB0AEF}"/>
              </c:ext>
            </c:extLst>
          </c:dPt>
          <c:dLbls>
            <c:dLbl>
              <c:idx val="1"/>
              <c:layout>
                <c:manualLayout>
                  <c:x val="-1.8451889386298876E-3"/>
                  <c:y val="-8.6256488763224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4C-4745-BE3D-802C52AB0AEF}"/>
                </c:ext>
              </c:extLst>
            </c:dLbl>
            <c:dLbl>
              <c:idx val="2"/>
              <c:layout>
                <c:manualLayout>
                  <c:x val="5.5103241360470769E-3"/>
                  <c:y val="4.53017421735326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4C-4745-BE3D-802C52AB0AEF}"/>
                </c:ext>
              </c:extLst>
            </c:dLbl>
            <c:dLbl>
              <c:idx val="3"/>
              <c:layout>
                <c:manualLayout>
                  <c:x val="5.3981114260875278E-3"/>
                  <c:y val="-1.4952308950511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4C-4745-BE3D-802C52AB0AEF}"/>
                </c:ext>
              </c:extLst>
            </c:dLbl>
            <c:dLbl>
              <c:idx val="4"/>
              <c:layout>
                <c:manualLayout>
                  <c:x val="0"/>
                  <c:y val="-2.87525200654277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4C-4745-BE3D-802C52AB0AEF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(2)'!$AQ$9:$AU$9</c:f>
              <c:numCache>
                <c:formatCode>#,##0</c:formatCode>
                <c:ptCount val="5"/>
                <c:pt idx="0">
                  <c:v>200</c:v>
                </c:pt>
                <c:pt idx="1">
                  <c:v>120</c:v>
                </c:pt>
                <c:pt idx="2">
                  <c:v>60</c:v>
                </c:pt>
                <c:pt idx="3">
                  <c:v>20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54C-4745-BE3D-802C52AB0AEF}"/>
            </c:ext>
          </c:extLst>
        </c:ser>
        <c:ser>
          <c:idx val="1"/>
          <c:order val="1"/>
          <c:tx>
            <c:v>Intérim</c:v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554C-4745-BE3D-802C52AB0AEF}"/>
              </c:ext>
            </c:extLst>
          </c:dPt>
          <c:dLbls>
            <c:dLbl>
              <c:idx val="0"/>
              <c:layout>
                <c:manualLayout>
                  <c:x val="1.6664720890719555E-3"/>
                  <c:y val="-1.04106771678714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4C-4745-BE3D-802C52AB0AEF}"/>
                </c:ext>
              </c:extLst>
            </c:dLbl>
            <c:dLbl>
              <c:idx val="1"/>
              <c:layout>
                <c:manualLayout>
                  <c:x val="-6.9141164722590908E-5"/>
                  <c:y val="4.45966440182573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4C-4745-BE3D-802C52AB0AEF}"/>
                </c:ext>
              </c:extLst>
            </c:dLbl>
            <c:dLbl>
              <c:idx val="2"/>
              <c:layout>
                <c:manualLayout>
                  <c:x val="7.3555998109386513E-3"/>
                  <c:y val="3.70786074493387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4C-4745-BE3D-802C52AB0AEF}"/>
                </c:ext>
              </c:extLst>
            </c:dLbl>
            <c:dLbl>
              <c:idx val="3"/>
              <c:layout>
                <c:manualLayout>
                  <c:x val="8.9968523768125478E-3"/>
                  <c:y val="1.88441458404655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4C-4745-BE3D-802C52AB0AEF}"/>
                </c:ext>
              </c:extLst>
            </c:dLbl>
            <c:dLbl>
              <c:idx val="4"/>
              <c:layout>
                <c:manualLayout>
                  <c:x val="3.5987409507250187E-3"/>
                  <c:y val="-1.9861443949941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4C-4745-BE3D-802C52AB0AEF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(2)'!$AW$9:$BA$9</c:f>
              <c:numCache>
                <c:formatCode>#,##0</c:formatCode>
                <c:ptCount val="5"/>
                <c:pt idx="0">
                  <c:v>50</c:v>
                </c:pt>
                <c:pt idx="1">
                  <c:v>0</c:v>
                </c:pt>
                <c:pt idx="2">
                  <c:v>10</c:v>
                </c:pt>
                <c:pt idx="3">
                  <c:v>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54C-4745-BE3D-802C52AB0AEF}"/>
            </c:ext>
          </c:extLst>
        </c:ser>
        <c:ser>
          <c:idx val="2"/>
          <c:order val="2"/>
          <c:tx>
            <c:v>Total</c:v>
          </c:tx>
          <c:spPr>
            <a:noFill/>
          </c:spPr>
          <c:invertIfNegative val="0"/>
          <c:dLbls>
            <c:dLbl>
              <c:idx val="0"/>
              <c:layout>
                <c:manualLayout>
                  <c:x val="-3.6470547564020918E-3"/>
                  <c:y val="0.1703590380006846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4C-4745-BE3D-802C52AB0AEF}"/>
                </c:ext>
              </c:extLst>
            </c:dLbl>
            <c:dLbl>
              <c:idx val="1"/>
              <c:layout>
                <c:manualLayout>
                  <c:x val="-5.5587796244388607E-3"/>
                  <c:y val="5.15782504089162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618922236591995E-2"/>
                      <c:h val="5.631038647342994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554C-4745-BE3D-802C52AB0AEF}"/>
                </c:ext>
              </c:extLst>
            </c:dLbl>
            <c:dLbl>
              <c:idx val="2"/>
              <c:layout>
                <c:manualLayout>
                  <c:x val="3.2533184925413214E-3"/>
                  <c:y val="1.525257712351179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4C-4745-BE3D-802C52AB0AEF}"/>
                </c:ext>
              </c:extLst>
            </c:dLbl>
            <c:dLbl>
              <c:idx val="3"/>
              <c:layout>
                <c:manualLayout>
                  <c:x val="1.9322688616530631E-3"/>
                  <c:y val="-3.709464985355102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54C-4745-BE3D-802C52AB0AEF}"/>
                </c:ext>
              </c:extLst>
            </c:dLbl>
            <c:dLbl>
              <c:idx val="4"/>
              <c:layout>
                <c:manualLayout>
                  <c:x val="1.7077017590192381E-3"/>
                  <c:y val="-7.3937768648495226E-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4C-4745-BE3D-802C52AB0AEF}"/>
                </c:ext>
              </c:extLst>
            </c:dLbl>
            <c:numFmt formatCode="[&lt;0]\-&quot;&quot;#,###&quot;&quot;;[&gt;0]\+&quot;&quot;#,###&quot;&quot;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fr-FR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graph4'!$B$8:$F$8</c:f>
              <c:strCache>
                <c:ptCount val="5"/>
                <c:pt idx="0">
                  <c:v>Ensemble</c:v>
                </c:pt>
                <c:pt idx="1">
                  <c:v>Tertiaire marchand</c:v>
                </c:pt>
                <c:pt idx="2">
                  <c:v>Tertiaire non marchand</c:v>
                </c:pt>
                <c:pt idx="3">
                  <c:v>Industrie</c:v>
                </c:pt>
                <c:pt idx="4">
                  <c:v>Construction 
</c:v>
                </c:pt>
              </c:strCache>
            </c:strRef>
          </c:cat>
          <c:val>
            <c:numRef>
              <c:f>'Données graph4 (2)'!$AK$9:$AO$9</c:f>
              <c:numCache>
                <c:formatCode>#,##0</c:formatCode>
                <c:ptCount val="5"/>
                <c:pt idx="0">
                  <c:v>250</c:v>
                </c:pt>
                <c:pt idx="1">
                  <c:v>120</c:v>
                </c:pt>
                <c:pt idx="2">
                  <c:v>70</c:v>
                </c:pt>
                <c:pt idx="3">
                  <c:v>20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554C-4745-BE3D-802C52AB0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0560896"/>
        <c:axId val="210562432"/>
      </c:barChart>
      <c:catAx>
        <c:axId val="2105608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22225" cmpd="sng"/>
        </c:spPr>
        <c:txPr>
          <a:bodyPr rot="0" vert="horz"/>
          <a:lstStyle/>
          <a:p>
            <a:pPr>
              <a:defRPr sz="1000" b="0" baseline="0"/>
            </a:pPr>
            <a:endParaRPr lang="fr-FR"/>
          </a:p>
        </c:txPr>
        <c:crossAx val="210562432"/>
        <c:crosses val="autoZero"/>
        <c:auto val="1"/>
        <c:lblAlgn val="ctr"/>
        <c:lblOffset val="100"/>
        <c:noMultiLvlLbl val="0"/>
      </c:catAx>
      <c:valAx>
        <c:axId val="210562432"/>
        <c:scaling>
          <c:orientation val="minMax"/>
          <c:max val="300"/>
          <c:min val="0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[Red][&lt;0]\-&quot;&quot;0&quot;&quot;;[Blue][&gt;0]\+&quot;&quot;0&quot;&quot;;0" sourceLinked="0"/>
        <c:majorTickMark val="out"/>
        <c:minorTickMark val="none"/>
        <c:tickLblPos val="nextTo"/>
        <c:crossAx val="210560896"/>
        <c:crosses val="autoZero"/>
        <c:crossBetween val="between"/>
        <c:majorUnit val="100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34670950396314898"/>
          <c:y val="0.20022823234052264"/>
          <c:w val="0.4416481968830514"/>
          <c:h val="5.7485996694990923E-2"/>
        </c:manualLayout>
      </c:layout>
      <c:overlay val="0"/>
      <c:txPr>
        <a:bodyPr/>
        <a:lstStyle/>
        <a:p>
          <a:pPr>
            <a:defRPr sz="1200" baseline="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>
          <a:tint val="75000"/>
          <a:shade val="95000"/>
          <a:satMod val="105000"/>
        </a:schemeClr>
      </a:solidFill>
    </a:ln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96474588403767E-2"/>
          <c:y val="0.28522245064194562"/>
          <c:w val="0.83764367816092988"/>
          <c:h val="0.47812987579785843"/>
        </c:manualLayout>
      </c:layout>
      <c:lineChart>
        <c:grouping val="standard"/>
        <c:varyColors val="0"/>
        <c:ser>
          <c:idx val="0"/>
          <c:order val="0"/>
          <c:tx>
            <c:strRef>
              <c:f>'Données graph 1 et 3'!$Y$8:$Y$9</c:f>
              <c:strCache>
                <c:ptCount val="2"/>
                <c:pt idx="0">
                  <c:v>Construction </c:v>
                </c:pt>
              </c:strCache>
            </c:strRef>
          </c:tx>
          <c:spPr>
            <a:ln w="28575">
              <a:solidFill>
                <a:srgbClr val="00B050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3'!$Y$10:$Y$51</c:f>
              <c:numCache>
                <c:formatCode>#\ ##0.0</c:formatCode>
                <c:ptCount val="42"/>
                <c:pt idx="0">
                  <c:v>100</c:v>
                </c:pt>
                <c:pt idx="1">
                  <c:v>100.16612069026876</c:v>
                </c:pt>
                <c:pt idx="2">
                  <c:v>99.552819899505096</c:v>
                </c:pt>
                <c:pt idx="3">
                  <c:v>100.37160170560402</c:v>
                </c:pt>
                <c:pt idx="4">
                  <c:v>98.837709152884344</c:v>
                </c:pt>
                <c:pt idx="5">
                  <c:v>99.585483212566544</c:v>
                </c:pt>
                <c:pt idx="6">
                  <c:v>99.222084482182211</c:v>
                </c:pt>
                <c:pt idx="7">
                  <c:v>98.467301213582076</c:v>
                </c:pt>
                <c:pt idx="8">
                  <c:v>100.80799111660698</c:v>
                </c:pt>
                <c:pt idx="9">
                  <c:v>100.43906966935188</c:v>
                </c:pt>
                <c:pt idx="10">
                  <c:v>101.95178838763341</c:v>
                </c:pt>
                <c:pt idx="11">
                  <c:v>103.74480698671181</c:v>
                </c:pt>
                <c:pt idx="12">
                  <c:v>103.53701128785619</c:v>
                </c:pt>
                <c:pt idx="13">
                  <c:v>105.10837091754308</c:v>
                </c:pt>
                <c:pt idx="14">
                  <c:v>106.71000436199103</c:v>
                </c:pt>
                <c:pt idx="15">
                  <c:v>104.94693126971471</c:v>
                </c:pt>
                <c:pt idx="16">
                  <c:v>104.81483412157687</c:v>
                </c:pt>
                <c:pt idx="17">
                  <c:v>104.77304141322239</c:v>
                </c:pt>
                <c:pt idx="18">
                  <c:v>105.09473061380068</c:v>
                </c:pt>
                <c:pt idx="19">
                  <c:v>103.42298847809491</c:v>
                </c:pt>
                <c:pt idx="20">
                  <c:v>98.538994965223225</c:v>
                </c:pt>
                <c:pt idx="21">
                  <c:v>102.2886100494093</c:v>
                </c:pt>
                <c:pt idx="22">
                  <c:v>104.12369259637944</c:v>
                </c:pt>
                <c:pt idx="23">
                  <c:v>105.67552013863005</c:v>
                </c:pt>
                <c:pt idx="24">
                  <c:v>109.51594440617387</c:v>
                </c:pt>
                <c:pt idx="25">
                  <c:v>107.06337109834712</c:v>
                </c:pt>
                <c:pt idx="26">
                  <c:v>109.86948096106465</c:v>
                </c:pt>
                <c:pt idx="27">
                  <c:v>109.48652753078245</c:v>
                </c:pt>
                <c:pt idx="28">
                  <c:v>110.65785413926233</c:v>
                </c:pt>
                <c:pt idx="29">
                  <c:v>110.19590876395564</c:v>
                </c:pt>
                <c:pt idx="30">
                  <c:v>108.88840444603439</c:v>
                </c:pt>
                <c:pt idx="31">
                  <c:v>110.05041286767647</c:v>
                </c:pt>
                <c:pt idx="32">
                  <c:v>108.59632258518945</c:v>
                </c:pt>
                <c:pt idx="33">
                  <c:v>106.80347795581315</c:v>
                </c:pt>
                <c:pt idx="34">
                  <c:v>108.39196354333218</c:v>
                </c:pt>
                <c:pt idx="35">
                  <c:v>109.20996850289728</c:v>
                </c:pt>
                <c:pt idx="36">
                  <c:v>108.6001122893593</c:v>
                </c:pt>
                <c:pt idx="37">
                  <c:v>108.07011758372033</c:v>
                </c:pt>
                <c:pt idx="38">
                  <c:v>107.38067003856777</c:v>
                </c:pt>
                <c:pt idx="39">
                  <c:v>108.15565043481341</c:v>
                </c:pt>
                <c:pt idx="40">
                  <c:v>106.61730087944004</c:v>
                </c:pt>
                <c:pt idx="41">
                  <c:v>107.74661330171398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53A-461A-B9CC-63A223F758A2}"/>
            </c:ext>
          </c:extLst>
        </c:ser>
        <c:ser>
          <c:idx val="1"/>
          <c:order val="1"/>
          <c:tx>
            <c:strRef>
              <c:f>'Données graph 1 et 3'!$X$8:$X$9</c:f>
              <c:strCache>
                <c:ptCount val="2"/>
                <c:pt idx="0">
                  <c:v>Industrie </c:v>
                </c:pt>
              </c:strCache>
            </c:strRef>
          </c:tx>
          <c:spPr>
            <a:ln w="28575">
              <a:solidFill>
                <a:srgbClr val="0E41B2"/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3'!$X$10:$X$51</c:f>
              <c:numCache>
                <c:formatCode>#\ ##0.0</c:formatCode>
                <c:ptCount val="42"/>
                <c:pt idx="0">
                  <c:v>100</c:v>
                </c:pt>
                <c:pt idx="1">
                  <c:v>100.87957698962424</c:v>
                </c:pt>
                <c:pt idx="2">
                  <c:v>100.83044765433475</c:v>
                </c:pt>
                <c:pt idx="3">
                  <c:v>102.49945197701098</c:v>
                </c:pt>
                <c:pt idx="4">
                  <c:v>101.33342353513302</c:v>
                </c:pt>
                <c:pt idx="5">
                  <c:v>103.13784987367367</c:v>
                </c:pt>
                <c:pt idx="6">
                  <c:v>103.60499590335424</c:v>
                </c:pt>
                <c:pt idx="7">
                  <c:v>102.84947633171706</c:v>
                </c:pt>
                <c:pt idx="8">
                  <c:v>103.98604914477825</c:v>
                </c:pt>
                <c:pt idx="9">
                  <c:v>104.98864345317058</c:v>
                </c:pt>
                <c:pt idx="10">
                  <c:v>103.455891476003</c:v>
                </c:pt>
                <c:pt idx="11">
                  <c:v>106.76842926243407</c:v>
                </c:pt>
                <c:pt idx="12">
                  <c:v>104.23047437258826</c:v>
                </c:pt>
                <c:pt idx="13">
                  <c:v>104.61993887769169</c:v>
                </c:pt>
                <c:pt idx="14">
                  <c:v>104.21634051610604</c:v>
                </c:pt>
                <c:pt idx="15">
                  <c:v>108.12182463113014</c:v>
                </c:pt>
                <c:pt idx="16">
                  <c:v>107.0306963290076</c:v>
                </c:pt>
                <c:pt idx="17">
                  <c:v>105.26846245300712</c:v>
                </c:pt>
                <c:pt idx="18">
                  <c:v>103.92334823731927</c:v>
                </c:pt>
                <c:pt idx="19">
                  <c:v>109.20415261200786</c:v>
                </c:pt>
                <c:pt idx="20">
                  <c:v>104.41302628358751</c:v>
                </c:pt>
                <c:pt idx="21">
                  <c:v>105.67102710467806</c:v>
                </c:pt>
                <c:pt idx="22">
                  <c:v>106.10314537243728</c:v>
                </c:pt>
                <c:pt idx="23">
                  <c:v>109.63184326390272</c:v>
                </c:pt>
                <c:pt idx="24">
                  <c:v>110.49558598391241</c:v>
                </c:pt>
                <c:pt idx="25">
                  <c:v>114.95189324803141</c:v>
                </c:pt>
                <c:pt idx="26">
                  <c:v>113.05701508090824</c:v>
                </c:pt>
                <c:pt idx="27">
                  <c:v>118.15422324514695</c:v>
                </c:pt>
                <c:pt idx="28">
                  <c:v>117.45757131307153</c:v>
                </c:pt>
                <c:pt idx="29">
                  <c:v>117.32868997469524</c:v>
                </c:pt>
                <c:pt idx="30">
                  <c:v>117.19553028184949</c:v>
                </c:pt>
                <c:pt idx="31">
                  <c:v>123.51136243905492</c:v>
                </c:pt>
                <c:pt idx="32">
                  <c:v>121.74965466248634</c:v>
                </c:pt>
                <c:pt idx="33">
                  <c:v>122.27083053854059</c:v>
                </c:pt>
                <c:pt idx="34">
                  <c:v>120.00471898354999</c:v>
                </c:pt>
                <c:pt idx="35">
                  <c:v>126.0498939572451</c:v>
                </c:pt>
                <c:pt idx="36">
                  <c:v>127.52904241886984</c:v>
                </c:pt>
                <c:pt idx="37">
                  <c:v>126.82751086201263</c:v>
                </c:pt>
                <c:pt idx="38">
                  <c:v>128.35534893978061</c:v>
                </c:pt>
                <c:pt idx="39">
                  <c:v>128.1033834509818</c:v>
                </c:pt>
                <c:pt idx="40">
                  <c:v>128.29050517088794</c:v>
                </c:pt>
                <c:pt idx="41">
                  <c:v>129.24810826028454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53A-461A-B9CC-63A223F758A2}"/>
            </c:ext>
          </c:extLst>
        </c:ser>
        <c:ser>
          <c:idx val="2"/>
          <c:order val="2"/>
          <c:tx>
            <c:strRef>
              <c:f>'Données graph 1 et 3'!$Z$8:$Z$9</c:f>
              <c:strCache>
                <c:ptCount val="2"/>
                <c:pt idx="0">
                  <c:v>Tertiaire marchand </c:v>
                </c:pt>
              </c:strCache>
            </c:strRef>
          </c:tx>
          <c:spPr>
            <a:ln w="28575"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3'!$Z$10:$Z$51</c:f>
              <c:numCache>
                <c:formatCode>#\ ##0.0</c:formatCode>
                <c:ptCount val="42"/>
                <c:pt idx="0">
                  <c:v>100</c:v>
                </c:pt>
                <c:pt idx="1">
                  <c:v>98.329440968415653</c:v>
                </c:pt>
                <c:pt idx="2">
                  <c:v>98.024418170455576</c:v>
                </c:pt>
                <c:pt idx="3">
                  <c:v>98.583800191136362</c:v>
                </c:pt>
                <c:pt idx="4">
                  <c:v>99.768250279922896</c:v>
                </c:pt>
                <c:pt idx="5">
                  <c:v>99.732500888976048</c:v>
                </c:pt>
                <c:pt idx="6">
                  <c:v>98.115425026677713</c:v>
                </c:pt>
                <c:pt idx="7">
                  <c:v>99.245879420099342</c:v>
                </c:pt>
                <c:pt idx="8">
                  <c:v>98.322641962935592</c:v>
                </c:pt>
                <c:pt idx="9">
                  <c:v>100.30542675651053</c:v>
                </c:pt>
                <c:pt idx="10">
                  <c:v>99.920648311848211</c:v>
                </c:pt>
                <c:pt idx="11">
                  <c:v>101.3459783189562</c:v>
                </c:pt>
                <c:pt idx="12">
                  <c:v>101.05441430927608</c:v>
                </c:pt>
                <c:pt idx="13">
                  <c:v>101.79631612116378</c:v>
                </c:pt>
                <c:pt idx="14">
                  <c:v>100.83676801277144</c:v>
                </c:pt>
                <c:pt idx="15">
                  <c:v>101.31990710381251</c:v>
                </c:pt>
                <c:pt idx="16">
                  <c:v>103.75620071019445</c:v>
                </c:pt>
                <c:pt idx="17">
                  <c:v>101.21045548294714</c:v>
                </c:pt>
                <c:pt idx="18">
                  <c:v>100.17586004922532</c:v>
                </c:pt>
                <c:pt idx="19">
                  <c:v>102.41207586940644</c:v>
                </c:pt>
                <c:pt idx="20">
                  <c:v>96.829386119031327</c:v>
                </c:pt>
                <c:pt idx="21">
                  <c:v>94.632702752712987</c:v>
                </c:pt>
                <c:pt idx="22">
                  <c:v>99.82434082853311</c:v>
                </c:pt>
                <c:pt idx="23">
                  <c:v>85.426049175961239</c:v>
                </c:pt>
                <c:pt idx="24">
                  <c:v>90.494805660025449</c:v>
                </c:pt>
                <c:pt idx="25">
                  <c:v>103.50247295203889</c:v>
                </c:pt>
                <c:pt idx="26">
                  <c:v>104.18844189641337</c:v>
                </c:pt>
                <c:pt idx="27">
                  <c:v>104.98452617164058</c:v>
                </c:pt>
                <c:pt idx="28">
                  <c:v>106.25231724753372</c:v>
                </c:pt>
                <c:pt idx="29">
                  <c:v>106.39145341842973</c:v>
                </c:pt>
                <c:pt idx="30">
                  <c:v>105.68775528209331</c:v>
                </c:pt>
                <c:pt idx="31">
                  <c:v>107.01722694446221</c:v>
                </c:pt>
                <c:pt idx="32">
                  <c:v>106.5495563581851</c:v>
                </c:pt>
                <c:pt idx="33">
                  <c:v>107.40393359669196</c:v>
                </c:pt>
                <c:pt idx="34">
                  <c:v>108.37549728577558</c:v>
                </c:pt>
                <c:pt idx="35">
                  <c:v>107.06908816085448</c:v>
                </c:pt>
                <c:pt idx="36">
                  <c:v>109.7661625359424</c:v>
                </c:pt>
                <c:pt idx="37">
                  <c:v>107.96143846068946</c:v>
                </c:pt>
                <c:pt idx="38">
                  <c:v>109.74529426891822</c:v>
                </c:pt>
                <c:pt idx="39">
                  <c:v>110.17491912062287</c:v>
                </c:pt>
                <c:pt idx="40">
                  <c:v>109.58321483481208</c:v>
                </c:pt>
                <c:pt idx="41">
                  <c:v>110.1649169597745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3A-461A-B9CC-63A223F758A2}"/>
            </c:ext>
          </c:extLst>
        </c:ser>
        <c:ser>
          <c:idx val="3"/>
          <c:order val="3"/>
          <c:tx>
            <c:strRef>
              <c:f>'Données graph 1 et 3'!$AA$8:$AA$9</c:f>
              <c:strCache>
                <c:ptCount val="2"/>
                <c:pt idx="0">
                  <c:v>Tertiaire non marchand </c:v>
                </c:pt>
              </c:strCache>
            </c:strRef>
          </c:tx>
          <c:spPr>
            <a:ln w="28575">
              <a:solidFill>
                <a:schemeClr val="accent6">
                  <a:lumMod val="75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'Données graph 1 et 3'!$A$10:$B$51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'Données graph 1 et 3'!$AA$10:$AA$51</c:f>
              <c:numCache>
                <c:formatCode>#\ ##0.0</c:formatCode>
                <c:ptCount val="42"/>
                <c:pt idx="0">
                  <c:v>100</c:v>
                </c:pt>
                <c:pt idx="1">
                  <c:v>99.771926043159368</c:v>
                </c:pt>
                <c:pt idx="2">
                  <c:v>99.310591714965966</c:v>
                </c:pt>
                <c:pt idx="3">
                  <c:v>99.948011915322326</c:v>
                </c:pt>
                <c:pt idx="4">
                  <c:v>99.825054828163601</c:v>
                </c:pt>
                <c:pt idx="5">
                  <c:v>99.90634639278916</c:v>
                </c:pt>
                <c:pt idx="6">
                  <c:v>100.56220967539473</c:v>
                </c:pt>
                <c:pt idx="7">
                  <c:v>100.33696679296101</c:v>
                </c:pt>
                <c:pt idx="8">
                  <c:v>100.11855176118405</c:v>
                </c:pt>
                <c:pt idx="9">
                  <c:v>101.29850041565351</c:v>
                </c:pt>
                <c:pt idx="10">
                  <c:v>100.50038406656221</c:v>
                </c:pt>
                <c:pt idx="11">
                  <c:v>100.12403917459407</c:v>
                </c:pt>
                <c:pt idx="12">
                  <c:v>100.56883328974099</c:v>
                </c:pt>
                <c:pt idx="13">
                  <c:v>99.755252016213376</c:v>
                </c:pt>
                <c:pt idx="14">
                  <c:v>98.955163982741894</c:v>
                </c:pt>
                <c:pt idx="15">
                  <c:v>100.14331571600184</c:v>
                </c:pt>
                <c:pt idx="16">
                  <c:v>99.694662081609522</c:v>
                </c:pt>
                <c:pt idx="17">
                  <c:v>100.43263363729118</c:v>
                </c:pt>
                <c:pt idx="18">
                  <c:v>100.33107122149269</c:v>
                </c:pt>
                <c:pt idx="19">
                  <c:v>100.48971122740883</c:v>
                </c:pt>
                <c:pt idx="20">
                  <c:v>100.73927367511959</c:v>
                </c:pt>
                <c:pt idx="21">
                  <c:v>99.204529516901559</c:v>
                </c:pt>
                <c:pt idx="22">
                  <c:v>100.96152126773794</c:v>
                </c:pt>
                <c:pt idx="23">
                  <c:v>101.10658414022052</c:v>
                </c:pt>
                <c:pt idx="24">
                  <c:v>101.4989068200799</c:v>
                </c:pt>
                <c:pt idx="25">
                  <c:v>101.76823823779728</c:v>
                </c:pt>
                <c:pt idx="26">
                  <c:v>102.0932064916648</c:v>
                </c:pt>
                <c:pt idx="27">
                  <c:v>101.50702548645162</c:v>
                </c:pt>
                <c:pt idx="28">
                  <c:v>102.03765335244978</c:v>
                </c:pt>
                <c:pt idx="29">
                  <c:v>102.33779648058811</c:v>
                </c:pt>
                <c:pt idx="30">
                  <c:v>102.3409752479151</c:v>
                </c:pt>
                <c:pt idx="31">
                  <c:v>102.89779252180536</c:v>
                </c:pt>
                <c:pt idx="32">
                  <c:v>102.58252448836613</c:v>
                </c:pt>
                <c:pt idx="33">
                  <c:v>103.80202063158642</c:v>
                </c:pt>
                <c:pt idx="34">
                  <c:v>103.65499645371186</c:v>
                </c:pt>
                <c:pt idx="35">
                  <c:v>104.91305081211149</c:v>
                </c:pt>
                <c:pt idx="36">
                  <c:v>104.96008547094704</c:v>
                </c:pt>
                <c:pt idx="37">
                  <c:v>105.03299051335317</c:v>
                </c:pt>
                <c:pt idx="38">
                  <c:v>105.48214492502285</c:v>
                </c:pt>
                <c:pt idx="39">
                  <c:v>106.21238560831587</c:v>
                </c:pt>
                <c:pt idx="40">
                  <c:v>105.67030870814726</c:v>
                </c:pt>
                <c:pt idx="41">
                  <c:v>106.03655718441381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53A-461A-B9CC-63A223F75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435456"/>
        <c:axId val="210584704"/>
      </c:lineChart>
      <c:catAx>
        <c:axId val="210435456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/>
          <a:lstStyle/>
          <a:p>
            <a:pPr>
              <a:defRPr sz="900"/>
            </a:pPr>
            <a:endParaRPr lang="fr-FR"/>
          </a:p>
        </c:txPr>
        <c:crossAx val="210584704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210584704"/>
        <c:scaling>
          <c:orientation val="minMax"/>
          <c:max val="130"/>
          <c:min val="8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210435456"/>
        <c:crosses val="autoZero"/>
        <c:crossBetween val="midCat"/>
        <c:majorUnit val="5"/>
      </c:valAx>
      <c:spPr>
        <a:ln w="9525"/>
      </c:spPr>
    </c:plotArea>
    <c:legend>
      <c:legendPos val="r"/>
      <c:layout>
        <c:manualLayout>
          <c:xMode val="edge"/>
          <c:yMode val="edge"/>
          <c:x val="2.9829545454545456E-2"/>
          <c:y val="0.17980295566502474"/>
          <c:w val="0.95596590909090906"/>
          <c:h val="9.1133004926108319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1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Contrat d'apprentissage commencés dans le trimestre et en cours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baseline="0">
                <a:effectLst/>
              </a:rPr>
              <a:t>au 30 juin de chaque année, dans les Hautes-Alpes </a:t>
            </a:r>
            <a:r>
              <a:rPr lang="fr-FR" sz="1200" b="0" i="1" baseline="0">
                <a:effectLst/>
              </a:rPr>
              <a:t>(données brutes, en nombre)</a:t>
            </a:r>
            <a:endParaRPr lang="fr-FR" sz="1200" b="0" i="1">
              <a:effectLst/>
            </a:endParaRPr>
          </a:p>
        </c:rich>
      </c:tx>
      <c:layout>
        <c:manualLayout>
          <c:xMode val="edge"/>
          <c:yMode val="edge"/>
          <c:x val="0.12417152717021483"/>
          <c:y val="2.043565379377279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1589781983542202E-2"/>
          <c:y val="0.22718177019598126"/>
          <c:w val="0.93016067977190131"/>
          <c:h val="0.45357743553426189"/>
        </c:manualLayout>
      </c:layout>
      <c:barChart>
        <c:barDir val="col"/>
        <c:grouping val="stacked"/>
        <c:varyColors val="0"/>
        <c:ser>
          <c:idx val="0"/>
          <c:order val="0"/>
          <c:tx>
            <c:v>Cumul des entrées sur un trimestre (échelle de gauche)</c:v>
          </c:tx>
          <c:spPr>
            <a:ln w="25400">
              <a:noFill/>
            </a:ln>
          </c:spPr>
          <c:invertIfNegative val="0"/>
          <c:cat>
            <c:multiLvlStrRef>
              <c:f>'Graph appr (trim)'!$A$3:$B$13</c:f>
              <c:multiLvlStrCache>
                <c:ptCount val="11"/>
                <c:lvl>
                  <c:pt idx="0">
                    <c:v>T2</c:v>
                  </c:pt>
                  <c:pt idx="1">
                    <c:v>T2</c:v>
                  </c:pt>
                  <c:pt idx="2">
                    <c:v>T2</c:v>
                  </c:pt>
                  <c:pt idx="3">
                    <c:v>T2</c:v>
                  </c:pt>
                  <c:pt idx="4">
                    <c:v>T2</c:v>
                  </c:pt>
                  <c:pt idx="5">
                    <c:v>T2</c:v>
                  </c:pt>
                  <c:pt idx="6">
                    <c:v>T2</c:v>
                  </c:pt>
                  <c:pt idx="7">
                    <c:v>T2</c:v>
                  </c:pt>
                  <c:pt idx="8">
                    <c:v>T2</c:v>
                  </c:pt>
                  <c:pt idx="9">
                    <c:v>T2</c:v>
                  </c:pt>
                  <c:pt idx="10">
                    <c:v>T2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(trim)'!$G$3:$G$13</c:f>
              <c:numCache>
                <c:formatCode>#,##0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11</c:v>
                </c:pt>
                <c:pt idx="3">
                  <c:v>22</c:v>
                </c:pt>
                <c:pt idx="4">
                  <c:v>112</c:v>
                </c:pt>
                <c:pt idx="5">
                  <c:v>9</c:v>
                </c:pt>
                <c:pt idx="6">
                  <c:v>62</c:v>
                </c:pt>
                <c:pt idx="7">
                  <c:v>68</c:v>
                </c:pt>
                <c:pt idx="8">
                  <c:v>62</c:v>
                </c:pt>
                <c:pt idx="9">
                  <c:v>37</c:v>
                </c:pt>
                <c:pt idx="1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7-4F3C-ADD8-AF8C77147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87135152"/>
        <c:axId val="1"/>
      </c:barChart>
      <c:lineChart>
        <c:grouping val="standard"/>
        <c:varyColors val="0"/>
        <c:ser>
          <c:idx val="1"/>
          <c:order val="1"/>
          <c:tx>
            <c:v>Stocks de bénéficiaires en fin de 2e trimestres (échelle de droite)</c:v>
          </c:tx>
          <c:spPr>
            <a:ln>
              <a:solidFill>
                <a:srgbClr val="F79646">
                  <a:lumMod val="75000"/>
                </a:srgbClr>
              </a:solidFill>
            </a:ln>
          </c:spPr>
          <c:marker>
            <c:symbol val="none"/>
          </c:marker>
          <c:cat>
            <c:multiLvlStrRef>
              <c:f>'Graph appr (trim)'!$A$3:$B$13</c:f>
              <c:multiLvlStrCache>
                <c:ptCount val="11"/>
                <c:lvl>
                  <c:pt idx="0">
                    <c:v>T2</c:v>
                  </c:pt>
                  <c:pt idx="1">
                    <c:v>T2</c:v>
                  </c:pt>
                  <c:pt idx="2">
                    <c:v>T2</c:v>
                  </c:pt>
                  <c:pt idx="3">
                    <c:v>T2</c:v>
                  </c:pt>
                  <c:pt idx="4">
                    <c:v>T2</c:v>
                  </c:pt>
                  <c:pt idx="5">
                    <c:v>T2</c:v>
                  </c:pt>
                  <c:pt idx="6">
                    <c:v>T2</c:v>
                  </c:pt>
                  <c:pt idx="7">
                    <c:v>T2</c:v>
                  </c:pt>
                  <c:pt idx="8">
                    <c:v>T2</c:v>
                  </c:pt>
                  <c:pt idx="9">
                    <c:v>T2</c:v>
                  </c:pt>
                  <c:pt idx="10">
                    <c:v>T2</c:v>
                  </c:pt>
                </c:lvl>
                <c:lvl>
                  <c:pt idx="0">
                    <c:v>2015</c:v>
                  </c:pt>
                  <c:pt idx="1">
                    <c:v>2016</c:v>
                  </c:pt>
                  <c:pt idx="2">
                    <c:v>2017</c:v>
                  </c:pt>
                  <c:pt idx="3">
                    <c:v>2018</c:v>
                  </c:pt>
                  <c:pt idx="4">
                    <c:v>2019</c:v>
                  </c:pt>
                  <c:pt idx="5">
                    <c:v>2020</c:v>
                  </c:pt>
                  <c:pt idx="6">
                    <c:v>2021</c:v>
                  </c:pt>
                  <c:pt idx="7">
                    <c:v>2022</c:v>
                  </c:pt>
                  <c:pt idx="8">
                    <c:v>2023</c:v>
                  </c:pt>
                  <c:pt idx="9">
                    <c:v>2024</c:v>
                  </c:pt>
                  <c:pt idx="10">
                    <c:v>2025</c:v>
                  </c:pt>
                </c:lvl>
              </c:multiLvlStrCache>
            </c:multiLvlStrRef>
          </c:cat>
          <c:val>
            <c:numRef>
              <c:f>'Graph appr (trim)'!$H$3:$H$13</c:f>
              <c:numCache>
                <c:formatCode>#,##0</c:formatCode>
                <c:ptCount val="11"/>
                <c:pt idx="0">
                  <c:v>587</c:v>
                </c:pt>
                <c:pt idx="1">
                  <c:v>601</c:v>
                </c:pt>
                <c:pt idx="2">
                  <c:v>679</c:v>
                </c:pt>
                <c:pt idx="3">
                  <c:v>703</c:v>
                </c:pt>
                <c:pt idx="4">
                  <c:v>722</c:v>
                </c:pt>
                <c:pt idx="5">
                  <c:v>799</c:v>
                </c:pt>
                <c:pt idx="6">
                  <c:v>1111</c:v>
                </c:pt>
                <c:pt idx="7">
                  <c:v>1281</c:v>
                </c:pt>
                <c:pt idx="8">
                  <c:v>1280</c:v>
                </c:pt>
                <c:pt idx="9">
                  <c:v>1306</c:v>
                </c:pt>
                <c:pt idx="10">
                  <c:v>1340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D7-4F3C-ADD8-AF8C77147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"/>
        <c:axId val="4"/>
      </c:lineChart>
      <c:catAx>
        <c:axId val="687135152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in"/>
        <c:minorTickMark val="none"/>
        <c:tickLblPos val="low"/>
        <c:spPr>
          <a:ln w="19050"/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At val="0"/>
        <c:auto val="0"/>
        <c:lblAlgn val="ctr"/>
        <c:lblOffset val="100"/>
        <c:noMultiLvlLbl val="0"/>
      </c:catAx>
      <c:valAx>
        <c:axId val="1"/>
        <c:scaling>
          <c:orientation val="minMax"/>
          <c:max val="125"/>
          <c:min val="0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687135152"/>
        <c:crosses val="autoZero"/>
        <c:crossBetween val="between"/>
        <c:majorUnit val="25"/>
      </c:valAx>
      <c:catAx>
        <c:axId val="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"/>
        <c:crosses val="autoZero"/>
        <c:auto val="1"/>
        <c:lblAlgn val="ctr"/>
        <c:lblOffset val="100"/>
        <c:noMultiLvlLbl val="0"/>
      </c:catAx>
      <c:valAx>
        <c:axId val="4"/>
        <c:scaling>
          <c:orientation val="minMax"/>
        </c:scaling>
        <c:delete val="0"/>
        <c:axPos val="r"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accent6">
                    <a:lumMod val="75000"/>
                  </a:schemeClr>
                </a:solidFill>
              </a:defRPr>
            </a:pPr>
            <a:endParaRPr lang="fr-FR"/>
          </a:p>
        </c:txPr>
        <c:crossAx val="3"/>
        <c:crosses val="max"/>
        <c:crossBetween val="between"/>
        <c:majorUnit val="400"/>
      </c:valAx>
    </c:plotArea>
    <c:legend>
      <c:legendPos val="r"/>
      <c:layout>
        <c:manualLayout>
          <c:xMode val="edge"/>
          <c:yMode val="edge"/>
          <c:x val="1.9254499258447935E-2"/>
          <c:y val="0.14396378561649836"/>
          <c:w val="0.87188287462172065"/>
          <c:h val="5.3986419606186886E-2"/>
        </c:manualLayout>
      </c:layout>
      <c:overlay val="0"/>
      <c:spPr>
        <a:noFill/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500" b="1" i="0" u="none" strike="noStrike" baseline="0">
                <a:solidFill>
                  <a:srgbClr val="000000"/>
                </a:solidFill>
                <a:latin typeface="Calibri"/>
              </a:rPr>
              <a:t>Taux de chômage dans les Hautes-Alpes </a:t>
            </a:r>
            <a:r>
              <a:rPr lang="fr-FR" sz="1500" b="0" i="1" u="none" strike="noStrike" baseline="0">
                <a:solidFill>
                  <a:srgbClr val="000000"/>
                </a:solidFill>
                <a:latin typeface="Calibri"/>
              </a:rPr>
              <a:t>(en %)</a:t>
            </a:r>
          </a:p>
        </c:rich>
      </c:tx>
      <c:layout>
        <c:manualLayout>
          <c:xMode val="edge"/>
          <c:yMode val="edge"/>
          <c:x val="0.24529840730136029"/>
          <c:y val="2.42566276848530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122613934621808E-2"/>
          <c:y val="0.18012020686763267"/>
          <c:w val="0.83764367816092744"/>
          <c:h val="0.53208591529609095"/>
        </c:manualLayout>
      </c:layout>
      <c:lineChart>
        <c:grouping val="standard"/>
        <c:varyColors val="0"/>
        <c:ser>
          <c:idx val="0"/>
          <c:order val="0"/>
          <c:tx>
            <c:v>Provence-Alpes-Côte d'Azur</c:v>
          </c:tx>
          <c:spPr>
            <a:ln w="25400"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'dates trim'!$B$134:$C$300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2016</c:v>
                  </c:pt>
                  <c:pt idx="7">
                    <c:v>2017</c:v>
                  </c:pt>
                  <c:pt idx="11">
                    <c:v>2018</c:v>
                  </c:pt>
                  <c:pt idx="15">
                    <c:v>2019</c:v>
                  </c:pt>
                  <c:pt idx="19">
                    <c:v>2020</c:v>
                  </c:pt>
                  <c:pt idx="23">
                    <c:v>2021</c:v>
                  </c:pt>
                  <c:pt idx="27">
                    <c:v>2022</c:v>
                  </c:pt>
                  <c:pt idx="31">
                    <c:v>2023</c:v>
                  </c:pt>
                  <c:pt idx="35">
                    <c:v>2024</c:v>
                  </c:pt>
                  <c:pt idx="39">
                    <c:v>2025</c:v>
                  </c:pt>
                  <c:pt idx="43">
                    <c:v>2026</c:v>
                  </c:pt>
                  <c:pt idx="47">
                    <c:v>2027</c:v>
                  </c:pt>
                </c:lvl>
              </c:multiLvlStrCache>
            </c:multiLvlStrRef>
          </c:cat>
          <c:val>
            <c:numRef>
              <c:f>Données!$C$142:$C$182</c:f>
              <c:numCache>
                <c:formatCode>#\ ##0.0</c:formatCode>
                <c:ptCount val="41"/>
                <c:pt idx="0">
                  <c:v>11.7</c:v>
                </c:pt>
                <c:pt idx="1">
                  <c:v>11.5</c:v>
                </c:pt>
                <c:pt idx="2">
                  <c:v>11.4</c:v>
                </c:pt>
                <c:pt idx="3">
                  <c:v>11.4</c:v>
                </c:pt>
                <c:pt idx="4">
                  <c:v>11.2</c:v>
                </c:pt>
                <c:pt idx="5">
                  <c:v>11</c:v>
                </c:pt>
                <c:pt idx="6">
                  <c:v>11.4</c:v>
                </c:pt>
                <c:pt idx="7">
                  <c:v>10.9</c:v>
                </c:pt>
                <c:pt idx="8">
                  <c:v>10.8</c:v>
                </c:pt>
                <c:pt idx="9">
                  <c:v>10.8</c:v>
                </c:pt>
                <c:pt idx="10">
                  <c:v>10.3</c:v>
                </c:pt>
                <c:pt idx="11">
                  <c:v>10.6</c:v>
                </c:pt>
                <c:pt idx="12">
                  <c:v>10.4</c:v>
                </c:pt>
                <c:pt idx="13">
                  <c:v>10.199999999999999</c:v>
                </c:pt>
                <c:pt idx="14">
                  <c:v>10</c:v>
                </c:pt>
                <c:pt idx="15">
                  <c:v>10.1</c:v>
                </c:pt>
                <c:pt idx="16">
                  <c:v>9.6</c:v>
                </c:pt>
                <c:pt idx="17">
                  <c:v>9.5</c:v>
                </c:pt>
                <c:pt idx="18">
                  <c:v>9.1999999999999993</c:v>
                </c:pt>
                <c:pt idx="19">
                  <c:v>8.9</c:v>
                </c:pt>
                <c:pt idx="20">
                  <c:v>8.1999999999999993</c:v>
                </c:pt>
                <c:pt idx="21">
                  <c:v>10.1</c:v>
                </c:pt>
                <c:pt idx="22">
                  <c:v>9.1</c:v>
                </c:pt>
                <c:pt idx="23">
                  <c:v>9.1999999999999993</c:v>
                </c:pt>
                <c:pt idx="24">
                  <c:v>9.1</c:v>
                </c:pt>
                <c:pt idx="25">
                  <c:v>8.9</c:v>
                </c:pt>
                <c:pt idx="26">
                  <c:v>8.3000000000000007</c:v>
                </c:pt>
                <c:pt idx="27">
                  <c:v>8.1999999999999993</c:v>
                </c:pt>
                <c:pt idx="28">
                  <c:v>8.1999999999999993</c:v>
                </c:pt>
                <c:pt idx="29">
                  <c:v>8.1999999999999993</c:v>
                </c:pt>
                <c:pt idx="30">
                  <c:v>8</c:v>
                </c:pt>
                <c:pt idx="31">
                  <c:v>7.9</c:v>
                </c:pt>
                <c:pt idx="32">
                  <c:v>7.9</c:v>
                </c:pt>
                <c:pt idx="33">
                  <c:v>8.1</c:v>
                </c:pt>
                <c:pt idx="34">
                  <c:v>8.1999999999999993</c:v>
                </c:pt>
                <c:pt idx="35">
                  <c:v>8.1</c:v>
                </c:pt>
                <c:pt idx="36">
                  <c:v>7.8</c:v>
                </c:pt>
                <c:pt idx="37">
                  <c:v>7.9</c:v>
                </c:pt>
                <c:pt idx="38">
                  <c:v>7.8</c:v>
                </c:pt>
                <c:pt idx="39">
                  <c:v>7.9</c:v>
                </c:pt>
                <c:pt idx="40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8D-4943-A39D-2F72779E7682}"/>
            </c:ext>
          </c:extLst>
        </c:ser>
        <c:ser>
          <c:idx val="1"/>
          <c:order val="1"/>
          <c:tx>
            <c:v>France métropolitaine</c:v>
          </c:tx>
          <c:spPr>
            <a:ln w="25400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multiLvlStrRef>
              <c:f>'dates trim'!$B$134:$C$300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2016</c:v>
                  </c:pt>
                  <c:pt idx="7">
                    <c:v>2017</c:v>
                  </c:pt>
                  <c:pt idx="11">
                    <c:v>2018</c:v>
                  </c:pt>
                  <c:pt idx="15">
                    <c:v>2019</c:v>
                  </c:pt>
                  <c:pt idx="19">
                    <c:v>2020</c:v>
                  </c:pt>
                  <c:pt idx="23">
                    <c:v>2021</c:v>
                  </c:pt>
                  <c:pt idx="27">
                    <c:v>2022</c:v>
                  </c:pt>
                  <c:pt idx="31">
                    <c:v>2023</c:v>
                  </c:pt>
                  <c:pt idx="35">
                    <c:v>2024</c:v>
                  </c:pt>
                  <c:pt idx="39">
                    <c:v>2025</c:v>
                  </c:pt>
                  <c:pt idx="43">
                    <c:v>2026</c:v>
                  </c:pt>
                  <c:pt idx="47">
                    <c:v>2027</c:v>
                  </c:pt>
                </c:lvl>
              </c:multiLvlStrCache>
            </c:multiLvlStrRef>
          </c:cat>
          <c:val>
            <c:numRef>
              <c:f>Données!$B$142:$B$182</c:f>
              <c:numCache>
                <c:formatCode>#\ ##0.0</c:formatCode>
                <c:ptCount val="41"/>
                <c:pt idx="0">
                  <c:v>10.199999999999999</c:v>
                </c:pt>
                <c:pt idx="1">
                  <c:v>10</c:v>
                </c:pt>
                <c:pt idx="2">
                  <c:v>9.9</c:v>
                </c:pt>
                <c:pt idx="3">
                  <c:v>9.9</c:v>
                </c:pt>
                <c:pt idx="4">
                  <c:v>9.6999999999999993</c:v>
                </c:pt>
                <c:pt idx="5">
                  <c:v>9.6</c:v>
                </c:pt>
                <c:pt idx="6">
                  <c:v>9.6999999999999993</c:v>
                </c:pt>
                <c:pt idx="7">
                  <c:v>9.3000000000000007</c:v>
                </c:pt>
                <c:pt idx="8">
                  <c:v>9.1999999999999993</c:v>
                </c:pt>
                <c:pt idx="9">
                  <c:v>9.1999999999999993</c:v>
                </c:pt>
                <c:pt idx="10">
                  <c:v>8.6999999999999993</c:v>
                </c:pt>
                <c:pt idx="11">
                  <c:v>9</c:v>
                </c:pt>
                <c:pt idx="12">
                  <c:v>8.8000000000000007</c:v>
                </c:pt>
                <c:pt idx="13">
                  <c:v>8.6</c:v>
                </c:pt>
                <c:pt idx="14">
                  <c:v>8.5</c:v>
                </c:pt>
                <c:pt idx="15">
                  <c:v>8.5</c:v>
                </c:pt>
                <c:pt idx="16">
                  <c:v>8.1999999999999993</c:v>
                </c:pt>
                <c:pt idx="17">
                  <c:v>8.1</c:v>
                </c:pt>
                <c:pt idx="18">
                  <c:v>7.9</c:v>
                </c:pt>
                <c:pt idx="19">
                  <c:v>7.7</c:v>
                </c:pt>
                <c:pt idx="20">
                  <c:v>7.1</c:v>
                </c:pt>
                <c:pt idx="21">
                  <c:v>8.6999999999999993</c:v>
                </c:pt>
                <c:pt idx="22">
                  <c:v>7.9</c:v>
                </c:pt>
                <c:pt idx="23">
                  <c:v>8</c:v>
                </c:pt>
                <c:pt idx="24">
                  <c:v>7.7</c:v>
                </c:pt>
                <c:pt idx="25">
                  <c:v>7.7</c:v>
                </c:pt>
                <c:pt idx="26">
                  <c:v>7.2</c:v>
                </c:pt>
                <c:pt idx="27">
                  <c:v>7.1</c:v>
                </c:pt>
                <c:pt idx="28">
                  <c:v>7.2</c:v>
                </c:pt>
                <c:pt idx="29">
                  <c:v>7</c:v>
                </c:pt>
                <c:pt idx="30">
                  <c:v>6.9</c:v>
                </c:pt>
                <c:pt idx="31">
                  <c:v>6.9</c:v>
                </c:pt>
                <c:pt idx="32">
                  <c:v>7</c:v>
                </c:pt>
                <c:pt idx="33">
                  <c:v>7.2</c:v>
                </c:pt>
                <c:pt idx="34">
                  <c:v>7.3</c:v>
                </c:pt>
                <c:pt idx="35">
                  <c:v>7.2</c:v>
                </c:pt>
                <c:pt idx="36">
                  <c:v>7.1</c:v>
                </c:pt>
                <c:pt idx="37">
                  <c:v>7.2</c:v>
                </c:pt>
                <c:pt idx="38">
                  <c:v>7.1</c:v>
                </c:pt>
                <c:pt idx="39">
                  <c:v>7.3</c:v>
                </c:pt>
                <c:pt idx="40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F8D-4943-A39D-2F72779E7682}"/>
            </c:ext>
          </c:extLst>
        </c:ser>
        <c:ser>
          <c:idx val="2"/>
          <c:order val="2"/>
          <c:tx>
            <c:strRef>
              <c:f>Données!$E$8</c:f>
              <c:strCache>
                <c:ptCount val="1"/>
                <c:pt idx="0">
                  <c:v>Hautes-Alpes</c:v>
                </c:pt>
              </c:strCache>
            </c:strRef>
          </c:tx>
          <c:marker>
            <c:symbol val="none"/>
          </c:marker>
          <c:cat>
            <c:multiLvlStrRef>
              <c:f>'dates trim'!$B$134:$C$300</c:f>
              <c:multiLvlStrCache>
                <c:ptCount val="51"/>
                <c:lvl>
                  <c:pt idx="0">
                    <c:v>T2</c:v>
                  </c:pt>
                  <c:pt idx="1">
                    <c:v>T3</c:v>
                  </c:pt>
                  <c:pt idx="2">
                    <c:v>T4</c:v>
                  </c:pt>
                  <c:pt idx="3">
                    <c:v>T1</c:v>
                  </c:pt>
                  <c:pt idx="4">
                    <c:v>T2</c:v>
                  </c:pt>
                  <c:pt idx="5">
                    <c:v>T3</c:v>
                  </c:pt>
                  <c:pt idx="6">
                    <c:v>T4</c:v>
                  </c:pt>
                  <c:pt idx="7">
                    <c:v>T1</c:v>
                  </c:pt>
                  <c:pt idx="8">
                    <c:v>T2</c:v>
                  </c:pt>
                  <c:pt idx="9">
                    <c:v>T3</c:v>
                  </c:pt>
                  <c:pt idx="10">
                    <c:v>T4</c:v>
                  </c:pt>
                  <c:pt idx="11">
                    <c:v>T1</c:v>
                  </c:pt>
                  <c:pt idx="12">
                    <c:v>T2</c:v>
                  </c:pt>
                  <c:pt idx="13">
                    <c:v>T3</c:v>
                  </c:pt>
                  <c:pt idx="14">
                    <c:v>T4</c:v>
                  </c:pt>
                  <c:pt idx="15">
                    <c:v>T1</c:v>
                  </c:pt>
                  <c:pt idx="16">
                    <c:v>T2</c:v>
                  </c:pt>
                  <c:pt idx="17">
                    <c:v>T3</c:v>
                  </c:pt>
                  <c:pt idx="18">
                    <c:v>T4</c:v>
                  </c:pt>
                  <c:pt idx="19">
                    <c:v>T1</c:v>
                  </c:pt>
                  <c:pt idx="20">
                    <c:v>T2</c:v>
                  </c:pt>
                  <c:pt idx="21">
                    <c:v>T3</c:v>
                  </c:pt>
                  <c:pt idx="22">
                    <c:v>T4</c:v>
                  </c:pt>
                  <c:pt idx="23">
                    <c:v>T1</c:v>
                  </c:pt>
                  <c:pt idx="24">
                    <c:v>T2</c:v>
                  </c:pt>
                  <c:pt idx="25">
                    <c:v>T3</c:v>
                  </c:pt>
                  <c:pt idx="26">
                    <c:v>T4</c:v>
                  </c:pt>
                  <c:pt idx="27">
                    <c:v>T1</c:v>
                  </c:pt>
                  <c:pt idx="28">
                    <c:v>T2</c:v>
                  </c:pt>
                  <c:pt idx="29">
                    <c:v>T3</c:v>
                  </c:pt>
                  <c:pt idx="30">
                    <c:v>T4</c:v>
                  </c:pt>
                  <c:pt idx="31">
                    <c:v>T1</c:v>
                  </c:pt>
                  <c:pt idx="32">
                    <c:v>T2</c:v>
                  </c:pt>
                  <c:pt idx="33">
                    <c:v>T3</c:v>
                  </c:pt>
                  <c:pt idx="34">
                    <c:v>T4</c:v>
                  </c:pt>
                  <c:pt idx="35">
                    <c:v>T1</c:v>
                  </c:pt>
                  <c:pt idx="36">
                    <c:v>T2</c:v>
                  </c:pt>
                  <c:pt idx="37">
                    <c:v>T3</c:v>
                  </c:pt>
                  <c:pt idx="38">
                    <c:v>T4</c:v>
                  </c:pt>
                  <c:pt idx="39">
                    <c:v>T1</c:v>
                  </c:pt>
                  <c:pt idx="40">
                    <c:v>T2</c:v>
                  </c:pt>
                  <c:pt idx="41">
                    <c:v>T3</c:v>
                  </c:pt>
                  <c:pt idx="42">
                    <c:v>T4</c:v>
                  </c:pt>
                  <c:pt idx="43">
                    <c:v>T1</c:v>
                  </c:pt>
                  <c:pt idx="44">
                    <c:v>T2</c:v>
                  </c:pt>
                  <c:pt idx="45">
                    <c:v>T3</c:v>
                  </c:pt>
                  <c:pt idx="46">
                    <c:v>T4</c:v>
                  </c:pt>
                  <c:pt idx="47">
                    <c:v>T1</c:v>
                  </c:pt>
                  <c:pt idx="48">
                    <c:v>T2</c:v>
                  </c:pt>
                  <c:pt idx="49">
                    <c:v>T3</c:v>
                  </c:pt>
                  <c:pt idx="50">
                    <c:v>T4</c:v>
                  </c:pt>
                </c:lvl>
                <c:lvl>
                  <c:pt idx="3">
                    <c:v>2016</c:v>
                  </c:pt>
                  <c:pt idx="7">
                    <c:v>2017</c:v>
                  </c:pt>
                  <c:pt idx="11">
                    <c:v>2018</c:v>
                  </c:pt>
                  <c:pt idx="15">
                    <c:v>2019</c:v>
                  </c:pt>
                  <c:pt idx="19">
                    <c:v>2020</c:v>
                  </c:pt>
                  <c:pt idx="23">
                    <c:v>2021</c:v>
                  </c:pt>
                  <c:pt idx="27">
                    <c:v>2022</c:v>
                  </c:pt>
                  <c:pt idx="31">
                    <c:v>2023</c:v>
                  </c:pt>
                  <c:pt idx="35">
                    <c:v>2024</c:v>
                  </c:pt>
                  <c:pt idx="39">
                    <c:v>2025</c:v>
                  </c:pt>
                  <c:pt idx="43">
                    <c:v>2026</c:v>
                  </c:pt>
                  <c:pt idx="47">
                    <c:v>2027</c:v>
                  </c:pt>
                </c:lvl>
              </c:multiLvlStrCache>
            </c:multiLvlStrRef>
          </c:cat>
          <c:val>
            <c:numRef>
              <c:f>Données!$E$142:$E$182</c:f>
              <c:numCache>
                <c:formatCode>#\ ##0.0</c:formatCode>
                <c:ptCount val="41"/>
                <c:pt idx="0">
                  <c:v>9.6</c:v>
                </c:pt>
                <c:pt idx="1">
                  <c:v>9.5</c:v>
                </c:pt>
                <c:pt idx="2">
                  <c:v>9.4</c:v>
                </c:pt>
                <c:pt idx="3">
                  <c:v>9.4</c:v>
                </c:pt>
                <c:pt idx="4">
                  <c:v>9.1999999999999993</c:v>
                </c:pt>
                <c:pt idx="5">
                  <c:v>9.1</c:v>
                </c:pt>
                <c:pt idx="6">
                  <c:v>9.3000000000000007</c:v>
                </c:pt>
                <c:pt idx="7">
                  <c:v>8.9</c:v>
                </c:pt>
                <c:pt idx="8">
                  <c:v>8.6999999999999993</c:v>
                </c:pt>
                <c:pt idx="9">
                  <c:v>8.6999999999999993</c:v>
                </c:pt>
                <c:pt idx="10">
                  <c:v>8.4</c:v>
                </c:pt>
                <c:pt idx="11">
                  <c:v>8.6</c:v>
                </c:pt>
                <c:pt idx="12">
                  <c:v>8.5</c:v>
                </c:pt>
                <c:pt idx="13">
                  <c:v>8.5</c:v>
                </c:pt>
                <c:pt idx="14">
                  <c:v>8.3000000000000007</c:v>
                </c:pt>
                <c:pt idx="15">
                  <c:v>8.1999999999999993</c:v>
                </c:pt>
                <c:pt idx="16">
                  <c:v>8</c:v>
                </c:pt>
                <c:pt idx="17">
                  <c:v>7.9</c:v>
                </c:pt>
                <c:pt idx="18">
                  <c:v>7.8</c:v>
                </c:pt>
                <c:pt idx="19">
                  <c:v>7.4</c:v>
                </c:pt>
                <c:pt idx="20">
                  <c:v>7.1</c:v>
                </c:pt>
                <c:pt idx="21">
                  <c:v>8.5</c:v>
                </c:pt>
                <c:pt idx="22">
                  <c:v>7.8</c:v>
                </c:pt>
                <c:pt idx="23">
                  <c:v>9.6</c:v>
                </c:pt>
                <c:pt idx="24">
                  <c:v>8</c:v>
                </c:pt>
                <c:pt idx="25">
                  <c:v>7.3</c:v>
                </c:pt>
                <c:pt idx="26">
                  <c:v>6.9</c:v>
                </c:pt>
                <c:pt idx="27">
                  <c:v>6.9</c:v>
                </c:pt>
                <c:pt idx="28">
                  <c:v>6.8</c:v>
                </c:pt>
                <c:pt idx="29">
                  <c:v>6.8</c:v>
                </c:pt>
                <c:pt idx="30">
                  <c:v>6.6</c:v>
                </c:pt>
                <c:pt idx="31">
                  <c:v>6.5</c:v>
                </c:pt>
                <c:pt idx="32">
                  <c:v>6.5</c:v>
                </c:pt>
                <c:pt idx="33">
                  <c:v>6.6</c:v>
                </c:pt>
                <c:pt idx="34">
                  <c:v>6.6</c:v>
                </c:pt>
                <c:pt idx="35">
                  <c:v>6.5</c:v>
                </c:pt>
                <c:pt idx="36">
                  <c:v>6.1</c:v>
                </c:pt>
                <c:pt idx="37">
                  <c:v>6.2</c:v>
                </c:pt>
                <c:pt idx="38">
                  <c:v>6</c:v>
                </c:pt>
                <c:pt idx="39">
                  <c:v>6.2</c:v>
                </c:pt>
                <c:pt idx="40">
                  <c:v>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F8D-4943-A39D-2F72779E76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90400"/>
        <c:axId val="138791936"/>
      </c:lineChart>
      <c:catAx>
        <c:axId val="138790400"/>
        <c:scaling>
          <c:orientation val="minMax"/>
        </c:scaling>
        <c:delete val="0"/>
        <c:axPos val="b"/>
        <c:majorGridlines>
          <c:spPr>
            <a:ln w="3175">
              <a:solidFill>
                <a:srgbClr val="969696"/>
              </a:solidFill>
              <a:prstDash val="sysDash"/>
            </a:ln>
          </c:spPr>
        </c:majorGridlines>
        <c:numFmt formatCode="General" sourceLinked="1"/>
        <c:majorTickMark val="cross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1387919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38791936"/>
        <c:scaling>
          <c:orientation val="minMax"/>
          <c:max val="12"/>
          <c:min val="5"/>
        </c:scaling>
        <c:delete val="0"/>
        <c:axPos val="l"/>
        <c:majorGridlines>
          <c:spPr>
            <a:ln>
              <a:prstDash val="sysDash"/>
            </a:ln>
          </c:spPr>
        </c:majorGridlines>
        <c:numFmt formatCode="#,##0" sourceLinked="0"/>
        <c:majorTickMark val="out"/>
        <c:minorTickMark val="none"/>
        <c:tickLblPos val="nextTo"/>
        <c:crossAx val="138790400"/>
        <c:crosses val="autoZero"/>
        <c:crossBetween val="midCat"/>
        <c:majorUnit val="1"/>
      </c:valAx>
    </c:plotArea>
    <c:legend>
      <c:legendPos val="r"/>
      <c:layout>
        <c:manualLayout>
          <c:xMode val="edge"/>
          <c:yMode val="edge"/>
          <c:x val="8.9033792650918639E-2"/>
          <c:y val="9.0518574477083349E-2"/>
          <c:w val="0.83776515151515152"/>
          <c:h val="8.3821460187299218E-2"/>
        </c:manualLayout>
      </c:layout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906668268667008E-2"/>
          <c:y val="0.1861788714061014"/>
          <c:w val="0.87735585029537844"/>
          <c:h val="0.53993631077805415"/>
        </c:manualLayout>
      </c:layout>
      <c:barChart>
        <c:barDir val="col"/>
        <c:grouping val="clustered"/>
        <c:varyColors val="0"/>
        <c:ser>
          <c:idx val="0"/>
          <c:order val="0"/>
          <c:tx>
            <c:v>Taux de chômage, en % (échelle de gauche)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F7D2-4706-86E8-4889ED0A7A5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7D2-4706-86E8-4889ED0A7A5A}"/>
              </c:ext>
            </c:extLst>
          </c:dPt>
          <c:dPt>
            <c:idx val="3"/>
            <c:invertIfNegative val="0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4-F7D2-4706-86E8-4889ED0A7A5A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7D2-4706-86E8-4889ED0A7A5A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F7D2-4706-86E8-4889ED0A7A5A}"/>
              </c:ext>
            </c:extLst>
          </c:dPt>
          <c:dPt>
            <c:idx val="6"/>
            <c:invertIfNegative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8-F7D2-4706-86E8-4889ED0A7A5A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F7D2-4706-86E8-4889ED0A7A5A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F7D2-4706-86E8-4889ED0A7A5A}"/>
              </c:ext>
            </c:extLst>
          </c:dPt>
          <c:dLbls>
            <c:dLbl>
              <c:idx val="0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7D2-4706-86E8-4889ED0A7A5A}"/>
                </c:ext>
              </c:extLst>
            </c:dLbl>
            <c:dLbl>
              <c:idx val="1"/>
              <c:layout>
                <c:manualLayout>
                  <c:x val="0"/>
                  <c:y val="1.8779342723004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D2-4706-86E8-4889ED0A7A5A}"/>
                </c:ext>
              </c:extLst>
            </c:dLbl>
            <c:dLbl>
              <c:idx val="2"/>
              <c:layout>
                <c:manualLayout>
                  <c:x val="0"/>
                  <c:y val="1.609657947686116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D2-4706-86E8-4889ED0A7A5A}"/>
                </c:ext>
              </c:extLst>
            </c:dLbl>
            <c:dLbl>
              <c:idx val="3"/>
              <c:layout>
                <c:manualLayout>
                  <c:x val="0"/>
                  <c:y val="1.34138162307176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7D2-4706-86E8-4889ED0A7A5A}"/>
                </c:ext>
              </c:extLst>
            </c:dLbl>
            <c:dLbl>
              <c:idx val="4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7D2-4706-86E8-4889ED0A7A5A}"/>
                </c:ext>
              </c:extLst>
            </c:dLbl>
            <c:dLbl>
              <c:idx val="5"/>
              <c:layout>
                <c:manualLayout>
                  <c:x val="6.7246663173035446E-17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D2-4706-86E8-4889ED0A7A5A}"/>
                </c:ext>
              </c:extLst>
            </c:dLbl>
            <c:dLbl>
              <c:idx val="6"/>
              <c:layout>
                <c:manualLayout>
                  <c:x val="-1.8340210912425492E-3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7D2-4706-86E8-4889ED0A7A5A}"/>
                </c:ext>
              </c:extLst>
            </c:dLbl>
            <c:dLbl>
              <c:idx val="7"/>
              <c:layout>
                <c:manualLayout>
                  <c:x val="0"/>
                  <c:y val="8.0482897384305842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7D2-4706-86E8-4889ED0A7A5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'données graphiques_trim'!$G$23:$G$31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Haute-Marne</c:v>
                </c:pt>
                <c:pt idx="6">
                  <c:v>Hautes-Alpes</c:v>
                </c:pt>
                <c:pt idx="7">
                  <c:v>Corse-du-Sud</c:v>
                </c:pt>
                <c:pt idx="8">
                  <c:v>Cantal</c:v>
                </c:pt>
              </c:strCache>
            </c:strRef>
          </c:cat>
          <c:val>
            <c:numRef>
              <c:f>'données graphiques_trim'!$H$23:$H$31</c:f>
              <c:numCache>
                <c:formatCode>#\ ##0.0</c:formatCode>
                <c:ptCount val="9"/>
                <c:pt idx="0">
                  <c:v>9.1</c:v>
                </c:pt>
                <c:pt idx="1">
                  <c:v>8</c:v>
                </c:pt>
                <c:pt idx="2">
                  <c:v>7.8</c:v>
                </c:pt>
                <c:pt idx="3">
                  <c:v>7.3</c:v>
                </c:pt>
                <c:pt idx="4">
                  <c:v>7.2</c:v>
                </c:pt>
                <c:pt idx="5">
                  <c:v>6.6</c:v>
                </c:pt>
                <c:pt idx="6">
                  <c:v>6.4</c:v>
                </c:pt>
                <c:pt idx="7">
                  <c:v>6</c:v>
                </c:pt>
                <c:pt idx="8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7D2-4706-86E8-4889ED0A7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6764208"/>
        <c:axId val="1"/>
      </c:barChart>
      <c:scatterChart>
        <c:scatterStyle val="lineMarker"/>
        <c:varyColors val="0"/>
        <c:ser>
          <c:idx val="1"/>
          <c:order val="1"/>
          <c:tx>
            <c:v>Variation trimestrielle, en point (échelle de droite)</c:v>
          </c:tx>
          <c:spPr>
            <a:ln w="28575">
              <a:noFill/>
            </a:ln>
          </c:spPr>
          <c:marker>
            <c:spPr>
              <a:solidFill>
                <a:schemeClr val="accent6">
                  <a:lumMod val="75000"/>
                </a:schemeClr>
              </a:solidFill>
            </c:spPr>
          </c:marker>
          <c:xVal>
            <c:strRef>
              <c:f>'données graphiques_trim'!$G$23:$G$31</c:f>
              <c:strCache>
                <c:ptCount val="9"/>
                <c:pt idx="0">
                  <c:v>Ariège</c:v>
                </c:pt>
                <c:pt idx="1">
                  <c:v>Paca</c:v>
                </c:pt>
                <c:pt idx="2">
                  <c:v>Alpes-de-Haute-Provence</c:v>
                </c:pt>
                <c:pt idx="3">
                  <c:v>France métro.</c:v>
                </c:pt>
                <c:pt idx="4">
                  <c:v>Lot</c:v>
                </c:pt>
                <c:pt idx="5">
                  <c:v>Haute-Marne</c:v>
                </c:pt>
                <c:pt idx="6">
                  <c:v>Hautes-Alpes</c:v>
                </c:pt>
                <c:pt idx="7">
                  <c:v>Corse-du-Sud</c:v>
                </c:pt>
                <c:pt idx="8">
                  <c:v>Cantal</c:v>
                </c:pt>
              </c:strCache>
            </c:strRef>
          </c:xVal>
          <c:yVal>
            <c:numRef>
              <c:f>'données graphiques_trim'!$J$23:$J$31</c:f>
              <c:numCache>
                <c:formatCode>#\ ##0.0</c:formatCode>
                <c:ptCount val="9"/>
                <c:pt idx="0">
                  <c:v>0</c:v>
                </c:pt>
                <c:pt idx="1">
                  <c:v>9.9999999999999645E-2</c:v>
                </c:pt>
                <c:pt idx="2">
                  <c:v>-0.10000000000000053</c:v>
                </c:pt>
                <c:pt idx="3">
                  <c:v>0</c:v>
                </c:pt>
                <c:pt idx="4">
                  <c:v>0.20000000000000018</c:v>
                </c:pt>
                <c:pt idx="5">
                  <c:v>9.9999999999999645E-2</c:v>
                </c:pt>
                <c:pt idx="6">
                  <c:v>0.20000000000000018</c:v>
                </c:pt>
                <c:pt idx="7">
                  <c:v>0</c:v>
                </c:pt>
                <c:pt idx="8">
                  <c:v>0.10000000000000053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D-F7D2-4706-86E8-4889ED0A7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"/>
        <c:axId val="4"/>
      </c:scatterChart>
      <c:catAx>
        <c:axId val="936764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/>
            </a:pPr>
            <a:endParaRPr lang="fr-FR"/>
          </a:p>
        </c:txPr>
        <c:crossAx val="1"/>
        <c:crosses val="autoZero"/>
        <c:auto val="1"/>
        <c:lblAlgn val="ctr"/>
        <c:lblOffset val="100"/>
        <c:tickLblSkip val="1"/>
        <c:noMultiLvlLbl val="0"/>
      </c:catAx>
      <c:valAx>
        <c:axId val="1"/>
        <c:scaling>
          <c:orientation val="minMax"/>
          <c:max val="1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936764208"/>
        <c:crosses val="autoZero"/>
        <c:crossBetween val="between"/>
        <c:majorUnit val="1"/>
      </c:valAx>
      <c:valAx>
        <c:axId val="3"/>
        <c:scaling>
          <c:orientation val="minMax"/>
        </c:scaling>
        <c:delete val="1"/>
        <c:axPos val="b"/>
        <c:majorTickMark val="out"/>
        <c:minorTickMark val="none"/>
        <c:tickLblPos val="nextTo"/>
        <c:crossAx val="4"/>
        <c:crosses val="autoZero"/>
        <c:crossBetween val="midCat"/>
      </c:valAx>
      <c:valAx>
        <c:axId val="4"/>
        <c:scaling>
          <c:orientation val="minMax"/>
          <c:max val="0.30000000000000004"/>
          <c:min val="-0.2"/>
        </c:scaling>
        <c:delete val="0"/>
        <c:axPos val="r"/>
        <c:numFmt formatCode="[Blue][&lt;0]\-&quot;&quot;0.0&quot;&quot;;[Red][&gt;0]\+&quot;&quot;0.0&quot;&quot;;0" sourceLinked="0"/>
        <c:majorTickMark val="out"/>
        <c:minorTickMark val="none"/>
        <c:tickLblPos val="nextTo"/>
        <c:crossAx val="3"/>
        <c:crosses val="max"/>
        <c:crossBetween val="midCat"/>
        <c:majorUnit val="0.1"/>
      </c:valAx>
    </c:plotArea>
    <c:legend>
      <c:legendPos val="r"/>
      <c:layout>
        <c:manualLayout>
          <c:xMode val="edge"/>
          <c:yMode val="edge"/>
          <c:x val="4.264229007137519E-2"/>
          <c:y val="0.10664343013461346"/>
          <c:w val="0.90099174329481169"/>
          <c:h val="5.0303500794795022E-2"/>
        </c:manualLayout>
      </c:layout>
      <c:overlay val="0"/>
      <c:txPr>
        <a:bodyPr/>
        <a:lstStyle/>
        <a:p>
          <a:pPr>
            <a:defRPr sz="11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 sz="1500" b="1" i="0" u="none" strike="noStrike" baseline="0">
                <a:effectLst/>
              </a:rPr>
              <a:t>Evolution du nombre de bénéficiaires* des principales prestations sociales </a:t>
            </a:r>
            <a:r>
              <a:rPr lang="fr-FR" sz="1500" baseline="0"/>
              <a:t>dans les Hautes-Alpes</a:t>
            </a:r>
          </a:p>
          <a:p>
            <a:pPr>
              <a:defRPr/>
            </a:pPr>
            <a:r>
              <a:rPr lang="fr-FR" sz="1100" b="0" i="1"/>
              <a:t>(données brutes, base 100 au T4</a:t>
            </a:r>
            <a:r>
              <a:rPr lang="fr-FR" sz="1100" b="0" i="1" u="none" strike="noStrike" kern="1200" baseline="0">
                <a:solidFill>
                  <a:sysClr val="windowText" lastClr="000000"/>
                </a:solidFill>
              </a:rPr>
              <a:t> 2021</a:t>
            </a:r>
            <a:r>
              <a:rPr lang="fr-FR" sz="1100" b="0" i="1"/>
              <a:t>)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6251360348249151E-2"/>
          <c:y val="0.17825029043500709"/>
          <c:w val="0.88312922262587745"/>
          <c:h val="0.50919259068026335"/>
        </c:manualLayout>
      </c:layout>
      <c:lineChart>
        <c:grouping val="standard"/>
        <c:varyColors val="0"/>
        <c:ser>
          <c:idx val="1"/>
          <c:order val="0"/>
          <c:tx>
            <c:v>RSA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strRef>
              <c:f>RSA!$A$62:$A$104</c:f>
              <c:strCache>
                <c:ptCount val="43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</c:strCache>
            </c:strRef>
          </c:cat>
          <c:val>
            <c:numRef>
              <c:f>RSA!$AT$62:$AT$104</c:f>
              <c:numCache>
                <c:formatCode>0.0</c:formatCode>
                <c:ptCount val="43"/>
                <c:pt idx="0">
                  <c:v>100</c:v>
                </c:pt>
                <c:pt idx="1">
                  <c:v>99.071207430340564</c:v>
                </c:pt>
                <c:pt idx="2">
                  <c:v>98.452012383900936</c:v>
                </c:pt>
                <c:pt idx="3">
                  <c:v>97.213622291021679</c:v>
                </c:pt>
                <c:pt idx="4">
                  <c:v>98.142414860681114</c:v>
                </c:pt>
                <c:pt idx="5">
                  <c:v>98.452012383900936</c:v>
                </c:pt>
                <c:pt idx="6">
                  <c:v>96.904024767801857</c:v>
                </c:pt>
                <c:pt idx="7">
                  <c:v>96.284829721362229</c:v>
                </c:pt>
                <c:pt idx="8">
                  <c:v>94.73684210526315</c:v>
                </c:pt>
                <c:pt idx="9">
                  <c:v>96.284829721362229</c:v>
                </c:pt>
                <c:pt idx="10">
                  <c:v>96.904024767801857</c:v>
                </c:pt>
                <c:pt idx="11">
                  <c:v>98.142414860681114</c:v>
                </c:pt>
                <c:pt idx="12">
                  <c:v>98.142414860681114</c:v>
                </c:pt>
                <c:pt idx="13">
                  <c:v>97.523219814241486</c:v>
                </c:pt>
                <c:pt idx="14">
                  <c:v>95.975232198142407</c:v>
                </c:pt>
                <c:pt idx="15">
                  <c:v>94.427244582043343</c:v>
                </c:pt>
                <c:pt idx="16">
                  <c:v>94.73684210526315</c:v>
                </c:pt>
                <c:pt idx="17">
                  <c:v>95.6656346749226</c:v>
                </c:pt>
                <c:pt idx="18">
                  <c:v>96.284829721362229</c:v>
                </c:pt>
                <c:pt idx="19">
                  <c:v>93.808049535603715</c:v>
                </c:pt>
                <c:pt idx="20">
                  <c:v>91.950464396284829</c:v>
                </c:pt>
                <c:pt idx="21">
                  <c:v>92.569659442724458</c:v>
                </c:pt>
                <c:pt idx="22">
                  <c:v>92.879256965944265</c:v>
                </c:pt>
                <c:pt idx="23">
                  <c:v>92.569659442724458</c:v>
                </c:pt>
                <c:pt idx="24">
                  <c:v>91.331269349845201</c:v>
                </c:pt>
                <c:pt idx="25">
                  <c:v>90.402476780185765</c:v>
                </c:pt>
                <c:pt idx="26">
                  <c:v>88.854489164086687</c:v>
                </c:pt>
                <c:pt idx="27">
                  <c:v>87.306501547987608</c:v>
                </c:pt>
                <c:pt idx="28">
                  <c:v>88.235294117647058</c:v>
                </c:pt>
                <c:pt idx="29">
                  <c:v>88.544891640866879</c:v>
                </c:pt>
                <c:pt idx="30">
                  <c:v>89.164086687306494</c:v>
                </c:pt>
                <c:pt idx="31">
                  <c:v>87.925696594427251</c:v>
                </c:pt>
                <c:pt idx="32">
                  <c:v>86.377708978328172</c:v>
                </c:pt>
                <c:pt idx="33">
                  <c:v>85.758513931888544</c:v>
                </c:pt>
                <c:pt idx="34">
                  <c:v>84.520123839009287</c:v>
                </c:pt>
                <c:pt idx="35">
                  <c:v>83.900928792569658</c:v>
                </c:pt>
                <c:pt idx="36">
                  <c:v>83.28173374613003</c:v>
                </c:pt>
                <c:pt idx="37">
                  <c:v>83.591331269349851</c:v>
                </c:pt>
                <c:pt idx="38">
                  <c:v>83.28173374613003</c:v>
                </c:pt>
                <c:pt idx="39">
                  <c:v>83.28173374613003</c:v>
                </c:pt>
                <c:pt idx="40">
                  <c:v>85.448916408668723</c:v>
                </c:pt>
                <c:pt idx="41">
                  <c:v>85.139318885448915</c:v>
                </c:pt>
                <c:pt idx="42">
                  <c:v>84.520123839009287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ED2-4CC8-A214-75BC454808E7}"/>
            </c:ext>
          </c:extLst>
        </c:ser>
        <c:ser>
          <c:idx val="0"/>
          <c:order val="1"/>
          <c:tx>
            <c:v>ASS**</c:v>
          </c:tx>
          <c:marker>
            <c:symbol val="none"/>
          </c:marker>
          <c:cat>
            <c:strRef>
              <c:f>RSA!$A$62:$A$104</c:f>
              <c:strCache>
                <c:ptCount val="43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</c:strCache>
            </c:strRef>
          </c:cat>
          <c:val>
            <c:numRef>
              <c:f>ASS!$AS$62:$AS$104</c:f>
              <c:numCache>
                <c:formatCode>0.0</c:formatCode>
                <c:ptCount val="43"/>
                <c:pt idx="0">
                  <c:v>100</c:v>
                </c:pt>
                <c:pt idx="1">
                  <c:v>100</c:v>
                </c:pt>
                <c:pt idx="2">
                  <c:v>98.039215686274503</c:v>
                </c:pt>
                <c:pt idx="3">
                  <c:v>92.156862745098039</c:v>
                </c:pt>
                <c:pt idx="4">
                  <c:v>90.196078431372555</c:v>
                </c:pt>
                <c:pt idx="5">
                  <c:v>90.196078431372555</c:v>
                </c:pt>
                <c:pt idx="6">
                  <c:v>84.313725490196077</c:v>
                </c:pt>
                <c:pt idx="7">
                  <c:v>84.313725490196077</c:v>
                </c:pt>
                <c:pt idx="8">
                  <c:v>82.35294117647058</c:v>
                </c:pt>
                <c:pt idx="9">
                  <c:v>82.35294117647058</c:v>
                </c:pt>
                <c:pt idx="10">
                  <c:v>78.431372549019613</c:v>
                </c:pt>
                <c:pt idx="11">
                  <c:v>78.431372549019613</c:v>
                </c:pt>
                <c:pt idx="12">
                  <c:v>80.392156862745097</c:v>
                </c:pt>
                <c:pt idx="13">
                  <c:v>76.470588235294116</c:v>
                </c:pt>
                <c:pt idx="14">
                  <c:v>74.509803921568633</c:v>
                </c:pt>
                <c:pt idx="15">
                  <c:v>74.509803921568633</c:v>
                </c:pt>
                <c:pt idx="16">
                  <c:v>74.509803921568633</c:v>
                </c:pt>
                <c:pt idx="17">
                  <c:v>70.588235294117652</c:v>
                </c:pt>
                <c:pt idx="18">
                  <c:v>68.627450980392155</c:v>
                </c:pt>
                <c:pt idx="19">
                  <c:v>70.588235294117652</c:v>
                </c:pt>
                <c:pt idx="20">
                  <c:v>70.588235294117652</c:v>
                </c:pt>
                <c:pt idx="21">
                  <c:v>68.627450980392155</c:v>
                </c:pt>
                <c:pt idx="22">
                  <c:v>70.588235294117652</c:v>
                </c:pt>
                <c:pt idx="23">
                  <c:v>72.549019607843135</c:v>
                </c:pt>
                <c:pt idx="24">
                  <c:v>72.549019607843135</c:v>
                </c:pt>
                <c:pt idx="25">
                  <c:v>70.588235294117652</c:v>
                </c:pt>
                <c:pt idx="26">
                  <c:v>68.627450980392155</c:v>
                </c:pt>
                <c:pt idx="27">
                  <c:v>66.666666666666657</c:v>
                </c:pt>
                <c:pt idx="28">
                  <c:v>62.745098039215684</c:v>
                </c:pt>
                <c:pt idx="29">
                  <c:v>64.705882352941174</c:v>
                </c:pt>
                <c:pt idx="30">
                  <c:v>64.705882352941174</c:v>
                </c:pt>
                <c:pt idx="31">
                  <c:v>66.666666666666657</c:v>
                </c:pt>
                <c:pt idx="32">
                  <c:v>66.666666666666657</c:v>
                </c:pt>
                <c:pt idx="33">
                  <c:v>66.666666666666657</c:v>
                </c:pt>
                <c:pt idx="34">
                  <c:v>62.745098039215684</c:v>
                </c:pt>
                <c:pt idx="35">
                  <c:v>66.666666666666657</c:v>
                </c:pt>
                <c:pt idx="36">
                  <c:v>70.588235294117652</c:v>
                </c:pt>
                <c:pt idx="37">
                  <c:v>72.549019607843135</c:v>
                </c:pt>
                <c:pt idx="38">
                  <c:v>74.509803921568633</c:v>
                </c:pt>
                <c:pt idx="39">
                  <c:v>72.549019607843135</c:v>
                </c:pt>
                <c:pt idx="40">
                  <c:v>74.509803921568633</c:v>
                </c:pt>
                <c:pt idx="41">
                  <c:v>72.549019607843135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D2-4CC8-A214-75BC454808E7}"/>
            </c:ext>
          </c:extLst>
        </c:ser>
        <c:ser>
          <c:idx val="3"/>
          <c:order val="2"/>
          <c:tx>
            <c:v>PA</c:v>
          </c:tx>
          <c:marker>
            <c:symbol val="none"/>
          </c:marker>
          <c:cat>
            <c:strRef>
              <c:f>RSA!$A$62:$A$104</c:f>
              <c:strCache>
                <c:ptCount val="43"/>
                <c:pt idx="0">
                  <c:v>T4
2021</c:v>
                </c:pt>
                <c:pt idx="3">
                  <c:v>T1
2022</c:v>
                </c:pt>
                <c:pt idx="6">
                  <c:v>T2
2022</c:v>
                </c:pt>
                <c:pt idx="9">
                  <c:v>T3
2022</c:v>
                </c:pt>
                <c:pt idx="12">
                  <c:v>T4
2022</c:v>
                </c:pt>
                <c:pt idx="15">
                  <c:v>T1
2023</c:v>
                </c:pt>
                <c:pt idx="18">
                  <c:v>T2
2023</c:v>
                </c:pt>
                <c:pt idx="21">
                  <c:v>T3
2023</c:v>
                </c:pt>
                <c:pt idx="24">
                  <c:v>T4
2023</c:v>
                </c:pt>
                <c:pt idx="27">
                  <c:v>T1
2024</c:v>
                </c:pt>
                <c:pt idx="30">
                  <c:v>T2
2024</c:v>
                </c:pt>
                <c:pt idx="33">
                  <c:v>T3
2024</c:v>
                </c:pt>
                <c:pt idx="36">
                  <c:v>T4
2024</c:v>
                </c:pt>
                <c:pt idx="39">
                  <c:v>T1
2025</c:v>
                </c:pt>
                <c:pt idx="42">
                  <c:v>T2
2025</c:v>
                </c:pt>
              </c:strCache>
            </c:strRef>
          </c:cat>
          <c:val>
            <c:numRef>
              <c:f>PA!$AS$62:$AS$104</c:f>
              <c:numCache>
                <c:formatCode>0.0</c:formatCode>
                <c:ptCount val="43"/>
                <c:pt idx="0">
                  <c:v>100</c:v>
                </c:pt>
                <c:pt idx="1">
                  <c:v>98.306679209783638</c:v>
                </c:pt>
                <c:pt idx="2">
                  <c:v>97.554092191909689</c:v>
                </c:pt>
                <c:pt idx="3">
                  <c:v>98.400752587017877</c:v>
                </c:pt>
                <c:pt idx="4">
                  <c:v>99.52963311382878</c:v>
                </c:pt>
                <c:pt idx="5">
                  <c:v>100.18814675446848</c:v>
                </c:pt>
                <c:pt idx="6">
                  <c:v>100.75258701787395</c:v>
                </c:pt>
                <c:pt idx="7">
                  <c:v>100.28222013170274</c:v>
                </c:pt>
                <c:pt idx="8">
                  <c:v>100.56444026340546</c:v>
                </c:pt>
                <c:pt idx="9">
                  <c:v>101.88146754468485</c:v>
                </c:pt>
                <c:pt idx="10">
                  <c:v>102.91627469426152</c:v>
                </c:pt>
                <c:pt idx="11">
                  <c:v>103.38664158043274</c:v>
                </c:pt>
                <c:pt idx="12">
                  <c:v>102.63405456255879</c:v>
                </c:pt>
                <c:pt idx="13">
                  <c:v>100.09407337723424</c:v>
                </c:pt>
                <c:pt idx="14">
                  <c:v>98.965192850423335</c:v>
                </c:pt>
                <c:pt idx="15">
                  <c:v>99.059266227657574</c:v>
                </c:pt>
                <c:pt idx="16">
                  <c:v>98.777046095954844</c:v>
                </c:pt>
                <c:pt idx="17">
                  <c:v>100.09407337723424</c:v>
                </c:pt>
                <c:pt idx="18">
                  <c:v>100.18814675446848</c:v>
                </c:pt>
                <c:pt idx="19">
                  <c:v>99.52963311382878</c:v>
                </c:pt>
                <c:pt idx="20">
                  <c:v>98.777046095954844</c:v>
                </c:pt>
                <c:pt idx="21">
                  <c:v>98.965192850423335</c:v>
                </c:pt>
                <c:pt idx="22">
                  <c:v>98.965192850423335</c:v>
                </c:pt>
                <c:pt idx="23">
                  <c:v>98.871119473189083</c:v>
                </c:pt>
                <c:pt idx="24">
                  <c:v>98.777046095954844</c:v>
                </c:pt>
                <c:pt idx="25">
                  <c:v>95.766698024459075</c:v>
                </c:pt>
                <c:pt idx="26">
                  <c:v>95.014111006585139</c:v>
                </c:pt>
                <c:pt idx="27">
                  <c:v>94.073377234242699</c:v>
                </c:pt>
                <c:pt idx="28">
                  <c:v>94.637817497648172</c:v>
                </c:pt>
                <c:pt idx="29">
                  <c:v>95.014111006585139</c:v>
                </c:pt>
                <c:pt idx="30">
                  <c:v>96.237064910630295</c:v>
                </c:pt>
                <c:pt idx="31">
                  <c:v>97.554092191909689</c:v>
                </c:pt>
                <c:pt idx="32">
                  <c:v>98.024459078080909</c:v>
                </c:pt>
                <c:pt idx="33">
                  <c:v>99.059266227657574</c:v>
                </c:pt>
                <c:pt idx="34">
                  <c:v>98.777046095954844</c:v>
                </c:pt>
                <c:pt idx="35">
                  <c:v>99.623706491063018</c:v>
                </c:pt>
                <c:pt idx="36">
                  <c:v>99.905926622765762</c:v>
                </c:pt>
                <c:pt idx="37">
                  <c:v>99.905926622765762</c:v>
                </c:pt>
                <c:pt idx="38">
                  <c:v>98.494825964252115</c:v>
                </c:pt>
                <c:pt idx="39">
                  <c:v>97.177798682972721</c:v>
                </c:pt>
                <c:pt idx="40">
                  <c:v>97.365945437441198</c:v>
                </c:pt>
                <c:pt idx="41">
                  <c:v>95.954844778927566</c:v>
                </c:pt>
                <c:pt idx="42">
                  <c:v>96.331138287864533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ED2-4CC8-A214-75BC454808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0537856"/>
        <c:axId val="230547840"/>
      </c:lineChart>
      <c:catAx>
        <c:axId val="230537856"/>
        <c:scaling>
          <c:orientation val="minMax"/>
          <c:max val="43"/>
        </c:scaling>
        <c:delete val="0"/>
        <c:axPos val="b"/>
        <c:majorGridlines/>
        <c:numFmt formatCode="General" sourceLinked="1"/>
        <c:majorTickMark val="out"/>
        <c:minorTickMark val="none"/>
        <c:tickLblPos val="low"/>
        <c:spPr>
          <a:ln w="19050"/>
        </c:spPr>
        <c:txPr>
          <a:bodyPr/>
          <a:lstStyle/>
          <a:p>
            <a:pPr>
              <a:defRPr sz="1000" baseline="0"/>
            </a:pPr>
            <a:endParaRPr lang="fr-FR"/>
          </a:p>
        </c:txPr>
        <c:crossAx val="230547840"/>
        <c:crossesAt val="100"/>
        <c:auto val="1"/>
        <c:lblAlgn val="ctr"/>
        <c:lblOffset val="100"/>
        <c:tickMarkSkip val="3"/>
        <c:noMultiLvlLbl val="1"/>
      </c:catAx>
      <c:valAx>
        <c:axId val="230547840"/>
        <c:scaling>
          <c:orientation val="minMax"/>
          <c:max val="104"/>
          <c:min val="60"/>
        </c:scaling>
        <c:delete val="0"/>
        <c:axPos val="l"/>
        <c:majorGridlines/>
        <c:numFmt formatCode="0" sourceLinked="0"/>
        <c:majorTickMark val="out"/>
        <c:minorTickMark val="none"/>
        <c:tickLblPos val="low"/>
        <c:crossAx val="230537856"/>
        <c:crossesAt val="43862"/>
        <c:crossBetween val="midCat"/>
        <c:majorUnit val="4"/>
      </c:valAx>
      <c:spPr>
        <a:ln>
          <a:solidFill>
            <a:schemeClr val="tx1">
              <a:tint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9250752192561297"/>
          <c:y val="0.7742394905554838"/>
          <c:w val="0.37935439472504962"/>
          <c:h val="6.0731866954917786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</a:rPr>
              <a:t>Evolution du cumul annuel glissant des créations d'entreprises </a:t>
            </a:r>
          </a:p>
          <a:p>
            <a:pPr>
              <a:defRPr/>
            </a:pP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(données brutes, en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base 100 au 1</a:t>
            </a:r>
            <a:r>
              <a:rPr lang="fr-FR" sz="1000" b="0" i="1" u="none" strike="noStrike" kern="1200" spc="0" baseline="30000">
                <a:solidFill>
                  <a:srgbClr val="000000"/>
                </a:solidFill>
                <a:latin typeface="Calibri"/>
              </a:rPr>
              <a:t>e </a:t>
            </a:r>
            <a:r>
              <a:rPr lang="fr-FR" sz="1000" b="0" i="1" u="none" strike="noStrike" kern="1200" spc="0" baseline="0">
                <a:solidFill>
                  <a:srgbClr val="000000"/>
                </a:solidFill>
                <a:latin typeface="Calibri"/>
              </a:rPr>
              <a:t>trimestre 2015 </a:t>
            </a:r>
            <a:r>
              <a:rPr lang="fr-FR" sz="1000" b="0" i="1" u="none" strike="noStrike" baseline="0">
                <a:solidFill>
                  <a:srgbClr val="000000"/>
                </a:solidFill>
                <a:latin typeface="Calibri"/>
              </a:rPr>
              <a:t>)</a:t>
            </a:r>
          </a:p>
        </c:rich>
      </c:tx>
      <c:layout>
        <c:manualLayout>
          <c:xMode val="edge"/>
          <c:yMode val="edge"/>
          <c:x val="0.21786639343918568"/>
          <c:y val="2.02331097686805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5.0918923802737791E-2"/>
          <c:y val="0.24729020639798646"/>
          <c:w val="0.92942066234906906"/>
          <c:h val="0.52392569192019056"/>
        </c:manualLayout>
      </c:layout>
      <c:lineChart>
        <c:grouping val="standard"/>
        <c:varyColors val="0"/>
        <c:ser>
          <c:idx val="3"/>
          <c:order val="0"/>
          <c:tx>
            <c:v>Total Hautes-Alpes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annuel'!$X$10:$X$51</c:f>
              <c:numCache>
                <c:formatCode>0.0</c:formatCode>
                <c:ptCount val="42"/>
                <c:pt idx="0">
                  <c:v>100</c:v>
                </c:pt>
                <c:pt idx="1">
                  <c:v>99.140211640211646</c:v>
                </c:pt>
                <c:pt idx="2">
                  <c:v>99.338624338624342</c:v>
                </c:pt>
                <c:pt idx="3">
                  <c:v>96.164021164021165</c:v>
                </c:pt>
                <c:pt idx="4">
                  <c:v>98.80952380952381</c:v>
                </c:pt>
                <c:pt idx="5">
                  <c:v>97.552910052910065</c:v>
                </c:pt>
                <c:pt idx="6">
                  <c:v>98.015873015873012</c:v>
                </c:pt>
                <c:pt idx="7">
                  <c:v>96.164021164021165</c:v>
                </c:pt>
                <c:pt idx="8">
                  <c:v>94.378306878306887</c:v>
                </c:pt>
                <c:pt idx="9">
                  <c:v>93.452380952380949</c:v>
                </c:pt>
                <c:pt idx="10">
                  <c:v>93.518518518518519</c:v>
                </c:pt>
                <c:pt idx="11">
                  <c:v>100.33068783068784</c:v>
                </c:pt>
                <c:pt idx="12">
                  <c:v>106.61375661375661</c:v>
                </c:pt>
                <c:pt idx="13">
                  <c:v>110.51587301587303</c:v>
                </c:pt>
                <c:pt idx="14">
                  <c:v>110.71428571428572</c:v>
                </c:pt>
                <c:pt idx="15">
                  <c:v>111.30952380952381</c:v>
                </c:pt>
                <c:pt idx="16">
                  <c:v>114.74867724867725</c:v>
                </c:pt>
                <c:pt idx="17">
                  <c:v>118.71693121693121</c:v>
                </c:pt>
                <c:pt idx="18">
                  <c:v>123.34656084656083</c:v>
                </c:pt>
                <c:pt idx="19">
                  <c:v>125.39682539682539</c:v>
                </c:pt>
                <c:pt idx="20">
                  <c:v>120.89947089947091</c:v>
                </c:pt>
                <c:pt idx="21">
                  <c:v>114.55026455026456</c:v>
                </c:pt>
                <c:pt idx="22">
                  <c:v>119.44444444444444</c:v>
                </c:pt>
                <c:pt idx="23">
                  <c:v>126.38888888888889</c:v>
                </c:pt>
                <c:pt idx="24">
                  <c:v>132.07671957671957</c:v>
                </c:pt>
                <c:pt idx="25">
                  <c:v>148.14814814814815</c:v>
                </c:pt>
                <c:pt idx="26">
                  <c:v>146.03174603174602</c:v>
                </c:pt>
                <c:pt idx="27">
                  <c:v>148.28042328042329</c:v>
                </c:pt>
                <c:pt idx="28">
                  <c:v>154.76190476190476</c:v>
                </c:pt>
                <c:pt idx="29">
                  <c:v>153.83597883597884</c:v>
                </c:pt>
                <c:pt idx="30">
                  <c:v>161.24338624338623</c:v>
                </c:pt>
                <c:pt idx="31">
                  <c:v>164.28571428571428</c:v>
                </c:pt>
                <c:pt idx="32">
                  <c:v>161.57407407407408</c:v>
                </c:pt>
                <c:pt idx="33">
                  <c:v>153.50529100529101</c:v>
                </c:pt>
                <c:pt idx="34">
                  <c:v>151.05820105820106</c:v>
                </c:pt>
                <c:pt idx="35">
                  <c:v>147.08994708994709</c:v>
                </c:pt>
                <c:pt idx="36">
                  <c:v>152.97619047619045</c:v>
                </c:pt>
                <c:pt idx="37">
                  <c:v>152.84391534391534</c:v>
                </c:pt>
                <c:pt idx="38">
                  <c:v>148.21428571428572</c:v>
                </c:pt>
                <c:pt idx="39">
                  <c:v>146.75925925925927</c:v>
                </c:pt>
                <c:pt idx="40">
                  <c:v>139.88095238095238</c:v>
                </c:pt>
                <c:pt idx="41">
                  <c:v>143.38624338624339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D62-4FF2-9E77-22313264B6D7}"/>
            </c:ext>
          </c:extLst>
        </c:ser>
        <c:ser>
          <c:idx val="1"/>
          <c:order val="1"/>
          <c:tx>
            <c:v>Hautes-Alpes hors micro-entrepreneurs</c:v>
          </c:tx>
          <c:spPr>
            <a:ln w="28575" cap="rnd">
              <a:solidFill>
                <a:schemeClr val="tx2">
                  <a:lumMod val="75000"/>
                  <a:lumOff val="2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annuel'!$W$10:$W$51</c:f>
              <c:numCache>
                <c:formatCode>0.0</c:formatCode>
                <c:ptCount val="42"/>
                <c:pt idx="0">
                  <c:v>100</c:v>
                </c:pt>
                <c:pt idx="1">
                  <c:v>97.569866342648851</c:v>
                </c:pt>
                <c:pt idx="2">
                  <c:v>97.448359659781289</c:v>
                </c:pt>
                <c:pt idx="3">
                  <c:v>91.980558930741182</c:v>
                </c:pt>
                <c:pt idx="4">
                  <c:v>95.504252733900358</c:v>
                </c:pt>
                <c:pt idx="5">
                  <c:v>96.476306196840824</c:v>
                </c:pt>
                <c:pt idx="6">
                  <c:v>94.775212636695016</c:v>
                </c:pt>
                <c:pt idx="7">
                  <c:v>94.289185905224798</c:v>
                </c:pt>
                <c:pt idx="8">
                  <c:v>88.092345078979335</c:v>
                </c:pt>
                <c:pt idx="9">
                  <c:v>84.568651275820173</c:v>
                </c:pt>
                <c:pt idx="10">
                  <c:v>85.905224787363309</c:v>
                </c:pt>
                <c:pt idx="11">
                  <c:v>92.102065613608758</c:v>
                </c:pt>
                <c:pt idx="12">
                  <c:v>97.691373025516398</c:v>
                </c:pt>
                <c:pt idx="13">
                  <c:v>103.15917375455651</c:v>
                </c:pt>
                <c:pt idx="14">
                  <c:v>103.40218712029161</c:v>
                </c:pt>
                <c:pt idx="15">
                  <c:v>100.48602673147022</c:v>
                </c:pt>
                <c:pt idx="16">
                  <c:v>105.95382746051033</c:v>
                </c:pt>
                <c:pt idx="17">
                  <c:v>113.73025516403401</c:v>
                </c:pt>
                <c:pt idx="18">
                  <c:v>120.89914945321993</c:v>
                </c:pt>
                <c:pt idx="19">
                  <c:v>116.28189550425274</c:v>
                </c:pt>
                <c:pt idx="20">
                  <c:v>108.14094775212637</c:v>
                </c:pt>
                <c:pt idx="21">
                  <c:v>96.111786148238153</c:v>
                </c:pt>
                <c:pt idx="22">
                  <c:v>92.345078979343867</c:v>
                </c:pt>
                <c:pt idx="23">
                  <c:v>98.055893074119069</c:v>
                </c:pt>
                <c:pt idx="24">
                  <c:v>98.055893074119069</c:v>
                </c:pt>
                <c:pt idx="25">
                  <c:v>107.65492102065615</c:v>
                </c:pt>
                <c:pt idx="26">
                  <c:v>105.46780072904009</c:v>
                </c:pt>
                <c:pt idx="27">
                  <c:v>107.41190765492101</c:v>
                </c:pt>
                <c:pt idx="28">
                  <c:v>110.44957472660997</c:v>
                </c:pt>
                <c:pt idx="29">
                  <c:v>102.79465370595382</c:v>
                </c:pt>
                <c:pt idx="30">
                  <c:v>102.91616038882138</c:v>
                </c:pt>
                <c:pt idx="31">
                  <c:v>103.03766707168893</c:v>
                </c:pt>
                <c:pt idx="32">
                  <c:v>100.36452004860269</c:v>
                </c:pt>
                <c:pt idx="33">
                  <c:v>95.382746051032811</c:v>
                </c:pt>
                <c:pt idx="34">
                  <c:v>96.597812879708385</c:v>
                </c:pt>
                <c:pt idx="35">
                  <c:v>91.373025516403402</c:v>
                </c:pt>
                <c:pt idx="36">
                  <c:v>96.111786148238153</c:v>
                </c:pt>
                <c:pt idx="37">
                  <c:v>96.597812879708385</c:v>
                </c:pt>
                <c:pt idx="38">
                  <c:v>91.373025516403402</c:v>
                </c:pt>
                <c:pt idx="39">
                  <c:v>93.43863912515188</c:v>
                </c:pt>
                <c:pt idx="40">
                  <c:v>89.428918590522471</c:v>
                </c:pt>
                <c:pt idx="41">
                  <c:v>95.139732685297702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D62-4FF2-9E77-22313264B6D7}"/>
            </c:ext>
          </c:extLst>
        </c:ser>
        <c:ser>
          <c:idx val="2"/>
          <c:order val="2"/>
          <c:tx>
            <c:v>Total Provence-Alpes-Côte d'Azur</c:v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'Cumul annuel'!$A$10:$B$51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annuel'!$T$10:$T$51</c:f>
              <c:numCache>
                <c:formatCode>0.0</c:formatCode>
                <c:ptCount val="42"/>
                <c:pt idx="0">
                  <c:v>100</c:v>
                </c:pt>
                <c:pt idx="1">
                  <c:v>98.939875299434263</c:v>
                </c:pt>
                <c:pt idx="2">
                  <c:v>98.503253427566634</c:v>
                </c:pt>
                <c:pt idx="3">
                  <c:v>97.949406228232618</c:v>
                </c:pt>
                <c:pt idx="4">
                  <c:v>99.559980292553647</c:v>
                </c:pt>
                <c:pt idx="5">
                  <c:v>101.47975739453967</c:v>
                </c:pt>
                <c:pt idx="6">
                  <c:v>101.42029527191178</c:v>
                </c:pt>
                <c:pt idx="7">
                  <c:v>101.868809568305</c:v>
                </c:pt>
                <c:pt idx="8">
                  <c:v>102.61123664225889</c:v>
                </c:pt>
                <c:pt idx="9">
                  <c:v>102.6791933538336</c:v>
                </c:pt>
                <c:pt idx="10">
                  <c:v>105.0440869166341</c:v>
                </c:pt>
                <c:pt idx="11">
                  <c:v>108.72054501282682</c:v>
                </c:pt>
                <c:pt idx="12">
                  <c:v>113.93962046176584</c:v>
                </c:pt>
                <c:pt idx="13">
                  <c:v>119.25383530690949</c:v>
                </c:pt>
                <c:pt idx="14">
                  <c:v>122.52085421586449</c:v>
                </c:pt>
                <c:pt idx="15">
                  <c:v>125.09981142012538</c:v>
                </c:pt>
                <c:pt idx="16">
                  <c:v>129.89415742172235</c:v>
                </c:pt>
                <c:pt idx="17">
                  <c:v>133.11700446815377</c:v>
                </c:pt>
                <c:pt idx="18">
                  <c:v>136.85292468697438</c:v>
                </c:pt>
                <c:pt idx="19">
                  <c:v>142.87728716807393</c:v>
                </c:pt>
                <c:pt idx="20">
                  <c:v>141.59120640152224</c:v>
                </c:pt>
                <c:pt idx="21">
                  <c:v>134.12955947061721</c:v>
                </c:pt>
                <c:pt idx="22">
                  <c:v>141.65576527751821</c:v>
                </c:pt>
                <c:pt idx="23">
                  <c:v>147.08210869676017</c:v>
                </c:pt>
                <c:pt idx="24">
                  <c:v>157.85324748135437</c:v>
                </c:pt>
                <c:pt idx="25">
                  <c:v>179.44989041980259</c:v>
                </c:pt>
                <c:pt idx="26">
                  <c:v>177.83761743769219</c:v>
                </c:pt>
                <c:pt idx="27">
                  <c:v>181.56164523198723</c:v>
                </c:pt>
                <c:pt idx="28">
                  <c:v>183.82290480963627</c:v>
                </c:pt>
                <c:pt idx="29">
                  <c:v>180.62044477667726</c:v>
                </c:pt>
                <c:pt idx="30">
                  <c:v>186.25235724843273</c:v>
                </c:pt>
                <c:pt idx="31">
                  <c:v>187.68794278044885</c:v>
                </c:pt>
                <c:pt idx="32">
                  <c:v>184.0658500535159</c:v>
                </c:pt>
                <c:pt idx="33">
                  <c:v>180.45564975110855</c:v>
                </c:pt>
                <c:pt idx="34">
                  <c:v>178.67178607227197</c:v>
                </c:pt>
                <c:pt idx="35">
                  <c:v>175.2382732199589</c:v>
                </c:pt>
                <c:pt idx="36">
                  <c:v>179.67754540357791</c:v>
                </c:pt>
                <c:pt idx="37">
                  <c:v>180.32313416353782</c:v>
                </c:pt>
                <c:pt idx="38">
                  <c:v>179.51784713137729</c:v>
                </c:pt>
                <c:pt idx="39">
                  <c:v>180.40128438184877</c:v>
                </c:pt>
                <c:pt idx="40">
                  <c:v>177.42987716824382</c:v>
                </c:pt>
                <c:pt idx="41">
                  <c:v>180.09717809755185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2-4FF2-9E77-22313264B6D7}"/>
            </c:ext>
          </c:extLst>
        </c:ser>
        <c:ser>
          <c:idx val="0"/>
          <c:order val="3"/>
          <c:tx>
            <c:v>Provence-Alpes-Côte d'Azur hors micro-entrepreneurs</c:v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multiLvlStrRef>
              <c:f>'Cumul annuel'!$A$10:$B$51</c:f>
              <c:multiLvlStrCache>
                <c:ptCount val="42"/>
                <c:lvl>
                  <c:pt idx="0">
                    <c:v>T1</c:v>
                  </c:pt>
                  <c:pt idx="1">
                    <c:v>T2</c:v>
                  </c:pt>
                  <c:pt idx="2">
                    <c:v>T3</c:v>
                  </c:pt>
                  <c:pt idx="3">
                    <c:v>T4</c:v>
                  </c:pt>
                  <c:pt idx="4">
                    <c:v>T1</c:v>
                  </c:pt>
                  <c:pt idx="5">
                    <c:v>T2</c:v>
                  </c:pt>
                  <c:pt idx="6">
                    <c:v>T3</c:v>
                  </c:pt>
                  <c:pt idx="7">
                    <c:v>T4</c:v>
                  </c:pt>
                  <c:pt idx="8">
                    <c:v>T1</c:v>
                  </c:pt>
                  <c:pt idx="9">
                    <c:v>T2</c:v>
                  </c:pt>
                  <c:pt idx="10">
                    <c:v>T3</c:v>
                  </c:pt>
                  <c:pt idx="11">
                    <c:v>T4</c:v>
                  </c:pt>
                  <c:pt idx="12">
                    <c:v>T1</c:v>
                  </c:pt>
                  <c:pt idx="13">
                    <c:v>T2</c:v>
                  </c:pt>
                  <c:pt idx="14">
                    <c:v>T3</c:v>
                  </c:pt>
                  <c:pt idx="15">
                    <c:v>T4</c:v>
                  </c:pt>
                  <c:pt idx="16">
                    <c:v>T1</c:v>
                  </c:pt>
                  <c:pt idx="17">
                    <c:v>T2</c:v>
                  </c:pt>
                  <c:pt idx="18">
                    <c:v>T3</c:v>
                  </c:pt>
                  <c:pt idx="19">
                    <c:v>T4</c:v>
                  </c:pt>
                  <c:pt idx="20">
                    <c:v>T1</c:v>
                  </c:pt>
                  <c:pt idx="21">
                    <c:v>T2</c:v>
                  </c:pt>
                  <c:pt idx="22">
                    <c:v>T3</c:v>
                  </c:pt>
                  <c:pt idx="23">
                    <c:v>T4</c:v>
                  </c:pt>
                  <c:pt idx="24">
                    <c:v>T1</c:v>
                  </c:pt>
                  <c:pt idx="25">
                    <c:v>T2</c:v>
                  </c:pt>
                  <c:pt idx="26">
                    <c:v>T3</c:v>
                  </c:pt>
                  <c:pt idx="27">
                    <c:v>T4</c:v>
                  </c:pt>
                  <c:pt idx="28">
                    <c:v>T1</c:v>
                  </c:pt>
                  <c:pt idx="29">
                    <c:v>T2</c:v>
                  </c:pt>
                  <c:pt idx="30">
                    <c:v>T3</c:v>
                  </c:pt>
                  <c:pt idx="31">
                    <c:v>T4</c:v>
                  </c:pt>
                  <c:pt idx="32">
                    <c:v>T1</c:v>
                  </c:pt>
                  <c:pt idx="33">
                    <c:v>T2</c:v>
                  </c:pt>
                  <c:pt idx="34">
                    <c:v>T3</c:v>
                  </c:pt>
                  <c:pt idx="35">
                    <c:v>T4</c:v>
                  </c:pt>
                  <c:pt idx="36">
                    <c:v>T1</c:v>
                  </c:pt>
                  <c:pt idx="37">
                    <c:v>T2</c:v>
                  </c:pt>
                  <c:pt idx="38">
                    <c:v>T3</c:v>
                  </c:pt>
                  <c:pt idx="39">
                    <c:v>T4</c:v>
                  </c:pt>
                  <c:pt idx="40">
                    <c:v>T1</c:v>
                  </c:pt>
                  <c:pt idx="41">
                    <c:v>T2</c:v>
                  </c:pt>
                </c:lvl>
                <c:lvl>
                  <c:pt idx="0">
                    <c:v>2015</c:v>
                  </c:pt>
                  <c:pt idx="4">
                    <c:v>2016</c:v>
                  </c:pt>
                  <c:pt idx="8">
                    <c:v>2017</c:v>
                  </c:pt>
                  <c:pt idx="12">
                    <c:v>2018</c:v>
                  </c:pt>
                  <c:pt idx="16">
                    <c:v>2019</c:v>
                  </c:pt>
                  <c:pt idx="20">
                    <c:v>2020</c:v>
                  </c:pt>
                  <c:pt idx="24">
                    <c:v>2021</c:v>
                  </c:pt>
                  <c:pt idx="28">
                    <c:v>2022</c:v>
                  </c:pt>
                  <c:pt idx="32">
                    <c:v>2023</c:v>
                  </c:pt>
                  <c:pt idx="36">
                    <c:v>2024</c:v>
                  </c:pt>
                  <c:pt idx="40">
                    <c:v>2025</c:v>
                  </c:pt>
                </c:lvl>
              </c:multiLvlStrCache>
            </c:multiLvlStrRef>
          </c:cat>
          <c:val>
            <c:numRef>
              <c:f>'Cumul annuel'!$S$10:$S$51</c:f>
              <c:numCache>
                <c:formatCode>0.0</c:formatCode>
                <c:ptCount val="42"/>
                <c:pt idx="0">
                  <c:v>100</c:v>
                </c:pt>
                <c:pt idx="1">
                  <c:v>98.698125719870163</c:v>
                </c:pt>
                <c:pt idx="2">
                  <c:v>98.952916128581904</c:v>
                </c:pt>
                <c:pt idx="3">
                  <c:v>99.232138494293395</c:v>
                </c:pt>
                <c:pt idx="4">
                  <c:v>102.80967505497189</c:v>
                </c:pt>
                <c:pt idx="5">
                  <c:v>106.614079787791</c:v>
                </c:pt>
                <c:pt idx="6">
                  <c:v>107.84963875606437</c:v>
                </c:pt>
                <c:pt idx="7">
                  <c:v>110.15322327318418</c:v>
                </c:pt>
                <c:pt idx="8">
                  <c:v>111.6365920910265</c:v>
                </c:pt>
                <c:pt idx="9">
                  <c:v>111.85647970402431</c:v>
                </c:pt>
                <c:pt idx="10">
                  <c:v>114.05884611357368</c:v>
                </c:pt>
                <c:pt idx="11">
                  <c:v>116.16697497469548</c:v>
                </c:pt>
                <c:pt idx="12">
                  <c:v>117.29433527625564</c:v>
                </c:pt>
                <c:pt idx="13">
                  <c:v>120.8963037939339</c:v>
                </c:pt>
                <c:pt idx="14">
                  <c:v>122.08299884820775</c:v>
                </c:pt>
                <c:pt idx="15">
                  <c:v>121.24533175107327</c:v>
                </c:pt>
                <c:pt idx="16">
                  <c:v>124.84031970960874</c:v>
                </c:pt>
                <c:pt idx="17">
                  <c:v>125.80014659174199</c:v>
                </c:pt>
                <c:pt idx="18">
                  <c:v>125.67100624760043</c:v>
                </c:pt>
                <c:pt idx="19">
                  <c:v>124.03057484904541</c:v>
                </c:pt>
                <c:pt idx="20">
                  <c:v>116.41827510383582</c:v>
                </c:pt>
                <c:pt idx="21">
                  <c:v>103.01909182925553</c:v>
                </c:pt>
                <c:pt idx="22">
                  <c:v>104.13947157167289</c:v>
                </c:pt>
                <c:pt idx="23">
                  <c:v>108.20215699277512</c:v>
                </c:pt>
                <c:pt idx="24">
                  <c:v>113.61209032843531</c:v>
                </c:pt>
                <c:pt idx="25">
                  <c:v>128.56444801228579</c:v>
                </c:pt>
                <c:pt idx="26">
                  <c:v>129.57313880841858</c:v>
                </c:pt>
                <c:pt idx="27">
                  <c:v>129.76859446441659</c:v>
                </c:pt>
                <c:pt idx="28">
                  <c:v>129.97801123870022</c:v>
                </c:pt>
                <c:pt idx="29">
                  <c:v>128.35503123800217</c:v>
                </c:pt>
                <c:pt idx="30">
                  <c:v>129.01818435656696</c:v>
                </c:pt>
                <c:pt idx="31">
                  <c:v>130.89595476597674</c:v>
                </c:pt>
                <c:pt idx="32">
                  <c:v>128.32710900143101</c:v>
                </c:pt>
                <c:pt idx="33">
                  <c:v>125.58025897874421</c:v>
                </c:pt>
                <c:pt idx="34">
                  <c:v>124.81937803218037</c:v>
                </c:pt>
                <c:pt idx="35">
                  <c:v>123.44071760147988</c:v>
                </c:pt>
                <c:pt idx="36">
                  <c:v>128.05137691529092</c:v>
                </c:pt>
                <c:pt idx="37">
                  <c:v>128.45624934557259</c:v>
                </c:pt>
                <c:pt idx="38">
                  <c:v>126.95193885030191</c:v>
                </c:pt>
                <c:pt idx="39">
                  <c:v>125.88740358102683</c:v>
                </c:pt>
                <c:pt idx="40">
                  <c:v>122.8229381173432</c:v>
                </c:pt>
                <c:pt idx="41">
                  <c:v>123.76880388119089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62-4FF2-9E77-22313264B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5317920"/>
        <c:axId val="1705316960"/>
      </c:lineChart>
      <c:catAx>
        <c:axId val="170531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6960"/>
        <c:crossesAt val="100"/>
        <c:auto val="1"/>
        <c:lblAlgn val="ctr"/>
        <c:lblOffset val="100"/>
        <c:tickLblSkip val="4"/>
        <c:tickMarkSkip val="4"/>
        <c:noMultiLvlLbl val="1"/>
      </c:catAx>
      <c:valAx>
        <c:axId val="1705316960"/>
        <c:scaling>
          <c:orientation val="minMax"/>
          <c:max val="2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705317920"/>
        <c:crosses val="autoZero"/>
        <c:crossBetween val="midCat"/>
        <c:majorUnit val="20"/>
        <c:min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633682742078191E-2"/>
          <c:y val="0.10190922057280717"/>
          <c:w val="0.92431118858147676"/>
          <c:h val="0.131330605246290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0.02599</cdr:x>
      <cdr:y>0.87469</cdr:y>
    </cdr:from>
    <cdr:to>
      <cdr:x>1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79317" y="3324225"/>
          <a:ext cx="6720593" cy="476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endParaRPr lang="fr-FR" sz="9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0.01951</cdr:x>
      <cdr:y>0.88767</cdr:y>
    </cdr:from>
    <cdr:to>
      <cdr:x>0.99352</cdr:x>
      <cdr:y>1</cdr:y>
    </cdr:to>
    <cdr:sp macro="" textlink="">
      <cdr:nvSpPr>
        <cdr:cNvPr id="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31124" y="3487421"/>
          <a:ext cx="6546165" cy="4413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données provisoires , corrigées des variations saisonnières  </a:t>
          </a: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 : 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</cdr:x>
      <cdr:y>0.88029</cdr:y>
    </cdr:from>
    <cdr:to>
      <cdr:x>1</cdr:x>
      <cdr:y>1</cdr:y>
    </cdr:to>
    <cdr:sp macro="" textlink="">
      <cdr:nvSpPr>
        <cdr:cNvPr id="3" name="Text Box 1">
          <a:extLst xmlns:a="http://schemas.openxmlformats.org/drawingml/2006/main">
            <a:ext uri="{FF2B5EF4-FFF2-40B4-BE49-F238E27FC236}">
              <a16:creationId xmlns:a16="http://schemas.microsoft.com/office/drawing/2014/main" id="{DA88C067-CF1C-7E00-BE62-B413ECD558F2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831074"/>
          <a:ext cx="6124576" cy="520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200" b="1" i="0" u="none" strike="noStrike" baseline="0" dirty="0">
              <a:solidFill>
                <a:srgbClr val="000000"/>
              </a:solidFill>
              <a:latin typeface="Calibri"/>
            </a:rPr>
            <a:t>Note</a:t>
          </a:r>
          <a:r>
            <a:rPr lang="fr-FR" sz="1200" b="0" i="0" u="none" strike="noStrike" baseline="0" dirty="0">
              <a:solidFill>
                <a:srgbClr val="000000"/>
              </a:solidFill>
              <a:latin typeface="Calibri"/>
            </a:rPr>
            <a:t> : données en date de jugement. Chaque point représente l'évolution du cumul des quatre derniers trimestres.</a:t>
          </a:r>
        </a:p>
        <a:p xmlns:a="http://schemas.openxmlformats.org/drawingml/2006/main">
          <a:pPr algn="l" rtl="0">
            <a:defRPr sz="1000"/>
          </a:pPr>
          <a:r>
            <a:rPr lang="fr-FR" sz="1200" b="1" i="1" u="none" strike="noStrike" baseline="0" dirty="0">
              <a:solidFill>
                <a:srgbClr val="000000"/>
              </a:solidFill>
              <a:latin typeface="Calibri"/>
            </a:rPr>
            <a:t>Source</a:t>
          </a:r>
          <a:r>
            <a:rPr lang="fr-FR" sz="1200" b="0" i="1" u="none" strike="noStrike" baseline="0" dirty="0">
              <a:solidFill>
                <a:srgbClr val="000000"/>
              </a:solidFill>
              <a:latin typeface="Calibri"/>
            </a:rPr>
            <a:t> : Banque de France, </a:t>
          </a:r>
          <a:r>
            <a:rPr lang="fr-FR" sz="1200" b="0" i="1" u="none" strike="noStrike" baseline="0" dirty="0" err="1">
              <a:solidFill>
                <a:srgbClr val="000000"/>
              </a:solidFill>
              <a:latin typeface="Calibri"/>
            </a:rPr>
            <a:t>Fiben</a:t>
          </a:r>
          <a:endParaRPr lang="fr-FR" sz="12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0.01889</cdr:x>
      <cdr:y>0</cdr:y>
    </cdr:from>
    <cdr:to>
      <cdr:x>0.97786</cdr:x>
      <cdr:y>0.18853</cdr:y>
    </cdr:to>
    <cdr:sp macro="" textlink="">
      <cdr:nvSpPr>
        <cdr:cNvPr id="5" name="ZoneTexte 1"/>
        <cdr:cNvSpPr txBox="1"/>
      </cdr:nvSpPr>
      <cdr:spPr>
        <a:xfrm xmlns:a="http://schemas.openxmlformats.org/drawingml/2006/main">
          <a:off x="130000" y="0"/>
          <a:ext cx="6600365" cy="77432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Contribution de l'emploi hors intérim et de l'intérim 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kumimoji="0" lang="fr-FR" sz="15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rPr>
            <a:t>à l'évolution de l'emploi salarié, dans les Hautes-Alpes</a:t>
          </a: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nombre)</a:t>
          </a:r>
          <a:endParaRPr lang="fr-FR" sz="1400">
            <a:effectLst/>
          </a:endParaRPr>
        </a:p>
        <a:p xmlns:a="http://schemas.openxmlformats.org/drawingml/2006/main"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1400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0.8743</cdr:y>
    </cdr:from>
    <cdr:to>
      <cdr:x>0.99775</cdr:x>
      <cdr:y>1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590925"/>
          <a:ext cx="6619960" cy="51625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 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</a:p>
        <a:p xmlns:a="http://schemas.openxmlformats.org/drawingml/2006/main">
          <a:pPr rtl="0" eaLnBrk="1" fontAlgn="auto" latinLnBrk="0" hangingPunct="1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 </a:t>
          </a:r>
          <a:endParaRPr lang="fr-FR" sz="900">
            <a:effectLst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0.13655</cdr:x>
      <cdr:y>0</cdr:y>
    </cdr:from>
    <cdr:to>
      <cdr:x>0.96965</cdr:x>
      <cdr:y>0.17608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963789" y="0"/>
          <a:ext cx="5880040" cy="74063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500" b="1" i="0" baseline="0"/>
            <a:t>Evolution de la contribution de l'intérim et de l'emploi hors intérim </a:t>
          </a:r>
        </a:p>
        <a:p xmlns:a="http://schemas.openxmlformats.org/drawingml/2006/main">
          <a:pPr algn="ctr"/>
          <a:r>
            <a:rPr lang="fr-FR" sz="1500" b="1" i="0" baseline="0"/>
            <a:t>à l'emploi salarié, dans les Hautes-Alpes</a:t>
          </a:r>
        </a:p>
        <a:p xmlns:a="http://schemas.openxmlformats.org/drawingml/2006/main">
          <a:pPr algn="ctr" eaLnBrk="1" fontAlgn="auto" latinLnBrk="0" hangingPunct="1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nombre, entre le T1 2025 et le T2 2025) </a:t>
          </a:r>
          <a:endParaRPr lang="fr-FR">
            <a:effectLst/>
          </a:endParaRPr>
        </a:p>
        <a:p xmlns:a="http://schemas.openxmlformats.org/drawingml/2006/main">
          <a:pPr algn="ctr"/>
          <a:endParaRPr lang="fr-FR" sz="1400" b="1" i="0" baseline="0"/>
        </a:p>
        <a:p xmlns:a="http://schemas.openxmlformats.org/drawingml/2006/main">
          <a:pPr algn="ctr"/>
          <a:endParaRPr lang="fr-FR" sz="1400" b="1" i="0" baseline="0"/>
        </a:p>
      </cdr:txBody>
    </cdr:sp>
  </cdr:relSizeAnchor>
  <cdr:relSizeAnchor xmlns:cdr="http://schemas.openxmlformats.org/drawingml/2006/chartDrawing">
    <cdr:from>
      <cdr:x>0</cdr:x>
      <cdr:y>0.82202</cdr:y>
    </cdr:from>
    <cdr:to>
      <cdr:x>0.98564</cdr:x>
      <cdr:y>1</cdr:y>
    </cdr:to>
    <cdr:sp macro="" textlink="">
      <cdr:nvSpPr>
        <cdr:cNvPr id="4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630929"/>
          <a:ext cx="6708822" cy="7861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arrondies provisoires, corrigées des variations saisonnières ; l'addition des quatre sous-secteurs d'activité ne correspond pas au total de l'emploi salarié , car le secteur 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Agriculture, sylviculture et pêche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qui représente 2 % de l'emploi salarié total n'est pas représenté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Champ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emploi salarié en fin de trimestre </a:t>
          </a:r>
          <a:endParaRPr lang="fr-FR" sz="900" dirty="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 dirty="0">
            <a:effectLst/>
          </a:endParaRPr>
        </a:p>
        <a:p xmlns:a="http://schemas.openxmlformats.org/drawingml/2006/main">
          <a:pPr algn="l" rtl="0">
            <a:defRPr sz="1000"/>
          </a:pPr>
          <a:endParaRPr lang="fr-FR" sz="900" b="0" i="1" u="none" strike="noStrike" baseline="0" dirty="0">
            <a:solidFill>
              <a:srgbClr val="000000"/>
            </a:solidFill>
            <a:latin typeface="Calibri"/>
          </a:endParaRPr>
        </a:p>
      </cdr:txBody>
    </cdr:sp>
  </cdr:relSizeAnchor>
  <cdr:relSizeAnchor xmlns:cdr="http://schemas.openxmlformats.org/drawingml/2006/chartDrawing">
    <cdr:from>
      <cdr:x>0.26781</cdr:x>
      <cdr:y>0.24689</cdr:y>
    </cdr:from>
    <cdr:to>
      <cdr:x>0.26781</cdr:x>
      <cdr:y>0.74539</cdr:y>
    </cdr:to>
    <cdr:cxnSp macro="">
      <cdr:nvCxnSpPr>
        <cdr:cNvPr id="5" name="Connecteur droit 4">
          <a:extLst xmlns:a="http://schemas.openxmlformats.org/drawingml/2006/main">
            <a:ext uri="{FF2B5EF4-FFF2-40B4-BE49-F238E27FC236}">
              <a16:creationId xmlns:a16="http://schemas.microsoft.com/office/drawing/2014/main" id="{D0D3E927-1927-2456-ED43-9325C3725ADE}"/>
            </a:ext>
          </a:extLst>
        </cdr:cNvPr>
        <cdr:cNvCxnSpPr/>
      </cdr:nvCxnSpPr>
      <cdr:spPr>
        <a:xfrm xmlns:a="http://schemas.openxmlformats.org/drawingml/2006/main" flipV="1">
          <a:off x="1843273" y="1090507"/>
          <a:ext cx="0" cy="2201904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ysClr val="windowText" lastClr="000000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0.00758</cdr:x>
      <cdr:y>0.01232</cdr:y>
    </cdr:from>
    <cdr:to>
      <cdr:x>0.97914</cdr:x>
      <cdr:y>0.16674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1911" y="57281"/>
          <a:ext cx="6653689" cy="717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+mn-lt"/>
              <a:ea typeface="Calibri"/>
              <a:cs typeface="Calibri"/>
            </a:rPr>
            <a:t>Evolution de l'emploi salarié par secteur d'activité y compris intérim, </a:t>
          </a:r>
        </a:p>
        <a:p xmlns:a="http://schemas.openxmlformats.org/drawingml/2006/main">
          <a:pPr algn="ctr" rtl="0"/>
          <a:r>
            <a:rPr lang="fr-FR" sz="1500" b="1" i="0" u="none" strike="noStrike" kern="1200" baseline="0">
              <a:solidFill>
                <a:srgbClr val="000000"/>
              </a:solidFill>
              <a:latin typeface="Calibri"/>
              <a:ea typeface="Calibri"/>
              <a:cs typeface="Calibri"/>
            </a:rPr>
            <a:t>dans les Hautes-Alpes </a:t>
          </a:r>
        </a:p>
        <a:p xmlns:a="http://schemas.openxmlformats.org/drawingml/2006/main">
          <a:pPr algn="ctr" rtl="0"/>
          <a:r>
            <a:rPr lang="fr-FR" sz="1100" b="0" i="1" baseline="0">
              <a:effectLst/>
              <a:latin typeface="+mn-lt"/>
              <a:ea typeface="+mn-ea"/>
              <a:cs typeface="+mn-cs"/>
            </a:rPr>
            <a:t>(en indice base 100 au 1</a:t>
          </a:r>
          <a:r>
            <a:rPr lang="fr-FR" sz="1100" b="0" i="1" baseline="30000">
              <a:effectLst/>
              <a:latin typeface="+mn-lt"/>
              <a:ea typeface="+mn-ea"/>
              <a:cs typeface="+mn-cs"/>
            </a:rPr>
            <a:t>er</a:t>
          </a:r>
          <a:r>
            <a:rPr lang="fr-FR" sz="1100" b="0" i="1" baseline="0">
              <a:effectLst/>
              <a:latin typeface="+mn-lt"/>
              <a:ea typeface="+mn-ea"/>
              <a:cs typeface="+mn-cs"/>
            </a:rPr>
            <a:t> trimestre 2015)</a:t>
          </a:r>
          <a:endParaRPr lang="fr-FR">
            <a:effectLst/>
          </a:endParaRPr>
        </a:p>
        <a:p xmlns:a="http://schemas.openxmlformats.org/drawingml/2006/main">
          <a:pPr algn="ctr" rtl="0"/>
          <a:endParaRPr lang="fr-FR" sz="1400" b="1" i="0" u="none" strike="noStrike" kern="1200" baseline="0">
            <a:solidFill>
              <a:srgbClr val="000000"/>
            </a:solidFill>
            <a:latin typeface="Calibri"/>
            <a:ea typeface="Calibri"/>
            <a:cs typeface="Calibri"/>
          </a:endParaRPr>
        </a:p>
        <a:p xmlns:a="http://schemas.openxmlformats.org/drawingml/2006/main">
          <a:endParaRPr lang="fr-FR" sz="1100"/>
        </a:p>
      </cdr:txBody>
    </cdr:sp>
  </cdr:relSizeAnchor>
  <cdr:relSizeAnchor xmlns:cdr="http://schemas.openxmlformats.org/drawingml/2006/chartDrawing">
    <cdr:from>
      <cdr:x>0.01276</cdr:x>
      <cdr:y>0.8741</cdr:y>
    </cdr:from>
    <cdr:to>
      <cdr:x>0.9796</cdr:x>
      <cdr:y>0.99326</cdr:y>
    </cdr:to>
    <cdr:sp macro="" textlink="">
      <cdr:nvSpPr>
        <cdr:cNvPr id="6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758" y="3703320"/>
          <a:ext cx="6497977" cy="5048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Note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données provisoires, corrigées des variations saisonnières</a:t>
          </a:r>
          <a:endParaRPr lang="fr-FR" sz="900">
            <a:effectLst/>
          </a:endParaRPr>
        </a:p>
        <a:p xmlns:a="http://schemas.openxmlformats.org/drawingml/2006/main">
          <a:pPr rtl="0" eaLnBrk="1" fontAlgn="auto" latinLnBrk="0" hangingPunct="1"/>
          <a:r>
            <a:rPr lang="fr-FR" sz="900" b="1" i="0" baseline="0">
              <a:effectLst/>
              <a:latin typeface="+mn-lt"/>
              <a:ea typeface="+mn-ea"/>
              <a:cs typeface="+mn-cs"/>
            </a:rPr>
            <a:t>Champ : </a:t>
          </a:r>
          <a:r>
            <a:rPr lang="fr-FR" sz="900" b="0" i="0" baseline="0">
              <a:effectLst/>
              <a:latin typeface="+mn-lt"/>
              <a:ea typeface="+mn-ea"/>
              <a:cs typeface="+mn-cs"/>
            </a:rPr>
            <a:t>emploi salarié en fin de trimestre </a:t>
          </a:r>
          <a:endParaRPr lang="fr-FR" sz="900">
            <a:effectLst/>
          </a:endParaRPr>
        </a:p>
        <a:p xmlns:a="http://schemas.openxmlformats.org/drawingml/2006/main">
          <a:pPr rtl="0"/>
          <a:r>
            <a:rPr lang="fr-FR" sz="900" b="1" i="1" baseline="0">
              <a:effectLst/>
              <a:latin typeface="+mn-lt"/>
              <a:ea typeface="+mn-ea"/>
              <a:cs typeface="+mn-cs"/>
            </a:rPr>
            <a:t>Sources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 : Insee, estimations d'emploi ; estimations trimestrielles Acoss-Urssaf, Dares, Insee</a:t>
          </a:r>
          <a:endParaRPr lang="fr-FR" sz="900">
            <a:effectLst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0.00025</cdr:x>
      <cdr:y>0.82477</cdr:y>
    </cdr:from>
    <cdr:to>
      <cdr:x>0.99901</cdr:x>
      <cdr:y>0.98507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028950"/>
          <a:ext cx="7915274" cy="6209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Note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 : données provisoires</a:t>
          </a:r>
        </a:p>
        <a:p xmlns:a="http://schemas.openxmlformats.org/drawingml/2006/main">
          <a:pPr rtl="0"/>
          <a:r>
            <a:rPr lang="fr-FR" sz="900" b="1" i="0" baseline="0" dirty="0">
              <a:effectLst/>
              <a:latin typeface="+mn-lt"/>
              <a:ea typeface="+mn-ea"/>
              <a:cs typeface="+mn-cs"/>
            </a:rPr>
            <a:t>Lecture : </a:t>
          </a:r>
          <a:r>
            <a:rPr lang="fr-FR" sz="900" b="0" i="0" baseline="0" dirty="0">
              <a:effectLst/>
              <a:latin typeface="+mn-lt"/>
              <a:ea typeface="+mn-ea"/>
              <a:cs typeface="+mn-cs"/>
            </a:rPr>
            <a:t>50 contrats d'apprentissage ont commencé entre avril et juin 2025 dans les Hautes-Alpes. Fin juin  2025, le département  compte 1 300 bénéficiaires de contrats d'apprentissage.</a:t>
          </a:r>
          <a:endParaRPr lang="fr-FR" sz="900" dirty="0">
            <a:effectLst/>
          </a:endParaRPr>
        </a:p>
        <a:p xmlns:a="http://schemas.openxmlformats.org/drawingml/2006/main">
          <a:pPr rtl="0"/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Source </a:t>
          </a:r>
          <a:r>
            <a:rPr lang="fr-FR" sz="900" b="1" i="1" baseline="0">
              <a:effectLst/>
              <a:latin typeface="+mn-lt"/>
              <a:ea typeface="+mn-ea"/>
              <a:cs typeface="+mn-cs"/>
            </a:rPr>
            <a:t>: </a:t>
          </a:r>
          <a:r>
            <a:rPr lang="fr-FR" sz="900" i="1"/>
            <a:t>Dares, Système d'information sur l'apprentissage </a:t>
          </a:r>
          <a:r>
            <a:rPr lang="fr-FR" sz="900" b="0" i="1" baseline="0">
              <a:effectLst/>
              <a:latin typeface="+mn-lt"/>
              <a:ea typeface="+mn-ea"/>
              <a:cs typeface="+mn-cs"/>
            </a:rPr>
            <a:t>- </a:t>
          </a:r>
          <a:r>
            <a:rPr lang="fr-FR" sz="900" b="1" i="1" baseline="0" dirty="0">
              <a:effectLst/>
              <a:latin typeface="+mn-lt"/>
              <a:ea typeface="+mn-ea"/>
              <a:cs typeface="+mn-cs"/>
            </a:rPr>
            <a:t>Traitements</a:t>
          </a:r>
          <a:r>
            <a:rPr lang="fr-FR" sz="900" b="0" i="1" baseline="0" dirty="0">
              <a:effectLst/>
              <a:latin typeface="+mn-lt"/>
              <a:ea typeface="+mn-ea"/>
              <a:cs typeface="+mn-cs"/>
            </a:rPr>
            <a:t> : Dares</a:t>
          </a:r>
          <a:endParaRPr lang="fr-FR" sz="900" dirty="0">
            <a:effectLst/>
          </a:endParaRPr>
        </a:p>
        <a:p xmlns:a="http://schemas.openxmlformats.org/drawingml/2006/main">
          <a:pPr marL="0" marR="0" indent="0" defTabSz="914400" rtl="0" eaLnBrk="1" fontAlgn="auto" latinLnBrk="0" hangingPunct="1">
            <a:lnSpc>
              <a:spcPts val="12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900" i="1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0.04451</cdr:x>
      <cdr:y>0.84911</cdr:y>
    </cdr:from>
    <cdr:to>
      <cdr:x>0.92757</cdr:x>
      <cdr:y>1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8450" y="2733677"/>
          <a:ext cx="5921432" cy="4857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non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</a:t>
          </a:r>
        </a:p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niveau du taux de chômage national et de son évolution d’un trimestre à l’autre</a:t>
          </a:r>
        </a:p>
        <a:p xmlns:a="http://schemas.openxmlformats.org/drawingml/2006/main">
          <a:pPr marL="0" marR="0" indent="0" algn="l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localisés (régional et départementaux)</a:t>
          </a:r>
          <a:endParaRPr lang="fr-FR">
            <a:effectLst/>
          </a:endParaRPr>
        </a:p>
        <a:p xmlns:a="http://schemas.openxmlformats.org/drawingml/2006/main">
          <a:pPr algn="l" rtl="0">
            <a:defRPr sz="1000"/>
          </a:pPr>
          <a:endParaRPr lang="fr-FR" sz="1000" b="0" i="1" u="none" strike="noStrike" baseline="0">
            <a:solidFill>
              <a:srgbClr val="000000"/>
            </a:solidFill>
            <a:latin typeface="Calibri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</cdr:x>
      <cdr:y>0.84167</cdr:y>
    </cdr:from>
    <cdr:to>
      <cdr:x>0</cdr:x>
      <cdr:y>0.84167</cdr:y>
    </cdr:to>
    <cdr:sp macro="" textlink="">
      <cdr:nvSpPr>
        <cdr:cNvPr id="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52875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</a:t>
          </a:r>
          <a:r>
            <a:rPr lang="fr-FR" sz="1000" b="0" i="1" baseline="0">
              <a:effectLst/>
              <a:latin typeface="+mn-lt"/>
              <a:ea typeface="+mn-ea"/>
              <a:cs typeface="+mn-cs"/>
            </a:rPr>
            <a:t> et départementaux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)</a:t>
          </a:r>
        </a:p>
      </cdr:txBody>
    </cdr:sp>
  </cdr:relSizeAnchor>
  <cdr:relSizeAnchor xmlns:cdr="http://schemas.openxmlformats.org/drawingml/2006/chartDrawing">
    <cdr:from>
      <cdr:x>0.0055</cdr:x>
      <cdr:y>0.01073</cdr:y>
    </cdr:from>
    <cdr:to>
      <cdr:x>1</cdr:x>
      <cdr:y>0.0892</cdr:y>
    </cdr:to>
    <cdr:sp macro="" textlink="">
      <cdr:nvSpPr>
        <cdr:cNvPr id="4" name="ZoneTexte 1"/>
        <cdr:cNvSpPr txBox="1"/>
      </cdr:nvSpPr>
      <cdr:spPr>
        <a:xfrm xmlns:a="http://schemas.openxmlformats.org/drawingml/2006/main">
          <a:off x="50800" y="50800"/>
          <a:ext cx="6886575" cy="3714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fr-FR" sz="1500" b="1" i="0" baseline="0">
              <a:effectLst/>
              <a:latin typeface="+mn-lt"/>
              <a:ea typeface="+mn-ea"/>
              <a:cs typeface="+mn-cs"/>
            </a:rPr>
            <a:t>Taux de chômage localisés dans les départements comparables* au T2 2025</a:t>
          </a:r>
          <a:endParaRPr lang="fr-FR" sz="1100"/>
        </a:p>
      </cdr:txBody>
    </cdr:sp>
  </cdr:relSizeAnchor>
  <cdr:relSizeAnchor xmlns:cdr="http://schemas.openxmlformats.org/drawingml/2006/chartDrawing">
    <cdr:from>
      <cdr:x>0</cdr:x>
      <cdr:y>0.83166</cdr:y>
    </cdr:from>
    <cdr:to>
      <cdr:x>1</cdr:x>
      <cdr:y>0.99665</cdr:y>
    </cdr:to>
    <cdr:sp macro="" textlink="">
      <cdr:nvSpPr>
        <cdr:cNvPr id="2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0" y="3937000"/>
          <a:ext cx="6924675" cy="7810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rtl="0"/>
          <a:r>
            <a:rPr lang="fr-FR" sz="1000" b="0" i="0" baseline="0">
              <a:effectLst/>
              <a:latin typeface="+mn-lt"/>
              <a:ea typeface="+mn-ea"/>
              <a:cs typeface="+mn-cs"/>
            </a:rPr>
            <a:t>* Pour évaluer la comparabilité avec les Hautes-Alpes, les critères retenus sont le nombre total d'emplois (salariés et non salariés) du département, ainsi que le poids du secteur du tertiaire non marchand dans l'emploi total </a:t>
          </a:r>
          <a:endParaRPr lang="fr-FR" sz="1000">
            <a:effectLst/>
          </a:endParaRPr>
        </a:p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Note : 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données trimestrielles provisoires, corrigées des variations saisonnières ; estimation à +/- 0,3 point près du niveau du taux de chômage national et de son évolution d’un trimestre à l’autre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Calibri"/>
            </a:rPr>
            <a:t>Source : </a:t>
          </a:r>
          <a:r>
            <a:rPr lang="fr-FR" sz="1000" b="0" i="1" u="none" strike="noStrike" baseline="0">
              <a:solidFill>
                <a:srgbClr val="000000"/>
              </a:solidFill>
              <a:latin typeface="Calibri"/>
            </a:rPr>
            <a:t>Insee, taux de chômage au sens du BIT (national ) et taux de chômage localisés (régional et départementaux)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</cdr:x>
      <cdr:y>0.81352</cdr:y>
    </cdr:from>
    <cdr:to>
      <cdr:x>0.97866</cdr:x>
      <cdr:y>1</cdr:y>
    </cdr:to>
    <cdr:sp macro="" textlink="">
      <cdr:nvSpPr>
        <cdr:cNvPr id="3" name="ZoneTexte 1"/>
        <cdr:cNvSpPr txBox="1"/>
      </cdr:nvSpPr>
      <cdr:spPr>
        <a:xfrm xmlns:a="http://schemas.openxmlformats.org/drawingml/2006/main">
          <a:off x="0" y="3781425"/>
          <a:ext cx="6115059" cy="866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r-FR" sz="1000" b="0" i="0">
              <a:effectLst/>
              <a:latin typeface="+mn-lt"/>
              <a:ea typeface="+mn-ea"/>
              <a:cs typeface="+mn-cs"/>
            </a:rPr>
            <a:t>* Pour le RSA et la PA, la notion de bénéficiaires renvoie à celle de foyer et non d’individu. Pour l’ASS, elle renvoie à l’individu qui perçoit l’allocation.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0" i="0">
              <a:effectLst/>
              <a:latin typeface="+mn-lt"/>
              <a:ea typeface="+mn-ea"/>
              <a:cs typeface="+mn-cs"/>
            </a:rPr>
            <a:t>** Données à fin </a:t>
          </a:r>
          <a:r>
            <a:rPr lang="fr-FR" sz="1100" b="0" i="0">
              <a:effectLst/>
              <a:latin typeface="+mn-lt"/>
              <a:ea typeface="+mn-ea"/>
              <a:cs typeface="+mn-cs"/>
            </a:rPr>
            <a:t>mai</a:t>
          </a:r>
          <a:endParaRPr lang="fr-FR" sz="1000">
            <a:effectLst/>
          </a:endParaRPr>
        </a:p>
        <a:p xmlns:a="http://schemas.openxmlformats.org/drawingml/2006/main">
          <a:pPr eaLnBrk="1" fontAlgn="auto" latinLnBrk="0" hangingPunct="1"/>
          <a:r>
            <a:rPr lang="fr-FR" sz="1000" b="1" i="0">
              <a:effectLst/>
              <a:latin typeface="+mn-lt"/>
              <a:ea typeface="+mn-ea"/>
              <a:cs typeface="+mn-cs"/>
            </a:rPr>
            <a:t>Note : </a:t>
          </a:r>
          <a:r>
            <a:rPr lang="fr-FR" sz="1000" i="0">
              <a:effectLst/>
              <a:latin typeface="+mn-lt"/>
              <a:ea typeface="+mn-ea"/>
              <a:cs typeface="+mn-cs"/>
            </a:rPr>
            <a:t>données provisoires</a:t>
          </a:r>
        </a:p>
        <a:p xmlns:a="http://schemas.openxmlformats.org/drawingml/2006/main">
          <a:pPr eaLnBrk="1" fontAlgn="auto" latinLnBrk="0" hangingPunct="1"/>
          <a:r>
            <a:rPr lang="fr-FR" sz="1000" b="1" i="1">
              <a:effectLst/>
              <a:latin typeface="+mn-lt"/>
              <a:ea typeface="+mn-ea"/>
              <a:cs typeface="+mn-cs"/>
            </a:rPr>
            <a:t>Sources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Cnaf, Allstat FR6 et FR2 ; MSA ;  France Travail, FNA - </a:t>
          </a:r>
          <a:r>
            <a:rPr lang="fr-FR" sz="1000" b="1" i="1">
              <a:effectLst/>
              <a:latin typeface="+mn-lt"/>
              <a:ea typeface="+mn-ea"/>
              <a:cs typeface="+mn-cs"/>
            </a:rPr>
            <a:t>Traitements : </a:t>
          </a:r>
          <a:r>
            <a:rPr lang="fr-FR" sz="1000" i="1">
              <a:effectLst/>
              <a:latin typeface="+mn-lt"/>
              <a:ea typeface="+mn-ea"/>
              <a:cs typeface="+mn-cs"/>
            </a:rPr>
            <a:t>Drees</a:t>
          </a:r>
          <a:endParaRPr lang="fr-FR" sz="1000">
            <a:effectLst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0.02592</cdr:x>
      <cdr:y>0.90134</cdr:y>
    </cdr:from>
    <cdr:to>
      <cdr:x>0.89902</cdr:x>
      <cdr:y>0.98028</cdr:y>
    </cdr:to>
    <cdr:sp macro="" textlink="">
      <cdr:nvSpPr>
        <cdr:cNvPr id="2" name="Text Box 1">
          <a:extLst xmlns:a="http://schemas.openxmlformats.org/drawingml/2006/main">
            <a:ext uri="{FF2B5EF4-FFF2-40B4-BE49-F238E27FC236}">
              <a16:creationId xmlns:a16="http://schemas.microsoft.com/office/drawing/2014/main" id="{7E4BD3CD-C52D-50EC-A772-6E89A58BAE0E}"/>
            </a:ext>
          </a:extLst>
        </cdr:cNvPr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4150" y="4060825"/>
          <a:ext cx="6203955" cy="3556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18288" tIns="22860" rIns="0" bIns="0" anchor="t" upright="1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fr-FR" sz="1000" b="1" i="0" u="none" strike="noStrike" baseline="0">
              <a:solidFill>
                <a:srgbClr val="000000"/>
              </a:solidFill>
              <a:latin typeface="+mn-lt"/>
            </a:rPr>
            <a:t>Champ</a:t>
          </a:r>
          <a:r>
            <a:rPr lang="fr-FR" sz="1000" b="0" i="0" u="none" strike="noStrike" baseline="0">
              <a:solidFill>
                <a:srgbClr val="000000"/>
              </a:solidFill>
              <a:latin typeface="+mn-lt"/>
            </a:rPr>
            <a:t> : ensemble des activités marchandes hors agriculture</a:t>
          </a:r>
        </a:p>
        <a:p xmlns:a="http://schemas.openxmlformats.org/drawingml/2006/main">
          <a:pPr algn="l" rtl="0">
            <a:defRPr sz="1000"/>
          </a:pPr>
          <a:r>
            <a:rPr lang="fr-FR" sz="1000" b="1" i="1" u="none" strike="noStrike" baseline="0">
              <a:solidFill>
                <a:srgbClr val="000000"/>
              </a:solidFill>
              <a:latin typeface="+mn-lt"/>
            </a:rPr>
            <a:t>Source</a:t>
          </a:r>
          <a:r>
            <a:rPr lang="fr-FR" sz="1000" b="0" i="1" u="none" strike="noStrike" baseline="0">
              <a:solidFill>
                <a:srgbClr val="000000"/>
              </a:solidFill>
              <a:latin typeface="+mn-lt"/>
            </a:rPr>
            <a:t> : Insee, SIDE (Système d'information sur la démographie d'entreprises)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1BDC1-2E55-4A3B-A51F-0A4221669760}" type="datetimeFigureOut">
              <a:rPr lang="fr-FR" smtClean="0"/>
              <a:t>25/09/2025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25E1C-9CFD-400D-8595-7A8158A95F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058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869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0448745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046267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4222304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125556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299243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291605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dirty="0">
              <a:latin typeface="+mj-lt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Edition octobre 2021</a:t>
            </a:r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b="0" i="0" u="none" strike="noStrike" baseline="0" dirty="0">
              <a:ln>
                <a:noFill/>
              </a:ln>
              <a:solidFill>
                <a:srgbClr val="000000"/>
              </a:solidFill>
              <a:effectLst/>
              <a:latin typeface="Times New Roman" pitchFamily="18"/>
              <a:ea typeface="MS Gothic" pitchFamily="2"/>
              <a:cs typeface="Tahoma" pitchFamily="2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25E1C-9CFD-400D-8595-7A8158A95F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62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0" y="6568767"/>
            <a:ext cx="2133600" cy="3651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fr-FR" sz="1500"/>
              <a:t>Edition septembre 2025</a:t>
            </a:r>
            <a:endParaRPr lang="fr-FR" sz="15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568767"/>
            <a:ext cx="2895600" cy="365125"/>
          </a:xfrm>
        </p:spPr>
        <p:txBody>
          <a:bodyPr/>
          <a:lstStyle>
            <a:lvl1pPr>
              <a:defRPr sz="1500" baseline="0"/>
            </a:lvl1pPr>
          </a:lstStyle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739398" y="6568767"/>
            <a:ext cx="404601" cy="289233"/>
          </a:xfrm>
          <a:solidFill>
            <a:schemeClr val="accent6">
              <a:lumMod val="75000"/>
            </a:schemeClr>
          </a:solidFill>
        </p:spPr>
        <p:txBody>
          <a:bodyPr/>
          <a:lstStyle>
            <a:lvl1pPr>
              <a:defRPr sz="1700" baseline="0">
                <a:solidFill>
                  <a:schemeClr val="bg1"/>
                </a:solidFill>
              </a:defRPr>
            </a:lvl1pPr>
          </a:lstStyle>
          <a:p>
            <a:fld id="{3C7AC07C-28E4-BD4F-9FFB-37ABAC856C34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005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06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9862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633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3947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810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9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859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105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35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Les éclairages conjoncturels départementaux - Hautes-Alpes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C07C-28E4-BD4F-9FFB-37ABAC856C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49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2ahUKEwimsOizzOjgAhVWAGMBHXMQAxYQjRx6BAgBEAU&amp;url=https://www.ania.net/economie-export/ega-point-de-conjoncture&amp;psig=AOvVaw0wwhQEom1VbtCAOZvqCiu4&amp;ust=1551792264050881" TargetMode="External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aca.dreets.gouv.fr/Les-publications-periodiques-9124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aca.dreets.gouv.fr/Les-indicateurs-cles-de-la-Dreets-Pa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6139" y="1163765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>
                <a:solidFill>
                  <a:schemeClr val="bg1">
                    <a:lumMod val="65000"/>
                  </a:schemeClr>
                </a:solidFill>
              </a:rPr>
              <a:t>Les éclairages conjoncturels départementaux</a:t>
            </a:r>
          </a:p>
          <a:p>
            <a:pPr algn="ctr"/>
            <a:endParaRPr lang="fr-FR" sz="1500" i="1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88611" y="6520993"/>
            <a:ext cx="5069464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3671392" y="6092268"/>
            <a:ext cx="5472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i="1" dirty="0"/>
              <a:t>Services études, statistiques, évaluation</a:t>
            </a:r>
          </a:p>
        </p:txBody>
      </p:sp>
      <p:pic>
        <p:nvPicPr>
          <p:cNvPr id="1031" name="Picture 7" descr="Résultat de recherche d'images pour &quot;conjoncture&quot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7" y="4364642"/>
            <a:ext cx="2409504" cy="166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 rot="5400000">
            <a:off x="8181834" y="5132134"/>
            <a:ext cx="16740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i="1" dirty="0"/>
              <a:t>Crédit photo : @</a:t>
            </a:r>
            <a:r>
              <a:rPr lang="fr-FR" sz="1000" i="1" dirty="0" err="1"/>
              <a:t>Shutterstock</a:t>
            </a:r>
            <a:endParaRPr lang="fr-FR" sz="1000" i="1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048" y="4418221"/>
            <a:ext cx="2698887" cy="156164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002" y="4284998"/>
            <a:ext cx="2553925" cy="180727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2228" y="1917818"/>
            <a:ext cx="7537512" cy="489364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0" h="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La situation conjoncturelle 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5000" b="1" baseline="30000" dirty="0">
                <a:ln/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 trimestre 2025</a:t>
            </a:r>
          </a:p>
          <a:p>
            <a:pPr algn="ctr"/>
            <a:r>
              <a:rPr lang="fr-FR" sz="5000" b="1" dirty="0">
                <a:ln/>
                <a:solidFill>
                  <a:schemeClr val="accent1">
                    <a:lumMod val="75000"/>
                  </a:schemeClr>
                </a:solidFill>
              </a:rPr>
              <a:t>dans les Hautes-Alpes</a:t>
            </a: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  <a:p>
            <a:pPr algn="ctr"/>
            <a:endParaRPr lang="fr-FR" sz="5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4" name="Picture 4" descr="http://intranet.direccte.gouv.fr/paca/Etudes%20et%20statistiques/Les%20logos/Cartouche%20Pr%C3%A9fet%20de%20r%C3%A9gion%20%E2%80%93%20DREET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54197" cy="1275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81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Demande d’emploi - avertissement : </a:t>
            </a:r>
          </a:p>
          <a:p>
            <a:pPr lvl="0"/>
            <a:r>
              <a:rPr lang="fr-FR" sz="2800" b="1" dirty="0">
                <a:solidFill>
                  <a:srgbClr val="4F81BD">
                    <a:lumMod val="75000"/>
                  </a:srgbClr>
                </a:solidFill>
              </a:rPr>
              <a:t>mise en place de la loi pour le plein emploi depuis 2025</a:t>
            </a:r>
            <a:endParaRPr lang="fr-FR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10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47645" y="6579716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7BA48EB-44EF-7369-00ED-82D1BA2D1475}"/>
              </a:ext>
            </a:extLst>
          </p:cNvPr>
          <p:cNvSpPr txBox="1"/>
          <p:nvPr/>
        </p:nvSpPr>
        <p:spPr>
          <a:xfrm>
            <a:off x="174526" y="1063996"/>
            <a:ext cx="870314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rgbClr val="002060"/>
                </a:solidFill>
              </a:rPr>
              <a:t>Comme le prévoit la loi pour le plein emploi du 18 décembre 2023, </a:t>
            </a:r>
            <a:r>
              <a:rPr lang="fr-FR" sz="1400" b="1" dirty="0">
                <a:solidFill>
                  <a:srgbClr val="002060"/>
                </a:solidFill>
              </a:rPr>
              <a:t>depuis janvier 2025, de nouveaux publics sont systématiquement inscrits à France Travail 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demandeurs et bénéficiaires du RSA </a:t>
            </a:r>
            <a:r>
              <a:rPr lang="fr-FR" sz="1400" b="1" dirty="0">
                <a:solidFill>
                  <a:srgbClr val="002060"/>
                </a:solidFill>
              </a:rPr>
              <a:t>(Revenu de solidarité active)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jeunes en recherche d'emploi </a:t>
            </a:r>
            <a:r>
              <a:rPr lang="fr-FR" sz="1400" b="1" dirty="0">
                <a:solidFill>
                  <a:srgbClr val="002060"/>
                </a:solidFill>
              </a:rPr>
              <a:t>suivis par les missions locales en CEJ (Contrat d'engagement jeune),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(Parcours contractualisé d'accompagnement vers l'emploi et l'autonomie) ou AIJ (Accompagnement intensif des jeunes) 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rgbClr val="002060"/>
                </a:solidFill>
              </a:rPr>
              <a:t>les </a:t>
            </a:r>
            <a:r>
              <a:rPr lang="fr-FR" sz="1400" b="1" dirty="0">
                <a:solidFill>
                  <a:srgbClr val="00B0F0"/>
                </a:solidFill>
              </a:rPr>
              <a:t>personnes en situation de handicap </a:t>
            </a:r>
            <a:r>
              <a:rPr lang="fr-FR" sz="1400" b="1" dirty="0">
                <a:solidFill>
                  <a:srgbClr val="002060"/>
                </a:solidFill>
              </a:rPr>
              <a:t>suivies par Cap emploi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Selon leurs situations socioprofessionnelles, ces publics sont orientés vers différents parcours d'accompagnement. L’orientation des personnes bénéficiant déjà du RSA avant la mise en place de la réforme étant progressive à partir du 1</a:t>
            </a:r>
            <a:r>
              <a:rPr lang="fr-FR" sz="1400" baseline="30000" dirty="0">
                <a:solidFill>
                  <a:srgbClr val="002060"/>
                </a:solidFill>
              </a:rPr>
              <a:t>er</a:t>
            </a:r>
            <a:r>
              <a:rPr lang="fr-FR" sz="1400" dirty="0">
                <a:solidFill>
                  <a:srgbClr val="002060"/>
                </a:solidFill>
              </a:rPr>
              <a:t> janvier 2025, la montée en charge statistique l'est aussi.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Pour prendre en compte les situations de ces nouveaux publics, </a:t>
            </a:r>
            <a:r>
              <a:rPr lang="fr-FR" sz="1400" b="1" dirty="0">
                <a:solidFill>
                  <a:srgbClr val="002060"/>
                </a:solidFill>
              </a:rPr>
              <a:t>deux nouvelles catégories statistiques sont créées, selon les recommandations du </a:t>
            </a:r>
            <a:r>
              <a:rPr lang="fr-FR" sz="1400" b="1" dirty="0" err="1">
                <a:solidFill>
                  <a:srgbClr val="002060"/>
                </a:solidFill>
              </a:rPr>
              <a:t>Cnis</a:t>
            </a:r>
            <a:r>
              <a:rPr lang="fr-FR" sz="1400" b="1" dirty="0">
                <a:solidFill>
                  <a:srgbClr val="002060"/>
                </a:solidFill>
              </a:rPr>
              <a:t> : la </a:t>
            </a:r>
            <a:r>
              <a:rPr lang="fr-FR" sz="1400" b="1" dirty="0">
                <a:solidFill>
                  <a:srgbClr val="00B0F0"/>
                </a:solidFill>
              </a:rPr>
              <a:t>catégorie F</a:t>
            </a:r>
            <a:r>
              <a:rPr lang="fr-FR" sz="1400" b="1" dirty="0">
                <a:solidFill>
                  <a:srgbClr val="002060"/>
                </a:solidFill>
              </a:rPr>
              <a:t> pour les personnes orientées en parcours social et la </a:t>
            </a:r>
            <a:r>
              <a:rPr lang="fr-FR" sz="1400" b="1" dirty="0">
                <a:solidFill>
                  <a:srgbClr val="00B0F0"/>
                </a:solidFill>
              </a:rPr>
              <a:t>catégorie G </a:t>
            </a:r>
            <a:r>
              <a:rPr lang="fr-FR" sz="1400" b="1" dirty="0">
                <a:solidFill>
                  <a:srgbClr val="002060"/>
                </a:solidFill>
              </a:rPr>
              <a:t>pour les demandeurs et bénéficiaires du RSA en attente d'orientation</a:t>
            </a:r>
            <a:r>
              <a:rPr lang="fr-FR" sz="1400" dirty="0">
                <a:solidFill>
                  <a:srgbClr val="002060"/>
                </a:solidFill>
              </a:rPr>
              <a:t>. </a:t>
            </a:r>
          </a:p>
          <a:p>
            <a:pPr algn="just"/>
            <a:endParaRPr lang="fr-FR" sz="1400" dirty="0">
              <a:solidFill>
                <a:srgbClr val="00206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Cette phase de transition devrait durer deux ans en France métropolitaine. </a:t>
            </a:r>
            <a:r>
              <a:rPr lang="fr-FR" sz="1400" b="1" dirty="0">
                <a:solidFill>
                  <a:srgbClr val="002060"/>
                </a:solidFill>
              </a:rPr>
              <a:t>Afin d'appréhender les évolutions conjoncturelles du nombre d'inscrits à France Travail pendant cette période, la Dares a mis à disposition, aux niveaux national et régional seulement, des indicateurs complémentaires hors bénéficiaires du RSA et hors jeunes « en parcours » (CEJ, </a:t>
            </a:r>
            <a:r>
              <a:rPr lang="fr-FR" sz="1400" b="1" dirty="0" err="1">
                <a:solidFill>
                  <a:srgbClr val="002060"/>
                </a:solidFill>
              </a:rPr>
              <a:t>Pacea</a:t>
            </a:r>
            <a:r>
              <a:rPr lang="fr-FR" sz="1400" b="1" dirty="0">
                <a:solidFill>
                  <a:srgbClr val="002060"/>
                </a:solidFill>
              </a:rPr>
              <a:t> et AIJ)</a:t>
            </a:r>
            <a:r>
              <a:rPr lang="fr-FR" sz="1400" dirty="0">
                <a:solidFill>
                  <a:srgbClr val="002060"/>
                </a:solidFill>
              </a:rPr>
              <a:t>. Ces séries, dites « contrefactuelles » ne sont pas disponibles au niveau départemental. </a:t>
            </a:r>
            <a:r>
              <a:rPr lang="fr-FR" sz="1400" b="1" dirty="0">
                <a:solidFill>
                  <a:srgbClr val="FF0000"/>
                </a:solidFill>
              </a:rPr>
              <a:t>Entre 2025 et 2027, il n’est donc plus possible de réaliser des analyses conjoncturelles de la demande d’emploi au niveau départemental.</a:t>
            </a:r>
          </a:p>
          <a:p>
            <a:pPr algn="just"/>
            <a:endParaRPr lang="fr-FR" sz="1400" b="1" dirty="0">
              <a:solidFill>
                <a:srgbClr val="FF0000"/>
              </a:solidFill>
            </a:endParaRPr>
          </a:p>
          <a:p>
            <a:pPr algn="just"/>
            <a:r>
              <a:rPr lang="fr-FR" sz="1400" dirty="0">
                <a:solidFill>
                  <a:srgbClr val="002060"/>
                </a:solidFill>
              </a:rPr>
              <a:t>Néanmoins, un chiffrage du nombre total d’inscrits, comprenant ces nouveaux publics, a été réalisé par la Dares et permet de situer chaque département au sein de la région. C’est ce qui est présenté dans la diapositive suivante.</a:t>
            </a:r>
          </a:p>
        </p:txBody>
      </p:sp>
    </p:spTree>
    <p:extLst>
      <p:ext uri="{BB962C8B-B14F-4D97-AF65-F5344CB8AC3E}">
        <p14:creationId xmlns:p14="http://schemas.microsoft.com/office/powerpoint/2010/main" val="35338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8965" y="-1637"/>
            <a:ext cx="893233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Au 2</a:t>
            </a:r>
            <a:r>
              <a:rPr lang="fr-FR" sz="2600" b="1" baseline="30000" dirty="0">
                <a:solidFill>
                  <a:srgbClr val="4F81BD">
                    <a:lumMod val="75000"/>
                  </a:srgbClr>
                </a:solidFill>
              </a:rPr>
              <a:t>e</a:t>
            </a:r>
            <a:r>
              <a:rPr lang="fr-FR" sz="2600" b="1" dirty="0">
                <a:solidFill>
                  <a:srgbClr val="4F81BD">
                    <a:lumMod val="75000"/>
                  </a:srgbClr>
                </a:solidFill>
              </a:rPr>
              <a:t> trimestre 2025, la demande d’emploi y compris nouveaux publics diminue beaucoup moins vite qu’au niveau régional</a:t>
            </a:r>
            <a:endParaRPr lang="fr-F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74526" y="87296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11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690777" y="6568767"/>
            <a:ext cx="5848710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FCF47F1-EFD2-654D-55A6-4926D0EBD43A}"/>
              </a:ext>
            </a:extLst>
          </p:cNvPr>
          <p:cNvSpPr txBox="1"/>
          <p:nvPr/>
        </p:nvSpPr>
        <p:spPr>
          <a:xfrm>
            <a:off x="394121" y="4629775"/>
            <a:ext cx="8547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b="1" dirty="0">
                <a:solidFill>
                  <a:srgbClr val="FF0000"/>
                </a:solidFill>
              </a:rPr>
              <a:t>Avertissement :</a:t>
            </a:r>
            <a:r>
              <a:rPr lang="fr-FR" sz="1200" dirty="0">
                <a:solidFill>
                  <a:srgbClr val="FF0000"/>
                </a:solidFill>
              </a:rPr>
              <a:t> les évolutions sont perturbées au 2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par deux facteurs : la modification des règles d’actualisation par France Travail qui a un impact à la hausse sur les sorties des catégories A, B, C et donc à la baisse sur le nombre de demandeurs d’emploi ; l’entrée en vigueur en juin 2025 du décret relatif aux sanctions applicables aux inscrits à France Travail en cas de manquement à leurs obligations, qui entraîne une baisse des radiations des listes de France Travail ce mois-ci. </a:t>
            </a:r>
          </a:p>
          <a:p>
            <a:pPr algn="just"/>
            <a:r>
              <a:rPr lang="fr-FR" sz="1200" dirty="0">
                <a:solidFill>
                  <a:srgbClr val="FF0000"/>
                </a:solidFill>
              </a:rPr>
              <a:t>La Dares estime qu’en l’absence de ces deux modifications (actualisation et décret sanctions), l’évolution du nombre d’inscrits au 2</a:t>
            </a:r>
            <a:r>
              <a:rPr lang="fr-FR" sz="1200" baseline="30000" dirty="0">
                <a:solidFill>
                  <a:srgbClr val="FF0000"/>
                </a:solidFill>
              </a:rPr>
              <a:t>e</a:t>
            </a:r>
            <a:r>
              <a:rPr lang="fr-FR" sz="1200" dirty="0">
                <a:solidFill>
                  <a:srgbClr val="FF0000"/>
                </a:solidFill>
              </a:rPr>
              <a:t> trimestre 2025 aurait été de +0,9 % pour les catégories A, B, C (estimation réalisée au niveau national uniquement).</a:t>
            </a:r>
            <a:endParaRPr lang="fr-FR" sz="1200" b="1" dirty="0">
              <a:solidFill>
                <a:srgbClr val="FF0000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C40243E-4B13-5F17-79D2-A1BB346F6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82" y="924516"/>
            <a:ext cx="8181975" cy="3552825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92994548-BA6C-B294-6443-682979A9F67C}"/>
              </a:ext>
            </a:extLst>
          </p:cNvPr>
          <p:cNvSpPr/>
          <p:nvPr/>
        </p:nvSpPr>
        <p:spPr>
          <a:xfrm>
            <a:off x="7232071" y="2078179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04B65B3-CCC9-9532-70EE-E303ED8F6F18}"/>
              </a:ext>
            </a:extLst>
          </p:cNvPr>
          <p:cNvSpPr/>
          <p:nvPr/>
        </p:nvSpPr>
        <p:spPr>
          <a:xfrm>
            <a:off x="7232072" y="3055608"/>
            <a:ext cx="544945" cy="1847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9582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46856" y="89814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3201" y="-16958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Sur un an, baisse du nombre de foyers bénéficiaires du RSA, stagnation de la PA</a:t>
            </a:r>
            <a:r>
              <a:rPr lang="fr-FR" sz="2800" b="1">
                <a:solidFill>
                  <a:srgbClr val="376092"/>
                </a:solidFill>
              </a:rPr>
              <a:t>, forte </a:t>
            </a:r>
            <a:r>
              <a:rPr lang="fr-FR" sz="2800" b="1" dirty="0">
                <a:solidFill>
                  <a:srgbClr val="376092"/>
                </a:solidFill>
              </a:rPr>
              <a:t>hausse de l’ASS</a:t>
            </a: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019181"/>
              </p:ext>
            </p:extLst>
          </p:nvPr>
        </p:nvGraphicFramePr>
        <p:xfrm>
          <a:off x="995881" y="1104899"/>
          <a:ext cx="6844420" cy="507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90870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6856" y="0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Un repli du nombre de foyers bénéficiaires du RSA plus </a:t>
            </a:r>
            <a:r>
              <a:rPr lang="fr-FR" sz="2800" b="1">
                <a:solidFill>
                  <a:srgbClr val="376092"/>
                </a:solidFill>
              </a:rPr>
              <a:t>marqué que le </a:t>
            </a:r>
            <a:r>
              <a:rPr lang="fr-FR" sz="2800" b="1" dirty="0">
                <a:solidFill>
                  <a:srgbClr val="376092"/>
                </a:solidFill>
              </a:rPr>
              <a:t>niveau régional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4C1A3DC-A770-3A4B-4F49-510392E791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52" y="1794434"/>
            <a:ext cx="9144000" cy="43634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6856" y="3066749"/>
            <a:ext cx="8827805" cy="18288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30220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168" y="431848"/>
            <a:ext cx="899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Les créations d’entreprises repartent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FB55DA6A-2069-CFA3-3BF6-B05E07894A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3771619"/>
              </p:ext>
            </p:extLst>
          </p:nvPr>
        </p:nvGraphicFramePr>
        <p:xfrm>
          <a:off x="207034" y="1174433"/>
          <a:ext cx="8532363" cy="525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7851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9719" y="961"/>
            <a:ext cx="8995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376092"/>
                </a:solidFill>
              </a:rPr>
              <a:t>Le nombre de défaillances d’entreprises ne cesse d’augmenter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69719" y="955068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08030" y="6568767"/>
            <a:ext cx="5900468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8" name="Graphique 7">
            <a:extLst>
              <a:ext uri="{FF2B5EF4-FFF2-40B4-BE49-F238E27FC236}">
                <a16:creationId xmlns:a16="http://schemas.microsoft.com/office/drawing/2014/main" id="{DF68954B-DFF6-F831-CAFD-F2DA96F52D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5407477"/>
              </p:ext>
            </p:extLst>
          </p:nvPr>
        </p:nvGraphicFramePr>
        <p:xfrm>
          <a:off x="422693" y="1181822"/>
          <a:ext cx="7996687" cy="5280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0222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8282911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r>
              <a:rPr lang="fr-FR" sz="2000" dirty="0"/>
              <a:t>La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Note de conjoncture </a:t>
            </a:r>
            <a:r>
              <a:rPr lang="fr-FR" sz="2000" dirty="0"/>
              <a:t>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d’Azur:</a:t>
            </a:r>
          </a:p>
          <a:p>
            <a:pPr algn="ctr">
              <a:defRPr/>
            </a:pPr>
            <a:br>
              <a:rPr lang="fr-FR" dirty="0">
                <a:hlinkClick r:id="rId3"/>
              </a:rPr>
            </a:br>
            <a:r>
              <a:rPr lang="fr-FR" sz="2000" dirty="0">
                <a:hlinkClick r:id="rId3"/>
              </a:rPr>
              <a:t>https://paca.dreets.gouv.fr/Les-publications-periodiques-9124</a:t>
            </a:r>
            <a:endParaRPr lang="fr-FR" sz="2000" dirty="0"/>
          </a:p>
          <a:p>
            <a:pPr algn="ctr">
              <a:defRPr/>
            </a:pPr>
            <a:endParaRPr lang="fr-FR" dirty="0"/>
          </a:p>
          <a:p>
            <a:pPr algn="ctr">
              <a:defRPr/>
            </a:pPr>
            <a:endParaRPr lang="fr-FR" sz="2000" dirty="0"/>
          </a:p>
          <a:p>
            <a:pPr algn="ctr">
              <a:defRPr/>
            </a:pPr>
            <a:r>
              <a:rPr lang="fr-FR" sz="2000" dirty="0"/>
              <a:t>Retrouvez tous nos indicateurs dans le 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Tableau de bord des indicateurs clés </a:t>
            </a:r>
          </a:p>
          <a:p>
            <a:pPr algn="ctr">
              <a:defRPr/>
            </a:pPr>
            <a:endParaRPr lang="fr-FR" sz="2000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fr-FR" sz="2000" dirty="0"/>
              <a:t>en téléchargement sur le site de la </a:t>
            </a:r>
            <a:r>
              <a:rPr lang="fr-FR" sz="2000" dirty="0" err="1"/>
              <a:t>Dreets</a:t>
            </a:r>
            <a:r>
              <a:rPr lang="fr-FR" sz="2000" dirty="0"/>
              <a:t> Provence-Alpes-Côte d’Azur : </a:t>
            </a:r>
          </a:p>
          <a:p>
            <a:pPr algn="ctr">
              <a:defRPr/>
            </a:pPr>
            <a:endParaRPr lang="fr-FR" sz="2400" dirty="0"/>
          </a:p>
          <a:p>
            <a:pPr algn="ctr"/>
            <a:r>
              <a:rPr lang="fr-FR" u="sng" dirty="0">
                <a:hlinkClick r:id="rId4"/>
              </a:rPr>
              <a:t>https://paca.dreets.gouv.fr/Les-indicateurs-cles-de-la-Dreets-Paca</a:t>
            </a:r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64895" y="465363"/>
            <a:ext cx="8612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Pour en savoir plus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68415" y="6568767"/>
            <a:ext cx="58400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356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87383" y="456915"/>
            <a:ext cx="8564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repart à la hausse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87383" y="996379"/>
            <a:ext cx="8596984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2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91471" y="6568767"/>
            <a:ext cx="4889583" cy="365125"/>
          </a:xfrm>
        </p:spPr>
        <p:txBody>
          <a:bodyPr/>
          <a:lstStyle/>
          <a:p>
            <a:r>
              <a:rPr lang="fr-FR"/>
              <a:t>Les éclairages conjoncturels départementaux - Hautes-Alpes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560275" y="2021032"/>
            <a:ext cx="1313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2025 :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7551649" y="2281725"/>
            <a:ext cx="891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 + 0,4 %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60275" y="2626491"/>
            <a:ext cx="8917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+ 0,2 %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7551648" y="2954687"/>
            <a:ext cx="891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+ 0,5 %</a:t>
            </a:r>
            <a:r>
              <a:rPr lang="fr-FR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0000000-0008-0000-0400-000001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1259715"/>
              </p:ext>
            </p:extLst>
          </p:nvPr>
        </p:nvGraphicFramePr>
        <p:xfrm>
          <a:off x="373224" y="1531302"/>
          <a:ext cx="7732551" cy="4412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3360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92392" y="991089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13645" y="366139"/>
            <a:ext cx="8938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rebond lié principalement à l’emploi hors intérim…</a:t>
            </a:r>
            <a:endParaRPr lang="fr-FR" sz="2800" b="1" dirty="0">
              <a:solidFill>
                <a:srgbClr val="FF0000"/>
              </a:solidFill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8" y="6568767"/>
            <a:ext cx="4833321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709198" y="2643774"/>
            <a:ext cx="143615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B0F0"/>
                </a:solidFill>
              </a:rPr>
              <a:t>+200</a:t>
            </a:r>
          </a:p>
          <a:p>
            <a:pPr algn="ctr"/>
            <a:r>
              <a:rPr lang="fr-FR" b="1" dirty="0">
                <a:solidFill>
                  <a:srgbClr val="00B0F0"/>
                </a:solidFill>
              </a:rPr>
              <a:t>emplois hors intérim</a:t>
            </a: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r>
              <a:rPr lang="fr-FR" b="1" dirty="0">
                <a:solidFill>
                  <a:schemeClr val="accent6">
                    <a:lumMod val="75000"/>
                  </a:schemeClr>
                </a:solidFill>
              </a:rPr>
              <a:t>+50 emplois intérimaires</a:t>
            </a: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00B0F0"/>
              </a:solidFill>
            </a:endParaRPr>
          </a:p>
          <a:p>
            <a:pPr algn="ctr"/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797820" y="2182100"/>
            <a:ext cx="1346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/>
              <a:t>Au T2 2025 :</a:t>
            </a:r>
            <a:endParaRPr lang="fr-FR" b="1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/>
        </p:nvGraphicFramePr>
        <p:xfrm>
          <a:off x="1042987" y="1455420"/>
          <a:ext cx="7058025" cy="3947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84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4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03088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65911" y="75643"/>
            <a:ext cx="86121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… sauf dans la construction où l’emploi est tiré par l’intérim</a:t>
            </a:r>
            <a:endParaRPr lang="fr-FR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00000000-0008-0000-04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100897"/>
              </p:ext>
            </p:extLst>
          </p:nvPr>
        </p:nvGraphicFramePr>
        <p:xfrm>
          <a:off x="867747" y="1325880"/>
          <a:ext cx="7233265" cy="4617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5623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56487" y="1120580"/>
            <a:ext cx="7781925" cy="507831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fr-FR" dirty="0">
              <a:sym typeface="Wingdings" panose="05000000000000000000" pitchFamily="2" charset="2"/>
            </a:endParaRPr>
          </a:p>
          <a:p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  <a:p>
            <a:pPr lvl="1"/>
            <a:endParaRPr lang="fr-FR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312893" y="6568767"/>
            <a:ext cx="5202332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62370" y="466630"/>
            <a:ext cx="8930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L’emploi salarié progresse dans tous les secteurs d’activité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00000000-0008-0000-0400-0000023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5556319"/>
              </p:ext>
            </p:extLst>
          </p:nvPr>
        </p:nvGraphicFramePr>
        <p:xfrm>
          <a:off x="727788" y="1224914"/>
          <a:ext cx="7959725" cy="5078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451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213645" y="991089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91379" y="6568767"/>
            <a:ext cx="5128596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57622" y="82760"/>
            <a:ext cx="89398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En rythme annuel néanmoins, la construction continue de perdre des effectifs</a:t>
            </a:r>
            <a:endParaRPr lang="fr-F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0E31FE8-55B9-621F-2009-4C62828BD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65" y="1940768"/>
            <a:ext cx="8625612" cy="342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306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/>
          <p:cNvCxnSpPr/>
          <p:nvPr/>
        </p:nvCxnSpPr>
        <p:spPr>
          <a:xfrm>
            <a:off x="113893" y="973034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133600" y="6568767"/>
            <a:ext cx="5162550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3B0D8A5-37BC-D52B-E309-0C3158E5158E}"/>
              </a:ext>
            </a:extLst>
          </p:cNvPr>
          <p:cNvSpPr txBox="1"/>
          <p:nvPr/>
        </p:nvSpPr>
        <p:spPr>
          <a:xfrm>
            <a:off x="113893" y="303749"/>
            <a:ext cx="911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Les entrées en contrat d’apprentissage repartent à la hausse</a:t>
            </a: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43C1BFE-BF6D-A2E3-E575-61B69CF9A2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9291752"/>
              </p:ext>
            </p:extLst>
          </p:nvPr>
        </p:nvGraphicFramePr>
        <p:xfrm>
          <a:off x="113893" y="1119101"/>
          <a:ext cx="8827805" cy="544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Flèche vers le bas 10"/>
          <p:cNvSpPr/>
          <p:nvPr/>
        </p:nvSpPr>
        <p:spPr>
          <a:xfrm>
            <a:off x="8235365" y="2095928"/>
            <a:ext cx="138427" cy="461913"/>
          </a:xfrm>
          <a:prstGeom prst="down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8053143" y="1730803"/>
            <a:ext cx="583370" cy="289229"/>
          </a:xfrm>
          <a:prstGeom prst="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/>
              <a:t>1 300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309660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" y="53129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Au 2</a:t>
            </a:r>
            <a:r>
              <a:rPr lang="fr-FR" sz="2800" b="1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 trimestre 2025, le taux de chômage poursuit sa hausse amorcée en début d’année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125699" y="1043186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1733909" y="6568767"/>
            <a:ext cx="6003985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666108" y="4065756"/>
            <a:ext cx="16527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1">
                    <a:lumMod val="75000"/>
                  </a:schemeClr>
                </a:solidFill>
              </a:rPr>
              <a:t>7,3 % (0,0 pt)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720168" y="4373580"/>
            <a:ext cx="15727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3">
                    <a:lumMod val="75000"/>
                  </a:schemeClr>
                </a:solidFill>
              </a:rPr>
              <a:t>6,4 % (+0,2 pt)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74818" y="3681428"/>
            <a:ext cx="16527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chemeClr val="accent6">
                    <a:lumMod val="75000"/>
                  </a:schemeClr>
                </a:solidFill>
              </a:rPr>
              <a:t>8,0 % (+0,1 pt)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345A0CD-0F88-937B-2666-F5EBCB986CD2}"/>
              </a:ext>
            </a:extLst>
          </p:cNvPr>
          <p:cNvSpPr txBox="1"/>
          <p:nvPr/>
        </p:nvSpPr>
        <p:spPr>
          <a:xfrm>
            <a:off x="7358737" y="2386816"/>
            <a:ext cx="2043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Taux au T2 2025 (évolution par rapport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au T1 2025) :</a:t>
            </a:r>
            <a:endParaRPr lang="fr-FR" dirty="0"/>
          </a:p>
        </p:txBody>
      </p:sp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00000000-0008-0000-0200-00000314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9448299"/>
              </p:ext>
            </p:extLst>
          </p:nvPr>
        </p:nvGraphicFramePr>
        <p:xfrm>
          <a:off x="434565" y="1448548"/>
          <a:ext cx="7713553" cy="487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71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67419" y="0"/>
            <a:ext cx="88765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accent1">
                    <a:lumMod val="75000"/>
                  </a:schemeClr>
                </a:solidFill>
              </a:rPr>
              <a:t>Un taux qui demeure en-dessous de celui de la plupart des départements comparables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291806" y="911463"/>
            <a:ext cx="8827805" cy="0"/>
          </a:xfrm>
          <a:prstGeom prst="line">
            <a:avLst/>
          </a:prstGeom>
          <a:ln/>
          <a:effec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AC07C-28E4-BD4F-9FFB-37ABAC856C34}" type="slidenum">
              <a:rPr lang="fr-FR" smtClean="0"/>
              <a:t>9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2226832" y="6568767"/>
            <a:ext cx="5297917" cy="365125"/>
          </a:xfrm>
        </p:spPr>
        <p:txBody>
          <a:bodyPr/>
          <a:lstStyle/>
          <a:p>
            <a:r>
              <a:rPr lang="fr-FR" dirty="0"/>
              <a:t>Les éclairages conjoncturels départementaux - Hautes-Alpes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Edition septembre 2025</a:t>
            </a:r>
            <a:endParaRPr lang="fr-FR" dirty="0"/>
          </a:p>
        </p:txBody>
      </p:sp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3464332C-9BA6-EB9A-626A-10947663FC21}"/>
              </a:ext>
            </a:extLst>
          </p:cNvPr>
          <p:cNvGraphicFramePr>
            <a:graphicFrameLocks/>
          </p:cNvGraphicFramePr>
          <p:nvPr/>
        </p:nvGraphicFramePr>
        <p:xfrm>
          <a:off x="1109662" y="1062037"/>
          <a:ext cx="6924675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4336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our xmlns="ab994d58-9349-46a1-8cee-b96a64c5dc7e">07</Jour>
    <Auteur xmlns="2ff91c20-40e6-4ab5-a5ac-9b5646c66526">
      <UserInfo>
        <DisplayName/>
        <AccountId xsi:nil="true"/>
        <AccountType/>
      </UserInfo>
    </Auteur>
    <DIRECCTE xmlns="2ff91c20-40e6-4ab5-a5ac-9b5646c66526" xsi:nil="true"/>
    <Mots_x0020_Clefs xmlns="2ff91c20-40e6-4ab5-a5ac-9b5646c66526" xsi:nil="true"/>
    <Resume xmlns="ab994d58-9349-46a1-8cee-b96a64c5dc7e" xsi:nil="true"/>
    <Année xmlns="ab994d58-9349-46a1-8cee-b96a64c5dc7e">2018</Année>
    <RubriqueNiv3 xmlns="2ff91c20-40e6-4ab5-a5ac-9b5646c66526" xsi:nil="true"/>
    <Rubrique xmlns="2ff91c20-40e6-4ab5-a5ac-9b5646c66526" xsi:nil="true"/>
    <RubriqueNiv2 xmlns="2ff91c20-40e6-4ab5-a5ac-9b5646c66526" xsi:nil="true"/>
    <Mois xmlns="ab994d58-9349-46a1-8cee-b96a64c5dc7e">06 - Juin</Mois>
    <_dlc_DocId xmlns="ab994d58-9349-46a1-8cee-b96a64c5dc7e">PACA-1195-1</_dlc_DocId>
    <_dlc_DocIdUrl xmlns="ab994d58-9349-46a1-8cee-b96a64c5dc7e">
      <Url>http://intranet.direccte.gouv.fr/paca/Etudes%20et%20statistiques/_layouts/15/DocIdRedir.aspx?ID=PACA-1195-1</Url>
      <Description>PACA-1195-1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ireccte - Document" ma:contentTypeID="0x0101002B9C2962A44E47E49C985B3DB63656AE0096388B916A9B264DBD77EFB5256EEC22" ma:contentTypeVersion="8" ma:contentTypeDescription="Document pour les portails de type Direccte" ma:contentTypeScope="" ma:versionID="c11fc93c9e7ea15410097cfb7479afe7">
  <xsd:schema xmlns:xsd="http://www.w3.org/2001/XMLSchema" xmlns:xs="http://www.w3.org/2001/XMLSchema" xmlns:p="http://schemas.microsoft.com/office/2006/metadata/properties" xmlns:ns2="2ff91c20-40e6-4ab5-a5ac-9b5646c66526" xmlns:ns3="ab994d58-9349-46a1-8cee-b96a64c5dc7e" targetNamespace="http://schemas.microsoft.com/office/2006/metadata/properties" ma:root="true" ma:fieldsID="dcf6eb2dcc919f976b99dd89427cdf59" ns2:_="" ns3:_="">
    <xsd:import namespace="2ff91c20-40e6-4ab5-a5ac-9b5646c66526"/>
    <xsd:import namespace="ab994d58-9349-46a1-8cee-b96a64c5dc7e"/>
    <xsd:element name="properties">
      <xsd:complexType>
        <xsd:sequence>
          <xsd:element name="documentManagement">
            <xsd:complexType>
              <xsd:all>
                <xsd:element ref="ns2:DIRECCTE" minOccurs="0"/>
                <xsd:element ref="ns2:Rubrique" minOccurs="0"/>
                <xsd:element ref="ns2:RubriqueNiv2" minOccurs="0"/>
                <xsd:element ref="ns2:RubriqueNiv3" minOccurs="0"/>
                <xsd:element ref="ns2:Auteur" minOccurs="0"/>
                <xsd:element ref="ns2:Mots_x0020_Clefs" minOccurs="0"/>
                <xsd:element ref="ns3:_dlc_DocId" minOccurs="0"/>
                <xsd:element ref="ns3:_dlc_DocIdUrl" minOccurs="0"/>
                <xsd:element ref="ns3:_dlc_DocIdPersistId" minOccurs="0"/>
                <xsd:element ref="ns3:Resume" minOccurs="0"/>
                <xsd:element ref="ns3:Année" minOccurs="0"/>
                <xsd:element ref="ns3:Mois" minOccurs="0"/>
                <xsd:element ref="ns3:Jou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91c20-40e6-4ab5-a5ac-9b5646c66526" elementFormDefault="qualified">
    <xsd:import namespace="http://schemas.microsoft.com/office/2006/documentManagement/types"/>
    <xsd:import namespace="http://schemas.microsoft.com/office/infopath/2007/PartnerControls"/>
    <xsd:element name="DIRECCTE" ma:index="8" nillable="true" ma:displayName="DIRECCTE" ma:internalName="DIRECCTE">
      <xsd:simpleType>
        <xsd:restriction base="dms:Text">
          <xsd:maxLength value="255"/>
        </xsd:restriction>
      </xsd:simpleType>
    </xsd:element>
    <xsd:element name="Rubrique" ma:index="9" nillable="true" ma:displayName="Rubrique" ma:internalName="Rubrique">
      <xsd:simpleType>
        <xsd:restriction base="dms:Text">
          <xsd:maxLength value="255"/>
        </xsd:restriction>
      </xsd:simpleType>
    </xsd:element>
    <xsd:element name="RubriqueNiv2" ma:index="10" nillable="true" ma:displayName="Rubrique Niveau 2" ma:internalName="RubriqueNiv2">
      <xsd:simpleType>
        <xsd:restriction base="dms:Text">
          <xsd:maxLength value="255"/>
        </xsd:restriction>
      </xsd:simpleType>
    </xsd:element>
    <xsd:element name="RubriqueNiv3" ma:index="11" nillable="true" ma:displayName="Rubrique Niveau 3" ma:internalName="RubriqueNiv3">
      <xsd:simpleType>
        <xsd:restriction base="dms:Text">
          <xsd:maxLength value="255"/>
        </xsd:restriction>
      </xsd:simpleType>
    </xsd:element>
    <xsd:element name="Auteur" ma:index="12" nillable="true" ma:displayName="Auteur" ma:list="UserInfo" ma:SharePointGroup="0" ma:internalName="Auteu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ots_x0020_Clefs" ma:index="13" nillable="true" ma:displayName="Mots Clefs" ma:internalName="Mots_x0020_Clefs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94d58-9349-46a1-8cee-b96a64c5dc7e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5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Resume" ma:index="17" nillable="true" ma:displayName="Résumé" ma:internalName="Resume">
      <xsd:simpleType>
        <xsd:restriction base="dms:Text">
          <xsd:maxLength value="255"/>
        </xsd:restriction>
      </xsd:simpleType>
    </xsd:element>
    <xsd:element name="Année" ma:index="18" nillable="true" ma:displayName="Année" ma:description="" ma:format="Dropdown" ma:internalName="Ann_x00e9_e">
      <xsd:simpleType>
        <xsd:union memberTypes="dms:Text">
          <xsd:simpleType>
            <xsd:restriction base="dms:Choice">
              <xsd:enumeration value="2004"/>
              <xsd:enumeration value="2005"/>
              <xsd:enumeration value="2006"/>
              <xsd:enumeration value="2007"/>
              <xsd:enumeration value="2008"/>
              <xsd:enumeration value="2009"/>
              <xsd:enumeration value="2010"/>
              <xsd:enumeration value="2011"/>
              <xsd:enumeration value="2012"/>
              <xsd:enumeration value="2013"/>
              <xsd:enumeration value="2014"/>
              <xsd:enumeration value="2015"/>
              <xsd:enumeration value="2016"/>
              <xsd:enumeration value="2017"/>
              <xsd:enumeration value="2018"/>
            </xsd:restriction>
          </xsd:simpleType>
        </xsd:union>
      </xsd:simpleType>
    </xsd:element>
    <xsd:element name="Mois" ma:index="19" nillable="true" ma:displayName="Mois" ma:format="Dropdown" ma:internalName="Mois">
      <xsd:simpleType>
        <xsd:restriction base="dms:Choice">
          <xsd:enumeration value="01 - Janvier"/>
          <xsd:enumeration value="02 - Février"/>
          <xsd:enumeration value="03 - Mars"/>
          <xsd:enumeration value="04 - Avril"/>
          <xsd:enumeration value="05 - Mai"/>
          <xsd:enumeration value="06 - Juin"/>
          <xsd:enumeration value="07 - Juillet"/>
          <xsd:enumeration value="08 - Août"/>
          <xsd:enumeration value="09 - Septembre"/>
          <xsd:enumeration value="10 - Octobre"/>
          <xsd:enumeration value="11 - Novembre"/>
          <xsd:enumeration value="12 - Décembre"/>
        </xsd:restriction>
      </xsd:simpleType>
    </xsd:element>
    <xsd:element name="Jour" ma:index="20" nillable="true" ma:displayName="Jour" ma:format="Dropdown" ma:internalName="Jour">
      <xsd:simpleType>
        <xsd:restriction base="dms:Choice"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  <xsd:enumeration value="31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75A013-2665-47DA-9765-AD20C70A535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ab994d58-9349-46a1-8cee-b96a64c5dc7e"/>
    <ds:schemaRef ds:uri="http://purl.org/dc/terms/"/>
    <ds:schemaRef ds:uri="http://schemas.openxmlformats.org/package/2006/metadata/core-properties"/>
    <ds:schemaRef ds:uri="2ff91c20-40e6-4ab5-a5ac-9b5646c6652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2AE89B-080E-49C5-92D1-0FC918E24C0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4CD4B930-2EF4-44AA-B4F3-1B1D22FE6A5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8BEFDB-FD80-49BF-933E-2ABC1EFC7D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91c20-40e6-4ab5-a5ac-9b5646c66526"/>
    <ds:schemaRef ds:uri="ab994d58-9349-46a1-8cee-b96a64c5dc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11310</TotalTime>
  <Words>1733</Words>
  <Application>Microsoft Office PowerPoint</Application>
  <PresentationFormat>Affichage à l'écran (4:3)</PresentationFormat>
  <Paragraphs>221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L'agence Mars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Pascale Lami</dc:creator>
  <cp:lastModifiedBy>DANGELO, Virginie (DREETS-PACA)</cp:lastModifiedBy>
  <cp:revision>999</cp:revision>
  <cp:lastPrinted>2018-10-09T12:30:48Z</cp:lastPrinted>
  <dcterms:created xsi:type="dcterms:W3CDTF">2018-05-30T13:27:07Z</dcterms:created>
  <dcterms:modified xsi:type="dcterms:W3CDTF">2025-09-25T13:57:31Z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0x0101002B9C2962A44E47E49C985B3DB63656AE0096388B916A9B264DBD77EFB5256EEC22</vt:lpwstr>
  </property>
  <property fmtid="{D5CDD505-2E9C-101B-9397-08002B2CF9AE}" pid="3" name="_dlc_DocIdItemGuid">
    <vt:lpwstr>e2e11c4f-34e3-4fd7-820e-3307ce29c67b</vt:lpwstr>
  </property>
  <property fmtid="{D5CDD505-2E9C-101B-9397-08002B2CF9AE}" pid="4" name="MSIP_Label_3094c1fb-3db8-4cce-b079-9b022302847f_Enabled">
    <vt:lpwstr>true</vt:lpwstr>
  </property>
  <property fmtid="{D5CDD505-2E9C-101B-9397-08002B2CF9AE}" pid="5" name="MSIP_Label_3094c1fb-3db8-4cce-b079-9b022302847f_SetDate">
    <vt:lpwstr>2025-09-15T09:14:01Z</vt:lpwstr>
  </property>
  <property fmtid="{D5CDD505-2E9C-101B-9397-08002B2CF9AE}" pid="6" name="MSIP_Label_3094c1fb-3db8-4cce-b079-9b022302847f_Method">
    <vt:lpwstr>Standard</vt:lpwstr>
  </property>
  <property fmtid="{D5CDD505-2E9C-101B-9397-08002B2CF9AE}" pid="7" name="MSIP_Label_3094c1fb-3db8-4cce-b079-9b022302847f_Name">
    <vt:lpwstr>[Prod v5] C1 - Standard</vt:lpwstr>
  </property>
  <property fmtid="{D5CDD505-2E9C-101B-9397-08002B2CF9AE}" pid="8" name="MSIP_Label_3094c1fb-3db8-4cce-b079-9b022302847f_SiteId">
    <vt:lpwstr>035e5292-5a25-4509-bb08-a555f7d31a8b</vt:lpwstr>
  </property>
  <property fmtid="{D5CDD505-2E9C-101B-9397-08002B2CF9AE}" pid="9" name="MSIP_Label_3094c1fb-3db8-4cce-b079-9b022302847f_ActionId">
    <vt:lpwstr>7636aafa-2fec-48bb-9a12-fd54249b5e01</vt:lpwstr>
  </property>
  <property fmtid="{D5CDD505-2E9C-101B-9397-08002B2CF9AE}" pid="10" name="MSIP_Label_3094c1fb-3db8-4cce-b079-9b022302847f_ContentBits">
    <vt:lpwstr>0</vt:lpwstr>
  </property>
  <property fmtid="{D5CDD505-2E9C-101B-9397-08002B2CF9AE}" pid="11" name="MSIP_Label_3094c1fb-3db8-4cce-b079-9b022302847f_Tag">
    <vt:lpwstr>10, 3, 0, 1</vt:lpwstr>
  </property>
</Properties>
</file>