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9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2"/>
  </p:notesMasterIdLst>
  <p:sldIdLst>
    <p:sldId id="300" r:id="rId6"/>
    <p:sldId id="299" r:id="rId7"/>
    <p:sldId id="264" r:id="rId8"/>
    <p:sldId id="290" r:id="rId9"/>
    <p:sldId id="292" r:id="rId10"/>
    <p:sldId id="293" r:id="rId11"/>
    <p:sldId id="315" r:id="rId12"/>
    <p:sldId id="306" r:id="rId13"/>
    <p:sldId id="302" r:id="rId14"/>
    <p:sldId id="326" r:id="rId15"/>
    <p:sldId id="314" r:id="rId16"/>
    <p:sldId id="318" r:id="rId17"/>
    <p:sldId id="319" r:id="rId18"/>
    <p:sldId id="324" r:id="rId19"/>
    <p:sldId id="325" r:id="rId20"/>
    <p:sldId id="316" r:id="rId21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UVIAC Mathieu (DR-PACA)" initials="S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8686"/>
    <a:srgbClr val="98B954"/>
    <a:srgbClr val="F79646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306" autoAdjust="0"/>
  </p:normalViewPr>
  <p:slideViewPr>
    <p:cSldViewPr snapToGrid="0" snapToObjects="1">
      <p:cViewPr varScale="1">
        <p:scale>
          <a:sx n="82" d="100"/>
          <a:sy n="82" d="100"/>
        </p:scale>
        <p:origin x="14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5\2025-T4\01%20-%20Fichiers%20de%20travail\D&#233;faillances_entreprises\2025-T4%20-%20D&#233;faillances%20d'entreprises_v2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5\2025-T4\01%20-%20Fichiers%20de%20travail\Apprentissage\2025_T4_Apprentisage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Notes%20de%20conjoncture\01%20-%20Notes\2025\2025-T4\01%20-%20Fichiers%20de%20travail\DEFM-Ch&#244;mage\Tx%20ch&#244;mage%20-%20d&#233;p%20comparables\T201_&#233;clairages_d&#233;p_V2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5\2025-T4\01%20-%20Fichiers%20de%20travail\Prestations%20sociales\2025-T4%20-%20Prestations%20sociale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polaris.social.gouv.fr\DREETS-PACA$\Users\Cab-SESE\10%20-%20Notes%20de%20conjoncture\01%20-%20Notes\2025\2025-T4\01%20-%20Fichiers%20de%20travail\Cr&#233;ations_entreprises\2025-T4%20-%20Cr&#233;ations%20d'entrepris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Hautes-Alpes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000" b="0" i="1" u="none" strike="noStrike" baseline="3000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trimestre 2015)</a:t>
            </a:r>
          </a:p>
        </c:rich>
      </c:tx>
      <c:layout>
        <c:manualLayout>
          <c:xMode val="edge"/>
          <c:yMode val="edge"/>
          <c:x val="0.19517272605075309"/>
          <c:y val="1.756417974940684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1016253281900454"/>
          <c:w val="0.83764367816092966"/>
          <c:h val="0.5440574696441344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3'!$E$10:$E$53</c:f>
              <c:numCache>
                <c:formatCode>#\ ##0.0</c:formatCode>
                <c:ptCount val="44"/>
                <c:pt idx="0">
                  <c:v>100</c:v>
                </c:pt>
                <c:pt idx="1">
                  <c:v>100.36916721643689</c:v>
                </c:pt>
                <c:pt idx="2">
                  <c:v>100.31449639656944</c:v>
                </c:pt>
                <c:pt idx="3">
                  <c:v>100.73449300052056</c:v>
                </c:pt>
                <c:pt idx="4">
                  <c:v>101.13194206674628</c:v>
                </c:pt>
                <c:pt idx="5">
                  <c:v>101.51525020807759</c:v>
                </c:pt>
                <c:pt idx="6">
                  <c:v>101.72368966793879</c:v>
                </c:pt>
                <c:pt idx="7">
                  <c:v>101.76527734863225</c:v>
                </c:pt>
                <c:pt idx="8">
                  <c:v>102.21049379107619</c:v>
                </c:pt>
                <c:pt idx="9">
                  <c:v>102.67341422610447</c:v>
                </c:pt>
                <c:pt idx="10">
                  <c:v>102.73565656481303</c:v>
                </c:pt>
                <c:pt idx="11">
                  <c:v>103.08589498414713</c:v>
                </c:pt>
                <c:pt idx="12">
                  <c:v>103.65275678444274</c:v>
                </c:pt>
                <c:pt idx="13">
                  <c:v>103.54675552066716</c:v>
                </c:pt>
                <c:pt idx="14">
                  <c:v>103.79433305218501</c:v>
                </c:pt>
                <c:pt idx="15">
                  <c:v>103.89849710918297</c:v>
                </c:pt>
                <c:pt idx="16">
                  <c:v>104.52982816549337</c:v>
                </c:pt>
                <c:pt idx="17">
                  <c:v>104.86848661483516</c:v>
                </c:pt>
                <c:pt idx="18">
                  <c:v>105.20619862432183</c:v>
                </c:pt>
                <c:pt idx="19">
                  <c:v>105.70029590163708</c:v>
                </c:pt>
                <c:pt idx="20">
                  <c:v>103.59736221645079</c:v>
                </c:pt>
                <c:pt idx="21">
                  <c:v>102.50066111607528</c:v>
                </c:pt>
                <c:pt idx="22">
                  <c:v>105.19907248894197</c:v>
                </c:pt>
                <c:pt idx="23">
                  <c:v>105.5921790664206</c:v>
                </c:pt>
                <c:pt idx="24">
                  <c:v>106.26632260794287</c:v>
                </c:pt>
                <c:pt idx="25">
                  <c:v>107.64066462347004</c:v>
                </c:pt>
                <c:pt idx="26">
                  <c:v>108.6385462683825</c:v>
                </c:pt>
                <c:pt idx="27">
                  <c:v>109.73051516948233</c:v>
                </c:pt>
                <c:pt idx="28">
                  <c:v>110.15980915318686</c:v>
                </c:pt>
                <c:pt idx="29">
                  <c:v>110.60897837384931</c:v>
                </c:pt>
                <c:pt idx="30">
                  <c:v>110.76079846120015</c:v>
                </c:pt>
                <c:pt idx="31">
                  <c:v>111.34363839316781</c:v>
                </c:pt>
                <c:pt idx="32">
                  <c:v>111.77137353475801</c:v>
                </c:pt>
                <c:pt idx="33">
                  <c:v>111.8436370013445</c:v>
                </c:pt>
                <c:pt idx="34">
                  <c:v>112.02457403247401</c:v>
                </c:pt>
                <c:pt idx="35">
                  <c:v>112.35081741783371</c:v>
                </c:pt>
                <c:pt idx="36">
                  <c:v>112.81062016863331</c:v>
                </c:pt>
                <c:pt idx="37">
                  <c:v>112.7041735213965</c:v>
                </c:pt>
                <c:pt idx="38">
                  <c:v>112.95581517699817</c:v>
                </c:pt>
                <c:pt idx="39">
                  <c:v>112.90053195487152</c:v>
                </c:pt>
                <c:pt idx="40">
                  <c:v>112.95375527848992</c:v>
                </c:pt>
                <c:pt idx="41">
                  <c:v>113.16748366695337</c:v>
                </c:pt>
                <c:pt idx="42">
                  <c:v>113.34363282587456</c:v>
                </c:pt>
                <c:pt idx="43">
                  <c:v>113.11520678319012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FB-4F21-9610-834032A84270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3'!$C$10:$C$53</c:f>
              <c:numCache>
                <c:formatCode>#\ ##0.0</c:formatCode>
                <c:ptCount val="44"/>
                <c:pt idx="0">
                  <c:v>100</c:v>
                </c:pt>
                <c:pt idx="1">
                  <c:v>100.22802075195865</c:v>
                </c:pt>
                <c:pt idx="2">
                  <c:v>100.31936868048281</c:v>
                </c:pt>
                <c:pt idx="3">
                  <c:v>100.46539185008245</c:v>
                </c:pt>
                <c:pt idx="4">
                  <c:v>100.64764435929374</c:v>
                </c:pt>
                <c:pt idx="5">
                  <c:v>100.87384726692159</c:v>
                </c:pt>
                <c:pt idx="6">
                  <c:v>101.19018621812106</c:v>
                </c:pt>
                <c:pt idx="7">
                  <c:v>101.23854418907958</c:v>
                </c:pt>
                <c:pt idx="8">
                  <c:v>101.68210617007622</c:v>
                </c:pt>
                <c:pt idx="9">
                  <c:v>102.13117515206285</c:v>
                </c:pt>
                <c:pt idx="10">
                  <c:v>102.15357593558959</c:v>
                </c:pt>
                <c:pt idx="11">
                  <c:v>102.56641362566228</c:v>
                </c:pt>
                <c:pt idx="12">
                  <c:v>102.79894803619854</c:v>
                </c:pt>
                <c:pt idx="13">
                  <c:v>102.85634188142743</c:v>
                </c:pt>
                <c:pt idx="14">
                  <c:v>103.00926094360811</c:v>
                </c:pt>
                <c:pt idx="15">
                  <c:v>103.19324911058028</c:v>
                </c:pt>
                <c:pt idx="16">
                  <c:v>103.86150718526473</c:v>
                </c:pt>
                <c:pt idx="17">
                  <c:v>104.03283665290321</c:v>
                </c:pt>
                <c:pt idx="18">
                  <c:v>104.28680543650499</c:v>
                </c:pt>
                <c:pt idx="19">
                  <c:v>104.67556499479578</c:v>
                </c:pt>
                <c:pt idx="20">
                  <c:v>102.71924259787168</c:v>
                </c:pt>
                <c:pt idx="21">
                  <c:v>102.20876899637854</c:v>
                </c:pt>
                <c:pt idx="22">
                  <c:v>104.31916721560093</c:v>
                </c:pt>
                <c:pt idx="23">
                  <c:v>104.35696731186441</c:v>
                </c:pt>
                <c:pt idx="24">
                  <c:v>105.03621669741156</c:v>
                </c:pt>
                <c:pt idx="25">
                  <c:v>106.11837965334459</c:v>
                </c:pt>
                <c:pt idx="26">
                  <c:v>107.00950151845497</c:v>
                </c:pt>
                <c:pt idx="27">
                  <c:v>107.64820714097243</c:v>
                </c:pt>
                <c:pt idx="28">
                  <c:v>108.05723264499385</c:v>
                </c:pt>
                <c:pt idx="29">
                  <c:v>108.29737503766719</c:v>
                </c:pt>
                <c:pt idx="30">
                  <c:v>108.57039860288278</c:v>
                </c:pt>
                <c:pt idx="31">
                  <c:v>109.00322503522753</c:v>
                </c:pt>
                <c:pt idx="32">
                  <c:v>109.24637297359759</c:v>
                </c:pt>
                <c:pt idx="33">
                  <c:v>109.38321729143587</c:v>
                </c:pt>
                <c:pt idx="34">
                  <c:v>109.49764900413921</c:v>
                </c:pt>
                <c:pt idx="35">
                  <c:v>109.70687677596607</c:v>
                </c:pt>
                <c:pt idx="36">
                  <c:v>109.99780488075075</c:v>
                </c:pt>
                <c:pt idx="37">
                  <c:v>109.90089896326978</c:v>
                </c:pt>
                <c:pt idx="38">
                  <c:v>110.06499568617971</c:v>
                </c:pt>
                <c:pt idx="39">
                  <c:v>109.88088461962182</c:v>
                </c:pt>
                <c:pt idx="40">
                  <c:v>109.88475904496164</c:v>
                </c:pt>
                <c:pt idx="41">
                  <c:v>109.88292806731191</c:v>
                </c:pt>
                <c:pt idx="42">
                  <c:v>109.85912239844453</c:v>
                </c:pt>
                <c:pt idx="43">
                  <c:v>109.69002436996891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FB-4F21-9610-834032A84270}"/>
            </c:ext>
          </c:extLst>
        </c:ser>
        <c:ser>
          <c:idx val="2"/>
          <c:order val="2"/>
          <c:tx>
            <c:strRef>
              <c:f>'Données graph 1 et 3'!$H$8:$H$9</c:f>
              <c:strCache>
                <c:ptCount val="2"/>
                <c:pt idx="0">
                  <c:v>Hautes-Alpes</c:v>
                </c:pt>
              </c:strCache>
            </c:strRef>
          </c:tx>
          <c:spPr>
            <a:ln>
              <a:solidFill>
                <a:srgbClr val="98B954"/>
              </a:solidFill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3'!$H$10:$H$53</c:f>
              <c:numCache>
                <c:formatCode>#\ ##0.0</c:formatCode>
                <c:ptCount val="44"/>
                <c:pt idx="0">
                  <c:v>100</c:v>
                </c:pt>
                <c:pt idx="1">
                  <c:v>99.839322427282013</c:v>
                </c:pt>
                <c:pt idx="2">
                  <c:v>99.434656251180925</c:v>
                </c:pt>
                <c:pt idx="3">
                  <c:v>99.875072132665764</c:v>
                </c:pt>
                <c:pt idx="4">
                  <c:v>100.16247490921823</c:v>
                </c:pt>
                <c:pt idx="5">
                  <c:v>100.33103263208776</c:v>
                </c:pt>
                <c:pt idx="6">
                  <c:v>99.980352120367087</c:v>
                </c:pt>
                <c:pt idx="7">
                  <c:v>99.804107341849402</c:v>
                </c:pt>
                <c:pt idx="8">
                  <c:v>99.913900418660759</c:v>
                </c:pt>
                <c:pt idx="9">
                  <c:v>101.17890132423636</c:v>
                </c:pt>
                <c:pt idx="10">
                  <c:v>100.78132664080741</c:v>
                </c:pt>
                <c:pt idx="11">
                  <c:v>101.56860747980035</c:v>
                </c:pt>
                <c:pt idx="12">
                  <c:v>101.3077129030805</c:v>
                </c:pt>
                <c:pt idx="13">
                  <c:v>101.40380384510649</c:v>
                </c:pt>
                <c:pt idx="14">
                  <c:v>100.90469878981061</c:v>
                </c:pt>
                <c:pt idx="15">
                  <c:v>101.55433233362392</c:v>
                </c:pt>
                <c:pt idx="16">
                  <c:v>102.16024849126757</c:v>
                </c:pt>
                <c:pt idx="17">
                  <c:v>101.47052211578441</c:v>
                </c:pt>
                <c:pt idx="18">
                  <c:v>101.01480337630832</c:v>
                </c:pt>
                <c:pt idx="19">
                  <c:v>102.00234484837493</c:v>
                </c:pt>
                <c:pt idx="20">
                  <c:v>99.19485141252531</c:v>
                </c:pt>
                <c:pt idx="21">
                  <c:v>97.89083119849667</c:v>
                </c:pt>
                <c:pt idx="22">
                  <c:v>100.96504848643384</c:v>
                </c:pt>
                <c:pt idx="23">
                  <c:v>95.068454220597616</c:v>
                </c:pt>
                <c:pt idx="24">
                  <c:v>97.500065171114173</c:v>
                </c:pt>
                <c:pt idx="25">
                  <c:v>103.13216699920709</c:v>
                </c:pt>
                <c:pt idx="26">
                  <c:v>103.82656683111327</c:v>
                </c:pt>
                <c:pt idx="27">
                  <c:v>104.38030790086546</c:v>
                </c:pt>
                <c:pt idx="28">
                  <c:v>105.44334990002571</c:v>
                </c:pt>
                <c:pt idx="29">
                  <c:v>105.45974342101189</c:v>
                </c:pt>
                <c:pt idx="30">
                  <c:v>105.0200148794269</c:v>
                </c:pt>
                <c:pt idx="31">
                  <c:v>106.12694997893506</c:v>
                </c:pt>
                <c:pt idx="32">
                  <c:v>105.6485430852608</c:v>
                </c:pt>
                <c:pt idx="33">
                  <c:v>106.33160837383551</c:v>
                </c:pt>
                <c:pt idx="34">
                  <c:v>106.73403755954772</c:v>
                </c:pt>
                <c:pt idx="35">
                  <c:v>106.93933895580443</c:v>
                </c:pt>
                <c:pt idx="36">
                  <c:v>108.00231615851175</c:v>
                </c:pt>
                <c:pt idx="37">
                  <c:v>107.54137162357871</c:v>
                </c:pt>
                <c:pt idx="38">
                  <c:v>108.5327435620766</c:v>
                </c:pt>
                <c:pt idx="39">
                  <c:v>109.00542285879659</c:v>
                </c:pt>
                <c:pt idx="40">
                  <c:v>109.13740067195903</c:v>
                </c:pt>
                <c:pt idx="41">
                  <c:v>109.21059233529013</c:v>
                </c:pt>
                <c:pt idx="42">
                  <c:v>109.65165140263096</c:v>
                </c:pt>
                <c:pt idx="43">
                  <c:v>110.187654758028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4FB-4F21-9610-834032A84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379904"/>
        <c:axId val="210381440"/>
      </c:lineChart>
      <c:catAx>
        <c:axId val="2103799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>
            <a:solidFill>
              <a:srgbClr val="868686"/>
            </a:solidFill>
          </a:ln>
        </c:spPr>
        <c:txPr>
          <a:bodyPr/>
          <a:lstStyle/>
          <a:p>
            <a:pPr>
              <a:defRPr sz="900"/>
            </a:pPr>
            <a:endParaRPr lang="fr-FR"/>
          </a:p>
        </c:txPr>
        <c:crossAx val="210381440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0381440"/>
        <c:scaling>
          <c:orientation val="minMax"/>
          <c:max val="114"/>
          <c:min val="9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379904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3.5511334892662227E-2"/>
          <c:y val="0.14026794816156304"/>
          <c:w val="0.91903409090909094"/>
          <c:h val="5.2083333333333592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kern="1200" spc="0" baseline="0">
                <a:solidFill>
                  <a:srgbClr val="000000"/>
                </a:solidFill>
                <a:latin typeface="Calibri"/>
              </a:rPr>
              <a:t>Evolution du cumul annuel glissant </a:t>
            </a: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 des défaillances d'entreprises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(données brutes, base 100 au 1</a:t>
            </a:r>
            <a:r>
              <a:rPr lang="fr-FR" sz="10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 trimestre 2015)</a:t>
            </a:r>
          </a:p>
        </c:rich>
      </c:tx>
      <c:layout>
        <c:manualLayout>
          <c:xMode val="edge"/>
          <c:yMode val="edge"/>
          <c:x val="0.11312603517370021"/>
          <c:y val="3.734692015894085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9075436405720168E-2"/>
          <c:y val="0.2225039123630673"/>
          <c:w val="0.91033142539173328"/>
          <c:h val="0.53890946730250266"/>
        </c:manualLayout>
      </c:layout>
      <c:lineChart>
        <c:grouping val="standard"/>
        <c:varyColors val="0"/>
        <c:ser>
          <c:idx val="0"/>
          <c:order val="0"/>
          <c:tx>
            <c:strRef>
              <c:f>Graphique!$D$8:$D$9</c:f>
              <c:strCache>
                <c:ptCount val="2"/>
                <c:pt idx="0">
                  <c:v>Provence-Alpes-Côte d'Azur</c:v>
                </c:pt>
              </c:strCache>
            </c:strRef>
          </c:tx>
          <c:spPr>
            <a:ln w="38100" cap="rnd">
              <a:solidFill>
                <a:srgbClr val="F79646"/>
              </a:solidFill>
              <a:round/>
            </a:ln>
            <a:effectLst/>
          </c:spPr>
          <c:marker>
            <c:symbol val="none"/>
          </c:marker>
          <c:cat>
            <c:multiLvlStrRef>
              <c:f>Graphique!$A$10:$B$53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Graphique!$D$10:$D$53</c:f>
              <c:numCache>
                <c:formatCode>#\ ##0.0</c:formatCode>
                <c:ptCount val="44"/>
                <c:pt idx="0">
                  <c:v>100</c:v>
                </c:pt>
                <c:pt idx="1">
                  <c:v>99.742580254391271</c:v>
                </c:pt>
                <c:pt idx="2">
                  <c:v>98.606904906117506</c:v>
                </c:pt>
                <c:pt idx="3">
                  <c:v>98.622047244094489</c:v>
                </c:pt>
                <c:pt idx="4">
                  <c:v>94.654754694124776</c:v>
                </c:pt>
                <c:pt idx="5">
                  <c:v>93.912780133252568</c:v>
                </c:pt>
                <c:pt idx="6">
                  <c:v>91.111447607510598</c:v>
                </c:pt>
                <c:pt idx="7">
                  <c:v>90.596608116293154</c:v>
                </c:pt>
                <c:pt idx="8">
                  <c:v>90.233192004845549</c:v>
                </c:pt>
                <c:pt idx="9">
                  <c:v>90.929739551786795</c:v>
                </c:pt>
                <c:pt idx="10">
                  <c:v>91.066020593579651</c:v>
                </c:pt>
                <c:pt idx="11">
                  <c:v>90.642035130224102</c:v>
                </c:pt>
                <c:pt idx="12">
                  <c:v>87.416717141126583</c:v>
                </c:pt>
                <c:pt idx="13">
                  <c:v>83.176862507571173</c:v>
                </c:pt>
                <c:pt idx="14">
                  <c:v>81.46577831617202</c:v>
                </c:pt>
                <c:pt idx="15">
                  <c:v>79.270139309509389</c:v>
                </c:pt>
                <c:pt idx="16">
                  <c:v>77.801332525741969</c:v>
                </c:pt>
                <c:pt idx="17">
                  <c:v>77.771047849788005</c:v>
                </c:pt>
                <c:pt idx="18">
                  <c:v>78.664445790430037</c:v>
                </c:pt>
                <c:pt idx="19">
                  <c:v>79.224712295578442</c:v>
                </c:pt>
                <c:pt idx="20">
                  <c:v>74.015748031496059</c:v>
                </c:pt>
                <c:pt idx="21">
                  <c:v>63.597819503331309</c:v>
                </c:pt>
                <c:pt idx="22">
                  <c:v>59.176256814052088</c:v>
                </c:pt>
                <c:pt idx="23">
                  <c:v>51.483949121744402</c:v>
                </c:pt>
                <c:pt idx="24">
                  <c:v>47.198667474258031</c:v>
                </c:pt>
                <c:pt idx="25">
                  <c:v>50.378558449424595</c:v>
                </c:pt>
                <c:pt idx="26">
                  <c:v>48.394912174439739</c:v>
                </c:pt>
                <c:pt idx="27">
                  <c:v>47.637795275590548</c:v>
                </c:pt>
                <c:pt idx="28">
                  <c:v>52.104784978800723</c:v>
                </c:pt>
                <c:pt idx="29">
                  <c:v>56.571774682010897</c:v>
                </c:pt>
                <c:pt idx="30">
                  <c:v>60.751059963658392</c:v>
                </c:pt>
                <c:pt idx="31">
                  <c:v>65.944881889763778</c:v>
                </c:pt>
                <c:pt idx="32">
                  <c:v>72.471229557843728</c:v>
                </c:pt>
                <c:pt idx="33">
                  <c:v>77.165354330708652</c:v>
                </c:pt>
                <c:pt idx="34">
                  <c:v>80.70866141732283</c:v>
                </c:pt>
                <c:pt idx="35">
                  <c:v>88.340399757722594</c:v>
                </c:pt>
                <c:pt idx="36">
                  <c:v>93.958207147183529</c:v>
                </c:pt>
                <c:pt idx="37">
                  <c:v>98.546335554209577</c:v>
                </c:pt>
                <c:pt idx="38">
                  <c:v>102.11992731677771</c:v>
                </c:pt>
                <c:pt idx="39">
                  <c:v>102.8770442156269</c:v>
                </c:pt>
                <c:pt idx="40">
                  <c:v>100.16656571774682</c:v>
                </c:pt>
                <c:pt idx="41">
                  <c:v>99.682010902483341</c:v>
                </c:pt>
                <c:pt idx="42">
                  <c:v>98.728043609933366</c:v>
                </c:pt>
                <c:pt idx="43">
                  <c:v>96.44155057540884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79-45CF-8942-14D851A53C8F}"/>
            </c:ext>
          </c:extLst>
        </c:ser>
        <c:ser>
          <c:idx val="2"/>
          <c:order val="1"/>
          <c:tx>
            <c:v>France métro.</c:v>
          </c:tx>
          <c:spPr>
            <a:ln>
              <a:solidFill>
                <a:schemeClr val="tx2">
                  <a:lumMod val="75000"/>
                  <a:lumOff val="25000"/>
                </a:schemeClr>
              </a:solidFill>
            </a:ln>
          </c:spPr>
          <c:marker>
            <c:symbol val="none"/>
          </c:marker>
          <c:cat>
            <c:multiLvlStrRef>
              <c:f>Graphique!$A$10:$B$53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Graphique!$C$10:$C$53</c:f>
              <c:numCache>
                <c:formatCode>#\ ##0.0</c:formatCode>
                <c:ptCount val="44"/>
                <c:pt idx="0">
                  <c:v>100</c:v>
                </c:pt>
                <c:pt idx="1">
                  <c:v>99.36981174325426</c:v>
                </c:pt>
                <c:pt idx="2">
                  <c:v>98.672446058124478</c:v>
                </c:pt>
                <c:pt idx="3">
                  <c:v>98.76841381295884</c:v>
                </c:pt>
                <c:pt idx="4">
                  <c:v>95.761424161481742</c:v>
                </c:pt>
                <c:pt idx="5">
                  <c:v>95.766222549223457</c:v>
                </c:pt>
                <c:pt idx="6">
                  <c:v>93.034340461604899</c:v>
                </c:pt>
                <c:pt idx="7">
                  <c:v>90.670334767518113</c:v>
                </c:pt>
                <c:pt idx="8">
                  <c:v>89.261208234033361</c:v>
                </c:pt>
                <c:pt idx="9">
                  <c:v>86.894003614785433</c:v>
                </c:pt>
                <c:pt idx="10">
                  <c:v>85.751987332256363</c:v>
                </c:pt>
                <c:pt idx="11">
                  <c:v>84.942659266486459</c:v>
                </c:pt>
                <c:pt idx="12">
                  <c:v>82.63143583755857</c:v>
                </c:pt>
                <c:pt idx="13">
                  <c:v>82.044433070488324</c:v>
                </c:pt>
                <c:pt idx="14">
                  <c:v>82.53706754530478</c:v>
                </c:pt>
                <c:pt idx="15">
                  <c:v>83.322403672366079</c:v>
                </c:pt>
                <c:pt idx="16">
                  <c:v>83.475952080101095</c:v>
                </c:pt>
                <c:pt idx="17">
                  <c:v>82.629836374977998</c:v>
                </c:pt>
                <c:pt idx="18">
                  <c:v>81.553398058252426</c:v>
                </c:pt>
                <c:pt idx="19">
                  <c:v>79.466099390604768</c:v>
                </c:pt>
                <c:pt idx="20">
                  <c:v>73.474512563778575</c:v>
                </c:pt>
                <c:pt idx="21">
                  <c:v>62.527790662337459</c:v>
                </c:pt>
                <c:pt idx="22">
                  <c:v>56.795316773564089</c:v>
                </c:pt>
                <c:pt idx="23">
                  <c:v>48.513299531357461</c:v>
                </c:pt>
                <c:pt idx="24">
                  <c:v>43.351833783848626</c:v>
                </c:pt>
                <c:pt idx="25">
                  <c:v>44.628204923145823</c:v>
                </c:pt>
                <c:pt idx="26">
                  <c:v>42.446537963244353</c:v>
                </c:pt>
                <c:pt idx="27">
                  <c:v>42.456134738727783</c:v>
                </c:pt>
                <c:pt idx="28">
                  <c:v>46.560355720477922</c:v>
                </c:pt>
                <c:pt idx="29">
                  <c:v>51.809791909918268</c:v>
                </c:pt>
                <c:pt idx="30">
                  <c:v>57.737400233521541</c:v>
                </c:pt>
                <c:pt idx="31">
                  <c:v>64.031285488076009</c:v>
                </c:pt>
                <c:pt idx="32">
                  <c:v>71.192079461301006</c:v>
                </c:pt>
                <c:pt idx="33">
                  <c:v>76.643047935893534</c:v>
                </c:pt>
                <c:pt idx="34">
                  <c:v>80.285024231858088</c:v>
                </c:pt>
                <c:pt idx="35">
                  <c:v>87.202699892836009</c:v>
                </c:pt>
                <c:pt idx="36">
                  <c:v>92.033076886166242</c:v>
                </c:pt>
                <c:pt idx="37">
                  <c:v>96.519569424673307</c:v>
                </c:pt>
                <c:pt idx="38">
                  <c:v>99.803266102589532</c:v>
                </c:pt>
                <c:pt idx="39">
                  <c:v>102.72228531213511</c:v>
                </c:pt>
                <c:pt idx="40">
                  <c:v>103.34767518113914</c:v>
                </c:pt>
                <c:pt idx="41">
                  <c:v>104.68002751075637</c:v>
                </c:pt>
                <c:pt idx="42">
                  <c:v>105.8780249836055</c:v>
                </c:pt>
                <c:pt idx="43">
                  <c:v>105.96919435069816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79-45CF-8942-14D851A53C8F}"/>
            </c:ext>
          </c:extLst>
        </c:ser>
        <c:ser>
          <c:idx val="1"/>
          <c:order val="2"/>
          <c:tx>
            <c:strRef>
              <c:f>'Données Eclairages Deps'!$D$9</c:f>
              <c:strCache>
                <c:ptCount val="1"/>
                <c:pt idx="0">
                  <c:v>Hautes-Alpes</c:v>
                </c:pt>
              </c:strCache>
            </c:strRef>
          </c:tx>
          <c:spPr>
            <a:ln>
              <a:solidFill>
                <a:srgbClr val="98B954"/>
              </a:solidFill>
            </a:ln>
          </c:spPr>
          <c:marker>
            <c:symbol val="none"/>
          </c:marker>
          <c:cat>
            <c:multiLvlStrRef>
              <c:f>Graphique!$A$10:$B$53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Eclairages Deps'!$D$10:$D$53</c:f>
              <c:numCache>
                <c:formatCode>#\ ##0.0</c:formatCode>
                <c:ptCount val="44"/>
                <c:pt idx="0">
                  <c:v>100</c:v>
                </c:pt>
                <c:pt idx="1">
                  <c:v>91.724137931034477</c:v>
                </c:pt>
                <c:pt idx="2">
                  <c:v>93.103448275862064</c:v>
                </c:pt>
                <c:pt idx="3">
                  <c:v>95.862068965517238</c:v>
                </c:pt>
                <c:pt idx="4">
                  <c:v>93.103448275862064</c:v>
                </c:pt>
                <c:pt idx="5">
                  <c:v>97.931034482758619</c:v>
                </c:pt>
                <c:pt idx="6">
                  <c:v>106.20689655172413</c:v>
                </c:pt>
                <c:pt idx="7">
                  <c:v>108.9655172413793</c:v>
                </c:pt>
                <c:pt idx="8">
                  <c:v>110.34482758620689</c:v>
                </c:pt>
                <c:pt idx="9">
                  <c:v>102.75862068965517</c:v>
                </c:pt>
                <c:pt idx="10">
                  <c:v>99.310344827586206</c:v>
                </c:pt>
                <c:pt idx="11">
                  <c:v>87.586206896551715</c:v>
                </c:pt>
                <c:pt idx="12">
                  <c:v>83.448275862068968</c:v>
                </c:pt>
                <c:pt idx="13">
                  <c:v>92.41379310344827</c:v>
                </c:pt>
                <c:pt idx="14">
                  <c:v>82.068965517241381</c:v>
                </c:pt>
                <c:pt idx="15">
                  <c:v>81.379310344827587</c:v>
                </c:pt>
                <c:pt idx="16">
                  <c:v>69.655172413793096</c:v>
                </c:pt>
                <c:pt idx="17">
                  <c:v>67.58620689655173</c:v>
                </c:pt>
                <c:pt idx="18">
                  <c:v>73.103448275862064</c:v>
                </c:pt>
                <c:pt idx="19">
                  <c:v>75.862068965517238</c:v>
                </c:pt>
                <c:pt idx="20">
                  <c:v>77.931034482758619</c:v>
                </c:pt>
                <c:pt idx="21">
                  <c:v>69.655172413793096</c:v>
                </c:pt>
                <c:pt idx="22">
                  <c:v>63.448275862068968</c:v>
                </c:pt>
                <c:pt idx="23">
                  <c:v>56.551724137931039</c:v>
                </c:pt>
                <c:pt idx="24">
                  <c:v>53.103448275862064</c:v>
                </c:pt>
                <c:pt idx="25">
                  <c:v>46.896551724137929</c:v>
                </c:pt>
                <c:pt idx="26">
                  <c:v>48.275862068965516</c:v>
                </c:pt>
                <c:pt idx="27">
                  <c:v>52.413793103448278</c:v>
                </c:pt>
                <c:pt idx="28">
                  <c:v>50.344827586206897</c:v>
                </c:pt>
                <c:pt idx="29">
                  <c:v>59.310344827586206</c:v>
                </c:pt>
                <c:pt idx="30">
                  <c:v>64.137931034482747</c:v>
                </c:pt>
                <c:pt idx="31">
                  <c:v>64.827586206896541</c:v>
                </c:pt>
                <c:pt idx="32">
                  <c:v>75.172413793103445</c:v>
                </c:pt>
                <c:pt idx="33">
                  <c:v>78.620689655172413</c:v>
                </c:pt>
                <c:pt idx="34">
                  <c:v>76.551724137931032</c:v>
                </c:pt>
                <c:pt idx="35">
                  <c:v>80.689655172413794</c:v>
                </c:pt>
                <c:pt idx="36">
                  <c:v>86.896551724137922</c:v>
                </c:pt>
                <c:pt idx="37">
                  <c:v>88.965517241379317</c:v>
                </c:pt>
                <c:pt idx="38">
                  <c:v>91.034482758620697</c:v>
                </c:pt>
                <c:pt idx="39">
                  <c:v>91.724137931034477</c:v>
                </c:pt>
                <c:pt idx="40">
                  <c:v>92.41379310344827</c:v>
                </c:pt>
                <c:pt idx="41">
                  <c:v>94.482758620689651</c:v>
                </c:pt>
                <c:pt idx="42">
                  <c:v>95.172413793103445</c:v>
                </c:pt>
                <c:pt idx="43">
                  <c:v>100.68965517241379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79-45CF-8942-14D851A53C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1269663"/>
        <c:axId val="961261023"/>
      </c:lineChart>
      <c:catAx>
        <c:axId val="961269663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1023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961261023"/>
        <c:scaling>
          <c:orientation val="minMax"/>
          <c:max val="12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9663"/>
        <c:crosses val="autoZero"/>
        <c:crossBetween val="midCat"/>
        <c:majorUnit val="10"/>
      </c:valAx>
    </c:plotArea>
    <c:legend>
      <c:legendPos val="b"/>
      <c:layout>
        <c:manualLayout>
          <c:xMode val="edge"/>
          <c:yMode val="edge"/>
          <c:x val="0.2030416472911758"/>
          <c:y val="0.1525858563454216"/>
          <c:w val="0.75341785061310196"/>
          <c:h val="5.53300105259526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3188830292317358"/>
          <c:w val="0.83764367816092966"/>
          <c:h val="0.5314110898475352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Graph2'!$G$7:$G$8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Graph2'!$A$10:$B$46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</c:lvl>
              </c:multiLvlStrCache>
            </c:multiLvlStrRef>
          </c:cat>
          <c:val>
            <c:numRef>
              <c:f>'Données Graph2'!$J$10:$J$53</c:f>
              <c:numCache>
                <c:formatCode>#,##0</c:formatCode>
                <c:ptCount val="44"/>
                <c:pt idx="0">
                  <c:v>-340.0802110224322</c:v>
                </c:pt>
                <c:pt idx="1">
                  <c:v>-122.05275556593551</c:v>
                </c:pt>
                <c:pt idx="2">
                  <c:v>-195.41584970999247</c:v>
                </c:pt>
                <c:pt idx="3">
                  <c:v>176.32871736252127</c:v>
                </c:pt>
                <c:pt idx="4">
                  <c:v>154.29130192905723</c:v>
                </c:pt>
                <c:pt idx="5">
                  <c:v>12.133677557154442</c:v>
                </c:pt>
                <c:pt idx="6">
                  <c:v>-128.20761753044644</c:v>
                </c:pt>
                <c:pt idx="7">
                  <c:v>-107.3826839584799</c:v>
                </c:pt>
                <c:pt idx="8">
                  <c:v>9.7384938007453457</c:v>
                </c:pt>
                <c:pt idx="9">
                  <c:v>614.00478714513156</c:v>
                </c:pt>
                <c:pt idx="10">
                  <c:v>-253.99190740841732</c:v>
                </c:pt>
                <c:pt idx="11">
                  <c:v>337.77157491829712</c:v>
                </c:pt>
                <c:pt idx="12">
                  <c:v>-132.67504648032627</c:v>
                </c:pt>
                <c:pt idx="13">
                  <c:v>32.530458115463261</c:v>
                </c:pt>
                <c:pt idx="14">
                  <c:v>-315.47189837115729</c:v>
                </c:pt>
                <c:pt idx="15">
                  <c:v>376.82572316803999</c:v>
                </c:pt>
                <c:pt idx="16">
                  <c:v>240.71409359716927</c:v>
                </c:pt>
                <c:pt idx="17">
                  <c:v>-336.11064955409529</c:v>
                </c:pt>
                <c:pt idx="18">
                  <c:v>-260.39178625999193</c:v>
                </c:pt>
                <c:pt idx="19">
                  <c:v>531.3809009163524</c:v>
                </c:pt>
                <c:pt idx="20">
                  <c:v>-1018.104990827851</c:v>
                </c:pt>
                <c:pt idx="21">
                  <c:v>-925.36221745397052</c:v>
                </c:pt>
                <c:pt idx="22">
                  <c:v>1446.7855033999513</c:v>
                </c:pt>
                <c:pt idx="23">
                  <c:v>-2905.4045596565484</c:v>
                </c:pt>
                <c:pt idx="24">
                  <c:v>1158.8334817891082</c:v>
                </c:pt>
                <c:pt idx="25">
                  <c:v>2614.6433029533655</c:v>
                </c:pt>
                <c:pt idx="26">
                  <c:v>391.83453637660568</c:v>
                </c:pt>
                <c:pt idx="27">
                  <c:v>290.35987769388885</c:v>
                </c:pt>
                <c:pt idx="28">
                  <c:v>449.56755753622565</c:v>
                </c:pt>
                <c:pt idx="29">
                  <c:v>7.672064474754734</c:v>
                </c:pt>
                <c:pt idx="30">
                  <c:v>-237.66348421935982</c:v>
                </c:pt>
                <c:pt idx="31">
                  <c:v>496.56916154082865</c:v>
                </c:pt>
                <c:pt idx="32">
                  <c:v>-201.07379429073626</c:v>
                </c:pt>
                <c:pt idx="33">
                  <c:v>399.77301106902451</c:v>
                </c:pt>
                <c:pt idx="34">
                  <c:v>154.50741787083825</c:v>
                </c:pt>
                <c:pt idx="35">
                  <c:v>16.101032717655471</c:v>
                </c:pt>
                <c:pt idx="36">
                  <c:v>353.31534573994577</c:v>
                </c:pt>
                <c:pt idx="37">
                  <c:v>-183.5807323991321</c:v>
                </c:pt>
                <c:pt idx="38">
                  <c:v>462.55646212850115</c:v>
                </c:pt>
                <c:pt idx="39">
                  <c:v>236.96695451694541</c:v>
                </c:pt>
                <c:pt idx="40">
                  <c:v>102.42820459428913</c:v>
                </c:pt>
                <c:pt idx="41">
                  <c:v>-4.0978247407911113</c:v>
                </c:pt>
                <c:pt idx="42">
                  <c:v>261.59328468093008</c:v>
                </c:pt>
                <c:pt idx="43">
                  <c:v>271.20877897281025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83-4726-8EAE-CCEC25974FF6}"/>
            </c:ext>
          </c:extLst>
        </c:ser>
        <c:ser>
          <c:idx val="2"/>
          <c:order val="1"/>
          <c:tx>
            <c:strRef>
              <c:f>'Données Graph2'!$H$7:$H$8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Graph2'!$A$10:$B$46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</c:lvl>
              </c:multiLvlStrCache>
            </c:multiLvlStrRef>
          </c:cat>
          <c:val>
            <c:numRef>
              <c:f>'Données Graph2'!$K$10:$K$53</c:f>
              <c:numCache>
                <c:formatCode>#,##0</c:formatCode>
                <c:ptCount val="44"/>
                <c:pt idx="0">
                  <c:v>-13.943507812273197</c:v>
                </c:pt>
                <c:pt idx="1">
                  <c:v>44.231516986960401</c:v>
                </c:pt>
                <c:pt idx="2">
                  <c:v>-0.57679881278147604</c:v>
                </c:pt>
                <c:pt idx="3">
                  <c:v>36.978645994039766</c:v>
                </c:pt>
                <c:pt idx="4">
                  <c:v>-15.093032599917478</c:v>
                </c:pt>
                <c:pt idx="5">
                  <c:v>69.504167375842258</c:v>
                </c:pt>
                <c:pt idx="6">
                  <c:v>-41.638063518733816</c:v>
                </c:pt>
                <c:pt idx="7">
                  <c:v>22.021754456527674</c:v>
                </c:pt>
                <c:pt idx="8">
                  <c:v>43.437771438548452</c:v>
                </c:pt>
                <c:pt idx="9">
                  <c:v>-1.3247745573397651</c:v>
                </c:pt>
                <c:pt idx="10">
                  <c:v>61.433893438446489</c:v>
                </c:pt>
                <c:pt idx="11">
                  <c:v>43.533475709187201</c:v>
                </c:pt>
                <c:pt idx="12">
                  <c:v>6.3155380845050786</c:v>
                </c:pt>
                <c:pt idx="13">
                  <c:v>14.009429176776734</c:v>
                </c:pt>
                <c:pt idx="14">
                  <c:v>73.739508921069842</c:v>
                </c:pt>
                <c:pt idx="15">
                  <c:v>-62.187618130575174</c:v>
                </c:pt>
                <c:pt idx="16">
                  <c:v>52.750296393390613</c:v>
                </c:pt>
                <c:pt idx="17">
                  <c:v>2.054316036390901</c:v>
                </c:pt>
                <c:pt idx="18">
                  <c:v>39.672763998397159</c:v>
                </c:pt>
                <c:pt idx="19">
                  <c:v>-53.083281626179087</c:v>
                </c:pt>
                <c:pt idx="20">
                  <c:v>-341.65301885814551</c:v>
                </c:pt>
                <c:pt idx="21">
                  <c:v>293.78391768804522</c:v>
                </c:pt>
                <c:pt idx="22">
                  <c:v>42.155317408306587</c:v>
                </c:pt>
                <c:pt idx="23">
                  <c:v>49.497158251391284</c:v>
                </c:pt>
                <c:pt idx="24">
                  <c:v>18.872732652833861</c:v>
                </c:pt>
                <c:pt idx="25">
                  <c:v>113.16203198551307</c:v>
                </c:pt>
                <c:pt idx="26">
                  <c:v>-55.514699862610769</c:v>
                </c:pt>
                <c:pt idx="27">
                  <c:v>-22.165535625992788</c:v>
                </c:pt>
                <c:pt idx="28">
                  <c:v>65.297358809803654</c:v>
                </c:pt>
                <c:pt idx="29">
                  <c:v>0.26783706991204781</c:v>
                </c:pt>
                <c:pt idx="30">
                  <c:v>24.689021350560552</c:v>
                </c:pt>
                <c:pt idx="31">
                  <c:v>39.554573795100396</c:v>
                </c:pt>
                <c:pt idx="32">
                  <c:v>-30.633819788052278</c:v>
                </c:pt>
                <c:pt idx="33">
                  <c:v>-68.942852957947252</c:v>
                </c:pt>
                <c:pt idx="34">
                  <c:v>40.401785340885226</c:v>
                </c:pt>
                <c:pt idx="35">
                  <c:v>83.332937241143554</c:v>
                </c:pt>
                <c:pt idx="36">
                  <c:v>161.51818763123924</c:v>
                </c:pt>
                <c:pt idx="37">
                  <c:v>-39.669308150464985</c:v>
                </c:pt>
                <c:pt idx="38">
                  <c:v>17.596373399856475</c:v>
                </c:pt>
                <c:pt idx="39">
                  <c:v>-8.0333970879105436</c:v>
                </c:pt>
                <c:pt idx="40">
                  <c:v>-38.507168748955337</c:v>
                </c:pt>
                <c:pt idx="41">
                  <c:v>39.546865933857362</c:v>
                </c:pt>
                <c:pt idx="42">
                  <c:v>-47.974406038809548</c:v>
                </c:pt>
                <c:pt idx="43">
                  <c:v>-11.605373880912794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83-4726-8EAE-CCEC25974F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629760"/>
        <c:axId val="210631296"/>
      </c:barChart>
      <c:lineChart>
        <c:grouping val="standard"/>
        <c:varyColors val="0"/>
        <c:ser>
          <c:idx val="0"/>
          <c:order val="2"/>
          <c:tx>
            <c:strRef>
              <c:f>'Données Graph2'!$F$7:$F$8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Graph2'!$I$10:$I$53</c:f>
              <c:numCache>
                <c:formatCode>#,##0</c:formatCode>
                <c:ptCount val="44"/>
                <c:pt idx="0">
                  <c:v>-354.02371883470187</c:v>
                </c:pt>
                <c:pt idx="1">
                  <c:v>-77.821238578981138</c:v>
                </c:pt>
                <c:pt idx="2">
                  <c:v>-195.99264852276974</c:v>
                </c:pt>
                <c:pt idx="3">
                  <c:v>213.3073633565582</c:v>
                </c:pt>
                <c:pt idx="4">
                  <c:v>139.19826932914293</c:v>
                </c:pt>
                <c:pt idx="5">
                  <c:v>81.637844932993175</c:v>
                </c:pt>
                <c:pt idx="6">
                  <c:v>-169.84568104917707</c:v>
                </c:pt>
                <c:pt idx="7">
                  <c:v>-85.36092950195598</c:v>
                </c:pt>
                <c:pt idx="8">
                  <c:v>53.176265239293571</c:v>
                </c:pt>
                <c:pt idx="9">
                  <c:v>612.68001258779259</c:v>
                </c:pt>
                <c:pt idx="10">
                  <c:v>-192.55801396996685</c:v>
                </c:pt>
                <c:pt idx="11">
                  <c:v>381.30505062748125</c:v>
                </c:pt>
                <c:pt idx="12">
                  <c:v>-126.35950839582074</c:v>
                </c:pt>
                <c:pt idx="13">
                  <c:v>46.539887292237836</c:v>
                </c:pt>
                <c:pt idx="14">
                  <c:v>-241.73238945008779</c:v>
                </c:pt>
                <c:pt idx="15">
                  <c:v>314.63810503746936</c:v>
                </c:pt>
                <c:pt idx="16">
                  <c:v>293.46438999055681</c:v>
                </c:pt>
                <c:pt idx="17">
                  <c:v>-334.05633351769939</c:v>
                </c:pt>
                <c:pt idx="18">
                  <c:v>-220.71902226159727</c:v>
                </c:pt>
                <c:pt idx="19">
                  <c:v>478.29761929016968</c:v>
                </c:pt>
                <c:pt idx="20">
                  <c:v>-1359.7580096859965</c:v>
                </c:pt>
                <c:pt idx="21">
                  <c:v>-631.57829976591893</c:v>
                </c:pt>
                <c:pt idx="22">
                  <c:v>1488.9408208082532</c:v>
                </c:pt>
                <c:pt idx="23">
                  <c:v>-2855.9074014051585</c:v>
                </c:pt>
                <c:pt idx="24">
                  <c:v>1177.7062144419469</c:v>
                </c:pt>
                <c:pt idx="25">
                  <c:v>2727.8053349388792</c:v>
                </c:pt>
                <c:pt idx="26">
                  <c:v>336.31983651399059</c:v>
                </c:pt>
                <c:pt idx="27">
                  <c:v>268.19434206789447</c:v>
                </c:pt>
                <c:pt idx="28">
                  <c:v>514.8649163460359</c:v>
                </c:pt>
                <c:pt idx="29">
                  <c:v>7.9399015446615522</c:v>
                </c:pt>
                <c:pt idx="30">
                  <c:v>-212.97446286879858</c:v>
                </c:pt>
                <c:pt idx="31">
                  <c:v>536.123735335932</c:v>
                </c:pt>
                <c:pt idx="32">
                  <c:v>-231.70761407879036</c:v>
                </c:pt>
                <c:pt idx="33">
                  <c:v>330.83015811107907</c:v>
                </c:pt>
                <c:pt idx="34">
                  <c:v>194.9092032117187</c:v>
                </c:pt>
                <c:pt idx="35">
                  <c:v>99.433969958801754</c:v>
                </c:pt>
                <c:pt idx="36">
                  <c:v>514.83353337118751</c:v>
                </c:pt>
                <c:pt idx="37">
                  <c:v>-223.250040549603</c:v>
                </c:pt>
                <c:pt idx="38">
                  <c:v>480.15283552835899</c:v>
                </c:pt>
                <c:pt idx="39">
                  <c:v>228.93355742903805</c:v>
                </c:pt>
                <c:pt idx="40">
                  <c:v>63.9210358453347</c:v>
                </c:pt>
                <c:pt idx="41">
                  <c:v>35.449041193067387</c:v>
                </c:pt>
                <c:pt idx="42">
                  <c:v>213.61887864211894</c:v>
                </c:pt>
                <c:pt idx="43">
                  <c:v>259.603405091897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F83-4726-8EAE-CCEC25974F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629760"/>
        <c:axId val="210631296"/>
      </c:lineChart>
      <c:catAx>
        <c:axId val="2106297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631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0631296"/>
        <c:scaling>
          <c:orientation val="minMax"/>
          <c:max val="3000"/>
          <c:min val="-3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629760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1236901158182794"/>
          <c:y val="0.1607915893630179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47344874827E-2"/>
          <c:y val="0.26752443987979763"/>
          <c:w val="0.90516390406154157"/>
          <c:h val="0.47852048385256196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66B-4F4E-91BC-347687C9A759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6B-4F4E-91BC-347687C9A759}"/>
                </c:ext>
              </c:extLst>
            </c:dLbl>
            <c:dLbl>
              <c:idx val="2"/>
              <c:layout>
                <c:manualLayout>
                  <c:x val="5.5103241360470769E-3"/>
                  <c:y val="4.5301742173532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6B-4F4E-91BC-347687C9A759}"/>
                </c:ext>
              </c:extLst>
            </c:dLbl>
            <c:dLbl>
              <c:idx val="3"/>
              <c:layout>
                <c:manualLayout>
                  <c:x val="5.3981114260875278E-3"/>
                  <c:y val="-1.495230895051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6B-4F4E-91BC-347687C9A759}"/>
                </c:ext>
              </c:extLst>
            </c:dLbl>
            <c:dLbl>
              <c:idx val="4"/>
              <c:layout>
                <c:manualLayout>
                  <c:x val="0"/>
                  <c:y val="-2.87525200654277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6B-4F4E-91BC-347687C9A759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(2)'!$AQ$9:$AU$9</c:f>
              <c:numCache>
                <c:formatCode>#,##0</c:formatCode>
                <c:ptCount val="5"/>
                <c:pt idx="0">
                  <c:v>270</c:v>
                </c:pt>
                <c:pt idx="1">
                  <c:v>60</c:v>
                </c:pt>
                <c:pt idx="2">
                  <c:v>150</c:v>
                </c:pt>
                <c:pt idx="3">
                  <c:v>0</c:v>
                </c:pt>
                <c:pt idx="4">
                  <c:v>-20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6B-4F4E-91BC-347687C9A759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66B-4F4E-91BC-347687C9A759}"/>
              </c:ext>
            </c:extLst>
          </c:dPt>
          <c:dLbls>
            <c:dLbl>
              <c:idx val="0"/>
              <c:layout>
                <c:manualLayout>
                  <c:x val="1.6664720890719555E-3"/>
                  <c:y val="-1.0410677167871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6B-4F4E-91BC-347687C9A759}"/>
                </c:ext>
              </c:extLst>
            </c:dLbl>
            <c:dLbl>
              <c:idx val="1"/>
              <c:layout>
                <c:manualLayout>
                  <c:x val="-6.9141164722590908E-5"/>
                  <c:y val="4.45966440182573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6B-4F4E-91BC-347687C9A759}"/>
                </c:ext>
              </c:extLst>
            </c:dLbl>
            <c:dLbl>
              <c:idx val="2"/>
              <c:layout>
                <c:manualLayout>
                  <c:x val="7.3555998109386513E-3"/>
                  <c:y val="3.7078607449338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6B-4F4E-91BC-347687C9A759}"/>
                </c:ext>
              </c:extLst>
            </c:dLbl>
            <c:dLbl>
              <c:idx val="3"/>
              <c:layout>
                <c:manualLayout>
                  <c:x val="8.9968523768125478E-3"/>
                  <c:y val="1.8844145840465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6B-4F4E-91BC-347687C9A759}"/>
                </c:ext>
              </c:extLst>
            </c:dLbl>
            <c:dLbl>
              <c:idx val="4"/>
              <c:layout>
                <c:manualLayout>
                  <c:x val="3.5987409507250187E-3"/>
                  <c:y val="-1.9861443949941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6B-4F4E-91BC-347687C9A759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(2)'!$AW$9:$BA$9</c:f>
              <c:numCache>
                <c:formatCode>#,##0</c:formatCode>
                <c:ptCount val="5"/>
                <c:pt idx="0">
                  <c:v>-10</c:v>
                </c:pt>
                <c:pt idx="1">
                  <c:v>20</c:v>
                </c:pt>
                <c:pt idx="2">
                  <c:v>-20</c:v>
                </c:pt>
                <c:pt idx="3">
                  <c:v>0</c:v>
                </c:pt>
                <c:pt idx="4">
                  <c:v>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66B-4F4E-91BC-347687C9A759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4.8313805677056357E-5"/>
                  <c:y val="0.1250691829282208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6B-4F4E-91BC-347687C9A759}"/>
                </c:ext>
              </c:extLst>
            </c:dLbl>
            <c:dLbl>
              <c:idx val="1"/>
              <c:layout>
                <c:manualLayout>
                  <c:x val="3.4380727523737522E-3"/>
                  <c:y val="3.346230837993077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618922236591995E-2"/>
                      <c:h val="5.63103864734299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366B-4F4E-91BC-347687C9A759}"/>
                </c:ext>
              </c:extLst>
            </c:dLbl>
            <c:dLbl>
              <c:idx val="2"/>
              <c:layout>
                <c:manualLayout>
                  <c:x val="-3.9441634089087824E-3"/>
                  <c:y val="3.63878428239948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6B-4F4E-91BC-347687C9A759}"/>
                </c:ext>
              </c:extLst>
            </c:dLbl>
            <c:dLbl>
              <c:idx val="3"/>
              <c:layout>
                <c:manualLayout>
                  <c:x val="1.9322688616530631E-3"/>
                  <c:y val="-3.70946498535510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66B-4F4E-91BC-347687C9A759}"/>
                </c:ext>
              </c:extLst>
            </c:dLbl>
            <c:dLbl>
              <c:idx val="4"/>
              <c:layout>
                <c:manualLayout>
                  <c:x val="-1.8910391917057805E-3"/>
                  <c:y val="-4.60292327589486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66B-4F4E-91BC-347687C9A759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(2)'!$AK$9:$AO$9</c:f>
              <c:numCache>
                <c:formatCode>#,##0</c:formatCode>
                <c:ptCount val="5"/>
                <c:pt idx="0">
                  <c:v>260</c:v>
                </c:pt>
                <c:pt idx="1">
                  <c:v>90</c:v>
                </c:pt>
                <c:pt idx="2">
                  <c:v>130</c:v>
                </c:pt>
                <c:pt idx="3">
                  <c:v>0</c:v>
                </c:pt>
                <c:pt idx="4">
                  <c:v>-30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66B-4F4E-91BC-347687C9A7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560896"/>
        <c:axId val="210562432"/>
      </c:barChart>
      <c:catAx>
        <c:axId val="210560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0562432"/>
        <c:crosses val="autoZero"/>
        <c:auto val="1"/>
        <c:lblAlgn val="ctr"/>
        <c:lblOffset val="100"/>
        <c:noMultiLvlLbl val="0"/>
      </c:catAx>
      <c:valAx>
        <c:axId val="210562432"/>
        <c:scaling>
          <c:orientation val="minMax"/>
          <c:max val="300"/>
          <c:min val="-1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560896"/>
        <c:crosses val="autoZero"/>
        <c:crossBetween val="between"/>
        <c:majorUnit val="1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34670950396314898"/>
          <c:y val="0.20022823234052264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474588403767E-2"/>
          <c:y val="0.28522245064194562"/>
          <c:w val="0.83764367816092988"/>
          <c:h val="0.4781298757978584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3'!$Y$8:$Y$9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3'!$Y$10:$Y$53</c:f>
              <c:numCache>
                <c:formatCode>#\ ##0.0</c:formatCode>
                <c:ptCount val="44"/>
                <c:pt idx="0">
                  <c:v>100</c:v>
                </c:pt>
                <c:pt idx="1">
                  <c:v>100.30279709723726</c:v>
                </c:pt>
                <c:pt idx="2">
                  <c:v>99.587265036561419</c:v>
                </c:pt>
                <c:pt idx="3">
                  <c:v>100.3471811206319</c:v>
                </c:pt>
                <c:pt idx="4">
                  <c:v>98.81415480693849</c:v>
                </c:pt>
                <c:pt idx="5">
                  <c:v>99.733918897084408</c:v>
                </c:pt>
                <c:pt idx="6">
                  <c:v>99.244185851278246</c:v>
                </c:pt>
                <c:pt idx="7">
                  <c:v>98.438380791584478</c:v>
                </c:pt>
                <c:pt idx="8">
                  <c:v>100.72742399271294</c:v>
                </c:pt>
                <c:pt idx="9">
                  <c:v>100.67813461182371</c:v>
                </c:pt>
                <c:pt idx="10">
                  <c:v>102.00746448937359</c:v>
                </c:pt>
                <c:pt idx="11">
                  <c:v>103.58695254711986</c:v>
                </c:pt>
                <c:pt idx="12">
                  <c:v>103.43130734984199</c:v>
                </c:pt>
                <c:pt idx="13">
                  <c:v>105.34960098068369</c:v>
                </c:pt>
                <c:pt idx="14">
                  <c:v>106.76184926077859</c:v>
                </c:pt>
                <c:pt idx="15">
                  <c:v>104.92513626939102</c:v>
                </c:pt>
                <c:pt idx="16">
                  <c:v>104.77637500499483</c:v>
                </c:pt>
                <c:pt idx="17">
                  <c:v>104.9339675214657</c:v>
                </c:pt>
                <c:pt idx="18">
                  <c:v>105.13280188822466</c:v>
                </c:pt>
                <c:pt idx="19">
                  <c:v>103.39276420254578</c:v>
                </c:pt>
                <c:pt idx="20">
                  <c:v>98.481396247616814</c:v>
                </c:pt>
                <c:pt idx="21">
                  <c:v>102.44178101429691</c:v>
                </c:pt>
                <c:pt idx="22">
                  <c:v>104.14757076010743</c:v>
                </c:pt>
                <c:pt idx="23">
                  <c:v>105.67428144002176</c:v>
                </c:pt>
                <c:pt idx="24">
                  <c:v>109.44059505307035</c:v>
                </c:pt>
                <c:pt idx="25">
                  <c:v>107.126562406235</c:v>
                </c:pt>
                <c:pt idx="26">
                  <c:v>109.88786999348517</c:v>
                </c:pt>
                <c:pt idx="27">
                  <c:v>109.46017429833577</c:v>
                </c:pt>
                <c:pt idx="28">
                  <c:v>110.63534756742858</c:v>
                </c:pt>
                <c:pt idx="29">
                  <c:v>110.24970743256948</c:v>
                </c:pt>
                <c:pt idx="30">
                  <c:v>108.91078566736114</c:v>
                </c:pt>
                <c:pt idx="31">
                  <c:v>109.95980810787552</c:v>
                </c:pt>
                <c:pt idx="32">
                  <c:v>108.60833936540291</c:v>
                </c:pt>
                <c:pt idx="33">
                  <c:v>106.81055565878775</c:v>
                </c:pt>
                <c:pt idx="34">
                  <c:v>108.39932061186468</c:v>
                </c:pt>
                <c:pt idx="35">
                  <c:v>109.07450230282072</c:v>
                </c:pt>
                <c:pt idx="36">
                  <c:v>108.64818562621676</c:v>
                </c:pt>
                <c:pt idx="37">
                  <c:v>108.06635292479918</c:v>
                </c:pt>
                <c:pt idx="38">
                  <c:v>107.41510334458117</c:v>
                </c:pt>
                <c:pt idx="39">
                  <c:v>107.92320516863458</c:v>
                </c:pt>
                <c:pt idx="40">
                  <c:v>106.84602229916365</c:v>
                </c:pt>
                <c:pt idx="41">
                  <c:v>107.69363286263285</c:v>
                </c:pt>
                <c:pt idx="42">
                  <c:v>107.76842356137269</c:v>
                </c:pt>
                <c:pt idx="43">
                  <c:v>106.94569159364882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FD-4287-B9B6-8FCF56C0D92C}"/>
            </c:ext>
          </c:extLst>
        </c:ser>
        <c:ser>
          <c:idx val="1"/>
          <c:order val="1"/>
          <c:tx>
            <c:strRef>
              <c:f>'Données graph 1 et 3'!$X$8:$X$9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3'!$X$10:$X$53</c:f>
              <c:numCache>
                <c:formatCode>#\ ##0.0</c:formatCode>
                <c:ptCount val="44"/>
                <c:pt idx="0">
                  <c:v>100</c:v>
                </c:pt>
                <c:pt idx="1">
                  <c:v>100.82243602624108</c:v>
                </c:pt>
                <c:pt idx="2">
                  <c:v>100.77449581048266</c:v>
                </c:pt>
                <c:pt idx="3">
                  <c:v>102.37525608951255</c:v>
                </c:pt>
                <c:pt idx="4">
                  <c:v>101.36779103639742</c:v>
                </c:pt>
                <c:pt idx="5">
                  <c:v>103.08310034251609</c:v>
                </c:pt>
                <c:pt idx="6">
                  <c:v>103.57240717110523</c:v>
                </c:pt>
                <c:pt idx="7">
                  <c:v>102.67449502790818</c:v>
                </c:pt>
                <c:pt idx="8">
                  <c:v>103.99978423698151</c:v>
                </c:pt>
                <c:pt idx="9">
                  <c:v>104.90196127453648</c:v>
                </c:pt>
                <c:pt idx="10">
                  <c:v>103.31912295049774</c:v>
                </c:pt>
                <c:pt idx="11">
                  <c:v>106.5406234795083</c:v>
                </c:pt>
                <c:pt idx="12">
                  <c:v>104.17454195133513</c:v>
                </c:pt>
                <c:pt idx="13">
                  <c:v>104.49569847391315</c:v>
                </c:pt>
                <c:pt idx="14">
                  <c:v>104.10564866690484</c:v>
                </c:pt>
                <c:pt idx="15">
                  <c:v>107.96492117848591</c:v>
                </c:pt>
                <c:pt idx="16">
                  <c:v>106.9284197526317</c:v>
                </c:pt>
                <c:pt idx="17">
                  <c:v>105.09754945934179</c:v>
                </c:pt>
                <c:pt idx="18">
                  <c:v>103.76439515313389</c:v>
                </c:pt>
                <c:pt idx="19">
                  <c:v>109.07399018521393</c:v>
                </c:pt>
                <c:pt idx="20">
                  <c:v>104.28050359461405</c:v>
                </c:pt>
                <c:pt idx="21">
                  <c:v>105.5816303060646</c:v>
                </c:pt>
                <c:pt idx="22">
                  <c:v>106.0741536110561</c:v>
                </c:pt>
                <c:pt idx="23">
                  <c:v>109.54418326902835</c:v>
                </c:pt>
                <c:pt idx="24">
                  <c:v>110.42668392471865</c:v>
                </c:pt>
                <c:pt idx="25">
                  <c:v>114.91469843107728</c:v>
                </c:pt>
                <c:pt idx="26">
                  <c:v>112.85225190224438</c:v>
                </c:pt>
                <c:pt idx="27">
                  <c:v>118.12590247949773</c:v>
                </c:pt>
                <c:pt idx="28">
                  <c:v>117.52900960463914</c:v>
                </c:pt>
                <c:pt idx="29">
                  <c:v>117.25596348158467</c:v>
                </c:pt>
                <c:pt idx="30">
                  <c:v>116.97610182995038</c:v>
                </c:pt>
                <c:pt idx="31">
                  <c:v>123.54789139521687</c:v>
                </c:pt>
                <c:pt idx="32">
                  <c:v>121.75123888772642</c:v>
                </c:pt>
                <c:pt idx="33">
                  <c:v>122.06100591398643</c:v>
                </c:pt>
                <c:pt idx="34">
                  <c:v>119.68141897307586</c:v>
                </c:pt>
                <c:pt idx="35">
                  <c:v>126.12008447894513</c:v>
                </c:pt>
                <c:pt idx="36">
                  <c:v>127.34389628604707</c:v>
                </c:pt>
                <c:pt idx="37">
                  <c:v>126.65510101698881</c:v>
                </c:pt>
                <c:pt idx="38">
                  <c:v>127.75033843391306</c:v>
                </c:pt>
                <c:pt idx="39">
                  <c:v>128.13040094010594</c:v>
                </c:pt>
                <c:pt idx="40">
                  <c:v>128.43860187338731</c:v>
                </c:pt>
                <c:pt idx="41">
                  <c:v>129.03355222891534</c:v>
                </c:pt>
                <c:pt idx="42">
                  <c:v>128.68683545701606</c:v>
                </c:pt>
                <c:pt idx="43">
                  <c:v>128.46851139653666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FD-4287-B9B6-8FCF56C0D92C}"/>
            </c:ext>
          </c:extLst>
        </c:ser>
        <c:ser>
          <c:idx val="2"/>
          <c:order val="2"/>
          <c:tx>
            <c:strRef>
              <c:f>'Données graph 1 et 3'!$Z$8:$Z$9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3'!$Z$10:$Z$53</c:f>
              <c:numCache>
                <c:formatCode>#\ ##0.0</c:formatCode>
                <c:ptCount val="44"/>
                <c:pt idx="0">
                  <c:v>100</c:v>
                </c:pt>
                <c:pt idx="1">
                  <c:v>98.327088586372611</c:v>
                </c:pt>
                <c:pt idx="2">
                  <c:v>98.019522142632937</c:v>
                </c:pt>
                <c:pt idx="3">
                  <c:v>98.589757123927527</c:v>
                </c:pt>
                <c:pt idx="4">
                  <c:v>99.769552801570995</c:v>
                </c:pt>
                <c:pt idx="5">
                  <c:v>99.72351973675427</c:v>
                </c:pt>
                <c:pt idx="6">
                  <c:v>98.109313080392553</c:v>
                </c:pt>
                <c:pt idx="7">
                  <c:v>99.262048884012728</c:v>
                </c:pt>
                <c:pt idx="8">
                  <c:v>98.299560665911372</c:v>
                </c:pt>
                <c:pt idx="9">
                  <c:v>100.23086330390957</c:v>
                </c:pt>
                <c:pt idx="10">
                  <c:v>99.885434567351822</c:v>
                </c:pt>
                <c:pt idx="11">
                  <c:v>101.4034221305316</c:v>
                </c:pt>
                <c:pt idx="12">
                  <c:v>101.04508162064482</c:v>
                </c:pt>
                <c:pt idx="13">
                  <c:v>101.70819621572937</c:v>
                </c:pt>
                <c:pt idx="14">
                  <c:v>100.78703242636753</c:v>
                </c:pt>
                <c:pt idx="15">
                  <c:v>101.36098486713165</c:v>
                </c:pt>
                <c:pt idx="16">
                  <c:v>103.73786388176399</c:v>
                </c:pt>
                <c:pt idx="17">
                  <c:v>101.14844105957891</c:v>
                </c:pt>
                <c:pt idx="18">
                  <c:v>100.14604952445856</c:v>
                </c:pt>
                <c:pt idx="19">
                  <c:v>102.46539777322548</c:v>
                </c:pt>
                <c:pt idx="20">
                  <c:v>96.775737548701613</c:v>
                </c:pt>
                <c:pt idx="21">
                  <c:v>94.589711801618662</c:v>
                </c:pt>
                <c:pt idx="22">
                  <c:v>99.833266121917902</c:v>
                </c:pt>
                <c:pt idx="23">
                  <c:v>85.496442994913266</c:v>
                </c:pt>
                <c:pt idx="24">
                  <c:v>90.403045081007207</c:v>
                </c:pt>
                <c:pt idx="25">
                  <c:v>103.44069566123424</c:v>
                </c:pt>
                <c:pt idx="26">
                  <c:v>104.14795527541882</c:v>
                </c:pt>
                <c:pt idx="27">
                  <c:v>105.04656917957406</c:v>
                </c:pt>
                <c:pt idx="28">
                  <c:v>106.16535682357195</c:v>
                </c:pt>
                <c:pt idx="29">
                  <c:v>106.28408858080584</c:v>
                </c:pt>
                <c:pt idx="30">
                  <c:v>105.64785595181453</c:v>
                </c:pt>
                <c:pt idx="31">
                  <c:v>107.17640397646504</c:v>
                </c:pt>
                <c:pt idx="32">
                  <c:v>106.33827955159587</c:v>
                </c:pt>
                <c:pt idx="33">
                  <c:v>107.32581457956833</c:v>
                </c:pt>
                <c:pt idx="34">
                  <c:v>108.43530547854175</c:v>
                </c:pt>
                <c:pt idx="35">
                  <c:v>107.4478753819841</c:v>
                </c:pt>
                <c:pt idx="36">
                  <c:v>109.53789390969028</c:v>
                </c:pt>
                <c:pt idx="37">
                  <c:v>108.41449191988104</c:v>
                </c:pt>
                <c:pt idx="38">
                  <c:v>109.98019941580949</c:v>
                </c:pt>
                <c:pt idx="39">
                  <c:v>110.24079934903948</c:v>
                </c:pt>
                <c:pt idx="40">
                  <c:v>111.02140156876195</c:v>
                </c:pt>
                <c:pt idx="41">
                  <c:v>111.15725462132026</c:v>
                </c:pt>
                <c:pt idx="42">
                  <c:v>111.61712417775693</c:v>
                </c:pt>
                <c:pt idx="43">
                  <c:v>112.03735486327919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FD-4287-B9B6-8FCF56C0D92C}"/>
            </c:ext>
          </c:extLst>
        </c:ser>
        <c:ser>
          <c:idx val="3"/>
          <c:order val="3"/>
          <c:tx>
            <c:strRef>
              <c:f>'Données graph 1 et 3'!$AA$8:$AA$9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3'!$AA$10:$AA$53</c:f>
              <c:numCache>
                <c:formatCode>#\ ##0.0</c:formatCode>
                <c:ptCount val="44"/>
                <c:pt idx="0">
                  <c:v>100</c:v>
                </c:pt>
                <c:pt idx="1">
                  <c:v>99.791431921644048</c:v>
                </c:pt>
                <c:pt idx="2">
                  <c:v>99.341214386709467</c:v>
                </c:pt>
                <c:pt idx="3">
                  <c:v>99.957067002532625</c:v>
                </c:pt>
                <c:pt idx="4">
                  <c:v>99.825144489290224</c:v>
                </c:pt>
                <c:pt idx="5">
                  <c:v>99.91966854461478</c:v>
                </c:pt>
                <c:pt idx="6">
                  <c:v>100.59172372647562</c:v>
                </c:pt>
                <c:pt idx="7">
                  <c:v>100.34334160860357</c:v>
                </c:pt>
                <c:pt idx="8">
                  <c:v>100.10280969699201</c:v>
                </c:pt>
                <c:pt idx="9">
                  <c:v>101.28532683453196</c:v>
                </c:pt>
                <c:pt idx="10">
                  <c:v>100.49589542171142</c:v>
                </c:pt>
                <c:pt idx="11">
                  <c:v>100.12874357061202</c:v>
                </c:pt>
                <c:pt idx="12">
                  <c:v>100.54585105070177</c:v>
                </c:pt>
                <c:pt idx="13">
                  <c:v>99.757914535879749</c:v>
                </c:pt>
                <c:pt idx="14">
                  <c:v>98.95488583971273</c:v>
                </c:pt>
                <c:pt idx="15">
                  <c:v>100.13309465006176</c:v>
                </c:pt>
                <c:pt idx="16">
                  <c:v>99.683155945544129</c:v>
                </c:pt>
                <c:pt idx="17">
                  <c:v>100.44657329643638</c:v>
                </c:pt>
                <c:pt idx="18">
                  <c:v>100.32595529812514</c:v>
                </c:pt>
                <c:pt idx="19">
                  <c:v>100.45674492927415</c:v>
                </c:pt>
                <c:pt idx="20">
                  <c:v>100.72859926810307</c:v>
                </c:pt>
                <c:pt idx="21">
                  <c:v>99.225921398893519</c:v>
                </c:pt>
                <c:pt idx="22">
                  <c:v>100.95651863027597</c:v>
                </c:pt>
                <c:pt idx="23">
                  <c:v>101.04768693169608</c:v>
                </c:pt>
                <c:pt idx="24">
                  <c:v>101.50292532907505</c:v>
                </c:pt>
                <c:pt idx="25">
                  <c:v>101.80535126807303</c:v>
                </c:pt>
                <c:pt idx="26">
                  <c:v>102.12352260478154</c:v>
                </c:pt>
                <c:pt idx="27">
                  <c:v>101.39024259272105</c:v>
                </c:pt>
                <c:pt idx="28">
                  <c:v>102.04756297734301</c:v>
                </c:pt>
                <c:pt idx="29">
                  <c:v>102.40439100415901</c:v>
                </c:pt>
                <c:pt idx="30">
                  <c:v>102.42588586806276</c:v>
                </c:pt>
                <c:pt idx="31">
                  <c:v>102.67744065621349</c:v>
                </c:pt>
                <c:pt idx="32">
                  <c:v>102.60666530295113</c:v>
                </c:pt>
                <c:pt idx="33">
                  <c:v>103.92346253860477</c:v>
                </c:pt>
                <c:pt idx="34">
                  <c:v>103.83191486857906</c:v>
                </c:pt>
                <c:pt idx="35">
                  <c:v>104.55908740513875</c:v>
                </c:pt>
                <c:pt idx="36">
                  <c:v>104.92712409702203</c:v>
                </c:pt>
                <c:pt idx="37">
                  <c:v>105.12784334929435</c:v>
                </c:pt>
                <c:pt idx="38">
                  <c:v>105.76704499439134</c:v>
                </c:pt>
                <c:pt idx="39">
                  <c:v>106.32147650858521</c:v>
                </c:pt>
                <c:pt idx="40">
                  <c:v>106.10787745849115</c:v>
                </c:pt>
                <c:pt idx="41">
                  <c:v>106.0711735453075</c:v>
                </c:pt>
                <c:pt idx="42">
                  <c:v>106.84221449535869</c:v>
                </c:pt>
                <c:pt idx="43">
                  <c:v>107.46553032215913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9FD-4287-B9B6-8FCF56C0D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435456"/>
        <c:axId val="210584704"/>
      </c:lineChart>
      <c:catAx>
        <c:axId val="2104354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584704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0584704"/>
        <c:scaling>
          <c:orientation val="minMax"/>
          <c:max val="130"/>
          <c:min val="8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435456"/>
        <c:crosses val="autoZero"/>
        <c:crossBetween val="midCat"/>
        <c:majorUnit val="5"/>
      </c:valAx>
      <c:spPr>
        <a:ln w="9525"/>
      </c:spPr>
    </c:plotArea>
    <c:legend>
      <c:legendPos val="r"/>
      <c:layout>
        <c:manualLayout>
          <c:xMode val="edge"/>
          <c:yMode val="edge"/>
          <c:x val="2.9829545454545456E-2"/>
          <c:y val="0.17980295566502474"/>
          <c:w val="0.95596590909090906"/>
          <c:h val="9.1133004926108319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t" anchorCtr="1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Contrats d’apprentissage commencés dans l'année et en cours au 31 décembre, 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dans les Hautes-Alpes </a:t>
            </a:r>
            <a:r>
              <a:rPr lang="fr-FR" sz="1200" b="0" i="1" baseline="0">
                <a:effectLst/>
              </a:rPr>
              <a:t>(données brutes, en nombre)</a:t>
            </a:r>
            <a:endParaRPr lang="fr-FR" sz="1200" b="0" i="1">
              <a:effectLst/>
            </a:endParaRPr>
          </a:p>
        </c:rich>
      </c:tx>
      <c:layout>
        <c:manualLayout>
          <c:xMode val="edge"/>
          <c:yMode val="edge"/>
          <c:x val="0.12417155436797837"/>
          <c:y val="2.043573602142919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89781983542202E-2"/>
          <c:y val="0.22718177019598126"/>
          <c:w val="0.93016067977190131"/>
          <c:h val="0.45357743553426189"/>
        </c:manualLayout>
      </c:layout>
      <c:barChart>
        <c:barDir val="col"/>
        <c:grouping val="stacked"/>
        <c:varyColors val="0"/>
        <c:ser>
          <c:idx val="0"/>
          <c:order val="0"/>
          <c:tx>
            <c:v>Cumul des entrées sur l'année</c:v>
          </c:tx>
          <c:spPr>
            <a:ln w="25400">
              <a:noFill/>
            </a:ln>
          </c:spPr>
          <c:invertIfNegative val="0"/>
          <c:cat>
            <c:strRef>
              <c:f>'Graph appr (ann)'!$A$3:$B$13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strCache>
            </c:strRef>
          </c:cat>
          <c:val>
            <c:numRef>
              <c:f>'Graph appr (ann)'!$G$3:$G$13</c:f>
              <c:numCache>
                <c:formatCode>#,##0</c:formatCode>
                <c:ptCount val="11"/>
                <c:pt idx="0">
                  <c:v>488</c:v>
                </c:pt>
                <c:pt idx="1">
                  <c:v>558</c:v>
                </c:pt>
                <c:pt idx="2">
                  <c:v>580</c:v>
                </c:pt>
                <c:pt idx="3">
                  <c:v>621</c:v>
                </c:pt>
                <c:pt idx="4">
                  <c:v>687</c:v>
                </c:pt>
                <c:pt idx="5">
                  <c:v>848</c:v>
                </c:pt>
                <c:pt idx="6">
                  <c:v>1195</c:v>
                </c:pt>
                <c:pt idx="7">
                  <c:v>1201</c:v>
                </c:pt>
                <c:pt idx="8">
                  <c:v>1222</c:v>
                </c:pt>
                <c:pt idx="9">
                  <c:v>1283</c:v>
                </c:pt>
                <c:pt idx="10">
                  <c:v>1230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D1-4A3E-8B17-302AC9E69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59952895"/>
        <c:axId val="1"/>
      </c:barChart>
      <c:lineChart>
        <c:grouping val="standard"/>
        <c:varyColors val="0"/>
        <c:ser>
          <c:idx val="1"/>
          <c:order val="1"/>
          <c:tx>
            <c:v>Stocks de bénéficiaires en fin d'année</c:v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none"/>
          </c:marker>
          <c:cat>
            <c:strRef>
              <c:f>'Graph appr (ann)'!$A$3:$B$13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strCache>
            </c:strRef>
          </c:cat>
          <c:val>
            <c:numRef>
              <c:f>'Graph appr (ann)'!$H$3:$H$13</c:f>
              <c:numCache>
                <c:formatCode>#,##0</c:formatCode>
                <c:ptCount val="11"/>
                <c:pt idx="0">
                  <c:v>646</c:v>
                </c:pt>
                <c:pt idx="1">
                  <c:v>732</c:v>
                </c:pt>
                <c:pt idx="2">
                  <c:v>768</c:v>
                </c:pt>
                <c:pt idx="3">
                  <c:v>749</c:v>
                </c:pt>
                <c:pt idx="4">
                  <c:v>853</c:v>
                </c:pt>
                <c:pt idx="5">
                  <c:v>1080</c:v>
                </c:pt>
                <c:pt idx="6">
                  <c:v>1375</c:v>
                </c:pt>
                <c:pt idx="7">
                  <c:v>1384</c:v>
                </c:pt>
                <c:pt idx="8">
                  <c:v>1428</c:v>
                </c:pt>
                <c:pt idx="9">
                  <c:v>1444</c:v>
                </c:pt>
                <c:pt idx="10">
                  <c:v>1449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D1-4A3E-8B17-302AC9E69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9952895"/>
        <c:axId val="1"/>
      </c:lineChart>
      <c:catAx>
        <c:axId val="959952895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15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959952895"/>
        <c:crosses val="autoZero"/>
        <c:crossBetween val="between"/>
        <c:majorUnit val="250"/>
      </c:valAx>
    </c:plotArea>
    <c:legend>
      <c:legendPos val="r"/>
      <c:layout>
        <c:manualLayout>
          <c:xMode val="edge"/>
          <c:yMode val="edge"/>
          <c:x val="0.13478154580857898"/>
          <c:y val="0.13625137474782234"/>
          <c:w val="0.75694249410159475"/>
          <c:h val="5.3986465059476824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Hautes-Alpes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452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122613934621808E-2"/>
          <c:y val="0.18012020686763267"/>
          <c:w val="0.83764367816092744"/>
          <c:h val="0.53208591529609095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chemeClr val="accent6"/>
              </a:solidFill>
              <a:prstDash val="solid"/>
            </a:ln>
          </c:spPr>
          <c:marker>
            <c:symbol val="none"/>
          </c:marker>
          <c:cat>
            <c:multiLvlStrRef>
              <c:f>'dates trim'!$B$136:$C$300</c:f>
              <c:multiLvlStrCache>
                <c:ptCount val="49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</c:lvl>
                <c:lvl>
                  <c:pt idx="1">
                    <c:v>2016</c:v>
                  </c:pt>
                  <c:pt idx="5">
                    <c:v>2017</c:v>
                  </c:pt>
                  <c:pt idx="9">
                    <c:v>2018</c:v>
                  </c:pt>
                  <c:pt idx="13">
                    <c:v>2019</c:v>
                  </c:pt>
                  <c:pt idx="17">
                    <c:v>2020</c:v>
                  </c:pt>
                  <c:pt idx="21">
                    <c:v>2021</c:v>
                  </c:pt>
                  <c:pt idx="25">
                    <c:v>2022</c:v>
                  </c:pt>
                  <c:pt idx="29">
                    <c:v>2023</c:v>
                  </c:pt>
                  <c:pt idx="33">
                    <c:v>2024</c:v>
                  </c:pt>
                  <c:pt idx="37">
                    <c:v>2025</c:v>
                  </c:pt>
                  <c:pt idx="41">
                    <c:v>2026</c:v>
                  </c:pt>
                  <c:pt idx="45">
                    <c:v>2027</c:v>
                  </c:pt>
                </c:lvl>
              </c:multiLvlStrCache>
            </c:multiLvlStrRef>
          </c:cat>
          <c:val>
            <c:numRef>
              <c:f>Données!$C$144:$C$184</c:f>
              <c:numCache>
                <c:formatCode>#\ ##0.0</c:formatCode>
                <c:ptCount val="41"/>
                <c:pt idx="0">
                  <c:v>11.4</c:v>
                </c:pt>
                <c:pt idx="1">
                  <c:v>11.3</c:v>
                </c:pt>
                <c:pt idx="2">
                  <c:v>11.2</c:v>
                </c:pt>
                <c:pt idx="3">
                  <c:v>11</c:v>
                </c:pt>
                <c:pt idx="4">
                  <c:v>11.4</c:v>
                </c:pt>
                <c:pt idx="5">
                  <c:v>10.9</c:v>
                </c:pt>
                <c:pt idx="6">
                  <c:v>10.8</c:v>
                </c:pt>
                <c:pt idx="7">
                  <c:v>10.8</c:v>
                </c:pt>
                <c:pt idx="8">
                  <c:v>10.3</c:v>
                </c:pt>
                <c:pt idx="9">
                  <c:v>10.6</c:v>
                </c:pt>
                <c:pt idx="10">
                  <c:v>10.4</c:v>
                </c:pt>
                <c:pt idx="11">
                  <c:v>10.199999999999999</c:v>
                </c:pt>
                <c:pt idx="12">
                  <c:v>10</c:v>
                </c:pt>
                <c:pt idx="13">
                  <c:v>10.1</c:v>
                </c:pt>
                <c:pt idx="14">
                  <c:v>9.6</c:v>
                </c:pt>
                <c:pt idx="15">
                  <c:v>9.5</c:v>
                </c:pt>
                <c:pt idx="16">
                  <c:v>9.1999999999999993</c:v>
                </c:pt>
                <c:pt idx="17">
                  <c:v>8.9</c:v>
                </c:pt>
                <c:pt idx="18">
                  <c:v>8.1999999999999993</c:v>
                </c:pt>
                <c:pt idx="19">
                  <c:v>10.1</c:v>
                </c:pt>
                <c:pt idx="20">
                  <c:v>9.1</c:v>
                </c:pt>
                <c:pt idx="21">
                  <c:v>9.3000000000000007</c:v>
                </c:pt>
                <c:pt idx="22">
                  <c:v>9.1</c:v>
                </c:pt>
                <c:pt idx="23">
                  <c:v>8.9</c:v>
                </c:pt>
                <c:pt idx="24">
                  <c:v>8.3000000000000007</c:v>
                </c:pt>
                <c:pt idx="25">
                  <c:v>8.1999999999999993</c:v>
                </c:pt>
                <c:pt idx="26">
                  <c:v>8.3000000000000007</c:v>
                </c:pt>
                <c:pt idx="27">
                  <c:v>8.1</c:v>
                </c:pt>
                <c:pt idx="28">
                  <c:v>8</c:v>
                </c:pt>
                <c:pt idx="29">
                  <c:v>7.9</c:v>
                </c:pt>
                <c:pt idx="30">
                  <c:v>7.9</c:v>
                </c:pt>
                <c:pt idx="31">
                  <c:v>8.1</c:v>
                </c:pt>
                <c:pt idx="32">
                  <c:v>8.1</c:v>
                </c:pt>
                <c:pt idx="33">
                  <c:v>8.1</c:v>
                </c:pt>
                <c:pt idx="34">
                  <c:v>7.8</c:v>
                </c:pt>
                <c:pt idx="35">
                  <c:v>7.8</c:v>
                </c:pt>
                <c:pt idx="36">
                  <c:v>7.7</c:v>
                </c:pt>
                <c:pt idx="37">
                  <c:v>7.9</c:v>
                </c:pt>
                <c:pt idx="38">
                  <c:v>8</c:v>
                </c:pt>
                <c:pt idx="39">
                  <c:v>8.1999999999999993</c:v>
                </c:pt>
                <c:pt idx="40">
                  <c:v>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57-4F6D-B3C7-9CB6A81EBC1E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trim'!$B$136:$C$300</c:f>
              <c:multiLvlStrCache>
                <c:ptCount val="49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</c:lvl>
                <c:lvl>
                  <c:pt idx="1">
                    <c:v>2016</c:v>
                  </c:pt>
                  <c:pt idx="5">
                    <c:v>2017</c:v>
                  </c:pt>
                  <c:pt idx="9">
                    <c:v>2018</c:v>
                  </c:pt>
                  <c:pt idx="13">
                    <c:v>2019</c:v>
                  </c:pt>
                  <c:pt idx="17">
                    <c:v>2020</c:v>
                  </c:pt>
                  <c:pt idx="21">
                    <c:v>2021</c:v>
                  </c:pt>
                  <c:pt idx="25">
                    <c:v>2022</c:v>
                  </c:pt>
                  <c:pt idx="29">
                    <c:v>2023</c:v>
                  </c:pt>
                  <c:pt idx="33">
                    <c:v>2024</c:v>
                  </c:pt>
                  <c:pt idx="37">
                    <c:v>2025</c:v>
                  </c:pt>
                  <c:pt idx="41">
                    <c:v>2026</c:v>
                  </c:pt>
                  <c:pt idx="45">
                    <c:v>2027</c:v>
                  </c:pt>
                </c:lvl>
              </c:multiLvlStrCache>
            </c:multiLvlStrRef>
          </c:cat>
          <c:val>
            <c:numRef>
              <c:f>Données!$B$144:$B$184</c:f>
              <c:numCache>
                <c:formatCode>#\ ##0.0</c:formatCode>
                <c:ptCount val="41"/>
                <c:pt idx="0">
                  <c:v>9.9</c:v>
                </c:pt>
                <c:pt idx="1">
                  <c:v>9.9</c:v>
                </c:pt>
                <c:pt idx="2">
                  <c:v>9.6999999999999993</c:v>
                </c:pt>
                <c:pt idx="3">
                  <c:v>9.6</c:v>
                </c:pt>
                <c:pt idx="4">
                  <c:v>9.6999999999999993</c:v>
                </c:pt>
                <c:pt idx="5">
                  <c:v>9.3000000000000007</c:v>
                </c:pt>
                <c:pt idx="6">
                  <c:v>9.1999999999999993</c:v>
                </c:pt>
                <c:pt idx="7">
                  <c:v>9.1999999999999993</c:v>
                </c:pt>
                <c:pt idx="8">
                  <c:v>8.6999999999999993</c:v>
                </c:pt>
                <c:pt idx="9">
                  <c:v>9</c:v>
                </c:pt>
                <c:pt idx="10">
                  <c:v>8.8000000000000007</c:v>
                </c:pt>
                <c:pt idx="11">
                  <c:v>8.6</c:v>
                </c:pt>
                <c:pt idx="12">
                  <c:v>8.4</c:v>
                </c:pt>
                <c:pt idx="13">
                  <c:v>8.5</c:v>
                </c:pt>
                <c:pt idx="14">
                  <c:v>8.1999999999999993</c:v>
                </c:pt>
                <c:pt idx="15">
                  <c:v>8.1</c:v>
                </c:pt>
                <c:pt idx="16">
                  <c:v>7.9</c:v>
                </c:pt>
                <c:pt idx="17">
                  <c:v>7.7</c:v>
                </c:pt>
                <c:pt idx="18">
                  <c:v>7.1</c:v>
                </c:pt>
                <c:pt idx="19">
                  <c:v>8.6999999999999993</c:v>
                </c:pt>
                <c:pt idx="20">
                  <c:v>7.9</c:v>
                </c:pt>
                <c:pt idx="21">
                  <c:v>8</c:v>
                </c:pt>
                <c:pt idx="22">
                  <c:v>7.8</c:v>
                </c:pt>
                <c:pt idx="23">
                  <c:v>7.7</c:v>
                </c:pt>
                <c:pt idx="24">
                  <c:v>7.2</c:v>
                </c:pt>
                <c:pt idx="25">
                  <c:v>7.1</c:v>
                </c:pt>
                <c:pt idx="26">
                  <c:v>7.2</c:v>
                </c:pt>
                <c:pt idx="27">
                  <c:v>7</c:v>
                </c:pt>
                <c:pt idx="28">
                  <c:v>6.9</c:v>
                </c:pt>
                <c:pt idx="29">
                  <c:v>6.9</c:v>
                </c:pt>
                <c:pt idx="30">
                  <c:v>7</c:v>
                </c:pt>
                <c:pt idx="31">
                  <c:v>7.2</c:v>
                </c:pt>
                <c:pt idx="32">
                  <c:v>7.3</c:v>
                </c:pt>
                <c:pt idx="33">
                  <c:v>7.3</c:v>
                </c:pt>
                <c:pt idx="34">
                  <c:v>7.1</c:v>
                </c:pt>
                <c:pt idx="35">
                  <c:v>7.2</c:v>
                </c:pt>
                <c:pt idx="36">
                  <c:v>7.1</c:v>
                </c:pt>
                <c:pt idx="37">
                  <c:v>7.3</c:v>
                </c:pt>
                <c:pt idx="38">
                  <c:v>7.4</c:v>
                </c:pt>
                <c:pt idx="39">
                  <c:v>7.5</c:v>
                </c:pt>
                <c:pt idx="40">
                  <c:v>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57-4F6D-B3C7-9CB6A81EBC1E}"/>
            </c:ext>
          </c:extLst>
        </c:ser>
        <c:ser>
          <c:idx val="2"/>
          <c:order val="2"/>
          <c:tx>
            <c:strRef>
              <c:f>Données!$E$8</c:f>
              <c:strCache>
                <c:ptCount val="1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'dates trim'!$B$136:$C$300</c:f>
              <c:multiLvlStrCache>
                <c:ptCount val="49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</c:lvl>
                <c:lvl>
                  <c:pt idx="1">
                    <c:v>2016</c:v>
                  </c:pt>
                  <c:pt idx="5">
                    <c:v>2017</c:v>
                  </c:pt>
                  <c:pt idx="9">
                    <c:v>2018</c:v>
                  </c:pt>
                  <c:pt idx="13">
                    <c:v>2019</c:v>
                  </c:pt>
                  <c:pt idx="17">
                    <c:v>2020</c:v>
                  </c:pt>
                  <c:pt idx="21">
                    <c:v>2021</c:v>
                  </c:pt>
                  <c:pt idx="25">
                    <c:v>2022</c:v>
                  </c:pt>
                  <c:pt idx="29">
                    <c:v>2023</c:v>
                  </c:pt>
                  <c:pt idx="33">
                    <c:v>2024</c:v>
                  </c:pt>
                  <c:pt idx="37">
                    <c:v>2025</c:v>
                  </c:pt>
                  <c:pt idx="41">
                    <c:v>2026</c:v>
                  </c:pt>
                  <c:pt idx="45">
                    <c:v>2027</c:v>
                  </c:pt>
                </c:lvl>
              </c:multiLvlStrCache>
            </c:multiLvlStrRef>
          </c:cat>
          <c:val>
            <c:numRef>
              <c:f>Données!$E$144:$E$184</c:f>
              <c:numCache>
                <c:formatCode>#\ ##0.0</c:formatCode>
                <c:ptCount val="41"/>
                <c:pt idx="0">
                  <c:v>9.4</c:v>
                </c:pt>
                <c:pt idx="1">
                  <c:v>9.4</c:v>
                </c:pt>
                <c:pt idx="2">
                  <c:v>9.1999999999999993</c:v>
                </c:pt>
                <c:pt idx="3">
                  <c:v>9.1</c:v>
                </c:pt>
                <c:pt idx="4">
                  <c:v>9.3000000000000007</c:v>
                </c:pt>
                <c:pt idx="5">
                  <c:v>8.9</c:v>
                </c:pt>
                <c:pt idx="6">
                  <c:v>8.6999999999999993</c:v>
                </c:pt>
                <c:pt idx="7">
                  <c:v>8.6999999999999993</c:v>
                </c:pt>
                <c:pt idx="8">
                  <c:v>8.4</c:v>
                </c:pt>
                <c:pt idx="9">
                  <c:v>8.6</c:v>
                </c:pt>
                <c:pt idx="10">
                  <c:v>8.5</c:v>
                </c:pt>
                <c:pt idx="11">
                  <c:v>8.5</c:v>
                </c:pt>
                <c:pt idx="12">
                  <c:v>8.3000000000000007</c:v>
                </c:pt>
                <c:pt idx="13">
                  <c:v>8.1999999999999993</c:v>
                </c:pt>
                <c:pt idx="14">
                  <c:v>8</c:v>
                </c:pt>
                <c:pt idx="15">
                  <c:v>7.9</c:v>
                </c:pt>
                <c:pt idx="16">
                  <c:v>7.8</c:v>
                </c:pt>
                <c:pt idx="17">
                  <c:v>7.4</c:v>
                </c:pt>
                <c:pt idx="18">
                  <c:v>7.1</c:v>
                </c:pt>
                <c:pt idx="19">
                  <c:v>8.4</c:v>
                </c:pt>
                <c:pt idx="20">
                  <c:v>7.8</c:v>
                </c:pt>
                <c:pt idx="21">
                  <c:v>9.6</c:v>
                </c:pt>
                <c:pt idx="22">
                  <c:v>8</c:v>
                </c:pt>
                <c:pt idx="23">
                  <c:v>7.3</c:v>
                </c:pt>
                <c:pt idx="24">
                  <c:v>6.9</c:v>
                </c:pt>
                <c:pt idx="25">
                  <c:v>6.9</c:v>
                </c:pt>
                <c:pt idx="26">
                  <c:v>6.8</c:v>
                </c:pt>
                <c:pt idx="27">
                  <c:v>6.7</c:v>
                </c:pt>
                <c:pt idx="28">
                  <c:v>6.6</c:v>
                </c:pt>
                <c:pt idx="29">
                  <c:v>6.5</c:v>
                </c:pt>
                <c:pt idx="30">
                  <c:v>6.5</c:v>
                </c:pt>
                <c:pt idx="31">
                  <c:v>6.6</c:v>
                </c:pt>
                <c:pt idx="32">
                  <c:v>6.6</c:v>
                </c:pt>
                <c:pt idx="33">
                  <c:v>6.5</c:v>
                </c:pt>
                <c:pt idx="34">
                  <c:v>6.2</c:v>
                </c:pt>
                <c:pt idx="35">
                  <c:v>6.2</c:v>
                </c:pt>
                <c:pt idx="36">
                  <c:v>6</c:v>
                </c:pt>
                <c:pt idx="37">
                  <c:v>6.2</c:v>
                </c:pt>
                <c:pt idx="38">
                  <c:v>6.4</c:v>
                </c:pt>
                <c:pt idx="39">
                  <c:v>6.4</c:v>
                </c:pt>
                <c:pt idx="40">
                  <c:v>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57-4F6D-B3C7-9CB6A81EB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790400"/>
        <c:axId val="138791936"/>
      </c:lineChart>
      <c:catAx>
        <c:axId val="1387904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387919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8791936"/>
        <c:scaling>
          <c:orientation val="minMax"/>
          <c:max val="12"/>
          <c:min val="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8790400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9033792650918639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7793073321E-2"/>
          <c:y val="0.16126445390357844"/>
          <c:w val="0.87735585029537844"/>
          <c:h val="0.43525475141291209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D13-42B3-B0D3-46AA948D7DBA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3D13-42B3-B0D3-46AA948D7DB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D13-42B3-B0D3-46AA948D7DB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D13-42B3-B0D3-46AA948D7DBA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D13-42B3-B0D3-46AA948D7DBA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8-3D13-42B3-B0D3-46AA948D7DBA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D13-42B3-B0D3-46AA948D7DBA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3D13-42B3-B0D3-46AA948D7DBA}"/>
              </c:ext>
            </c:extLst>
          </c:dPt>
          <c:dLbls>
            <c:dLbl>
              <c:idx val="0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13-42B3-B0D3-46AA948D7DBA}"/>
                </c:ext>
              </c:extLst>
            </c:dLbl>
            <c:dLbl>
              <c:idx val="1"/>
              <c:layout>
                <c:manualLayout>
                  <c:x val="0"/>
                  <c:y val="1.87793427230046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D13-42B3-B0D3-46AA948D7DBA}"/>
                </c:ext>
              </c:extLst>
            </c:dLbl>
            <c:dLbl>
              <c:idx val="2"/>
              <c:layout>
                <c:manualLayout>
                  <c:x val="0"/>
                  <c:y val="1.60965794768611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13-42B3-B0D3-46AA948D7DBA}"/>
                </c:ext>
              </c:extLst>
            </c:dLbl>
            <c:dLbl>
              <c:idx val="3"/>
              <c:layout>
                <c:manualLayout>
                  <c:x val="0"/>
                  <c:y val="1.3413816230717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13-42B3-B0D3-46AA948D7DBA}"/>
                </c:ext>
              </c:extLst>
            </c:dLbl>
            <c:dLbl>
              <c:idx val="4"/>
              <c:layout>
                <c:manualLayout>
                  <c:x val="6.7246663173035446E-1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13-42B3-B0D3-46AA948D7DBA}"/>
                </c:ext>
              </c:extLst>
            </c:dLbl>
            <c:dLbl>
              <c:idx val="5"/>
              <c:layout>
                <c:manualLayout>
                  <c:x val="6.7246663173035446E-1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D13-42B3-B0D3-46AA948D7DBA}"/>
                </c:ext>
              </c:extLst>
            </c:dLbl>
            <c:dLbl>
              <c:idx val="6"/>
              <c:layout>
                <c:manualLayout>
                  <c:x val="-1.8340210912425492E-3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D13-42B3-B0D3-46AA948D7DBA}"/>
                </c:ext>
              </c:extLst>
            </c:dLbl>
            <c:dLbl>
              <c:idx val="7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D13-42B3-B0D3-46AA948D7DBA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graphiques_ann'!$G$23:$G$30</c:f>
              <c:strCache>
                <c:ptCount val="8"/>
                <c:pt idx="0">
                  <c:v>Paca</c:v>
                </c:pt>
                <c:pt idx="1">
                  <c:v>Alpes-de-Haute-Provence</c:v>
                </c:pt>
                <c:pt idx="2">
                  <c:v>France métro.</c:v>
                </c:pt>
                <c:pt idx="3">
                  <c:v>Nièvre</c:v>
                </c:pt>
                <c:pt idx="4">
                  <c:v>Haute-Marne</c:v>
                </c:pt>
                <c:pt idx="5">
                  <c:v>Corse-du-Sud</c:v>
                </c:pt>
                <c:pt idx="6">
                  <c:v>Hautes-Alpes</c:v>
                </c:pt>
                <c:pt idx="7">
                  <c:v>Cantal</c:v>
                </c:pt>
              </c:strCache>
            </c:strRef>
          </c:cat>
          <c:val>
            <c:numRef>
              <c:f>'données graphiques_ann'!$H$23:$H$30</c:f>
              <c:numCache>
                <c:formatCode>#\ ##0.0</c:formatCode>
                <c:ptCount val="8"/>
                <c:pt idx="0">
                  <c:v>8.4</c:v>
                </c:pt>
                <c:pt idx="1">
                  <c:v>8.1999999999999993</c:v>
                </c:pt>
                <c:pt idx="2">
                  <c:v>7.7</c:v>
                </c:pt>
                <c:pt idx="3">
                  <c:v>7.3</c:v>
                </c:pt>
                <c:pt idx="4">
                  <c:v>6.9</c:v>
                </c:pt>
                <c:pt idx="5">
                  <c:v>6.5</c:v>
                </c:pt>
                <c:pt idx="6">
                  <c:v>6.5</c:v>
                </c:pt>
                <c:pt idx="7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D13-42B3-B0D3-46AA948D7D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4916655"/>
        <c:axId val="1"/>
      </c:barChart>
      <c:scatterChart>
        <c:scatterStyle val="lineMarker"/>
        <c:varyColors val="0"/>
        <c:ser>
          <c:idx val="1"/>
          <c:order val="1"/>
          <c:tx>
            <c:v>Variation annuelle, en point (échelle de droite)</c:v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</c:spPr>
          </c:marker>
          <c:yVal>
            <c:numRef>
              <c:f>'données graphiques_ann'!$J$23:$J$30</c:f>
              <c:numCache>
                <c:formatCode>#\ ##0.0</c:formatCode>
                <c:ptCount val="8"/>
                <c:pt idx="0">
                  <c:v>0.70000000000000018</c:v>
                </c:pt>
                <c:pt idx="1">
                  <c:v>0.49999999999999911</c:v>
                </c:pt>
                <c:pt idx="2">
                  <c:v>0.60000000000000053</c:v>
                </c:pt>
                <c:pt idx="3">
                  <c:v>0.70000000000000018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0.39999999999999947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3D13-42B3-B0D3-46AA948D7D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17149166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714916655"/>
        <c:crosses val="autoZero"/>
        <c:crossBetween val="between"/>
        <c:majorUnit val="2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8"/>
          <c:min val="0.30000000000000004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4.264229007137519E-2"/>
          <c:y val="0.10664343013461346"/>
          <c:w val="0.90099174329481169"/>
          <c:h val="5.2315784470603158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Hautes-Alpes</a:t>
            </a:r>
          </a:p>
          <a:p>
            <a:pPr>
              <a:defRPr/>
            </a:pPr>
            <a:r>
              <a:rPr lang="fr-FR" sz="1100" b="0" i="1"/>
              <a:t>(données brutes, base 100 au T4</a:t>
            </a:r>
            <a:r>
              <a:rPr lang="fr-FR" sz="1100" b="0" i="1" u="none" strike="noStrike" kern="1200" baseline="0">
                <a:solidFill>
                  <a:sysClr val="windowText" lastClr="000000"/>
                </a:solidFill>
              </a:rPr>
              <a:t> 2021</a:t>
            </a:r>
            <a:r>
              <a:rPr lang="fr-FR" sz="1100" b="0" i="1"/>
              <a:t>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091031304013827E-2"/>
          <c:y val="0.17825029043500709"/>
          <c:w val="0.88312922262587745"/>
          <c:h val="0.50919259068026335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RSA!$A$62:$A$110</c:f>
              <c:strCache>
                <c:ptCount val="49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  <c:pt idx="45">
                  <c:v>T3
2025</c:v>
                </c:pt>
                <c:pt idx="48">
                  <c:v>T4
2025</c:v>
                </c:pt>
              </c:strCache>
            </c:strRef>
          </c:cat>
          <c:val>
            <c:numRef>
              <c:f>RSA!$AT$62:$AT$110</c:f>
              <c:numCache>
                <c:formatCode>0.0</c:formatCode>
                <c:ptCount val="49"/>
                <c:pt idx="0">
                  <c:v>100</c:v>
                </c:pt>
                <c:pt idx="1">
                  <c:v>99.071207430340564</c:v>
                </c:pt>
                <c:pt idx="2">
                  <c:v>98.452012383900936</c:v>
                </c:pt>
                <c:pt idx="3">
                  <c:v>97.213622291021679</c:v>
                </c:pt>
                <c:pt idx="4">
                  <c:v>98.142414860681114</c:v>
                </c:pt>
                <c:pt idx="5">
                  <c:v>98.452012383900936</c:v>
                </c:pt>
                <c:pt idx="6">
                  <c:v>96.904024767801857</c:v>
                </c:pt>
                <c:pt idx="7">
                  <c:v>96.284829721362229</c:v>
                </c:pt>
                <c:pt idx="8">
                  <c:v>94.73684210526315</c:v>
                </c:pt>
                <c:pt idx="9">
                  <c:v>96.284829721362229</c:v>
                </c:pt>
                <c:pt idx="10">
                  <c:v>96.904024767801857</c:v>
                </c:pt>
                <c:pt idx="11">
                  <c:v>98.142414860681114</c:v>
                </c:pt>
                <c:pt idx="12">
                  <c:v>98.142414860681114</c:v>
                </c:pt>
                <c:pt idx="13">
                  <c:v>97.523219814241486</c:v>
                </c:pt>
                <c:pt idx="14">
                  <c:v>95.975232198142407</c:v>
                </c:pt>
                <c:pt idx="15">
                  <c:v>94.427244582043343</c:v>
                </c:pt>
                <c:pt idx="16">
                  <c:v>94.73684210526315</c:v>
                </c:pt>
                <c:pt idx="17">
                  <c:v>95.6656346749226</c:v>
                </c:pt>
                <c:pt idx="18">
                  <c:v>96.284829721362229</c:v>
                </c:pt>
                <c:pt idx="19">
                  <c:v>93.808049535603715</c:v>
                </c:pt>
                <c:pt idx="20">
                  <c:v>91.950464396284829</c:v>
                </c:pt>
                <c:pt idx="21">
                  <c:v>92.569659442724458</c:v>
                </c:pt>
                <c:pt idx="22">
                  <c:v>92.879256965944265</c:v>
                </c:pt>
                <c:pt idx="23">
                  <c:v>92.569659442724458</c:v>
                </c:pt>
                <c:pt idx="24">
                  <c:v>91.331269349845201</c:v>
                </c:pt>
                <c:pt idx="25">
                  <c:v>90.402476780185765</c:v>
                </c:pt>
                <c:pt idx="26">
                  <c:v>88.854489164086687</c:v>
                </c:pt>
                <c:pt idx="27">
                  <c:v>87.306501547987608</c:v>
                </c:pt>
                <c:pt idx="28">
                  <c:v>88.235294117647058</c:v>
                </c:pt>
                <c:pt idx="29">
                  <c:v>88.544891640866879</c:v>
                </c:pt>
                <c:pt idx="30">
                  <c:v>89.164086687306494</c:v>
                </c:pt>
                <c:pt idx="31">
                  <c:v>87.925696594427251</c:v>
                </c:pt>
                <c:pt idx="32">
                  <c:v>86.377708978328172</c:v>
                </c:pt>
                <c:pt idx="33">
                  <c:v>85.758513931888544</c:v>
                </c:pt>
                <c:pt idx="34">
                  <c:v>84.520123839009287</c:v>
                </c:pt>
                <c:pt idx="35">
                  <c:v>83.900928792569658</c:v>
                </c:pt>
                <c:pt idx="36">
                  <c:v>83.28173374613003</c:v>
                </c:pt>
                <c:pt idx="37">
                  <c:v>83.591331269349851</c:v>
                </c:pt>
                <c:pt idx="38">
                  <c:v>83.28173374613003</c:v>
                </c:pt>
                <c:pt idx="39">
                  <c:v>83.28173374613003</c:v>
                </c:pt>
                <c:pt idx="40">
                  <c:v>83.591331269349851</c:v>
                </c:pt>
                <c:pt idx="41">
                  <c:v>84.210526315789465</c:v>
                </c:pt>
                <c:pt idx="42">
                  <c:v>83.28173374613003</c:v>
                </c:pt>
                <c:pt idx="43">
                  <c:v>81.733746130030966</c:v>
                </c:pt>
                <c:pt idx="44">
                  <c:v>79.87616099071208</c:v>
                </c:pt>
                <c:pt idx="45">
                  <c:v>79.566563467492259</c:v>
                </c:pt>
                <c:pt idx="46">
                  <c:v>79.87616099071208</c:v>
                </c:pt>
                <c:pt idx="47">
                  <c:v>79.566563467492259</c:v>
                </c:pt>
                <c:pt idx="48">
                  <c:v>77.708978328173373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88-42BB-BF41-F68D8E376F65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strRef>
              <c:f>RSA!$A$62:$A$110</c:f>
              <c:strCache>
                <c:ptCount val="49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  <c:pt idx="45">
                  <c:v>T3
2025</c:v>
                </c:pt>
                <c:pt idx="48">
                  <c:v>T4
2025</c:v>
                </c:pt>
              </c:strCache>
            </c:strRef>
          </c:cat>
          <c:val>
            <c:numRef>
              <c:f>ASS!$AS$62:$AS$109</c:f>
              <c:numCache>
                <c:formatCode>0.0</c:formatCode>
                <c:ptCount val="48"/>
                <c:pt idx="0">
                  <c:v>100</c:v>
                </c:pt>
                <c:pt idx="1">
                  <c:v>100</c:v>
                </c:pt>
                <c:pt idx="2">
                  <c:v>98.039215686274503</c:v>
                </c:pt>
                <c:pt idx="3">
                  <c:v>92.156862745098039</c:v>
                </c:pt>
                <c:pt idx="4">
                  <c:v>90.196078431372555</c:v>
                </c:pt>
                <c:pt idx="5">
                  <c:v>90.196078431372555</c:v>
                </c:pt>
                <c:pt idx="6">
                  <c:v>84.313725490196077</c:v>
                </c:pt>
                <c:pt idx="7">
                  <c:v>84.313725490196077</c:v>
                </c:pt>
                <c:pt idx="8">
                  <c:v>82.35294117647058</c:v>
                </c:pt>
                <c:pt idx="9">
                  <c:v>82.35294117647058</c:v>
                </c:pt>
                <c:pt idx="10">
                  <c:v>78.431372549019613</c:v>
                </c:pt>
                <c:pt idx="11">
                  <c:v>78.431372549019613</c:v>
                </c:pt>
                <c:pt idx="12">
                  <c:v>80.392156862745097</c:v>
                </c:pt>
                <c:pt idx="13">
                  <c:v>76.470588235294116</c:v>
                </c:pt>
                <c:pt idx="14">
                  <c:v>74.509803921568633</c:v>
                </c:pt>
                <c:pt idx="15">
                  <c:v>74.509803921568633</c:v>
                </c:pt>
                <c:pt idx="16">
                  <c:v>74.509803921568633</c:v>
                </c:pt>
                <c:pt idx="17">
                  <c:v>70.588235294117652</c:v>
                </c:pt>
                <c:pt idx="18">
                  <c:v>68.627450980392155</c:v>
                </c:pt>
                <c:pt idx="19">
                  <c:v>70.588235294117652</c:v>
                </c:pt>
                <c:pt idx="20">
                  <c:v>70.588235294117652</c:v>
                </c:pt>
                <c:pt idx="21">
                  <c:v>68.627450980392155</c:v>
                </c:pt>
                <c:pt idx="22">
                  <c:v>70.588235294117652</c:v>
                </c:pt>
                <c:pt idx="23">
                  <c:v>72.549019607843135</c:v>
                </c:pt>
                <c:pt idx="24">
                  <c:v>72.549019607843135</c:v>
                </c:pt>
                <c:pt idx="25">
                  <c:v>70.588235294117652</c:v>
                </c:pt>
                <c:pt idx="26">
                  <c:v>68.627450980392155</c:v>
                </c:pt>
                <c:pt idx="27">
                  <c:v>66.666666666666657</c:v>
                </c:pt>
                <c:pt idx="28">
                  <c:v>62.745098039215684</c:v>
                </c:pt>
                <c:pt idx="29">
                  <c:v>64.705882352941174</c:v>
                </c:pt>
                <c:pt idx="30">
                  <c:v>64.705882352941174</c:v>
                </c:pt>
                <c:pt idx="31">
                  <c:v>66.666666666666657</c:v>
                </c:pt>
                <c:pt idx="32">
                  <c:v>66.666666666666657</c:v>
                </c:pt>
                <c:pt idx="33">
                  <c:v>66.666666666666657</c:v>
                </c:pt>
                <c:pt idx="34">
                  <c:v>62.745098039215684</c:v>
                </c:pt>
                <c:pt idx="35">
                  <c:v>66.666666666666657</c:v>
                </c:pt>
                <c:pt idx="36">
                  <c:v>70.588235294117652</c:v>
                </c:pt>
                <c:pt idx="37">
                  <c:v>72.549019607843135</c:v>
                </c:pt>
                <c:pt idx="38">
                  <c:v>74.509803921568633</c:v>
                </c:pt>
                <c:pt idx="39">
                  <c:v>74.509803921568633</c:v>
                </c:pt>
                <c:pt idx="40">
                  <c:v>76.470588235294116</c:v>
                </c:pt>
                <c:pt idx="41">
                  <c:v>74.509803921568633</c:v>
                </c:pt>
                <c:pt idx="42">
                  <c:v>74.509803921568633</c:v>
                </c:pt>
                <c:pt idx="43">
                  <c:v>76.470588235294116</c:v>
                </c:pt>
                <c:pt idx="44">
                  <c:v>74.509803921568633</c:v>
                </c:pt>
                <c:pt idx="45">
                  <c:v>70.588235294117652</c:v>
                </c:pt>
                <c:pt idx="46">
                  <c:v>72.549019607843135</c:v>
                </c:pt>
                <c:pt idx="47">
                  <c:v>72.549019607843135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88-42BB-BF41-F68D8E376F65}"/>
            </c:ext>
          </c:extLst>
        </c:ser>
        <c:ser>
          <c:idx val="3"/>
          <c:order val="2"/>
          <c:tx>
            <c:v>PA</c:v>
          </c:tx>
          <c:marker>
            <c:symbol val="none"/>
          </c:marker>
          <c:cat>
            <c:strRef>
              <c:f>RSA!$A$62:$A$110</c:f>
              <c:strCache>
                <c:ptCount val="49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  <c:pt idx="45">
                  <c:v>T3
2025</c:v>
                </c:pt>
                <c:pt idx="48">
                  <c:v>T4
2025</c:v>
                </c:pt>
              </c:strCache>
            </c:strRef>
          </c:cat>
          <c:val>
            <c:numRef>
              <c:f>PA!$AS$62:$AS$110</c:f>
              <c:numCache>
                <c:formatCode>0.0</c:formatCode>
                <c:ptCount val="49"/>
                <c:pt idx="0">
                  <c:v>100</c:v>
                </c:pt>
                <c:pt idx="1">
                  <c:v>98.306679209783638</c:v>
                </c:pt>
                <c:pt idx="2">
                  <c:v>97.554092191909689</c:v>
                </c:pt>
                <c:pt idx="3">
                  <c:v>98.400752587017877</c:v>
                </c:pt>
                <c:pt idx="4">
                  <c:v>99.52963311382878</c:v>
                </c:pt>
                <c:pt idx="5">
                  <c:v>100.18814675446848</c:v>
                </c:pt>
                <c:pt idx="6">
                  <c:v>100.75258701787395</c:v>
                </c:pt>
                <c:pt idx="7">
                  <c:v>100.28222013170274</c:v>
                </c:pt>
                <c:pt idx="8">
                  <c:v>100.56444026340546</c:v>
                </c:pt>
                <c:pt idx="9">
                  <c:v>101.88146754468485</c:v>
                </c:pt>
                <c:pt idx="10">
                  <c:v>102.91627469426152</c:v>
                </c:pt>
                <c:pt idx="11">
                  <c:v>103.38664158043274</c:v>
                </c:pt>
                <c:pt idx="12">
                  <c:v>102.63405456255879</c:v>
                </c:pt>
                <c:pt idx="13">
                  <c:v>100.09407337723424</c:v>
                </c:pt>
                <c:pt idx="14">
                  <c:v>98.965192850423335</c:v>
                </c:pt>
                <c:pt idx="15">
                  <c:v>99.059266227657574</c:v>
                </c:pt>
                <c:pt idx="16">
                  <c:v>98.777046095954844</c:v>
                </c:pt>
                <c:pt idx="17">
                  <c:v>100.09407337723424</c:v>
                </c:pt>
                <c:pt idx="18">
                  <c:v>100.18814675446848</c:v>
                </c:pt>
                <c:pt idx="19">
                  <c:v>99.52963311382878</c:v>
                </c:pt>
                <c:pt idx="20">
                  <c:v>98.777046095954844</c:v>
                </c:pt>
                <c:pt idx="21">
                  <c:v>98.965192850423335</c:v>
                </c:pt>
                <c:pt idx="22">
                  <c:v>98.965192850423335</c:v>
                </c:pt>
                <c:pt idx="23">
                  <c:v>98.871119473189083</c:v>
                </c:pt>
                <c:pt idx="24">
                  <c:v>98.777046095954844</c:v>
                </c:pt>
                <c:pt idx="25">
                  <c:v>95.766698024459075</c:v>
                </c:pt>
                <c:pt idx="26">
                  <c:v>95.014111006585139</c:v>
                </c:pt>
                <c:pt idx="27">
                  <c:v>94.073377234242699</c:v>
                </c:pt>
                <c:pt idx="28">
                  <c:v>94.637817497648172</c:v>
                </c:pt>
                <c:pt idx="29">
                  <c:v>95.014111006585139</c:v>
                </c:pt>
                <c:pt idx="30">
                  <c:v>96.237064910630295</c:v>
                </c:pt>
                <c:pt idx="31">
                  <c:v>97.554092191909689</c:v>
                </c:pt>
                <c:pt idx="32">
                  <c:v>98.024459078080909</c:v>
                </c:pt>
                <c:pt idx="33">
                  <c:v>99.059266227657574</c:v>
                </c:pt>
                <c:pt idx="34">
                  <c:v>98.777046095954844</c:v>
                </c:pt>
                <c:pt idx="35">
                  <c:v>99.623706491063018</c:v>
                </c:pt>
                <c:pt idx="36">
                  <c:v>99.905926622765762</c:v>
                </c:pt>
                <c:pt idx="37">
                  <c:v>99.905926622765762</c:v>
                </c:pt>
                <c:pt idx="38">
                  <c:v>99.153339604891812</c:v>
                </c:pt>
                <c:pt idx="39">
                  <c:v>97.177798682972721</c:v>
                </c:pt>
                <c:pt idx="40">
                  <c:v>96.237064910630295</c:v>
                </c:pt>
                <c:pt idx="41">
                  <c:v>94.73189087488241</c:v>
                </c:pt>
                <c:pt idx="42">
                  <c:v>95.390404515522107</c:v>
                </c:pt>
                <c:pt idx="43">
                  <c:v>95.484477892756345</c:v>
                </c:pt>
                <c:pt idx="44">
                  <c:v>96.237064910630295</c:v>
                </c:pt>
                <c:pt idx="45">
                  <c:v>96.048918156161818</c:v>
                </c:pt>
                <c:pt idx="46">
                  <c:v>95.390404515522107</c:v>
                </c:pt>
                <c:pt idx="47">
                  <c:v>96.519285042333024</c:v>
                </c:pt>
                <c:pt idx="48">
                  <c:v>97.836312323612418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888-42BB-BF41-F68D8E376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537856"/>
        <c:axId val="230547840"/>
      </c:lineChart>
      <c:catAx>
        <c:axId val="230537856"/>
        <c:scaling>
          <c:orientation val="minMax"/>
          <c:min val="1"/>
        </c:scaling>
        <c:delete val="0"/>
        <c:axPos val="b"/>
        <c:majorGridlines/>
        <c:numFmt formatCode="General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1000" baseline="0"/>
            </a:pPr>
            <a:endParaRPr lang="fr-FR"/>
          </a:p>
        </c:txPr>
        <c:crossAx val="230547840"/>
        <c:crossesAt val="100"/>
        <c:auto val="1"/>
        <c:lblAlgn val="ctr"/>
        <c:lblOffset val="100"/>
        <c:tickMarkSkip val="3"/>
        <c:noMultiLvlLbl val="1"/>
      </c:catAx>
      <c:valAx>
        <c:axId val="230547840"/>
        <c:scaling>
          <c:orientation val="minMax"/>
          <c:max val="104"/>
          <c:min val="60"/>
        </c:scaling>
        <c:delete val="0"/>
        <c:axPos val="l"/>
        <c:majorGridlines/>
        <c:numFmt formatCode="0" sourceLinked="0"/>
        <c:majorTickMark val="out"/>
        <c:minorTickMark val="none"/>
        <c:tickLblPos val="low"/>
        <c:crossAx val="230537856"/>
        <c:crossesAt val="43862"/>
        <c:crossBetween val="midCat"/>
        <c:majorUnit val="4"/>
      </c:valAx>
      <c:spPr>
        <a:ln>
          <a:solidFill>
            <a:schemeClr val="tx1">
              <a:tint val="7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9250752192561297"/>
          <c:y val="0.7742394905554838"/>
          <c:w val="0.37935439472504962"/>
          <c:h val="6.073186695491778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kern="1200" spc="0" baseline="0">
                <a:solidFill>
                  <a:srgbClr val="000000"/>
                </a:solidFill>
                <a:latin typeface="Calibri"/>
              </a:rPr>
              <a:t>Evolution du cumul annuel glissant des créations d'entreprises </a:t>
            </a:r>
          </a:p>
          <a:p>
            <a:pPr>
              <a:defRPr/>
            </a:pPr>
            <a:r>
              <a:rPr lang="fr-FR" sz="1000" b="0" i="1" u="none" strike="noStrike" kern="1200" spc="0" baseline="0">
                <a:solidFill>
                  <a:srgbClr val="000000"/>
                </a:solidFill>
                <a:latin typeface="Calibri"/>
              </a:rPr>
              <a:t>(données brutes,  base 100 au 1</a:t>
            </a:r>
            <a:r>
              <a:rPr lang="fr-FR" sz="1000" b="0" i="1" u="none" strike="noStrike" kern="1200" spc="0" baseline="3000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000" b="0" i="1" u="none" strike="noStrike" kern="1200" spc="0" baseline="0">
                <a:solidFill>
                  <a:srgbClr val="000000"/>
                </a:solidFill>
                <a:latin typeface="Calibri"/>
              </a:rPr>
              <a:t>trimestre 2015 )</a:t>
            </a:r>
          </a:p>
        </c:rich>
      </c:tx>
      <c:layout>
        <c:manualLayout>
          <c:xMode val="edge"/>
          <c:yMode val="edge"/>
          <c:x val="0.21786639343918568"/>
          <c:y val="2.02331097686805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0918923802737791E-2"/>
          <c:y val="0.24729020639798646"/>
          <c:w val="0.92942066234906906"/>
          <c:h val="0.52392569192019056"/>
        </c:manualLayout>
      </c:layout>
      <c:lineChart>
        <c:grouping val="standard"/>
        <c:varyColors val="0"/>
        <c:ser>
          <c:idx val="3"/>
          <c:order val="0"/>
          <c:tx>
            <c:v>Total Hautes-Alpes</c:v>
          </c:tx>
          <c:spPr>
            <a:ln w="28575" cap="rnd">
              <a:solidFill>
                <a:srgbClr val="98B954"/>
              </a:solidFill>
              <a:round/>
            </a:ln>
            <a:effectLst/>
          </c:spPr>
          <c:marker>
            <c:symbol val="none"/>
          </c:marker>
          <c:cat>
            <c:multiLvlStrRef>
              <c:f>'Cumul annuel'!$A$10:$B$53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annuel'!$X$10:$X$53</c:f>
              <c:numCache>
                <c:formatCode>0.0</c:formatCode>
                <c:ptCount val="44"/>
                <c:pt idx="0">
                  <c:v>100</c:v>
                </c:pt>
                <c:pt idx="1">
                  <c:v>99.140211640211646</c:v>
                </c:pt>
                <c:pt idx="2">
                  <c:v>99.338624338624342</c:v>
                </c:pt>
                <c:pt idx="3">
                  <c:v>96.164021164021165</c:v>
                </c:pt>
                <c:pt idx="4">
                  <c:v>98.80952380952381</c:v>
                </c:pt>
                <c:pt idx="5">
                  <c:v>97.552910052910065</c:v>
                </c:pt>
                <c:pt idx="6">
                  <c:v>98.015873015873012</c:v>
                </c:pt>
                <c:pt idx="7">
                  <c:v>96.164021164021165</c:v>
                </c:pt>
                <c:pt idx="8">
                  <c:v>94.378306878306887</c:v>
                </c:pt>
                <c:pt idx="9">
                  <c:v>93.452380952380949</c:v>
                </c:pt>
                <c:pt idx="10">
                  <c:v>93.518518518518519</c:v>
                </c:pt>
                <c:pt idx="11">
                  <c:v>100.33068783068784</c:v>
                </c:pt>
                <c:pt idx="12">
                  <c:v>106.61375661375661</c:v>
                </c:pt>
                <c:pt idx="13">
                  <c:v>110.51587301587303</c:v>
                </c:pt>
                <c:pt idx="14">
                  <c:v>110.71428571428572</c:v>
                </c:pt>
                <c:pt idx="15">
                  <c:v>111.30952380952381</c:v>
                </c:pt>
                <c:pt idx="16">
                  <c:v>114.74867724867725</c:v>
                </c:pt>
                <c:pt idx="17">
                  <c:v>118.71693121693121</c:v>
                </c:pt>
                <c:pt idx="18">
                  <c:v>123.34656084656083</c:v>
                </c:pt>
                <c:pt idx="19">
                  <c:v>125.39682539682539</c:v>
                </c:pt>
                <c:pt idx="20">
                  <c:v>120.89947089947091</c:v>
                </c:pt>
                <c:pt idx="21">
                  <c:v>114.55026455026456</c:v>
                </c:pt>
                <c:pt idx="22">
                  <c:v>119.44444444444444</c:v>
                </c:pt>
                <c:pt idx="23">
                  <c:v>126.38888888888889</c:v>
                </c:pt>
                <c:pt idx="24">
                  <c:v>132.07671957671957</c:v>
                </c:pt>
                <c:pt idx="25">
                  <c:v>148.14814814814815</c:v>
                </c:pt>
                <c:pt idx="26">
                  <c:v>146.03174603174602</c:v>
                </c:pt>
                <c:pt idx="27">
                  <c:v>148.28042328042329</c:v>
                </c:pt>
                <c:pt idx="28">
                  <c:v>154.76190476190476</c:v>
                </c:pt>
                <c:pt idx="29">
                  <c:v>153.83597883597884</c:v>
                </c:pt>
                <c:pt idx="30">
                  <c:v>161.24338624338623</c:v>
                </c:pt>
                <c:pt idx="31">
                  <c:v>164.28571428571428</c:v>
                </c:pt>
                <c:pt idx="32">
                  <c:v>161.57407407407408</c:v>
                </c:pt>
                <c:pt idx="33">
                  <c:v>153.50529100529101</c:v>
                </c:pt>
                <c:pt idx="34">
                  <c:v>151.05820105820106</c:v>
                </c:pt>
                <c:pt idx="35">
                  <c:v>147.08994708994709</c:v>
                </c:pt>
                <c:pt idx="36">
                  <c:v>152.97619047619045</c:v>
                </c:pt>
                <c:pt idx="37">
                  <c:v>152.84391534391534</c:v>
                </c:pt>
                <c:pt idx="38">
                  <c:v>148.21428571428572</c:v>
                </c:pt>
                <c:pt idx="39">
                  <c:v>146.75925925925927</c:v>
                </c:pt>
                <c:pt idx="40">
                  <c:v>139.88095238095238</c:v>
                </c:pt>
                <c:pt idx="41">
                  <c:v>143.38624338624339</c:v>
                </c:pt>
                <c:pt idx="42">
                  <c:v>149.4047619047619</c:v>
                </c:pt>
                <c:pt idx="43">
                  <c:v>151.78571428571428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07-45BA-8782-94644CCCA8C1}"/>
            </c:ext>
          </c:extLst>
        </c:ser>
        <c:ser>
          <c:idx val="1"/>
          <c:order val="1"/>
          <c:tx>
            <c:v>Hautes-Alpes hors micro-entrepreneurs</c:v>
          </c:tx>
          <c:spPr>
            <a:ln w="28575" cap="rnd">
              <a:solidFill>
                <a:srgbClr val="98B954"/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'Cumul annuel'!$A$10:$B$53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annuel'!$W$10:$W$53</c:f>
              <c:numCache>
                <c:formatCode>0.0</c:formatCode>
                <c:ptCount val="44"/>
                <c:pt idx="0">
                  <c:v>100</c:v>
                </c:pt>
                <c:pt idx="1">
                  <c:v>97.569866342648851</c:v>
                </c:pt>
                <c:pt idx="2">
                  <c:v>97.448359659781289</c:v>
                </c:pt>
                <c:pt idx="3">
                  <c:v>91.980558930741182</c:v>
                </c:pt>
                <c:pt idx="4">
                  <c:v>95.504252733900358</c:v>
                </c:pt>
                <c:pt idx="5">
                  <c:v>96.476306196840824</c:v>
                </c:pt>
                <c:pt idx="6">
                  <c:v>94.775212636695016</c:v>
                </c:pt>
                <c:pt idx="7">
                  <c:v>94.289185905224798</c:v>
                </c:pt>
                <c:pt idx="8">
                  <c:v>88.092345078979335</c:v>
                </c:pt>
                <c:pt idx="9">
                  <c:v>84.568651275820173</c:v>
                </c:pt>
                <c:pt idx="10">
                  <c:v>85.905224787363309</c:v>
                </c:pt>
                <c:pt idx="11">
                  <c:v>92.102065613608758</c:v>
                </c:pt>
                <c:pt idx="12">
                  <c:v>97.691373025516398</c:v>
                </c:pt>
                <c:pt idx="13">
                  <c:v>103.15917375455651</c:v>
                </c:pt>
                <c:pt idx="14">
                  <c:v>103.40218712029161</c:v>
                </c:pt>
                <c:pt idx="15">
                  <c:v>100.48602673147022</c:v>
                </c:pt>
                <c:pt idx="16">
                  <c:v>105.95382746051033</c:v>
                </c:pt>
                <c:pt idx="17">
                  <c:v>113.73025516403401</c:v>
                </c:pt>
                <c:pt idx="18">
                  <c:v>120.89914945321993</c:v>
                </c:pt>
                <c:pt idx="19">
                  <c:v>116.28189550425274</c:v>
                </c:pt>
                <c:pt idx="20">
                  <c:v>108.14094775212637</c:v>
                </c:pt>
                <c:pt idx="21">
                  <c:v>96.111786148238153</c:v>
                </c:pt>
                <c:pt idx="22">
                  <c:v>92.345078979343867</c:v>
                </c:pt>
                <c:pt idx="23">
                  <c:v>98.055893074119069</c:v>
                </c:pt>
                <c:pt idx="24">
                  <c:v>98.055893074119069</c:v>
                </c:pt>
                <c:pt idx="25">
                  <c:v>107.65492102065615</c:v>
                </c:pt>
                <c:pt idx="26">
                  <c:v>105.46780072904009</c:v>
                </c:pt>
                <c:pt idx="27">
                  <c:v>107.41190765492101</c:v>
                </c:pt>
                <c:pt idx="28">
                  <c:v>110.44957472660997</c:v>
                </c:pt>
                <c:pt idx="29">
                  <c:v>102.79465370595382</c:v>
                </c:pt>
                <c:pt idx="30">
                  <c:v>102.91616038882138</c:v>
                </c:pt>
                <c:pt idx="31">
                  <c:v>103.03766707168893</c:v>
                </c:pt>
                <c:pt idx="32">
                  <c:v>100.36452004860269</c:v>
                </c:pt>
                <c:pt idx="33">
                  <c:v>95.382746051032811</c:v>
                </c:pt>
                <c:pt idx="34">
                  <c:v>96.597812879708385</c:v>
                </c:pt>
                <c:pt idx="35">
                  <c:v>91.373025516403402</c:v>
                </c:pt>
                <c:pt idx="36">
                  <c:v>96.111786148238153</c:v>
                </c:pt>
                <c:pt idx="37">
                  <c:v>96.597812879708385</c:v>
                </c:pt>
                <c:pt idx="38">
                  <c:v>91.373025516403402</c:v>
                </c:pt>
                <c:pt idx="39">
                  <c:v>93.43863912515188</c:v>
                </c:pt>
                <c:pt idx="40">
                  <c:v>89.428918590522471</c:v>
                </c:pt>
                <c:pt idx="41">
                  <c:v>95.261239368165249</c:v>
                </c:pt>
                <c:pt idx="42">
                  <c:v>102.18712029161603</c:v>
                </c:pt>
                <c:pt idx="43">
                  <c:v>103.40218712029161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07-45BA-8782-94644CCCA8C1}"/>
            </c:ext>
          </c:extLst>
        </c:ser>
        <c:ser>
          <c:idx val="2"/>
          <c:order val="2"/>
          <c:tx>
            <c:v>Total Provence-Alpes-Côte d'Azur</c:v>
          </c:tx>
          <c:spPr>
            <a:ln w="28575" cap="rnd">
              <a:solidFill>
                <a:srgbClr val="F79646"/>
              </a:solidFill>
              <a:round/>
            </a:ln>
            <a:effectLst/>
          </c:spPr>
          <c:marker>
            <c:symbol val="none"/>
          </c:marker>
          <c:cat>
            <c:multiLvlStrRef>
              <c:f>'Cumul annuel'!$A$10:$B$53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annuel'!$T$10:$T$53</c:f>
              <c:numCache>
                <c:formatCode>0.0</c:formatCode>
                <c:ptCount val="44"/>
                <c:pt idx="0">
                  <c:v>100</c:v>
                </c:pt>
                <c:pt idx="1">
                  <c:v>98.939875299434263</c:v>
                </c:pt>
                <c:pt idx="2">
                  <c:v>98.503253427566634</c:v>
                </c:pt>
                <c:pt idx="3">
                  <c:v>97.949406228232618</c:v>
                </c:pt>
                <c:pt idx="4">
                  <c:v>99.559980292553647</c:v>
                </c:pt>
                <c:pt idx="5">
                  <c:v>101.47975739453967</c:v>
                </c:pt>
                <c:pt idx="6">
                  <c:v>101.42029527191178</c:v>
                </c:pt>
                <c:pt idx="7">
                  <c:v>101.868809568305</c:v>
                </c:pt>
                <c:pt idx="8">
                  <c:v>102.61123664225889</c:v>
                </c:pt>
                <c:pt idx="9">
                  <c:v>102.6791933538336</c:v>
                </c:pt>
                <c:pt idx="10">
                  <c:v>105.0440869166341</c:v>
                </c:pt>
                <c:pt idx="11">
                  <c:v>108.72054501282682</c:v>
                </c:pt>
                <c:pt idx="12">
                  <c:v>113.93962046176584</c:v>
                </c:pt>
                <c:pt idx="13">
                  <c:v>119.25383530690949</c:v>
                </c:pt>
                <c:pt idx="14">
                  <c:v>122.52085421586449</c:v>
                </c:pt>
                <c:pt idx="15">
                  <c:v>125.09981142012538</c:v>
                </c:pt>
                <c:pt idx="16">
                  <c:v>129.89415742172235</c:v>
                </c:pt>
                <c:pt idx="17">
                  <c:v>133.11700446815377</c:v>
                </c:pt>
                <c:pt idx="18">
                  <c:v>136.85292468697438</c:v>
                </c:pt>
                <c:pt idx="19">
                  <c:v>142.87728716807393</c:v>
                </c:pt>
                <c:pt idx="20">
                  <c:v>141.59120640152224</c:v>
                </c:pt>
                <c:pt idx="21">
                  <c:v>134.12955947061721</c:v>
                </c:pt>
                <c:pt idx="22">
                  <c:v>141.65576527751821</c:v>
                </c:pt>
                <c:pt idx="23">
                  <c:v>147.08210869676017</c:v>
                </c:pt>
                <c:pt idx="24">
                  <c:v>157.85324748135437</c:v>
                </c:pt>
                <c:pt idx="25">
                  <c:v>179.44989041980259</c:v>
                </c:pt>
                <c:pt idx="26">
                  <c:v>177.83761743769219</c:v>
                </c:pt>
                <c:pt idx="27">
                  <c:v>181.56164523198723</c:v>
                </c:pt>
                <c:pt idx="28">
                  <c:v>183.82290480963627</c:v>
                </c:pt>
                <c:pt idx="29">
                  <c:v>180.62044477667726</c:v>
                </c:pt>
                <c:pt idx="30">
                  <c:v>186.25235724843273</c:v>
                </c:pt>
                <c:pt idx="31">
                  <c:v>187.68794278044885</c:v>
                </c:pt>
                <c:pt idx="32">
                  <c:v>184.0658500535159</c:v>
                </c:pt>
                <c:pt idx="33">
                  <c:v>180.45564975110855</c:v>
                </c:pt>
                <c:pt idx="34">
                  <c:v>178.67178607227197</c:v>
                </c:pt>
                <c:pt idx="35">
                  <c:v>175.2382732199589</c:v>
                </c:pt>
                <c:pt idx="36">
                  <c:v>179.67754540357791</c:v>
                </c:pt>
                <c:pt idx="37">
                  <c:v>180.32313416353782</c:v>
                </c:pt>
                <c:pt idx="38">
                  <c:v>179.51784713137729</c:v>
                </c:pt>
                <c:pt idx="39">
                  <c:v>180.40128438184877</c:v>
                </c:pt>
                <c:pt idx="40">
                  <c:v>177.42987716824382</c:v>
                </c:pt>
                <c:pt idx="41">
                  <c:v>180.22459693175449</c:v>
                </c:pt>
                <c:pt idx="42">
                  <c:v>186.72805422945584</c:v>
                </c:pt>
                <c:pt idx="43">
                  <c:v>191.30323983622432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07-45BA-8782-94644CCCA8C1}"/>
            </c:ext>
          </c:extLst>
        </c:ser>
        <c:ser>
          <c:idx val="0"/>
          <c:order val="3"/>
          <c:tx>
            <c:v>Provence-Alpes-Côte d'Azur hors micro-entrepreneurs</c:v>
          </c:tx>
          <c:spPr>
            <a:ln w="28575" cap="rnd">
              <a:solidFill>
                <a:srgbClr val="F79646"/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'Cumul annuel'!$A$10:$B$53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annuel'!$S$10:$S$53</c:f>
              <c:numCache>
                <c:formatCode>0.0</c:formatCode>
                <c:ptCount val="44"/>
                <c:pt idx="0">
                  <c:v>100</c:v>
                </c:pt>
                <c:pt idx="1">
                  <c:v>98.698125719870163</c:v>
                </c:pt>
                <c:pt idx="2">
                  <c:v>98.952916128581904</c:v>
                </c:pt>
                <c:pt idx="3">
                  <c:v>99.232138494293395</c:v>
                </c:pt>
                <c:pt idx="4">
                  <c:v>102.80967505497189</c:v>
                </c:pt>
                <c:pt idx="5">
                  <c:v>106.614079787791</c:v>
                </c:pt>
                <c:pt idx="6">
                  <c:v>107.84963875606437</c:v>
                </c:pt>
                <c:pt idx="7">
                  <c:v>110.15322327318418</c:v>
                </c:pt>
                <c:pt idx="8">
                  <c:v>111.6365920910265</c:v>
                </c:pt>
                <c:pt idx="9">
                  <c:v>111.85647970402431</c:v>
                </c:pt>
                <c:pt idx="10">
                  <c:v>114.05884611357368</c:v>
                </c:pt>
                <c:pt idx="11">
                  <c:v>116.16697497469548</c:v>
                </c:pt>
                <c:pt idx="12">
                  <c:v>117.29433527625564</c:v>
                </c:pt>
                <c:pt idx="13">
                  <c:v>120.8963037939339</c:v>
                </c:pt>
                <c:pt idx="14">
                  <c:v>122.08299884820775</c:v>
                </c:pt>
                <c:pt idx="15">
                  <c:v>121.24533175107327</c:v>
                </c:pt>
                <c:pt idx="16">
                  <c:v>124.84031970960874</c:v>
                </c:pt>
                <c:pt idx="17">
                  <c:v>125.80014659174199</c:v>
                </c:pt>
                <c:pt idx="18">
                  <c:v>125.67100624760043</c:v>
                </c:pt>
                <c:pt idx="19">
                  <c:v>124.03057484904541</c:v>
                </c:pt>
                <c:pt idx="20">
                  <c:v>116.41827510383582</c:v>
                </c:pt>
                <c:pt idx="21">
                  <c:v>103.01909182925553</c:v>
                </c:pt>
                <c:pt idx="22">
                  <c:v>104.13947157167289</c:v>
                </c:pt>
                <c:pt idx="23">
                  <c:v>108.20215699277512</c:v>
                </c:pt>
                <c:pt idx="24">
                  <c:v>113.61209032843531</c:v>
                </c:pt>
                <c:pt idx="25">
                  <c:v>128.56444801228579</c:v>
                </c:pt>
                <c:pt idx="26">
                  <c:v>129.57313880841858</c:v>
                </c:pt>
                <c:pt idx="27">
                  <c:v>129.76859446441659</c:v>
                </c:pt>
                <c:pt idx="28">
                  <c:v>129.97801123870022</c:v>
                </c:pt>
                <c:pt idx="29">
                  <c:v>128.35503123800217</c:v>
                </c:pt>
                <c:pt idx="30">
                  <c:v>129.01818435656696</c:v>
                </c:pt>
                <c:pt idx="31">
                  <c:v>130.89595476597674</c:v>
                </c:pt>
                <c:pt idx="32">
                  <c:v>128.32710900143101</c:v>
                </c:pt>
                <c:pt idx="33">
                  <c:v>125.58025897874421</c:v>
                </c:pt>
                <c:pt idx="34">
                  <c:v>124.81937803218037</c:v>
                </c:pt>
                <c:pt idx="35">
                  <c:v>123.44071760147988</c:v>
                </c:pt>
                <c:pt idx="36">
                  <c:v>128.05137691529092</c:v>
                </c:pt>
                <c:pt idx="37">
                  <c:v>128.45624934557259</c:v>
                </c:pt>
                <c:pt idx="38">
                  <c:v>126.95193885030191</c:v>
                </c:pt>
                <c:pt idx="39">
                  <c:v>125.88740358102683</c:v>
                </c:pt>
                <c:pt idx="40">
                  <c:v>122.8229381173432</c:v>
                </c:pt>
                <c:pt idx="41">
                  <c:v>123.86304142961851</c:v>
                </c:pt>
                <c:pt idx="42">
                  <c:v>127.05315695787232</c:v>
                </c:pt>
                <c:pt idx="43">
                  <c:v>129.25901364699314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07-45BA-8782-94644CCCA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5317920"/>
        <c:axId val="1705316960"/>
      </c:lineChart>
      <c:catAx>
        <c:axId val="1705317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5400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6960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1705316960"/>
        <c:scaling>
          <c:orientation val="minMax"/>
          <c:max val="20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7920"/>
        <c:crosses val="autoZero"/>
        <c:crossBetween val="midCat"/>
        <c:majorUnit val="2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633682742078191E-2"/>
          <c:y val="0.10190922057280717"/>
          <c:w val="0.92431118858147676"/>
          <c:h val="0.131330605246290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0.87469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3324225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0.01951</cdr:x>
      <cdr:y>0.88767</cdr:y>
    </cdr:from>
    <cdr:to>
      <cdr:x>0.99352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1124" y="3487421"/>
          <a:ext cx="6546165" cy="4413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 , corrigées des variations saisonnières  </a:t>
          </a: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0.88029</cdr:y>
    </cdr:from>
    <cdr:to>
      <cdr:x>1</cdr:x>
      <cdr:y>1</cdr:y>
    </cdr:to>
    <cdr:sp macro="" textlink="">
      <cdr:nvSpPr>
        <cdr:cNvPr id="3" name="Text Box 1">
          <a:extLst xmlns:a="http://schemas.openxmlformats.org/drawingml/2006/main">
            <a:ext uri="{FF2B5EF4-FFF2-40B4-BE49-F238E27FC236}">
              <a16:creationId xmlns:a16="http://schemas.microsoft.com/office/drawing/2014/main" id="{DA88C067-CF1C-7E00-BE62-B413ECD558F2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831074"/>
          <a:ext cx="6124576" cy="5209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en date de jugement. </a:t>
          </a:r>
          <a:endParaRPr lang="fr-FR" sz="12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Banque de France, Fiben</a:t>
          </a:r>
          <a:endParaRPr lang="fr-FR" sz="1200"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0.01889</cdr:x>
      <cdr:y>0</cdr:y>
    </cdr:from>
    <cdr:to>
      <cdr:x>0.97786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3000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Hautes-Alpes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 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0.13655</cdr:x>
      <cdr:y>0</cdr:y>
    </cdr:from>
    <cdr:to>
      <cdr:x>0.96965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963789" y="0"/>
          <a:ext cx="5880040" cy="7406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Hautes-Alpes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T3 2025 et le T4 2025)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secteurs d'activité ne correspond pas au total de l'emploi salarié, car l'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2 % de l'emploi salarié total n'est pas représentée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0.24689</cdr:y>
    </cdr:from>
    <cdr:to>
      <cdr:x>0.26781</cdr:x>
      <cdr:y>0.74539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D0D3E927-1927-2456-ED43-9325C3725ADE}"/>
            </a:ext>
          </a:extLst>
        </cdr:cNvPr>
        <cdr:cNvCxnSpPr/>
      </cdr:nvCxnSpPr>
      <cdr:spPr>
        <a:xfrm xmlns:a="http://schemas.openxmlformats.org/drawingml/2006/main" flipV="1">
          <a:off x="1843273" y="1090507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0.01232</cdr:y>
    </cdr:from>
    <cdr:to>
      <cdr:x>0.97914</cdr:x>
      <cdr:y>0.16674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1911" y="57281"/>
          <a:ext cx="6653689" cy="7179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Hautes-Alpes 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2015)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0.8741</cdr:y>
    </cdr:from>
    <cdr:to>
      <cdr:x>0.9796</cdr:x>
      <cdr:y>0.99326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703320"/>
          <a:ext cx="6497977" cy="504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3.20899E-6</cdr:x>
      <cdr:y>0.82695</cdr:y>
    </cdr:from>
    <cdr:to>
      <cdr:x>0.99851</cdr:x>
      <cdr:y>0.98483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028950"/>
          <a:ext cx="7915274" cy="620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données provisoires</a:t>
          </a:r>
        </a:p>
        <a:p xmlns:a="http://schemas.openxmlformats.org/drawingml/2006/main">
          <a:pPr rtl="0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Lecture : 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1 200 contrats d'apprentissage ont commencé entre janvier et décembre 2025 dans les Hautes-Alpes.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Fin décembre 2025, le département  compte 1 400 bénéficiaires de contrat d'apprentissage.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Dares, Système d’information sur l’apprentissage </a:t>
          </a:r>
          <a:endParaRPr lang="fr-FR" sz="900" dirty="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0.04451</cdr:x>
      <cdr:y>0.84911</cdr:y>
    </cdr:from>
    <cdr:to>
      <cdr:x>0.92757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8450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localisés (régional et départementaux)</a:t>
          </a:r>
          <a:endParaRPr lang="fr-FR">
            <a:effectLst/>
          </a:endParaRPr>
        </a:p>
        <a:p xmlns:a="http://schemas.openxmlformats.org/drawingml/2006/main">
          <a:pPr algn="l" rtl="0">
            <a:defRPr sz="1000"/>
          </a:pPr>
          <a:endParaRPr lang="fr-FR" sz="10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0.82495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05250"/>
          <a:ext cx="6924675" cy="8286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Hautes-Alpes, les critères retenus sont le nombre total d'emplois (salariés et non salariés) du département, ainsi que le poids du secteur du tertiaire non marchand dans l'emploi total 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0.00171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T4 2022</a:t>
          </a:r>
          <a:endParaRPr lang="fr-FR" sz="1100"/>
        </a:p>
      </cdr:txBody>
    </cdr:sp>
  </cdr:relSizeAnchor>
  <cdr:relSizeAnchor xmlns:cdr="http://schemas.openxmlformats.org/drawingml/2006/chartDrawing">
    <cdr:from>
      <cdr:x>0.0055</cdr:x>
      <cdr:y>0.01064</cdr:y>
    </cdr:from>
    <cdr:to>
      <cdr:x>1</cdr:x>
      <cdr:y>0.08106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0800" y="50800"/>
          <a:ext cx="6889747" cy="3827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T4 2025</a:t>
          </a:r>
          <a:endParaRPr lang="fr-FR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0.81352</cdr:y>
    </cdr:from>
    <cdr:to>
      <cdr:x>0.97866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781425"/>
          <a:ext cx="6115059" cy="866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>
              <a:effectLst/>
              <a:latin typeface="+mn-lt"/>
              <a:ea typeface="+mn-ea"/>
              <a:cs typeface="+mn-cs"/>
            </a:rPr>
            <a:t>* Pour le RSA et la PA, la notion de bénéficiaires renvoie à celle de foyer et non d’individu. Pour l’ASS, elle renvoie à l’individu qui perçoit l’allocation.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 novembre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1" i="0">
              <a:effectLst/>
              <a:latin typeface="+mn-lt"/>
              <a:ea typeface="+mn-ea"/>
              <a:cs typeface="+mn-cs"/>
            </a:rPr>
            <a:t>Note : </a:t>
          </a:r>
          <a:r>
            <a:rPr lang="fr-FR" sz="1000" i="0">
              <a:effectLst/>
              <a:latin typeface="+mn-lt"/>
              <a:ea typeface="+mn-ea"/>
              <a:cs typeface="+mn-cs"/>
            </a:rPr>
            <a:t>données provisoires</a:t>
          </a:r>
        </a:p>
        <a:p xmlns:a="http://schemas.openxmlformats.org/drawingml/2006/main">
          <a:pPr eaLnBrk="1" fontAlgn="auto" latinLnBrk="0" hangingPunct="1"/>
          <a:r>
            <a:rPr lang="fr-FR" sz="1000" b="1" i="1">
              <a:effectLst/>
              <a:latin typeface="+mn-lt"/>
              <a:ea typeface="+mn-ea"/>
              <a:cs typeface="+mn-cs"/>
            </a:rPr>
            <a:t>Sources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Cnaf, Allstat FR6 et FR2 ; MSA ;  France Travail, FNA - </a:t>
          </a:r>
          <a:r>
            <a:rPr lang="fr-FR" sz="10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Drees</a:t>
          </a:r>
          <a:endParaRPr lang="fr-FR" sz="1000">
            <a:effectLst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0.02592</cdr:x>
      <cdr:y>0.90134</cdr:y>
    </cdr:from>
    <cdr:to>
      <cdr:x>0.89902</cdr:x>
      <cdr:y>0.98028</cdr:y>
    </cdr:to>
    <cdr:sp macro="" textlink="">
      <cdr:nvSpPr>
        <cdr:cNvPr id="2" name="Text Box 1">
          <a:extLst xmlns:a="http://schemas.openxmlformats.org/drawingml/2006/main">
            <a:ext uri="{FF2B5EF4-FFF2-40B4-BE49-F238E27FC236}">
              <a16:creationId xmlns:a16="http://schemas.microsoft.com/office/drawing/2014/main" id="{7E4BD3CD-C52D-50EC-A772-6E89A58BAE0E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4150" y="4060825"/>
          <a:ext cx="6203955" cy="3556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Champ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 : ensemble des activités marchandes hors agriculture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+mn-lt"/>
            </a:rPr>
            <a:t>Source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: Insee, SIDE (Système d'information sur la démographie d'entreprises)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044874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4046267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4222304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1255566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299243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91605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mars 2026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6139" y="1163765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88611" y="6520993"/>
            <a:ext cx="5069464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71392" y="6092268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64642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132134"/>
            <a:ext cx="1674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@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8" y="4418221"/>
            <a:ext cx="2698887" cy="15616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02" y="4284998"/>
            <a:ext cx="2553925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2228" y="1917818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4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2025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Hautes-Alpes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4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681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Demande d’emploi - avertissement : </a:t>
            </a:r>
          </a:p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mise en place de la loi pour le plein emploi depuis 2025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47645" y="6579716"/>
            <a:ext cx="5848710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7BA48EB-44EF-7369-00ED-82D1BA2D1475}"/>
              </a:ext>
            </a:extLst>
          </p:cNvPr>
          <p:cNvSpPr txBox="1"/>
          <p:nvPr/>
        </p:nvSpPr>
        <p:spPr>
          <a:xfrm>
            <a:off x="174526" y="1063996"/>
            <a:ext cx="87031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rgbClr val="002060"/>
                </a:solidFill>
              </a:rPr>
              <a:t>Comme le prévoit la loi pour le plein emploi du 18 décembre 2023, </a:t>
            </a:r>
            <a:r>
              <a:rPr lang="fr-FR" sz="1400" b="1" dirty="0">
                <a:solidFill>
                  <a:srgbClr val="002060"/>
                </a:solidFill>
              </a:rPr>
              <a:t>depuis janvier 2025, de nouveaux publics sont systématiquement inscrits à France Travail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demandeurs et bénéficiaires du RSA </a:t>
            </a:r>
            <a:r>
              <a:rPr lang="fr-FR" sz="1400" b="1" dirty="0">
                <a:solidFill>
                  <a:srgbClr val="002060"/>
                </a:solidFill>
              </a:rPr>
              <a:t>(Revenu de solidarité active)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jeunes en recherche d'emploi </a:t>
            </a:r>
            <a:r>
              <a:rPr lang="fr-FR" sz="1400" b="1" dirty="0">
                <a:solidFill>
                  <a:srgbClr val="002060"/>
                </a:solidFill>
              </a:rPr>
              <a:t>suivis par les missions locales en CEJ (Contrat d'engagement jeune), </a:t>
            </a:r>
            <a:r>
              <a:rPr lang="fr-FR" sz="1400" b="1" dirty="0" err="1">
                <a:solidFill>
                  <a:srgbClr val="002060"/>
                </a:solidFill>
              </a:rPr>
              <a:t>Pacea</a:t>
            </a:r>
            <a:r>
              <a:rPr lang="fr-FR" sz="1400" b="1" dirty="0">
                <a:solidFill>
                  <a:srgbClr val="002060"/>
                </a:solidFill>
              </a:rPr>
              <a:t> (Parcours contractualisé d'accompagnement vers l'emploi et l'autonomie) ou AIJ (Accompagnement intensif des jeunes)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personnes en situation de handicap </a:t>
            </a:r>
            <a:r>
              <a:rPr lang="fr-FR" sz="1400" b="1" dirty="0">
                <a:solidFill>
                  <a:srgbClr val="002060"/>
                </a:solidFill>
              </a:rPr>
              <a:t>suivies par Cap emploi</a:t>
            </a:r>
            <a:r>
              <a:rPr lang="fr-FR" sz="1400" dirty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Selon leurs situations socioprofessionnelles, ces publics sont orientés vers différents parcours d'accompagnement. L’orientation des personnes bénéficiant déjà du RSA avant la mise en place de la réforme étant progressive à partir du 1</a:t>
            </a:r>
            <a:r>
              <a:rPr lang="fr-FR" sz="1400" baseline="30000" dirty="0">
                <a:solidFill>
                  <a:srgbClr val="002060"/>
                </a:solidFill>
              </a:rPr>
              <a:t>er</a:t>
            </a:r>
            <a:r>
              <a:rPr lang="fr-FR" sz="1400" dirty="0">
                <a:solidFill>
                  <a:srgbClr val="002060"/>
                </a:solidFill>
              </a:rPr>
              <a:t> janvier 2025, la montée en charge statistique l'est aussi. </a:t>
            </a:r>
          </a:p>
          <a:p>
            <a:pPr algn="just"/>
            <a:endParaRPr lang="fr-FR" sz="1400" dirty="0">
              <a:solidFill>
                <a:srgbClr val="00206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Pour prendre en compte les situations de ces nouveaux publics, </a:t>
            </a:r>
            <a:r>
              <a:rPr lang="fr-FR" sz="1400" b="1" dirty="0">
                <a:solidFill>
                  <a:srgbClr val="002060"/>
                </a:solidFill>
              </a:rPr>
              <a:t>deux nouvelles catégories statistiques sont créées, selon les recommandations du </a:t>
            </a:r>
            <a:r>
              <a:rPr lang="fr-FR" sz="1400" b="1" dirty="0" err="1">
                <a:solidFill>
                  <a:srgbClr val="002060"/>
                </a:solidFill>
              </a:rPr>
              <a:t>Cnis</a:t>
            </a:r>
            <a:r>
              <a:rPr lang="fr-FR" sz="1400" b="1" dirty="0">
                <a:solidFill>
                  <a:srgbClr val="002060"/>
                </a:solidFill>
              </a:rPr>
              <a:t> : la </a:t>
            </a:r>
            <a:r>
              <a:rPr lang="fr-FR" sz="1400" b="1" dirty="0">
                <a:solidFill>
                  <a:srgbClr val="00B0F0"/>
                </a:solidFill>
              </a:rPr>
              <a:t>catégorie F</a:t>
            </a:r>
            <a:r>
              <a:rPr lang="fr-FR" sz="1400" b="1" dirty="0">
                <a:solidFill>
                  <a:srgbClr val="002060"/>
                </a:solidFill>
              </a:rPr>
              <a:t> pour les personnes orientées en parcours social et la </a:t>
            </a:r>
            <a:r>
              <a:rPr lang="fr-FR" sz="1400" b="1" dirty="0">
                <a:solidFill>
                  <a:srgbClr val="00B0F0"/>
                </a:solidFill>
              </a:rPr>
              <a:t>catégorie G </a:t>
            </a:r>
            <a:r>
              <a:rPr lang="fr-FR" sz="1400" b="1" dirty="0">
                <a:solidFill>
                  <a:srgbClr val="002060"/>
                </a:solidFill>
              </a:rPr>
              <a:t>pour les demandeurs et bénéficiaires du RSA en attente d'orientation</a:t>
            </a:r>
            <a:r>
              <a:rPr lang="fr-FR" sz="1400" dirty="0">
                <a:solidFill>
                  <a:srgbClr val="002060"/>
                </a:solidFill>
              </a:rPr>
              <a:t>. </a:t>
            </a:r>
          </a:p>
          <a:p>
            <a:pPr algn="just"/>
            <a:endParaRPr lang="fr-FR" sz="1400" dirty="0">
              <a:solidFill>
                <a:srgbClr val="00206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Cette phase de transition devrait durer deux ans en France métropolitaine. </a:t>
            </a:r>
            <a:r>
              <a:rPr lang="fr-FR" sz="1400" b="1" dirty="0">
                <a:solidFill>
                  <a:srgbClr val="002060"/>
                </a:solidFill>
              </a:rPr>
              <a:t>Afin d'appréhender les évolutions conjoncturelles du nombre d'inscrits à France Travail pendant cette période, la Dares a mis à disposition, aux niveaux national et régional seulement, des indicateurs complémentaires hors bénéficiaires du RSA et hors jeunes « en parcours » (CEJ, </a:t>
            </a:r>
            <a:r>
              <a:rPr lang="fr-FR" sz="1400" b="1" dirty="0" err="1">
                <a:solidFill>
                  <a:srgbClr val="002060"/>
                </a:solidFill>
              </a:rPr>
              <a:t>Pacea</a:t>
            </a:r>
            <a:r>
              <a:rPr lang="fr-FR" sz="1400" b="1" dirty="0">
                <a:solidFill>
                  <a:srgbClr val="002060"/>
                </a:solidFill>
              </a:rPr>
              <a:t> et AIJ)</a:t>
            </a:r>
            <a:r>
              <a:rPr lang="fr-FR" sz="1400" dirty="0">
                <a:solidFill>
                  <a:srgbClr val="002060"/>
                </a:solidFill>
              </a:rPr>
              <a:t>. Ces séries, dites « contrefactuelles » ne sont pas disponibles au niveau départemental. </a:t>
            </a:r>
            <a:r>
              <a:rPr lang="fr-FR" sz="1400" b="1" dirty="0">
                <a:solidFill>
                  <a:srgbClr val="FF0000"/>
                </a:solidFill>
              </a:rPr>
              <a:t>Entre 2025 et 2027, il n’est donc plus possible de réaliser des analyses conjoncturelles de la demande d’emploi au niveau départemental.</a:t>
            </a:r>
          </a:p>
          <a:p>
            <a:pPr algn="just"/>
            <a:endParaRPr lang="fr-FR" sz="1400" b="1" dirty="0">
              <a:solidFill>
                <a:srgbClr val="FF000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Néanmoins, un chiffrage du nombre total d’inscrits, comprenant ces nouveaux publics, a été réalisé par la Dares et permet de situer chaque département au sein de la région. C’est ce qui est présenté dans la diapositive suivante.</a:t>
            </a:r>
          </a:p>
        </p:txBody>
      </p:sp>
    </p:spTree>
    <p:extLst>
      <p:ext uri="{BB962C8B-B14F-4D97-AF65-F5344CB8AC3E}">
        <p14:creationId xmlns:p14="http://schemas.microsoft.com/office/powerpoint/2010/main" val="35338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2870BD5-E024-4D81-59D9-DB6901B06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94" y="947357"/>
            <a:ext cx="8181975" cy="35528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8965" y="-1637"/>
            <a:ext cx="89323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300" b="1" dirty="0">
                <a:solidFill>
                  <a:srgbClr val="4F81BD">
                    <a:lumMod val="75000"/>
                  </a:srgbClr>
                </a:solidFill>
              </a:rPr>
              <a:t>Au 4</a:t>
            </a:r>
            <a:r>
              <a:rPr lang="fr-FR" sz="2300" b="1" baseline="30000" dirty="0">
                <a:solidFill>
                  <a:srgbClr val="4F81BD">
                    <a:lumMod val="75000"/>
                  </a:srgbClr>
                </a:solidFill>
              </a:rPr>
              <a:t>e</a:t>
            </a:r>
            <a:r>
              <a:rPr lang="fr-FR" sz="2300" b="1" dirty="0">
                <a:solidFill>
                  <a:srgbClr val="4F81BD">
                    <a:lumMod val="75000"/>
                  </a:srgbClr>
                </a:solidFill>
              </a:rPr>
              <a:t> trimestre 2025, la hausse annuelle de la demande d’emploi y compris nouveaux publics est un peu plus rapide qu’au niveau régional</a:t>
            </a:r>
            <a:endParaRPr lang="fr-FR" sz="23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FCF47F1-EFD2-654D-55A6-4926D0EBD43A}"/>
              </a:ext>
            </a:extLst>
          </p:cNvPr>
          <p:cNvSpPr txBox="1"/>
          <p:nvPr/>
        </p:nvSpPr>
        <p:spPr>
          <a:xfrm>
            <a:off x="394121" y="4629775"/>
            <a:ext cx="85475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solidFill>
                  <a:srgbClr val="FF0000"/>
                </a:solidFill>
              </a:rPr>
              <a:t>Avertissement : </a:t>
            </a:r>
            <a:r>
              <a:rPr lang="fr-FR" sz="1200" dirty="0">
                <a:solidFill>
                  <a:srgbClr val="FF0000"/>
                </a:solidFill>
              </a:rPr>
              <a:t>les évolutions sont perturbées par des changements dans les règles d’actualisation subvenus au 1</a:t>
            </a:r>
            <a:r>
              <a:rPr lang="fr-FR" sz="1200" baseline="30000" dirty="0">
                <a:solidFill>
                  <a:srgbClr val="FF0000"/>
                </a:solidFill>
              </a:rPr>
              <a:t>er</a:t>
            </a:r>
            <a:r>
              <a:rPr lang="fr-FR" sz="1200" dirty="0">
                <a:solidFill>
                  <a:srgbClr val="FF0000"/>
                </a:solidFill>
              </a:rPr>
              <a:t> semestre 2025 et par l’entrée en vigueur en juin 2025 du décret relatif aux sanctions applicables aux inscrits à France Travail en cas de manquement à leurs obligations</a:t>
            </a:r>
            <a:r>
              <a:rPr lang="fr-FR" sz="1200">
                <a:solidFill>
                  <a:srgbClr val="FF0000"/>
                </a:solidFill>
              </a:rPr>
              <a:t>. </a:t>
            </a:r>
          </a:p>
          <a:p>
            <a:pPr algn="just"/>
            <a:endParaRPr lang="fr-FR" sz="1200" b="1" dirty="0">
              <a:solidFill>
                <a:srgbClr val="FF0000"/>
              </a:solidFill>
            </a:endParaRPr>
          </a:p>
          <a:p>
            <a:pPr algn="just"/>
            <a:r>
              <a:rPr lang="fr-FR" sz="1200" b="1" dirty="0">
                <a:solidFill>
                  <a:srgbClr val="FF0000"/>
                </a:solidFill>
              </a:rPr>
              <a:t>La Dares estime qu’en l’absence de ces changements, le nombre de demandeurs d’emploi en catégories A, B, C aurait diminué dans la région ce trimestre (-0,7 %) et se serait stabilisé au niveau national. Sur un an, l’évolution du nombre d’inscrits en catégories A, B, C serait de l’ordre de +1,6 % au niveau France entière. </a:t>
            </a:r>
            <a:r>
              <a:rPr lang="fr-FR" sz="1200" dirty="0">
                <a:solidFill>
                  <a:srgbClr val="FF0000"/>
                </a:solidFill>
              </a:rPr>
              <a:t>Une telle estimation n’a pas été réalisée par la Dares en rythme annuel au niveau régional, mais tout laisse à supposer que la croissance sur un an du nombre d’inscrits serait bien moindre que celle affichée dans le tableau.</a:t>
            </a:r>
            <a:r>
              <a:rPr lang="fr-FR" sz="1200" b="1" dirty="0">
                <a:solidFill>
                  <a:srgbClr val="FF0000"/>
                </a:solidFill>
              </a:rPr>
              <a:t> Ce sont ces évolutions qui reflètent le mieux la situation conjoncturelle du marché du travail.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2994548-BA6C-B294-6443-682979A9F67C}"/>
              </a:ext>
            </a:extLst>
          </p:cNvPr>
          <p:cNvSpPr/>
          <p:nvPr/>
        </p:nvSpPr>
        <p:spPr>
          <a:xfrm>
            <a:off x="8141561" y="2114391"/>
            <a:ext cx="544945" cy="184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04B65B3-CCC9-9532-70EE-E303ED8F6F18}"/>
              </a:ext>
            </a:extLst>
          </p:cNvPr>
          <p:cNvSpPr/>
          <p:nvPr/>
        </p:nvSpPr>
        <p:spPr>
          <a:xfrm>
            <a:off x="8127095" y="3064661"/>
            <a:ext cx="544945" cy="184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58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3201" y="-16958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Sur un an, baisse du nombre de foyers bénéficiaires du RSA, moins prononcée pour la PA</a:t>
            </a:r>
            <a:r>
              <a:rPr lang="fr-FR" sz="2800" b="1">
                <a:solidFill>
                  <a:srgbClr val="376092"/>
                </a:solidFill>
              </a:rPr>
              <a:t>, hausse </a:t>
            </a:r>
            <a:r>
              <a:rPr lang="fr-FR" sz="2800" b="1" dirty="0">
                <a:solidFill>
                  <a:srgbClr val="376092"/>
                </a:solidFill>
              </a:rPr>
              <a:t>de l’ASS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002912"/>
              </p:ext>
            </p:extLst>
          </p:nvPr>
        </p:nvGraphicFramePr>
        <p:xfrm>
          <a:off x="1012465" y="1104899"/>
          <a:ext cx="7291598" cy="5214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9087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AB82BB5-2DFB-1C36-9CB5-830436397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31" y="1789936"/>
            <a:ext cx="8903423" cy="310750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repli du nombre de foyers bénéficiaires du </a:t>
            </a:r>
            <a:r>
              <a:rPr lang="fr-FR" sz="2800" b="1">
                <a:solidFill>
                  <a:srgbClr val="376092"/>
                </a:solidFill>
              </a:rPr>
              <a:t>RSA beaucoup plus </a:t>
            </a:r>
            <a:r>
              <a:rPr lang="fr-FR" sz="2800" b="1" dirty="0">
                <a:solidFill>
                  <a:srgbClr val="376092"/>
                </a:solidFill>
              </a:rPr>
              <a:t>marqué qu’au niveau régional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247459" y="3045620"/>
            <a:ext cx="8472324" cy="13799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022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9719" y="57431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Comme en région, les créations d’entreprises progressent sur l’année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FB55DA6A-2069-CFA3-3BF6-B05E07894A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448899"/>
              </p:ext>
            </p:extLst>
          </p:nvPr>
        </p:nvGraphicFramePr>
        <p:xfrm>
          <a:off x="327805" y="1174434"/>
          <a:ext cx="8039818" cy="5251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7851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9719" y="38257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défaillances d’entreprises progresse en 2025 alors qu’il se replie au </a:t>
            </a:r>
            <a:r>
              <a:rPr lang="fr-FR" sz="2800" b="1">
                <a:solidFill>
                  <a:srgbClr val="376092"/>
                </a:solidFill>
              </a:rPr>
              <a:t>niveau régional 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DF68954B-DFF6-F831-CAFD-F2DA96F52D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6838028"/>
              </p:ext>
            </p:extLst>
          </p:nvPr>
        </p:nvGraphicFramePr>
        <p:xfrm>
          <a:off x="733245" y="1190448"/>
          <a:ext cx="7220310" cy="4865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0222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8356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7383" y="86282"/>
            <a:ext cx="8856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département des Hautes-Alpes est le seul de la région où la croissance de l’emploi salarié accélère en fin d’année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87383" y="996379"/>
            <a:ext cx="8596984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91471" y="6568767"/>
            <a:ext cx="4889583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560275" y="2021032"/>
            <a:ext cx="1313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T4 2025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551649" y="2462790"/>
            <a:ext cx="89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- 0,2 %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473832" y="3040992"/>
            <a:ext cx="89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   - 0,2 %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69482" y="2772244"/>
            <a:ext cx="89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+ 0,5 %</a:t>
            </a:r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400-0000013C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099947"/>
              </p:ext>
            </p:extLst>
          </p:nvPr>
        </p:nvGraphicFramePr>
        <p:xfrm>
          <a:off x="103948" y="1642188"/>
          <a:ext cx="8180808" cy="4609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92392" y="99108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467869"/>
            <a:ext cx="893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croissance tirée par l’emploi hors intérim…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8" y="6568767"/>
            <a:ext cx="4833321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709198" y="2643774"/>
            <a:ext cx="143615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B0F0"/>
                </a:solidFill>
              </a:rPr>
              <a:t>+270</a:t>
            </a:r>
          </a:p>
          <a:p>
            <a:pPr algn="ctr"/>
            <a:r>
              <a:rPr lang="fr-FR" sz="1600" b="1" dirty="0">
                <a:solidFill>
                  <a:srgbClr val="00B0F0"/>
                </a:solidFill>
              </a:rPr>
              <a:t>emplois hors intérim</a:t>
            </a:r>
          </a:p>
          <a:p>
            <a:pPr algn="ctr"/>
            <a:endParaRPr lang="fr-FR" sz="1600" b="1" dirty="0">
              <a:solidFill>
                <a:srgbClr val="00B0F0"/>
              </a:solidFill>
            </a:endParaRP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-10 emplois intérimaires</a:t>
            </a: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97820" y="2182100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T4 2025 :</a:t>
            </a:r>
            <a:endParaRPr lang="fr-FR" b="1" dirty="0"/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00000000-0008-0000-04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476089"/>
              </p:ext>
            </p:extLst>
          </p:nvPr>
        </p:nvGraphicFramePr>
        <p:xfrm>
          <a:off x="671805" y="1306289"/>
          <a:ext cx="7602512" cy="486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030882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27221" y="467869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dans le secteur tertiaire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4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080352"/>
              </p:ext>
            </p:extLst>
          </p:nvPr>
        </p:nvGraphicFramePr>
        <p:xfrm>
          <a:off x="727788" y="1325879"/>
          <a:ext cx="7660432" cy="4850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202332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13645" y="55743"/>
            <a:ext cx="8930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Hausses soutenues dans le tertiaire marchand et </a:t>
            </a:r>
            <a:r>
              <a:rPr lang="fr-FR" sz="2800" b="1">
                <a:solidFill>
                  <a:schemeClr val="accent1">
                    <a:lumMod val="75000"/>
                  </a:schemeClr>
                </a:solidFill>
              </a:rPr>
              <a:t>non marchand,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recul dans l’industrie et la construction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400-0000023C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455083"/>
              </p:ext>
            </p:extLst>
          </p:nvPr>
        </p:nvGraphicFramePr>
        <p:xfrm>
          <a:off x="774442" y="1224915"/>
          <a:ext cx="7463970" cy="5084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5128596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57622" y="82760"/>
            <a:ext cx="8939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En rythme annuel, la croissance de l’emploi salarié dans le département demeure particulièrement vive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8163813-80C6-E528-41FF-BE475318D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60" y="1654175"/>
            <a:ext cx="8028253" cy="318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13893" y="97303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133600" y="6568767"/>
            <a:ext cx="5162550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B0D8A5-37BC-D52B-E309-0C3158E5158E}"/>
              </a:ext>
            </a:extLst>
          </p:cNvPr>
          <p:cNvSpPr txBox="1"/>
          <p:nvPr/>
        </p:nvSpPr>
        <p:spPr>
          <a:xfrm>
            <a:off x="113893" y="18927"/>
            <a:ext cx="9334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nombre d’apprentis se stabilise en 2025, alors qu’il recule légèrement dans la région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46A7719C-697E-EC06-1E90-E53D21BF43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587317"/>
              </p:ext>
            </p:extLst>
          </p:nvPr>
        </p:nvGraphicFramePr>
        <p:xfrm>
          <a:off x="113894" y="1301015"/>
          <a:ext cx="8827804" cy="4911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Flèche vers le bas 10"/>
          <p:cNvSpPr/>
          <p:nvPr/>
        </p:nvSpPr>
        <p:spPr>
          <a:xfrm>
            <a:off x="8462544" y="1915455"/>
            <a:ext cx="138427" cy="461913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240072" y="1503571"/>
            <a:ext cx="583370" cy="289229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1 400</a:t>
            </a:r>
            <a:endParaRPr lang="fr-FR" sz="1100" b="1" dirty="0"/>
          </a:p>
        </p:txBody>
      </p:sp>
    </p:spTree>
    <p:extLst>
      <p:ext uri="{BB962C8B-B14F-4D97-AF65-F5344CB8AC3E}">
        <p14:creationId xmlns:p14="http://schemas.microsoft.com/office/powerpoint/2010/main" val="3096600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66108" y="3594979"/>
            <a:ext cx="165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7,7 % (+0,6 pt)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720168" y="3902803"/>
            <a:ext cx="157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6,5 % (+0,5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74818" y="3210651"/>
            <a:ext cx="165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8,4 % (+0,7 pt)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345A0CD-0F88-937B-2666-F5EBCB986CD2}"/>
              </a:ext>
            </a:extLst>
          </p:cNvPr>
          <p:cNvSpPr txBox="1"/>
          <p:nvPr/>
        </p:nvSpPr>
        <p:spPr>
          <a:xfrm>
            <a:off x="7358737" y="1916039"/>
            <a:ext cx="2043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Taux au T4 2025 (évolution par rapport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au T4 2024) :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0000000-0008-0000-0200-000003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052877"/>
              </p:ext>
            </p:extLst>
          </p:nvPr>
        </p:nvGraphicFramePr>
        <p:xfrm>
          <a:off x="298765" y="1185996"/>
          <a:ext cx="7758820" cy="4889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CEFB0DE8-837B-1CBD-0CD5-E053B6BB34D2}"/>
              </a:ext>
            </a:extLst>
          </p:cNvPr>
          <p:cNvSpPr txBox="1"/>
          <p:nvPr/>
        </p:nvSpPr>
        <p:spPr>
          <a:xfrm>
            <a:off x="125699" y="533711"/>
            <a:ext cx="9047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Nette augmentation du taux de chômage en 2025</a:t>
            </a:r>
          </a:p>
        </p:txBody>
      </p:sp>
    </p:spTree>
    <p:extLst>
      <p:ext uri="{BB962C8B-B14F-4D97-AF65-F5344CB8AC3E}">
        <p14:creationId xmlns:p14="http://schemas.microsoft.com/office/powerpoint/2010/main" val="2765714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7419" y="0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taux qui demeure en-dessous de celui de la plupart des départements comparables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91806" y="91146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DA0F4BFA-24EC-B1B8-143D-FCCB54B1DB82}"/>
              </a:ext>
            </a:extLst>
          </p:cNvPr>
          <p:cNvGraphicFramePr>
            <a:graphicFrameLocks/>
          </p:cNvGraphicFramePr>
          <p:nvPr/>
        </p:nvGraphicFramePr>
        <p:xfrm>
          <a:off x="1109662" y="1062037"/>
          <a:ext cx="692467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4336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75A013-2665-47DA-9765-AD20C70A5351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ab994d58-9349-46a1-8cee-b96a64c5dc7e"/>
    <ds:schemaRef ds:uri="http://purl.org/dc/terms/"/>
    <ds:schemaRef ds:uri="http://schemas.openxmlformats.org/package/2006/metadata/core-properties"/>
    <ds:schemaRef ds:uri="2ff91c20-40e6-4ab5-a5ac-9b5646c66526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12091</TotalTime>
  <Words>1697</Words>
  <Application>Microsoft Office PowerPoint</Application>
  <PresentationFormat>Affichage à l'écran (4:3)</PresentationFormat>
  <Paragraphs>220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MEYER, Virginie (DREETS-PACA)</cp:lastModifiedBy>
  <cp:revision>1046</cp:revision>
  <cp:lastPrinted>2018-10-09T12:30:48Z</cp:lastPrinted>
  <dcterms:created xsi:type="dcterms:W3CDTF">2018-05-30T13:27:07Z</dcterms:created>
  <dcterms:modified xsi:type="dcterms:W3CDTF">2026-03-23T15:08:18Z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  <property fmtid="{D5CDD505-2E9C-101B-9397-08002B2CF9AE}" pid="4" name="MSIP_Label_3094c1fb-3db8-4cce-b079-9b022302847f_Enabled">
    <vt:lpwstr>true</vt:lpwstr>
  </property>
  <property fmtid="{D5CDD505-2E9C-101B-9397-08002B2CF9AE}" pid="5" name="MSIP_Label_3094c1fb-3db8-4cce-b079-9b022302847f_SetDate">
    <vt:lpwstr>2025-09-15T09:14:01Z</vt:lpwstr>
  </property>
  <property fmtid="{D5CDD505-2E9C-101B-9397-08002B2CF9AE}" pid="6" name="MSIP_Label_3094c1fb-3db8-4cce-b079-9b022302847f_Method">
    <vt:lpwstr>Standard</vt:lpwstr>
  </property>
  <property fmtid="{D5CDD505-2E9C-101B-9397-08002B2CF9AE}" pid="7" name="MSIP_Label_3094c1fb-3db8-4cce-b079-9b022302847f_Name">
    <vt:lpwstr>[Prod v5] C1 - Standard</vt:lpwstr>
  </property>
  <property fmtid="{D5CDD505-2E9C-101B-9397-08002B2CF9AE}" pid="8" name="MSIP_Label_3094c1fb-3db8-4cce-b079-9b022302847f_SiteId">
    <vt:lpwstr>035e5292-5a25-4509-bb08-a555f7d31a8b</vt:lpwstr>
  </property>
  <property fmtid="{D5CDD505-2E9C-101B-9397-08002B2CF9AE}" pid="9" name="MSIP_Label_3094c1fb-3db8-4cce-b079-9b022302847f_ActionId">
    <vt:lpwstr>7636aafa-2fec-48bb-9a12-fd54249b5e01</vt:lpwstr>
  </property>
  <property fmtid="{D5CDD505-2E9C-101B-9397-08002B2CF9AE}" pid="10" name="MSIP_Label_3094c1fb-3db8-4cce-b079-9b022302847f_ContentBits">
    <vt:lpwstr>0</vt:lpwstr>
  </property>
  <property fmtid="{D5CDD505-2E9C-101B-9397-08002B2CF9AE}" pid="11" name="MSIP_Label_3094c1fb-3db8-4cce-b079-9b022302847f_Tag">
    <vt:lpwstr>10, 3, 0, 1</vt:lpwstr>
  </property>
</Properties>
</file>