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sldIdLst>
    <p:sldId id="300" r:id="rId6"/>
    <p:sldId id="299" r:id="rId7"/>
    <p:sldId id="264" r:id="rId8"/>
    <p:sldId id="292" r:id="rId9"/>
    <p:sldId id="290" r:id="rId10"/>
    <p:sldId id="293" r:id="rId11"/>
    <p:sldId id="314" r:id="rId12"/>
    <p:sldId id="305" r:id="rId13"/>
    <p:sldId id="302" r:id="rId14"/>
    <p:sldId id="326" r:id="rId15"/>
    <p:sldId id="324" r:id="rId16"/>
    <p:sldId id="316" r:id="rId17"/>
    <p:sldId id="317" r:id="rId18"/>
    <p:sldId id="322" r:id="rId19"/>
    <p:sldId id="323" r:id="rId20"/>
    <p:sldId id="310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306" autoAdjust="0"/>
  </p:normalViewPr>
  <p:slideViewPr>
    <p:cSldViewPr snapToGrid="0" snapToObjects="1">
      <p:cViewPr varScale="1">
        <p:scale>
          <a:sx n="82" d="100"/>
          <a:sy n="82" d="100"/>
        </p:scale>
        <p:origin x="16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rginie.meyer\Desktop\NDC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5\2025-T3\01%20-%20Fichiers%20de%20travail\D&#233;faillances_entreprises\2025-T3%20-%20D&#233;faillances%20d'entrepris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irginie.meyer\Desktop\NDC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virginie.meyer\Desktop\NDC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virginie.meyer\Desktop\NDC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5\2025-T3\01%20-%20Fichiers%20de%20travail\Apprentissage\2025_T3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5\2025-T3\01%20-%20Fichiers%20de%20travail\DEFM-Ch&#244;mage\Tx%20ch&#244;mage%20-%20d&#233;p%20comparables\T201_&#233;clairages_d&#233;p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5\2025-T3\01%20-%20Fichiers%20de%20travail\Prestations%20sociales\2025-T3%20-%20Prestations%20socia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5\2025-T3\01%20-%20Fichiers%20de%20travail\Cr&#233;ations_entreprises\2025-T3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3'!$E$10:$E$52</c:f>
              <c:numCache>
                <c:formatCode>#\ ##0.0</c:formatCode>
                <c:ptCount val="43"/>
                <c:pt idx="0">
                  <c:v>100</c:v>
                </c:pt>
                <c:pt idx="1">
                  <c:v>100.3609684241702</c:v>
                </c:pt>
                <c:pt idx="2">
                  <c:v>100.30763595187607</c:v>
                </c:pt>
                <c:pt idx="3">
                  <c:v>100.7340173770333</c:v>
                </c:pt>
                <c:pt idx="4">
                  <c:v>101.13067068089087</c:v>
                </c:pt>
                <c:pt idx="5">
                  <c:v>101.50667017762831</c:v>
                </c:pt>
                <c:pt idx="6">
                  <c:v>101.7178289118784</c:v>
                </c:pt>
                <c:pt idx="7">
                  <c:v>101.76520462578476</c:v>
                </c:pt>
                <c:pt idx="8">
                  <c:v>102.21251821125783</c:v>
                </c:pt>
                <c:pt idx="9">
                  <c:v>102.67536390505039</c:v>
                </c:pt>
                <c:pt idx="10">
                  <c:v>102.73660160810208</c:v>
                </c:pt>
                <c:pt idx="11">
                  <c:v>103.08604620997073</c:v>
                </c:pt>
                <c:pt idx="12">
                  <c:v>103.65449910620789</c:v>
                </c:pt>
                <c:pt idx="13">
                  <c:v>103.54571867733242</c:v>
                </c:pt>
                <c:pt idx="14">
                  <c:v>103.79696027176179</c:v>
                </c:pt>
                <c:pt idx="15">
                  <c:v>103.89594266814899</c:v>
                </c:pt>
                <c:pt idx="16">
                  <c:v>104.53593233567835</c:v>
                </c:pt>
                <c:pt idx="17">
                  <c:v>104.87101391264943</c:v>
                </c:pt>
                <c:pt idx="18">
                  <c:v>105.21700693489151</c:v>
                </c:pt>
                <c:pt idx="19">
                  <c:v>105.69260120504667</c:v>
                </c:pt>
                <c:pt idx="20">
                  <c:v>103.60790278124948</c:v>
                </c:pt>
                <c:pt idx="21">
                  <c:v>102.50105913390959</c:v>
                </c:pt>
                <c:pt idx="22">
                  <c:v>105.20821097390774</c:v>
                </c:pt>
                <c:pt idx="23">
                  <c:v>105.5800351727098</c:v>
                </c:pt>
                <c:pt idx="24">
                  <c:v>106.27202121719399</c:v>
                </c:pt>
                <c:pt idx="25">
                  <c:v>107.64073955103856</c:v>
                </c:pt>
                <c:pt idx="26">
                  <c:v>108.65116165139158</c:v>
                </c:pt>
                <c:pt idx="27">
                  <c:v>109.71680902576939</c:v>
                </c:pt>
                <c:pt idx="28">
                  <c:v>110.16673913128194</c:v>
                </c:pt>
                <c:pt idx="29">
                  <c:v>110.62023215769933</c:v>
                </c:pt>
                <c:pt idx="30">
                  <c:v>110.77505220514186</c:v>
                </c:pt>
                <c:pt idx="31">
                  <c:v>111.32869671136834</c:v>
                </c:pt>
                <c:pt idx="32">
                  <c:v>111.77773608665468</c:v>
                </c:pt>
                <c:pt idx="33">
                  <c:v>111.85756778317845</c:v>
                </c:pt>
                <c:pt idx="34">
                  <c:v>112.04300668214682</c:v>
                </c:pt>
                <c:pt idx="35">
                  <c:v>112.33132492224203</c:v>
                </c:pt>
                <c:pt idx="36">
                  <c:v>112.82863074166094</c:v>
                </c:pt>
                <c:pt idx="37">
                  <c:v>112.68583555227221</c:v>
                </c:pt>
                <c:pt idx="38">
                  <c:v>112.963075335179</c:v>
                </c:pt>
                <c:pt idx="39">
                  <c:v>112.74428972336703</c:v>
                </c:pt>
                <c:pt idx="40">
                  <c:v>112.76060122063444</c:v>
                </c:pt>
                <c:pt idx="41">
                  <c:v>113.24571517008215</c:v>
                </c:pt>
                <c:pt idx="42">
                  <c:v>113.4033744201207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D9-495D-B778-EE680EB10C79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3'!$C$10:$C$52</c:f>
              <c:numCache>
                <c:formatCode>#\ ##0.0</c:formatCode>
                <c:ptCount val="43"/>
                <c:pt idx="0">
                  <c:v>100</c:v>
                </c:pt>
                <c:pt idx="1">
                  <c:v>100.22146345641727</c:v>
                </c:pt>
                <c:pt idx="2">
                  <c:v>100.31288847045737</c:v>
                </c:pt>
                <c:pt idx="3">
                  <c:v>100.46521216462365</c:v>
                </c:pt>
                <c:pt idx="4">
                  <c:v>100.64702969015671</c:v>
                </c:pt>
                <c:pt idx="5">
                  <c:v>100.8669153434373</c:v>
                </c:pt>
                <c:pt idx="6">
                  <c:v>101.18445648358083</c:v>
                </c:pt>
                <c:pt idx="7">
                  <c:v>101.23838754656944</c:v>
                </c:pt>
                <c:pt idx="8">
                  <c:v>101.68173826158366</c:v>
                </c:pt>
                <c:pt idx="9">
                  <c:v>102.13106617248391</c:v>
                </c:pt>
                <c:pt idx="10">
                  <c:v>102.15313944224333</c:v>
                </c:pt>
                <c:pt idx="11">
                  <c:v>102.56750796106549</c:v>
                </c:pt>
                <c:pt idx="12">
                  <c:v>102.79972154199871</c:v>
                </c:pt>
                <c:pt idx="13">
                  <c:v>102.85339328766798</c:v>
                </c:pt>
                <c:pt idx="14">
                  <c:v>103.00842592411141</c:v>
                </c:pt>
                <c:pt idx="15">
                  <c:v>103.19480434416329</c:v>
                </c:pt>
                <c:pt idx="16">
                  <c:v>103.86899563257867</c:v>
                </c:pt>
                <c:pt idx="17">
                  <c:v>104.0411342343783</c:v>
                </c:pt>
                <c:pt idx="18">
                  <c:v>104.30211839013506</c:v>
                </c:pt>
                <c:pt idx="19">
                  <c:v>104.67694801948065</c:v>
                </c:pt>
                <c:pt idx="20">
                  <c:v>102.73568255604148</c:v>
                </c:pt>
                <c:pt idx="21">
                  <c:v>102.21621026077415</c:v>
                </c:pt>
                <c:pt idx="22">
                  <c:v>104.32728563061673</c:v>
                </c:pt>
                <c:pt idx="23">
                  <c:v>104.35795413512588</c:v>
                </c:pt>
                <c:pt idx="24">
                  <c:v>105.03602890511088</c:v>
                </c:pt>
                <c:pt idx="25">
                  <c:v>106.11573019824554</c:v>
                </c:pt>
                <c:pt idx="26">
                  <c:v>107.01497382926206</c:v>
                </c:pt>
                <c:pt idx="27">
                  <c:v>107.64942914070777</c:v>
                </c:pt>
                <c:pt idx="28">
                  <c:v>108.06048878499514</c:v>
                </c:pt>
                <c:pt idx="29">
                  <c:v>108.29863423135437</c:v>
                </c:pt>
                <c:pt idx="30">
                  <c:v>108.57649000573552</c:v>
                </c:pt>
                <c:pt idx="31">
                  <c:v>109.00578277386961</c:v>
                </c:pt>
                <c:pt idx="32">
                  <c:v>109.24525106692826</c:v>
                </c:pt>
                <c:pt idx="33">
                  <c:v>109.38344554428245</c:v>
                </c:pt>
                <c:pt idx="34">
                  <c:v>109.50057628794225</c:v>
                </c:pt>
                <c:pt idx="35">
                  <c:v>109.71110343654172</c:v>
                </c:pt>
                <c:pt idx="36">
                  <c:v>110.00652542918559</c:v>
                </c:pt>
                <c:pt idx="37">
                  <c:v>109.87337810076325</c:v>
                </c:pt>
                <c:pt idx="38">
                  <c:v>110.06061962426921</c:v>
                </c:pt>
                <c:pt idx="39">
                  <c:v>109.73415128224148</c:v>
                </c:pt>
                <c:pt idx="40">
                  <c:v>109.67576087431183</c:v>
                </c:pt>
                <c:pt idx="41">
                  <c:v>109.88119065423545</c:v>
                </c:pt>
                <c:pt idx="42">
                  <c:v>109.83602246069148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D9-495D-B778-EE680EB10C79}"/>
            </c:ext>
          </c:extLst>
        </c:ser>
        <c:ser>
          <c:idx val="2"/>
          <c:order val="2"/>
          <c:tx>
            <c:strRef>
              <c:f>'Données graph 1 et 3'!$I$8:$I$9</c:f>
              <c:strCache>
                <c:ptCount val="2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3'!$I$10:$I$52</c:f>
              <c:numCache>
                <c:formatCode>#\ ##0.0</c:formatCode>
                <c:ptCount val="43"/>
                <c:pt idx="0">
                  <c:v>100</c:v>
                </c:pt>
                <c:pt idx="1">
                  <c:v>100.08899776311549</c:v>
                </c:pt>
                <c:pt idx="2">
                  <c:v>100.40011358841718</c:v>
                </c:pt>
                <c:pt idx="3">
                  <c:v>100.90688623252994</c:v>
                </c:pt>
                <c:pt idx="4">
                  <c:v>101.1103295913497</c:v>
                </c:pt>
                <c:pt idx="5">
                  <c:v>101.31423193778666</c:v>
                </c:pt>
                <c:pt idx="6">
                  <c:v>101.74539160980687</c:v>
                </c:pt>
                <c:pt idx="7">
                  <c:v>101.8530420078186</c:v>
                </c:pt>
                <c:pt idx="8">
                  <c:v>101.90185125249896</c:v>
                </c:pt>
                <c:pt idx="9">
                  <c:v>102.44501484745942</c:v>
                </c:pt>
                <c:pt idx="10">
                  <c:v>102.34633943800067</c:v>
                </c:pt>
                <c:pt idx="11">
                  <c:v>102.84117687510322</c:v>
                </c:pt>
                <c:pt idx="12">
                  <c:v>103.27501472686551</c:v>
                </c:pt>
                <c:pt idx="13">
                  <c:v>103.34491811672405</c:v>
                </c:pt>
                <c:pt idx="14">
                  <c:v>103.57912339690623</c:v>
                </c:pt>
                <c:pt idx="15">
                  <c:v>103.17006774486401</c:v>
                </c:pt>
                <c:pt idx="16">
                  <c:v>103.71036967220495</c:v>
                </c:pt>
                <c:pt idx="17">
                  <c:v>103.82154891167615</c:v>
                </c:pt>
                <c:pt idx="18">
                  <c:v>103.97269532497224</c:v>
                </c:pt>
                <c:pt idx="19">
                  <c:v>104.59243842468121</c:v>
                </c:pt>
                <c:pt idx="20">
                  <c:v>101.84063313761665</c:v>
                </c:pt>
                <c:pt idx="21">
                  <c:v>99.569581153448965</c:v>
                </c:pt>
                <c:pt idx="22">
                  <c:v>102.51293793765332</c:v>
                </c:pt>
                <c:pt idx="23">
                  <c:v>103.07098049542776</c:v>
                </c:pt>
                <c:pt idx="24">
                  <c:v>103.17317262202251</c:v>
                </c:pt>
                <c:pt idx="25">
                  <c:v>104.20573413037717</c:v>
                </c:pt>
                <c:pt idx="26">
                  <c:v>105.76707990654562</c:v>
                </c:pt>
                <c:pt idx="27">
                  <c:v>107.10860672285068</c:v>
                </c:pt>
                <c:pt idx="28">
                  <c:v>107.5826619449773</c:v>
                </c:pt>
                <c:pt idx="29">
                  <c:v>108.257235139188</c:v>
                </c:pt>
                <c:pt idx="30">
                  <c:v>108.27304093514023</c:v>
                </c:pt>
                <c:pt idx="31">
                  <c:v>109.00171356041788</c:v>
                </c:pt>
                <c:pt idx="32">
                  <c:v>109.46448186949742</c:v>
                </c:pt>
                <c:pt idx="33">
                  <c:v>109.36201374162032</c:v>
                </c:pt>
                <c:pt idx="34">
                  <c:v>109.47371674280548</c:v>
                </c:pt>
                <c:pt idx="35">
                  <c:v>109.66706522898522</c:v>
                </c:pt>
                <c:pt idx="36">
                  <c:v>110.34554502334501</c:v>
                </c:pt>
                <c:pt idx="37">
                  <c:v>110.07737882539988</c:v>
                </c:pt>
                <c:pt idx="38">
                  <c:v>110.33336563888005</c:v>
                </c:pt>
                <c:pt idx="39">
                  <c:v>110.05527629894112</c:v>
                </c:pt>
                <c:pt idx="40">
                  <c:v>110.00829503341404</c:v>
                </c:pt>
                <c:pt idx="41">
                  <c:v>110.77815806519426</c:v>
                </c:pt>
                <c:pt idx="42">
                  <c:v>111.0111200966591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D9-495D-B778-EE680EB10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581760"/>
        <c:axId val="208583296"/>
      </c:lineChart>
      <c:catAx>
        <c:axId val="208581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583296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8583296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8581760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kern="1200" spc="0" baseline="0" dirty="0">
                <a:solidFill>
                  <a:srgbClr val="000000"/>
                </a:solidFill>
                <a:latin typeface="Calibri"/>
              </a:rPr>
              <a:t>Evolution du cumul annuel glissant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050" b="0" i="1" u="none" strike="noStrike" kern="1200" spc="0" baseline="0" dirty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050" b="0" i="1" u="none" strike="noStrike" kern="1200" spc="0" baseline="30000" dirty="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050" b="0" i="1" u="none" strike="noStrike" kern="1200" spc="0" baseline="0" dirty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19849269615207982"/>
          <c:y val="3.442884866735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</c:spPr>
          <c:marker>
            <c:symbol val="none"/>
          </c:marker>
          <c:cat>
            <c:multiLvlStrRef>
              <c:f>'Données Eclairages Deps'!$A$10:$B$52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Graphique!$D$10:$D$52</c:f>
              <c:numCache>
                <c:formatCode>#\ ##0.0</c:formatCode>
                <c:ptCount val="43"/>
                <c:pt idx="0">
                  <c:v>100</c:v>
                </c:pt>
                <c:pt idx="1">
                  <c:v>99.742580254391271</c:v>
                </c:pt>
                <c:pt idx="2">
                  <c:v>98.606904906117506</c:v>
                </c:pt>
                <c:pt idx="3">
                  <c:v>98.622047244094489</c:v>
                </c:pt>
                <c:pt idx="4">
                  <c:v>94.654754694124776</c:v>
                </c:pt>
                <c:pt idx="5">
                  <c:v>93.912780133252568</c:v>
                </c:pt>
                <c:pt idx="6">
                  <c:v>91.111447607510598</c:v>
                </c:pt>
                <c:pt idx="7">
                  <c:v>90.596608116293154</c:v>
                </c:pt>
                <c:pt idx="8">
                  <c:v>90.233192004845549</c:v>
                </c:pt>
                <c:pt idx="9">
                  <c:v>90.929739551786795</c:v>
                </c:pt>
                <c:pt idx="10">
                  <c:v>91.066020593579651</c:v>
                </c:pt>
                <c:pt idx="11">
                  <c:v>90.642035130224102</c:v>
                </c:pt>
                <c:pt idx="12">
                  <c:v>87.416717141126583</c:v>
                </c:pt>
                <c:pt idx="13">
                  <c:v>83.176862507571173</c:v>
                </c:pt>
                <c:pt idx="14">
                  <c:v>81.46577831617202</c:v>
                </c:pt>
                <c:pt idx="15">
                  <c:v>79.270139309509389</c:v>
                </c:pt>
                <c:pt idx="16">
                  <c:v>77.801332525741969</c:v>
                </c:pt>
                <c:pt idx="17">
                  <c:v>77.771047849788005</c:v>
                </c:pt>
                <c:pt idx="18">
                  <c:v>78.664445790430037</c:v>
                </c:pt>
                <c:pt idx="19">
                  <c:v>79.224712295578442</c:v>
                </c:pt>
                <c:pt idx="20">
                  <c:v>74.015748031496059</c:v>
                </c:pt>
                <c:pt idx="21">
                  <c:v>63.597819503331309</c:v>
                </c:pt>
                <c:pt idx="22">
                  <c:v>59.176256814052088</c:v>
                </c:pt>
                <c:pt idx="23">
                  <c:v>51.483949121744402</c:v>
                </c:pt>
                <c:pt idx="24">
                  <c:v>47.198667474258031</c:v>
                </c:pt>
                <c:pt idx="25">
                  <c:v>50.378558449424595</c:v>
                </c:pt>
                <c:pt idx="26">
                  <c:v>48.394912174439739</c:v>
                </c:pt>
                <c:pt idx="27">
                  <c:v>47.637795275590548</c:v>
                </c:pt>
                <c:pt idx="28">
                  <c:v>52.104784978800723</c:v>
                </c:pt>
                <c:pt idx="29">
                  <c:v>56.571774682010897</c:v>
                </c:pt>
                <c:pt idx="30">
                  <c:v>60.751059963658392</c:v>
                </c:pt>
                <c:pt idx="31">
                  <c:v>65.944881889763778</c:v>
                </c:pt>
                <c:pt idx="32">
                  <c:v>72.471229557843728</c:v>
                </c:pt>
                <c:pt idx="33">
                  <c:v>77.165354330708652</c:v>
                </c:pt>
                <c:pt idx="34">
                  <c:v>80.723803755299812</c:v>
                </c:pt>
                <c:pt idx="35">
                  <c:v>88.370684433676558</c:v>
                </c:pt>
                <c:pt idx="36">
                  <c:v>93.988491823137494</c:v>
                </c:pt>
                <c:pt idx="37">
                  <c:v>98.031496062992133</c:v>
                </c:pt>
                <c:pt idx="38">
                  <c:v>101.54451847365233</c:v>
                </c:pt>
                <c:pt idx="39">
                  <c:v>102.10478497880074</c:v>
                </c:pt>
                <c:pt idx="40">
                  <c:v>99.046032707450024</c:v>
                </c:pt>
                <c:pt idx="41">
                  <c:v>98.803755299818292</c:v>
                </c:pt>
                <c:pt idx="42">
                  <c:v>97.743791641429439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F8-41F7-8925-6F3EB6000BAE}"/>
            </c:ext>
          </c:extLst>
        </c:ser>
        <c:ser>
          <c:idx val="2"/>
          <c:order val="1"/>
          <c:tx>
            <c:v>France métro.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multiLvlStrRef>
              <c:f>'Données Eclairages Deps'!$A$10:$B$52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Graphique!$C$10:$C$52</c:f>
              <c:numCache>
                <c:formatCode>#\ ##0.0</c:formatCode>
                <c:ptCount val="43"/>
                <c:pt idx="0">
                  <c:v>100</c:v>
                </c:pt>
                <c:pt idx="1">
                  <c:v>99.36981174325426</c:v>
                </c:pt>
                <c:pt idx="2">
                  <c:v>98.672446058124478</c:v>
                </c:pt>
                <c:pt idx="3">
                  <c:v>98.76841381295884</c:v>
                </c:pt>
                <c:pt idx="4">
                  <c:v>95.761424161481742</c:v>
                </c:pt>
                <c:pt idx="5">
                  <c:v>95.766222549223457</c:v>
                </c:pt>
                <c:pt idx="6">
                  <c:v>93.034340461604899</c:v>
                </c:pt>
                <c:pt idx="7">
                  <c:v>90.670334767518113</c:v>
                </c:pt>
                <c:pt idx="8">
                  <c:v>89.261208234033361</c:v>
                </c:pt>
                <c:pt idx="9">
                  <c:v>86.894003614785433</c:v>
                </c:pt>
                <c:pt idx="10">
                  <c:v>85.751987332256363</c:v>
                </c:pt>
                <c:pt idx="11">
                  <c:v>84.942659266486459</c:v>
                </c:pt>
                <c:pt idx="12">
                  <c:v>82.63143583755857</c:v>
                </c:pt>
                <c:pt idx="13">
                  <c:v>82.044433070488324</c:v>
                </c:pt>
                <c:pt idx="14">
                  <c:v>82.53706754530478</c:v>
                </c:pt>
                <c:pt idx="15">
                  <c:v>83.322403672366079</c:v>
                </c:pt>
                <c:pt idx="16">
                  <c:v>83.475952080101095</c:v>
                </c:pt>
                <c:pt idx="17">
                  <c:v>82.629836374977998</c:v>
                </c:pt>
                <c:pt idx="18">
                  <c:v>81.553398058252426</c:v>
                </c:pt>
                <c:pt idx="19">
                  <c:v>79.466099390604768</c:v>
                </c:pt>
                <c:pt idx="20">
                  <c:v>73.474512563778575</c:v>
                </c:pt>
                <c:pt idx="21">
                  <c:v>62.527790662337459</c:v>
                </c:pt>
                <c:pt idx="22">
                  <c:v>56.795316773564089</c:v>
                </c:pt>
                <c:pt idx="23">
                  <c:v>48.513299531357461</c:v>
                </c:pt>
                <c:pt idx="24">
                  <c:v>43.351833783848626</c:v>
                </c:pt>
                <c:pt idx="25">
                  <c:v>44.628204923145823</c:v>
                </c:pt>
                <c:pt idx="26">
                  <c:v>42.446537963244353</c:v>
                </c:pt>
                <c:pt idx="27">
                  <c:v>42.456134738727783</c:v>
                </c:pt>
                <c:pt idx="28">
                  <c:v>46.560355720477922</c:v>
                </c:pt>
                <c:pt idx="29">
                  <c:v>51.809791909918268</c:v>
                </c:pt>
                <c:pt idx="30">
                  <c:v>57.737400233521541</c:v>
                </c:pt>
                <c:pt idx="31">
                  <c:v>64.031285488076009</c:v>
                </c:pt>
                <c:pt idx="32">
                  <c:v>71.192079461301006</c:v>
                </c:pt>
                <c:pt idx="33">
                  <c:v>76.643047935893534</c:v>
                </c:pt>
                <c:pt idx="34">
                  <c:v>80.28662369443866</c:v>
                </c:pt>
                <c:pt idx="35">
                  <c:v>87.217095056061169</c:v>
                </c:pt>
                <c:pt idx="36">
                  <c:v>92.073063450680564</c:v>
                </c:pt>
                <c:pt idx="37">
                  <c:v>96.525967274995608</c:v>
                </c:pt>
                <c:pt idx="38">
                  <c:v>99.827258041298123</c:v>
                </c:pt>
                <c:pt idx="39">
                  <c:v>102.77026918955232</c:v>
                </c:pt>
                <c:pt idx="40">
                  <c:v>103.32368324243055</c:v>
                </c:pt>
                <c:pt idx="41">
                  <c:v>104.34414036883608</c:v>
                </c:pt>
                <c:pt idx="42">
                  <c:v>105.34060555653299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F8-41F7-8925-6F3EB6000BAE}"/>
            </c:ext>
          </c:extLst>
        </c:ser>
        <c:ser>
          <c:idx val="1"/>
          <c:order val="2"/>
          <c:tx>
            <c:strRef>
              <c:f>'Données Eclairages Deps'!$E$9</c:f>
              <c:strCache>
                <c:ptCount val="1"/>
                <c:pt idx="0">
                  <c:v>Alpes-Maritimes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multiLvlStrRef>
              <c:f>'Données Eclairages Deps'!$A$10:$B$52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Eclairages Deps'!$E$10:$E$52</c:f>
              <c:numCache>
                <c:formatCode>#\ ##0.0</c:formatCode>
                <c:ptCount val="43"/>
                <c:pt idx="0">
                  <c:v>100</c:v>
                </c:pt>
                <c:pt idx="1">
                  <c:v>98.690205011389523</c:v>
                </c:pt>
                <c:pt idx="2">
                  <c:v>98.462414578587698</c:v>
                </c:pt>
                <c:pt idx="3">
                  <c:v>96.75398633257403</c:v>
                </c:pt>
                <c:pt idx="4">
                  <c:v>91.059225512528471</c:v>
                </c:pt>
                <c:pt idx="5">
                  <c:v>91.685649202733487</c:v>
                </c:pt>
                <c:pt idx="6">
                  <c:v>86.104783599088847</c:v>
                </c:pt>
                <c:pt idx="7">
                  <c:v>85.592255125284737</c:v>
                </c:pt>
                <c:pt idx="8">
                  <c:v>85.649202733485197</c:v>
                </c:pt>
                <c:pt idx="9">
                  <c:v>88.781321184510247</c:v>
                </c:pt>
                <c:pt idx="10">
                  <c:v>92.084282460136677</c:v>
                </c:pt>
                <c:pt idx="11">
                  <c:v>88.325740318906611</c:v>
                </c:pt>
                <c:pt idx="12">
                  <c:v>83.257403189066054</c:v>
                </c:pt>
                <c:pt idx="13">
                  <c:v>77.619589977220954</c:v>
                </c:pt>
                <c:pt idx="14">
                  <c:v>73.291571753986332</c:v>
                </c:pt>
                <c:pt idx="15">
                  <c:v>74.829157175398635</c:v>
                </c:pt>
                <c:pt idx="16">
                  <c:v>77.050113895216398</c:v>
                </c:pt>
                <c:pt idx="17">
                  <c:v>77.676537585421414</c:v>
                </c:pt>
                <c:pt idx="18">
                  <c:v>81.321184510250561</c:v>
                </c:pt>
                <c:pt idx="19">
                  <c:v>81.03644646924829</c:v>
                </c:pt>
                <c:pt idx="20">
                  <c:v>77.164009111617318</c:v>
                </c:pt>
                <c:pt idx="21">
                  <c:v>64.635535307517088</c:v>
                </c:pt>
                <c:pt idx="22">
                  <c:v>60.535307517084277</c:v>
                </c:pt>
                <c:pt idx="23">
                  <c:v>58.314350797266513</c:v>
                </c:pt>
                <c:pt idx="24">
                  <c:v>52.050113895216398</c:v>
                </c:pt>
                <c:pt idx="25">
                  <c:v>56.833712984054671</c:v>
                </c:pt>
                <c:pt idx="26">
                  <c:v>52.562642369020494</c:v>
                </c:pt>
                <c:pt idx="27">
                  <c:v>48.006833712984054</c:v>
                </c:pt>
                <c:pt idx="28">
                  <c:v>50.512528473804096</c:v>
                </c:pt>
                <c:pt idx="29">
                  <c:v>53.929384965831439</c:v>
                </c:pt>
                <c:pt idx="30">
                  <c:v>57.972665148063783</c:v>
                </c:pt>
                <c:pt idx="31">
                  <c:v>61.332574031890665</c:v>
                </c:pt>
                <c:pt idx="32">
                  <c:v>67.141230068337137</c:v>
                </c:pt>
                <c:pt idx="33">
                  <c:v>71.412300683371299</c:v>
                </c:pt>
                <c:pt idx="34">
                  <c:v>74.430523917995444</c:v>
                </c:pt>
                <c:pt idx="35">
                  <c:v>82.289293849658321</c:v>
                </c:pt>
                <c:pt idx="36">
                  <c:v>85.478359908883832</c:v>
                </c:pt>
                <c:pt idx="37">
                  <c:v>89.920273348519359</c:v>
                </c:pt>
                <c:pt idx="38">
                  <c:v>92.653758542141233</c:v>
                </c:pt>
                <c:pt idx="39">
                  <c:v>91.514806378132121</c:v>
                </c:pt>
                <c:pt idx="40">
                  <c:v>88.610478359908882</c:v>
                </c:pt>
                <c:pt idx="41">
                  <c:v>85.763097949886102</c:v>
                </c:pt>
                <c:pt idx="42">
                  <c:v>82.004555808656036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F8-41F7-8925-6F3EB6000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2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9.9840945505139278E-2"/>
          <c:y val="0.15504676310922114"/>
          <c:w val="0.78225641514594513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Graph2'!$M$10:$M$52</c:f>
              <c:numCache>
                <c:formatCode>#,##0</c:formatCode>
                <c:ptCount val="43"/>
                <c:pt idx="0">
                  <c:v>49.622432205360383</c:v>
                </c:pt>
                <c:pt idx="1">
                  <c:v>-335.46780690079322</c:v>
                </c:pt>
                <c:pt idx="2">
                  <c:v>503.48555646685418</c:v>
                </c:pt>
                <c:pt idx="3">
                  <c:v>2193.7623966065003</c:v>
                </c:pt>
                <c:pt idx="4">
                  <c:v>912.56450718984706</c:v>
                </c:pt>
                <c:pt idx="5">
                  <c:v>811.85802760993829</c:v>
                </c:pt>
                <c:pt idx="6">
                  <c:v>1382.1810703515657</c:v>
                </c:pt>
                <c:pt idx="7">
                  <c:v>89.228269760380499</c:v>
                </c:pt>
                <c:pt idx="8">
                  <c:v>-148.02803278615465</c:v>
                </c:pt>
                <c:pt idx="9">
                  <c:v>2112.2834736598306</c:v>
                </c:pt>
                <c:pt idx="10">
                  <c:v>-609.27189705427736</c:v>
                </c:pt>
                <c:pt idx="11">
                  <c:v>1608.7188889968675</c:v>
                </c:pt>
                <c:pt idx="12">
                  <c:v>1246.6163429448497</c:v>
                </c:pt>
                <c:pt idx="13">
                  <c:v>212.51938729156973</c:v>
                </c:pt>
                <c:pt idx="14">
                  <c:v>1141.9895357328351</c:v>
                </c:pt>
                <c:pt idx="15">
                  <c:v>-1156.5724390959367</c:v>
                </c:pt>
                <c:pt idx="16">
                  <c:v>1491.2190203052596</c:v>
                </c:pt>
                <c:pt idx="17">
                  <c:v>404.66768420301378</c:v>
                </c:pt>
                <c:pt idx="18">
                  <c:v>458.44435797620099</c:v>
                </c:pt>
                <c:pt idx="19">
                  <c:v>2908.4232424616348</c:v>
                </c:pt>
                <c:pt idx="20">
                  <c:v>-7234.5818824389135</c:v>
                </c:pt>
                <c:pt idx="21">
                  <c:v>-10095.053938545461</c:v>
                </c:pt>
                <c:pt idx="22">
                  <c:v>10196.012020271679</c:v>
                </c:pt>
                <c:pt idx="23">
                  <c:v>1917.0284095455427</c:v>
                </c:pt>
                <c:pt idx="24">
                  <c:v>133.85119405388832</c:v>
                </c:pt>
                <c:pt idx="25">
                  <c:v>3908.3984217844554</c:v>
                </c:pt>
                <c:pt idx="26">
                  <c:v>5810.5504116394441</c:v>
                </c:pt>
                <c:pt idx="27">
                  <c:v>4984.2745433014352</c:v>
                </c:pt>
                <c:pt idx="28">
                  <c:v>2291.8225159701542</c:v>
                </c:pt>
                <c:pt idx="29">
                  <c:v>2625.7535528327571</c:v>
                </c:pt>
                <c:pt idx="30">
                  <c:v>60.333930038730614</c:v>
                </c:pt>
                <c:pt idx="31">
                  <c:v>2815.9437705220189</c:v>
                </c:pt>
                <c:pt idx="32">
                  <c:v>2009.2938673004974</c:v>
                </c:pt>
                <c:pt idx="33">
                  <c:v>62.846692102844827</c:v>
                </c:pt>
                <c:pt idx="34">
                  <c:v>722.21433051727945</c:v>
                </c:pt>
                <c:pt idx="35">
                  <c:v>876.78806392051047</c:v>
                </c:pt>
                <c:pt idx="36">
                  <c:v>2911.9487740661716</c:v>
                </c:pt>
                <c:pt idx="37">
                  <c:v>-1058.4591912149917</c:v>
                </c:pt>
                <c:pt idx="38">
                  <c:v>1000.6570402446669</c:v>
                </c:pt>
                <c:pt idx="39">
                  <c:v>-817.23976927547483</c:v>
                </c:pt>
                <c:pt idx="40">
                  <c:v>-220.45292019477347</c:v>
                </c:pt>
                <c:pt idx="41">
                  <c:v>3094.3023512686486</c:v>
                </c:pt>
                <c:pt idx="42">
                  <c:v>1026.4578256015666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4-4C6E-AC37-3C81ADBC1F89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Graph2'!$N$10:$N$52</c:f>
              <c:numCache>
                <c:formatCode>#,##0</c:formatCode>
                <c:ptCount val="43"/>
                <c:pt idx="0">
                  <c:v>-199.57461562828576</c:v>
                </c:pt>
                <c:pt idx="1">
                  <c:v>688.98675696691862</c:v>
                </c:pt>
                <c:pt idx="2">
                  <c:v>732.33584015550423</c:v>
                </c:pt>
                <c:pt idx="3">
                  <c:v>-180.74850954336489</c:v>
                </c:pt>
                <c:pt idx="4">
                  <c:v>-104.44214444487443</c:v>
                </c:pt>
                <c:pt idx="5">
                  <c:v>-1.9124637545355654</c:v>
                </c:pt>
                <c:pt idx="6">
                  <c:v>330.48123966277035</c:v>
                </c:pt>
                <c:pt idx="7">
                  <c:v>338.38310323482528</c:v>
                </c:pt>
                <c:pt idx="8">
                  <c:v>341.90923079491949</c:v>
                </c:pt>
                <c:pt idx="9">
                  <c:v>45.283380637956725</c:v>
                </c:pt>
                <c:pt idx="10">
                  <c:v>217.31117885118874</c:v>
                </c:pt>
                <c:pt idx="11">
                  <c:v>356.88569581676529</c:v>
                </c:pt>
                <c:pt idx="12">
                  <c:v>476.68429389218545</c:v>
                </c:pt>
                <c:pt idx="13">
                  <c:v>65.152456626503408</c:v>
                </c:pt>
                <c:pt idx="14">
                  <c:v>-211.6739654130688</c:v>
                </c:pt>
                <c:pt idx="15">
                  <c:v>-468.2877772329648</c:v>
                </c:pt>
                <c:pt idx="16">
                  <c:v>654.98065242670418</c:v>
                </c:pt>
                <c:pt idx="17">
                  <c:v>36.96103354367915</c:v>
                </c:pt>
                <c:pt idx="18">
                  <c:v>141.9428817050175</c:v>
                </c:pt>
                <c:pt idx="19">
                  <c:v>-446.66552799421333</c:v>
                </c:pt>
                <c:pt idx="20">
                  <c:v>-3696.2020138641101</c:v>
                </c:pt>
                <c:pt idx="21">
                  <c:v>1073.9293070538042</c:v>
                </c:pt>
                <c:pt idx="22">
                  <c:v>1495.6571138390791</c:v>
                </c:pt>
                <c:pt idx="23">
                  <c:v>299.64100113040058</c:v>
                </c:pt>
                <c:pt idx="24">
                  <c:v>272.07870838570307</c:v>
                </c:pt>
                <c:pt idx="25">
                  <c:v>193.16601684828674</c:v>
                </c:pt>
                <c:pt idx="26">
                  <c:v>391.46298913738792</c:v>
                </c:pt>
                <c:pt idx="27">
                  <c:v>344.56895774748045</c:v>
                </c:pt>
                <c:pt idx="28">
                  <c:v>-408.76952078259274</c:v>
                </c:pt>
                <c:pt idx="29">
                  <c:v>53.801517003479603</c:v>
                </c:pt>
                <c:pt idx="30">
                  <c:v>2.4502141284610843</c:v>
                </c:pt>
                <c:pt idx="31">
                  <c:v>78.506296676692727</c:v>
                </c:pt>
                <c:pt idx="32">
                  <c:v>-171.07500625529428</c:v>
                </c:pt>
                <c:pt idx="33">
                  <c:v>-469.87293314853559</c:v>
                </c:pt>
                <c:pt idx="34">
                  <c:v>-278.50511451158218</c:v>
                </c:pt>
                <c:pt idx="35">
                  <c:v>-108.76478515044892</c:v>
                </c:pt>
                <c:pt idx="36">
                  <c:v>-216.87581777205196</c:v>
                </c:pt>
                <c:pt idx="37">
                  <c:v>-6.7567133442908016</c:v>
                </c:pt>
                <c:pt idx="38">
                  <c:v>16.179634794866615</c:v>
                </c:pt>
                <c:pt idx="39">
                  <c:v>-287.3930668582725</c:v>
                </c:pt>
                <c:pt idx="40">
                  <c:v>33.832862785417092</c:v>
                </c:pt>
                <c:pt idx="41">
                  <c:v>-36.234809317233157</c:v>
                </c:pt>
                <c:pt idx="42">
                  <c:v>-101.08071627052959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74-4C6E-AC37-3C81ADBC1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663296"/>
        <c:axId val="208664832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Graph2'!$L$10:$L$52</c:f>
              <c:numCache>
                <c:formatCode>#,##0</c:formatCode>
                <c:ptCount val="43"/>
                <c:pt idx="0">
                  <c:v>-149.95218342298176</c:v>
                </c:pt>
                <c:pt idx="1">
                  <c:v>353.51895006617997</c:v>
                </c:pt>
                <c:pt idx="2">
                  <c:v>1235.8213966223411</c:v>
                </c:pt>
                <c:pt idx="3">
                  <c:v>2013.0138870631345</c:v>
                </c:pt>
                <c:pt idx="4">
                  <c:v>808.12236274493625</c:v>
                </c:pt>
                <c:pt idx="5">
                  <c:v>809.94556385540636</c:v>
                </c:pt>
                <c:pt idx="6">
                  <c:v>1712.6623100143624</c:v>
                </c:pt>
                <c:pt idx="7">
                  <c:v>427.61137299519032</c:v>
                </c:pt>
                <c:pt idx="8">
                  <c:v>193.88119800877757</c:v>
                </c:pt>
                <c:pt idx="9">
                  <c:v>2157.5668542977655</c:v>
                </c:pt>
                <c:pt idx="10">
                  <c:v>-391.96071820304496</c:v>
                </c:pt>
                <c:pt idx="11">
                  <c:v>1965.6045848135836</c:v>
                </c:pt>
                <c:pt idx="12">
                  <c:v>1723.3006368370843</c:v>
                </c:pt>
                <c:pt idx="13">
                  <c:v>277.67184391804039</c:v>
                </c:pt>
                <c:pt idx="14">
                  <c:v>930.3155703197699</c:v>
                </c:pt>
                <c:pt idx="15">
                  <c:v>-1624.8602163288742</c:v>
                </c:pt>
                <c:pt idx="16">
                  <c:v>2146.1996727319201</c:v>
                </c:pt>
                <c:pt idx="17">
                  <c:v>441.62871774670202</c:v>
                </c:pt>
                <c:pt idx="18">
                  <c:v>600.38723968120757</c:v>
                </c:pt>
                <c:pt idx="19">
                  <c:v>2461.7577144674724</c:v>
                </c:pt>
                <c:pt idx="20">
                  <c:v>-10930.783896303037</c:v>
                </c:pt>
                <c:pt idx="21">
                  <c:v>-9021.1246314916643</c:v>
                </c:pt>
                <c:pt idx="22">
                  <c:v>11691.669134110736</c:v>
                </c:pt>
                <c:pt idx="23">
                  <c:v>2216.6694106759387</c:v>
                </c:pt>
                <c:pt idx="24">
                  <c:v>405.92990243958775</c:v>
                </c:pt>
                <c:pt idx="25">
                  <c:v>4101.5644386327476</c:v>
                </c:pt>
                <c:pt idx="26">
                  <c:v>6202.0134007768356</c:v>
                </c:pt>
                <c:pt idx="27">
                  <c:v>5328.8435010489193</c:v>
                </c:pt>
                <c:pt idx="28">
                  <c:v>1883.0529951875797</c:v>
                </c:pt>
                <c:pt idx="29">
                  <c:v>2679.5550698362058</c:v>
                </c:pt>
                <c:pt idx="30">
                  <c:v>62.78414416720625</c:v>
                </c:pt>
                <c:pt idx="31">
                  <c:v>2894.4500671987189</c:v>
                </c:pt>
                <c:pt idx="32">
                  <c:v>1838.2188610451994</c:v>
                </c:pt>
                <c:pt idx="33">
                  <c:v>-407.02624104567803</c:v>
                </c:pt>
                <c:pt idx="34">
                  <c:v>443.70921600569272</c:v>
                </c:pt>
                <c:pt idx="35">
                  <c:v>768.023278770037</c:v>
                </c:pt>
                <c:pt idx="36">
                  <c:v>2695.0729562941706</c:v>
                </c:pt>
                <c:pt idx="37">
                  <c:v>-1065.2159045592998</c:v>
                </c:pt>
                <c:pt idx="38">
                  <c:v>1016.8366750395508</c:v>
                </c:pt>
                <c:pt idx="39">
                  <c:v>-1104.6328361337655</c:v>
                </c:pt>
                <c:pt idx="40">
                  <c:v>-186.62005740933819</c:v>
                </c:pt>
                <c:pt idx="41">
                  <c:v>3058.0675419513718</c:v>
                </c:pt>
                <c:pt idx="42">
                  <c:v>925.37710933107883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74-4C6E-AC37-3C81ADBC1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63296"/>
        <c:axId val="208664832"/>
      </c:lineChart>
      <c:catAx>
        <c:axId val="2086632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64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8664832"/>
        <c:scaling>
          <c:orientation val="minMax"/>
          <c:max val="12000"/>
          <c:min val="-12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08663296"/>
        <c:crosses val="autoZero"/>
        <c:crossBetween val="between"/>
        <c:majorUnit val="40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5578887233E-2"/>
          <c:y val="0.2533705628201619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B08-48FD-8D4F-90A9C87B90AF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08-48FD-8D4F-90A9C87B90AF}"/>
                </c:ext>
              </c:extLst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08-48FD-8D4F-90A9C87B90AF}"/>
                </c:ext>
              </c:extLst>
            </c:dLbl>
            <c:dLbl>
              <c:idx val="3"/>
              <c:layout>
                <c:manualLayout>
                  <c:x val="-1.8451339921768473E-3"/>
                  <c:y val="7.12669317900258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08-48FD-8D4F-90A9C87B90AF}"/>
                </c:ext>
              </c:extLst>
            </c:dLbl>
            <c:dLbl>
              <c:idx val="4"/>
              <c:layout>
                <c:manualLayout>
                  <c:x val="3.59874095072501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08-48FD-8D4F-90A9C87B90AF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(2)'!$BH$9:$BL$9</c:f>
              <c:numCache>
                <c:formatCode>#,##0</c:formatCode>
                <c:ptCount val="5"/>
                <c:pt idx="0">
                  <c:v>1030</c:v>
                </c:pt>
                <c:pt idx="1">
                  <c:v>860</c:v>
                </c:pt>
                <c:pt idx="2">
                  <c:v>360</c:v>
                </c:pt>
                <c:pt idx="3">
                  <c:v>-100</c:v>
                </c:pt>
                <c:pt idx="4">
                  <c:v>-80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08-48FD-8D4F-90A9C87B90AF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B08-48FD-8D4F-90A9C87B90AF}"/>
              </c:ext>
            </c:extLst>
          </c:dPt>
          <c:dLbls>
            <c:dLbl>
              <c:idx val="0"/>
              <c:layout>
                <c:manualLayout>
                  <c:x val="-1.3289838629055385E-4"/>
                  <c:y val="-1.8723187968123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08-48FD-8D4F-90A9C87B90AF}"/>
                </c:ext>
              </c:extLst>
            </c:dLbl>
            <c:dLbl>
              <c:idx val="1"/>
              <c:layout>
                <c:manualLayout>
                  <c:x val="-6.9158262581718621E-5"/>
                  <c:y val="-5.1160738400822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08-48FD-8D4F-90A9C87B90AF}"/>
                </c:ext>
              </c:extLst>
            </c:dLbl>
            <c:dLbl>
              <c:idx val="2"/>
              <c:layout>
                <c:manualLayout>
                  <c:x val="1.8658196685077864E-3"/>
                  <c:y val="-8.1491367224142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08-48FD-8D4F-90A9C87B90AF}"/>
                </c:ext>
              </c:extLst>
            </c:dLbl>
            <c:dLbl>
              <c:idx val="3"/>
              <c:layout>
                <c:manualLayout>
                  <c:x val="-1.9368027085201183E-3"/>
                  <c:y val="-2.303598072421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08-48FD-8D4F-90A9C87B90AF}"/>
                </c:ext>
              </c:extLst>
            </c:dLbl>
            <c:dLbl>
              <c:idx val="4"/>
              <c:layout>
                <c:manualLayout>
                  <c:x val="3.5987409507250187E-3"/>
                  <c:y val="-2.1017026030700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08-48FD-8D4F-90A9C87B90AF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(2)'!$BN$9:$BR$9</c:f>
              <c:numCache>
                <c:formatCode>#,##0</c:formatCode>
                <c:ptCount val="5"/>
                <c:pt idx="0">
                  <c:v>-100</c:v>
                </c:pt>
                <c:pt idx="1">
                  <c:v>70</c:v>
                </c:pt>
                <c:pt idx="2">
                  <c:v>-40</c:v>
                </c:pt>
                <c:pt idx="3">
                  <c:v>-20</c:v>
                </c:pt>
                <c:pt idx="4">
                  <c:v>-120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08-48FD-8D4F-90A9C87B90AF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3.6931016386456206E-3"/>
                  <c:y val="0.143421458678263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08-48FD-8D4F-90A9C87B90AF}"/>
                </c:ext>
              </c:extLst>
            </c:dLbl>
            <c:dLbl>
              <c:idx val="1"/>
              <c:layout>
                <c:manualLayout>
                  <c:x val="3.4380727523737522E-3"/>
                  <c:y val="0.127869330913605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559094726796051E-2"/>
                      <c:h val="7.08083999265406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FB08-48FD-8D4F-90A9C87B90AF}"/>
                </c:ext>
              </c:extLst>
            </c:dLbl>
            <c:dLbl>
              <c:idx val="2"/>
              <c:layout>
                <c:manualLayout>
                  <c:x val="-3.9900686084377154E-3"/>
                  <c:y val="3.73117632400781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B08-48FD-8D4F-90A9C87B90AF}"/>
                </c:ext>
              </c:extLst>
            </c:dLbl>
            <c:dLbl>
              <c:idx val="3"/>
              <c:layout>
                <c:manualLayout>
                  <c:x val="-1.8039043222295645E-3"/>
                  <c:y val="-3.57709075795433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B08-48FD-8D4F-90A9C87B90AF}"/>
                </c:ext>
              </c:extLst>
            </c:dLbl>
            <c:dLbl>
              <c:idx val="4"/>
              <c:layout>
                <c:manualLayout>
                  <c:x val="3.5529774339105491E-3"/>
                  <c:y val="8.81465623430168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B08-48FD-8D4F-90A9C87B90AF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(2)'!$BB$9:$BF$9</c:f>
              <c:numCache>
                <c:formatCode>#,##0</c:formatCode>
                <c:ptCount val="5"/>
                <c:pt idx="0">
                  <c:v>930</c:v>
                </c:pt>
                <c:pt idx="1">
                  <c:v>930</c:v>
                </c:pt>
                <c:pt idx="2">
                  <c:v>320</c:v>
                </c:pt>
                <c:pt idx="3">
                  <c:v>-120</c:v>
                </c:pt>
                <c:pt idx="4">
                  <c:v>-190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B08-48FD-8D4F-90A9C87B9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757120"/>
        <c:axId val="210758656"/>
      </c:barChart>
      <c:catAx>
        <c:axId val="21075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758656"/>
        <c:crosses val="autoZero"/>
        <c:auto val="1"/>
        <c:lblAlgn val="ctr"/>
        <c:lblOffset val="100"/>
        <c:noMultiLvlLbl val="0"/>
      </c:catAx>
      <c:valAx>
        <c:axId val="210758656"/>
        <c:scaling>
          <c:orientation val="minMax"/>
          <c:max val="1200"/>
          <c:min val="-3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757120"/>
        <c:crosses val="autoZero"/>
        <c:crossBetween val="between"/>
        <c:majorUnit val="2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3'!$AD$8:$AD$9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3'!$AD$10:$AD$52</c:f>
              <c:numCache>
                <c:formatCode>#\ ##0.0</c:formatCode>
                <c:ptCount val="43"/>
                <c:pt idx="0">
                  <c:v>100</c:v>
                </c:pt>
                <c:pt idx="1">
                  <c:v>100.92676253290098</c:v>
                </c:pt>
                <c:pt idx="2">
                  <c:v>102.18628581938327</c:v>
                </c:pt>
                <c:pt idx="3">
                  <c:v>101.89897739308013</c:v>
                </c:pt>
                <c:pt idx="4">
                  <c:v>101.91772823696923</c:v>
                </c:pt>
                <c:pt idx="5">
                  <c:v>101.62087800065515</c:v>
                </c:pt>
                <c:pt idx="6">
                  <c:v>102.83250537191925</c:v>
                </c:pt>
                <c:pt idx="7">
                  <c:v>103.53783771537036</c:v>
                </c:pt>
                <c:pt idx="8">
                  <c:v>104.20513594178209</c:v>
                </c:pt>
                <c:pt idx="9">
                  <c:v>103.48601208093189</c:v>
                </c:pt>
                <c:pt idx="10">
                  <c:v>104.68574726376572</c:v>
                </c:pt>
                <c:pt idx="11">
                  <c:v>105.94303044620095</c:v>
                </c:pt>
                <c:pt idx="12">
                  <c:v>106.71081461527936</c:v>
                </c:pt>
                <c:pt idx="13">
                  <c:v>107.34822806246575</c:v>
                </c:pt>
                <c:pt idx="14">
                  <c:v>108.96270375450013</c:v>
                </c:pt>
                <c:pt idx="15">
                  <c:v>108.14468480689374</c:v>
                </c:pt>
                <c:pt idx="16">
                  <c:v>110.85644802124577</c:v>
                </c:pt>
                <c:pt idx="17">
                  <c:v>112.09231154063968</c:v>
                </c:pt>
                <c:pt idx="18">
                  <c:v>111.95548276559477</c:v>
                </c:pt>
                <c:pt idx="19">
                  <c:v>111.67838687872526</c:v>
                </c:pt>
                <c:pt idx="20">
                  <c:v>101.59874967988802</c:v>
                </c:pt>
                <c:pt idx="21">
                  <c:v>108.48740034116014</c:v>
                </c:pt>
                <c:pt idx="22">
                  <c:v>112.88419065106736</c:v>
                </c:pt>
                <c:pt idx="23">
                  <c:v>113.64246157605433</c:v>
                </c:pt>
                <c:pt idx="24">
                  <c:v>115.75098484918904</c:v>
                </c:pt>
                <c:pt idx="25">
                  <c:v>115.98149352022726</c:v>
                </c:pt>
                <c:pt idx="26">
                  <c:v>117.78983921947983</c:v>
                </c:pt>
                <c:pt idx="27">
                  <c:v>118.29001927395227</c:v>
                </c:pt>
                <c:pt idx="28">
                  <c:v>117.27742275518223</c:v>
                </c:pt>
                <c:pt idx="29">
                  <c:v>116.04251425430421</c:v>
                </c:pt>
                <c:pt idx="30">
                  <c:v>116.0204254679706</c:v>
                </c:pt>
                <c:pt idx="31">
                  <c:v>117.39298613860865</c:v>
                </c:pt>
                <c:pt idx="32">
                  <c:v>117.03178841856014</c:v>
                </c:pt>
                <c:pt idx="33">
                  <c:v>115.54904395672163</c:v>
                </c:pt>
                <c:pt idx="34">
                  <c:v>113.76759958190266</c:v>
                </c:pt>
                <c:pt idx="35">
                  <c:v>112.55281947604342</c:v>
                </c:pt>
                <c:pt idx="36">
                  <c:v>110.9126213254554</c:v>
                </c:pt>
                <c:pt idx="37">
                  <c:v>110.15036148034073</c:v>
                </c:pt>
                <c:pt idx="38">
                  <c:v>110.35666203590566</c:v>
                </c:pt>
                <c:pt idx="39">
                  <c:v>109.54078076568044</c:v>
                </c:pt>
                <c:pt idx="40">
                  <c:v>108.88883578060073</c:v>
                </c:pt>
                <c:pt idx="41">
                  <c:v>108.92145778849154</c:v>
                </c:pt>
                <c:pt idx="42">
                  <c:v>108.11248262859368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F3-4883-BBA4-72A3C5D3C418}"/>
            </c:ext>
          </c:extLst>
        </c:ser>
        <c:ser>
          <c:idx val="1"/>
          <c:order val="1"/>
          <c:tx>
            <c:strRef>
              <c:f>'Données graph 1 et 3'!$AC$8:$AC$9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3'!$AC$10:$AC$52</c:f>
              <c:numCache>
                <c:formatCode>#\ ##0.0</c:formatCode>
                <c:ptCount val="43"/>
                <c:pt idx="0">
                  <c:v>100</c:v>
                </c:pt>
                <c:pt idx="1">
                  <c:v>100.05249514508721</c:v>
                </c:pt>
                <c:pt idx="2">
                  <c:v>100.7251665494268</c:v>
                </c:pt>
                <c:pt idx="3">
                  <c:v>100.30679108444021</c:v>
                </c:pt>
                <c:pt idx="4">
                  <c:v>100.35559523331689</c:v>
                </c:pt>
                <c:pt idx="5">
                  <c:v>100.16940079553898</c:v>
                </c:pt>
                <c:pt idx="6">
                  <c:v>100.30072106797832</c:v>
                </c:pt>
                <c:pt idx="7">
                  <c:v>100.34253922770706</c:v>
                </c:pt>
                <c:pt idx="8">
                  <c:v>99.983108980546561</c:v>
                </c:pt>
                <c:pt idx="9">
                  <c:v>100.6660480229127</c:v>
                </c:pt>
                <c:pt idx="10">
                  <c:v>100.63800621499372</c:v>
                </c:pt>
                <c:pt idx="11">
                  <c:v>101.0697902429081</c:v>
                </c:pt>
                <c:pt idx="12">
                  <c:v>101.34269644965428</c:v>
                </c:pt>
                <c:pt idx="13">
                  <c:v>101.31963293283512</c:v>
                </c:pt>
                <c:pt idx="14">
                  <c:v>100.75751675862708</c:v>
                </c:pt>
                <c:pt idx="15">
                  <c:v>100.01731512215737</c:v>
                </c:pt>
                <c:pt idx="16">
                  <c:v>100.32534438649805</c:v>
                </c:pt>
                <c:pt idx="17">
                  <c:v>100.71870780040651</c:v>
                </c:pt>
                <c:pt idx="18">
                  <c:v>100.70957629806583</c:v>
                </c:pt>
                <c:pt idx="19">
                  <c:v>100.90772803997625</c:v>
                </c:pt>
                <c:pt idx="20">
                  <c:v>99.874033765613433</c:v>
                </c:pt>
                <c:pt idx="21">
                  <c:v>99.395010409397315</c:v>
                </c:pt>
                <c:pt idx="22">
                  <c:v>100.6663642049021</c:v>
                </c:pt>
                <c:pt idx="23">
                  <c:v>101.17836354959755</c:v>
                </c:pt>
                <c:pt idx="24">
                  <c:v>101.85444492807972</c:v>
                </c:pt>
                <c:pt idx="25">
                  <c:v>102.58698440256649</c:v>
                </c:pt>
                <c:pt idx="26">
                  <c:v>103.24054166920287</c:v>
                </c:pt>
                <c:pt idx="27">
                  <c:v>103.97873594866422</c:v>
                </c:pt>
                <c:pt idx="28">
                  <c:v>104.21279565263937</c:v>
                </c:pt>
                <c:pt idx="29">
                  <c:v>104.35076827699856</c:v>
                </c:pt>
                <c:pt idx="30">
                  <c:v>105.26772694590298</c:v>
                </c:pt>
                <c:pt idx="31">
                  <c:v>106.21133674097725</c:v>
                </c:pt>
                <c:pt idx="32">
                  <c:v>106.60490530451507</c:v>
                </c:pt>
                <c:pt idx="33">
                  <c:v>106.43721480470181</c:v>
                </c:pt>
                <c:pt idx="34">
                  <c:v>106.94873406030281</c:v>
                </c:pt>
                <c:pt idx="35">
                  <c:v>107.6220401635194</c:v>
                </c:pt>
                <c:pt idx="36">
                  <c:v>107.36486911900491</c:v>
                </c:pt>
                <c:pt idx="37">
                  <c:v>107.96826878339604</c:v>
                </c:pt>
                <c:pt idx="38">
                  <c:v>108.36910924430643</c:v>
                </c:pt>
                <c:pt idx="39">
                  <c:v>108.20630087536045</c:v>
                </c:pt>
                <c:pt idx="40">
                  <c:v>108.42289142881883</c:v>
                </c:pt>
                <c:pt idx="41">
                  <c:v>108.72688901425269</c:v>
                </c:pt>
                <c:pt idx="42">
                  <c:v>108.3414699175899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F3-4883-BBA4-72A3C5D3C418}"/>
            </c:ext>
          </c:extLst>
        </c:ser>
        <c:ser>
          <c:idx val="2"/>
          <c:order val="2"/>
          <c:tx>
            <c:strRef>
              <c:f>'Données graph 1 et 3'!$AE$8:$AE$9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3'!$AE$10:$AE$52</c:f>
              <c:numCache>
                <c:formatCode>#\ ##0.0</c:formatCode>
                <c:ptCount val="43"/>
                <c:pt idx="0">
                  <c:v>100</c:v>
                </c:pt>
                <c:pt idx="1">
                  <c:v>100.41336023564268</c:v>
                </c:pt>
                <c:pt idx="2">
                  <c:v>100.75702700155702</c:v>
                </c:pt>
                <c:pt idx="3">
                  <c:v>101.32044766688384</c:v>
                </c:pt>
                <c:pt idx="4">
                  <c:v>102.15901086741796</c:v>
                </c:pt>
                <c:pt idx="5">
                  <c:v>102.50245082159415</c:v>
                </c:pt>
                <c:pt idx="6">
                  <c:v>103.05745320534399</c:v>
                </c:pt>
                <c:pt idx="7">
                  <c:v>102.82924617955398</c:v>
                </c:pt>
                <c:pt idx="8">
                  <c:v>102.82408364254445</c:v>
                </c:pt>
                <c:pt idx="9">
                  <c:v>103.32572566160235</c:v>
                </c:pt>
                <c:pt idx="10">
                  <c:v>103.61275597668124</c:v>
                </c:pt>
                <c:pt idx="11">
                  <c:v>104.26648027753751</c:v>
                </c:pt>
                <c:pt idx="12">
                  <c:v>104.86178897291494</c:v>
                </c:pt>
                <c:pt idx="13">
                  <c:v>104.92634257150144</c:v>
                </c:pt>
                <c:pt idx="14">
                  <c:v>104.97028458780294</c:v>
                </c:pt>
                <c:pt idx="15">
                  <c:v>104.7194655071531</c:v>
                </c:pt>
                <c:pt idx="16">
                  <c:v>105.3413884717443</c:v>
                </c:pt>
                <c:pt idx="17">
                  <c:v>105.24118450471171</c:v>
                </c:pt>
                <c:pt idx="18">
                  <c:v>105.58892239010575</c:v>
                </c:pt>
                <c:pt idx="19">
                  <c:v>106.59081945079554</c:v>
                </c:pt>
                <c:pt idx="20">
                  <c:v>103.01737717592256</c:v>
                </c:pt>
                <c:pt idx="21">
                  <c:v>98.40488127768586</c:v>
                </c:pt>
                <c:pt idx="22">
                  <c:v>102.11403404744786</c:v>
                </c:pt>
                <c:pt idx="23">
                  <c:v>102.8991333648474</c:v>
                </c:pt>
                <c:pt idx="24">
                  <c:v>102.44504510225809</c:v>
                </c:pt>
                <c:pt idx="25">
                  <c:v>104.32469187671292</c:v>
                </c:pt>
                <c:pt idx="26">
                  <c:v>106.69782354525894</c:v>
                </c:pt>
                <c:pt idx="27">
                  <c:v>108.96724105690086</c:v>
                </c:pt>
                <c:pt idx="28">
                  <c:v>109.69371767406673</c:v>
                </c:pt>
                <c:pt idx="29">
                  <c:v>110.94654656015371</c:v>
                </c:pt>
                <c:pt idx="30">
                  <c:v>111.63806261273672</c:v>
                </c:pt>
                <c:pt idx="31">
                  <c:v>112.09432843288766</c:v>
                </c:pt>
                <c:pt idx="32">
                  <c:v>112.78933220510849</c:v>
                </c:pt>
                <c:pt idx="33">
                  <c:v>112.85398161961788</c:v>
                </c:pt>
                <c:pt idx="34">
                  <c:v>113.0411734497311</c:v>
                </c:pt>
                <c:pt idx="35">
                  <c:v>112.85603475718776</c:v>
                </c:pt>
                <c:pt idx="36">
                  <c:v>113.90318007386435</c:v>
                </c:pt>
                <c:pt idx="37">
                  <c:v>113.41075666097913</c:v>
                </c:pt>
                <c:pt idx="38">
                  <c:v>113.47714331944803</c:v>
                </c:pt>
                <c:pt idx="39">
                  <c:v>113.49881063554352</c:v>
                </c:pt>
                <c:pt idx="40">
                  <c:v>113.33563819025957</c:v>
                </c:pt>
                <c:pt idx="41">
                  <c:v>114.22629335527981</c:v>
                </c:pt>
                <c:pt idx="42">
                  <c:v>114.67026876442779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F3-4883-BBA4-72A3C5D3C418}"/>
            </c:ext>
          </c:extLst>
        </c:ser>
        <c:ser>
          <c:idx val="3"/>
          <c:order val="3"/>
          <c:tx>
            <c:strRef>
              <c:f>'Données graph 1 et 3'!$AF$8:$AF$9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3'!$AF$10:$AF$52</c:f>
              <c:numCache>
                <c:formatCode>#\ ##0.0</c:formatCode>
                <c:ptCount val="43"/>
                <c:pt idx="0">
                  <c:v>100</c:v>
                </c:pt>
                <c:pt idx="1">
                  <c:v>99.447874069082218</c:v>
                </c:pt>
                <c:pt idx="2">
                  <c:v>99.461243844665319</c:v>
                </c:pt>
                <c:pt idx="3">
                  <c:v>100.23410306163596</c:v>
                </c:pt>
                <c:pt idx="4">
                  <c:v>99.476693267990981</c:v>
                </c:pt>
                <c:pt idx="5">
                  <c:v>99.630082343746523</c:v>
                </c:pt>
                <c:pt idx="6">
                  <c:v>99.815184401171393</c:v>
                </c:pt>
                <c:pt idx="7">
                  <c:v>100.362997996177</c:v>
                </c:pt>
                <c:pt idx="8">
                  <c:v>100.44743632700998</c:v>
                </c:pt>
                <c:pt idx="9">
                  <c:v>101.24489761018542</c:v>
                </c:pt>
                <c:pt idx="10">
                  <c:v>100.30521172021993</c:v>
                </c:pt>
                <c:pt idx="11">
                  <c:v>100.37676464653973</c:v>
                </c:pt>
                <c:pt idx="12">
                  <c:v>100.50569848035906</c:v>
                </c:pt>
                <c:pt idx="13">
                  <c:v>100.48257851697943</c:v>
                </c:pt>
                <c:pt idx="14">
                  <c:v>100.91774812739145</c:v>
                </c:pt>
                <c:pt idx="15">
                  <c:v>100.44283230546607</c:v>
                </c:pt>
                <c:pt idx="16">
                  <c:v>100.56944284733116</c:v>
                </c:pt>
                <c:pt idx="17">
                  <c:v>100.73393149977454</c:v>
                </c:pt>
                <c:pt idx="18">
                  <c:v>100.62564598277255</c:v>
                </c:pt>
                <c:pt idx="19">
                  <c:v>100.90732298809731</c:v>
                </c:pt>
                <c:pt idx="20">
                  <c:v>100.36841176725663</c:v>
                </c:pt>
                <c:pt idx="21">
                  <c:v>99.737648087564878</c:v>
                </c:pt>
                <c:pt idx="22">
                  <c:v>101.62051027340763</c:v>
                </c:pt>
                <c:pt idx="23">
                  <c:v>101.77989531746509</c:v>
                </c:pt>
                <c:pt idx="24">
                  <c:v>102.25065393682904</c:v>
                </c:pt>
                <c:pt idx="25">
                  <c:v>102.15597652725361</c:v>
                </c:pt>
                <c:pt idx="26">
                  <c:v>102.54611026895486</c:v>
                </c:pt>
                <c:pt idx="27">
                  <c:v>102.72989757353987</c:v>
                </c:pt>
                <c:pt idx="28">
                  <c:v>103.11083150951362</c:v>
                </c:pt>
                <c:pt idx="29">
                  <c:v>103.32249899601472</c:v>
                </c:pt>
                <c:pt idx="30">
                  <c:v>102.06942082122569</c:v>
                </c:pt>
                <c:pt idx="31">
                  <c:v>103.04840656879554</c:v>
                </c:pt>
                <c:pt idx="32">
                  <c:v>103.31970146193636</c:v>
                </c:pt>
                <c:pt idx="33">
                  <c:v>103.20269331061485</c:v>
                </c:pt>
                <c:pt idx="34">
                  <c:v>103.46926123642601</c:v>
                </c:pt>
                <c:pt idx="35">
                  <c:v>104.37924860808603</c:v>
                </c:pt>
                <c:pt idx="36">
                  <c:v>105.10048435355046</c:v>
                </c:pt>
                <c:pt idx="37">
                  <c:v>105.11941033953651</c:v>
                </c:pt>
                <c:pt idx="38">
                  <c:v>105.62012158534877</c:v>
                </c:pt>
                <c:pt idx="39">
                  <c:v>104.94826502731772</c:v>
                </c:pt>
                <c:pt idx="40">
                  <c:v>105.14551420415097</c:v>
                </c:pt>
                <c:pt idx="41">
                  <c:v>105.97371231229664</c:v>
                </c:pt>
                <c:pt idx="42">
                  <c:v>106.21348495941672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F3-4883-BBA4-72A3C5D3C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959744"/>
        <c:axId val="208610432"/>
      </c:lineChart>
      <c:catAx>
        <c:axId val="2109597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10432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8610432"/>
        <c:scaling>
          <c:orientation val="minMax"/>
          <c:max val="120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95974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 dirty="0">
                <a:effectLst/>
              </a:rPr>
              <a:t>Contrats d'apprentissage commencés dans le trimestre et en cours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 dirty="0">
                <a:effectLst/>
              </a:rPr>
              <a:t>au 30 septembre de chaque année, dans les Alpes-Maritimes </a:t>
            </a:r>
            <a:r>
              <a:rPr lang="fr-FR" sz="1200" b="0" i="1" baseline="0" dirty="0">
                <a:effectLst/>
              </a:rPr>
              <a:t>(données brutes, en nombre)</a:t>
            </a:r>
            <a:endParaRPr lang="fr-FR" sz="1200" b="0" i="1" dirty="0">
              <a:effectLst/>
            </a:endParaRPr>
          </a:p>
        </c:rich>
      </c:tx>
      <c:layout>
        <c:manualLayout>
          <c:xMode val="edge"/>
          <c:yMode val="edge"/>
          <c:x val="0.12417158792650919"/>
          <c:y val="2.043582401850118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un trimestre (échelle de gauche)</c:v>
          </c:tx>
          <c:spPr>
            <a:ln w="25400">
              <a:noFill/>
            </a:ln>
          </c:spPr>
          <c:invertIfNegative val="0"/>
          <c:cat>
            <c:multiLvlStrRef>
              <c:f>'Graph appr (trim)'!$A$3:$B$13</c:f>
              <c:multiLvlStrCache>
                <c:ptCount val="11"/>
                <c:lvl>
                  <c:pt idx="0">
                    <c:v>T3</c:v>
                  </c:pt>
                  <c:pt idx="1">
                    <c:v>T3</c:v>
                  </c:pt>
                  <c:pt idx="2">
                    <c:v>T3</c:v>
                  </c:pt>
                  <c:pt idx="3">
                    <c:v>T3</c:v>
                  </c:pt>
                  <c:pt idx="4">
                    <c:v>T3</c:v>
                  </c:pt>
                  <c:pt idx="5">
                    <c:v>T3</c:v>
                  </c:pt>
                  <c:pt idx="6">
                    <c:v>T3</c:v>
                  </c:pt>
                  <c:pt idx="7">
                    <c:v>T3</c:v>
                  </c:pt>
                  <c:pt idx="8">
                    <c:v>T3</c:v>
                  </c:pt>
                  <c:pt idx="9">
                    <c:v>T3</c:v>
                  </c:pt>
                  <c:pt idx="10">
                    <c:v>T3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(trim)'!$I$3:$I$13</c:f>
              <c:numCache>
                <c:formatCode>#,##0</c:formatCode>
                <c:ptCount val="11"/>
                <c:pt idx="0">
                  <c:v>3091</c:v>
                </c:pt>
                <c:pt idx="1">
                  <c:v>3052</c:v>
                </c:pt>
                <c:pt idx="2">
                  <c:v>3041</c:v>
                </c:pt>
                <c:pt idx="3">
                  <c:v>3083</c:v>
                </c:pt>
                <c:pt idx="4">
                  <c:v>3699</c:v>
                </c:pt>
                <c:pt idx="5">
                  <c:v>5355</c:v>
                </c:pt>
                <c:pt idx="6">
                  <c:v>7122</c:v>
                </c:pt>
                <c:pt idx="7">
                  <c:v>8462</c:v>
                </c:pt>
                <c:pt idx="8">
                  <c:v>8800</c:v>
                </c:pt>
                <c:pt idx="9">
                  <c:v>9018</c:v>
                </c:pt>
                <c:pt idx="10">
                  <c:v>9089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9-4CE4-991A-B7BA4B86E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9380416"/>
        <c:axId val="1"/>
      </c:barChart>
      <c:lineChart>
        <c:grouping val="standard"/>
        <c:varyColors val="0"/>
        <c:ser>
          <c:idx val="1"/>
          <c:order val="1"/>
          <c:tx>
            <c:v>Stocks de bénéficiaires en fin de 3e trimestres (échelle de droite)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multiLvlStrRef>
              <c:f>'Graph appr (trim)'!$A$3:$B$13</c:f>
              <c:multiLvlStrCache>
                <c:ptCount val="11"/>
                <c:lvl>
                  <c:pt idx="0">
                    <c:v>T3</c:v>
                  </c:pt>
                  <c:pt idx="1">
                    <c:v>T3</c:v>
                  </c:pt>
                  <c:pt idx="2">
                    <c:v>T3</c:v>
                  </c:pt>
                  <c:pt idx="3">
                    <c:v>T3</c:v>
                  </c:pt>
                  <c:pt idx="4">
                    <c:v>T3</c:v>
                  </c:pt>
                  <c:pt idx="5">
                    <c:v>T3</c:v>
                  </c:pt>
                  <c:pt idx="6">
                    <c:v>T3</c:v>
                  </c:pt>
                  <c:pt idx="7">
                    <c:v>T3</c:v>
                  </c:pt>
                  <c:pt idx="8">
                    <c:v>T3</c:v>
                  </c:pt>
                  <c:pt idx="9">
                    <c:v>T3</c:v>
                  </c:pt>
                  <c:pt idx="10">
                    <c:v>T3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(trim)'!$J$3:$J$13</c:f>
              <c:numCache>
                <c:formatCode>#,##0</c:formatCode>
                <c:ptCount val="11"/>
                <c:pt idx="0">
                  <c:v>5515</c:v>
                </c:pt>
                <c:pt idx="1">
                  <c:v>5507</c:v>
                </c:pt>
                <c:pt idx="2">
                  <c:v>5415</c:v>
                </c:pt>
                <c:pt idx="3">
                  <c:v>5300</c:v>
                </c:pt>
                <c:pt idx="4">
                  <c:v>4921</c:v>
                </c:pt>
                <c:pt idx="5">
                  <c:v>7869</c:v>
                </c:pt>
                <c:pt idx="6">
                  <c:v>11365</c:v>
                </c:pt>
                <c:pt idx="7">
                  <c:v>13339</c:v>
                </c:pt>
                <c:pt idx="8">
                  <c:v>14084</c:v>
                </c:pt>
                <c:pt idx="9">
                  <c:v>14728</c:v>
                </c:pt>
                <c:pt idx="10">
                  <c:v>15148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F9-4CE4-991A-B7BA4B86E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4693804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0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469380416"/>
        <c:crosses val="autoZero"/>
        <c:crossBetween val="between"/>
        <c:majorUnit val="10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fr-FR"/>
          </a:p>
        </c:txPr>
        <c:crossAx val="3"/>
        <c:crosses val="max"/>
        <c:crossBetween val="between"/>
        <c:majorUnit val="4000"/>
      </c:valAx>
    </c:plotArea>
    <c:legend>
      <c:legendPos val="r"/>
      <c:layout>
        <c:manualLayout>
          <c:xMode val="edge"/>
          <c:yMode val="edge"/>
          <c:x val="7.211767188391156E-3"/>
          <c:y val="0.13625143995847167"/>
          <c:w val="0.87702320662278432"/>
          <c:h val="5.3986419606186886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trim'!$B$135:$C$300</c:f>
              <c:multiLvlStrCache>
                <c:ptCount val="50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</c:lvl>
                <c:lvl>
                  <c:pt idx="2">
                    <c:v>2016</c:v>
                  </c:pt>
                  <c:pt idx="6">
                    <c:v>2017</c:v>
                  </c:pt>
                  <c:pt idx="10">
                    <c:v>2018</c:v>
                  </c:pt>
                  <c:pt idx="14">
                    <c:v>2019</c:v>
                  </c:pt>
                  <c:pt idx="18">
                    <c:v>2020</c:v>
                  </c:pt>
                  <c:pt idx="22">
                    <c:v>2021</c:v>
                  </c:pt>
                  <c:pt idx="26">
                    <c:v>2022</c:v>
                  </c:pt>
                  <c:pt idx="30">
                    <c:v>2023</c:v>
                  </c:pt>
                  <c:pt idx="34">
                    <c:v>2024</c:v>
                  </c:pt>
                  <c:pt idx="38">
                    <c:v>2025</c:v>
                  </c:pt>
                  <c:pt idx="42">
                    <c:v>2026</c:v>
                  </c:pt>
                  <c:pt idx="46">
                    <c:v>2027</c:v>
                  </c:pt>
                </c:lvl>
              </c:multiLvlStrCache>
            </c:multiLvlStrRef>
          </c:cat>
          <c:val>
            <c:numRef>
              <c:f>Données!$C$143:$C$183</c:f>
              <c:numCache>
                <c:formatCode>#\ ##0.0</c:formatCode>
                <c:ptCount val="41"/>
                <c:pt idx="0">
                  <c:v>11.5</c:v>
                </c:pt>
                <c:pt idx="1">
                  <c:v>11.4</c:v>
                </c:pt>
                <c:pt idx="2">
                  <c:v>11.3</c:v>
                </c:pt>
                <c:pt idx="3">
                  <c:v>11.2</c:v>
                </c:pt>
                <c:pt idx="4">
                  <c:v>11</c:v>
                </c:pt>
                <c:pt idx="5">
                  <c:v>11.4</c:v>
                </c:pt>
                <c:pt idx="6">
                  <c:v>10.9</c:v>
                </c:pt>
                <c:pt idx="7">
                  <c:v>10.8</c:v>
                </c:pt>
                <c:pt idx="8">
                  <c:v>10.8</c:v>
                </c:pt>
                <c:pt idx="9">
                  <c:v>10.3</c:v>
                </c:pt>
                <c:pt idx="10">
                  <c:v>10.6</c:v>
                </c:pt>
                <c:pt idx="11">
                  <c:v>10.4</c:v>
                </c:pt>
                <c:pt idx="12">
                  <c:v>10.199999999999999</c:v>
                </c:pt>
                <c:pt idx="13">
                  <c:v>10</c:v>
                </c:pt>
                <c:pt idx="14">
                  <c:v>10.1</c:v>
                </c:pt>
                <c:pt idx="15">
                  <c:v>9.6</c:v>
                </c:pt>
                <c:pt idx="16">
                  <c:v>9.5</c:v>
                </c:pt>
                <c:pt idx="17">
                  <c:v>9.1999999999999993</c:v>
                </c:pt>
                <c:pt idx="18">
                  <c:v>8.9</c:v>
                </c:pt>
                <c:pt idx="19">
                  <c:v>8.1999999999999993</c:v>
                </c:pt>
                <c:pt idx="20">
                  <c:v>10.1</c:v>
                </c:pt>
                <c:pt idx="21">
                  <c:v>9.1</c:v>
                </c:pt>
                <c:pt idx="22">
                  <c:v>9.1999999999999993</c:v>
                </c:pt>
                <c:pt idx="23">
                  <c:v>9.1</c:v>
                </c:pt>
                <c:pt idx="24">
                  <c:v>8.9</c:v>
                </c:pt>
                <c:pt idx="25">
                  <c:v>8.3000000000000007</c:v>
                </c:pt>
                <c:pt idx="26">
                  <c:v>8.1999999999999993</c:v>
                </c:pt>
                <c:pt idx="27">
                  <c:v>8.3000000000000007</c:v>
                </c:pt>
                <c:pt idx="28">
                  <c:v>8.1</c:v>
                </c:pt>
                <c:pt idx="29">
                  <c:v>8</c:v>
                </c:pt>
                <c:pt idx="30">
                  <c:v>7.9</c:v>
                </c:pt>
                <c:pt idx="31">
                  <c:v>7.9</c:v>
                </c:pt>
                <c:pt idx="32">
                  <c:v>8.1</c:v>
                </c:pt>
                <c:pt idx="33">
                  <c:v>8.1999999999999993</c:v>
                </c:pt>
                <c:pt idx="34">
                  <c:v>8.1</c:v>
                </c:pt>
                <c:pt idx="35">
                  <c:v>7.8</c:v>
                </c:pt>
                <c:pt idx="36">
                  <c:v>7.8</c:v>
                </c:pt>
                <c:pt idx="37">
                  <c:v>7.8</c:v>
                </c:pt>
                <c:pt idx="38">
                  <c:v>7.9</c:v>
                </c:pt>
                <c:pt idx="39">
                  <c:v>8</c:v>
                </c:pt>
                <c:pt idx="40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C6-4B36-927E-602040FC6555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trim'!$B$135:$C$300</c:f>
              <c:multiLvlStrCache>
                <c:ptCount val="50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</c:lvl>
                <c:lvl>
                  <c:pt idx="2">
                    <c:v>2016</c:v>
                  </c:pt>
                  <c:pt idx="6">
                    <c:v>2017</c:v>
                  </c:pt>
                  <c:pt idx="10">
                    <c:v>2018</c:v>
                  </c:pt>
                  <c:pt idx="14">
                    <c:v>2019</c:v>
                  </c:pt>
                  <c:pt idx="18">
                    <c:v>2020</c:v>
                  </c:pt>
                  <c:pt idx="22">
                    <c:v>2021</c:v>
                  </c:pt>
                  <c:pt idx="26">
                    <c:v>2022</c:v>
                  </c:pt>
                  <c:pt idx="30">
                    <c:v>2023</c:v>
                  </c:pt>
                  <c:pt idx="34">
                    <c:v>2024</c:v>
                  </c:pt>
                  <c:pt idx="38">
                    <c:v>2025</c:v>
                  </c:pt>
                  <c:pt idx="42">
                    <c:v>2026</c:v>
                  </c:pt>
                  <c:pt idx="46">
                    <c:v>2027</c:v>
                  </c:pt>
                </c:lvl>
              </c:multiLvlStrCache>
            </c:multiLvlStrRef>
          </c:cat>
          <c:val>
            <c:numRef>
              <c:f>Données!$B$143:$B$183</c:f>
              <c:numCache>
                <c:formatCode>#\ ##0.0</c:formatCode>
                <c:ptCount val="41"/>
                <c:pt idx="0">
                  <c:v>10</c:v>
                </c:pt>
                <c:pt idx="1">
                  <c:v>9.9</c:v>
                </c:pt>
                <c:pt idx="2">
                  <c:v>9.9</c:v>
                </c:pt>
                <c:pt idx="3">
                  <c:v>9.6999999999999993</c:v>
                </c:pt>
                <c:pt idx="4">
                  <c:v>9.6</c:v>
                </c:pt>
                <c:pt idx="5">
                  <c:v>9.6999999999999993</c:v>
                </c:pt>
                <c:pt idx="6">
                  <c:v>9.3000000000000007</c:v>
                </c:pt>
                <c:pt idx="7">
                  <c:v>9.1999999999999993</c:v>
                </c:pt>
                <c:pt idx="8">
                  <c:v>9.1999999999999993</c:v>
                </c:pt>
                <c:pt idx="9">
                  <c:v>8.6999999999999993</c:v>
                </c:pt>
                <c:pt idx="10">
                  <c:v>9</c:v>
                </c:pt>
                <c:pt idx="11">
                  <c:v>8.8000000000000007</c:v>
                </c:pt>
                <c:pt idx="12">
                  <c:v>8.6</c:v>
                </c:pt>
                <c:pt idx="13">
                  <c:v>8.4</c:v>
                </c:pt>
                <c:pt idx="14">
                  <c:v>8.5</c:v>
                </c:pt>
                <c:pt idx="15">
                  <c:v>8.1999999999999993</c:v>
                </c:pt>
                <c:pt idx="16">
                  <c:v>8.1</c:v>
                </c:pt>
                <c:pt idx="17">
                  <c:v>7.9</c:v>
                </c:pt>
                <c:pt idx="18">
                  <c:v>7.7</c:v>
                </c:pt>
                <c:pt idx="19">
                  <c:v>7.1</c:v>
                </c:pt>
                <c:pt idx="20">
                  <c:v>8.6999999999999993</c:v>
                </c:pt>
                <c:pt idx="21">
                  <c:v>7.9</c:v>
                </c:pt>
                <c:pt idx="22">
                  <c:v>8</c:v>
                </c:pt>
                <c:pt idx="23">
                  <c:v>7.8</c:v>
                </c:pt>
                <c:pt idx="24">
                  <c:v>7.7</c:v>
                </c:pt>
                <c:pt idx="25">
                  <c:v>7.2</c:v>
                </c:pt>
                <c:pt idx="26">
                  <c:v>7.1</c:v>
                </c:pt>
                <c:pt idx="27">
                  <c:v>7.2</c:v>
                </c:pt>
                <c:pt idx="28">
                  <c:v>7</c:v>
                </c:pt>
                <c:pt idx="29">
                  <c:v>6.9</c:v>
                </c:pt>
                <c:pt idx="30">
                  <c:v>6.9</c:v>
                </c:pt>
                <c:pt idx="31">
                  <c:v>7</c:v>
                </c:pt>
                <c:pt idx="32">
                  <c:v>7.2</c:v>
                </c:pt>
                <c:pt idx="33">
                  <c:v>7.3</c:v>
                </c:pt>
                <c:pt idx="34">
                  <c:v>7.3</c:v>
                </c:pt>
                <c:pt idx="35">
                  <c:v>7.1</c:v>
                </c:pt>
                <c:pt idx="36">
                  <c:v>7.2</c:v>
                </c:pt>
                <c:pt idx="37">
                  <c:v>7.1</c:v>
                </c:pt>
                <c:pt idx="38">
                  <c:v>7.3</c:v>
                </c:pt>
                <c:pt idx="39">
                  <c:v>7.4</c:v>
                </c:pt>
                <c:pt idx="40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C6-4B36-927E-602040FC6555}"/>
            </c:ext>
          </c:extLst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trim'!$B$135:$C$300</c:f>
              <c:multiLvlStrCache>
                <c:ptCount val="50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</c:lvl>
                <c:lvl>
                  <c:pt idx="2">
                    <c:v>2016</c:v>
                  </c:pt>
                  <c:pt idx="6">
                    <c:v>2017</c:v>
                  </c:pt>
                  <c:pt idx="10">
                    <c:v>2018</c:v>
                  </c:pt>
                  <c:pt idx="14">
                    <c:v>2019</c:v>
                  </c:pt>
                  <c:pt idx="18">
                    <c:v>2020</c:v>
                  </c:pt>
                  <c:pt idx="22">
                    <c:v>2021</c:v>
                  </c:pt>
                  <c:pt idx="26">
                    <c:v>2022</c:v>
                  </c:pt>
                  <c:pt idx="30">
                    <c:v>2023</c:v>
                  </c:pt>
                  <c:pt idx="34">
                    <c:v>2024</c:v>
                  </c:pt>
                  <c:pt idx="38">
                    <c:v>2025</c:v>
                  </c:pt>
                  <c:pt idx="42">
                    <c:v>2026</c:v>
                  </c:pt>
                  <c:pt idx="46">
                    <c:v>2027</c:v>
                  </c:pt>
                </c:lvl>
              </c:multiLvlStrCache>
            </c:multiLvlStrRef>
          </c:cat>
          <c:val>
            <c:numRef>
              <c:f>Données!$F$143:$F$183</c:f>
              <c:numCache>
                <c:formatCode>#\ ##0.0</c:formatCode>
                <c:ptCount val="41"/>
                <c:pt idx="0">
                  <c:v>10.5</c:v>
                </c:pt>
                <c:pt idx="1">
                  <c:v>10.4</c:v>
                </c:pt>
                <c:pt idx="2">
                  <c:v>10.4</c:v>
                </c:pt>
                <c:pt idx="3">
                  <c:v>10.3</c:v>
                </c:pt>
                <c:pt idx="4">
                  <c:v>10.1</c:v>
                </c:pt>
                <c:pt idx="5">
                  <c:v>10.5</c:v>
                </c:pt>
                <c:pt idx="6">
                  <c:v>10</c:v>
                </c:pt>
                <c:pt idx="7">
                  <c:v>9.9</c:v>
                </c:pt>
                <c:pt idx="8">
                  <c:v>9.9</c:v>
                </c:pt>
                <c:pt idx="9">
                  <c:v>9.4</c:v>
                </c:pt>
                <c:pt idx="10">
                  <c:v>9.6999999999999993</c:v>
                </c:pt>
                <c:pt idx="11">
                  <c:v>9.4</c:v>
                </c:pt>
                <c:pt idx="12">
                  <c:v>9.1999999999999993</c:v>
                </c:pt>
                <c:pt idx="13">
                  <c:v>9.1</c:v>
                </c:pt>
                <c:pt idx="14">
                  <c:v>9.1</c:v>
                </c:pt>
                <c:pt idx="15">
                  <c:v>8.8000000000000007</c:v>
                </c:pt>
                <c:pt idx="16">
                  <c:v>8.6999999999999993</c:v>
                </c:pt>
                <c:pt idx="17">
                  <c:v>8.4</c:v>
                </c:pt>
                <c:pt idx="18">
                  <c:v>8.1999999999999993</c:v>
                </c:pt>
                <c:pt idx="19">
                  <c:v>8</c:v>
                </c:pt>
                <c:pt idx="20">
                  <c:v>10</c:v>
                </c:pt>
                <c:pt idx="21">
                  <c:v>8.9</c:v>
                </c:pt>
                <c:pt idx="22">
                  <c:v>8.9</c:v>
                </c:pt>
                <c:pt idx="23">
                  <c:v>9</c:v>
                </c:pt>
                <c:pt idx="24">
                  <c:v>8.5</c:v>
                </c:pt>
                <c:pt idx="25">
                  <c:v>7.8</c:v>
                </c:pt>
                <c:pt idx="26">
                  <c:v>7.5</c:v>
                </c:pt>
                <c:pt idx="27">
                  <c:v>7.5</c:v>
                </c:pt>
                <c:pt idx="28">
                  <c:v>7.3</c:v>
                </c:pt>
                <c:pt idx="29">
                  <c:v>7.1</c:v>
                </c:pt>
                <c:pt idx="30">
                  <c:v>7</c:v>
                </c:pt>
                <c:pt idx="31">
                  <c:v>7</c:v>
                </c:pt>
                <c:pt idx="32">
                  <c:v>7.2</c:v>
                </c:pt>
                <c:pt idx="33">
                  <c:v>7.2</c:v>
                </c:pt>
                <c:pt idx="34">
                  <c:v>7</c:v>
                </c:pt>
                <c:pt idx="35">
                  <c:v>6.7</c:v>
                </c:pt>
                <c:pt idx="36">
                  <c:v>6.6</c:v>
                </c:pt>
                <c:pt idx="37">
                  <c:v>6.7</c:v>
                </c:pt>
                <c:pt idx="38">
                  <c:v>6.8</c:v>
                </c:pt>
                <c:pt idx="39">
                  <c:v>6.9</c:v>
                </c:pt>
                <c:pt idx="4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C6-4B36-927E-602040FC6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840704"/>
        <c:axId val="138846592"/>
      </c:lineChart>
      <c:catAx>
        <c:axId val="1388407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8465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846592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84070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801777594702071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BD7-49D3-BEDC-F79C3ED489D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9BD7-49D3-BEDC-F79C3ED489D1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4-9BD7-49D3-BEDC-F79C3ED489D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BD7-49D3-BEDC-F79C3ED489D1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9BD7-49D3-BEDC-F79C3ED489D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9BD7-49D3-BEDC-F79C3ED489D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BD7-49D3-BEDC-F79C3ED489D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9BD7-49D3-BEDC-F79C3ED489D1}"/>
              </c:ext>
            </c:extLst>
          </c:dPt>
          <c:dLbls>
            <c:dLbl>
              <c:idx val="1"/>
              <c:layout>
                <c:manualLayout>
                  <c:x val="-1.4441110954665742E-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D7-49D3-BEDC-F79C3ED489D1}"/>
                </c:ext>
              </c:extLst>
            </c:dLbl>
            <c:dLbl>
              <c:idx val="2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D7-49D3-BEDC-F79C3ED489D1}"/>
                </c:ext>
              </c:extLst>
            </c:dLbl>
            <c:dLbl>
              <c:idx val="3"/>
              <c:layout>
                <c:manualLayout>
                  <c:x val="-3.6680421824851657E-3"/>
                  <c:y val="-2.682763246143577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D7-49D3-BEDC-F79C3ED489D1}"/>
                </c:ext>
              </c:extLst>
            </c:dLbl>
            <c:dLbl>
              <c:idx val="4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D7-49D3-BEDC-F79C3ED489D1}"/>
                </c:ext>
              </c:extLst>
            </c:dLbl>
            <c:dLbl>
              <c:idx val="5"/>
              <c:layout>
                <c:manualLayout>
                  <c:x val="-1.8340210912425492E-3"/>
                  <c:y val="-2.1124120048374236E-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D7-49D3-BEDC-F79C3ED489D1}"/>
                </c:ext>
              </c:extLst>
            </c:dLbl>
            <c:dLbl>
              <c:idx val="6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D7-49D3-BEDC-F79C3ED489D1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graphiques_trim'!$G$36:$G$42</c:f>
              <c:strCache>
                <c:ptCount val="7"/>
                <c:pt idx="0">
                  <c:v>Hérault</c:v>
                </c:pt>
                <c:pt idx="1">
                  <c:v>Val-d'Oise</c:v>
                </c:pt>
                <c:pt idx="2">
                  <c:v>Paca</c:v>
                </c:pt>
                <c:pt idx="3">
                  <c:v>France métro.</c:v>
                </c:pt>
                <c:pt idx="4">
                  <c:v>Essonne</c:v>
                </c:pt>
                <c:pt idx="5">
                  <c:v>Alpes-Maritimes</c:v>
                </c:pt>
                <c:pt idx="6">
                  <c:v>Bas-Rhin</c:v>
                </c:pt>
              </c:strCache>
            </c:strRef>
          </c:cat>
          <c:val>
            <c:numRef>
              <c:f>'données graphiques_trim'!$H$36:$H$42</c:f>
              <c:numCache>
                <c:formatCode>#\ ##0.0</c:formatCode>
                <c:ptCount val="7"/>
                <c:pt idx="0">
                  <c:v>10.6</c:v>
                </c:pt>
                <c:pt idx="1">
                  <c:v>8.6</c:v>
                </c:pt>
                <c:pt idx="2">
                  <c:v>8.1999999999999993</c:v>
                </c:pt>
                <c:pt idx="3">
                  <c:v>7.5</c:v>
                </c:pt>
                <c:pt idx="4">
                  <c:v>7</c:v>
                </c:pt>
                <c:pt idx="5">
                  <c:v>7</c:v>
                </c:pt>
                <c:pt idx="6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D7-49D3-BEDC-F79C3ED48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423728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graphiques_trim'!$G$36:$G$42</c:f>
              <c:strCache>
                <c:ptCount val="7"/>
                <c:pt idx="0">
                  <c:v>Hérault</c:v>
                </c:pt>
                <c:pt idx="1">
                  <c:v>Val-d'Oise</c:v>
                </c:pt>
                <c:pt idx="2">
                  <c:v>Paca</c:v>
                </c:pt>
                <c:pt idx="3">
                  <c:v>France métro.</c:v>
                </c:pt>
                <c:pt idx="4">
                  <c:v>Essonne</c:v>
                </c:pt>
                <c:pt idx="5">
                  <c:v>Alpes-Maritimes</c:v>
                </c:pt>
                <c:pt idx="6">
                  <c:v>Bas-Rhin</c:v>
                </c:pt>
              </c:strCache>
            </c:strRef>
          </c:xVal>
          <c:yVal>
            <c:numRef>
              <c:f>'données graphiques_trim'!$J$36:$J$42</c:f>
              <c:numCache>
                <c:formatCode>#\ ##0.0</c:formatCode>
                <c:ptCount val="7"/>
                <c:pt idx="0">
                  <c:v>0.29999999999999893</c:v>
                </c:pt>
                <c:pt idx="1">
                  <c:v>0.19999999999999929</c:v>
                </c:pt>
                <c:pt idx="2">
                  <c:v>0.19999999999999929</c:v>
                </c:pt>
                <c:pt idx="3">
                  <c:v>9.9999999999999645E-2</c:v>
                </c:pt>
                <c:pt idx="4">
                  <c:v>9.9999999999999645E-2</c:v>
                </c:pt>
                <c:pt idx="5">
                  <c:v>9.9999999999999645E-2</c:v>
                </c:pt>
                <c:pt idx="6">
                  <c:v>9.9999999999999645E-2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9BD7-49D3-BEDC-F79C3ED48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8142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2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81423728"/>
        <c:crosses val="autoZero"/>
        <c:crossBetween val="between"/>
        <c:majorUnit val="1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30000000000000004"/>
          <c:min val="0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  <c:minorUnit val="1.0000000000000002E-2"/>
      </c:valAx>
    </c:plotArea>
    <c:legend>
      <c:legendPos val="r"/>
      <c:layout>
        <c:manualLayout>
          <c:xMode val="edge"/>
          <c:yMode val="edge"/>
          <c:x val="5.3646416618830489E-2"/>
          <c:y val="8.7864509894009721E-2"/>
          <c:w val="0.90099174329481169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Alpes-Maritimes</a:t>
            </a:r>
          </a:p>
          <a:p>
            <a:pPr>
              <a:defRPr/>
            </a:pPr>
            <a:r>
              <a:rPr lang="fr-FR" sz="1100" b="0" i="1"/>
              <a:t>(données brutes, base 100 au T4</a:t>
            </a:r>
            <a:r>
              <a:rPr lang="fr-FR" sz="1100" b="0" i="1" u="none" strike="noStrike" kern="1200" baseline="0">
                <a:solidFill>
                  <a:sysClr val="windowText" lastClr="000000"/>
                </a:solidFill>
              </a:rPr>
              <a:t> 2021</a:t>
            </a:r>
            <a:r>
              <a:rPr lang="fr-FR" sz="1100" b="0" i="1"/>
              <a:t>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962198121461228E-2"/>
          <c:y val="0.17038143457300728"/>
          <c:w val="0.88312922262587745"/>
          <c:h val="0.5191400210707598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RSA!$A$62:$A$107</c:f>
              <c:strCache>
                <c:ptCount val="46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</c:strCache>
            </c:strRef>
          </c:cat>
          <c:val>
            <c:numRef>
              <c:f>RSA!$AU$62:$AU$107</c:f>
              <c:numCache>
                <c:formatCode>0.0</c:formatCode>
                <c:ptCount val="46"/>
                <c:pt idx="0">
                  <c:v>100</c:v>
                </c:pt>
                <c:pt idx="1">
                  <c:v>98.985890652557316</c:v>
                </c:pt>
                <c:pt idx="2">
                  <c:v>98.368606701940024</c:v>
                </c:pt>
                <c:pt idx="3">
                  <c:v>98.192239858906532</c:v>
                </c:pt>
                <c:pt idx="4">
                  <c:v>96.340388007054685</c:v>
                </c:pt>
                <c:pt idx="5">
                  <c:v>95.238095238095227</c:v>
                </c:pt>
                <c:pt idx="6">
                  <c:v>92.724867724867721</c:v>
                </c:pt>
                <c:pt idx="7">
                  <c:v>89.85890652557319</c:v>
                </c:pt>
                <c:pt idx="8">
                  <c:v>87.918871252204582</c:v>
                </c:pt>
                <c:pt idx="9">
                  <c:v>86.992945326278658</c:v>
                </c:pt>
                <c:pt idx="10">
                  <c:v>87.61022927689595</c:v>
                </c:pt>
                <c:pt idx="11">
                  <c:v>88.844797178130506</c:v>
                </c:pt>
                <c:pt idx="12">
                  <c:v>87.037037037037038</c:v>
                </c:pt>
                <c:pt idx="13">
                  <c:v>87.61022927689595</c:v>
                </c:pt>
                <c:pt idx="14">
                  <c:v>87.52204585537919</c:v>
                </c:pt>
                <c:pt idx="15">
                  <c:v>87.47795414462081</c:v>
                </c:pt>
                <c:pt idx="16">
                  <c:v>86.552028218694886</c:v>
                </c:pt>
                <c:pt idx="17">
                  <c:v>85.890652557319228</c:v>
                </c:pt>
                <c:pt idx="18">
                  <c:v>84.479717813051153</c:v>
                </c:pt>
                <c:pt idx="19">
                  <c:v>81.922398589065253</c:v>
                </c:pt>
                <c:pt idx="20">
                  <c:v>79.497354497354493</c:v>
                </c:pt>
                <c:pt idx="21">
                  <c:v>79.144620811287481</c:v>
                </c:pt>
                <c:pt idx="22">
                  <c:v>80.379188712522037</c:v>
                </c:pt>
                <c:pt idx="23">
                  <c:v>82.010582010582013</c:v>
                </c:pt>
                <c:pt idx="24">
                  <c:v>81.437389770723101</c:v>
                </c:pt>
                <c:pt idx="25">
                  <c:v>82.495590828924165</c:v>
                </c:pt>
                <c:pt idx="26">
                  <c:v>82.495590828924165</c:v>
                </c:pt>
                <c:pt idx="27">
                  <c:v>81.481481481481481</c:v>
                </c:pt>
                <c:pt idx="28">
                  <c:v>80.731922398589063</c:v>
                </c:pt>
                <c:pt idx="29">
                  <c:v>79.365079365079367</c:v>
                </c:pt>
                <c:pt idx="30">
                  <c:v>77.733686067019406</c:v>
                </c:pt>
                <c:pt idx="31">
                  <c:v>76.10229276895943</c:v>
                </c:pt>
                <c:pt idx="32">
                  <c:v>75.088183421516746</c:v>
                </c:pt>
                <c:pt idx="33">
                  <c:v>74.559082892416228</c:v>
                </c:pt>
                <c:pt idx="34">
                  <c:v>74.029982363315696</c:v>
                </c:pt>
                <c:pt idx="35">
                  <c:v>74.779541446208114</c:v>
                </c:pt>
                <c:pt idx="36">
                  <c:v>75.925925925925924</c:v>
                </c:pt>
                <c:pt idx="37">
                  <c:v>75.881834215167558</c:v>
                </c:pt>
                <c:pt idx="38">
                  <c:v>75.617283950617292</c:v>
                </c:pt>
                <c:pt idx="39">
                  <c:v>75.04409171075838</c:v>
                </c:pt>
                <c:pt idx="40">
                  <c:v>74.82363315696648</c:v>
                </c:pt>
                <c:pt idx="41">
                  <c:v>74.559082892416228</c:v>
                </c:pt>
                <c:pt idx="42">
                  <c:v>73.148148148148152</c:v>
                </c:pt>
                <c:pt idx="43">
                  <c:v>71.516754850088176</c:v>
                </c:pt>
                <c:pt idx="44">
                  <c:v>70.149911816578481</c:v>
                </c:pt>
                <c:pt idx="45">
                  <c:v>70.679012345679013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99-4837-BA97-7A98A6BBBFFE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strRef>
              <c:f>RSA!$A$62:$A$107</c:f>
              <c:strCache>
                <c:ptCount val="46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</c:strCache>
            </c:strRef>
          </c:cat>
          <c:val>
            <c:numRef>
              <c:f>ASS!$AT$62:$AT$106</c:f>
              <c:numCache>
                <c:formatCode>0.0</c:formatCode>
                <c:ptCount val="45"/>
                <c:pt idx="0">
                  <c:v>100</c:v>
                </c:pt>
                <c:pt idx="1">
                  <c:v>98.656429942418427</c:v>
                </c:pt>
                <c:pt idx="2">
                  <c:v>98.464491362763923</c:v>
                </c:pt>
                <c:pt idx="3">
                  <c:v>97.504798464491358</c:v>
                </c:pt>
                <c:pt idx="4">
                  <c:v>95.393474088291754</c:v>
                </c:pt>
                <c:pt idx="5">
                  <c:v>93.090211132437616</c:v>
                </c:pt>
                <c:pt idx="6">
                  <c:v>90.211132437619952</c:v>
                </c:pt>
                <c:pt idx="7">
                  <c:v>89.059500959692897</c:v>
                </c:pt>
                <c:pt idx="8">
                  <c:v>88.291746641074852</c:v>
                </c:pt>
                <c:pt idx="9">
                  <c:v>85.796545105566224</c:v>
                </c:pt>
                <c:pt idx="10">
                  <c:v>83.87715930902111</c:v>
                </c:pt>
                <c:pt idx="11">
                  <c:v>83.87715930902111</c:v>
                </c:pt>
                <c:pt idx="12">
                  <c:v>81.95777351247601</c:v>
                </c:pt>
                <c:pt idx="13">
                  <c:v>81.573896353166987</c:v>
                </c:pt>
                <c:pt idx="14">
                  <c:v>80.422264875239918</c:v>
                </c:pt>
                <c:pt idx="15">
                  <c:v>78.310940499040299</c:v>
                </c:pt>
                <c:pt idx="16">
                  <c:v>76.967370441458741</c:v>
                </c:pt>
                <c:pt idx="17">
                  <c:v>76.199616122840695</c:v>
                </c:pt>
                <c:pt idx="18">
                  <c:v>73.128598848368526</c:v>
                </c:pt>
                <c:pt idx="19">
                  <c:v>73.32053742802303</c:v>
                </c:pt>
                <c:pt idx="20">
                  <c:v>71.785028790786953</c:v>
                </c:pt>
                <c:pt idx="21">
                  <c:v>70.633397312859884</c:v>
                </c:pt>
                <c:pt idx="22">
                  <c:v>69.481765834932816</c:v>
                </c:pt>
                <c:pt idx="23">
                  <c:v>69.289827255278311</c:v>
                </c:pt>
                <c:pt idx="24">
                  <c:v>68.905950095969288</c:v>
                </c:pt>
                <c:pt idx="25">
                  <c:v>68.330134357005761</c:v>
                </c:pt>
                <c:pt idx="26">
                  <c:v>68.522072936660265</c:v>
                </c:pt>
                <c:pt idx="27">
                  <c:v>68.330134357005761</c:v>
                </c:pt>
                <c:pt idx="28">
                  <c:v>67.178502879078692</c:v>
                </c:pt>
                <c:pt idx="29">
                  <c:v>66.602687140115151</c:v>
                </c:pt>
                <c:pt idx="30">
                  <c:v>67.370441458733211</c:v>
                </c:pt>
                <c:pt idx="31">
                  <c:v>68.138195777351257</c:v>
                </c:pt>
                <c:pt idx="32">
                  <c:v>68.522072936660265</c:v>
                </c:pt>
                <c:pt idx="33">
                  <c:v>67.562380038387715</c:v>
                </c:pt>
                <c:pt idx="34">
                  <c:v>68.138195777351257</c:v>
                </c:pt>
                <c:pt idx="35">
                  <c:v>69.673704414587334</c:v>
                </c:pt>
                <c:pt idx="36">
                  <c:v>71.976967370441457</c:v>
                </c:pt>
                <c:pt idx="37">
                  <c:v>73.704414587332053</c:v>
                </c:pt>
                <c:pt idx="38">
                  <c:v>74.472168905950099</c:v>
                </c:pt>
                <c:pt idx="39">
                  <c:v>74.856046065259122</c:v>
                </c:pt>
                <c:pt idx="40">
                  <c:v>74.088291746641076</c:v>
                </c:pt>
                <c:pt idx="41">
                  <c:v>74.664107485604603</c:v>
                </c:pt>
                <c:pt idx="42">
                  <c:v>74.28023032629558</c:v>
                </c:pt>
                <c:pt idx="43">
                  <c:v>76.391554702495199</c:v>
                </c:pt>
                <c:pt idx="44">
                  <c:v>78.310940499040299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99-4837-BA97-7A98A6BBBFFE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strRef>
              <c:f>RSA!$A$62:$A$107</c:f>
              <c:strCache>
                <c:ptCount val="46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</c:strCache>
            </c:strRef>
          </c:cat>
          <c:val>
            <c:numRef>
              <c:f>PA!$AT$62:$AT$107</c:f>
              <c:numCache>
                <c:formatCode>0.0</c:formatCode>
                <c:ptCount val="46"/>
                <c:pt idx="0">
                  <c:v>100</c:v>
                </c:pt>
                <c:pt idx="1">
                  <c:v>99.918962722852513</c:v>
                </c:pt>
                <c:pt idx="2">
                  <c:v>98.919502971366825</c:v>
                </c:pt>
                <c:pt idx="3">
                  <c:v>99.0815775256618</c:v>
                </c:pt>
                <c:pt idx="4">
                  <c:v>98.784440842787674</c:v>
                </c:pt>
                <c:pt idx="5">
                  <c:v>99.635332252836307</c:v>
                </c:pt>
                <c:pt idx="6">
                  <c:v>99.932468935710432</c:v>
                </c:pt>
                <c:pt idx="7">
                  <c:v>99.135602377093463</c:v>
                </c:pt>
                <c:pt idx="8">
                  <c:v>99.500270124257156</c:v>
                </c:pt>
                <c:pt idx="9">
                  <c:v>100.76985413290114</c:v>
                </c:pt>
                <c:pt idx="10">
                  <c:v>101.80983252296056</c:v>
                </c:pt>
                <c:pt idx="11">
                  <c:v>102.44462452728256</c:v>
                </c:pt>
                <c:pt idx="12">
                  <c:v>102.56618044300379</c:v>
                </c:pt>
                <c:pt idx="13">
                  <c:v>101.70178282009725</c:v>
                </c:pt>
                <c:pt idx="14">
                  <c:v>101.08049702863318</c:v>
                </c:pt>
                <c:pt idx="15">
                  <c:v>100.93192868719612</c:v>
                </c:pt>
                <c:pt idx="16">
                  <c:v>100.72933549432739</c:v>
                </c:pt>
                <c:pt idx="17">
                  <c:v>101.06699081577526</c:v>
                </c:pt>
                <c:pt idx="18">
                  <c:v>99.878444084278769</c:v>
                </c:pt>
                <c:pt idx="19">
                  <c:v>99.810913019989201</c:v>
                </c:pt>
                <c:pt idx="20">
                  <c:v>99.810913019989201</c:v>
                </c:pt>
                <c:pt idx="21">
                  <c:v>100.12155591572123</c:v>
                </c:pt>
                <c:pt idx="22">
                  <c:v>99.959481361426256</c:v>
                </c:pt>
                <c:pt idx="23">
                  <c:v>100</c:v>
                </c:pt>
                <c:pt idx="24">
                  <c:v>99.500270124257156</c:v>
                </c:pt>
                <c:pt idx="25">
                  <c:v>98.595353862776875</c:v>
                </c:pt>
                <c:pt idx="26">
                  <c:v>97.771474878444081</c:v>
                </c:pt>
                <c:pt idx="27">
                  <c:v>97.028633171258775</c:v>
                </c:pt>
                <c:pt idx="28">
                  <c:v>96.150729335494319</c:v>
                </c:pt>
                <c:pt idx="29">
                  <c:v>96.636952998379257</c:v>
                </c:pt>
                <c:pt idx="30">
                  <c:v>97.555375472717458</c:v>
                </c:pt>
                <c:pt idx="31">
                  <c:v>99.473257698541332</c:v>
                </c:pt>
                <c:pt idx="32">
                  <c:v>101.13452188006482</c:v>
                </c:pt>
                <c:pt idx="33">
                  <c:v>102.71474878444084</c:v>
                </c:pt>
                <c:pt idx="34">
                  <c:v>100.49972987574284</c:v>
                </c:pt>
                <c:pt idx="35">
                  <c:v>99.135602377093463</c:v>
                </c:pt>
                <c:pt idx="36">
                  <c:v>97.433819556996212</c:v>
                </c:pt>
                <c:pt idx="37">
                  <c:v>99.567801188546738</c:v>
                </c:pt>
                <c:pt idx="38">
                  <c:v>100.31064289573204</c:v>
                </c:pt>
                <c:pt idx="39">
                  <c:v>100.98595353862775</c:v>
                </c:pt>
                <c:pt idx="40">
                  <c:v>100.31064289573204</c:v>
                </c:pt>
                <c:pt idx="41">
                  <c:v>100.74284170718531</c:v>
                </c:pt>
                <c:pt idx="42">
                  <c:v>100.20259319286873</c:v>
                </c:pt>
                <c:pt idx="43">
                  <c:v>99.243652079956775</c:v>
                </c:pt>
                <c:pt idx="44">
                  <c:v>98.784440842787674</c:v>
                </c:pt>
                <c:pt idx="45">
                  <c:v>99.162614802809287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99-4837-BA97-7A98A6BBB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42912"/>
        <c:axId val="229569280"/>
      </c:lineChart>
      <c:catAx>
        <c:axId val="229542912"/>
        <c:scaling>
          <c:orientation val="minMax"/>
          <c:min val="1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1000" baseline="0"/>
            </a:pPr>
            <a:endParaRPr lang="fr-FR"/>
          </a:p>
        </c:txPr>
        <c:crossAx val="229569280"/>
        <c:crossesAt val="100"/>
        <c:auto val="0"/>
        <c:lblAlgn val="ctr"/>
        <c:lblOffset val="100"/>
        <c:tickMarkSkip val="3"/>
        <c:noMultiLvlLbl val="1"/>
      </c:catAx>
      <c:valAx>
        <c:axId val="229569280"/>
        <c:scaling>
          <c:orientation val="minMax"/>
          <c:max val="105"/>
          <c:min val="65"/>
        </c:scaling>
        <c:delete val="0"/>
        <c:axPos val="l"/>
        <c:majorGridlines>
          <c:spPr>
            <a:ln>
              <a:solidFill>
                <a:schemeClr val="tx1">
                  <a:tint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low"/>
        <c:crossAx val="229542912"/>
        <c:crossesAt val="43862"/>
        <c:crossBetween val="midCat"/>
        <c:majorUnit val="5"/>
      </c:valAx>
      <c:spPr>
        <a:ln>
          <a:solidFill>
            <a:schemeClr val="tx1">
              <a:tint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92315653939484"/>
          <c:y val="0.76668638652776055"/>
          <c:w val="0.39128377820696941"/>
          <c:h val="5.686450750259990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kern="1200" spc="0" baseline="0" dirty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000" b="0" i="1" u="none" strike="noStrike" kern="1200" spc="0" baseline="0" dirty="0">
                <a:solidFill>
                  <a:srgbClr val="000000"/>
                </a:solidFill>
                <a:latin typeface="Calibri"/>
              </a:rPr>
              <a:t>(données brutes,  base 100 au 1</a:t>
            </a:r>
            <a:r>
              <a:rPr lang="fr-FR" sz="1000" b="0" i="1" u="none" strike="noStrike" kern="1200" spc="0" baseline="30000" dirty="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kern="1200" spc="0" baseline="0" dirty="0">
                <a:solidFill>
                  <a:srgbClr val="000000"/>
                </a:solidFill>
                <a:latin typeface="Calibri"/>
              </a:rPr>
              <a:t>trimestre 2015 )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Alpes-Maritimes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annuel'!$Z$10:$Z$52</c:f>
              <c:numCache>
                <c:formatCode>0.0</c:formatCode>
                <c:ptCount val="43"/>
                <c:pt idx="0">
                  <c:v>100</c:v>
                </c:pt>
                <c:pt idx="1">
                  <c:v>99.310344827586206</c:v>
                </c:pt>
                <c:pt idx="2">
                  <c:v>98.812260536398469</c:v>
                </c:pt>
                <c:pt idx="3">
                  <c:v>98.869731800766274</c:v>
                </c:pt>
                <c:pt idx="4">
                  <c:v>100.48531289910601</c:v>
                </c:pt>
                <c:pt idx="5">
                  <c:v>101.97318007662834</c:v>
                </c:pt>
                <c:pt idx="6">
                  <c:v>102.27969348659003</c:v>
                </c:pt>
                <c:pt idx="7">
                  <c:v>102.84163473818646</c:v>
                </c:pt>
                <c:pt idx="8">
                  <c:v>103.14814814814814</c:v>
                </c:pt>
                <c:pt idx="9">
                  <c:v>103.00766283524905</c:v>
                </c:pt>
                <c:pt idx="10">
                  <c:v>104.09323116219669</c:v>
                </c:pt>
                <c:pt idx="11">
                  <c:v>107.39463601532566</c:v>
                </c:pt>
                <c:pt idx="12">
                  <c:v>112.51596424010218</c:v>
                </c:pt>
                <c:pt idx="13">
                  <c:v>116.79438058748404</c:v>
                </c:pt>
                <c:pt idx="14">
                  <c:v>121.05363984674329</c:v>
                </c:pt>
                <c:pt idx="15">
                  <c:v>121.64112388250319</c:v>
                </c:pt>
                <c:pt idx="16">
                  <c:v>125.74712643678161</c:v>
                </c:pt>
                <c:pt idx="17">
                  <c:v>128.13537675606642</c:v>
                </c:pt>
                <c:pt idx="18">
                  <c:v>130.76628352490422</c:v>
                </c:pt>
                <c:pt idx="19">
                  <c:v>137.98212005108556</c:v>
                </c:pt>
                <c:pt idx="20">
                  <c:v>137.13920817369095</c:v>
                </c:pt>
                <c:pt idx="21">
                  <c:v>130.31928480204343</c:v>
                </c:pt>
                <c:pt idx="22">
                  <c:v>138.48020434227331</c:v>
                </c:pt>
                <c:pt idx="23">
                  <c:v>143.95913154533844</c:v>
                </c:pt>
                <c:pt idx="24">
                  <c:v>153.74840357598978</c:v>
                </c:pt>
                <c:pt idx="25">
                  <c:v>170.93869731800766</c:v>
                </c:pt>
                <c:pt idx="26">
                  <c:v>168.28224776500639</c:v>
                </c:pt>
                <c:pt idx="27">
                  <c:v>170.95146871008939</c:v>
                </c:pt>
                <c:pt idx="28">
                  <c:v>174.07407407407408</c:v>
                </c:pt>
                <c:pt idx="29">
                  <c:v>175.32567049808429</c:v>
                </c:pt>
                <c:pt idx="30">
                  <c:v>180.38952745849298</c:v>
                </c:pt>
                <c:pt idx="31">
                  <c:v>180.54278416347381</c:v>
                </c:pt>
                <c:pt idx="32">
                  <c:v>176.51979565772669</c:v>
                </c:pt>
                <c:pt idx="33">
                  <c:v>174.14431673052363</c:v>
                </c:pt>
                <c:pt idx="34">
                  <c:v>173.0970625798212</c:v>
                </c:pt>
                <c:pt idx="35">
                  <c:v>171.23882503192849</c:v>
                </c:pt>
                <c:pt idx="36">
                  <c:v>176.21966794380589</c:v>
                </c:pt>
                <c:pt idx="37">
                  <c:v>174.8403575989783</c:v>
                </c:pt>
                <c:pt idx="38">
                  <c:v>175.31928480204343</c:v>
                </c:pt>
                <c:pt idx="39">
                  <c:v>173.6845466155811</c:v>
                </c:pt>
                <c:pt idx="40">
                  <c:v>171.52618135376756</c:v>
                </c:pt>
                <c:pt idx="41">
                  <c:v>177.26053639846745</c:v>
                </c:pt>
                <c:pt idx="42">
                  <c:v>182.82886334610473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3E-4688-B598-7ACF07DE3853}"/>
            </c:ext>
          </c:extLst>
        </c:ser>
        <c:ser>
          <c:idx val="1"/>
          <c:order val="1"/>
          <c:tx>
            <c:v>Alpes-Maritimes hors micro-entrepreneurs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annuel'!$Y$10:$Y$52</c:f>
              <c:numCache>
                <c:formatCode>0.0</c:formatCode>
                <c:ptCount val="43"/>
                <c:pt idx="0">
                  <c:v>100</c:v>
                </c:pt>
                <c:pt idx="1">
                  <c:v>95.981675392670155</c:v>
                </c:pt>
                <c:pt idx="2">
                  <c:v>95.602094240837701</c:v>
                </c:pt>
                <c:pt idx="3">
                  <c:v>95.196335078534034</c:v>
                </c:pt>
                <c:pt idx="4">
                  <c:v>98.062827225130889</c:v>
                </c:pt>
                <c:pt idx="5">
                  <c:v>100.71989528795811</c:v>
                </c:pt>
                <c:pt idx="6">
                  <c:v>101.26963350785341</c:v>
                </c:pt>
                <c:pt idx="7">
                  <c:v>103.59947643979058</c:v>
                </c:pt>
                <c:pt idx="8">
                  <c:v>104.4502617801047</c:v>
                </c:pt>
                <c:pt idx="9">
                  <c:v>104.80366492146598</c:v>
                </c:pt>
                <c:pt idx="10">
                  <c:v>107.25130890052357</c:v>
                </c:pt>
                <c:pt idx="11">
                  <c:v>108.86125654450262</c:v>
                </c:pt>
                <c:pt idx="12">
                  <c:v>111.13874345549739</c:v>
                </c:pt>
                <c:pt idx="13">
                  <c:v>114.41099476439791</c:v>
                </c:pt>
                <c:pt idx="14">
                  <c:v>116.72774869109948</c:v>
                </c:pt>
                <c:pt idx="15">
                  <c:v>114.08376963350786</c:v>
                </c:pt>
                <c:pt idx="16">
                  <c:v>116.2303664921466</c:v>
                </c:pt>
                <c:pt idx="17">
                  <c:v>114.48952879581151</c:v>
                </c:pt>
                <c:pt idx="18">
                  <c:v>111.78010471204189</c:v>
                </c:pt>
                <c:pt idx="19">
                  <c:v>110.85078534031413</c:v>
                </c:pt>
                <c:pt idx="20">
                  <c:v>103.54712041884817</c:v>
                </c:pt>
                <c:pt idx="21">
                  <c:v>91.701570680628279</c:v>
                </c:pt>
                <c:pt idx="22">
                  <c:v>94.594240837696333</c:v>
                </c:pt>
                <c:pt idx="23">
                  <c:v>98.861256544502623</c:v>
                </c:pt>
                <c:pt idx="24">
                  <c:v>102.91884816753927</c:v>
                </c:pt>
                <c:pt idx="25">
                  <c:v>117.27748691099475</c:v>
                </c:pt>
                <c:pt idx="26">
                  <c:v>117.27748691099475</c:v>
                </c:pt>
                <c:pt idx="27">
                  <c:v>116.64921465968587</c:v>
                </c:pt>
                <c:pt idx="28">
                  <c:v>119.42408376963351</c:v>
                </c:pt>
                <c:pt idx="29">
                  <c:v>119.3979057591623</c:v>
                </c:pt>
                <c:pt idx="30">
                  <c:v>120.23560209424085</c:v>
                </c:pt>
                <c:pt idx="31">
                  <c:v>123.10209424083769</c:v>
                </c:pt>
                <c:pt idx="32">
                  <c:v>120.47120418848168</c:v>
                </c:pt>
                <c:pt idx="33">
                  <c:v>120.09162303664922</c:v>
                </c:pt>
                <c:pt idx="34">
                  <c:v>120.06544502617803</c:v>
                </c:pt>
                <c:pt idx="35">
                  <c:v>119.82984293193716</c:v>
                </c:pt>
                <c:pt idx="36">
                  <c:v>124.88219895287958</c:v>
                </c:pt>
                <c:pt idx="37">
                  <c:v>121.8455497382199</c:v>
                </c:pt>
                <c:pt idx="38">
                  <c:v>121.04712041884818</c:v>
                </c:pt>
                <c:pt idx="39">
                  <c:v>118.35078534031413</c:v>
                </c:pt>
                <c:pt idx="40">
                  <c:v>114.47643979057591</c:v>
                </c:pt>
                <c:pt idx="41">
                  <c:v>117.31675392670158</c:v>
                </c:pt>
                <c:pt idx="42">
                  <c:v>119.65968586387434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3E-4688-B598-7ACF07DE3853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annuel'!$T$10:$T$52</c:f>
              <c:numCache>
                <c:formatCode>0.0</c:formatCode>
                <c:ptCount val="43"/>
                <c:pt idx="0">
                  <c:v>100</c:v>
                </c:pt>
                <c:pt idx="1">
                  <c:v>98.939875299434263</c:v>
                </c:pt>
                <c:pt idx="2">
                  <c:v>98.503253427566634</c:v>
                </c:pt>
                <c:pt idx="3">
                  <c:v>97.949406228232618</c:v>
                </c:pt>
                <c:pt idx="4">
                  <c:v>99.559980292553647</c:v>
                </c:pt>
                <c:pt idx="5">
                  <c:v>101.47975739453967</c:v>
                </c:pt>
                <c:pt idx="6">
                  <c:v>101.42029527191178</c:v>
                </c:pt>
                <c:pt idx="7">
                  <c:v>101.868809568305</c:v>
                </c:pt>
                <c:pt idx="8">
                  <c:v>102.61123664225889</c:v>
                </c:pt>
                <c:pt idx="9">
                  <c:v>102.6791933538336</c:v>
                </c:pt>
                <c:pt idx="10">
                  <c:v>105.0440869166341</c:v>
                </c:pt>
                <c:pt idx="11">
                  <c:v>108.72054501282682</c:v>
                </c:pt>
                <c:pt idx="12">
                  <c:v>113.93962046176584</c:v>
                </c:pt>
                <c:pt idx="13">
                  <c:v>119.25383530690949</c:v>
                </c:pt>
                <c:pt idx="14">
                  <c:v>122.52085421586449</c:v>
                </c:pt>
                <c:pt idx="15">
                  <c:v>125.09981142012538</c:v>
                </c:pt>
                <c:pt idx="16">
                  <c:v>129.89415742172235</c:v>
                </c:pt>
                <c:pt idx="17">
                  <c:v>133.11700446815377</c:v>
                </c:pt>
                <c:pt idx="18">
                  <c:v>136.85292468697438</c:v>
                </c:pt>
                <c:pt idx="19">
                  <c:v>142.87728716807393</c:v>
                </c:pt>
                <c:pt idx="20">
                  <c:v>141.59120640152224</c:v>
                </c:pt>
                <c:pt idx="21">
                  <c:v>134.12955947061721</c:v>
                </c:pt>
                <c:pt idx="22">
                  <c:v>141.65576527751821</c:v>
                </c:pt>
                <c:pt idx="23">
                  <c:v>147.08210869676017</c:v>
                </c:pt>
                <c:pt idx="24">
                  <c:v>157.85324748135437</c:v>
                </c:pt>
                <c:pt idx="25">
                  <c:v>179.44989041980259</c:v>
                </c:pt>
                <c:pt idx="26">
                  <c:v>177.83761743769219</c:v>
                </c:pt>
                <c:pt idx="27">
                  <c:v>181.56164523198723</c:v>
                </c:pt>
                <c:pt idx="28">
                  <c:v>183.82290480963627</c:v>
                </c:pt>
                <c:pt idx="29">
                  <c:v>180.62044477667726</c:v>
                </c:pt>
                <c:pt idx="30">
                  <c:v>186.25235724843273</c:v>
                </c:pt>
                <c:pt idx="31">
                  <c:v>187.68794278044885</c:v>
                </c:pt>
                <c:pt idx="32">
                  <c:v>184.0658500535159</c:v>
                </c:pt>
                <c:pt idx="33">
                  <c:v>180.45564975110855</c:v>
                </c:pt>
                <c:pt idx="34">
                  <c:v>178.67178607227197</c:v>
                </c:pt>
                <c:pt idx="35">
                  <c:v>175.2382732199589</c:v>
                </c:pt>
                <c:pt idx="36">
                  <c:v>179.67754540357791</c:v>
                </c:pt>
                <c:pt idx="37">
                  <c:v>180.32313416353782</c:v>
                </c:pt>
                <c:pt idx="38">
                  <c:v>179.51784713137729</c:v>
                </c:pt>
                <c:pt idx="39">
                  <c:v>180.40128438184877</c:v>
                </c:pt>
                <c:pt idx="40">
                  <c:v>177.42987716824382</c:v>
                </c:pt>
                <c:pt idx="41">
                  <c:v>180.22459693175449</c:v>
                </c:pt>
                <c:pt idx="42">
                  <c:v>186.62102240872565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3E-4688-B598-7ACF07DE3853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annuel'!$S$10:$S$52</c:f>
              <c:numCache>
                <c:formatCode>0.0</c:formatCode>
                <c:ptCount val="43"/>
                <c:pt idx="0">
                  <c:v>100</c:v>
                </c:pt>
                <c:pt idx="1">
                  <c:v>98.698125719870163</c:v>
                </c:pt>
                <c:pt idx="2">
                  <c:v>98.952916128581904</c:v>
                </c:pt>
                <c:pt idx="3">
                  <c:v>99.232138494293395</c:v>
                </c:pt>
                <c:pt idx="4">
                  <c:v>102.80967505497189</c:v>
                </c:pt>
                <c:pt idx="5">
                  <c:v>106.614079787791</c:v>
                </c:pt>
                <c:pt idx="6">
                  <c:v>107.84963875606437</c:v>
                </c:pt>
                <c:pt idx="7">
                  <c:v>110.15322327318418</c:v>
                </c:pt>
                <c:pt idx="8">
                  <c:v>111.6365920910265</c:v>
                </c:pt>
                <c:pt idx="9">
                  <c:v>111.85647970402431</c:v>
                </c:pt>
                <c:pt idx="10">
                  <c:v>114.05884611357368</c:v>
                </c:pt>
                <c:pt idx="11">
                  <c:v>116.16697497469548</c:v>
                </c:pt>
                <c:pt idx="12">
                  <c:v>117.29433527625564</c:v>
                </c:pt>
                <c:pt idx="13">
                  <c:v>120.8963037939339</c:v>
                </c:pt>
                <c:pt idx="14">
                  <c:v>122.08299884820775</c:v>
                </c:pt>
                <c:pt idx="15">
                  <c:v>121.24533175107327</c:v>
                </c:pt>
                <c:pt idx="16">
                  <c:v>124.84031970960874</c:v>
                </c:pt>
                <c:pt idx="17">
                  <c:v>125.80014659174199</c:v>
                </c:pt>
                <c:pt idx="18">
                  <c:v>125.67100624760043</c:v>
                </c:pt>
                <c:pt idx="19">
                  <c:v>124.03057484904541</c:v>
                </c:pt>
                <c:pt idx="20">
                  <c:v>116.41827510383582</c:v>
                </c:pt>
                <c:pt idx="21">
                  <c:v>103.01909182925553</c:v>
                </c:pt>
                <c:pt idx="22">
                  <c:v>104.13947157167289</c:v>
                </c:pt>
                <c:pt idx="23">
                  <c:v>108.20215699277512</c:v>
                </c:pt>
                <c:pt idx="24">
                  <c:v>113.61209032843531</c:v>
                </c:pt>
                <c:pt idx="25">
                  <c:v>128.56444801228579</c:v>
                </c:pt>
                <c:pt idx="26">
                  <c:v>129.57313880841858</c:v>
                </c:pt>
                <c:pt idx="27">
                  <c:v>129.76859446441659</c:v>
                </c:pt>
                <c:pt idx="28">
                  <c:v>129.97801123870022</c:v>
                </c:pt>
                <c:pt idx="29">
                  <c:v>128.35503123800217</c:v>
                </c:pt>
                <c:pt idx="30">
                  <c:v>129.01818435656696</c:v>
                </c:pt>
                <c:pt idx="31">
                  <c:v>130.89595476597674</c:v>
                </c:pt>
                <c:pt idx="32">
                  <c:v>128.32710900143101</c:v>
                </c:pt>
                <c:pt idx="33">
                  <c:v>125.58025897874421</c:v>
                </c:pt>
                <c:pt idx="34">
                  <c:v>124.81937803218037</c:v>
                </c:pt>
                <c:pt idx="35">
                  <c:v>123.44071760147988</c:v>
                </c:pt>
                <c:pt idx="36">
                  <c:v>128.05137691529092</c:v>
                </c:pt>
                <c:pt idx="37">
                  <c:v>128.45624934557259</c:v>
                </c:pt>
                <c:pt idx="38">
                  <c:v>126.95193885030191</c:v>
                </c:pt>
                <c:pt idx="39">
                  <c:v>125.88740358102683</c:v>
                </c:pt>
                <c:pt idx="40">
                  <c:v>122.8229381173432</c:v>
                </c:pt>
                <c:pt idx="41">
                  <c:v>123.86304142961851</c:v>
                </c:pt>
                <c:pt idx="42">
                  <c:v>127.0077833234442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E3E-4688-B598-7ACF07DE3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0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0.00755</cdr:x>
      <cdr:y>0.85116</cdr:y>
    </cdr:from>
    <cdr:to>
      <cdr:x>0.98156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2941320"/>
          <a:ext cx="6883865" cy="514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0.88029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31074"/>
          <a:ext cx="6124576" cy="520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dirty="0">
              <a:solidFill>
                <a:srgbClr val="000000"/>
              </a:solidFill>
            </a:rPr>
            <a:t>Note</a:t>
          </a:r>
          <a:r>
            <a:rPr lang="fr-FR" sz="1200" dirty="0">
              <a:solidFill>
                <a:srgbClr val="000000"/>
              </a:solidFill>
            </a:rPr>
            <a:t> : données en date de jugement. </a:t>
          </a:r>
        </a:p>
        <a:p xmlns:a="http://schemas.openxmlformats.org/drawingml/2006/main">
          <a:pPr algn="l" rtl="0">
            <a:defRPr sz="1000"/>
          </a:pPr>
          <a:r>
            <a:rPr lang="fr-FR" sz="1200" b="1" i="1" dirty="0">
              <a:solidFill>
                <a:srgbClr val="000000"/>
              </a:solidFill>
            </a:rPr>
            <a:t>Source</a:t>
          </a:r>
          <a:r>
            <a:rPr lang="fr-FR" sz="1200" i="1" dirty="0">
              <a:solidFill>
                <a:srgbClr val="000000"/>
              </a:solidFill>
            </a:rPr>
            <a:t> : Banque de France, </a:t>
          </a:r>
          <a:r>
            <a:rPr lang="fr-FR" sz="1200" i="1" dirty="0" err="1">
              <a:solidFill>
                <a:srgbClr val="000000"/>
              </a:solidFill>
            </a:rPr>
            <a:t>Fiben</a:t>
          </a:r>
          <a:endParaRPr lang="fr-FR" sz="1200" i="1" dirty="0">
            <a:solidFill>
              <a:srgbClr val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41530" y="0"/>
          <a:ext cx="6758691" cy="7240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0.07836</cdr:x>
      <cdr:y>0</cdr:y>
    </cdr:from>
    <cdr:to>
      <cdr:x>0.91147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53044" y="0"/>
          <a:ext cx="5880111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Alpes-Maritimes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T2 2025 et le T3 2025)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secteurs d'activité ne correspond pas au total de l'emploi salarié, car l'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moins de 1 % de l'emploi salarié total n'est pas représentée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0.26241</cdr:x>
      <cdr:y>0.25118</cdr:y>
    </cdr:from>
    <cdr:to>
      <cdr:x>0.26241</cdr:x>
      <cdr:y>0.74968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3B2E44B3-D7BA-2E32-2325-3F4590972B4E}"/>
            </a:ext>
          </a:extLst>
        </cdr:cNvPr>
        <cdr:cNvCxnSpPr/>
      </cdr:nvCxnSpPr>
      <cdr:spPr>
        <a:xfrm xmlns:a="http://schemas.openxmlformats.org/drawingml/2006/main" flipV="1">
          <a:off x="1852109" y="1065471"/>
          <a:ext cx="0" cy="211453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0.97835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027" y="56518"/>
          <a:ext cx="6663098" cy="7085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Alpes-Maritimes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2015)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3.20513E-6</cdr:x>
      <cdr:y>0.81893</cdr:y>
    </cdr:from>
    <cdr:to>
      <cdr:x>0.99901</cdr:x>
      <cdr:y>0.98531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028950"/>
          <a:ext cx="7915274" cy="620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9 100 contrats d'apprentissage ont commencé entre juillet et septembre 2025 dans les Alpes-Maritimes. Fin septembre 2025, le département  compte 15 100 bénéficiaires de contrats d'apprentissage.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Dares, Système d'information sur l'apprentissage - </a:t>
          </a:r>
          <a:r>
            <a:rPr lang="fr-FR" sz="9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0.8355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lnSpc>
              <a:spcPts val="900"/>
            </a:lnSpc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800" y="50800"/>
          <a:ext cx="6886589" cy="371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2025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0.81553</cdr:y>
    </cdr:from>
    <cdr:to>
      <cdr:x>1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000500"/>
          <a:ext cx="6057900" cy="904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l'ASS,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</a:t>
          </a:r>
          <a:r>
            <a:rPr lang="fr-FR" sz="1000" b="0" i="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1000" b="0" i="0">
              <a:effectLst/>
              <a:latin typeface="+mn-lt"/>
              <a:ea typeface="+mn-ea"/>
              <a:cs typeface="+mn-cs"/>
            </a:rPr>
            <a:t>août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</a:p>
        <a:p xmlns:a="http://schemas.openxmlformats.org/drawingml/2006/main">
          <a:pPr eaLnBrk="1" fontAlgn="auto" latinLnBrk="0" hangingPunct="1"/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Champ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+mn-lt"/>
            </a:rPr>
            <a:t>Source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044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2219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51439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962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855878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janvier 2026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118587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94215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58452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27857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13" y="4377928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8126" y="1678805"/>
            <a:ext cx="7385099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3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676" y="1092100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47645" y="6579716"/>
            <a:ext cx="5848710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4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4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4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400" b="1" dirty="0">
                <a:solidFill>
                  <a:srgbClr val="002060"/>
                </a:solidFill>
              </a:rPr>
              <a:t>suivies par Cap emploi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400" baseline="30000" dirty="0">
                <a:solidFill>
                  <a:srgbClr val="002060"/>
                </a:solidFill>
              </a:rPr>
              <a:t>er</a:t>
            </a:r>
            <a:r>
              <a:rPr lang="fr-FR" sz="14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4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400" b="1" dirty="0" err="1">
                <a:solidFill>
                  <a:srgbClr val="002060"/>
                </a:solidFill>
              </a:rPr>
              <a:t>Cnis</a:t>
            </a:r>
            <a:r>
              <a:rPr lang="fr-FR" sz="1400" b="1" dirty="0">
                <a:solidFill>
                  <a:srgbClr val="002060"/>
                </a:solidFill>
              </a:rPr>
              <a:t> : la </a:t>
            </a:r>
            <a:r>
              <a:rPr lang="fr-FR" sz="1400" b="1" dirty="0">
                <a:solidFill>
                  <a:srgbClr val="00B0F0"/>
                </a:solidFill>
              </a:rPr>
              <a:t>catégorie F</a:t>
            </a:r>
            <a:r>
              <a:rPr lang="fr-FR" sz="14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400" b="1" dirty="0">
                <a:solidFill>
                  <a:srgbClr val="00B0F0"/>
                </a:solidFill>
              </a:rPr>
              <a:t>catégorie G </a:t>
            </a:r>
            <a:r>
              <a:rPr lang="fr-FR" sz="14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4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et AIJ)</a:t>
            </a:r>
            <a:r>
              <a:rPr lang="fr-FR" sz="1400" dirty="0">
                <a:solidFill>
                  <a:srgbClr val="002060"/>
                </a:solidFill>
              </a:rPr>
              <a:t>. Ces séries, dites « contrefactuelles » ne sont pas disponibles au niveau départemental. </a:t>
            </a:r>
            <a:r>
              <a:rPr lang="fr-FR" sz="1400" b="1" dirty="0">
                <a:solidFill>
                  <a:srgbClr val="FF0000"/>
                </a:solidFill>
              </a:rPr>
              <a:t>Entre 2025 et 2027, il n’est donc plus possible de réaliser des analyses conjoncturelles de la demande d’emploi au niveau départemental.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Néanmoins, un chiffrage du nombre total d’inscrits, comprenant ces nouveaux publics, a été réalisé par la Dares et permet de situer chaque département au sein de la région. C’est ce qui est présenté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5338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B5B3E4E-FD54-BDF1-A709-289AF3BC1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66" y="928317"/>
            <a:ext cx="8181975" cy="35528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8965" y="-1637"/>
            <a:ext cx="89323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Au 3</a:t>
            </a:r>
            <a:r>
              <a:rPr lang="fr-FR" sz="26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 trimestre 2025, la demande d’emploi y compris nouveaux publics augmente un peu moins vite qu’au niveau régional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CF47F1-EFD2-654D-55A6-4926D0EBD43A}"/>
              </a:ext>
            </a:extLst>
          </p:cNvPr>
          <p:cNvSpPr txBox="1"/>
          <p:nvPr/>
        </p:nvSpPr>
        <p:spPr>
          <a:xfrm>
            <a:off x="394121" y="4629775"/>
            <a:ext cx="854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 :</a:t>
            </a:r>
            <a:r>
              <a:rPr lang="fr-FR" sz="1200" dirty="0">
                <a:solidFill>
                  <a:srgbClr val="FF0000"/>
                </a:solidFill>
              </a:rPr>
              <a:t> les évolutions sont perturbées au 3</a:t>
            </a:r>
            <a:r>
              <a:rPr lang="fr-FR" sz="1200" baseline="30000" dirty="0">
                <a:solidFill>
                  <a:srgbClr val="FF0000"/>
                </a:solidFill>
              </a:rPr>
              <a:t>e</a:t>
            </a:r>
            <a:r>
              <a:rPr lang="fr-FR" sz="1200" dirty="0">
                <a:solidFill>
                  <a:srgbClr val="FF0000"/>
                </a:solidFill>
              </a:rPr>
              <a:t> trimestre 2025 par l’entrée en vigueur en juin 2025 du décret relatif aux sanctions applicables aux inscrits à France Travail en cas de manquement à leurs obligations, qui entraîne une baisse des radiations des listes de France Travail. </a:t>
            </a:r>
          </a:p>
          <a:p>
            <a:pPr algn="just"/>
            <a:r>
              <a:rPr lang="fr-FR" sz="1200">
                <a:solidFill>
                  <a:srgbClr val="FF0000"/>
                </a:solidFill>
              </a:rPr>
              <a:t>La Dares estime qu’en l’absence de ce changement, </a:t>
            </a:r>
            <a:r>
              <a:rPr lang="fr-FR" sz="1200" b="1">
                <a:solidFill>
                  <a:srgbClr val="FF0000"/>
                </a:solidFill>
              </a:rPr>
              <a:t>le nombre de demandeurs d’emploi en catégories A, B, C aurait légèrement diminué ce trimestre, et non augmenté (-0,1 % au niveau régional et -0,3 % au niveau national).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329E27A-F461-1403-3D55-64F4846EE533}"/>
              </a:ext>
            </a:extLst>
          </p:cNvPr>
          <p:cNvSpPr/>
          <p:nvPr/>
        </p:nvSpPr>
        <p:spPr>
          <a:xfrm>
            <a:off x="7232071" y="3049785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BA84909-E8FE-D876-C37D-46BE0B84C586}"/>
              </a:ext>
            </a:extLst>
          </p:cNvPr>
          <p:cNvSpPr/>
          <p:nvPr/>
        </p:nvSpPr>
        <p:spPr>
          <a:xfrm>
            <a:off x="7232071" y="2282373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Sur un an, baisse du nombre de foyers bénéficiaires du RSA et de la PA, forte hausse de l’ASS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610801"/>
              </p:ext>
            </p:extLst>
          </p:nvPr>
        </p:nvGraphicFramePr>
        <p:xfrm>
          <a:off x="851025" y="1012144"/>
          <a:ext cx="7423841" cy="5570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850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plus marqué qu’au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D18C66D-A968-7DF6-0BA7-C08B4EF5F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22" y="1866612"/>
            <a:ext cx="8653798" cy="29769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6722" y="3240172"/>
            <a:ext cx="8750668" cy="18287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47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407393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Nouvelle hausse des créations d’entreprises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ADB71650-6626-84D2-C976-5D7C44ECD1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929010"/>
              </p:ext>
            </p:extLst>
          </p:nvPr>
        </p:nvGraphicFramePr>
        <p:xfrm>
          <a:off x="69719" y="1174433"/>
          <a:ext cx="9074280" cy="536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6341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403381"/>
            <a:ext cx="892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La baisse du nombre de défaillances se poursuit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CEB36B35-5126-06AA-A976-9F4C7993F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466094"/>
              </p:ext>
            </p:extLst>
          </p:nvPr>
        </p:nvGraphicFramePr>
        <p:xfrm>
          <a:off x="776377" y="1252969"/>
          <a:ext cx="7875917" cy="5160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2405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29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5635" y="1094081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3212" y="49236"/>
            <a:ext cx="8836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l’emploi salarié ralentit nettement au 3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2025, après une vive hausse au 2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971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68991" y="1747897"/>
            <a:ext cx="127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2025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868991" y="2245375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+ 0,1 %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67961" y="2872577"/>
            <a:ext cx="971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     0,0 %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33327" y="2631041"/>
            <a:ext cx="105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   + 0,2 %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500-000001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418498"/>
              </p:ext>
            </p:extLst>
          </p:nvPr>
        </p:nvGraphicFramePr>
        <p:xfrm>
          <a:off x="671804" y="1517388"/>
          <a:ext cx="7781925" cy="4462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5911" y="39813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qui reste portée uniquement par l’emploi hors intérim…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14731" y="2505574"/>
            <a:ext cx="14361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+ 1 030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-100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emplois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49094" y="215053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2025 :</a:t>
            </a:r>
            <a:endParaRPr lang="fr-FR" b="1" dirty="0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335224"/>
              </p:ext>
            </p:extLst>
          </p:nvPr>
        </p:nvGraphicFramePr>
        <p:xfrm>
          <a:off x="643813" y="1452879"/>
          <a:ext cx="7457200" cy="448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34087" y="429510"/>
            <a:ext cx="898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dans le secteur tertiaire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35426"/>
              </p:ext>
            </p:extLst>
          </p:nvPr>
        </p:nvGraphicFramePr>
        <p:xfrm>
          <a:off x="662473" y="1308100"/>
          <a:ext cx="7781925" cy="468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8959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5" y="46347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effectifs repartent à la baisse dans l’industrie et la construction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500-000002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636457"/>
              </p:ext>
            </p:extLst>
          </p:nvPr>
        </p:nvGraphicFramePr>
        <p:xfrm>
          <a:off x="796066" y="1268729"/>
          <a:ext cx="7862742" cy="493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60095" y="76212"/>
            <a:ext cx="8947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la croissance dans l’industrie s’interrompt pour la 1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fois depuis la crise sanitaire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E9C5A9-91E4-D2B3-533E-B0CD5622E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87" y="1514309"/>
            <a:ext cx="8332323" cy="316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4929" y="42803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>
            <a:cxnSpLocks/>
          </p:cNvCxnSpPr>
          <p:nvPr/>
        </p:nvCxnSpPr>
        <p:spPr>
          <a:xfrm>
            <a:off x="46208" y="883060"/>
            <a:ext cx="9097791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B5BEEE0-D93D-F862-BD81-161BCD833B8E}"/>
              </a:ext>
            </a:extLst>
          </p:cNvPr>
          <p:cNvSpPr txBox="1"/>
          <p:nvPr/>
        </p:nvSpPr>
        <p:spPr>
          <a:xfrm>
            <a:off x="98709" y="0"/>
            <a:ext cx="9045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entrées en contrat d’apprentissage continuent d’augmenter, contrairement à la région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156A1A03-4EB0-B3AD-8336-3BB6EBE88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933152"/>
              </p:ext>
            </p:extLst>
          </p:nvPr>
        </p:nvGraphicFramePr>
        <p:xfrm>
          <a:off x="126044" y="1061051"/>
          <a:ext cx="8914438" cy="5452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lèche vers le bas 4">
            <a:extLst>
              <a:ext uri="{FF2B5EF4-FFF2-40B4-BE49-F238E27FC236}">
                <a16:creationId xmlns:a16="http://schemas.microsoft.com/office/drawing/2014/main" id="{C27E6D58-27D2-20F4-6A5B-DA71CC2153ED}"/>
              </a:ext>
            </a:extLst>
          </p:cNvPr>
          <p:cNvSpPr/>
          <p:nvPr/>
        </p:nvSpPr>
        <p:spPr>
          <a:xfrm>
            <a:off x="8147814" y="1894228"/>
            <a:ext cx="132975" cy="503991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ZoneTexte 16">
            <a:extLst>
              <a:ext uri="{FF2B5EF4-FFF2-40B4-BE49-F238E27FC236}">
                <a16:creationId xmlns:a16="http://schemas.microsoft.com/office/drawing/2014/main" id="{FE10600E-BD80-564A-969D-335B414D5541}"/>
              </a:ext>
            </a:extLst>
          </p:cNvPr>
          <p:cNvSpPr txBox="1"/>
          <p:nvPr/>
        </p:nvSpPr>
        <p:spPr bwMode="auto">
          <a:xfrm>
            <a:off x="7894233" y="1517376"/>
            <a:ext cx="640135" cy="287857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15 100</a:t>
            </a:r>
          </a:p>
        </p:txBody>
      </p:sp>
    </p:spTree>
    <p:extLst>
      <p:ext uri="{BB962C8B-B14F-4D97-AF65-F5344CB8AC3E}">
        <p14:creationId xmlns:p14="http://schemas.microsoft.com/office/powerpoint/2010/main" val="325357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25698" y="9305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</a:t>
            </a:r>
            <a:r>
              <a:rPr lang="fr-FR"/>
              <a:t>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8004" y="4023509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7,5 % (+0,1 pt)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19864" y="4331285"/>
            <a:ext cx="167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7,0 % (+0,1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19864" y="3659564"/>
            <a:ext cx="161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8,2 % (+0,2 pt)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1918047-70DA-8C31-BA1E-C92D7D1CD717}"/>
              </a:ext>
            </a:extLst>
          </p:cNvPr>
          <p:cNvSpPr txBox="1"/>
          <p:nvPr/>
        </p:nvSpPr>
        <p:spPr>
          <a:xfrm>
            <a:off x="125698" y="44208"/>
            <a:ext cx="8892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de chômage en progression modérée au 3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D7EED39-3C42-F8C2-41F1-5D24FA02227A}"/>
              </a:ext>
            </a:extLst>
          </p:cNvPr>
          <p:cNvSpPr txBox="1"/>
          <p:nvPr/>
        </p:nvSpPr>
        <p:spPr>
          <a:xfrm>
            <a:off x="7358737" y="2386816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T3 2025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T2 2025) :</a:t>
            </a:r>
            <a:endParaRPr lang="fr-FR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200-000004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669509"/>
              </p:ext>
            </p:extLst>
          </p:nvPr>
        </p:nvGraphicFramePr>
        <p:xfrm>
          <a:off x="262550" y="1167898"/>
          <a:ext cx="8003264" cy="5169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10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569" y="-69677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demeure en-dessous de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4610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D422DFD8-B02B-0BE3-D50C-537C8EFBA430}"/>
              </a:ext>
            </a:extLst>
          </p:cNvPr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ab994d58-9349-46a1-8cee-b96a64c5dc7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13874</TotalTime>
  <Words>1596</Words>
  <Application>Microsoft Office PowerPoint</Application>
  <PresentationFormat>Affichage à l'écran (4:3)</PresentationFormat>
  <Paragraphs>232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1037</cp:revision>
  <cp:lastPrinted>2018-10-09T12:30:48Z</cp:lastPrinted>
  <dcterms:created xsi:type="dcterms:W3CDTF">2018-05-30T13:27:07Z</dcterms:created>
  <dcterms:modified xsi:type="dcterms:W3CDTF">2026-01-05T13:33:00Z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2025-09-15T09:15:51Z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edd96468-0854-4b8f-a140-371db36f30ab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