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drawings/drawing15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drawings/drawing16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7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18.xml" ContentType="application/vnd.openxmlformats-officedocument.drawingml.chart+xml"/>
  <Override PartName="/ppt/drawings/drawing18.xml" ContentType="application/vnd.openxmlformats-officedocument.drawingml.chartshape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8"/>
  </p:notesMasterIdLst>
  <p:sldIdLst>
    <p:sldId id="300" r:id="rId6"/>
    <p:sldId id="299" r:id="rId7"/>
    <p:sldId id="264" r:id="rId8"/>
    <p:sldId id="292" r:id="rId9"/>
    <p:sldId id="290" r:id="rId10"/>
    <p:sldId id="293" r:id="rId11"/>
    <p:sldId id="314" r:id="rId12"/>
    <p:sldId id="305" r:id="rId13"/>
    <p:sldId id="302" r:id="rId14"/>
    <p:sldId id="306" r:id="rId15"/>
    <p:sldId id="318" r:id="rId16"/>
    <p:sldId id="307" r:id="rId17"/>
    <p:sldId id="319" r:id="rId18"/>
    <p:sldId id="308" r:id="rId19"/>
    <p:sldId id="320" r:id="rId20"/>
    <p:sldId id="309" r:id="rId21"/>
    <p:sldId id="321" r:id="rId22"/>
    <p:sldId id="316" r:id="rId23"/>
    <p:sldId id="317" r:id="rId24"/>
    <p:sldId id="322" r:id="rId25"/>
    <p:sldId id="323" r:id="rId26"/>
    <p:sldId id="310" r:id="rId27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306" autoAdjust="0"/>
  </p:normalViewPr>
  <p:slideViewPr>
    <p:cSldViewPr snapToGrid="0" snapToObjects="1">
      <p:cViewPr varScale="1">
        <p:scale>
          <a:sx n="83" d="100"/>
          <a:sy n="83" d="100"/>
        </p:scale>
        <p:origin x="162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EFM-Ch&#244;mage\2024_T4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EFM-Ch&#244;mage\2024_T4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EFM-Ch&#244;mage\2024_T4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EFM-Ch&#244;mage\2024_T4_Demandeurs%20d'emploi_ABC_note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EFM-Ch&#244;mage\2024_T4_Demandeurs%20d'emploi_ABC_note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EFM-Ch&#244;mage\2024_T4_Demandeurs%20d'emploi_ABC_note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Prestations%20sociales\2024-T4%20-%20Prestations%20sociales_V2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polaris.social.gouv.fr\DREETS-PACA$\Users\Cab-SESE\10%20-%20Notes%20de%20conjoncture\01%20-%20Notes\2024\2024-T4\01%20-%20Fichiers%20de%20travail\Cr&#233;ations_entreprises\Copie%20de%202024-T4%20-%20Cr&#233;ations%20d'entrepris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&#233;faillances_entreprises\2024-T4%20-%20D&#233;faillances%20d'entrepris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4\2024-T4\01%20-%20Fichiers%20de%20travail\Apprentissage\2024_T4_Apprentisage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EFM-Ch&#244;mage\Tx%20ch&#244;mage%20-%20d&#233;p%20comparables\T201_&#233;clairages_d&#233;p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EFM-Ch&#244;mage\2024_T4_Demandeurs%20d'emploi_ABC_note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EFM-Ch&#244;mage\2024_T4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Alpes-Maritimes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 trimestre 2014)</a:t>
            </a:r>
          </a:p>
        </c:rich>
      </c:tx>
      <c:layout>
        <c:manualLayout>
          <c:xMode val="edge"/>
          <c:yMode val="edge"/>
          <c:x val="0.17639262709100195"/>
          <c:y val="2.071061596023901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0316775562629139"/>
          <c:w val="0.83764367816092966"/>
          <c:h val="0.53810800245713974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3'!$E$10:$E$53</c:f>
              <c:numCache>
                <c:formatCode>#\ ##0.0</c:formatCode>
                <c:ptCount val="44"/>
                <c:pt idx="0">
                  <c:v>100</c:v>
                </c:pt>
                <c:pt idx="1">
                  <c:v>99.925352763897436</c:v>
                </c:pt>
                <c:pt idx="2">
                  <c:v>99.958442658110258</c:v>
                </c:pt>
                <c:pt idx="3">
                  <c:v>100.14483792079609</c:v>
                </c:pt>
                <c:pt idx="4">
                  <c:v>100.06974502955259</c:v>
                </c:pt>
                <c:pt idx="5">
                  <c:v>100.44214560667604</c:v>
                </c:pt>
                <c:pt idx="6">
                  <c:v>100.36933669802981</c:v>
                </c:pt>
                <c:pt idx="7">
                  <c:v>100.81605026990002</c:v>
                </c:pt>
                <c:pt idx="8">
                  <c:v>101.19463431210349</c:v>
                </c:pt>
                <c:pt idx="9">
                  <c:v>101.59065461169516</c:v>
                </c:pt>
                <c:pt idx="10">
                  <c:v>101.77710558127377</c:v>
                </c:pt>
                <c:pt idx="11">
                  <c:v>101.85019302438295</c:v>
                </c:pt>
                <c:pt idx="12">
                  <c:v>102.29473402744145</c:v>
                </c:pt>
                <c:pt idx="13">
                  <c:v>102.7226186696081</c:v>
                </c:pt>
                <c:pt idx="14">
                  <c:v>102.83119140331256</c:v>
                </c:pt>
                <c:pt idx="15">
                  <c:v>103.17908094768578</c:v>
                </c:pt>
                <c:pt idx="16">
                  <c:v>103.70974480672498</c:v>
                </c:pt>
                <c:pt idx="17">
                  <c:v>103.61721565809347</c:v>
                </c:pt>
                <c:pt idx="18">
                  <c:v>103.82277409183847</c:v>
                </c:pt>
                <c:pt idx="19">
                  <c:v>103.97568951206341</c:v>
                </c:pt>
                <c:pt idx="20">
                  <c:v>104.63520341371853</c:v>
                </c:pt>
                <c:pt idx="21">
                  <c:v>104.90761011859995</c:v>
                </c:pt>
                <c:pt idx="22">
                  <c:v>105.29805972893035</c:v>
                </c:pt>
                <c:pt idx="23">
                  <c:v>105.77346235049671</c:v>
                </c:pt>
                <c:pt idx="24">
                  <c:v>103.6696358440431</c:v>
                </c:pt>
                <c:pt idx="25">
                  <c:v>102.55449526769966</c:v>
                </c:pt>
                <c:pt idx="26">
                  <c:v>105.22396956175403</c:v>
                </c:pt>
                <c:pt idx="27">
                  <c:v>105.64477942855885</c:v>
                </c:pt>
                <c:pt idx="28">
                  <c:v>106.3616714296061</c:v>
                </c:pt>
                <c:pt idx="29">
                  <c:v>107.76125139963585</c:v>
                </c:pt>
                <c:pt idx="30">
                  <c:v>108.78419706870339</c:v>
                </c:pt>
                <c:pt idx="31">
                  <c:v>109.80034649687227</c:v>
                </c:pt>
                <c:pt idx="32">
                  <c:v>110.37251199090869</c:v>
                </c:pt>
                <c:pt idx="33">
                  <c:v>110.75755803265557</c:v>
                </c:pt>
                <c:pt idx="34">
                  <c:v>110.86384678376284</c:v>
                </c:pt>
                <c:pt idx="35">
                  <c:v>111.42743341633665</c:v>
                </c:pt>
                <c:pt idx="36">
                  <c:v>111.7169421372507</c:v>
                </c:pt>
                <c:pt idx="37">
                  <c:v>112.00672939262788</c:v>
                </c:pt>
                <c:pt idx="38">
                  <c:v>112.16722095024822</c:v>
                </c:pt>
                <c:pt idx="39">
                  <c:v>112.42815203525147</c:v>
                </c:pt>
                <c:pt idx="40">
                  <c:v>112.77927257939633</c:v>
                </c:pt>
                <c:pt idx="41">
                  <c:v>112.855479608492</c:v>
                </c:pt>
                <c:pt idx="42">
                  <c:v>113.19144787784592</c:v>
                </c:pt>
                <c:pt idx="43">
                  <c:v>112.87792948621541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E1-411E-95FD-49BA0B7DDD2C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3'!$C$10:$C$53</c:f>
              <c:numCache>
                <c:formatCode>#\ ##0.0</c:formatCode>
                <c:ptCount val="44"/>
                <c:pt idx="0">
                  <c:v>100</c:v>
                </c:pt>
                <c:pt idx="1">
                  <c:v>100.05257038581796</c:v>
                </c:pt>
                <c:pt idx="2">
                  <c:v>99.919934478990086</c:v>
                </c:pt>
                <c:pt idx="3">
                  <c:v>100.0167892501286</c:v>
                </c:pt>
                <c:pt idx="4">
                  <c:v>99.940724987039602</c:v>
                </c:pt>
                <c:pt idx="5">
                  <c:v>100.16716674756148</c:v>
                </c:pt>
                <c:pt idx="6">
                  <c:v>100.25967921789685</c:v>
                </c:pt>
                <c:pt idx="7">
                  <c:v>100.40712344734963</c:v>
                </c:pt>
                <c:pt idx="8">
                  <c:v>100.58924159721079</c:v>
                </c:pt>
                <c:pt idx="9">
                  <c:v>100.80593966695896</c:v>
                </c:pt>
                <c:pt idx="10">
                  <c:v>101.13865227268374</c:v>
                </c:pt>
                <c:pt idx="11">
                  <c:v>101.17899706444746</c:v>
                </c:pt>
                <c:pt idx="12">
                  <c:v>101.61602834010051</c:v>
                </c:pt>
                <c:pt idx="13">
                  <c:v>102.06031046387658</c:v>
                </c:pt>
                <c:pt idx="14">
                  <c:v>102.11120635279734</c:v>
                </c:pt>
                <c:pt idx="15">
                  <c:v>102.5098784241596</c:v>
                </c:pt>
                <c:pt idx="16">
                  <c:v>102.74319228330384</c:v>
                </c:pt>
                <c:pt idx="17">
                  <c:v>102.7718771813708</c:v>
                </c:pt>
                <c:pt idx="18">
                  <c:v>102.8714491985863</c:v>
                </c:pt>
                <c:pt idx="19">
                  <c:v>103.13937400350764</c:v>
                </c:pt>
                <c:pt idx="20">
                  <c:v>103.78958609942627</c:v>
                </c:pt>
                <c:pt idx="21">
                  <c:v>103.95178870584144</c:v>
                </c:pt>
                <c:pt idx="22">
                  <c:v>104.20804931642036</c:v>
                </c:pt>
                <c:pt idx="23">
                  <c:v>104.62627546600967</c:v>
                </c:pt>
                <c:pt idx="24">
                  <c:v>102.67005476549578</c:v>
                </c:pt>
                <c:pt idx="25">
                  <c:v>102.10282425497988</c:v>
                </c:pt>
                <c:pt idx="26">
                  <c:v>104.24772001512015</c:v>
                </c:pt>
                <c:pt idx="27">
                  <c:v>104.31453684341045</c:v>
                </c:pt>
                <c:pt idx="28">
                  <c:v>104.99112557457178</c:v>
                </c:pt>
                <c:pt idx="29">
                  <c:v>106.07454674372165</c:v>
                </c:pt>
                <c:pt idx="30">
                  <c:v>107.00401964694348</c:v>
                </c:pt>
                <c:pt idx="31">
                  <c:v>107.60179438362501</c:v>
                </c:pt>
                <c:pt idx="32">
                  <c:v>108.06079048628894</c:v>
                </c:pt>
                <c:pt idx="33">
                  <c:v>108.24196337452052</c:v>
                </c:pt>
                <c:pt idx="34">
                  <c:v>108.5130826802926</c:v>
                </c:pt>
                <c:pt idx="35">
                  <c:v>108.94539316629397</c:v>
                </c:pt>
                <c:pt idx="36">
                  <c:v>109.09765751217462</c:v>
                </c:pt>
                <c:pt idx="37">
                  <c:v>109.33373921600327</c:v>
                </c:pt>
                <c:pt idx="38">
                  <c:v>109.40806839975217</c:v>
                </c:pt>
                <c:pt idx="39">
                  <c:v>109.60754652533518</c:v>
                </c:pt>
                <c:pt idx="40">
                  <c:v>109.89424998967317</c:v>
                </c:pt>
                <c:pt idx="41">
                  <c:v>109.85468851766169</c:v>
                </c:pt>
                <c:pt idx="42">
                  <c:v>110.00088488957611</c:v>
                </c:pt>
                <c:pt idx="43">
                  <c:v>109.6268761562274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E1-411E-95FD-49BA0B7DDD2C}"/>
            </c:ext>
          </c:extLst>
        </c:ser>
        <c:ser>
          <c:idx val="2"/>
          <c:order val="2"/>
          <c:tx>
            <c:strRef>
              <c:f>'Données graph 1 et 3'!$I$8:$I$9</c:f>
              <c:strCache>
                <c:ptCount val="2"/>
                <c:pt idx="0">
                  <c:v>Alpes-Maritimes</c:v>
                </c:pt>
              </c:strCache>
            </c:strRef>
          </c:tx>
          <c:spPr>
            <a:ln w="28575"/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3'!$I$10:$I$53</c:f>
              <c:numCache>
                <c:formatCode>#\ ##0.0</c:formatCode>
                <c:ptCount val="44"/>
                <c:pt idx="0">
                  <c:v>100</c:v>
                </c:pt>
                <c:pt idx="1">
                  <c:v>99.945129253111361</c:v>
                </c:pt>
                <c:pt idx="2">
                  <c:v>99.669290283607623</c:v>
                </c:pt>
                <c:pt idx="3">
                  <c:v>99.866221400821431</c:v>
                </c:pt>
                <c:pt idx="4">
                  <c:v>99.808624166174155</c:v>
                </c:pt>
                <c:pt idx="5">
                  <c:v>99.916603226524131</c:v>
                </c:pt>
                <c:pt idx="6">
                  <c:v>100.16550184896657</c:v>
                </c:pt>
                <c:pt idx="7">
                  <c:v>100.73834945855002</c:v>
                </c:pt>
                <c:pt idx="8">
                  <c:v>100.92528825379092</c:v>
                </c:pt>
                <c:pt idx="9">
                  <c:v>101.1330560609768</c:v>
                </c:pt>
                <c:pt idx="10">
                  <c:v>101.50559192596653</c:v>
                </c:pt>
                <c:pt idx="11">
                  <c:v>101.6581761724898</c:v>
                </c:pt>
                <c:pt idx="12">
                  <c:v>101.679961428857</c:v>
                </c:pt>
                <c:pt idx="13">
                  <c:v>102.25447971663914</c:v>
                </c:pt>
                <c:pt idx="14">
                  <c:v>102.10481264395483</c:v>
                </c:pt>
                <c:pt idx="15">
                  <c:v>102.63519331682156</c:v>
                </c:pt>
                <c:pt idx="16">
                  <c:v>103.06202532932554</c:v>
                </c:pt>
                <c:pt idx="17">
                  <c:v>103.13035120955887</c:v>
                </c:pt>
                <c:pt idx="18">
                  <c:v>103.25875806050686</c:v>
                </c:pt>
                <c:pt idx="19">
                  <c:v>102.90159190121399</c:v>
                </c:pt>
                <c:pt idx="20">
                  <c:v>103.56165391848384</c:v>
                </c:pt>
                <c:pt idx="21">
                  <c:v>103.68295700151589</c:v>
                </c:pt>
                <c:pt idx="22">
                  <c:v>103.62265553802767</c:v>
                </c:pt>
                <c:pt idx="23">
                  <c:v>104.30570224090019</c:v>
                </c:pt>
                <c:pt idx="24">
                  <c:v>101.65735711039024</c:v>
                </c:pt>
                <c:pt idx="25">
                  <c:v>99.425291705758738</c:v>
                </c:pt>
                <c:pt idx="26">
                  <c:v>102.12255238225585</c:v>
                </c:pt>
                <c:pt idx="27">
                  <c:v>102.76299077004323</c:v>
                </c:pt>
                <c:pt idx="28">
                  <c:v>102.98248400445389</c:v>
                </c:pt>
                <c:pt idx="29">
                  <c:v>104.10451312473681</c:v>
                </c:pt>
                <c:pt idx="30">
                  <c:v>105.45539968771271</c:v>
                </c:pt>
                <c:pt idx="31">
                  <c:v>106.81071122574917</c:v>
                </c:pt>
                <c:pt idx="32">
                  <c:v>107.52670990672509</c:v>
                </c:pt>
                <c:pt idx="33">
                  <c:v>108.174286165513</c:v>
                </c:pt>
                <c:pt idx="34">
                  <c:v>108.07199227222948</c:v>
                </c:pt>
                <c:pt idx="35">
                  <c:v>108.73341875306674</c:v>
                </c:pt>
                <c:pt idx="36">
                  <c:v>109.11596060196725</c:v>
                </c:pt>
                <c:pt idx="37">
                  <c:v>109.4377586776875</c:v>
                </c:pt>
                <c:pt idx="38">
                  <c:v>109.46054671582957</c:v>
                </c:pt>
                <c:pt idx="39">
                  <c:v>109.60169968999283</c:v>
                </c:pt>
                <c:pt idx="40">
                  <c:v>110.14294883114972</c:v>
                </c:pt>
                <c:pt idx="41">
                  <c:v>110.1092774101736</c:v>
                </c:pt>
                <c:pt idx="42">
                  <c:v>110.44092211751871</c:v>
                </c:pt>
                <c:pt idx="43">
                  <c:v>110.00429113411867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E1-411E-95FD-49BA0B7DD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581760"/>
        <c:axId val="208583296"/>
      </c:lineChart>
      <c:catAx>
        <c:axId val="20858176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08583296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08583296"/>
        <c:scaling>
          <c:orientation val="minMax"/>
          <c:max val="114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8581760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4.6874944203403143E-2"/>
          <c:y val="0.13475177304964539"/>
          <c:w val="0.91903409090909094"/>
          <c:h val="5.319148936170210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89994271020691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dep06_trim!$BH$107:$BH$126</c:f>
              <c:numCache>
                <c:formatCode>#\ ##0.0</c:formatCode>
                <c:ptCount val="20"/>
                <c:pt idx="0">
                  <c:v>0.55047134108578977</c:v>
                </c:pt>
                <c:pt idx="1">
                  <c:v>15.842058441114082</c:v>
                </c:pt>
                <c:pt idx="2">
                  <c:v>-3.0895557655954531</c:v>
                </c:pt>
                <c:pt idx="3">
                  <c:v>-3.6818043279488011</c:v>
                </c:pt>
                <c:pt idx="4">
                  <c:v>-0.35440794886398841</c:v>
                </c:pt>
                <c:pt idx="5">
                  <c:v>1.854557002222923</c:v>
                </c:pt>
                <c:pt idx="6">
                  <c:v>-5.8427386668329362</c:v>
                </c:pt>
                <c:pt idx="7">
                  <c:v>-5.4834437086092702</c:v>
                </c:pt>
                <c:pt idx="8">
                  <c:v>-3.5874439461883512</c:v>
                </c:pt>
                <c:pt idx="9">
                  <c:v>-1.9767441860465085</c:v>
                </c:pt>
                <c:pt idx="10">
                  <c:v>-0.75622775800712194</c:v>
                </c:pt>
                <c:pt idx="11">
                  <c:v>-1.4716868369938685</c:v>
                </c:pt>
                <c:pt idx="12">
                  <c:v>-0.43217833042686893</c:v>
                </c:pt>
                <c:pt idx="13">
                  <c:v>-0.57873895826987543</c:v>
                </c:pt>
                <c:pt idx="14">
                  <c:v>-0.40594362745097756</c:v>
                </c:pt>
                <c:pt idx="15">
                  <c:v>1.0459124817349785</c:v>
                </c:pt>
                <c:pt idx="16">
                  <c:v>-0.70781642438542125</c:v>
                </c:pt>
                <c:pt idx="17">
                  <c:v>-1.1114517859880269</c:v>
                </c:pt>
                <c:pt idx="18">
                  <c:v>-1.1084412061080684</c:v>
                </c:pt>
                <c:pt idx="19">
                  <c:v>2.9550086220410776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E1-4F4A-BAAC-51B81FA58A76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dep06_trim!$BI$107:$BI$126</c:f>
              <c:numCache>
                <c:formatCode>#\ ##0.0</c:formatCode>
                <c:ptCount val="20"/>
                <c:pt idx="0">
                  <c:v>-8.3698171516877196E-2</c:v>
                </c:pt>
                <c:pt idx="1">
                  <c:v>9.0920806753012506</c:v>
                </c:pt>
                <c:pt idx="2">
                  <c:v>-0.15357353809806185</c:v>
                </c:pt>
                <c:pt idx="3">
                  <c:v>-3.0584477046852743</c:v>
                </c:pt>
                <c:pt idx="4">
                  <c:v>-0.77500457679868795</c:v>
                </c:pt>
                <c:pt idx="5">
                  <c:v>1.4760147601476037</c:v>
                </c:pt>
                <c:pt idx="6">
                  <c:v>-2.7272727272727226</c:v>
                </c:pt>
                <c:pt idx="7">
                  <c:v>-4.9158878504672927</c:v>
                </c:pt>
                <c:pt idx="8">
                  <c:v>-2.9355874451215569</c:v>
                </c:pt>
                <c:pt idx="9">
                  <c:v>-0.7358401404171877</c:v>
                </c:pt>
                <c:pt idx="10">
                  <c:v>0.19722524483132275</c:v>
                </c:pt>
                <c:pt idx="11">
                  <c:v>-1.1131473562750238</c:v>
                </c:pt>
                <c:pt idx="12">
                  <c:v>-0.39810556661404872</c:v>
                </c:pt>
                <c:pt idx="13">
                  <c:v>-1.571221831713876</c:v>
                </c:pt>
                <c:pt idx="14">
                  <c:v>-0.55310508996709862</c:v>
                </c:pt>
                <c:pt idx="15">
                  <c:v>-0.19008729935229285</c:v>
                </c:pt>
                <c:pt idx="16">
                  <c:v>-0.4655427805600576</c:v>
                </c:pt>
                <c:pt idx="17">
                  <c:v>-1.6228474239954549</c:v>
                </c:pt>
                <c:pt idx="18">
                  <c:v>0.23771790808240212</c:v>
                </c:pt>
                <c:pt idx="19">
                  <c:v>2.1990657563780047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E1-4F4A-BAAC-51B81FA58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331776"/>
        <c:axId val="172333312"/>
      </c:barChart>
      <c:catAx>
        <c:axId val="17233177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33331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333312"/>
        <c:scaling>
          <c:orientation val="minMax"/>
          <c:max val="18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331776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52314939674456862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2014</c:v>
                </c:pt>
                <c:pt idx="1">
                  <c:v>T4 2015</c:v>
                </c:pt>
                <c:pt idx="2">
                  <c:v>T4 2016</c:v>
                </c:pt>
                <c:pt idx="3">
                  <c:v>T4 2017</c:v>
                </c:pt>
                <c:pt idx="4">
                  <c:v>T4 2018</c:v>
                </c:pt>
                <c:pt idx="5">
                  <c:v>T4 2019</c:v>
                </c:pt>
                <c:pt idx="6">
                  <c:v>T4 2020</c:v>
                </c:pt>
                <c:pt idx="7">
                  <c:v>T4 2021</c:v>
                </c:pt>
                <c:pt idx="8">
                  <c:v>T4 2022</c:v>
                </c:pt>
                <c:pt idx="9">
                  <c:v>T4 2023</c:v>
                </c:pt>
                <c:pt idx="10">
                  <c:v>T4 2024</c:v>
                </c:pt>
              </c:strCache>
            </c:strRef>
          </c:cat>
          <c:val>
            <c:numRef>
              <c:f>'GRAPHIQUES ANN (données)'!$M$3:$M$13</c:f>
              <c:numCache>
                <c:formatCode>0.0</c:formatCode>
                <c:ptCount val="11"/>
                <c:pt idx="0">
                  <c:v>8.615217896121985</c:v>
                </c:pt>
                <c:pt idx="1">
                  <c:v>6.4637970353477625</c:v>
                </c:pt>
                <c:pt idx="2">
                  <c:v>1.3722471383626811</c:v>
                </c:pt>
                <c:pt idx="3">
                  <c:v>1.9479661912308543</c:v>
                </c:pt>
                <c:pt idx="4">
                  <c:v>-1.956085238681271</c:v>
                </c:pt>
                <c:pt idx="5">
                  <c:v>-3.9902226332826807</c:v>
                </c:pt>
                <c:pt idx="6">
                  <c:v>8.7249707562099932</c:v>
                </c:pt>
                <c:pt idx="7">
                  <c:v>-9.6766027466616009</c:v>
                </c:pt>
                <c:pt idx="8">
                  <c:v>-7.5882847533632276</c:v>
                </c:pt>
                <c:pt idx="9">
                  <c:v>-0.37910379862007293</c:v>
                </c:pt>
                <c:pt idx="10">
                  <c:v>-3.0443717177852658E-2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F6-49F1-8714-BF2F3A0619C5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2014</c:v>
                </c:pt>
                <c:pt idx="1">
                  <c:v>T4 2015</c:v>
                </c:pt>
                <c:pt idx="2">
                  <c:v>T4 2016</c:v>
                </c:pt>
                <c:pt idx="3">
                  <c:v>T4 2017</c:v>
                </c:pt>
                <c:pt idx="4">
                  <c:v>T4 2018</c:v>
                </c:pt>
                <c:pt idx="5">
                  <c:v>T4 2019</c:v>
                </c:pt>
                <c:pt idx="6">
                  <c:v>T4 2020</c:v>
                </c:pt>
                <c:pt idx="7">
                  <c:v>T4 2021</c:v>
                </c:pt>
                <c:pt idx="8">
                  <c:v>T4 2022</c:v>
                </c:pt>
                <c:pt idx="9">
                  <c:v>T4 2023</c:v>
                </c:pt>
                <c:pt idx="10">
                  <c:v>T4 2024</c:v>
                </c:pt>
              </c:strCache>
            </c:strRef>
          </c:cat>
          <c:val>
            <c:numRef>
              <c:f>'GRAPHIQUES ANN (données)'!$T$3:$T$13</c:f>
              <c:numCache>
                <c:formatCode>0.0</c:formatCode>
                <c:ptCount val="11"/>
                <c:pt idx="0">
                  <c:v>7.4208363548465162</c:v>
                </c:pt>
                <c:pt idx="1">
                  <c:v>8.4158415841584233</c:v>
                </c:pt>
                <c:pt idx="2">
                  <c:v>4.0542410405424167</c:v>
                </c:pt>
                <c:pt idx="3">
                  <c:v>5.3390957446808551</c:v>
                </c:pt>
                <c:pt idx="4">
                  <c:v>0.45445938269266239</c:v>
                </c:pt>
                <c:pt idx="5">
                  <c:v>-2.4065347156770334</c:v>
                </c:pt>
                <c:pt idx="6">
                  <c:v>5.5047643574555716</c:v>
                </c:pt>
                <c:pt idx="7">
                  <c:v>-6.8713004210654844</c:v>
                </c:pt>
                <c:pt idx="8">
                  <c:v>-4.5344341786252462</c:v>
                </c:pt>
                <c:pt idx="9">
                  <c:v>-2.6906445191845818</c:v>
                </c:pt>
                <c:pt idx="10">
                  <c:v>0.31036185370671987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F6-49F1-8714-BF2F3A061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855680"/>
        <c:axId val="176861568"/>
      </c:barChart>
      <c:catAx>
        <c:axId val="17685568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686156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6861568"/>
        <c:scaling>
          <c:orientation val="minMax"/>
          <c:max val="12"/>
          <c:min val="-1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6855680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668132219513176E-2"/>
          <c:y val="0.23482735316768033"/>
          <c:w val="0.86471641552420164"/>
          <c:h val="0.4832292370639299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dep06_trim!$BJ$107:$BJ$126</c:f>
              <c:numCache>
                <c:formatCode>#\ ##0.0</c:formatCode>
                <c:ptCount val="20"/>
                <c:pt idx="0">
                  <c:v>0.32185387833922885</c:v>
                </c:pt>
                <c:pt idx="1">
                  <c:v>27.943535450753942</c:v>
                </c:pt>
                <c:pt idx="2">
                  <c:v>-5.3159478435305996</c:v>
                </c:pt>
                <c:pt idx="3">
                  <c:v>-7.4417372881355863</c:v>
                </c:pt>
                <c:pt idx="4">
                  <c:v>-1.316165951359094</c:v>
                </c:pt>
                <c:pt idx="5">
                  <c:v>2.4934763699623108</c:v>
                </c:pt>
                <c:pt idx="6">
                  <c:v>-9.731258840169744</c:v>
                </c:pt>
                <c:pt idx="7">
                  <c:v>-9.4641178314008094</c:v>
                </c:pt>
                <c:pt idx="8">
                  <c:v>-3.4614053305642156</c:v>
                </c:pt>
                <c:pt idx="9">
                  <c:v>-0.43026174256005634</c:v>
                </c:pt>
                <c:pt idx="10">
                  <c:v>-0.396110911055092</c:v>
                </c:pt>
                <c:pt idx="11">
                  <c:v>-0.72306579898769874</c:v>
                </c:pt>
                <c:pt idx="12">
                  <c:v>-7.2833211944656195E-2</c:v>
                </c:pt>
                <c:pt idx="13">
                  <c:v>-0.76530612244898322</c:v>
                </c:pt>
                <c:pt idx="14">
                  <c:v>2.2769004774146229</c:v>
                </c:pt>
                <c:pt idx="15">
                  <c:v>2.9802513464990854</c:v>
                </c:pt>
                <c:pt idx="16">
                  <c:v>-0.767085076708518</c:v>
                </c:pt>
                <c:pt idx="17">
                  <c:v>-2.9163738580463727</c:v>
                </c:pt>
                <c:pt idx="18">
                  <c:v>-1.6648570394498852</c:v>
                </c:pt>
                <c:pt idx="19">
                  <c:v>6.3305115936694856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FA-4718-A70E-D3F44108AD7F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dep06_trim!$BK$107:$BK$126</c:f>
              <c:numCache>
                <c:formatCode>#\ ##0.0</c:formatCode>
                <c:ptCount val="20"/>
                <c:pt idx="0">
                  <c:v>0.3466592116298628</c:v>
                </c:pt>
                <c:pt idx="1">
                  <c:v>12.871231960773377</c:v>
                </c:pt>
                <c:pt idx="2">
                  <c:v>-1.8166559707755159</c:v>
                </c:pt>
                <c:pt idx="3">
                  <c:v>-3.7206496053094784</c:v>
                </c:pt>
                <c:pt idx="4">
                  <c:v>-0.76766410778630334</c:v>
                </c:pt>
                <c:pt idx="5">
                  <c:v>1.541942953373332</c:v>
                </c:pt>
                <c:pt idx="6">
                  <c:v>-4.633324695516972</c:v>
                </c:pt>
                <c:pt idx="7">
                  <c:v>-5.6953426444214861</c:v>
                </c:pt>
                <c:pt idx="8">
                  <c:v>-3.6016827061603252</c:v>
                </c:pt>
                <c:pt idx="9">
                  <c:v>-1.5423242467718756</c:v>
                </c:pt>
                <c:pt idx="10">
                  <c:v>0.15179113539769418</c:v>
                </c:pt>
                <c:pt idx="11">
                  <c:v>-1.267050621400434</c:v>
                </c:pt>
                <c:pt idx="12">
                  <c:v>-0.47893896598305563</c:v>
                </c:pt>
                <c:pt idx="13">
                  <c:v>-0.75888450148074993</c:v>
                </c:pt>
                <c:pt idx="14">
                  <c:v>-0.60926328877836111</c:v>
                </c:pt>
                <c:pt idx="15">
                  <c:v>0.18765246762995069</c:v>
                </c:pt>
                <c:pt idx="16">
                  <c:v>-0.22476119123431282</c:v>
                </c:pt>
                <c:pt idx="17">
                  <c:v>-1.5017833677491987</c:v>
                </c:pt>
                <c:pt idx="18">
                  <c:v>-0.38117019249094275</c:v>
                </c:pt>
                <c:pt idx="19">
                  <c:v>2.4998405713921201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FA-4718-A70E-D3F44108AD7F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dep06_trim!$BL$107:$BL$126</c:f>
              <c:numCache>
                <c:formatCode>#\ ##0.0</c:formatCode>
                <c:ptCount val="20"/>
                <c:pt idx="0">
                  <c:v>-5.5108563870820415E-2</c:v>
                </c:pt>
                <c:pt idx="1">
                  <c:v>6.0101455668283954</c:v>
                </c:pt>
                <c:pt idx="2">
                  <c:v>0.32247997503380699</c:v>
                </c:pt>
                <c:pt idx="3">
                  <c:v>-1.0369141435089269</c:v>
                </c:pt>
                <c:pt idx="4">
                  <c:v>0.10477787091367485</c:v>
                </c:pt>
                <c:pt idx="5">
                  <c:v>1.6014234875444844</c:v>
                </c:pt>
                <c:pt idx="6">
                  <c:v>-1.5349747604821329</c:v>
                </c:pt>
                <c:pt idx="7">
                  <c:v>-2.79347143753923</c:v>
                </c:pt>
                <c:pt idx="8">
                  <c:v>-2.5293294586158588</c:v>
                </c:pt>
                <c:pt idx="9">
                  <c:v>-1.2257067137809163</c:v>
                </c:pt>
                <c:pt idx="10">
                  <c:v>-0.97261039686975526</c:v>
                </c:pt>
                <c:pt idx="11">
                  <c:v>-1.4901783698351823</c:v>
                </c:pt>
                <c:pt idx="12">
                  <c:v>-0.40110016044007102</c:v>
                </c:pt>
                <c:pt idx="13">
                  <c:v>-1.8409849269359069</c:v>
                </c:pt>
                <c:pt idx="14">
                  <c:v>-1.1253077013245849</c:v>
                </c:pt>
                <c:pt idx="15">
                  <c:v>-4.7421458209850886E-2</c:v>
                </c:pt>
                <c:pt idx="16">
                  <c:v>-1.1979599098564719</c:v>
                </c:pt>
                <c:pt idx="17">
                  <c:v>-0.61224489795917991</c:v>
                </c:pt>
                <c:pt idx="18">
                  <c:v>-4.8315013890576353E-2</c:v>
                </c:pt>
                <c:pt idx="19">
                  <c:v>1.4380664652567932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FA-4718-A70E-D3F44108A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186432"/>
        <c:axId val="171192320"/>
      </c:barChart>
      <c:catAx>
        <c:axId val="17118643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11923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1192320"/>
        <c:scaling>
          <c:orientation val="minMax"/>
          <c:max val="32"/>
          <c:min val="-1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186432"/>
        <c:crosses val="autoZero"/>
        <c:crossBetween val="between"/>
        <c:majorUnit val="4"/>
      </c:valAx>
    </c:plotArea>
    <c:legend>
      <c:legendPos val="t"/>
      <c:layout>
        <c:manualLayout>
          <c:xMode val="edge"/>
          <c:yMode val="edge"/>
          <c:x val="0.25741516447499901"/>
          <c:y val="0.1729873586161011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3482735316768039"/>
          <c:w val="0.86471641552420164"/>
          <c:h val="0.55508552448907955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2014</c:v>
                </c:pt>
                <c:pt idx="1">
                  <c:v>T4 2015</c:v>
                </c:pt>
                <c:pt idx="2">
                  <c:v>T4 2016</c:v>
                </c:pt>
                <c:pt idx="3">
                  <c:v>T4 2017</c:v>
                </c:pt>
                <c:pt idx="4">
                  <c:v>T4 2018</c:v>
                </c:pt>
                <c:pt idx="5">
                  <c:v>T4 2019</c:v>
                </c:pt>
                <c:pt idx="6">
                  <c:v>T4 2020</c:v>
                </c:pt>
                <c:pt idx="7">
                  <c:v>T4 2021</c:v>
                </c:pt>
                <c:pt idx="8">
                  <c:v>T4 2022</c:v>
                </c:pt>
                <c:pt idx="9">
                  <c:v>T4 2023</c:v>
                </c:pt>
                <c:pt idx="10">
                  <c:v>T4 2024</c:v>
                </c:pt>
              </c:strCache>
            </c:strRef>
          </c:cat>
          <c:val>
            <c:numRef>
              <c:f>'GRAPHIQUES ANN (données)'!$AA$3:$AA$13</c:f>
              <c:numCache>
                <c:formatCode>0.0</c:formatCode>
                <c:ptCount val="11"/>
                <c:pt idx="0">
                  <c:v>3.1057810578105638</c:v>
                </c:pt>
                <c:pt idx="1">
                  <c:v>-0.83507306889352151</c:v>
                </c:pt>
                <c:pt idx="2">
                  <c:v>-1.2932330827067684</c:v>
                </c:pt>
                <c:pt idx="3">
                  <c:v>0.36563071297988081</c:v>
                </c:pt>
                <c:pt idx="4">
                  <c:v>-0.94110503946570612</c:v>
                </c:pt>
                <c:pt idx="5">
                  <c:v>-4.7808764940239001</c:v>
                </c:pt>
                <c:pt idx="6">
                  <c:v>12.487930479562293</c:v>
                </c:pt>
                <c:pt idx="7">
                  <c:v>-17.33905579399142</c:v>
                </c:pt>
                <c:pt idx="8">
                  <c:v>-4.9498096227068134</c:v>
                </c:pt>
                <c:pt idx="9">
                  <c:v>4.4428259286234395</c:v>
                </c:pt>
                <c:pt idx="10">
                  <c:v>0.73221757322174952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0B-4C79-8DD4-18309A56F932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2014</c:v>
                </c:pt>
                <c:pt idx="1">
                  <c:v>T4 2015</c:v>
                </c:pt>
                <c:pt idx="2">
                  <c:v>T4 2016</c:v>
                </c:pt>
                <c:pt idx="3">
                  <c:v>T4 2017</c:v>
                </c:pt>
                <c:pt idx="4">
                  <c:v>T4 2018</c:v>
                </c:pt>
                <c:pt idx="5">
                  <c:v>T4 2019</c:v>
                </c:pt>
                <c:pt idx="6">
                  <c:v>T4 2020</c:v>
                </c:pt>
                <c:pt idx="7">
                  <c:v>T4 2021</c:v>
                </c:pt>
                <c:pt idx="8">
                  <c:v>T4 2022</c:v>
                </c:pt>
                <c:pt idx="9">
                  <c:v>T4 2023</c:v>
                </c:pt>
                <c:pt idx="10">
                  <c:v>T4 2024</c:v>
                </c:pt>
              </c:strCache>
            </c:strRef>
          </c:cat>
          <c:val>
            <c:numRef>
              <c:f>'GRAPHIQUES ANN (données)'!$AH$3:$AH$13</c:f>
              <c:numCache>
                <c:formatCode>0.0</c:formatCode>
                <c:ptCount val="11"/>
                <c:pt idx="0">
                  <c:v>6.9619855482249582</c:v>
                </c:pt>
                <c:pt idx="1">
                  <c:v>6.6145802737472836</c:v>
                </c:pt>
                <c:pt idx="2">
                  <c:v>2.2094881260675603</c:v>
                </c:pt>
                <c:pt idx="3">
                  <c:v>2.6199460916441986</c:v>
                </c:pt>
                <c:pt idx="4">
                  <c:v>-2.1380542130699842</c:v>
                </c:pt>
                <c:pt idx="5">
                  <c:v>-3.9937731493907336</c:v>
                </c:pt>
                <c:pt idx="6">
                  <c:v>7.0673748951635584</c:v>
                </c:pt>
                <c:pt idx="7">
                  <c:v>-9.3790798475116173</c:v>
                </c:pt>
                <c:pt idx="8">
                  <c:v>-6.1487927159569082</c:v>
                </c:pt>
                <c:pt idx="9">
                  <c:v>-1.6517254083261657</c:v>
                </c:pt>
                <c:pt idx="10">
                  <c:v>0.34962851969781994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0B-4C79-8DD4-18309A56F932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2014</c:v>
                </c:pt>
                <c:pt idx="1">
                  <c:v>T4 2015</c:v>
                </c:pt>
                <c:pt idx="2">
                  <c:v>T4 2016</c:v>
                </c:pt>
                <c:pt idx="3">
                  <c:v>T4 2017</c:v>
                </c:pt>
                <c:pt idx="4">
                  <c:v>T4 2018</c:v>
                </c:pt>
                <c:pt idx="5">
                  <c:v>T4 2019</c:v>
                </c:pt>
                <c:pt idx="6">
                  <c:v>T4 2020</c:v>
                </c:pt>
                <c:pt idx="7">
                  <c:v>T4 2021</c:v>
                </c:pt>
                <c:pt idx="8">
                  <c:v>T4 2022</c:v>
                </c:pt>
                <c:pt idx="9">
                  <c:v>T4 2023</c:v>
                </c:pt>
                <c:pt idx="10">
                  <c:v>T4 2024</c:v>
                </c:pt>
              </c:strCache>
            </c:strRef>
          </c:cat>
          <c:val>
            <c:numRef>
              <c:f>'GRAPHIQUES ANN (données)'!$AO$3:$AO$13</c:f>
              <c:numCache>
                <c:formatCode>0.0</c:formatCode>
                <c:ptCount val="11"/>
                <c:pt idx="0">
                  <c:v>13.386337822489057</c:v>
                </c:pt>
                <c:pt idx="1">
                  <c:v>13.322839152833431</c:v>
                </c:pt>
                <c:pt idx="2">
                  <c:v>5.4678621038009911</c:v>
                </c:pt>
                <c:pt idx="3">
                  <c:v>7.1839080459770166</c:v>
                </c:pt>
                <c:pt idx="4">
                  <c:v>2.3235031277926588</c:v>
                </c:pt>
                <c:pt idx="5">
                  <c:v>-0.94978165938864878</c:v>
                </c:pt>
                <c:pt idx="6">
                  <c:v>5.1912267166317694</c:v>
                </c:pt>
                <c:pt idx="7">
                  <c:v>-2.650880134115674</c:v>
                </c:pt>
                <c:pt idx="8">
                  <c:v>-6.0811538047572888</c:v>
                </c:pt>
                <c:pt idx="9">
                  <c:v>-3.3807013522805462</c:v>
                </c:pt>
                <c:pt idx="10">
                  <c:v>-0.43885660064049148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0B-4C79-8DD4-18309A56F9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695744"/>
        <c:axId val="173697280"/>
      </c:barChart>
      <c:catAx>
        <c:axId val="1736957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36972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3697280"/>
        <c:scaling>
          <c:orientation val="minMax"/>
          <c:max val="18"/>
          <c:min val="-1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3695744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5741516447499901"/>
          <c:y val="0.1729873586161011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76084842186616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dep06_trim!$BS$107:$BS$126</c:f>
              <c:numCache>
                <c:formatCode>#\ ##0.0</c:formatCode>
                <c:ptCount val="20"/>
                <c:pt idx="0">
                  <c:v>2.0268256333830115</c:v>
                </c:pt>
                <c:pt idx="1">
                  <c:v>15.314052001168577</c:v>
                </c:pt>
                <c:pt idx="2">
                  <c:v>-5.4164977705715494</c:v>
                </c:pt>
                <c:pt idx="3">
                  <c:v>-7.4355815074730884</c:v>
                </c:pt>
                <c:pt idx="4">
                  <c:v>-3.4029747091845586</c:v>
                </c:pt>
                <c:pt idx="5">
                  <c:v>0.89868791564315931</c:v>
                </c:pt>
                <c:pt idx="6">
                  <c:v>-3.1886467549432918</c:v>
                </c:pt>
                <c:pt idx="7">
                  <c:v>-4.0480863591756622</c:v>
                </c:pt>
                <c:pt idx="8">
                  <c:v>-6.3922270518990132E-3</c:v>
                </c:pt>
                <c:pt idx="9">
                  <c:v>1.8155085341686306</c:v>
                </c:pt>
                <c:pt idx="10">
                  <c:v>1.9401017140704413</c:v>
                </c:pt>
                <c:pt idx="11">
                  <c:v>0.59743779255974072</c:v>
                </c:pt>
                <c:pt idx="12">
                  <c:v>1.1081858813445145</c:v>
                </c:pt>
                <c:pt idx="13">
                  <c:v>-1.0415405110814957</c:v>
                </c:pt>
                <c:pt idx="14">
                  <c:v>-1.8357606168151186E-2</c:v>
                </c:pt>
                <c:pt idx="15">
                  <c:v>0.38558051288328787</c:v>
                </c:pt>
                <c:pt idx="16">
                  <c:v>-0.45116449213511434</c:v>
                </c:pt>
                <c:pt idx="17">
                  <c:v>-1.053405193532575</c:v>
                </c:pt>
                <c:pt idx="18">
                  <c:v>-0.55087893042833347</c:v>
                </c:pt>
                <c:pt idx="19">
                  <c:v>3.0061616978900751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BC-4B84-819F-E7EBC870941F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dep06_trim!$BT$107:$BT$126</c:f>
              <c:numCache>
                <c:formatCode>#\ ##0.0</c:formatCode>
                <c:ptCount val="20"/>
                <c:pt idx="0">
                  <c:v>-2.0541760722347591</c:v>
                </c:pt>
                <c:pt idx="1">
                  <c:v>8.4888991319044482</c:v>
                </c:pt>
                <c:pt idx="2">
                  <c:v>3.6821979889533951</c:v>
                </c:pt>
                <c:pt idx="3">
                  <c:v>1.8235213768610814</c:v>
                </c:pt>
                <c:pt idx="4">
                  <c:v>2.7164799785364568</c:v>
                </c:pt>
                <c:pt idx="5">
                  <c:v>2.4944495233120145</c:v>
                </c:pt>
                <c:pt idx="6">
                  <c:v>-5.4153924566768596</c:v>
                </c:pt>
                <c:pt idx="7">
                  <c:v>-6.4461807894382384</c:v>
                </c:pt>
                <c:pt idx="8">
                  <c:v>-6.9047447620419033</c:v>
                </c:pt>
                <c:pt idx="9">
                  <c:v>-5.1430781129156884</c:v>
                </c:pt>
                <c:pt idx="10">
                  <c:v>-3.114553607827153</c:v>
                </c:pt>
                <c:pt idx="11">
                  <c:v>-3.8542455608852944</c:v>
                </c:pt>
                <c:pt idx="12">
                  <c:v>-2.5908096280087611</c:v>
                </c:pt>
                <c:pt idx="13">
                  <c:v>-1.1860903944649115</c:v>
                </c:pt>
                <c:pt idx="14">
                  <c:v>-1.1730471946894583</c:v>
                </c:pt>
                <c:pt idx="15">
                  <c:v>0.42326094957674254</c:v>
                </c:pt>
                <c:pt idx="16">
                  <c:v>-0.77881619937695268</c:v>
                </c:pt>
                <c:pt idx="17">
                  <c:v>-1.8653615292270609</c:v>
                </c:pt>
                <c:pt idx="18">
                  <c:v>-0.19760986167309813</c:v>
                </c:pt>
                <c:pt idx="19">
                  <c:v>1.8857250612860588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BC-4B84-819F-E7EBC87094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575552"/>
        <c:axId val="171589632"/>
      </c:barChart>
      <c:catAx>
        <c:axId val="17157555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15896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1589632"/>
        <c:scaling>
          <c:orientation val="minMax"/>
          <c:max val="18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575552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748257990593813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51516536480844088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2014</c:v>
                </c:pt>
                <c:pt idx="1">
                  <c:v>T4 2015</c:v>
                </c:pt>
                <c:pt idx="2">
                  <c:v>T4 2016</c:v>
                </c:pt>
                <c:pt idx="3">
                  <c:v>T4 2017</c:v>
                </c:pt>
                <c:pt idx="4">
                  <c:v>T4 2018</c:v>
                </c:pt>
                <c:pt idx="5">
                  <c:v>T4 2019</c:v>
                </c:pt>
                <c:pt idx="6">
                  <c:v>T4 2020</c:v>
                </c:pt>
                <c:pt idx="7">
                  <c:v>T4 2021</c:v>
                </c:pt>
                <c:pt idx="8">
                  <c:v>T4 2022</c:v>
                </c:pt>
                <c:pt idx="9">
                  <c:v>T4 2023</c:v>
                </c:pt>
                <c:pt idx="10">
                  <c:v>T4 2024</c:v>
                </c:pt>
              </c:strCache>
            </c:strRef>
          </c:cat>
          <c:val>
            <c:numRef>
              <c:f>'GRAPHIQUES ANN (données)'!$AV$3:$AV$13</c:f>
              <c:numCache>
                <c:formatCode>0.0</c:formatCode>
                <c:ptCount val="11"/>
                <c:pt idx="0">
                  <c:v>5.1963190184048935</c:v>
                </c:pt>
                <c:pt idx="1">
                  <c:v>2.6127019303668231</c:v>
                </c:pt>
                <c:pt idx="2">
                  <c:v>3.1884057971014457</c:v>
                </c:pt>
                <c:pt idx="3">
                  <c:v>0.23683630755673146</c:v>
                </c:pt>
                <c:pt idx="4">
                  <c:v>-4.1430847848782921</c:v>
                </c:pt>
                <c:pt idx="5">
                  <c:v>-3.840642017770135</c:v>
                </c:pt>
                <c:pt idx="6">
                  <c:v>3.0044709388971746</c:v>
                </c:pt>
                <c:pt idx="7">
                  <c:v>-9.4623531454366532</c:v>
                </c:pt>
                <c:pt idx="8">
                  <c:v>4.4042444387624835</c:v>
                </c:pt>
                <c:pt idx="9">
                  <c:v>0.42245760117554099</c:v>
                </c:pt>
                <c:pt idx="10">
                  <c:v>0.90232898427020647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81-4F0E-AD49-5E4E1082F806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2014</c:v>
                </c:pt>
                <c:pt idx="1">
                  <c:v>T4 2015</c:v>
                </c:pt>
                <c:pt idx="2">
                  <c:v>T4 2016</c:v>
                </c:pt>
                <c:pt idx="3">
                  <c:v>T4 2017</c:v>
                </c:pt>
                <c:pt idx="4">
                  <c:v>T4 2018</c:v>
                </c:pt>
                <c:pt idx="5">
                  <c:v>T4 2019</c:v>
                </c:pt>
                <c:pt idx="6">
                  <c:v>T4 2020</c:v>
                </c:pt>
                <c:pt idx="7">
                  <c:v>T4 2021</c:v>
                </c:pt>
                <c:pt idx="8">
                  <c:v>T4 2022</c:v>
                </c:pt>
                <c:pt idx="9">
                  <c:v>T4 2023</c:v>
                </c:pt>
                <c:pt idx="10">
                  <c:v>T4 2024</c:v>
                </c:pt>
              </c:strCache>
            </c:strRef>
          </c:cat>
          <c:val>
            <c:numRef>
              <c:f>'GRAPHIQUES ANN (données)'!$BC$3:$BC$13</c:f>
              <c:numCache>
                <c:formatCode>0.0</c:formatCode>
                <c:ptCount val="11"/>
                <c:pt idx="0">
                  <c:v>13.145071982281276</c:v>
                </c:pt>
                <c:pt idx="1">
                  <c:v>15.47420965058237</c:v>
                </c:pt>
                <c:pt idx="2">
                  <c:v>1.9494829632141109</c:v>
                </c:pt>
                <c:pt idx="3">
                  <c:v>8.7712005320917719</c:v>
                </c:pt>
                <c:pt idx="4">
                  <c:v>4.0051975846518317</c:v>
                </c:pt>
                <c:pt idx="5">
                  <c:v>-2.3296832512677224</c:v>
                </c:pt>
                <c:pt idx="6">
                  <c:v>12.182091798344619</c:v>
                </c:pt>
                <c:pt idx="7">
                  <c:v>-6.8415051311288444</c:v>
                </c:pt>
                <c:pt idx="8">
                  <c:v>-17.740658074735393</c:v>
                </c:pt>
                <c:pt idx="9">
                  <c:v>-4.4726477024070066</c:v>
                </c:pt>
                <c:pt idx="10">
                  <c:v>-0.98955470038483151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81-4F0E-AD49-5E4E1082F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789952"/>
        <c:axId val="173791488"/>
      </c:barChart>
      <c:catAx>
        <c:axId val="17378995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37914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3791488"/>
        <c:scaling>
          <c:orientation val="minMax"/>
          <c:max val="21"/>
          <c:min val="-1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3789952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748257990593813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Alpes-Maritimes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9962198121461228E-2"/>
          <c:y val="0.16520344210107438"/>
          <c:w val="0.88312922262587745"/>
          <c:h val="0.51914002107075985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RSA!$A$40:$A$98</c:f>
              <c:numCache>
                <c:formatCode>mmm\-yy</c:formatCode>
                <c:ptCount val="59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  <c:pt idx="54">
                  <c:v>45505</c:v>
                </c:pt>
                <c:pt idx="55">
                  <c:v>45536</c:v>
                </c:pt>
                <c:pt idx="56">
                  <c:v>45566</c:v>
                </c:pt>
                <c:pt idx="57">
                  <c:v>45597</c:v>
                </c:pt>
                <c:pt idx="58">
                  <c:v>45627</c:v>
                </c:pt>
              </c:numCache>
            </c:numRef>
          </c:cat>
          <c:val>
            <c:numRef>
              <c:f>RSA!$AT$40:$AT$98</c:f>
              <c:numCache>
                <c:formatCode>0.0</c:formatCode>
                <c:ptCount val="59"/>
                <c:pt idx="0">
                  <c:v>100</c:v>
                </c:pt>
                <c:pt idx="1">
                  <c:v>104.60693153000847</c:v>
                </c:pt>
                <c:pt idx="2">
                  <c:v>109.5097210481826</c:v>
                </c:pt>
                <c:pt idx="3">
                  <c:v>111.83431952662721</c:v>
                </c:pt>
                <c:pt idx="4">
                  <c:v>113.82079459002537</c:v>
                </c:pt>
                <c:pt idx="5">
                  <c:v>113.6094674556213</c:v>
                </c:pt>
                <c:pt idx="6">
                  <c:v>113.27134404057482</c:v>
                </c:pt>
                <c:pt idx="7">
                  <c:v>113.56720202874048</c:v>
                </c:pt>
                <c:pt idx="8">
                  <c:v>114.96196111580727</c:v>
                </c:pt>
                <c:pt idx="9">
                  <c:v>118.42772612003381</c:v>
                </c:pt>
                <c:pt idx="10">
                  <c:v>117.96280642434489</c:v>
                </c:pt>
                <c:pt idx="11">
                  <c:v>115.97633136094674</c:v>
                </c:pt>
                <c:pt idx="12">
                  <c:v>113.9475908706678</c:v>
                </c:pt>
                <c:pt idx="13">
                  <c:v>111.58072696534236</c:v>
                </c:pt>
                <c:pt idx="14">
                  <c:v>109.25612848689772</c:v>
                </c:pt>
                <c:pt idx="15">
                  <c:v>106.33981403212172</c:v>
                </c:pt>
                <c:pt idx="16">
                  <c:v>103.38123415046492</c:v>
                </c:pt>
                <c:pt idx="17">
                  <c:v>103.21217244294168</c:v>
                </c:pt>
                <c:pt idx="18">
                  <c:v>100.50718512256974</c:v>
                </c:pt>
                <c:pt idx="19">
                  <c:v>98.562975486052409</c:v>
                </c:pt>
                <c:pt idx="20">
                  <c:v>97.252747252747255</c:v>
                </c:pt>
                <c:pt idx="21">
                  <c:v>97.041420118343197</c:v>
                </c:pt>
                <c:pt idx="22">
                  <c:v>95.857988165680467</c:v>
                </c:pt>
                <c:pt idx="23">
                  <c:v>94.88588334742181</c:v>
                </c:pt>
                <c:pt idx="24">
                  <c:v>94.294167371090438</c:v>
                </c:pt>
                <c:pt idx="25">
                  <c:v>94.125105663567197</c:v>
                </c:pt>
                <c:pt idx="26">
                  <c:v>92.349957734573124</c:v>
                </c:pt>
                <c:pt idx="27">
                  <c:v>91.293322062552832</c:v>
                </c:pt>
                <c:pt idx="28">
                  <c:v>88.884192730346584</c:v>
                </c:pt>
                <c:pt idx="29">
                  <c:v>86.136939983093825</c:v>
                </c:pt>
                <c:pt idx="30">
                  <c:v>84.277261200338131</c:v>
                </c:pt>
                <c:pt idx="31">
                  <c:v>83.38968723584108</c:v>
                </c:pt>
                <c:pt idx="32">
                  <c:v>83.981403212172438</c:v>
                </c:pt>
                <c:pt idx="33">
                  <c:v>85.164835164835168</c:v>
                </c:pt>
                <c:pt idx="34">
                  <c:v>83.431952662721898</c:v>
                </c:pt>
                <c:pt idx="35">
                  <c:v>83.981403212172438</c:v>
                </c:pt>
                <c:pt idx="36">
                  <c:v>83.896872358410818</c:v>
                </c:pt>
                <c:pt idx="37">
                  <c:v>83.85460693153</c:v>
                </c:pt>
                <c:pt idx="38">
                  <c:v>82.967032967032978</c:v>
                </c:pt>
                <c:pt idx="39">
                  <c:v>82.333051563820788</c:v>
                </c:pt>
                <c:pt idx="40">
                  <c:v>80.980557903634832</c:v>
                </c:pt>
                <c:pt idx="41">
                  <c:v>78.529163144547766</c:v>
                </c:pt>
                <c:pt idx="42">
                  <c:v>76.204564666103124</c:v>
                </c:pt>
                <c:pt idx="43">
                  <c:v>75.866441251056642</c:v>
                </c:pt>
                <c:pt idx="44">
                  <c:v>77.049873203719358</c:v>
                </c:pt>
                <c:pt idx="45">
                  <c:v>78.613693998309387</c:v>
                </c:pt>
                <c:pt idx="46">
                  <c:v>78.064243448858832</c:v>
                </c:pt>
                <c:pt idx="47">
                  <c:v>79.078613693998307</c:v>
                </c:pt>
                <c:pt idx="48">
                  <c:v>79.078613693998307</c:v>
                </c:pt>
                <c:pt idx="49">
                  <c:v>78.10650887573965</c:v>
                </c:pt>
                <c:pt idx="50">
                  <c:v>77.387996618765854</c:v>
                </c:pt>
                <c:pt idx="51">
                  <c:v>76.077768385460701</c:v>
                </c:pt>
                <c:pt idx="52">
                  <c:v>74.513947590870671</c:v>
                </c:pt>
                <c:pt idx="53">
                  <c:v>72.950126796280642</c:v>
                </c:pt>
                <c:pt idx="54">
                  <c:v>71.851225697379533</c:v>
                </c:pt>
                <c:pt idx="55">
                  <c:v>70.879120879120876</c:v>
                </c:pt>
                <c:pt idx="56">
                  <c:v>71.428571428571431</c:v>
                </c:pt>
                <c:pt idx="57">
                  <c:v>71.935756551141168</c:v>
                </c:pt>
                <c:pt idx="58">
                  <c:v>73.584108199492817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A6-405C-AD89-92826E7CA99C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numRef>
              <c:f>RSA!$A$40:$A$98</c:f>
              <c:numCache>
                <c:formatCode>mmm\-yy</c:formatCode>
                <c:ptCount val="59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  <c:pt idx="54">
                  <c:v>45505</c:v>
                </c:pt>
                <c:pt idx="55">
                  <c:v>45536</c:v>
                </c:pt>
                <c:pt idx="56">
                  <c:v>45566</c:v>
                </c:pt>
                <c:pt idx="57">
                  <c:v>45597</c:v>
                </c:pt>
                <c:pt idx="58">
                  <c:v>45627</c:v>
                </c:pt>
              </c:numCache>
            </c:numRef>
          </c:cat>
          <c:val>
            <c:numRef>
              <c:f>ASS!$AT$40:$AT$97</c:f>
              <c:numCache>
                <c:formatCode>0.0</c:formatCode>
                <c:ptCount val="58"/>
                <c:pt idx="0">
                  <c:v>100</c:v>
                </c:pt>
                <c:pt idx="1">
                  <c:v>99.63963963963964</c:v>
                </c:pt>
                <c:pt idx="2">
                  <c:v>100.90090090090089</c:v>
                </c:pt>
                <c:pt idx="3">
                  <c:v>98.378378378378386</c:v>
                </c:pt>
                <c:pt idx="4">
                  <c:v>108.10810810810811</c:v>
                </c:pt>
                <c:pt idx="5">
                  <c:v>111.17117117117117</c:v>
                </c:pt>
                <c:pt idx="6">
                  <c:v>113.33333333333333</c:v>
                </c:pt>
                <c:pt idx="7">
                  <c:v>112.25225225225226</c:v>
                </c:pt>
                <c:pt idx="8">
                  <c:v>111.17117117117117</c:v>
                </c:pt>
                <c:pt idx="9">
                  <c:v>108.46846846846847</c:v>
                </c:pt>
                <c:pt idx="10">
                  <c:v>104.32432432432432</c:v>
                </c:pt>
                <c:pt idx="11">
                  <c:v>101.44144144144146</c:v>
                </c:pt>
                <c:pt idx="12">
                  <c:v>98.378378378378386</c:v>
                </c:pt>
                <c:pt idx="13">
                  <c:v>96.936936936936931</c:v>
                </c:pt>
                <c:pt idx="14">
                  <c:v>94.054054054054063</c:v>
                </c:pt>
                <c:pt idx="15">
                  <c:v>91.171171171171167</c:v>
                </c:pt>
                <c:pt idx="16">
                  <c:v>88.64864864864866</c:v>
                </c:pt>
                <c:pt idx="17">
                  <c:v>110.27027027027027</c:v>
                </c:pt>
                <c:pt idx="18">
                  <c:v>109.72972972972971</c:v>
                </c:pt>
                <c:pt idx="19">
                  <c:v>107.2072072072072</c:v>
                </c:pt>
                <c:pt idx="20">
                  <c:v>100</c:v>
                </c:pt>
                <c:pt idx="21">
                  <c:v>98.558558558558559</c:v>
                </c:pt>
                <c:pt idx="22">
                  <c:v>93.873873873873876</c:v>
                </c:pt>
                <c:pt idx="23">
                  <c:v>92.612612612612608</c:v>
                </c:pt>
                <c:pt idx="24">
                  <c:v>92.432432432432435</c:v>
                </c:pt>
                <c:pt idx="25">
                  <c:v>91.531531531531527</c:v>
                </c:pt>
                <c:pt idx="26">
                  <c:v>89.549549549549539</c:v>
                </c:pt>
                <c:pt idx="27">
                  <c:v>87.387387387387378</c:v>
                </c:pt>
                <c:pt idx="28">
                  <c:v>84.684684684684683</c:v>
                </c:pt>
                <c:pt idx="29">
                  <c:v>83.603603603603602</c:v>
                </c:pt>
                <c:pt idx="30">
                  <c:v>82.882882882882882</c:v>
                </c:pt>
                <c:pt idx="31">
                  <c:v>80.540540540540533</c:v>
                </c:pt>
                <c:pt idx="32">
                  <c:v>78.738738738738732</c:v>
                </c:pt>
                <c:pt idx="33">
                  <c:v>78.738738738738732</c:v>
                </c:pt>
                <c:pt idx="34">
                  <c:v>76.936936936936945</c:v>
                </c:pt>
                <c:pt idx="35">
                  <c:v>76.576576576576571</c:v>
                </c:pt>
                <c:pt idx="36">
                  <c:v>75.49549549549549</c:v>
                </c:pt>
                <c:pt idx="37">
                  <c:v>73.513513513513516</c:v>
                </c:pt>
                <c:pt idx="38">
                  <c:v>72.252252252252248</c:v>
                </c:pt>
                <c:pt idx="39">
                  <c:v>71.531531531531527</c:v>
                </c:pt>
                <c:pt idx="40">
                  <c:v>68.648648648648646</c:v>
                </c:pt>
                <c:pt idx="41">
                  <c:v>68.828828828828819</c:v>
                </c:pt>
                <c:pt idx="42">
                  <c:v>67.387387387387392</c:v>
                </c:pt>
                <c:pt idx="43">
                  <c:v>66.306306306306311</c:v>
                </c:pt>
                <c:pt idx="44">
                  <c:v>65.22522522522523</c:v>
                </c:pt>
                <c:pt idx="45">
                  <c:v>65.045045045045043</c:v>
                </c:pt>
                <c:pt idx="46">
                  <c:v>64.684684684684697</c:v>
                </c:pt>
                <c:pt idx="47">
                  <c:v>64.14414414414415</c:v>
                </c:pt>
                <c:pt idx="48">
                  <c:v>64.324324324324323</c:v>
                </c:pt>
                <c:pt idx="49">
                  <c:v>64.14414414414415</c:v>
                </c:pt>
                <c:pt idx="50">
                  <c:v>63.063063063063062</c:v>
                </c:pt>
                <c:pt idx="51">
                  <c:v>62.522522522522529</c:v>
                </c:pt>
                <c:pt idx="52">
                  <c:v>63.243243243243242</c:v>
                </c:pt>
                <c:pt idx="53">
                  <c:v>64.504504504504496</c:v>
                </c:pt>
                <c:pt idx="54">
                  <c:v>64.324324324324323</c:v>
                </c:pt>
                <c:pt idx="55">
                  <c:v>63.243243243243242</c:v>
                </c:pt>
                <c:pt idx="56">
                  <c:v>63.243243243243242</c:v>
                </c:pt>
                <c:pt idx="57">
                  <c:v>65.405405405405403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A6-405C-AD89-92826E7CA99C}"/>
            </c:ext>
          </c:extLst>
        </c:ser>
        <c:ser>
          <c:idx val="3"/>
          <c:order val="2"/>
          <c:tx>
            <c:v>PA</c:v>
          </c:tx>
          <c:marker>
            <c:symbol val="none"/>
          </c:marker>
          <c:cat>
            <c:numRef>
              <c:f>RSA!$A$40:$A$98</c:f>
              <c:numCache>
                <c:formatCode>mmm\-yy</c:formatCode>
                <c:ptCount val="59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  <c:pt idx="54">
                  <c:v>45505</c:v>
                </c:pt>
                <c:pt idx="55">
                  <c:v>45536</c:v>
                </c:pt>
                <c:pt idx="56">
                  <c:v>45566</c:v>
                </c:pt>
                <c:pt idx="57">
                  <c:v>45597</c:v>
                </c:pt>
                <c:pt idx="58">
                  <c:v>45627</c:v>
                </c:pt>
              </c:numCache>
            </c:numRef>
          </c:cat>
          <c:val>
            <c:numRef>
              <c:f>PA!$AT$40:$AT$98</c:f>
              <c:numCache>
                <c:formatCode>0.0</c:formatCode>
                <c:ptCount val="59"/>
                <c:pt idx="0">
                  <c:v>100</c:v>
                </c:pt>
                <c:pt idx="1">
                  <c:v>100.37767519932859</c:v>
                </c:pt>
                <c:pt idx="2">
                  <c:v>100.39166316967408</c:v>
                </c:pt>
                <c:pt idx="3">
                  <c:v>100.89523010211219</c:v>
                </c:pt>
                <c:pt idx="4">
                  <c:v>100.5175549027836</c:v>
                </c:pt>
                <c:pt idx="5">
                  <c:v>98.461323261994679</c:v>
                </c:pt>
                <c:pt idx="6">
                  <c:v>97.454189397118469</c:v>
                </c:pt>
                <c:pt idx="7">
                  <c:v>98.559239054413212</c:v>
                </c:pt>
                <c:pt idx="8">
                  <c:v>99.888096237235985</c:v>
                </c:pt>
                <c:pt idx="9">
                  <c:v>101.70653238215135</c:v>
                </c:pt>
                <c:pt idx="10">
                  <c:v>102.4339068401175</c:v>
                </c:pt>
                <c:pt idx="11">
                  <c:v>101.28689327178625</c:v>
                </c:pt>
                <c:pt idx="12">
                  <c:v>100.61547069520213</c:v>
                </c:pt>
                <c:pt idx="13">
                  <c:v>100.16785564414603</c:v>
                </c:pt>
                <c:pt idx="14">
                  <c:v>99.314589453070354</c:v>
                </c:pt>
                <c:pt idx="15">
                  <c:v>99.27262554203385</c:v>
                </c:pt>
                <c:pt idx="16">
                  <c:v>99.608336830325911</c:v>
                </c:pt>
                <c:pt idx="17">
                  <c:v>99.426493215834384</c:v>
                </c:pt>
                <c:pt idx="18">
                  <c:v>100.18184361449154</c:v>
                </c:pt>
                <c:pt idx="19">
                  <c:v>101.9583158483704</c:v>
                </c:pt>
                <c:pt idx="20">
                  <c:v>102.58777451391803</c:v>
                </c:pt>
                <c:pt idx="21">
                  <c:v>103.20324520912017</c:v>
                </c:pt>
                <c:pt idx="22">
                  <c:v>103.56693243810322</c:v>
                </c:pt>
                <c:pt idx="23">
                  <c:v>103.48300461603021</c:v>
                </c:pt>
                <c:pt idx="24">
                  <c:v>102.447894810463</c:v>
                </c:pt>
                <c:pt idx="25">
                  <c:v>102.61575045460904</c:v>
                </c:pt>
                <c:pt idx="26">
                  <c:v>102.30801510700798</c:v>
                </c:pt>
                <c:pt idx="27">
                  <c:v>103.18925723877466</c:v>
                </c:pt>
                <c:pt idx="28">
                  <c:v>103.49699258637573</c:v>
                </c:pt>
                <c:pt idx="29">
                  <c:v>102.67170233599106</c:v>
                </c:pt>
                <c:pt idx="30">
                  <c:v>103.04937753531962</c:v>
                </c:pt>
                <c:pt idx="31">
                  <c:v>104.3642467477969</c:v>
                </c:pt>
                <c:pt idx="32">
                  <c:v>105.44132046440062</c:v>
                </c:pt>
                <c:pt idx="33">
                  <c:v>106.09875507063926</c:v>
                </c:pt>
                <c:pt idx="34">
                  <c:v>106.22464680374877</c:v>
                </c:pt>
                <c:pt idx="35">
                  <c:v>105.3294167016366</c:v>
                </c:pt>
                <c:pt idx="36">
                  <c:v>104.68597006574345</c:v>
                </c:pt>
                <c:pt idx="37">
                  <c:v>104.53210239194293</c:v>
                </c:pt>
                <c:pt idx="38">
                  <c:v>104.32228283676039</c:v>
                </c:pt>
                <c:pt idx="39">
                  <c:v>104.67198209539796</c:v>
                </c:pt>
                <c:pt idx="40">
                  <c:v>103.44104070499371</c:v>
                </c:pt>
                <c:pt idx="41">
                  <c:v>103.3711008532662</c:v>
                </c:pt>
                <c:pt idx="42">
                  <c:v>103.3711008532662</c:v>
                </c:pt>
                <c:pt idx="43">
                  <c:v>103.69282417121275</c:v>
                </c:pt>
                <c:pt idx="44">
                  <c:v>103.52496852706672</c:v>
                </c:pt>
                <c:pt idx="45">
                  <c:v>103.56693243810322</c:v>
                </c:pt>
                <c:pt idx="46">
                  <c:v>103.04937753531962</c:v>
                </c:pt>
                <c:pt idx="47">
                  <c:v>102.11218352217092</c:v>
                </c:pt>
                <c:pt idx="48">
                  <c:v>101.25891733109526</c:v>
                </c:pt>
                <c:pt idx="49">
                  <c:v>100.48957896209261</c:v>
                </c:pt>
                <c:pt idx="50">
                  <c:v>99.580360889634917</c:v>
                </c:pt>
                <c:pt idx="51">
                  <c:v>100.08392782207302</c:v>
                </c:pt>
                <c:pt idx="52">
                  <c:v>101.0351098055672</c:v>
                </c:pt>
                <c:pt idx="53">
                  <c:v>103.02140159462863</c:v>
                </c:pt>
                <c:pt idx="54">
                  <c:v>102.57378654357252</c:v>
                </c:pt>
                <c:pt idx="55">
                  <c:v>102.9094978318646</c:v>
                </c:pt>
                <c:pt idx="56">
                  <c:v>102.68569030633654</c:v>
                </c:pt>
                <c:pt idx="57">
                  <c:v>101.67855644146036</c:v>
                </c:pt>
                <c:pt idx="58">
                  <c:v>100.26577143656455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A6-405C-AD89-92826E7CA9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542912"/>
        <c:axId val="229569280"/>
      </c:lineChart>
      <c:dateAx>
        <c:axId val="229542912"/>
        <c:scaling>
          <c:orientation val="minMax"/>
          <c:max val="45627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560" baseline="0"/>
            </a:pPr>
            <a:endParaRPr lang="fr-FR"/>
          </a:p>
        </c:txPr>
        <c:crossAx val="229569280"/>
        <c:crossesAt val="100"/>
        <c:auto val="1"/>
        <c:lblOffset val="100"/>
        <c:baseTimeUnit val="months"/>
      </c:dateAx>
      <c:valAx>
        <c:axId val="229569280"/>
        <c:scaling>
          <c:orientation val="minMax"/>
          <c:max val="120"/>
          <c:min val="6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29542912"/>
        <c:crossesAt val="43862"/>
        <c:crossBetween val="midCat"/>
        <c:majorUnit val="5"/>
      </c:valAx>
    </c:plotArea>
    <c:legend>
      <c:legendPos val="b"/>
      <c:layout>
        <c:manualLayout>
          <c:xMode val="edge"/>
          <c:yMode val="edge"/>
          <c:x val="0.292315653939484"/>
          <c:y val="0.75891939781986117"/>
          <c:w val="0.39128377820696941"/>
          <c:h val="5.686450750259990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du cumul annuel glissant des créations d'entreprises </a:t>
            </a:r>
          </a:p>
          <a:p>
            <a:pPr>
              <a:defRPr/>
            </a:pPr>
            <a:r>
              <a:rPr lang="fr-FR" sz="1400" b="0" i="1" u="none" strike="noStrike" baseline="0">
                <a:solidFill>
                  <a:srgbClr val="000000"/>
                </a:solidFill>
                <a:latin typeface="Calibri"/>
              </a:rPr>
              <a:t>(données brutes, en </a:t>
            </a:r>
            <a:r>
              <a:rPr lang="fr-FR" sz="1400" b="0" i="1" u="none" strike="noStrike" kern="1200" spc="0" baseline="0">
                <a:solidFill>
                  <a:srgbClr val="000000"/>
                </a:solidFill>
                <a:latin typeface="Calibri"/>
              </a:rPr>
              <a:t>base 100 au 1</a:t>
            </a:r>
            <a:r>
              <a:rPr lang="fr-FR" sz="1400" b="0" i="1" u="none" strike="noStrike" kern="1200" spc="0" baseline="30000">
                <a:solidFill>
                  <a:srgbClr val="000000"/>
                </a:solidFill>
                <a:latin typeface="Calibri"/>
              </a:rPr>
              <a:t>e </a:t>
            </a:r>
            <a:r>
              <a:rPr lang="fr-FR" sz="1400" b="0" i="1" u="none" strike="noStrike" kern="1200" spc="0" baseline="0">
                <a:solidFill>
                  <a:srgbClr val="000000"/>
                </a:solidFill>
                <a:latin typeface="Calibri"/>
              </a:rPr>
              <a:t>trimestre 2014 </a:t>
            </a:r>
            <a:r>
              <a:rPr lang="fr-FR" sz="1400" b="0" i="1" u="none" strike="noStrike" baseline="0">
                <a:solidFill>
                  <a:srgbClr val="000000"/>
                </a:solidFill>
                <a:latin typeface="Calibri"/>
              </a:rPr>
              <a:t>)</a:t>
            </a:r>
          </a:p>
        </c:rich>
      </c:tx>
      <c:layout>
        <c:manualLayout>
          <c:xMode val="edge"/>
          <c:yMode val="edge"/>
          <c:x val="0.21786639343918568"/>
          <c:y val="2.02331097686805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5.0918923802737791E-2"/>
          <c:y val="0.24729020639798646"/>
          <c:w val="0.92942066234906906"/>
          <c:h val="0.52392569192019056"/>
        </c:manualLayout>
      </c:layout>
      <c:lineChart>
        <c:grouping val="standard"/>
        <c:varyColors val="0"/>
        <c:ser>
          <c:idx val="3"/>
          <c:order val="0"/>
          <c:tx>
            <c:v>Total Alpes-Maritimes</c:v>
          </c:tx>
          <c:spPr>
            <a:ln w="28575" cap="rnd">
              <a:solidFill>
                <a:schemeClr val="tx2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Feuil1!$A$10:$B$53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Feuil1!$Z$10:$Z$53</c:f>
              <c:numCache>
                <c:formatCode>0.0</c:formatCode>
                <c:ptCount val="44"/>
                <c:pt idx="0" formatCode="General">
                  <c:v>100</c:v>
                </c:pt>
                <c:pt idx="1">
                  <c:v>101.07323232323233</c:v>
                </c:pt>
                <c:pt idx="2">
                  <c:v>100.44191919191918</c:v>
                </c:pt>
                <c:pt idx="3">
                  <c:v>99.595959595959599</c:v>
                </c:pt>
                <c:pt idx="4">
                  <c:v>98.86363636363636</c:v>
                </c:pt>
                <c:pt idx="5">
                  <c:v>98.181818181818187</c:v>
                </c:pt>
                <c:pt idx="6">
                  <c:v>97.689393939393938</c:v>
                </c:pt>
                <c:pt idx="7">
                  <c:v>97.74621212121211</c:v>
                </c:pt>
                <c:pt idx="8">
                  <c:v>99.343434343434339</c:v>
                </c:pt>
                <c:pt idx="9">
                  <c:v>100.81439393939394</c:v>
                </c:pt>
                <c:pt idx="10">
                  <c:v>101.11742424242425</c:v>
                </c:pt>
                <c:pt idx="11">
                  <c:v>101.67297979797981</c:v>
                </c:pt>
                <c:pt idx="12">
                  <c:v>101.97601010101009</c:v>
                </c:pt>
                <c:pt idx="13">
                  <c:v>101.8371212121212</c:v>
                </c:pt>
                <c:pt idx="14">
                  <c:v>102.91035353535354</c:v>
                </c:pt>
                <c:pt idx="15">
                  <c:v>106.17424242424242</c:v>
                </c:pt>
                <c:pt idx="16">
                  <c:v>111.23737373737374</c:v>
                </c:pt>
                <c:pt idx="17">
                  <c:v>115.46717171717171</c:v>
                </c:pt>
                <c:pt idx="18">
                  <c:v>119.6780303030303</c:v>
                </c:pt>
                <c:pt idx="19">
                  <c:v>120.25883838383837</c:v>
                </c:pt>
                <c:pt idx="20">
                  <c:v>124.31818181818181</c:v>
                </c:pt>
                <c:pt idx="21">
                  <c:v>126.67929292929291</c:v>
                </c:pt>
                <c:pt idx="22">
                  <c:v>129.28030303030303</c:v>
                </c:pt>
                <c:pt idx="23">
                  <c:v>136.4141414141414</c:v>
                </c:pt>
                <c:pt idx="24">
                  <c:v>135.58080808080808</c:v>
                </c:pt>
                <c:pt idx="25">
                  <c:v>128.83838383838383</c:v>
                </c:pt>
                <c:pt idx="26">
                  <c:v>136.90656565656565</c:v>
                </c:pt>
                <c:pt idx="27">
                  <c:v>142.32323232323233</c:v>
                </c:pt>
                <c:pt idx="28">
                  <c:v>152.00126262626264</c:v>
                </c:pt>
                <c:pt idx="29">
                  <c:v>168.99621212121212</c:v>
                </c:pt>
                <c:pt idx="30">
                  <c:v>166.36994949494951</c:v>
                </c:pt>
                <c:pt idx="31">
                  <c:v>169.00883838383837</c:v>
                </c:pt>
                <c:pt idx="32">
                  <c:v>172.09595959595961</c:v>
                </c:pt>
                <c:pt idx="33">
                  <c:v>173.33333333333334</c:v>
                </c:pt>
                <c:pt idx="34">
                  <c:v>178.33964646464645</c:v>
                </c:pt>
                <c:pt idx="35">
                  <c:v>178.49116161616161</c:v>
                </c:pt>
                <c:pt idx="36">
                  <c:v>174.51388888888889</c:v>
                </c:pt>
                <c:pt idx="37">
                  <c:v>172.16540404040404</c:v>
                </c:pt>
                <c:pt idx="38">
                  <c:v>171.13005050505049</c:v>
                </c:pt>
                <c:pt idx="39">
                  <c:v>169.2929292929293</c:v>
                </c:pt>
                <c:pt idx="40">
                  <c:v>174.21717171717174</c:v>
                </c:pt>
                <c:pt idx="41">
                  <c:v>172.85353535353536</c:v>
                </c:pt>
                <c:pt idx="42">
                  <c:v>173.32702020202021</c:v>
                </c:pt>
                <c:pt idx="43">
                  <c:v>171.7108585858586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A7-49F2-84A0-AE02BE88B28A}"/>
            </c:ext>
          </c:extLst>
        </c:ser>
        <c:ser>
          <c:idx val="1"/>
          <c:order val="1"/>
          <c:tx>
            <c:v>Alpes-Maritimes hors micro-entrepreneurs</c:v>
          </c:tx>
          <c:spPr>
            <a:ln w="28575" cap="rnd">
              <a:solidFill>
                <a:schemeClr val="tx2">
                  <a:lumMod val="75000"/>
                  <a:lumOff val="2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Feuil1!$A$10:$B$53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Feuil1!$Y$10:$Y$53</c:f>
              <c:numCache>
                <c:formatCode>0.0</c:formatCode>
                <c:ptCount val="44"/>
                <c:pt idx="0" formatCode="General">
                  <c:v>100</c:v>
                </c:pt>
                <c:pt idx="1">
                  <c:v>101.76913425345045</c:v>
                </c:pt>
                <c:pt idx="2">
                  <c:v>99.196988707653702</c:v>
                </c:pt>
                <c:pt idx="3">
                  <c:v>98.268506900878293</c:v>
                </c:pt>
                <c:pt idx="4">
                  <c:v>95.859473023839399</c:v>
                </c:pt>
                <c:pt idx="5">
                  <c:v>92.007528230865745</c:v>
                </c:pt>
                <c:pt idx="6">
                  <c:v>91.643663739021335</c:v>
                </c:pt>
                <c:pt idx="7">
                  <c:v>91.254705144291094</c:v>
                </c:pt>
                <c:pt idx="8">
                  <c:v>94.002509410288582</c:v>
                </c:pt>
                <c:pt idx="9">
                  <c:v>96.549560853199495</c:v>
                </c:pt>
                <c:pt idx="10">
                  <c:v>97.076537013801754</c:v>
                </c:pt>
                <c:pt idx="11">
                  <c:v>99.309912170639905</c:v>
                </c:pt>
                <c:pt idx="12">
                  <c:v>100.12547051442911</c:v>
                </c:pt>
                <c:pt idx="13">
                  <c:v>100.4642409033877</c:v>
                </c:pt>
                <c:pt idx="14">
                  <c:v>102.81053952321204</c:v>
                </c:pt>
                <c:pt idx="15">
                  <c:v>104.35382685069008</c:v>
                </c:pt>
                <c:pt idx="16">
                  <c:v>106.5370138017566</c:v>
                </c:pt>
                <c:pt idx="17">
                  <c:v>109.67377666248433</c:v>
                </c:pt>
                <c:pt idx="18">
                  <c:v>111.89460476787956</c:v>
                </c:pt>
                <c:pt idx="19">
                  <c:v>109.36010037641155</c:v>
                </c:pt>
                <c:pt idx="20">
                  <c:v>111.41781681304894</c:v>
                </c:pt>
                <c:pt idx="21">
                  <c:v>109.74905897114178</c:v>
                </c:pt>
                <c:pt idx="22">
                  <c:v>107.15181932245923</c:v>
                </c:pt>
                <c:pt idx="23">
                  <c:v>106.26097867001253</c:v>
                </c:pt>
                <c:pt idx="24">
                  <c:v>99.259723964868257</c:v>
                </c:pt>
                <c:pt idx="25">
                  <c:v>87.904642409033869</c:v>
                </c:pt>
                <c:pt idx="26">
                  <c:v>90.677540777917187</c:v>
                </c:pt>
                <c:pt idx="27">
                  <c:v>94.767879548306141</c:v>
                </c:pt>
                <c:pt idx="28">
                  <c:v>98.657465495608534</c:v>
                </c:pt>
                <c:pt idx="29">
                  <c:v>112.4215809284818</c:v>
                </c:pt>
                <c:pt idx="30">
                  <c:v>112.4215809284818</c:v>
                </c:pt>
                <c:pt idx="31">
                  <c:v>111.81932245922208</c:v>
                </c:pt>
                <c:pt idx="32">
                  <c:v>114.47929736511919</c:v>
                </c:pt>
                <c:pt idx="33">
                  <c:v>114.45420326223336</c:v>
                </c:pt>
                <c:pt idx="34">
                  <c:v>115.25721455457966</c:v>
                </c:pt>
                <c:pt idx="35">
                  <c:v>118.00501882057716</c:v>
                </c:pt>
                <c:pt idx="36">
                  <c:v>115.48306148055207</c:v>
                </c:pt>
                <c:pt idx="37">
                  <c:v>115.11919698870766</c:v>
                </c:pt>
                <c:pt idx="38">
                  <c:v>115.09410288582183</c:v>
                </c:pt>
                <c:pt idx="39">
                  <c:v>114.86825595984944</c:v>
                </c:pt>
                <c:pt idx="40">
                  <c:v>119.71141781681305</c:v>
                </c:pt>
                <c:pt idx="41">
                  <c:v>116.8005018820577</c:v>
                </c:pt>
                <c:pt idx="42">
                  <c:v>116.03513174404014</c:v>
                </c:pt>
                <c:pt idx="43">
                  <c:v>113.45043914680051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A7-49F2-84A0-AE02BE88B28A}"/>
            </c:ext>
          </c:extLst>
        </c:ser>
        <c:ser>
          <c:idx val="2"/>
          <c:order val="2"/>
          <c:tx>
            <c:v>Total Provence-Alpes-Côte d'Azur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multiLvlStrRef>
              <c:f>Feuil1!$A$10:$B$53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Feuil1!$T$10:$T$53</c:f>
              <c:numCache>
                <c:formatCode>0.0</c:formatCode>
                <c:ptCount val="44"/>
                <c:pt idx="0" formatCode="General">
                  <c:v>100</c:v>
                </c:pt>
                <c:pt idx="1">
                  <c:v>100.04844718421624</c:v>
                </c:pt>
                <c:pt idx="2">
                  <c:v>100.33913028951369</c:v>
                </c:pt>
                <c:pt idx="3">
                  <c:v>99.98830585208573</c:v>
                </c:pt>
                <c:pt idx="4">
                  <c:v>98.332748625937612</c:v>
                </c:pt>
                <c:pt idx="5">
                  <c:v>97.290298869008836</c:v>
                </c:pt>
                <c:pt idx="6">
                  <c:v>96.860956581299391</c:v>
                </c:pt>
                <c:pt idx="7">
                  <c:v>96.316343407006471</c:v>
                </c:pt>
                <c:pt idx="8">
                  <c:v>97.900065153109807</c:v>
                </c:pt>
                <c:pt idx="9">
                  <c:v>99.787834744984053</c:v>
                </c:pt>
                <c:pt idx="10">
                  <c:v>99.72936400541272</c:v>
                </c:pt>
                <c:pt idx="11">
                  <c:v>100.17040044103645</c:v>
                </c:pt>
                <c:pt idx="12">
                  <c:v>100.90044938939842</c:v>
                </c:pt>
                <c:pt idx="13">
                  <c:v>100.96727309176565</c:v>
                </c:pt>
                <c:pt idx="14">
                  <c:v>103.29273793414524</c:v>
                </c:pt>
                <c:pt idx="15">
                  <c:v>106.90790023221237</c:v>
                </c:pt>
                <c:pt idx="16">
                  <c:v>112.03996057401559</c:v>
                </c:pt>
                <c:pt idx="17">
                  <c:v>117.26557409913296</c:v>
                </c:pt>
                <c:pt idx="18">
                  <c:v>120.47812359043752</c:v>
                </c:pt>
                <c:pt idx="19">
                  <c:v>123.01408309527389</c:v>
                </c:pt>
                <c:pt idx="20">
                  <c:v>127.72849529728194</c:v>
                </c:pt>
                <c:pt idx="21">
                  <c:v>130.89760938204782</c:v>
                </c:pt>
                <c:pt idx="22">
                  <c:v>134.57124241968626</c:v>
                </c:pt>
                <c:pt idx="23">
                  <c:v>140.49516363454117</c:v>
                </c:pt>
                <c:pt idx="24">
                  <c:v>139.23052506724133</c:v>
                </c:pt>
                <c:pt idx="25">
                  <c:v>131.89328254731953</c:v>
                </c:pt>
                <c:pt idx="26">
                  <c:v>139.29400758449023</c:v>
                </c:pt>
                <c:pt idx="27">
                  <c:v>144.62988021851351</c:v>
                </c:pt>
                <c:pt idx="28">
                  <c:v>155.22143704371939</c:v>
                </c:pt>
                <c:pt idx="29">
                  <c:v>176.45800965602498</c:v>
                </c:pt>
                <c:pt idx="30">
                  <c:v>174.87261731736248</c:v>
                </c:pt>
                <c:pt idx="31">
                  <c:v>178.53455620708664</c:v>
                </c:pt>
                <c:pt idx="32">
                  <c:v>180.75811490335622</c:v>
                </c:pt>
                <c:pt idx="33">
                  <c:v>177.60904792930052</c:v>
                </c:pt>
                <c:pt idx="34">
                  <c:v>183.14706226298466</c:v>
                </c:pt>
                <c:pt idx="35">
                  <c:v>184.5587129754924</c:v>
                </c:pt>
                <c:pt idx="36">
                  <c:v>180.99700963931906</c:v>
                </c:pt>
                <c:pt idx="37">
                  <c:v>177.44700045105998</c:v>
                </c:pt>
                <c:pt idx="38">
                  <c:v>175.69287826392022</c:v>
                </c:pt>
                <c:pt idx="39">
                  <c:v>172.31661070181593</c:v>
                </c:pt>
                <c:pt idx="40">
                  <c:v>176.68186905895521</c:v>
                </c:pt>
                <c:pt idx="41">
                  <c:v>177.3166942314439</c:v>
                </c:pt>
                <c:pt idx="42">
                  <c:v>176.52483335839221</c:v>
                </c:pt>
                <c:pt idx="43">
                  <c:v>177.39354148916621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CA7-49F2-84A0-AE02BE88B28A}"/>
            </c:ext>
          </c:extLst>
        </c:ser>
        <c:ser>
          <c:idx val="0"/>
          <c:order val="3"/>
          <c:tx>
            <c:v>Provence-Alpes-Côte d'Azur hors micro-entrepreneurs</c:v>
          </c:tx>
          <c:spPr>
            <a:ln w="28575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Feuil1!$A$10:$B$53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Feuil1!$S$10:$S$53</c:f>
              <c:numCache>
                <c:formatCode>0.0</c:formatCode>
                <c:ptCount val="44"/>
                <c:pt idx="0" formatCode="General">
                  <c:v>100</c:v>
                </c:pt>
                <c:pt idx="1">
                  <c:v>100.13609608383518</c:v>
                </c:pt>
                <c:pt idx="2">
                  <c:v>99.35354360178286</c:v>
                </c:pt>
                <c:pt idx="3">
                  <c:v>99.125582661358919</c:v>
                </c:pt>
                <c:pt idx="4">
                  <c:v>97.482222449049033</c:v>
                </c:pt>
                <c:pt idx="5">
                  <c:v>96.213126467285903</c:v>
                </c:pt>
                <c:pt idx="6">
                  <c:v>96.461501820285122</c:v>
                </c:pt>
                <c:pt idx="7">
                  <c:v>96.73369398795549</c:v>
                </c:pt>
                <c:pt idx="8">
                  <c:v>100.22115613623217</c:v>
                </c:pt>
                <c:pt idx="9">
                  <c:v>103.92977442074105</c:v>
                </c:pt>
                <c:pt idx="10">
                  <c:v>105.13422476268246</c:v>
                </c:pt>
                <c:pt idx="11">
                  <c:v>107.37981014596305</c:v>
                </c:pt>
                <c:pt idx="12">
                  <c:v>108.82583103671193</c:v>
                </c:pt>
                <c:pt idx="13">
                  <c:v>109.04018236875234</c:v>
                </c:pt>
                <c:pt idx="14">
                  <c:v>111.18709809125242</c:v>
                </c:pt>
                <c:pt idx="15">
                  <c:v>113.24214895716376</c:v>
                </c:pt>
                <c:pt idx="16">
                  <c:v>114.3411248341329</c:v>
                </c:pt>
                <c:pt idx="17">
                  <c:v>117.85240379708073</c:v>
                </c:pt>
                <c:pt idx="18">
                  <c:v>119.00922050967984</c:v>
                </c:pt>
                <c:pt idx="19">
                  <c:v>118.19264400666871</c:v>
                </c:pt>
                <c:pt idx="20">
                  <c:v>121.69711816542478</c:v>
                </c:pt>
                <c:pt idx="21">
                  <c:v>122.6327787417917</c:v>
                </c:pt>
                <c:pt idx="22">
                  <c:v>122.50688986424416</c:v>
                </c:pt>
                <c:pt idx="23">
                  <c:v>120.9077608791807</c:v>
                </c:pt>
                <c:pt idx="24">
                  <c:v>113.4871219080671</c:v>
                </c:pt>
                <c:pt idx="25">
                  <c:v>100.42530026198494</c:v>
                </c:pt>
                <c:pt idx="26">
                  <c:v>101.51747133476235</c:v>
                </c:pt>
                <c:pt idx="27">
                  <c:v>105.47786737436631</c:v>
                </c:pt>
                <c:pt idx="28">
                  <c:v>110.75159062297983</c:v>
                </c:pt>
                <c:pt idx="29">
                  <c:v>125.32748120172843</c:v>
                </c:pt>
                <c:pt idx="30">
                  <c:v>126.31077540743765</c:v>
                </c:pt>
                <c:pt idx="31">
                  <c:v>126.5013099248069</c:v>
                </c:pt>
                <c:pt idx="32">
                  <c:v>126.70545405055968</c:v>
                </c:pt>
                <c:pt idx="33">
                  <c:v>125.12333707597566</c:v>
                </c:pt>
                <c:pt idx="34">
                  <c:v>125.76979347419277</c:v>
                </c:pt>
                <c:pt idx="35">
                  <c:v>127.60028580177605</c:v>
                </c:pt>
                <c:pt idx="36">
                  <c:v>125.0961178592086</c:v>
                </c:pt>
                <c:pt idx="37">
                  <c:v>122.41842740975129</c:v>
                </c:pt>
                <c:pt idx="38">
                  <c:v>121.67670375284952</c:v>
                </c:pt>
                <c:pt idx="39">
                  <c:v>120.33275492497704</c:v>
                </c:pt>
                <c:pt idx="40">
                  <c:v>124.82732809363411</c:v>
                </c:pt>
                <c:pt idx="41">
                  <c:v>125.22200673675614</c:v>
                </c:pt>
                <c:pt idx="42">
                  <c:v>123.75557143343201</c:v>
                </c:pt>
                <c:pt idx="43">
                  <c:v>122.71783879418869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CA7-49F2-84A0-AE02BE88B2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5317920"/>
        <c:axId val="1705316960"/>
      </c:lineChart>
      <c:catAx>
        <c:axId val="1705317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6960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1705316960"/>
        <c:scaling>
          <c:orientation val="minMax"/>
          <c:max val="200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7920"/>
        <c:crosses val="autoZero"/>
        <c:crossBetween val="midCat"/>
        <c:majorUnit val="20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633682742078191E-2"/>
          <c:y val="0.10190922057280717"/>
          <c:w val="0.92431118858147676"/>
          <c:h val="0.131330605246290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des défaillances d'entreprises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1" u="none" strike="noStrike" baseline="0">
                <a:solidFill>
                  <a:srgbClr val="000000"/>
                </a:solidFill>
                <a:latin typeface="Calibri"/>
              </a:rPr>
              <a:t>(données brutes, base 100 au 1</a:t>
            </a:r>
            <a:r>
              <a:rPr lang="fr-FR" sz="14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400" b="0" i="1" u="none" strike="noStrike" baseline="0">
                <a:solidFill>
                  <a:srgbClr val="000000"/>
                </a:solidFill>
                <a:latin typeface="Calibri"/>
              </a:rPr>
              <a:t> trimestre 2014)</a:t>
            </a:r>
          </a:p>
        </c:rich>
      </c:tx>
      <c:layout>
        <c:manualLayout>
          <c:xMode val="edge"/>
          <c:yMode val="edge"/>
          <c:x val="0.25170558745617655"/>
          <c:y val="3.442879499217527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9075436405720168E-2"/>
          <c:y val="0.2225039123630673"/>
          <c:w val="0.91033142539173328"/>
          <c:h val="0.53890946730250266"/>
        </c:manualLayout>
      </c:layout>
      <c:lineChart>
        <c:grouping val="standard"/>
        <c:varyColors val="0"/>
        <c:ser>
          <c:idx val="0"/>
          <c:order val="0"/>
          <c:tx>
            <c:strRef>
              <c:f>Graphique!$D$8:$D$9</c:f>
              <c:strCache>
                <c:ptCount val="2"/>
                <c:pt idx="0">
                  <c:v>Provence-Alpes-Côte d'Azur</c:v>
                </c:pt>
              </c:strCache>
            </c:strRef>
          </c:tx>
          <c:spPr>
            <a:ln w="31750">
              <a:solidFill>
                <a:schemeClr val="accent6"/>
              </a:solidFill>
            </a:ln>
          </c:spPr>
          <c:marker>
            <c:symbol val="none"/>
          </c:marker>
          <c:cat>
            <c:multiLvlStrRef>
              <c:f>Graphique!$A$10:$B$53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Graphique!$D$10:$D$53</c:f>
              <c:numCache>
                <c:formatCode>#\ ##0.0</c:formatCode>
                <c:ptCount val="44"/>
                <c:pt idx="0">
                  <c:v>100</c:v>
                </c:pt>
                <c:pt idx="1">
                  <c:v>99.131378935939196</c:v>
                </c:pt>
                <c:pt idx="2">
                  <c:v>100.07755545214829</c:v>
                </c:pt>
                <c:pt idx="3">
                  <c:v>98.83666821777571</c:v>
                </c:pt>
                <c:pt idx="4">
                  <c:v>102.43524119745618</c:v>
                </c:pt>
                <c:pt idx="5">
                  <c:v>102.171552660152</c:v>
                </c:pt>
                <c:pt idx="6">
                  <c:v>101.00822087792771</c:v>
                </c:pt>
                <c:pt idx="7">
                  <c:v>101.02373196835737</c:v>
                </c:pt>
                <c:pt idx="8">
                  <c:v>96.959826275787179</c:v>
                </c:pt>
                <c:pt idx="9">
                  <c:v>96.199782844733988</c:v>
                </c:pt>
                <c:pt idx="10">
                  <c:v>93.3302311152474</c:v>
                </c:pt>
                <c:pt idx="11">
                  <c:v>92.802854040639062</c:v>
                </c:pt>
                <c:pt idx="12">
                  <c:v>92.430587870327287</c:v>
                </c:pt>
                <c:pt idx="13">
                  <c:v>93.144098030091513</c:v>
                </c:pt>
                <c:pt idx="14">
                  <c:v>93.283697843958436</c:v>
                </c:pt>
                <c:pt idx="15">
                  <c:v>92.849387311928027</c:v>
                </c:pt>
                <c:pt idx="16">
                  <c:v>89.545525050411044</c:v>
                </c:pt>
                <c:pt idx="17">
                  <c:v>85.202419730107025</c:v>
                </c:pt>
                <c:pt idx="18">
                  <c:v>83.449666511555762</c:v>
                </c:pt>
                <c:pt idx="19">
                  <c:v>81.200558399255456</c:v>
                </c:pt>
                <c:pt idx="20">
                  <c:v>79.695982627578715</c:v>
                </c:pt>
                <c:pt idx="21">
                  <c:v>79.664960446719405</c:v>
                </c:pt>
                <c:pt idx="22">
                  <c:v>80.580114782069174</c:v>
                </c:pt>
                <c:pt idx="23">
                  <c:v>81.154025127966506</c:v>
                </c:pt>
                <c:pt idx="24">
                  <c:v>75.818210020164429</c:v>
                </c:pt>
                <c:pt idx="25">
                  <c:v>65.146579804560261</c:v>
                </c:pt>
                <c:pt idx="26">
                  <c:v>60.617341399100354</c:v>
                </c:pt>
                <c:pt idx="27">
                  <c:v>52.737707460834493</c:v>
                </c:pt>
                <c:pt idx="28">
                  <c:v>48.348068869241509</c:v>
                </c:pt>
                <c:pt idx="29">
                  <c:v>51.605397859469527</c:v>
                </c:pt>
                <c:pt idx="30">
                  <c:v>49.573445013184426</c:v>
                </c:pt>
                <c:pt idx="31">
                  <c:v>48.797890491701565</c:v>
                </c:pt>
                <c:pt idx="32">
                  <c:v>53.373662168450444</c:v>
                </c:pt>
                <c:pt idx="33">
                  <c:v>57.949433845199316</c:v>
                </c:pt>
                <c:pt idx="34">
                  <c:v>62.230494803784708</c:v>
                </c:pt>
                <c:pt idx="35">
                  <c:v>67.55079882115713</c:v>
                </c:pt>
                <c:pt idx="36">
                  <c:v>74.23607879633937</c:v>
                </c:pt>
                <c:pt idx="37">
                  <c:v>79.060027919962778</c:v>
                </c:pt>
                <c:pt idx="38">
                  <c:v>82.81371180393981</c:v>
                </c:pt>
                <c:pt idx="39">
                  <c:v>90.724367923065003</c:v>
                </c:pt>
                <c:pt idx="40">
                  <c:v>96.292849387311932</c:v>
                </c:pt>
                <c:pt idx="41">
                  <c:v>100.44982162246005</c:v>
                </c:pt>
                <c:pt idx="42">
                  <c:v>104.03288351171088</c:v>
                </c:pt>
                <c:pt idx="43">
                  <c:v>104.28106095858539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9F-42DA-95D5-4A8C2B75F77B}"/>
            </c:ext>
          </c:extLst>
        </c:ser>
        <c:ser>
          <c:idx val="2"/>
          <c:order val="1"/>
          <c:tx>
            <c:v>France métro.</c:v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Graphique!$C$10:$C$53</c:f>
              <c:numCache>
                <c:formatCode>#\ ##0.0</c:formatCode>
                <c:ptCount val="44"/>
                <c:pt idx="0">
                  <c:v>100</c:v>
                </c:pt>
                <c:pt idx="1">
                  <c:v>99.931971687264138</c:v>
                </c:pt>
                <c:pt idx="2">
                  <c:v>100.32880351155671</c:v>
                </c:pt>
                <c:pt idx="3">
                  <c:v>99.055702230356829</c:v>
                </c:pt>
                <c:pt idx="4">
                  <c:v>101.26662239427266</c:v>
                </c:pt>
                <c:pt idx="5">
                  <c:v>100.62845203194091</c:v>
                </c:pt>
                <c:pt idx="6">
                  <c:v>99.922253356873298</c:v>
                </c:pt>
                <c:pt idx="7">
                  <c:v>100.01943666078168</c:v>
                </c:pt>
                <c:pt idx="8">
                  <c:v>96.974359804985497</c:v>
                </c:pt>
                <c:pt idx="9">
                  <c:v>96.979218970180924</c:v>
                </c:pt>
                <c:pt idx="10">
                  <c:v>94.212734252255459</c:v>
                </c:pt>
                <c:pt idx="11">
                  <c:v>91.818785532645492</c:v>
                </c:pt>
                <c:pt idx="12">
                  <c:v>90.391810686923989</c:v>
                </c:pt>
                <c:pt idx="13">
                  <c:v>87.99462252385041</c:v>
                </c:pt>
                <c:pt idx="14">
                  <c:v>86.838141207340584</c:v>
                </c:pt>
                <c:pt idx="15">
                  <c:v>86.018562011046512</c:v>
                </c:pt>
                <c:pt idx="16">
                  <c:v>83.678064108586142</c:v>
                </c:pt>
                <c:pt idx="17">
                  <c:v>83.083626233013163</c:v>
                </c:pt>
                <c:pt idx="18">
                  <c:v>83.582500526409561</c:v>
                </c:pt>
                <c:pt idx="19">
                  <c:v>84.377783896726541</c:v>
                </c:pt>
                <c:pt idx="20">
                  <c:v>84.533277182979958</c:v>
                </c:pt>
                <c:pt idx="21">
                  <c:v>83.676444386854342</c:v>
                </c:pt>
                <c:pt idx="22">
                  <c:v>82.586371661348579</c:v>
                </c:pt>
                <c:pt idx="23">
                  <c:v>80.47263480134113</c:v>
                </c:pt>
                <c:pt idx="24">
                  <c:v>74.405157193994071</c:v>
                </c:pt>
                <c:pt idx="25">
                  <c:v>63.319781661510554</c:v>
                </c:pt>
                <c:pt idx="26">
                  <c:v>57.51469897471614</c:v>
                </c:pt>
                <c:pt idx="27">
                  <c:v>49.127779847422218</c:v>
                </c:pt>
                <c:pt idx="28">
                  <c:v>43.900937818882717</c:v>
                </c:pt>
                <c:pt idx="29">
                  <c:v>45.193475760864281</c:v>
                </c:pt>
                <c:pt idx="30">
                  <c:v>42.984175318680251</c:v>
                </c:pt>
                <c:pt idx="31">
                  <c:v>42.99389364907109</c:v>
                </c:pt>
                <c:pt idx="32">
                  <c:v>47.150099612886507</c:v>
                </c:pt>
                <c:pt idx="33">
                  <c:v>52.466026336675363</c:v>
                </c:pt>
                <c:pt idx="34">
                  <c:v>58.468715074750158</c:v>
                </c:pt>
                <c:pt idx="35">
                  <c:v>64.842320089408645</c:v>
                </c:pt>
                <c:pt idx="36">
                  <c:v>72.10029316963346</c:v>
                </c:pt>
                <c:pt idx="37">
                  <c:v>77.636502048947989</c:v>
                </c:pt>
                <c:pt idx="38">
                  <c:v>81.326228154003147</c:v>
                </c:pt>
                <c:pt idx="39">
                  <c:v>88.33962325272519</c:v>
                </c:pt>
                <c:pt idx="40">
                  <c:v>93.221464552389904</c:v>
                </c:pt>
                <c:pt idx="41">
                  <c:v>97.727530410275506</c:v>
                </c:pt>
                <c:pt idx="42">
                  <c:v>101.06901634299228</c:v>
                </c:pt>
                <c:pt idx="43">
                  <c:v>103.79986718281799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9F-42DA-95D5-4A8C2B75F77B}"/>
            </c:ext>
          </c:extLst>
        </c:ser>
        <c:ser>
          <c:idx val="1"/>
          <c:order val="2"/>
          <c:tx>
            <c:strRef>
              <c:f>'Données Eclairages Deps'!$E$9</c:f>
              <c:strCache>
                <c:ptCount val="1"/>
                <c:pt idx="0">
                  <c:v>Alpes-Maritimes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multiLvlStrRef>
              <c:f>'Données Eclairages Deps'!$A$10:$B$53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Eclairages Deps'!$E$10:$E$53</c:f>
              <c:numCache>
                <c:formatCode>#\ ##0.0</c:formatCode>
                <c:ptCount val="44"/>
                <c:pt idx="0">
                  <c:v>100</c:v>
                </c:pt>
                <c:pt idx="1">
                  <c:v>98.898250162022038</c:v>
                </c:pt>
                <c:pt idx="2">
                  <c:v>102.78677900194427</c:v>
                </c:pt>
                <c:pt idx="3">
                  <c:v>104.73104342190538</c:v>
                </c:pt>
                <c:pt idx="4">
                  <c:v>113.80427738172392</c:v>
                </c:pt>
                <c:pt idx="5">
                  <c:v>112.31367465975373</c:v>
                </c:pt>
                <c:pt idx="6">
                  <c:v>112.05443940375892</c:v>
                </c:pt>
                <c:pt idx="7">
                  <c:v>110.1101749837978</c:v>
                </c:pt>
                <c:pt idx="8">
                  <c:v>103.62929358392741</c:v>
                </c:pt>
                <c:pt idx="9">
                  <c:v>104.34219053791315</c:v>
                </c:pt>
                <c:pt idx="10">
                  <c:v>97.990926766040175</c:v>
                </c:pt>
                <c:pt idx="11">
                  <c:v>97.407647440051846</c:v>
                </c:pt>
                <c:pt idx="12">
                  <c:v>97.472456254050556</c:v>
                </c:pt>
                <c:pt idx="13">
                  <c:v>101.03694102397927</c:v>
                </c:pt>
                <c:pt idx="14">
                  <c:v>104.79585223590408</c:v>
                </c:pt>
                <c:pt idx="15">
                  <c:v>100.51847051198963</c:v>
                </c:pt>
                <c:pt idx="16">
                  <c:v>94.750486066104983</c:v>
                </c:pt>
                <c:pt idx="17">
                  <c:v>88.334413480233309</c:v>
                </c:pt>
                <c:pt idx="18">
                  <c:v>83.408943616331825</c:v>
                </c:pt>
                <c:pt idx="19">
                  <c:v>85.158781594296826</c:v>
                </c:pt>
                <c:pt idx="20">
                  <c:v>87.68632534024627</c:v>
                </c:pt>
                <c:pt idx="21">
                  <c:v>88.399222294232018</c:v>
                </c:pt>
                <c:pt idx="22">
                  <c:v>92.546986390149058</c:v>
                </c:pt>
                <c:pt idx="23">
                  <c:v>92.222942320155539</c:v>
                </c:pt>
                <c:pt idx="24">
                  <c:v>87.815942968243675</c:v>
                </c:pt>
                <c:pt idx="25">
                  <c:v>73.558003888528845</c:v>
                </c:pt>
                <c:pt idx="26">
                  <c:v>68.891769280622157</c:v>
                </c:pt>
                <c:pt idx="27">
                  <c:v>66.364225534672713</c:v>
                </c:pt>
                <c:pt idx="28">
                  <c:v>59.235255994815297</c:v>
                </c:pt>
                <c:pt idx="29">
                  <c:v>64.679196370706421</c:v>
                </c:pt>
                <c:pt idx="30">
                  <c:v>59.818535320803633</c:v>
                </c:pt>
                <c:pt idx="31">
                  <c:v>54.633830200907319</c:v>
                </c:pt>
                <c:pt idx="32">
                  <c:v>57.485418016850289</c:v>
                </c:pt>
                <c:pt idx="33">
                  <c:v>61.37394685677252</c:v>
                </c:pt>
                <c:pt idx="34">
                  <c:v>65.975372650680498</c:v>
                </c:pt>
                <c:pt idx="35">
                  <c:v>69.799092676604019</c:v>
                </c:pt>
                <c:pt idx="36">
                  <c:v>76.409591704471808</c:v>
                </c:pt>
                <c:pt idx="37">
                  <c:v>81.205443940375886</c:v>
                </c:pt>
                <c:pt idx="38">
                  <c:v>84.769928710304598</c:v>
                </c:pt>
                <c:pt idx="39">
                  <c:v>93.778353856124426</c:v>
                </c:pt>
                <c:pt idx="40">
                  <c:v>96.629941672067403</c:v>
                </c:pt>
                <c:pt idx="41">
                  <c:v>101.62022034996761</c:v>
                </c:pt>
                <c:pt idx="42">
                  <c:v>104.73104342190538</c:v>
                </c:pt>
                <c:pt idx="43">
                  <c:v>102.72197018794556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E9F-42DA-95D5-4A8C2B75F7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1269663"/>
        <c:axId val="961261023"/>
      </c:lineChart>
      <c:catAx>
        <c:axId val="961269663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1023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961261023"/>
        <c:scaling>
          <c:orientation val="minMax"/>
          <c:max val="12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9663"/>
        <c:crosses val="autoZero"/>
        <c:crossBetween val="midCat"/>
        <c:majorUnit val="10"/>
      </c:valAx>
    </c:plotArea>
    <c:legend>
      <c:legendPos val="b"/>
      <c:layout>
        <c:manualLayout>
          <c:xMode val="edge"/>
          <c:yMode val="edge"/>
          <c:x val="0.1360167124218431"/>
          <c:y val="0.15258587486754682"/>
          <c:w val="0.78225641514594513"/>
          <c:h val="5.53300105259526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Graph2'!$G$7:$G$8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Graph2'!$A$10:$B$50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Graph2'!$M$10:$M$53</c:f>
              <c:numCache>
                <c:formatCode>#,##0</c:formatCode>
                <c:ptCount val="44"/>
                <c:pt idx="0">
                  <c:v>-747.27798387984512</c:v>
                </c:pt>
                <c:pt idx="1">
                  <c:v>-142.3325004974613</c:v>
                </c:pt>
                <c:pt idx="2">
                  <c:v>-1120.2292983668158</c:v>
                </c:pt>
                <c:pt idx="3">
                  <c:v>674.92356018041028</c:v>
                </c:pt>
                <c:pt idx="4">
                  <c:v>-41.140720306837466</c:v>
                </c:pt>
                <c:pt idx="5">
                  <c:v>-275.3261366970255</c:v>
                </c:pt>
                <c:pt idx="6">
                  <c:v>438.97076085431036</c:v>
                </c:pt>
                <c:pt idx="7">
                  <c:v>2328.6873459531344</c:v>
                </c:pt>
                <c:pt idx="8">
                  <c:v>811.71460133750224</c:v>
                </c:pt>
                <c:pt idx="9">
                  <c:v>812.03659576387145</c:v>
                </c:pt>
                <c:pt idx="10">
                  <c:v>1349.4868223500671</c:v>
                </c:pt>
                <c:pt idx="11">
                  <c:v>126.36346010083798</c:v>
                </c:pt>
                <c:pt idx="12">
                  <c:v>-294.10802552296082</c:v>
                </c:pt>
                <c:pt idx="13">
                  <c:v>2215.9922198851127</c:v>
                </c:pt>
                <c:pt idx="14">
                  <c:v>-615.29333779489389</c:v>
                </c:pt>
                <c:pt idx="15">
                  <c:v>1625.7145199340302</c:v>
                </c:pt>
                <c:pt idx="16">
                  <c:v>1178.7003430007026</c:v>
                </c:pt>
                <c:pt idx="17">
                  <c:v>170.84571254474577</c:v>
                </c:pt>
                <c:pt idx="18">
                  <c:v>924.03933919087285</c:v>
                </c:pt>
                <c:pt idx="19">
                  <c:v>-1069.6687535975943</c:v>
                </c:pt>
                <c:pt idx="20">
                  <c:v>1926.8493295268272</c:v>
                </c:pt>
                <c:pt idx="21">
                  <c:v>394.68681796698365</c:v>
                </c:pt>
                <c:pt idx="22">
                  <c:v>-195.50130050699227</c:v>
                </c:pt>
                <c:pt idx="23">
                  <c:v>3081.2586434875266</c:v>
                </c:pt>
                <c:pt idx="24">
                  <c:v>-6891.5077866445063</c:v>
                </c:pt>
                <c:pt idx="25">
                  <c:v>-10018.020886384358</c:v>
                </c:pt>
                <c:pt idx="26">
                  <c:v>9408.9370080209919</c:v>
                </c:pt>
                <c:pt idx="27">
                  <c:v>2187.4704604481813</c:v>
                </c:pt>
                <c:pt idx="28">
                  <c:v>563.8055126472027</c:v>
                </c:pt>
                <c:pt idx="29">
                  <c:v>4213.6177150241565</c:v>
                </c:pt>
                <c:pt idx="30">
                  <c:v>5124.2552832786459</c:v>
                </c:pt>
                <c:pt idx="31">
                  <c:v>5011.5684846326476</c:v>
                </c:pt>
                <c:pt idx="32">
                  <c:v>3219.7524497982813</c:v>
                </c:pt>
                <c:pt idx="33">
                  <c:v>2491.3894960890757</c:v>
                </c:pt>
                <c:pt idx="34">
                  <c:v>-317.05104155134177</c:v>
                </c:pt>
                <c:pt idx="35">
                  <c:v>2540.9491443801671</c:v>
                </c:pt>
                <c:pt idx="36">
                  <c:v>1653.9779443129082</c:v>
                </c:pt>
                <c:pt idx="37">
                  <c:v>1735.902060581313</c:v>
                </c:pt>
                <c:pt idx="38">
                  <c:v>415.23383670422481</c:v>
                </c:pt>
                <c:pt idx="39">
                  <c:v>688.75720224814722</c:v>
                </c:pt>
                <c:pt idx="40">
                  <c:v>2326.4174387837411</c:v>
                </c:pt>
                <c:pt idx="41">
                  <c:v>-123.28995509928791</c:v>
                </c:pt>
                <c:pt idx="42">
                  <c:v>1307.9438572059735</c:v>
                </c:pt>
                <c:pt idx="43">
                  <c:v>-1404.6493684726302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60-44D6-BAB9-E8713A54A62E}"/>
            </c:ext>
          </c:extLst>
        </c:ser>
        <c:ser>
          <c:idx val="2"/>
          <c:order val="1"/>
          <c:tx>
            <c:strRef>
              <c:f>'Données Graph2'!$H$7:$H$8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Graph2'!$A$10:$B$50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Graph2'!$N$10:$N$53</c:f>
              <c:numCache>
                <c:formatCode>#,##0</c:formatCode>
                <c:ptCount val="44"/>
                <c:pt idx="0">
                  <c:v>-102.52860621100081</c:v>
                </c:pt>
                <c:pt idx="1">
                  <c:v>-76.066459292000218</c:v>
                </c:pt>
                <c:pt idx="2">
                  <c:v>22.322901516001366</c:v>
                </c:pt>
                <c:pt idx="3">
                  <c:v>108.91033289499956</c:v>
                </c:pt>
                <c:pt idx="4">
                  <c:v>-188.11032596099994</c:v>
                </c:pt>
                <c:pt idx="5">
                  <c:v>705.10914124299961</c:v>
                </c:pt>
                <c:pt idx="6">
                  <c:v>551.7064818810004</c:v>
                </c:pt>
                <c:pt idx="7">
                  <c:v>-48.614098457000182</c:v>
                </c:pt>
                <c:pt idx="8">
                  <c:v>-67.652587605999543</c:v>
                </c:pt>
                <c:pt idx="9">
                  <c:v>14.92996729799961</c:v>
                </c:pt>
                <c:pt idx="10">
                  <c:v>133.29681030500069</c:v>
                </c:pt>
                <c:pt idx="11">
                  <c:v>480.95906803199887</c:v>
                </c:pt>
                <c:pt idx="12">
                  <c:v>380.81866095500118</c:v>
                </c:pt>
                <c:pt idx="13">
                  <c:v>70.730734447998657</c:v>
                </c:pt>
                <c:pt idx="14">
                  <c:v>19.581873262999579</c:v>
                </c:pt>
                <c:pt idx="15">
                  <c:v>485.32995849500094</c:v>
                </c:pt>
                <c:pt idx="16">
                  <c:v>520.19520374500189</c:v>
                </c:pt>
                <c:pt idx="17">
                  <c:v>101.10796069299977</c:v>
                </c:pt>
                <c:pt idx="18">
                  <c:v>-412.94874416400125</c:v>
                </c:pt>
                <c:pt idx="19">
                  <c:v>-351.93970053700014</c:v>
                </c:pt>
                <c:pt idx="20">
                  <c:v>700.35853882699939</c:v>
                </c:pt>
                <c:pt idx="21">
                  <c:v>88.129047602000355</c:v>
                </c:pt>
                <c:pt idx="22">
                  <c:v>-44.513236316000985</c:v>
                </c:pt>
                <c:pt idx="23">
                  <c:v>-362.56611871199857</c:v>
                </c:pt>
                <c:pt idx="24">
                  <c:v>-3649.5519667570006</c:v>
                </c:pt>
                <c:pt idx="25">
                  <c:v>1133.8560044490005</c:v>
                </c:pt>
                <c:pt idx="26">
                  <c:v>1326.8185526529996</c:v>
                </c:pt>
                <c:pt idx="27">
                  <c:v>361.63057486100115</c:v>
                </c:pt>
                <c:pt idx="28">
                  <c:v>309.83111149799879</c:v>
                </c:pt>
                <c:pt idx="29">
                  <c:v>252.33193243799906</c:v>
                </c:pt>
                <c:pt idx="30">
                  <c:v>252.60282193900275</c:v>
                </c:pt>
                <c:pt idx="31">
                  <c:v>382.90210091599874</c:v>
                </c:pt>
                <c:pt idx="32">
                  <c:v>-369.90301266300048</c:v>
                </c:pt>
                <c:pt idx="33">
                  <c:v>86.122007275000215</c:v>
                </c:pt>
                <c:pt idx="34">
                  <c:v>-90.103611022999758</c:v>
                </c:pt>
                <c:pt idx="35">
                  <c:v>91.689621868999893</c:v>
                </c:pt>
                <c:pt idx="36">
                  <c:v>-131.36805446800099</c:v>
                </c:pt>
                <c:pt idx="37">
                  <c:v>-455.06720804699853</c:v>
                </c:pt>
                <c:pt idx="38">
                  <c:v>-324.53188515300008</c:v>
                </c:pt>
                <c:pt idx="39">
                  <c:v>-126.93392707000112</c:v>
                </c:pt>
                <c:pt idx="40">
                  <c:v>-172.11380490899865</c:v>
                </c:pt>
                <c:pt idx="41">
                  <c:v>-10.730515421000746</c:v>
                </c:pt>
                <c:pt idx="42">
                  <c:v>12.082991541999945</c:v>
                </c:pt>
                <c:pt idx="43">
                  <c:v>-333.2484731579998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60-44D6-BAB9-E8713A54A6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663296"/>
        <c:axId val="208664832"/>
      </c:barChart>
      <c:lineChart>
        <c:grouping val="standard"/>
        <c:varyColors val="0"/>
        <c:ser>
          <c:idx val="0"/>
          <c:order val="2"/>
          <c:tx>
            <c:strRef>
              <c:f>'Données Graph2'!$F$7:$F$8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Graph2'!$A$10:$B$53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Graph2'!$L$10:$L$53</c:f>
              <c:numCache>
                <c:formatCode>#,##0</c:formatCode>
                <c:ptCount val="44"/>
                <c:pt idx="0">
                  <c:v>-849.80659009085502</c:v>
                </c:pt>
                <c:pt idx="1">
                  <c:v>-218.39895978948334</c:v>
                </c:pt>
                <c:pt idx="2">
                  <c:v>-1097.9063968508272</c:v>
                </c:pt>
                <c:pt idx="3">
                  <c:v>783.83389307541074</c:v>
                </c:pt>
                <c:pt idx="4">
                  <c:v>-229.25104626780376</c:v>
                </c:pt>
                <c:pt idx="5">
                  <c:v>429.78300454595592</c:v>
                </c:pt>
                <c:pt idx="6">
                  <c:v>990.67724273534259</c:v>
                </c:pt>
                <c:pt idx="7">
                  <c:v>2280.0732474960969</c:v>
                </c:pt>
                <c:pt idx="8">
                  <c:v>744.06201373151271</c:v>
                </c:pt>
                <c:pt idx="9">
                  <c:v>826.96656306186924</c:v>
                </c:pt>
                <c:pt idx="10">
                  <c:v>1482.7836326551042</c:v>
                </c:pt>
                <c:pt idx="11">
                  <c:v>607.32252813281957</c:v>
                </c:pt>
                <c:pt idx="12">
                  <c:v>86.710635432042181</c:v>
                </c:pt>
                <c:pt idx="13">
                  <c:v>2286.7229543331196</c:v>
                </c:pt>
                <c:pt idx="14">
                  <c:v>-595.71146453189431</c:v>
                </c:pt>
                <c:pt idx="15">
                  <c:v>2111.0444784290157</c:v>
                </c:pt>
                <c:pt idx="16">
                  <c:v>1698.8955467456835</c:v>
                </c:pt>
                <c:pt idx="17">
                  <c:v>271.95367323776009</c:v>
                </c:pt>
                <c:pt idx="18">
                  <c:v>511.09059502684977</c:v>
                </c:pt>
                <c:pt idx="19">
                  <c:v>-1421.6084541345481</c:v>
                </c:pt>
                <c:pt idx="20">
                  <c:v>2627.207868353813</c:v>
                </c:pt>
                <c:pt idx="21">
                  <c:v>482.81586556899128</c:v>
                </c:pt>
                <c:pt idx="22">
                  <c:v>-240.01453682302963</c:v>
                </c:pt>
                <c:pt idx="23">
                  <c:v>2718.6925247755717</c:v>
                </c:pt>
                <c:pt idx="24">
                  <c:v>-10541.059753401554</c:v>
                </c:pt>
                <c:pt idx="25">
                  <c:v>-8884.1648819353431</c:v>
                </c:pt>
                <c:pt idx="26">
                  <c:v>10735.755560674006</c:v>
                </c:pt>
                <c:pt idx="27">
                  <c:v>2549.1010353091988</c:v>
                </c:pt>
                <c:pt idx="28">
                  <c:v>873.63662414520513</c:v>
                </c:pt>
                <c:pt idx="29">
                  <c:v>4465.9496474621119</c:v>
                </c:pt>
                <c:pt idx="30">
                  <c:v>5376.8581052176887</c:v>
                </c:pt>
                <c:pt idx="31">
                  <c:v>5394.47058554861</c:v>
                </c:pt>
                <c:pt idx="32">
                  <c:v>2849.8494371352717</c:v>
                </c:pt>
                <c:pt idx="33">
                  <c:v>2577.5115033640759</c:v>
                </c:pt>
                <c:pt idx="34">
                  <c:v>-407.15465257433243</c:v>
                </c:pt>
                <c:pt idx="35">
                  <c:v>2632.6387662491761</c:v>
                </c:pt>
                <c:pt idx="36">
                  <c:v>1522.6098898448981</c:v>
                </c:pt>
                <c:pt idx="37">
                  <c:v>1280.8348525343463</c:v>
                </c:pt>
                <c:pt idx="38">
                  <c:v>90.701951551192906</c:v>
                </c:pt>
                <c:pt idx="39">
                  <c:v>561.82327517814701</c:v>
                </c:pt>
                <c:pt idx="40">
                  <c:v>2154.3036338747479</c:v>
                </c:pt>
                <c:pt idx="41">
                  <c:v>-134.02047052030684</c:v>
                </c:pt>
                <c:pt idx="42">
                  <c:v>1320.0268487479771</c:v>
                </c:pt>
                <c:pt idx="43">
                  <c:v>-1737.89784163062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260-44D6-BAB9-E8713A54A6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663296"/>
        <c:axId val="208664832"/>
      </c:lineChart>
      <c:catAx>
        <c:axId val="20866329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086648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08664832"/>
        <c:scaling>
          <c:orientation val="minMax"/>
          <c:max val="12000"/>
          <c:min val="-12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08663296"/>
        <c:crosses val="autoZero"/>
        <c:crossBetween val="between"/>
        <c:majorUnit val="4000"/>
      </c:valAx>
    </c:plotArea>
    <c:legend>
      <c:legendPos val="t"/>
      <c:layout>
        <c:manualLayout>
          <c:xMode val="edge"/>
          <c:yMode val="edge"/>
          <c:x val="0.21074350206639333"/>
          <c:y val="0.2040816326530612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5578887233E-2"/>
          <c:y val="0.2533705628201619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F57-4AD6-A113-BA0D840641EB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57-4AD6-A113-BA0D840641EB}"/>
                </c:ext>
              </c:extLst>
            </c:dLbl>
            <c:dLbl>
              <c:idx val="2"/>
              <c:layout>
                <c:manualLayout>
                  <c:x val="3.711009123660204E-3"/>
                  <c:y val="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57-4AD6-A113-BA0D840641EB}"/>
                </c:ext>
              </c:extLst>
            </c:dLbl>
            <c:dLbl>
              <c:idx val="3"/>
              <c:layout>
                <c:manualLayout>
                  <c:x val="-1.8451339921768473E-3"/>
                  <c:y val="7.126693179002588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57-4AD6-A113-BA0D840641EB}"/>
                </c:ext>
              </c:extLst>
            </c:dLbl>
            <c:dLbl>
              <c:idx val="4"/>
              <c:layout>
                <c:manualLayout>
                  <c:x val="3.59874095072501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57-4AD6-A113-BA0D840641EB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(2)'!$BH$9:$BL$9</c:f>
              <c:numCache>
                <c:formatCode>#,##0</c:formatCode>
                <c:ptCount val="5"/>
                <c:pt idx="0">
                  <c:v>-1400</c:v>
                </c:pt>
                <c:pt idx="1">
                  <c:v>-30</c:v>
                </c:pt>
                <c:pt idx="2">
                  <c:v>-1070</c:v>
                </c:pt>
                <c:pt idx="3">
                  <c:v>-90</c:v>
                </c:pt>
                <c:pt idx="4">
                  <c:v>-200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57-4AD6-A113-BA0D840641EB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F57-4AD6-A113-BA0D840641EB}"/>
              </c:ext>
            </c:extLst>
          </c:dPt>
          <c:dLbls>
            <c:dLbl>
              <c:idx val="0"/>
              <c:layout>
                <c:manualLayout>
                  <c:x val="-1.3289838629055385E-4"/>
                  <c:y val="-1.8723187968123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57-4AD6-A113-BA0D840641EB}"/>
                </c:ext>
              </c:extLst>
            </c:dLbl>
            <c:dLbl>
              <c:idx val="1"/>
              <c:layout>
                <c:manualLayout>
                  <c:x val="-6.9158262581718621E-5"/>
                  <c:y val="-5.1160738400822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F57-4AD6-A113-BA0D840641EB}"/>
                </c:ext>
              </c:extLst>
            </c:dLbl>
            <c:dLbl>
              <c:idx val="2"/>
              <c:layout>
                <c:manualLayout>
                  <c:x val="1.8658201850303164E-3"/>
                  <c:y val="-2.0125155674850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F57-4AD6-A113-BA0D840641EB}"/>
                </c:ext>
              </c:extLst>
            </c:dLbl>
            <c:dLbl>
              <c:idx val="3"/>
              <c:layout>
                <c:manualLayout>
                  <c:x val="-1.9368027085201183E-3"/>
                  <c:y val="-2.3035980724216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F57-4AD6-A113-BA0D840641EB}"/>
                </c:ext>
              </c:extLst>
            </c:dLbl>
            <c:dLbl>
              <c:idx val="4"/>
              <c:layout>
                <c:manualLayout>
                  <c:x val="3.5987409507250187E-3"/>
                  <c:y val="-2.10170260307006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57-4AD6-A113-BA0D840641EB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(2)'!$BN$9:$BR$9</c:f>
              <c:numCache>
                <c:formatCode>#,##0</c:formatCode>
                <c:ptCount val="5"/>
                <c:pt idx="0">
                  <c:v>-330</c:v>
                </c:pt>
                <c:pt idx="1">
                  <c:v>-250</c:v>
                </c:pt>
                <c:pt idx="2">
                  <c:v>-60</c:v>
                </c:pt>
                <c:pt idx="3">
                  <c:v>10</c:v>
                </c:pt>
                <c:pt idx="4">
                  <c:v>-50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57-4AD6-A113-BA0D840641EB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1.8937311632831111E-3"/>
                  <c:y val="0.1464149998620868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F57-4AD6-A113-BA0D840641EB}"/>
                </c:ext>
              </c:extLst>
            </c:dLbl>
            <c:dLbl>
              <c:idx val="1"/>
              <c:layout>
                <c:manualLayout>
                  <c:x val="1.6387022770112428E-3"/>
                  <c:y val="-3.867462838291017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559094726796051E-2"/>
                      <c:h val="7.08083999265406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6F57-4AD6-A113-BA0D840641EB}"/>
                </c:ext>
              </c:extLst>
            </c:dLbl>
            <c:dLbl>
              <c:idx val="2"/>
              <c:layout>
                <c:manualLayout>
                  <c:x val="-3.913276577127629E-4"/>
                  <c:y val="7.02459027407946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F57-4AD6-A113-BA0D840641EB}"/>
                </c:ext>
              </c:extLst>
            </c:dLbl>
            <c:dLbl>
              <c:idx val="3"/>
              <c:layout>
                <c:manualLayout>
                  <c:x val="1.7948366284954542E-3"/>
                  <c:y val="-2.080107991915694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F57-4AD6-A113-BA0D840641EB}"/>
                </c:ext>
              </c:extLst>
            </c:dLbl>
            <c:dLbl>
              <c:idx val="4"/>
              <c:layout>
                <c:manualLayout>
                  <c:x val="5.3523479092731901E-3"/>
                  <c:y val="8.80994125369919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F57-4AD6-A113-BA0D840641EB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(2)'!$BB$9:$BF$9</c:f>
              <c:numCache>
                <c:formatCode>#,##0</c:formatCode>
                <c:ptCount val="5"/>
                <c:pt idx="0">
                  <c:v>-1740</c:v>
                </c:pt>
                <c:pt idx="1">
                  <c:v>-270</c:v>
                </c:pt>
                <c:pt idx="2">
                  <c:v>-1130</c:v>
                </c:pt>
                <c:pt idx="3">
                  <c:v>-80</c:v>
                </c:pt>
                <c:pt idx="4">
                  <c:v>-250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F57-4AD6-A113-BA0D84064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757120"/>
        <c:axId val="210758656"/>
      </c:barChart>
      <c:catAx>
        <c:axId val="210757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0758656"/>
        <c:crosses val="autoZero"/>
        <c:auto val="1"/>
        <c:lblAlgn val="ctr"/>
        <c:lblOffset val="100"/>
        <c:noMultiLvlLbl val="0"/>
      </c:catAx>
      <c:valAx>
        <c:axId val="210758656"/>
        <c:scaling>
          <c:orientation val="minMax"/>
          <c:max val="500"/>
          <c:min val="-20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757120"/>
        <c:crosses val="autoZero"/>
        <c:crossBetween val="between"/>
        <c:majorUnit val="5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25198382032"/>
          <c:y val="0.15810180484344899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93E-2"/>
          <c:y val="0.28336664135257206"/>
          <c:w val="0.83764367816092988"/>
          <c:h val="0.47868375590107076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3'!$AD$8:$AD$9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3'!$AD$10:$AD$53</c:f>
              <c:numCache>
                <c:formatCode>#\ ##0.0</c:formatCode>
                <c:ptCount val="44"/>
                <c:pt idx="0">
                  <c:v>100</c:v>
                </c:pt>
                <c:pt idx="1">
                  <c:v>98.380396123716977</c:v>
                </c:pt>
                <c:pt idx="2">
                  <c:v>97.676541193156027</c:v>
                </c:pt>
                <c:pt idx="3">
                  <c:v>96.433690393935564</c:v>
                </c:pt>
                <c:pt idx="4">
                  <c:v>95.683762227312869</c:v>
                </c:pt>
                <c:pt idx="5">
                  <c:v>96.598243415600493</c:v>
                </c:pt>
                <c:pt idx="6">
                  <c:v>97.299491408968493</c:v>
                </c:pt>
                <c:pt idx="7">
                  <c:v>97.41101145903113</c:v>
                </c:pt>
                <c:pt idx="8">
                  <c:v>97.497199738476894</c:v>
                </c:pt>
                <c:pt idx="9">
                  <c:v>97.237469942879244</c:v>
                </c:pt>
                <c:pt idx="10">
                  <c:v>97.929594230378527</c:v>
                </c:pt>
                <c:pt idx="11">
                  <c:v>98.998891742378589</c:v>
                </c:pt>
                <c:pt idx="12">
                  <c:v>99.715562094538228</c:v>
                </c:pt>
                <c:pt idx="13">
                  <c:v>99.095129920222334</c:v>
                </c:pt>
                <c:pt idx="14">
                  <c:v>99.710962981444752</c:v>
                </c:pt>
                <c:pt idx="15">
                  <c:v>101.26518785539889</c:v>
                </c:pt>
                <c:pt idx="16">
                  <c:v>102.12030211304801</c:v>
                </c:pt>
                <c:pt idx="17">
                  <c:v>102.80629550191142</c:v>
                </c:pt>
                <c:pt idx="18">
                  <c:v>103.82882202847541</c:v>
                </c:pt>
                <c:pt idx="19">
                  <c:v>103.39228662654696</c:v>
                </c:pt>
                <c:pt idx="20">
                  <c:v>106.08959568874835</c:v>
                </c:pt>
                <c:pt idx="21">
                  <c:v>107.29427112582388</c:v>
                </c:pt>
                <c:pt idx="22">
                  <c:v>106.79496550172661</c:v>
                </c:pt>
                <c:pt idx="23">
                  <c:v>106.74159367574659</c:v>
                </c:pt>
                <c:pt idx="24">
                  <c:v>97.171655961522518</c:v>
                </c:pt>
                <c:pt idx="25">
                  <c:v>103.76249200184469</c:v>
                </c:pt>
                <c:pt idx="26">
                  <c:v>107.74135414150776</c:v>
                </c:pt>
                <c:pt idx="27">
                  <c:v>108.61283810320481</c:v>
                </c:pt>
                <c:pt idx="28">
                  <c:v>110.6547382177373</c:v>
                </c:pt>
                <c:pt idx="29">
                  <c:v>110.89075247222513</c:v>
                </c:pt>
                <c:pt idx="30">
                  <c:v>112.50137519172863</c:v>
                </c:pt>
                <c:pt idx="31">
                  <c:v>113.02676976582127</c:v>
                </c:pt>
                <c:pt idx="32">
                  <c:v>112.14921953047923</c:v>
                </c:pt>
                <c:pt idx="33">
                  <c:v>111.04667175906317</c:v>
                </c:pt>
                <c:pt idx="34">
                  <c:v>110.96487122208947</c:v>
                </c:pt>
                <c:pt idx="35">
                  <c:v>112.14419967794372</c:v>
                </c:pt>
                <c:pt idx="36">
                  <c:v>111.97835649480395</c:v>
                </c:pt>
                <c:pt idx="37">
                  <c:v>110.68041544420353</c:v>
                </c:pt>
                <c:pt idx="38">
                  <c:v>108.3875436965761</c:v>
                </c:pt>
                <c:pt idx="39">
                  <c:v>107.2303703751529</c:v>
                </c:pt>
                <c:pt idx="40">
                  <c:v>105.80742862255981</c:v>
                </c:pt>
                <c:pt idx="41">
                  <c:v>105.178685882314</c:v>
                </c:pt>
                <c:pt idx="42">
                  <c:v>105.26013324000454</c:v>
                </c:pt>
                <c:pt idx="43">
                  <c:v>104.24999289019445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D9-48A0-B725-B889ED652363}"/>
            </c:ext>
          </c:extLst>
        </c:ser>
        <c:ser>
          <c:idx val="1"/>
          <c:order val="1"/>
          <c:tx>
            <c:strRef>
              <c:f>'Données graph 1 et 3'!$AC$8:$AC$9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3'!$AC$10:$AC$53</c:f>
              <c:numCache>
                <c:formatCode>#\ ##0.0</c:formatCode>
                <c:ptCount val="44"/>
                <c:pt idx="0">
                  <c:v>100</c:v>
                </c:pt>
                <c:pt idx="1">
                  <c:v>99.728367817555323</c:v>
                </c:pt>
                <c:pt idx="2">
                  <c:v>99.490184102799503</c:v>
                </c:pt>
                <c:pt idx="3">
                  <c:v>99.026069456182299</c:v>
                </c:pt>
                <c:pt idx="4">
                  <c:v>98.623441437161247</c:v>
                </c:pt>
                <c:pt idx="5">
                  <c:v>98.562884581163019</c:v>
                </c:pt>
                <c:pt idx="6">
                  <c:v>99.050647830193213</c:v>
                </c:pt>
                <c:pt idx="7">
                  <c:v>98.785749597294256</c:v>
                </c:pt>
                <c:pt idx="8">
                  <c:v>98.918297451378052</c:v>
                </c:pt>
                <c:pt idx="9">
                  <c:v>98.690455492959202</c:v>
                </c:pt>
                <c:pt idx="10">
                  <c:v>98.886736172488156</c:v>
                </c:pt>
                <c:pt idx="11">
                  <c:v>98.912314068867147</c:v>
                </c:pt>
                <c:pt idx="12">
                  <c:v>98.626454181552205</c:v>
                </c:pt>
                <c:pt idx="13">
                  <c:v>99.260172158856335</c:v>
                </c:pt>
                <c:pt idx="14">
                  <c:v>99.179680270692856</c:v>
                </c:pt>
                <c:pt idx="15">
                  <c:v>99.635766962126567</c:v>
                </c:pt>
                <c:pt idx="16">
                  <c:v>99.99783995094981</c:v>
                </c:pt>
                <c:pt idx="17">
                  <c:v>99.970660225930203</c:v>
                </c:pt>
                <c:pt idx="18">
                  <c:v>99.335277084340689</c:v>
                </c:pt>
                <c:pt idx="19">
                  <c:v>98.58951250798728</c:v>
                </c:pt>
                <c:pt idx="20">
                  <c:v>98.97346955556732</c:v>
                </c:pt>
                <c:pt idx="21">
                  <c:v>99.356713413365313</c:v>
                </c:pt>
                <c:pt idx="22">
                  <c:v>99.300328028964728</c:v>
                </c:pt>
                <c:pt idx="23">
                  <c:v>99.470712326283817</c:v>
                </c:pt>
                <c:pt idx="24">
                  <c:v>98.584026896078669</c:v>
                </c:pt>
                <c:pt idx="25">
                  <c:v>98.123751704270632</c:v>
                </c:pt>
                <c:pt idx="26">
                  <c:v>99.335652446748682</c:v>
                </c:pt>
                <c:pt idx="27">
                  <c:v>99.749792439711243</c:v>
                </c:pt>
                <c:pt idx="28">
                  <c:v>100.49396656123911</c:v>
                </c:pt>
                <c:pt idx="29">
                  <c:v>101.20137299967115</c:v>
                </c:pt>
                <c:pt idx="30">
                  <c:v>101.74546285859209</c:v>
                </c:pt>
                <c:pt idx="31">
                  <c:v>102.5227895415692</c:v>
                </c:pt>
                <c:pt idx="32">
                  <c:v>102.79842771503209</c:v>
                </c:pt>
                <c:pt idx="33">
                  <c:v>103.00209407534844</c:v>
                </c:pt>
                <c:pt idx="34">
                  <c:v>103.73207055813332</c:v>
                </c:pt>
                <c:pt idx="35">
                  <c:v>104.73179519565224</c:v>
                </c:pt>
                <c:pt idx="36">
                  <c:v>105.0106387543879</c:v>
                </c:pt>
                <c:pt idx="37">
                  <c:v>104.91447159878278</c:v>
                </c:pt>
                <c:pt idx="38">
                  <c:v>105.09131378403727</c:v>
                </c:pt>
                <c:pt idx="39">
                  <c:v>105.70608550442211</c:v>
                </c:pt>
                <c:pt idx="40">
                  <c:v>105.58817281671918</c:v>
                </c:pt>
                <c:pt idx="41">
                  <c:v>106.09968594000676</c:v>
                </c:pt>
                <c:pt idx="42">
                  <c:v>106.48725839634119</c:v>
                </c:pt>
                <c:pt idx="43">
                  <c:v>106.24192489647145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D9-48A0-B725-B889ED652363}"/>
            </c:ext>
          </c:extLst>
        </c:ser>
        <c:ser>
          <c:idx val="2"/>
          <c:order val="2"/>
          <c:tx>
            <c:strRef>
              <c:f>'Données graph 1 et 3'!$AE$8:$AE$9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3'!$AE$10:$AE$53</c:f>
              <c:numCache>
                <c:formatCode>#\ ##0.0</c:formatCode>
                <c:ptCount val="44"/>
                <c:pt idx="0">
                  <c:v>100</c:v>
                </c:pt>
                <c:pt idx="1">
                  <c:v>100.00154675709707</c:v>
                </c:pt>
                <c:pt idx="2">
                  <c:v>99.40282513701419</c:v>
                </c:pt>
                <c:pt idx="3">
                  <c:v>99.653421376736063</c:v>
                </c:pt>
                <c:pt idx="4">
                  <c:v>99.668325129911892</c:v>
                </c:pt>
                <c:pt idx="5">
                  <c:v>100.10891055472099</c:v>
                </c:pt>
                <c:pt idx="6">
                  <c:v>100.43094112561759</c:v>
                </c:pt>
                <c:pt idx="7">
                  <c:v>101.0385763116749</c:v>
                </c:pt>
                <c:pt idx="8">
                  <c:v>101.8272092556102</c:v>
                </c:pt>
                <c:pt idx="9">
                  <c:v>102.18288115385236</c:v>
                </c:pt>
                <c:pt idx="10">
                  <c:v>102.68100598805015</c:v>
                </c:pt>
                <c:pt idx="11">
                  <c:v>102.53604050227074</c:v>
                </c:pt>
                <c:pt idx="12">
                  <c:v>102.50081664046387</c:v>
                </c:pt>
                <c:pt idx="13">
                  <c:v>103.03712252699842</c:v>
                </c:pt>
                <c:pt idx="14">
                  <c:v>103.26021569194181</c:v>
                </c:pt>
                <c:pt idx="15">
                  <c:v>103.95028526247711</c:v>
                </c:pt>
                <c:pt idx="16">
                  <c:v>104.53600798994056</c:v>
                </c:pt>
                <c:pt idx="17">
                  <c:v>104.60960144260709</c:v>
                </c:pt>
                <c:pt idx="18">
                  <c:v>104.48454729285419</c:v>
                </c:pt>
                <c:pt idx="19">
                  <c:v>104.29618835741259</c:v>
                </c:pt>
                <c:pt idx="20">
                  <c:v>105.11500297786924</c:v>
                </c:pt>
                <c:pt idx="21">
                  <c:v>105.03255875081446</c:v>
                </c:pt>
                <c:pt idx="22">
                  <c:v>105.01110826115348</c:v>
                </c:pt>
                <c:pt idx="23">
                  <c:v>106.13980635532347</c:v>
                </c:pt>
                <c:pt idx="24">
                  <c:v>102.7685344165874</c:v>
                </c:pt>
                <c:pt idx="25">
                  <c:v>98.236543137866278</c:v>
                </c:pt>
                <c:pt idx="26">
                  <c:v>101.47603757823723</c:v>
                </c:pt>
                <c:pt idx="27">
                  <c:v>102.41597203059236</c:v>
                </c:pt>
                <c:pt idx="28">
                  <c:v>102.18319292748841</c:v>
                </c:pt>
                <c:pt idx="29">
                  <c:v>104.20079651923015</c:v>
                </c:pt>
                <c:pt idx="30">
                  <c:v>106.1836800646094</c:v>
                </c:pt>
                <c:pt idx="31">
                  <c:v>108.50404692565039</c:v>
                </c:pt>
                <c:pt idx="32">
                  <c:v>109.62179846104527</c:v>
                </c:pt>
                <c:pt idx="33">
                  <c:v>110.80111975389062</c:v>
                </c:pt>
                <c:pt idx="34">
                  <c:v>111.27481799436931</c:v>
                </c:pt>
                <c:pt idx="35">
                  <c:v>111.66589321067653</c:v>
                </c:pt>
                <c:pt idx="36">
                  <c:v>112.26182612381426</c:v>
                </c:pt>
                <c:pt idx="37">
                  <c:v>113.05090659474234</c:v>
                </c:pt>
                <c:pt idx="38">
                  <c:v>113.00207356420513</c:v>
                </c:pt>
                <c:pt idx="39">
                  <c:v>112.91549586656062</c:v>
                </c:pt>
                <c:pt idx="40">
                  <c:v>113.713518949198</c:v>
                </c:pt>
                <c:pt idx="41">
                  <c:v>113.58835431047531</c:v>
                </c:pt>
                <c:pt idx="42">
                  <c:v>113.69657765498131</c:v>
                </c:pt>
                <c:pt idx="43">
                  <c:v>113.56729388989216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D9-48A0-B725-B889ED652363}"/>
            </c:ext>
          </c:extLst>
        </c:ser>
        <c:ser>
          <c:idx val="3"/>
          <c:order val="3"/>
          <c:tx>
            <c:strRef>
              <c:f>'Données graph 1 et 3'!$AF$8:$AF$9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3'!$AF$10:$AF$53</c:f>
              <c:numCache>
                <c:formatCode>#\ ##0.0</c:formatCode>
                <c:ptCount val="44"/>
                <c:pt idx="0">
                  <c:v>100</c:v>
                </c:pt>
                <c:pt idx="1">
                  <c:v>100.22507786331256</c:v>
                </c:pt>
                <c:pt idx="2">
                  <c:v>100.51511138890265</c:v>
                </c:pt>
                <c:pt idx="3">
                  <c:v>101.04249352761776</c:v>
                </c:pt>
                <c:pt idx="4">
                  <c:v>101.07186042415721</c:v>
                </c:pt>
                <c:pt idx="5">
                  <c:v>100.55536857405801</c:v>
                </c:pt>
                <c:pt idx="6">
                  <c:v>100.54544311982426</c:v>
                </c:pt>
                <c:pt idx="7">
                  <c:v>101.34462471874848</c:v>
                </c:pt>
                <c:pt idx="8">
                  <c:v>100.59170492046331</c:v>
                </c:pt>
                <c:pt idx="9">
                  <c:v>100.71908579187945</c:v>
                </c:pt>
                <c:pt idx="10">
                  <c:v>100.90339217918344</c:v>
                </c:pt>
                <c:pt idx="11">
                  <c:v>101.38384717021208</c:v>
                </c:pt>
                <c:pt idx="12">
                  <c:v>101.41501173681216</c:v>
                </c:pt>
                <c:pt idx="13">
                  <c:v>102.2550327284994</c:v>
                </c:pt>
                <c:pt idx="14">
                  <c:v>101.35827203939023</c:v>
                </c:pt>
                <c:pt idx="15">
                  <c:v>101.40201066005008</c:v>
                </c:pt>
                <c:pt idx="16">
                  <c:v>101.50325171108989</c:v>
                </c:pt>
                <c:pt idx="17">
                  <c:v>101.45147864204912</c:v>
                </c:pt>
                <c:pt idx="18">
                  <c:v>101.97768652025327</c:v>
                </c:pt>
                <c:pt idx="19">
                  <c:v>101.4531220255066</c:v>
                </c:pt>
                <c:pt idx="20">
                  <c:v>101.55670123584891</c:v>
                </c:pt>
                <c:pt idx="21">
                  <c:v>101.72123300285216</c:v>
                </c:pt>
                <c:pt idx="22">
                  <c:v>101.68164356261148</c:v>
                </c:pt>
                <c:pt idx="23">
                  <c:v>101.91919468792273</c:v>
                </c:pt>
                <c:pt idx="24">
                  <c:v>101.34722610801694</c:v>
                </c:pt>
                <c:pt idx="25">
                  <c:v>100.68536935098624</c:v>
                </c:pt>
                <c:pt idx="26">
                  <c:v>102.66439531949771</c:v>
                </c:pt>
                <c:pt idx="27">
                  <c:v>102.79971320447549</c:v>
                </c:pt>
                <c:pt idx="28">
                  <c:v>103.25266985888149</c:v>
                </c:pt>
                <c:pt idx="29">
                  <c:v>103.18978088806674</c:v>
                </c:pt>
                <c:pt idx="30">
                  <c:v>103.63216703519875</c:v>
                </c:pt>
                <c:pt idx="31">
                  <c:v>103.75167590233214</c:v>
                </c:pt>
                <c:pt idx="32">
                  <c:v>104.21120605288787</c:v>
                </c:pt>
                <c:pt idx="33">
                  <c:v>104.42352333010088</c:v>
                </c:pt>
                <c:pt idx="34">
                  <c:v>103.21404558517845</c:v>
                </c:pt>
                <c:pt idx="35">
                  <c:v>104.10248802648054</c:v>
                </c:pt>
                <c:pt idx="36">
                  <c:v>104.30170955725188</c:v>
                </c:pt>
                <c:pt idx="37">
                  <c:v>104.27853927948418</c:v>
                </c:pt>
                <c:pt idx="38">
                  <c:v>104.85738765912571</c:v>
                </c:pt>
                <c:pt idx="39">
                  <c:v>105.44703789132907</c:v>
                </c:pt>
                <c:pt idx="40">
                  <c:v>106.11817442677973</c:v>
                </c:pt>
                <c:pt idx="41">
                  <c:v>106.22273338947903</c:v>
                </c:pt>
                <c:pt idx="42">
                  <c:v>106.94866159033769</c:v>
                </c:pt>
                <c:pt idx="43">
                  <c:v>106.07961835910641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D9-48A0-B725-B889ED652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959744"/>
        <c:axId val="208610432"/>
      </c:lineChart>
      <c:catAx>
        <c:axId val="2109597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08610432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08610432"/>
        <c:scaling>
          <c:orientation val="minMax"/>
          <c:max val="115"/>
          <c:min val="9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959744"/>
        <c:crosses val="autoZero"/>
        <c:crossBetween val="midCat"/>
        <c:majorUnit val="5"/>
      </c:valAx>
    </c:plotArea>
    <c:legend>
      <c:legendPos val="r"/>
      <c:layout>
        <c:manualLayout>
          <c:xMode val="edge"/>
          <c:yMode val="edge"/>
          <c:x val="1.988631520976614E-2"/>
          <c:y val="0.18581766746161807"/>
          <c:w val="0.95596590909090906"/>
          <c:h val="8.585858585858585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t" anchorCtr="1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Cumul annuel des entrées et stocks aux 4</a:t>
            </a:r>
            <a:r>
              <a:rPr lang="fr-FR" sz="1400" b="1" i="0" baseline="30000">
                <a:effectLst/>
              </a:rPr>
              <a:t>e</a:t>
            </a:r>
            <a:r>
              <a:rPr lang="fr-FR" sz="1400" b="1" i="0" baseline="0">
                <a:effectLst/>
              </a:rPr>
              <a:t> trimestres des contrats d'apprentissage dans les Alpes-Maritimes </a:t>
            </a:r>
            <a:r>
              <a:rPr lang="fr-FR" sz="1200" b="0" i="1" baseline="0">
                <a:effectLst/>
              </a:rPr>
              <a:t>(données brutes, en nombre)</a:t>
            </a:r>
            <a:endParaRPr lang="fr-FR" sz="1200" b="0" i="1">
              <a:effectLst/>
            </a:endParaRPr>
          </a:p>
        </c:rich>
      </c:tx>
      <c:layout>
        <c:manualLayout>
          <c:xMode val="edge"/>
          <c:yMode val="edge"/>
          <c:x val="0.12417151245924768"/>
          <c:y val="2.043551642658840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89781983542202E-2"/>
          <c:y val="0.22718177019598126"/>
          <c:w val="0.93016067977190131"/>
          <c:h val="0.45357743553426189"/>
        </c:manualLayout>
      </c:layout>
      <c:barChart>
        <c:barDir val="col"/>
        <c:grouping val="stacked"/>
        <c:varyColors val="0"/>
        <c:ser>
          <c:idx val="0"/>
          <c:order val="0"/>
          <c:tx>
            <c:v>Cumul des entrées sur 12 mois</c:v>
          </c:tx>
          <c:spPr>
            <a:ln w="25400">
              <a:noFill/>
            </a:ln>
          </c:spPr>
          <c:invertIfNegative val="0"/>
          <c:cat>
            <c:multiLvlStrRef>
              <c:f>'Graph appr (3)'!$A$3:$B$13</c:f>
              <c:multiLvlStrCache>
                <c:ptCount val="11"/>
                <c:lvl>
                  <c:pt idx="0">
                    <c:v>T4</c:v>
                  </c:pt>
                  <c:pt idx="1">
                    <c:v>T4</c:v>
                  </c:pt>
                  <c:pt idx="2">
                    <c:v>T4</c:v>
                  </c:pt>
                  <c:pt idx="3">
                    <c:v>T4</c:v>
                  </c:pt>
                  <c:pt idx="4">
                    <c:v>T4</c:v>
                  </c:pt>
                  <c:pt idx="5">
                    <c:v>T4</c:v>
                  </c:pt>
                  <c:pt idx="6">
                    <c:v>T4</c:v>
                  </c:pt>
                  <c:pt idx="7">
                    <c:v>T4</c:v>
                  </c:pt>
                  <c:pt idx="8">
                    <c:v>T4</c:v>
                  </c:pt>
                  <c:pt idx="9">
                    <c:v>T4</c:v>
                  </c:pt>
                  <c:pt idx="10">
                    <c:v>T4</c:v>
                  </c:pt>
                </c:lvl>
                <c:lvl>
                  <c:pt idx="0">
                    <c:v>2014</c:v>
                  </c:pt>
                  <c:pt idx="1">
                    <c:v>2015</c:v>
                  </c:pt>
                  <c:pt idx="2">
                    <c:v>2016</c:v>
                  </c:pt>
                  <c:pt idx="3">
                    <c:v>2017</c:v>
                  </c:pt>
                  <c:pt idx="4">
                    <c:v>2018</c:v>
                  </c:pt>
                  <c:pt idx="5">
                    <c:v>2019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2023</c:v>
                  </c:pt>
                  <c:pt idx="10">
                    <c:v>2024</c:v>
                  </c:pt>
                </c:lvl>
              </c:multiLvlStrCache>
            </c:multiLvlStrRef>
          </c:cat>
          <c:val>
            <c:numRef>
              <c:f>'Graph appr (3)'!$I$3:$I$13</c:f>
              <c:numCache>
                <c:formatCode>#,##0</c:formatCode>
                <c:ptCount val="11"/>
                <c:pt idx="0">
                  <c:v>4335</c:v>
                </c:pt>
                <c:pt idx="1">
                  <c:v>4371</c:v>
                </c:pt>
                <c:pt idx="2">
                  <c:v>4352</c:v>
                </c:pt>
                <c:pt idx="3">
                  <c:v>4246</c:v>
                </c:pt>
                <c:pt idx="4">
                  <c:v>4353</c:v>
                </c:pt>
                <c:pt idx="5">
                  <c:v>5000</c:v>
                </c:pt>
                <c:pt idx="6">
                  <c:v>8162</c:v>
                </c:pt>
                <c:pt idx="7">
                  <c:v>11700</c:v>
                </c:pt>
                <c:pt idx="8">
                  <c:v>13578</c:v>
                </c:pt>
                <c:pt idx="9">
                  <c:v>14036</c:v>
                </c:pt>
                <c:pt idx="10">
                  <c:v>14313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62-41A3-BAD9-960E0D0C5E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3556400"/>
        <c:axId val="1"/>
      </c:barChart>
      <c:lineChart>
        <c:grouping val="standard"/>
        <c:varyColors val="0"/>
        <c:ser>
          <c:idx val="1"/>
          <c:order val="1"/>
          <c:tx>
            <c:v>Stocks de bénéficiaires en fin de 4e trimestres</c:v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none"/>
          </c:marker>
          <c:cat>
            <c:multiLvlStrRef>
              <c:f>'Graph appr (3)'!$A$3:$B$13</c:f>
              <c:multiLvlStrCache>
                <c:ptCount val="11"/>
                <c:lvl>
                  <c:pt idx="0">
                    <c:v>T4</c:v>
                  </c:pt>
                  <c:pt idx="1">
                    <c:v>T4</c:v>
                  </c:pt>
                  <c:pt idx="2">
                    <c:v>T4</c:v>
                  </c:pt>
                  <c:pt idx="3">
                    <c:v>T4</c:v>
                  </c:pt>
                  <c:pt idx="4">
                    <c:v>T4</c:v>
                  </c:pt>
                  <c:pt idx="5">
                    <c:v>T4</c:v>
                  </c:pt>
                  <c:pt idx="6">
                    <c:v>T4</c:v>
                  </c:pt>
                  <c:pt idx="7">
                    <c:v>T4</c:v>
                  </c:pt>
                  <c:pt idx="8">
                    <c:v>T4</c:v>
                  </c:pt>
                  <c:pt idx="9">
                    <c:v>T4</c:v>
                  </c:pt>
                  <c:pt idx="10">
                    <c:v>T4</c:v>
                  </c:pt>
                </c:lvl>
                <c:lvl>
                  <c:pt idx="0">
                    <c:v>2014</c:v>
                  </c:pt>
                  <c:pt idx="1">
                    <c:v>2015</c:v>
                  </c:pt>
                  <c:pt idx="2">
                    <c:v>2016</c:v>
                  </c:pt>
                  <c:pt idx="3">
                    <c:v>2017</c:v>
                  </c:pt>
                  <c:pt idx="4">
                    <c:v>2018</c:v>
                  </c:pt>
                  <c:pt idx="5">
                    <c:v>2019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2023</c:v>
                  </c:pt>
                  <c:pt idx="10">
                    <c:v>2024</c:v>
                  </c:pt>
                </c:lvl>
              </c:multiLvlStrCache>
            </c:multiLvlStrRef>
          </c:cat>
          <c:val>
            <c:numRef>
              <c:f>'Graph appr (3)'!$J$3:$J$13</c:f>
              <c:numCache>
                <c:formatCode>#,##0</c:formatCode>
                <c:ptCount val="11"/>
                <c:pt idx="0">
                  <c:v>5787</c:v>
                </c:pt>
                <c:pt idx="1">
                  <c:v>5838</c:v>
                </c:pt>
                <c:pt idx="2">
                  <c:v>5804</c:v>
                </c:pt>
                <c:pt idx="3">
                  <c:v>5716</c:v>
                </c:pt>
                <c:pt idx="4">
                  <c:v>5621</c:v>
                </c:pt>
                <c:pt idx="5">
                  <c:v>6236</c:v>
                </c:pt>
                <c:pt idx="6">
                  <c:v>9440</c:v>
                </c:pt>
                <c:pt idx="7">
                  <c:v>12697</c:v>
                </c:pt>
                <c:pt idx="8">
                  <c:v>14561</c:v>
                </c:pt>
                <c:pt idx="9">
                  <c:v>15219</c:v>
                </c:pt>
                <c:pt idx="10">
                  <c:v>15556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62-41A3-BAD9-960E0D0C5E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3556400"/>
        <c:axId val="1"/>
      </c:lineChart>
      <c:catAx>
        <c:axId val="9635564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100"/>
        <c:auto val="0"/>
        <c:lblAlgn val="ctr"/>
        <c:lblOffset val="100"/>
        <c:noMultiLvlLbl val="0"/>
      </c:catAx>
      <c:valAx>
        <c:axId val="1"/>
        <c:scaling>
          <c:orientation val="minMax"/>
          <c:max val="175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963556400"/>
        <c:crosses val="autoZero"/>
        <c:crossBetween val="between"/>
        <c:majorUnit val="2500"/>
      </c:valAx>
    </c:plotArea>
    <c:legend>
      <c:legendPos val="b"/>
      <c:layout>
        <c:manualLayout>
          <c:xMode val="edge"/>
          <c:yMode val="edge"/>
          <c:x val="0.13015055321474647"/>
          <c:y val="0.15864261061855456"/>
          <c:w val="0.76464293658207982"/>
          <c:h val="5.9416785500237657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Alpes-Maritimes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84937962300169E-2"/>
          <c:y val="0.16797558589200018"/>
          <c:w val="0.83764367816092766"/>
          <c:h val="0.55180978117380297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chemeClr val="accent6"/>
              </a:solidFill>
              <a:prstDash val="solid"/>
            </a:ln>
          </c:spPr>
          <c:marker>
            <c:symbol val="none"/>
          </c:marker>
          <c:cat>
            <c:multiLvlStrRef>
              <c:f>'dates trim'!$B$132:$C$300</c:f>
              <c:multiLvlStrCache>
                <c:ptCount val="53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  <c:pt idx="52">
                    <c:v>T4</c:v>
                  </c:pt>
                </c:lvl>
                <c:lvl>
                  <c:pt idx="1">
                    <c:v>2015</c:v>
                  </c:pt>
                  <c:pt idx="5">
                    <c:v>2016</c:v>
                  </c:pt>
                  <c:pt idx="9">
                    <c:v>2017</c:v>
                  </c:pt>
                  <c:pt idx="13">
                    <c:v>2018</c:v>
                  </c:pt>
                  <c:pt idx="17">
                    <c:v>2019</c:v>
                  </c:pt>
                  <c:pt idx="21">
                    <c:v>2020</c:v>
                  </c:pt>
                  <c:pt idx="25">
                    <c:v>2021</c:v>
                  </c:pt>
                  <c:pt idx="29">
                    <c:v>2022</c:v>
                  </c:pt>
                  <c:pt idx="33">
                    <c:v>2023</c:v>
                  </c:pt>
                  <c:pt idx="37">
                    <c:v>2024</c:v>
                  </c:pt>
                  <c:pt idx="41">
                    <c:v>2025</c:v>
                  </c:pt>
                  <c:pt idx="45">
                    <c:v>2026</c:v>
                  </c:pt>
                  <c:pt idx="49">
                    <c:v>2027</c:v>
                  </c:pt>
                </c:lvl>
              </c:multiLvlStrCache>
            </c:multiLvlStrRef>
          </c:cat>
          <c:val>
            <c:numRef>
              <c:f>Données!$C$140:$C$180</c:f>
              <c:numCache>
                <c:formatCode>#\ ##0.0</c:formatCode>
                <c:ptCount val="41"/>
                <c:pt idx="0">
                  <c:v>11.6</c:v>
                </c:pt>
                <c:pt idx="1">
                  <c:v>11.4</c:v>
                </c:pt>
                <c:pt idx="2">
                  <c:v>11.7</c:v>
                </c:pt>
                <c:pt idx="3">
                  <c:v>11.5</c:v>
                </c:pt>
                <c:pt idx="4">
                  <c:v>11.4</c:v>
                </c:pt>
                <c:pt idx="5">
                  <c:v>11.3</c:v>
                </c:pt>
                <c:pt idx="6">
                  <c:v>11.1</c:v>
                </c:pt>
                <c:pt idx="7">
                  <c:v>11.1</c:v>
                </c:pt>
                <c:pt idx="8">
                  <c:v>11.4</c:v>
                </c:pt>
                <c:pt idx="9">
                  <c:v>10.9</c:v>
                </c:pt>
                <c:pt idx="10">
                  <c:v>10.8</c:v>
                </c:pt>
                <c:pt idx="11">
                  <c:v>10.8</c:v>
                </c:pt>
                <c:pt idx="12">
                  <c:v>10.3</c:v>
                </c:pt>
                <c:pt idx="13">
                  <c:v>10.6</c:v>
                </c:pt>
                <c:pt idx="14">
                  <c:v>10.4</c:v>
                </c:pt>
                <c:pt idx="15">
                  <c:v>10.199999999999999</c:v>
                </c:pt>
                <c:pt idx="16">
                  <c:v>10</c:v>
                </c:pt>
                <c:pt idx="17">
                  <c:v>10.1</c:v>
                </c:pt>
                <c:pt idx="18">
                  <c:v>9.6</c:v>
                </c:pt>
                <c:pt idx="19">
                  <c:v>9.5</c:v>
                </c:pt>
                <c:pt idx="20">
                  <c:v>9.1999999999999993</c:v>
                </c:pt>
                <c:pt idx="21">
                  <c:v>8.9</c:v>
                </c:pt>
                <c:pt idx="22">
                  <c:v>8.1999999999999993</c:v>
                </c:pt>
                <c:pt idx="23">
                  <c:v>10.1</c:v>
                </c:pt>
                <c:pt idx="24">
                  <c:v>9.1</c:v>
                </c:pt>
                <c:pt idx="25">
                  <c:v>9.1999999999999993</c:v>
                </c:pt>
                <c:pt idx="26">
                  <c:v>9.1</c:v>
                </c:pt>
                <c:pt idx="27">
                  <c:v>8.9</c:v>
                </c:pt>
                <c:pt idx="28">
                  <c:v>8.3000000000000007</c:v>
                </c:pt>
                <c:pt idx="29">
                  <c:v>8.1999999999999993</c:v>
                </c:pt>
                <c:pt idx="30">
                  <c:v>8.3000000000000007</c:v>
                </c:pt>
                <c:pt idx="31">
                  <c:v>8.1</c:v>
                </c:pt>
                <c:pt idx="32">
                  <c:v>8</c:v>
                </c:pt>
                <c:pt idx="33">
                  <c:v>7.9</c:v>
                </c:pt>
                <c:pt idx="34">
                  <c:v>7.9</c:v>
                </c:pt>
                <c:pt idx="35">
                  <c:v>8.1</c:v>
                </c:pt>
                <c:pt idx="36">
                  <c:v>8.1</c:v>
                </c:pt>
                <c:pt idx="37">
                  <c:v>8.1</c:v>
                </c:pt>
                <c:pt idx="38">
                  <c:v>7.8</c:v>
                </c:pt>
                <c:pt idx="39">
                  <c:v>7.9</c:v>
                </c:pt>
                <c:pt idx="40">
                  <c:v>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68-4B6A-BC7A-56D81152AAC2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trim'!$B$132:$C$300</c:f>
              <c:multiLvlStrCache>
                <c:ptCount val="53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  <c:pt idx="52">
                    <c:v>T4</c:v>
                  </c:pt>
                </c:lvl>
                <c:lvl>
                  <c:pt idx="1">
                    <c:v>2015</c:v>
                  </c:pt>
                  <c:pt idx="5">
                    <c:v>2016</c:v>
                  </c:pt>
                  <c:pt idx="9">
                    <c:v>2017</c:v>
                  </c:pt>
                  <c:pt idx="13">
                    <c:v>2018</c:v>
                  </c:pt>
                  <c:pt idx="17">
                    <c:v>2019</c:v>
                  </c:pt>
                  <c:pt idx="21">
                    <c:v>2020</c:v>
                  </c:pt>
                  <c:pt idx="25">
                    <c:v>2021</c:v>
                  </c:pt>
                  <c:pt idx="29">
                    <c:v>2022</c:v>
                  </c:pt>
                  <c:pt idx="33">
                    <c:v>2023</c:v>
                  </c:pt>
                  <c:pt idx="37">
                    <c:v>2024</c:v>
                  </c:pt>
                  <c:pt idx="41">
                    <c:v>2025</c:v>
                  </c:pt>
                  <c:pt idx="45">
                    <c:v>2026</c:v>
                  </c:pt>
                  <c:pt idx="49">
                    <c:v>2027</c:v>
                  </c:pt>
                </c:lvl>
              </c:multiLvlStrCache>
            </c:multiLvlStrRef>
          </c:cat>
          <c:val>
            <c:numRef>
              <c:f>Données!$B$140:$B$180</c:f>
              <c:numCache>
                <c:formatCode>#\ ##0.0</c:formatCode>
                <c:ptCount val="41"/>
                <c:pt idx="0">
                  <c:v>10.1</c:v>
                </c:pt>
                <c:pt idx="1">
                  <c:v>10</c:v>
                </c:pt>
                <c:pt idx="2">
                  <c:v>10.199999999999999</c:v>
                </c:pt>
                <c:pt idx="3">
                  <c:v>10</c:v>
                </c:pt>
                <c:pt idx="4">
                  <c:v>9.9</c:v>
                </c:pt>
                <c:pt idx="5">
                  <c:v>9.9</c:v>
                </c:pt>
                <c:pt idx="6">
                  <c:v>9.6999999999999993</c:v>
                </c:pt>
                <c:pt idx="7">
                  <c:v>9.6</c:v>
                </c:pt>
                <c:pt idx="8">
                  <c:v>9.8000000000000007</c:v>
                </c:pt>
                <c:pt idx="9">
                  <c:v>9.3000000000000007</c:v>
                </c:pt>
                <c:pt idx="10">
                  <c:v>9.1999999999999993</c:v>
                </c:pt>
                <c:pt idx="11">
                  <c:v>9.1999999999999993</c:v>
                </c:pt>
                <c:pt idx="12">
                  <c:v>8.6999999999999993</c:v>
                </c:pt>
                <c:pt idx="13">
                  <c:v>8.9</c:v>
                </c:pt>
                <c:pt idx="14">
                  <c:v>8.8000000000000007</c:v>
                </c:pt>
                <c:pt idx="15">
                  <c:v>8.6</c:v>
                </c:pt>
                <c:pt idx="16">
                  <c:v>8.4</c:v>
                </c:pt>
                <c:pt idx="17">
                  <c:v>8.5</c:v>
                </c:pt>
                <c:pt idx="18">
                  <c:v>8.1999999999999993</c:v>
                </c:pt>
                <c:pt idx="19">
                  <c:v>8.1</c:v>
                </c:pt>
                <c:pt idx="20">
                  <c:v>7.9</c:v>
                </c:pt>
                <c:pt idx="21">
                  <c:v>7.7</c:v>
                </c:pt>
                <c:pt idx="22">
                  <c:v>7.1</c:v>
                </c:pt>
                <c:pt idx="23">
                  <c:v>8.6999999999999993</c:v>
                </c:pt>
                <c:pt idx="24">
                  <c:v>7.8</c:v>
                </c:pt>
                <c:pt idx="25">
                  <c:v>8</c:v>
                </c:pt>
                <c:pt idx="26">
                  <c:v>7.8</c:v>
                </c:pt>
                <c:pt idx="27">
                  <c:v>7.7</c:v>
                </c:pt>
                <c:pt idx="28">
                  <c:v>7.2</c:v>
                </c:pt>
                <c:pt idx="29">
                  <c:v>7.1</c:v>
                </c:pt>
                <c:pt idx="30">
                  <c:v>7.2</c:v>
                </c:pt>
                <c:pt idx="31">
                  <c:v>7</c:v>
                </c:pt>
                <c:pt idx="32">
                  <c:v>6.9</c:v>
                </c:pt>
                <c:pt idx="33">
                  <c:v>6.9</c:v>
                </c:pt>
                <c:pt idx="34">
                  <c:v>7</c:v>
                </c:pt>
                <c:pt idx="35">
                  <c:v>7.2</c:v>
                </c:pt>
                <c:pt idx="36">
                  <c:v>7.3</c:v>
                </c:pt>
                <c:pt idx="37">
                  <c:v>7.3</c:v>
                </c:pt>
                <c:pt idx="38">
                  <c:v>7.1</c:v>
                </c:pt>
                <c:pt idx="39">
                  <c:v>7.2</c:v>
                </c:pt>
                <c:pt idx="40">
                  <c:v>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68-4B6A-BC7A-56D81152AAC2}"/>
            </c:ext>
          </c:extLst>
        </c:ser>
        <c:ser>
          <c:idx val="2"/>
          <c:order val="2"/>
          <c:tx>
            <c:strRef>
              <c:f>Données!$F$8</c:f>
              <c:strCache>
                <c:ptCount val="1"/>
                <c:pt idx="0">
                  <c:v>Alpes-Maritimes</c:v>
                </c:pt>
              </c:strCache>
            </c:strRef>
          </c:tx>
          <c:marker>
            <c:symbol val="none"/>
          </c:marker>
          <c:cat>
            <c:multiLvlStrRef>
              <c:f>'dates trim'!$B$132:$C$300</c:f>
              <c:multiLvlStrCache>
                <c:ptCount val="53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  <c:pt idx="52">
                    <c:v>T4</c:v>
                  </c:pt>
                </c:lvl>
                <c:lvl>
                  <c:pt idx="1">
                    <c:v>2015</c:v>
                  </c:pt>
                  <c:pt idx="5">
                    <c:v>2016</c:v>
                  </c:pt>
                  <c:pt idx="9">
                    <c:v>2017</c:v>
                  </c:pt>
                  <c:pt idx="13">
                    <c:v>2018</c:v>
                  </c:pt>
                  <c:pt idx="17">
                    <c:v>2019</c:v>
                  </c:pt>
                  <c:pt idx="21">
                    <c:v>2020</c:v>
                  </c:pt>
                  <c:pt idx="25">
                    <c:v>2021</c:v>
                  </c:pt>
                  <c:pt idx="29">
                    <c:v>2022</c:v>
                  </c:pt>
                  <c:pt idx="33">
                    <c:v>2023</c:v>
                  </c:pt>
                  <c:pt idx="37">
                    <c:v>2024</c:v>
                  </c:pt>
                  <c:pt idx="41">
                    <c:v>2025</c:v>
                  </c:pt>
                  <c:pt idx="45">
                    <c:v>2026</c:v>
                  </c:pt>
                  <c:pt idx="49">
                    <c:v>2027</c:v>
                  </c:pt>
                </c:lvl>
              </c:multiLvlStrCache>
            </c:multiLvlStrRef>
          </c:cat>
          <c:val>
            <c:numRef>
              <c:f>Données!$F$140:$F$180</c:f>
              <c:numCache>
                <c:formatCode>#\ ##0.0</c:formatCode>
                <c:ptCount val="41"/>
                <c:pt idx="0">
                  <c:v>10.6</c:v>
                </c:pt>
                <c:pt idx="1">
                  <c:v>10.4</c:v>
                </c:pt>
                <c:pt idx="2">
                  <c:v>10.7</c:v>
                </c:pt>
                <c:pt idx="3">
                  <c:v>10.5</c:v>
                </c:pt>
                <c:pt idx="4">
                  <c:v>10.4</c:v>
                </c:pt>
                <c:pt idx="5">
                  <c:v>10.4</c:v>
                </c:pt>
                <c:pt idx="6">
                  <c:v>10.199999999999999</c:v>
                </c:pt>
                <c:pt idx="7">
                  <c:v>10.1</c:v>
                </c:pt>
                <c:pt idx="8">
                  <c:v>10.5</c:v>
                </c:pt>
                <c:pt idx="9">
                  <c:v>10</c:v>
                </c:pt>
                <c:pt idx="10">
                  <c:v>9.9</c:v>
                </c:pt>
                <c:pt idx="11">
                  <c:v>9.9</c:v>
                </c:pt>
                <c:pt idx="12">
                  <c:v>9.5</c:v>
                </c:pt>
                <c:pt idx="13">
                  <c:v>9.6999999999999993</c:v>
                </c:pt>
                <c:pt idx="14">
                  <c:v>9.4</c:v>
                </c:pt>
                <c:pt idx="15">
                  <c:v>9.1999999999999993</c:v>
                </c:pt>
                <c:pt idx="16">
                  <c:v>9.1</c:v>
                </c:pt>
                <c:pt idx="17">
                  <c:v>9.1999999999999993</c:v>
                </c:pt>
                <c:pt idx="18">
                  <c:v>8.6999999999999993</c:v>
                </c:pt>
                <c:pt idx="19">
                  <c:v>8.6</c:v>
                </c:pt>
                <c:pt idx="20">
                  <c:v>8.4</c:v>
                </c:pt>
                <c:pt idx="21">
                  <c:v>8.1999999999999993</c:v>
                </c:pt>
                <c:pt idx="22">
                  <c:v>8</c:v>
                </c:pt>
                <c:pt idx="23">
                  <c:v>10</c:v>
                </c:pt>
                <c:pt idx="24">
                  <c:v>9</c:v>
                </c:pt>
                <c:pt idx="25">
                  <c:v>9</c:v>
                </c:pt>
                <c:pt idx="26">
                  <c:v>8.9</c:v>
                </c:pt>
                <c:pt idx="27">
                  <c:v>8.5</c:v>
                </c:pt>
                <c:pt idx="28">
                  <c:v>7.8</c:v>
                </c:pt>
                <c:pt idx="29">
                  <c:v>7.5</c:v>
                </c:pt>
                <c:pt idx="30">
                  <c:v>7.5</c:v>
                </c:pt>
                <c:pt idx="31">
                  <c:v>7.3</c:v>
                </c:pt>
                <c:pt idx="32">
                  <c:v>7.1</c:v>
                </c:pt>
                <c:pt idx="33">
                  <c:v>7</c:v>
                </c:pt>
                <c:pt idx="34">
                  <c:v>7</c:v>
                </c:pt>
                <c:pt idx="35">
                  <c:v>7.2</c:v>
                </c:pt>
                <c:pt idx="36">
                  <c:v>7.2</c:v>
                </c:pt>
                <c:pt idx="37">
                  <c:v>7.1</c:v>
                </c:pt>
                <c:pt idx="38">
                  <c:v>6.7</c:v>
                </c:pt>
                <c:pt idx="39">
                  <c:v>6.7</c:v>
                </c:pt>
                <c:pt idx="40">
                  <c:v>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668-4B6A-BC7A-56D81152AA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840704"/>
        <c:axId val="138846592"/>
      </c:lineChart>
      <c:catAx>
        <c:axId val="1388407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3884659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8846592"/>
        <c:scaling>
          <c:orientation val="minMax"/>
          <c:max val="12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8840704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5292591267000728E-2"/>
          <c:y val="9.0518574477083349E-2"/>
          <c:w val="0.83776515151515152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48882465416131177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F5D-4909-AD38-34AD897C0F0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8F5D-4909-AD38-34AD897C0F0C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4-8F5D-4909-AD38-34AD897C0F0C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6-8F5D-4909-AD38-34AD897C0F0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F5D-4909-AD38-34AD897C0F0C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8F5D-4909-AD38-34AD897C0F0C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8F5D-4909-AD38-34AD897C0F0C}"/>
              </c:ext>
            </c:extLst>
          </c:dPt>
          <c:dLbls>
            <c:dLbl>
              <c:idx val="1"/>
              <c:layout>
                <c:manualLayout>
                  <c:x val="-1.4441110954665742E-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5D-4909-AD38-34AD897C0F0C}"/>
                </c:ext>
              </c:extLst>
            </c:dLbl>
            <c:dLbl>
              <c:idx val="2"/>
              <c:layout>
                <c:manualLayout>
                  <c:x val="0"/>
                  <c:y val="1.3413816230717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5D-4909-AD38-34AD897C0F0C}"/>
                </c:ext>
              </c:extLst>
            </c:dLbl>
            <c:dLbl>
              <c:idx val="3"/>
              <c:layout>
                <c:manualLayout>
                  <c:x val="-3.6680421824850313E-3"/>
                  <c:y val="-1.87793427230046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5D-4909-AD38-34AD897C0F0C}"/>
                </c:ext>
              </c:extLst>
            </c:dLbl>
            <c:dLbl>
              <c:idx val="4"/>
              <c:layout>
                <c:manualLayout>
                  <c:x val="0"/>
                  <c:y val="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F5D-4909-AD38-34AD897C0F0C}"/>
                </c:ext>
              </c:extLst>
            </c:dLbl>
            <c:dLbl>
              <c:idx val="5"/>
              <c:layout>
                <c:manualLayout>
                  <c:x val="-1.8340210912425492E-3"/>
                  <c:y val="-2.1124120048374236E-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F5D-4909-AD38-34AD897C0F0C}"/>
                </c:ext>
              </c:extLst>
            </c:dLbl>
            <c:dLbl>
              <c:idx val="6"/>
              <c:layout>
                <c:manualLayout>
                  <c:x val="1.8340210912425492E-3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5D-4909-AD38-34AD897C0F0C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graphiques_ann'!$G$36:$G$42</c:f>
              <c:strCache>
                <c:ptCount val="7"/>
                <c:pt idx="0">
                  <c:v>Hérault</c:v>
                </c:pt>
                <c:pt idx="1">
                  <c:v>Val-d'Oise</c:v>
                </c:pt>
                <c:pt idx="2">
                  <c:v>Paca</c:v>
                </c:pt>
                <c:pt idx="3">
                  <c:v>France métro.</c:v>
                </c:pt>
                <c:pt idx="4">
                  <c:v>Alpes-Maritimes</c:v>
                </c:pt>
                <c:pt idx="5">
                  <c:v>Essonne</c:v>
                </c:pt>
                <c:pt idx="6">
                  <c:v>Bas-Rhin</c:v>
                </c:pt>
              </c:strCache>
            </c:strRef>
          </c:cat>
          <c:val>
            <c:numRef>
              <c:f>'données graphiques_ann'!$H$36:$H$42</c:f>
              <c:numCache>
                <c:formatCode>#\ ##0.0</c:formatCode>
                <c:ptCount val="7"/>
                <c:pt idx="0">
                  <c:v>10.1</c:v>
                </c:pt>
                <c:pt idx="1">
                  <c:v>7.9</c:v>
                </c:pt>
                <c:pt idx="2">
                  <c:v>7.7</c:v>
                </c:pt>
                <c:pt idx="3">
                  <c:v>7.1</c:v>
                </c:pt>
                <c:pt idx="4">
                  <c:v>6.7</c:v>
                </c:pt>
                <c:pt idx="5">
                  <c:v>6.5</c:v>
                </c:pt>
                <c:pt idx="6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F5D-4909-AD38-34AD897C0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9184847"/>
        <c:axId val="1"/>
      </c:barChart>
      <c:scatterChart>
        <c:scatterStyle val="lineMarker"/>
        <c:varyColors val="0"/>
        <c:ser>
          <c:idx val="1"/>
          <c:order val="1"/>
          <c:tx>
            <c:v>Variation annuelle, en point (échelle de droite)</c:v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</c:spPr>
          </c:marker>
          <c:yVal>
            <c:numRef>
              <c:f>'données graphiques_ann'!$J$36:$J$42</c:f>
              <c:numCache>
                <c:formatCode>#\ ##0.0</c:formatCode>
                <c:ptCount val="7"/>
                <c:pt idx="0">
                  <c:v>-0.30000000000000071</c:v>
                </c:pt>
                <c:pt idx="1">
                  <c:v>-0.40000000000000036</c:v>
                </c:pt>
                <c:pt idx="2">
                  <c:v>-0.39999999999999947</c:v>
                </c:pt>
                <c:pt idx="3">
                  <c:v>-0.20000000000000018</c:v>
                </c:pt>
                <c:pt idx="4">
                  <c:v>-0.5</c:v>
                </c:pt>
                <c:pt idx="5">
                  <c:v>-9.9999999999999645E-2</c:v>
                </c:pt>
                <c:pt idx="6">
                  <c:v>-0.20000000000000018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8F5D-4909-AD38-34AD897C0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119918484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199184847"/>
        <c:crosses val="autoZero"/>
        <c:crossBetween val="between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-0.1"/>
          <c:min val="-0.5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2"/>
        <c:minorUnit val="1.0000000000000002E-2"/>
      </c:valAx>
    </c:plotArea>
    <c:legend>
      <c:legendPos val="r"/>
      <c:layout>
        <c:manualLayout>
          <c:xMode val="edge"/>
          <c:yMode val="edge"/>
          <c:x val="4.264229007137519E-2"/>
          <c:y val="0.12274054954748914"/>
          <c:w val="0.90099174329481169"/>
          <c:h val="5.2315701201250259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563240972123994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trim'!$A$25:$B$100</c:f>
              <c:multiLvlStrCache>
                <c:ptCount val="7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  <c:pt idx="64">
                    <c:v>T1</c:v>
                  </c:pt>
                  <c:pt idx="65">
                    <c:v>T2</c:v>
                  </c:pt>
                  <c:pt idx="66">
                    <c:v>T3</c:v>
                  </c:pt>
                  <c:pt idx="67">
                    <c:v>T4</c:v>
                  </c:pt>
                  <c:pt idx="68">
                    <c:v>T1</c:v>
                  </c:pt>
                  <c:pt idx="69">
                    <c:v>T2</c:v>
                  </c:pt>
                  <c:pt idx="70">
                    <c:v>T3</c:v>
                  </c:pt>
                  <c:pt idx="71">
                    <c:v>T4</c:v>
                  </c:pt>
                  <c:pt idx="72">
                    <c:v>T1</c:v>
                  </c:pt>
                  <c:pt idx="73">
                    <c:v>T2</c:v>
                  </c:pt>
                  <c:pt idx="74">
                    <c:v>T3</c:v>
                  </c:pt>
                  <c:pt idx="75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  <c:pt idx="52">
                    <c:v>2027</c:v>
                  </c:pt>
                  <c:pt idx="56">
                    <c:v>2028</c:v>
                  </c:pt>
                  <c:pt idx="60">
                    <c:v>2029</c:v>
                  </c:pt>
                  <c:pt idx="64">
                    <c:v>2030</c:v>
                  </c:pt>
                  <c:pt idx="68">
                    <c:v>2031</c:v>
                  </c:pt>
                  <c:pt idx="72">
                    <c:v>2032</c:v>
                  </c:pt>
                </c:lvl>
              </c:multiLvlStrCache>
            </c:multiLvlStrRef>
          </c:cat>
          <c:val>
            <c:numRef>
              <c:f>dep06_trim!$BG$83:$BG$126</c:f>
              <c:numCache>
                <c:formatCode>#\ ##0.0</c:formatCode>
                <c:ptCount val="44"/>
                <c:pt idx="0">
                  <c:v>1.6857481247532613</c:v>
                </c:pt>
                <c:pt idx="1">
                  <c:v>1.964514500912351</c:v>
                </c:pt>
                <c:pt idx="2">
                  <c:v>2.0447016715531285</c:v>
                </c:pt>
                <c:pt idx="3">
                  <c:v>2.104477611940303</c:v>
                </c:pt>
                <c:pt idx="4">
                  <c:v>2.3534570969156565</c:v>
                </c:pt>
                <c:pt idx="5">
                  <c:v>3.0526992287917665</c:v>
                </c:pt>
                <c:pt idx="6">
                  <c:v>0.46426220420607844</c:v>
                </c:pt>
                <c:pt idx="7">
                  <c:v>1.3656585163982493</c:v>
                </c:pt>
                <c:pt idx="8">
                  <c:v>0.91518388732010347</c:v>
                </c:pt>
                <c:pt idx="9">
                  <c:v>-5.3941069381691076E-2</c:v>
                </c:pt>
                <c:pt idx="10">
                  <c:v>0.8837617216487903</c:v>
                </c:pt>
                <c:pt idx="11">
                  <c:v>0.92283001203692372</c:v>
                </c:pt>
                <c:pt idx="12">
                  <c:v>0.94420885237211927</c:v>
                </c:pt>
                <c:pt idx="13">
                  <c:v>0.92224884308642618</c:v>
                </c:pt>
                <c:pt idx="14">
                  <c:v>0.88780487804878128</c:v>
                </c:pt>
                <c:pt idx="15">
                  <c:v>0.83486445540406073</c:v>
                </c:pt>
                <c:pt idx="16">
                  <c:v>-0.25254139760884087</c:v>
                </c:pt>
                <c:pt idx="17">
                  <c:v>-0.1057590616286852</c:v>
                </c:pt>
                <c:pt idx="18">
                  <c:v>-9.9454603785686935E-2</c:v>
                </c:pt>
                <c:pt idx="19">
                  <c:v>-0.27939240181122926</c:v>
                </c:pt>
                <c:pt idx="20">
                  <c:v>-0.20288548241659266</c:v>
                </c:pt>
                <c:pt idx="21">
                  <c:v>-0.71315628126109587</c:v>
                </c:pt>
                <c:pt idx="22">
                  <c:v>-1.1960478419136833</c:v>
                </c:pt>
                <c:pt idx="23">
                  <c:v>-1.1019736842105221</c:v>
                </c:pt>
                <c:pt idx="24">
                  <c:v>0.22285049060368767</c:v>
                </c:pt>
                <c:pt idx="25">
                  <c:v>12.365591397849451</c:v>
                </c:pt>
                <c:pt idx="26">
                  <c:v>-1.6214779372674126</c:v>
                </c:pt>
                <c:pt idx="27">
                  <c:v>-3.3654567834519256</c:v>
                </c:pt>
                <c:pt idx="28">
                  <c:v>-0.56853485771094503</c:v>
                </c:pt>
                <c:pt idx="29">
                  <c:v>1.6622402749570497</c:v>
                </c:pt>
                <c:pt idx="30">
                  <c:v>-4.2628392291852446</c:v>
                </c:pt>
                <c:pt idx="31">
                  <c:v>-5.191011235955056</c:v>
                </c:pt>
                <c:pt idx="32">
                  <c:v>-3.2506010225849091</c:v>
                </c:pt>
                <c:pt idx="33">
                  <c:v>-1.333426661533621</c:v>
                </c:pt>
                <c:pt idx="34">
                  <c:v>-0.25893870601588764</c:v>
                </c:pt>
                <c:pt idx="35">
                  <c:v>-1.2838294391692373</c:v>
                </c:pt>
                <c:pt idx="36">
                  <c:v>-0.41429497802436543</c:v>
                </c:pt>
                <c:pt idx="37">
                  <c:v>-1.0997359186774136</c:v>
                </c:pt>
                <c:pt idx="38">
                  <c:v>-0.48282673104356189</c:v>
                </c:pt>
                <c:pt idx="39">
                  <c:v>0.40063219024515373</c:v>
                </c:pt>
                <c:pt idx="40">
                  <c:v>-0.58207643871723835</c:v>
                </c:pt>
                <c:pt idx="41">
                  <c:v>-1.3771771550613043</c:v>
                </c:pt>
                <c:pt idx="42">
                  <c:v>-0.41070828510623159</c:v>
                </c:pt>
                <c:pt idx="43">
                  <c:v>2.560641847561218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91-4D3D-9162-4BB77E15C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859968"/>
        <c:axId val="151861504"/>
      </c:barChart>
      <c:catAx>
        <c:axId val="1518599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1861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1861504"/>
        <c:scaling>
          <c:orientation val="minMax"/>
          <c:max val="14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1859968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563240972123994"/>
          <c:w val="0.86471641552420164"/>
          <c:h val="0.62694181191422926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2014</c:v>
                </c:pt>
                <c:pt idx="1">
                  <c:v>T4 2015</c:v>
                </c:pt>
                <c:pt idx="2">
                  <c:v>T4 2016</c:v>
                </c:pt>
                <c:pt idx="3">
                  <c:v>T4 2017</c:v>
                </c:pt>
                <c:pt idx="4">
                  <c:v>T4 2018</c:v>
                </c:pt>
                <c:pt idx="5">
                  <c:v>T4 2019</c:v>
                </c:pt>
                <c:pt idx="6">
                  <c:v>T4 2020</c:v>
                </c:pt>
                <c:pt idx="7">
                  <c:v>T4 2021</c:v>
                </c:pt>
                <c:pt idx="8">
                  <c:v>T4 2022</c:v>
                </c:pt>
                <c:pt idx="9">
                  <c:v>T4 2023</c:v>
                </c:pt>
                <c:pt idx="10">
                  <c:v>T4 2024</c:v>
                </c:pt>
              </c:strCache>
            </c:strRef>
          </c:cat>
          <c:val>
            <c:numRef>
              <c:f>'GRAPHIQUES ANN (données)'!$F$3:$F$13</c:f>
              <c:numCache>
                <c:formatCode>0.0</c:formatCode>
                <c:ptCount val="11"/>
                <c:pt idx="0">
                  <c:v>8.030003947887888</c:v>
                </c:pt>
                <c:pt idx="1">
                  <c:v>7.4148516298786937</c:v>
                </c:pt>
                <c:pt idx="2">
                  <c:v>2.6911169326029993</c:v>
                </c:pt>
                <c:pt idx="3">
                  <c:v>3.63768884177047</c:v>
                </c:pt>
                <c:pt idx="4">
                  <c:v>-0.73524710696246665</c:v>
                </c:pt>
                <c:pt idx="5">
                  <c:v>-3.1785392245265998</c:v>
                </c:pt>
                <c:pt idx="6">
                  <c:v>7.061367038084132</c:v>
                </c:pt>
                <c:pt idx="7">
                  <c:v>-8.248415558593269</c:v>
                </c:pt>
                <c:pt idx="8">
                  <c:v>-6.0102258490502098</c:v>
                </c:pt>
                <c:pt idx="9">
                  <c:v>-1.5923337416240413</c:v>
                </c:pt>
                <c:pt idx="10">
                  <c:v>0.1464343242056021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AB-4955-B8FE-432CF578A6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3153664"/>
        <c:axId val="173155456"/>
      </c:barChart>
      <c:catAx>
        <c:axId val="17315366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31554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3155456"/>
        <c:scaling>
          <c:orientation val="minMax"/>
          <c:max val="12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3153664"/>
        <c:crosses val="autoZero"/>
        <c:crossBetween val="between"/>
        <c:majorUnit val="3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0.00755</cdr:x>
      <cdr:y>0.85116</cdr:y>
    </cdr:from>
    <cdr:to>
      <cdr:x>0.98156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340" y="2941320"/>
          <a:ext cx="6883865" cy="514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 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dirty="0"/>
            <a:t>Evolution trimestrielle du nombre moyen</a:t>
          </a:r>
          <a:r>
            <a:rPr lang="fr-FR" sz="1500" baseline="0" dirty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 dirty="0"/>
            <a:t>par sexe, dans les Alpes-Maritimes</a:t>
          </a:r>
          <a:endParaRPr lang="fr-FR" sz="1500" dirty="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 dirty="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 dirty="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 dirty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 dirty="0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0.95403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4060039"/>
          <a:ext cx="7362791" cy="4926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</a:t>
          </a:r>
          <a:r>
            <a:rPr lang="fr-FR" sz="1000" i="1" baseline="0">
              <a:effectLst/>
              <a:latin typeface="+mn-lt"/>
              <a:ea typeface="+mn-ea"/>
              <a:cs typeface="+mn-cs"/>
            </a:rPr>
            <a:t> Travail</a:t>
          </a:r>
          <a:r>
            <a:rPr lang="fr-FR" sz="1000" i="1">
              <a:effectLst/>
              <a:latin typeface="+mn-lt"/>
              <a:ea typeface="+mn-ea"/>
              <a:cs typeface="+mn-cs"/>
            </a:rPr>
            <a:t>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0.83117</cdr:y>
    </cdr:from>
    <cdr:to>
      <cdr:x>1</cdr:x>
      <cdr:y>0.9672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66364"/>
          <a:ext cx="7362791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0.02447</cdr:x>
      <cdr:y>0</cdr:y>
    </cdr:from>
    <cdr:to>
      <cdr:x>0.98344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83693" y="0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0.92366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24974"/>
          <a:ext cx="7362791" cy="336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0.02447</cdr:x>
      <cdr:y>0</cdr:y>
    </cdr:from>
    <cdr:to>
      <cdr:x>0.98344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83693" y="0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0.82788</cdr:y>
    </cdr:from>
    <cdr:to>
      <cdr:x>1</cdr:x>
      <cdr:y>0.96391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50664"/>
          <a:ext cx="7362791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>
            <a:effectLst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0.0359</cdr:x>
      <cdr:y>0</cdr:y>
    </cdr:from>
    <cdr:to>
      <cdr:x>0.99487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69433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0.92366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24974"/>
          <a:ext cx="7362791" cy="336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0.0359</cdr:x>
      <cdr:y>0</cdr:y>
    </cdr:from>
    <cdr:to>
      <cdr:x>0.99487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69433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0.82788</cdr:y>
    </cdr:from>
    <cdr:to>
      <cdr:x>1</cdr:x>
      <cdr:y>0.96391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50664"/>
          <a:ext cx="7362791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>
            <a:effectLst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</cdr:x>
      <cdr:y>0.81553</cdr:y>
    </cdr:from>
    <cdr:to>
      <cdr:x>1</cdr:x>
      <cdr:y>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4000500"/>
          <a:ext cx="6057900" cy="904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 dirty="0">
              <a:effectLst/>
              <a:latin typeface="+mn-lt"/>
              <a:ea typeface="+mn-ea"/>
              <a:cs typeface="+mn-cs"/>
            </a:rPr>
            <a:t>* Pour le RSA et la PA, la notion de bénéficiaires renvoie à celle de foyer et non d’individu. </a:t>
          </a:r>
          <a:r>
            <a:rPr lang="fr-FR" sz="1000" b="0" i="0">
              <a:effectLst/>
              <a:latin typeface="+mn-lt"/>
              <a:ea typeface="+mn-ea"/>
              <a:cs typeface="+mn-cs"/>
            </a:rPr>
            <a:t>Pour l’ASS</a:t>
          </a:r>
          <a:r>
            <a:rPr lang="fr-FR" sz="1000" b="0" i="0" dirty="0">
              <a:effectLst/>
              <a:latin typeface="+mn-lt"/>
              <a:ea typeface="+mn-ea"/>
              <a:cs typeface="+mn-cs"/>
            </a:rPr>
            <a:t>, elle renvoie à l’individu qui perçoit l’allocation.</a:t>
          </a:r>
          <a:endParaRPr lang="fr-FR" sz="1000" dirty="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0" i="0" dirty="0">
              <a:effectLst/>
              <a:latin typeface="+mn-lt"/>
              <a:ea typeface="+mn-ea"/>
              <a:cs typeface="+mn-cs"/>
            </a:rPr>
            <a:t>** Données à fin</a:t>
          </a:r>
          <a:r>
            <a:rPr lang="fr-FR" sz="1000" b="0" i="0" baseline="0" dirty="0">
              <a:effectLst/>
              <a:latin typeface="+mn-lt"/>
              <a:ea typeface="+mn-ea"/>
              <a:cs typeface="+mn-cs"/>
            </a:rPr>
            <a:t> novembre</a:t>
          </a:r>
          <a:endParaRPr lang="fr-FR" sz="1000" dirty="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1" i="0" dirty="0">
              <a:effectLst/>
              <a:latin typeface="+mn-lt"/>
              <a:ea typeface="+mn-ea"/>
              <a:cs typeface="+mn-cs"/>
            </a:rPr>
            <a:t>Note : </a:t>
          </a:r>
          <a:r>
            <a:rPr lang="fr-FR" sz="1000" i="0" dirty="0">
              <a:effectLst/>
              <a:latin typeface="+mn-lt"/>
              <a:ea typeface="+mn-ea"/>
              <a:cs typeface="+mn-cs"/>
            </a:rPr>
            <a:t>données provisoires</a:t>
          </a:r>
        </a:p>
        <a:p xmlns:a="http://schemas.openxmlformats.org/drawingml/2006/main">
          <a:pPr eaLnBrk="1" fontAlgn="auto" latinLnBrk="0" hangingPunct="1"/>
          <a:r>
            <a:rPr lang="fr-FR" sz="1000" b="1" i="1" dirty="0">
              <a:effectLst/>
              <a:latin typeface="+mn-lt"/>
              <a:ea typeface="+mn-ea"/>
              <a:cs typeface="+mn-cs"/>
            </a:rPr>
            <a:t>Sources : </a:t>
          </a:r>
          <a:r>
            <a:rPr lang="fr-FR" sz="1000" i="1" dirty="0" err="1">
              <a:effectLst/>
              <a:latin typeface="+mn-lt"/>
              <a:ea typeface="+mn-ea"/>
              <a:cs typeface="+mn-cs"/>
            </a:rPr>
            <a:t>Cnaf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, </a:t>
          </a:r>
          <a:r>
            <a:rPr lang="fr-FR" sz="1000" i="1" dirty="0" err="1">
              <a:effectLst/>
              <a:latin typeface="+mn-lt"/>
              <a:ea typeface="+mn-ea"/>
              <a:cs typeface="+mn-cs"/>
            </a:rPr>
            <a:t>Allstat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 FR6 et FR2 ; MSA ;  France Travail, FNA - </a:t>
          </a:r>
          <a:r>
            <a:rPr lang="fr-FR" sz="1000" b="1" i="1" dirty="0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Drees</a:t>
          </a:r>
          <a:endParaRPr lang="fr-FR" sz="1000" dirty="0">
            <a:effectLst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0.02592</cdr:x>
      <cdr:y>0.90134</cdr:y>
    </cdr:from>
    <cdr:to>
      <cdr:x>0.89902</cdr:x>
      <cdr:y>0.98028</cdr:y>
    </cdr:to>
    <cdr:sp macro="" textlink="">
      <cdr:nvSpPr>
        <cdr:cNvPr id="2" name="Text Box 1">
          <a:extLst xmlns:a="http://schemas.openxmlformats.org/drawingml/2006/main">
            <a:ext uri="{FF2B5EF4-FFF2-40B4-BE49-F238E27FC236}">
              <a16:creationId xmlns:a16="http://schemas.microsoft.com/office/drawing/2014/main" id="{7E4BD3CD-C52D-50EC-A772-6E89A58BAE0E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4150" y="4060825"/>
          <a:ext cx="6203955" cy="3556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200" b="1" i="0" u="none" strike="noStrike" baseline="0" dirty="0">
              <a:solidFill>
                <a:srgbClr val="000000"/>
              </a:solidFill>
              <a:latin typeface="+mn-lt"/>
            </a:rPr>
            <a:t>Champ</a:t>
          </a:r>
          <a:r>
            <a:rPr lang="fr-FR" sz="1200" b="0" i="0" u="none" strike="noStrike" baseline="0" dirty="0">
              <a:solidFill>
                <a:srgbClr val="000000"/>
              </a:solidFill>
              <a:latin typeface="+mn-lt"/>
            </a:rPr>
            <a:t> : ensemble des activités marchandes hors agriculture</a:t>
          </a:r>
        </a:p>
        <a:p xmlns:a="http://schemas.openxmlformats.org/drawingml/2006/main">
          <a:pPr algn="l" rtl="0">
            <a:defRPr sz="1000"/>
          </a:pPr>
          <a:r>
            <a:rPr lang="fr-FR" sz="1200" b="1" i="1" u="none" strike="noStrike" baseline="0" dirty="0">
              <a:solidFill>
                <a:srgbClr val="000000"/>
              </a:solidFill>
              <a:latin typeface="+mn-lt"/>
            </a:rPr>
            <a:t>Source</a:t>
          </a:r>
          <a:r>
            <a:rPr lang="fr-FR" sz="1200" b="0" i="1" u="none" strike="noStrike" baseline="0" dirty="0">
              <a:solidFill>
                <a:srgbClr val="000000"/>
              </a:solidFill>
              <a:latin typeface="+mn-lt"/>
            </a:rPr>
            <a:t> : Insee, SIDE (Système d'information sur la démographie d'entreprises)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</cdr:x>
      <cdr:y>0.88029</cdr:y>
    </cdr:from>
    <cdr:to>
      <cdr:x>1</cdr:x>
      <cdr:y>1</cdr:y>
    </cdr:to>
    <cdr:sp macro="" textlink="">
      <cdr:nvSpPr>
        <cdr:cNvPr id="3" name="Text Box 1">
          <a:extLst xmlns:a="http://schemas.openxmlformats.org/drawingml/2006/main">
            <a:ext uri="{FF2B5EF4-FFF2-40B4-BE49-F238E27FC236}">
              <a16:creationId xmlns:a16="http://schemas.microsoft.com/office/drawing/2014/main" id="{DA88C067-CF1C-7E00-BE62-B413ECD558F2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831074"/>
          <a:ext cx="6124576" cy="5209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200" b="1" i="0" u="none" strike="noStrike" baseline="0">
              <a:solidFill>
                <a:srgbClr val="000000"/>
              </a:solidFill>
              <a:latin typeface="Calibri"/>
            </a:rPr>
            <a:t>Note</a:t>
          </a:r>
          <a:r>
            <a:rPr lang="fr-FR" sz="1200" b="0" i="0" u="none" strike="noStrike" baseline="0">
              <a:solidFill>
                <a:srgbClr val="000000"/>
              </a:solidFill>
              <a:latin typeface="Calibri"/>
            </a:rPr>
            <a:t> : données en date de jugement. Chaque point représente l'évolution du cumul des quatre derniers trimestres.</a:t>
          </a:r>
        </a:p>
        <a:p xmlns:a="http://schemas.openxmlformats.org/drawingml/2006/main">
          <a:pPr algn="l" rtl="0">
            <a:defRPr sz="1000"/>
          </a:pPr>
          <a:r>
            <a:rPr lang="fr-FR" sz="1200" b="1" i="1" u="none" strike="noStrike" baseline="0">
              <a:solidFill>
                <a:srgbClr val="000000"/>
              </a:solidFill>
              <a:latin typeface="Calibri"/>
            </a:rPr>
            <a:t>Source</a:t>
          </a:r>
          <a:r>
            <a:rPr lang="fr-FR" sz="1200" b="0" i="1" u="none" strike="noStrike" baseline="0">
              <a:solidFill>
                <a:srgbClr val="000000"/>
              </a:solidFill>
              <a:latin typeface="Calibri"/>
            </a:rPr>
            <a:t> : Banque de France, Fiben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0.03427</cdr:x>
      <cdr:y>0</cdr:y>
    </cdr:from>
    <cdr:to>
      <cdr:x>0.99324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41530" y="0"/>
          <a:ext cx="6758691" cy="7240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Alpes-Maritimes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 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0.07836</cdr:x>
      <cdr:y>0</cdr:y>
    </cdr:from>
    <cdr:to>
      <cdr:x>0.91147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53044" y="0"/>
          <a:ext cx="5880111" cy="746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Alpes-Maritimes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T3 2024 et le T4 2024)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moins de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 dirty="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 dirty="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 dirty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0.26241</cdr:x>
      <cdr:y>0.25118</cdr:y>
    </cdr:from>
    <cdr:to>
      <cdr:x>0.26241</cdr:x>
      <cdr:y>0.74968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3B2E44B3-D7BA-2E32-2325-3F4590972B4E}"/>
            </a:ext>
          </a:extLst>
        </cdr:cNvPr>
        <cdr:cNvCxnSpPr/>
      </cdr:nvCxnSpPr>
      <cdr:spPr>
        <a:xfrm xmlns:a="http://schemas.openxmlformats.org/drawingml/2006/main" flipV="1">
          <a:off x="1852109" y="1065471"/>
          <a:ext cx="0" cy="2114537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0.01255</cdr:y>
    </cdr:from>
    <cdr:to>
      <cdr:x>0.97835</cdr:x>
      <cdr:y>0.16988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52027" y="56518"/>
          <a:ext cx="6663098" cy="70852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Alpes-Maritimes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2014)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0.00992</cdr:x>
      <cdr:y>0.86141</cdr:y>
    </cdr:from>
    <cdr:to>
      <cdr:x>1</cdr:x>
      <cdr:y>0.98588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675" y="3487115"/>
          <a:ext cx="6654165" cy="5038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0.81918</cdr:y>
    </cdr:from>
    <cdr:to>
      <cdr:x>0.99975</cdr:x>
      <cdr:y>0.98507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028950"/>
          <a:ext cx="7915274" cy="620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: données provisoires</a:t>
          </a:r>
        </a:p>
        <a:p xmlns:a="http://schemas.openxmlformats.org/drawingml/2006/main">
          <a:pPr rtl="0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Lecture : 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14 300 contrats d'apprentissage ont commencé entre janvier et décembre 2024 dans les Alpes-Maritimes. Fin décembre 2024, le département  compte 15 600 apprentis</a:t>
          </a:r>
          <a:endParaRPr lang="fr-FR" sz="900" dirty="0">
            <a:effectLst/>
          </a:endParaRPr>
        </a:p>
        <a:p xmlns:a="http://schemas.openxmlformats.org/drawingml/2006/main">
          <a:pPr rtl="0"/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 : Dares</a:t>
          </a:r>
          <a:endParaRPr lang="fr-FR" sz="900" dirty="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0.05161</cdr:x>
      <cdr:y>0.84911</cdr:y>
    </cdr:from>
    <cdr:to>
      <cdr:x>0.93467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6075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Insee, taux de chômage au sens du BIT (national ) et localisés (régional et départementaux)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0.85237</cdr:y>
    </cdr:from>
    <cdr:to>
      <cdr:x>1</cdr:x>
      <cdr:y>0.99856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lnSpc>
              <a:spcPts val="1100"/>
            </a:lnSpc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Alpes-Maritimes, les critères retenus sont le nombre total d'emplois (salariés et non salariés) du département, ainsi que le poids du tertiaire marchand dans l'emploi total </a:t>
          </a:r>
        </a:p>
        <a:p xmlns:a="http://schemas.openxmlformats.org/drawingml/2006/main">
          <a:pPr algn="l" rtl="0">
            <a:lnSpc>
              <a:spcPts val="1100"/>
            </a:lnSpc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lnSpc>
              <a:spcPts val="1000"/>
            </a:lnSpc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0.08969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T4 2024</a:t>
          </a:r>
          <a:endParaRPr lang="fr-FR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0.13811</cdr:x>
      <cdr:y>0.17719</cdr:y>
    </cdr:from>
    <cdr:to>
      <cdr:x>0.46365</cdr:x>
      <cdr:y>0.33837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1036643" y="845545"/>
          <a:ext cx="2443405" cy="7691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91 200 demandeurs d’emploi catégories A,B,C en moyenne </a:t>
          </a:r>
        </a:p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au T4</a:t>
          </a:r>
          <a:r>
            <a:rPr lang="fr-FR" sz="1400" b="1" baseline="0" dirty="0">
              <a:solidFill>
                <a:srgbClr val="FF0000"/>
              </a:solidFill>
            </a:rPr>
            <a:t> </a:t>
          </a:r>
          <a:r>
            <a:rPr lang="fr-FR" sz="1400" b="1" dirty="0">
              <a:solidFill>
                <a:srgbClr val="FF0000"/>
              </a:solidFill>
            </a:rPr>
            <a:t>2024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486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919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853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083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02219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51439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09623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8558786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mars 2025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mars 2025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81201" y="6520993"/>
            <a:ext cx="541972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71392" y="6118587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94215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158452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©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427857"/>
            <a:ext cx="2452743" cy="163516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13" y="4377928"/>
            <a:ext cx="2553926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18126" y="1678805"/>
            <a:ext cx="7385099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4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2024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Alpes-Maritimes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5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8676" y="1092100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</p:spTree>
    <p:extLst>
      <p:ext uri="{BB962C8B-B14F-4D97-AF65-F5344CB8AC3E}">
        <p14:creationId xmlns:p14="http://schemas.microsoft.com/office/powerpoint/2010/main" val="3113583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668" y="-87769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Fin 2024, la demande d’emploi repart à la hausse en </a:t>
            </a:r>
          </a:p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rythme trimestriel…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78913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92032" y="6479867"/>
            <a:ext cx="5553075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B1C5BAAD-A9B7-4FAE-B3B4-691CFFB053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1562792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5102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3709" y="196397"/>
            <a:ext cx="8876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… pendant qu’elle se stabilise en rythme annuel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78913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92032" y="6479867"/>
            <a:ext cx="5553075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9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2078393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3983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3004" y="-25919"/>
            <a:ext cx="8855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demande d’emploi des femmes augmente un peu moins vite que celle des hommes sur un trimestre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34855" y="6492875"/>
            <a:ext cx="548393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8BC75E3B-DFC9-4AEB-9BD5-82E0887D85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1156540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7012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289232"/>
            <a:ext cx="8997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stabilité annuelle prévaut pour les deux genres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34855" y="6492875"/>
            <a:ext cx="548393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900-00001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275929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8495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3893" y="16461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Rebond de la demande d’emploi des jeunes sur un trimestre…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34855" y="6492875"/>
            <a:ext cx="548393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B1AEB8C9-8C5F-46B0-BB1F-69F413CD38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7490452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1976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297607"/>
            <a:ext cx="9031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très légère augmentation sur un an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34855" y="6492875"/>
            <a:ext cx="548393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9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4139391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9732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8932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La demande d’emploi de longue durée s’élève un peu moins vite que celle des inscrits depuis moins d’un an sur un trimestre…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4712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585131" y="6492875"/>
            <a:ext cx="6210913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9454DCFD-DD2E-4D05-B0CC-DB943EC6F8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6746450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4743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9339" y="8932"/>
            <a:ext cx="8776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et continue de décroître sur un an, bien que très modérément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4712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585131" y="6492875"/>
            <a:ext cx="6210913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9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4373309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3455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3201" y="-16958"/>
            <a:ext cx="89951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rgbClr val="376092"/>
                </a:solidFill>
              </a:rPr>
              <a:t>Sur un an, forte baisse du nombre de foyers bénéficiaires du RSA, moins prononcée pour la PA ; hausse pour l’ASS 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201182"/>
              </p:ext>
            </p:extLst>
          </p:nvPr>
        </p:nvGraphicFramePr>
        <p:xfrm>
          <a:off x="508000" y="1075371"/>
          <a:ext cx="8231398" cy="5094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8508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 repli du nombre de foyers bénéficiaires </a:t>
            </a:r>
            <a:r>
              <a:rPr lang="fr-FR" sz="2800" b="1">
                <a:solidFill>
                  <a:srgbClr val="376092"/>
                </a:solidFill>
              </a:rPr>
              <a:t>du RSA </a:t>
            </a:r>
            <a:r>
              <a:rPr lang="fr-FR" sz="2800" b="1" dirty="0">
                <a:solidFill>
                  <a:srgbClr val="376092"/>
                </a:solidFill>
              </a:rPr>
              <a:t>plus marqué qu’au niveau régional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pic>
        <p:nvPicPr>
          <p:cNvPr id="8" name="Image 7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3E6F493F-542F-EAD8-0AE7-518E41FAA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13" y="1566845"/>
            <a:ext cx="8827805" cy="34873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6856" y="3246120"/>
            <a:ext cx="8592542" cy="18287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479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6" y="1219082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53691" y="92119"/>
            <a:ext cx="8836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Fin 2024, plus vif recul de l’emploi salarié depuis la crise sanitaire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971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92" y="6568767"/>
            <a:ext cx="5404629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868991" y="1747897"/>
            <a:ext cx="1275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T4 2024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865427" y="2432163"/>
            <a:ext cx="89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- 0,3 %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751254" y="2979531"/>
            <a:ext cx="971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   - 0,3 %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803138" y="2746339"/>
            <a:ext cx="919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   - 0,4 %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0000000-0008-0000-0500-00000148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0355601"/>
              </p:ext>
            </p:extLst>
          </p:nvPr>
        </p:nvGraphicFramePr>
        <p:xfrm>
          <a:off x="905589" y="1683982"/>
          <a:ext cx="7701172" cy="4027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4443" y="961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Léger recul du nombre de créations d’entreprises en fin d’année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ADB71650-6626-84D2-C976-5D7C44ECD1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7737831"/>
              </p:ext>
            </p:extLst>
          </p:nvPr>
        </p:nvGraphicFramePr>
        <p:xfrm>
          <a:off x="641445" y="1132769"/>
          <a:ext cx="7750203" cy="5139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6341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9719" y="15029"/>
            <a:ext cx="89253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Après avoir augmenté de façon continue depuis 2022, le nombre de défaillances d’entreprises diminue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CEB36B35-5126-06AA-A976-9F4C7993F6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0607511"/>
              </p:ext>
            </p:extLst>
          </p:nvPr>
        </p:nvGraphicFramePr>
        <p:xfrm>
          <a:off x="354843" y="1283825"/>
          <a:ext cx="8147712" cy="4966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2405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829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5911" y="413378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Repli à la fois de l’emploi hors intérim et de l’intérim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08172" y="6555759"/>
            <a:ext cx="523875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714731" y="2505574"/>
            <a:ext cx="14361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- 1 400</a:t>
            </a: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emplois hors intérim</a:t>
            </a: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>
                <a:solidFill>
                  <a:schemeClr val="accent6">
                    <a:lumMod val="75000"/>
                  </a:schemeClr>
                </a:solidFill>
              </a:rPr>
              <a:t>- 330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849094" y="2150536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T4 2024 :</a:t>
            </a:r>
            <a:endParaRPr lang="fr-FR" b="1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500-000006000000}"/>
              </a:ext>
            </a:extLst>
          </p:cNvPr>
          <p:cNvGraphicFramePr>
            <a:graphicFrameLocks/>
          </p:cNvGraphicFramePr>
          <p:nvPr/>
        </p:nvGraphicFramePr>
        <p:xfrm>
          <a:off x="1042987" y="1452880"/>
          <a:ext cx="7058025" cy="395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38360" y="6568767"/>
            <a:ext cx="537837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34087" y="429510"/>
            <a:ext cx="8986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tertiaire marchand pénalisé par la baisse de l’intérim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5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7110403"/>
              </p:ext>
            </p:extLst>
          </p:nvPr>
        </p:nvGraphicFramePr>
        <p:xfrm>
          <a:off x="831273" y="1308100"/>
          <a:ext cx="7647709" cy="4741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625" y="6492875"/>
            <a:ext cx="518160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62369" y="20641"/>
            <a:ext cx="8930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L’emploi se contracte dans l’ensemble des secteurs d’activité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500-00000248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948133"/>
              </p:ext>
            </p:extLst>
          </p:nvPr>
        </p:nvGraphicFramePr>
        <p:xfrm>
          <a:off x="655782" y="1268729"/>
          <a:ext cx="8007927" cy="4930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85977" y="6511309"/>
            <a:ext cx="5448299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96223" y="8253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Sur un an néanmoins, l’emploi continue de croître dans le tertiaire </a:t>
            </a:r>
            <a:r>
              <a:rPr lang="fr-FR" sz="2800" b="1">
                <a:solidFill>
                  <a:schemeClr val="accent1">
                    <a:lumMod val="75000"/>
                  </a:schemeClr>
                </a:solidFill>
              </a:rPr>
              <a:t>et l’industrie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74E2DD6-30BA-F6DC-DF2B-CC17EE497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87" y="1720041"/>
            <a:ext cx="8189426" cy="311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59786" y="6513868"/>
            <a:ext cx="520065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44929" y="42803"/>
            <a:ext cx="9045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>
            <a:cxnSpLocks/>
          </p:cNvCxnSpPr>
          <p:nvPr/>
        </p:nvCxnSpPr>
        <p:spPr>
          <a:xfrm>
            <a:off x="46208" y="883060"/>
            <a:ext cx="9097791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DB5BEEE0-D93D-F862-BD81-161BCD833B8E}"/>
              </a:ext>
            </a:extLst>
          </p:cNvPr>
          <p:cNvSpPr txBox="1"/>
          <p:nvPr/>
        </p:nvSpPr>
        <p:spPr>
          <a:xfrm>
            <a:off x="126044" y="259231"/>
            <a:ext cx="9045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croissance de l’apprentissage toujours modérée 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467A82E8-7E79-32AB-726E-C271524729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81128"/>
              </p:ext>
            </p:extLst>
          </p:nvPr>
        </p:nvGraphicFramePr>
        <p:xfrm>
          <a:off x="126044" y="1173991"/>
          <a:ext cx="8867831" cy="507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16">
            <a:extLst>
              <a:ext uri="{FF2B5EF4-FFF2-40B4-BE49-F238E27FC236}">
                <a16:creationId xmlns:a16="http://schemas.microsoft.com/office/drawing/2014/main" id="{FE10600E-BD80-564A-969D-335B414D5541}"/>
              </a:ext>
            </a:extLst>
          </p:cNvPr>
          <p:cNvSpPr txBox="1"/>
          <p:nvPr/>
        </p:nvSpPr>
        <p:spPr bwMode="auto">
          <a:xfrm>
            <a:off x="8291185" y="1381433"/>
            <a:ext cx="640135" cy="28785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/>
              <a:t>15 600</a:t>
            </a:r>
          </a:p>
        </p:txBody>
      </p:sp>
      <p:sp>
        <p:nvSpPr>
          <p:cNvPr id="3" name="Flèche vers le bas 4">
            <a:extLst>
              <a:ext uri="{FF2B5EF4-FFF2-40B4-BE49-F238E27FC236}">
                <a16:creationId xmlns:a16="http://schemas.microsoft.com/office/drawing/2014/main" id="{C27E6D58-27D2-20F4-6A5B-DA71CC2153ED}"/>
              </a:ext>
            </a:extLst>
          </p:cNvPr>
          <p:cNvSpPr/>
          <p:nvPr/>
        </p:nvSpPr>
        <p:spPr>
          <a:xfrm>
            <a:off x="8544766" y="1816292"/>
            <a:ext cx="132975" cy="50399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576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25698" y="9305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</a:t>
            </a:r>
            <a:r>
              <a:rPr lang="fr-FR"/>
              <a:t>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18004" y="4023509"/>
            <a:ext cx="1652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7,1 % (-0,2 pt)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19864" y="4331285"/>
            <a:ext cx="1670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6,7 % (-0,5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19864" y="3659564"/>
            <a:ext cx="1612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7,7 % (-0,4 pt)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1918047-70DA-8C31-BA1E-C92D7D1CD717}"/>
              </a:ext>
            </a:extLst>
          </p:cNvPr>
          <p:cNvSpPr txBox="1"/>
          <p:nvPr/>
        </p:nvSpPr>
        <p:spPr>
          <a:xfrm>
            <a:off x="93298" y="45249"/>
            <a:ext cx="8892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taux de chômage se stabilise sur un trimestre et baisse sur un an…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D7EED39-3C42-F8C2-41F1-5D24FA02227A}"/>
              </a:ext>
            </a:extLst>
          </p:cNvPr>
          <p:cNvSpPr txBox="1"/>
          <p:nvPr/>
        </p:nvSpPr>
        <p:spPr>
          <a:xfrm>
            <a:off x="7358737" y="2386816"/>
            <a:ext cx="2043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Taux au T4 2024 (évolution par rapport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au T4 2023) :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0000000-0008-0000-0200-0000041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2712558"/>
              </p:ext>
            </p:extLst>
          </p:nvPr>
        </p:nvGraphicFramePr>
        <p:xfrm>
          <a:off x="22273" y="999356"/>
          <a:ext cx="8207323" cy="5046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6108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6569" y="-69677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et se situe dans la moyenne des départements comparables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46102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92032" y="6479867"/>
            <a:ext cx="5553075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5830B5C6-0A2C-56B4-88CB-B628DEB840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4709144"/>
              </p:ext>
            </p:extLst>
          </p:nvPr>
        </p:nvGraphicFramePr>
        <p:xfrm>
          <a:off x="390618" y="1135155"/>
          <a:ext cx="7643720" cy="5017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71255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F75A013-2665-47DA-9765-AD20C70A5351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ab994d58-9349-46a1-8cee-b96a64c5dc7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ff91c20-40e6-4ab5-a5ac-9b5646c6652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12956</TotalTime>
  <Words>1771</Words>
  <Application>Microsoft Office PowerPoint</Application>
  <PresentationFormat>Affichage à l'écran (4:3)</PresentationFormat>
  <Paragraphs>322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MEYER, Virginie (DREETS-PACA)</cp:lastModifiedBy>
  <cp:revision>977</cp:revision>
  <cp:lastPrinted>2018-10-09T12:30:48Z</cp:lastPrinted>
  <dcterms:created xsi:type="dcterms:W3CDTF">2018-05-30T13:27:07Z</dcterms:created>
  <dcterms:modified xsi:type="dcterms:W3CDTF">2025-03-25T09:31:42Z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