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drawings/drawing5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ppt/drawings/drawing6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drawings/drawing7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drawings/drawing8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drawings/drawing9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drawings/drawing10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drawings/drawing11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ppt/drawings/drawing12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14.xml" ContentType="application/vnd.openxmlformats-officedocument.drawingml.chart+xml"/>
  <Override PartName="/ppt/drawings/drawing13.xml" ContentType="application/vnd.openxmlformats-officedocument.drawingml.chartshape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4"/>
  </p:notesMasterIdLst>
  <p:handoutMasterIdLst>
    <p:handoutMasterId r:id="rId25"/>
  </p:handoutMasterIdLst>
  <p:sldIdLst>
    <p:sldId id="300" r:id="rId6"/>
    <p:sldId id="299" r:id="rId7"/>
    <p:sldId id="264" r:id="rId8"/>
    <p:sldId id="290" r:id="rId9"/>
    <p:sldId id="292" r:id="rId10"/>
    <p:sldId id="293" r:id="rId11"/>
    <p:sldId id="317" r:id="rId12"/>
    <p:sldId id="303" r:id="rId13"/>
    <p:sldId id="315" r:id="rId14"/>
    <p:sldId id="306" r:id="rId15"/>
    <p:sldId id="302" r:id="rId16"/>
    <p:sldId id="296" r:id="rId17"/>
    <p:sldId id="305" r:id="rId18"/>
    <p:sldId id="271" r:id="rId19"/>
    <p:sldId id="272" r:id="rId20"/>
    <p:sldId id="318" r:id="rId21"/>
    <p:sldId id="319" r:id="rId22"/>
    <p:sldId id="316" r:id="rId23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68" autoAdjust="0"/>
    <p:restoredTop sz="94306" autoAdjust="0"/>
  </p:normalViewPr>
  <p:slideViewPr>
    <p:cSldViewPr snapToGrid="0" snapToObjects="1">
      <p:cViewPr varScale="1">
        <p:scale>
          <a:sx n="88" d="100"/>
          <a:sy n="88" d="100"/>
        </p:scale>
        <p:origin x="1229" y="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\\polaris.social.gouv.fr\DREETS-PACA$\Users\Cab-SESE\10%20-%20Notes%20de%20conjoncture\01%20-%20Notes\2023\2023-T1\01%20-%20Fichiers%20de%20travail\DEFM-Ch&#244;mage\2023_T1_Demandeurs%20d'emploi_ABC_note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\\polaris.social.gouv.fr\DREETS-PACA$\Users\Cab-SESE\10%20-%20Notes%20de%20conjoncture\01%20-%20Notes\2023\2023-T1\01%20-%20Fichiers%20de%20travail\DEFM-Ch&#244;mage\2023_T1_Demandeurs%20d'emploi_ABC_note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\\polaris.social.gouv.fr\DREETS-PACA$\Users\Cab-SESE\10%20-%20Notes%20de%20conjoncture\01%20-%20Notes\2023\2023-T1\01%20-%20Fichiers%20de%20travail\DEFM-Ch&#244;mage\2023_T1_Demandeurs%20d'emploi_ABC_note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file:///\\polaris.social.gouv.fr\DREETS-PACA$\Users\Cab-SESE\10%20-%20Notes%20de%20conjoncture\01%20-%20Notes\2023\2023-T1\01%20-%20Fichiers%20de%20travail\DEFM-Ch&#244;mage\2023_T1_Demandeurs%20d'emploi_ABC_note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oleObject" Target="file:///\\polaris.social.gouv.fr\DREETS-PACA$\Users\Cab-SESE\10%20-%20Notes%20de%20conjoncture\01%20-%20Notes\2023\2023-T1\01%20-%20Fichiers%20de%20travail\Prestations%20sociales\2023-T1%20-%20Prestations%20sociale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polaris.social.gouv.fr\DREETS-PACA$\Users\Cab-SESE\10%20-%20Notes%20de%20conjoncture\01%20-%20Notes\2023\2023-T1\01%20-%20Fichiers%20de%20travail\DPAE\dpae-par-departement-x-grand-secteur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\\polaris.social.gouv.fr\DREETS-PACA$\Users\Cab-SESE\10%20-%20Notes%20de%20conjoncture\01%20-%20Notes\2023\2023-T1\01%20-%20Fichiers%20de%20travail\Politiques%20emploi\2022_T4_Politiques%20de%20l'emploi_note.xls" TargetMode="External"/><Relationship Id="rId1" Type="http://schemas.openxmlformats.org/officeDocument/2006/relationships/themeOverride" Target="../theme/themeOverride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oleObject" Target="file:///\\polaris.social.gouv.fr\DREETS-PACA$\Users\Cab-SESE\10%20-%20Notes%20de%20conjoncture\01%20-%20Notes\2023\2023-T1\01%20-%20Fichiers%20de%20travail\Politiques%20emploi\2022_T4_Politiques%20de%20l'emploi_note.xls" TargetMode="External"/><Relationship Id="rId1" Type="http://schemas.openxmlformats.org/officeDocument/2006/relationships/themeOverride" Target="../theme/themeOverride2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polaris.social.gouv.fr\DREETS-PACA$\Users\Cab-SESE\10%20-%20Tableau%20de%20bord%20conjoncturel\01%20-%20Indicateurs\Taux%20de%20ch&#244;mage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polaris.social.gouv.fr\DREETS-PACA$\Users\Cab-SESE\10%20-%20Notes%20de%20conjoncture\01%20-%20Notes\2023\2023-T1\01%20-%20Fichiers%20de%20travail\DEFM-Ch&#244;mage\Tx%20ch&#244;mage%20-%20d&#233;p%20comparables\T201_&#233;clairages_d&#233;p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u="none" strike="noStrike" baseline="0">
                <a:solidFill>
                  <a:srgbClr val="000000"/>
                </a:solidFill>
                <a:latin typeface="Calibri"/>
              </a:rPr>
              <a:t>Evolution de l'emploi salarié dans les Bouches-du-Rhône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100" b="0" i="1" u="none" strike="noStrike" baseline="0">
                <a:solidFill>
                  <a:srgbClr val="000000"/>
                </a:solidFill>
                <a:latin typeface="Calibri"/>
              </a:rPr>
              <a:t>(en indice base 100 au 1</a:t>
            </a:r>
            <a:r>
              <a:rPr lang="fr-FR" sz="1100" b="0" i="1" u="none" strike="noStrike" baseline="30000">
                <a:solidFill>
                  <a:srgbClr val="000000"/>
                </a:solidFill>
                <a:latin typeface="Calibri"/>
              </a:rPr>
              <a:t>er</a:t>
            </a:r>
            <a:r>
              <a:rPr lang="fr-FR" sz="1100" b="0" i="1" u="none" strike="noStrike" baseline="0">
                <a:solidFill>
                  <a:srgbClr val="000000"/>
                </a:solidFill>
                <a:latin typeface="Calibri"/>
              </a:rPr>
              <a:t> trimestre 2013)</a:t>
            </a:r>
          </a:p>
        </c:rich>
      </c:tx>
      <c:layout>
        <c:manualLayout>
          <c:xMode val="edge"/>
          <c:yMode val="edge"/>
          <c:x val="0.21037905033723917"/>
          <c:y val="3.016888682382556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3786252908862588E-2"/>
          <c:y val="0.20139006920810093"/>
          <c:w val="0.83764367816092988"/>
          <c:h val="0.54432337086895966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8575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 1 et 2'!$E$10:$E$50</c:f>
              <c:numCache>
                <c:formatCode>#\ ##0.0</c:formatCode>
                <c:ptCount val="41"/>
                <c:pt idx="0">
                  <c:v>100</c:v>
                </c:pt>
                <c:pt idx="1">
                  <c:v>100.08350112143911</c:v>
                </c:pt>
                <c:pt idx="2">
                  <c:v>100.25325306456267</c:v>
                </c:pt>
                <c:pt idx="3">
                  <c:v>100.62042230904862</c:v>
                </c:pt>
                <c:pt idx="4">
                  <c:v>100.73697595774911</c:v>
                </c:pt>
                <c:pt idx="5">
                  <c:v>100.66441752337415</c:v>
                </c:pt>
                <c:pt idx="6">
                  <c:v>100.68714464309731</c:v>
                </c:pt>
                <c:pt idx="7">
                  <c:v>100.87580779487242</c:v>
                </c:pt>
                <c:pt idx="8">
                  <c:v>100.81043225331008</c:v>
                </c:pt>
                <c:pt idx="9">
                  <c:v>101.18220303830647</c:v>
                </c:pt>
                <c:pt idx="10">
                  <c:v>101.09971201079124</c:v>
                </c:pt>
                <c:pt idx="11">
                  <c:v>101.54757655966691</c:v>
                </c:pt>
                <c:pt idx="12">
                  <c:v>101.94207446453404</c:v>
                </c:pt>
                <c:pt idx="13">
                  <c:v>102.3333176209799</c:v>
                </c:pt>
                <c:pt idx="14">
                  <c:v>102.51968000239069</c:v>
                </c:pt>
                <c:pt idx="15">
                  <c:v>102.60862440899969</c:v>
                </c:pt>
                <c:pt idx="16">
                  <c:v>103.10216766207169</c:v>
                </c:pt>
                <c:pt idx="17">
                  <c:v>103.55906694255026</c:v>
                </c:pt>
                <c:pt idx="18">
                  <c:v>103.65165891159343</c:v>
                </c:pt>
                <c:pt idx="19">
                  <c:v>103.93807673592568</c:v>
                </c:pt>
                <c:pt idx="20">
                  <c:v>104.56495242442672</c:v>
                </c:pt>
                <c:pt idx="21">
                  <c:v>104.56843163801591</c:v>
                </c:pt>
                <c:pt idx="22">
                  <c:v>104.53133873422682</c:v>
                </c:pt>
                <c:pt idx="23">
                  <c:v>104.72684807970765</c:v>
                </c:pt>
                <c:pt idx="24">
                  <c:v>105.28520571118192</c:v>
                </c:pt>
                <c:pt idx="25">
                  <c:v>105.78699806767689</c:v>
                </c:pt>
                <c:pt idx="26">
                  <c:v>106.11505421966237</c:v>
                </c:pt>
                <c:pt idx="27">
                  <c:v>106.54221183686747</c:v>
                </c:pt>
                <c:pt idx="28">
                  <c:v>104.43358406132958</c:v>
                </c:pt>
                <c:pt idx="29">
                  <c:v>103.78465464872552</c:v>
                </c:pt>
                <c:pt idx="30">
                  <c:v>106.1447958824733</c:v>
                </c:pt>
                <c:pt idx="31">
                  <c:v>106.41617452656176</c:v>
                </c:pt>
                <c:pt idx="32">
                  <c:v>107.080984864196</c:v>
                </c:pt>
                <c:pt idx="33">
                  <c:v>108.77356605901679</c:v>
                </c:pt>
                <c:pt idx="34">
                  <c:v>109.94729552889191</c:v>
                </c:pt>
                <c:pt idx="35">
                  <c:v>111.12989138152014</c:v>
                </c:pt>
                <c:pt idx="36">
                  <c:v>111.46170732871869</c:v>
                </c:pt>
                <c:pt idx="37">
                  <c:v>112.09492416441758</c:v>
                </c:pt>
                <c:pt idx="38">
                  <c:v>112.1698956012261</c:v>
                </c:pt>
                <c:pt idx="39">
                  <c:v>112.45659400745555</c:v>
                </c:pt>
                <c:pt idx="40">
                  <c:v>112.98734239750394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DFC-44AA-8F81-FFE4E0A49D41}"/>
            </c:ext>
          </c:extLst>
        </c:ser>
        <c:ser>
          <c:idx val="1"/>
          <c:order val="1"/>
          <c:tx>
            <c:v>France métropolitaine</c:v>
          </c:tx>
          <c:spPr>
            <a:ln w="28575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 1 et 2'!$C$10:$C$50</c:f>
              <c:numCache>
                <c:formatCode>#\ ##0.0</c:formatCode>
                <c:ptCount val="41"/>
                <c:pt idx="0">
                  <c:v>100</c:v>
                </c:pt>
                <c:pt idx="1">
                  <c:v>99.845812491309744</c:v>
                </c:pt>
                <c:pt idx="2">
                  <c:v>100.04588336485369</c:v>
                </c:pt>
                <c:pt idx="3">
                  <c:v>100.33572653434793</c:v>
                </c:pt>
                <c:pt idx="4">
                  <c:v>100.33334600034949</c:v>
                </c:pt>
                <c:pt idx="5">
                  <c:v>100.38830368571314</c:v>
                </c:pt>
                <c:pt idx="6">
                  <c:v>100.25079745396435</c:v>
                </c:pt>
                <c:pt idx="7">
                  <c:v>100.34758993117903</c:v>
                </c:pt>
                <c:pt idx="8">
                  <c:v>100.27868954503576</c:v>
                </c:pt>
                <c:pt idx="9">
                  <c:v>100.50224246779042</c:v>
                </c:pt>
                <c:pt idx="10">
                  <c:v>100.58857052664149</c:v>
                </c:pt>
                <c:pt idx="11">
                  <c:v>100.73410045529134</c:v>
                </c:pt>
                <c:pt idx="12">
                  <c:v>100.92772774443614</c:v>
                </c:pt>
                <c:pt idx="13">
                  <c:v>101.14235706565049</c:v>
                </c:pt>
                <c:pt idx="14">
                  <c:v>101.47265642122976</c:v>
                </c:pt>
                <c:pt idx="15">
                  <c:v>101.51835892119456</c:v>
                </c:pt>
                <c:pt idx="16">
                  <c:v>102.01767291044423</c:v>
                </c:pt>
                <c:pt idx="17">
                  <c:v>102.48964505083961</c:v>
                </c:pt>
                <c:pt idx="18">
                  <c:v>102.50912606440082</c:v>
                </c:pt>
                <c:pt idx="19">
                  <c:v>102.84538109019141</c:v>
                </c:pt>
                <c:pt idx="20">
                  <c:v>103.18046993266508</c:v>
                </c:pt>
                <c:pt idx="21">
                  <c:v>103.29952920418812</c:v>
                </c:pt>
                <c:pt idx="22">
                  <c:v>103.18047086139251</c:v>
                </c:pt>
                <c:pt idx="23">
                  <c:v>103.46198953350205</c:v>
                </c:pt>
                <c:pt idx="24">
                  <c:v>104.046405221783</c:v>
                </c:pt>
                <c:pt idx="25">
                  <c:v>104.39073726986425</c:v>
                </c:pt>
                <c:pt idx="26">
                  <c:v>104.58752441658248</c:v>
                </c:pt>
                <c:pt idx="27">
                  <c:v>104.95309281185837</c:v>
                </c:pt>
                <c:pt idx="28">
                  <c:v>103.03627387531829</c:v>
                </c:pt>
                <c:pt idx="29">
                  <c:v>102.87993827391114</c:v>
                </c:pt>
                <c:pt idx="30">
                  <c:v>104.72185179183136</c:v>
                </c:pt>
                <c:pt idx="31">
                  <c:v>104.62586625184218</c:v>
                </c:pt>
                <c:pt idx="32">
                  <c:v>105.28380709042402</c:v>
                </c:pt>
                <c:pt idx="33">
                  <c:v>106.58780563473724</c:v>
                </c:pt>
                <c:pt idx="34">
                  <c:v>107.61381192217803</c:v>
                </c:pt>
                <c:pt idx="35">
                  <c:v>108.2696648790714</c:v>
                </c:pt>
                <c:pt idx="36">
                  <c:v>108.61883898850584</c:v>
                </c:pt>
                <c:pt idx="37">
                  <c:v>109.06908899377783</c:v>
                </c:pt>
                <c:pt idx="38">
                  <c:v>109.42929782631504</c:v>
                </c:pt>
                <c:pt idx="39">
                  <c:v>109.63741184606877</c:v>
                </c:pt>
                <c:pt idx="40">
                  <c:v>110.01931517222006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DFC-44AA-8F81-FFE4E0A49D41}"/>
            </c:ext>
          </c:extLst>
        </c:ser>
        <c:ser>
          <c:idx val="2"/>
          <c:order val="2"/>
          <c:tx>
            <c:strRef>
              <c:f>'Données graph 1 et 2'!$J$8:$J$9</c:f>
              <c:strCache>
                <c:ptCount val="2"/>
                <c:pt idx="0">
                  <c:v>Bouches-du-Rhône</c:v>
                </c:pt>
              </c:strCache>
            </c:strRef>
          </c:tx>
          <c:marker>
            <c:symbol val="none"/>
          </c:marker>
          <c:cat>
            <c:multiLvlStrRef>
              <c:f>'Données graph 1 et 2'!$A$10:$B$52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 1 et 2'!$J$10:$J$50</c:f>
              <c:numCache>
                <c:formatCode>#\ ##0.0</c:formatCode>
                <c:ptCount val="41"/>
                <c:pt idx="0">
                  <c:v>100</c:v>
                </c:pt>
                <c:pt idx="1">
                  <c:v>100.20605388747789</c:v>
                </c:pt>
                <c:pt idx="2">
                  <c:v>100.52684427138429</c:v>
                </c:pt>
                <c:pt idx="3">
                  <c:v>101.13728888134325</c:v>
                </c:pt>
                <c:pt idx="4">
                  <c:v>101.4189103339348</c:v>
                </c:pt>
                <c:pt idx="5">
                  <c:v>101.60128406898268</c:v>
                </c:pt>
                <c:pt idx="6">
                  <c:v>101.86764661976497</c:v>
                </c:pt>
                <c:pt idx="7">
                  <c:v>102.13479337375611</c:v>
                </c:pt>
                <c:pt idx="8">
                  <c:v>102.30226680590494</c:v>
                </c:pt>
                <c:pt idx="9">
                  <c:v>102.86303833688039</c:v>
                </c:pt>
                <c:pt idx="10">
                  <c:v>102.60475955500239</c:v>
                </c:pt>
                <c:pt idx="11">
                  <c:v>103.04699397355985</c:v>
                </c:pt>
                <c:pt idx="12">
                  <c:v>103.56653087638175</c:v>
                </c:pt>
                <c:pt idx="13">
                  <c:v>103.91509075214664</c:v>
                </c:pt>
                <c:pt idx="14">
                  <c:v>104.24351509023191</c:v>
                </c:pt>
                <c:pt idx="15">
                  <c:v>104.28442766838133</c:v>
                </c:pt>
                <c:pt idx="16">
                  <c:v>104.87176526392641</c:v>
                </c:pt>
                <c:pt idx="17">
                  <c:v>105.22796722817623</c:v>
                </c:pt>
                <c:pt idx="18">
                  <c:v>105.67354904632805</c:v>
                </c:pt>
                <c:pt idx="19">
                  <c:v>105.77860678450506</c:v>
                </c:pt>
                <c:pt idx="20">
                  <c:v>106.35677459840365</c:v>
                </c:pt>
                <c:pt idx="21">
                  <c:v>106.50793714622557</c:v>
                </c:pt>
                <c:pt idx="22">
                  <c:v>106.6029437842317</c:v>
                </c:pt>
                <c:pt idx="23">
                  <c:v>107.08486991484796</c:v>
                </c:pt>
                <c:pt idx="24">
                  <c:v>107.54468697438342</c:v>
                </c:pt>
                <c:pt idx="25">
                  <c:v>108.13737313929693</c:v>
                </c:pt>
                <c:pt idx="26">
                  <c:v>108.76958348410429</c:v>
                </c:pt>
                <c:pt idx="27">
                  <c:v>109.08287721235945</c:v>
                </c:pt>
                <c:pt idx="28">
                  <c:v>107.24638866877643</c:v>
                </c:pt>
                <c:pt idx="29">
                  <c:v>107.39691400699857</c:v>
                </c:pt>
                <c:pt idx="30">
                  <c:v>109.65122042988698</c:v>
                </c:pt>
                <c:pt idx="31">
                  <c:v>109.86057791112978</c:v>
                </c:pt>
                <c:pt idx="32">
                  <c:v>110.75361374919422</c:v>
                </c:pt>
                <c:pt idx="33">
                  <c:v>112.29505943787237</c:v>
                </c:pt>
                <c:pt idx="34">
                  <c:v>113.40683580376889</c:v>
                </c:pt>
                <c:pt idx="35">
                  <c:v>114.55796760270486</c:v>
                </c:pt>
                <c:pt idx="36">
                  <c:v>114.76191279272076</c:v>
                </c:pt>
                <c:pt idx="37">
                  <c:v>115.33207313377414</c:v>
                </c:pt>
                <c:pt idx="38">
                  <c:v>115.75119224269208</c:v>
                </c:pt>
                <c:pt idx="39">
                  <c:v>115.81505921971799</c:v>
                </c:pt>
                <c:pt idx="40">
                  <c:v>116.365231462605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DFC-44AA-8F81-FFE4E0A49D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870656"/>
        <c:axId val="210872192"/>
      </c:lineChart>
      <c:catAx>
        <c:axId val="21087065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210872192"/>
        <c:crossesAt val="100"/>
        <c:auto val="0"/>
        <c:lblAlgn val="ctr"/>
        <c:lblOffset val="100"/>
        <c:tickLblSkip val="4"/>
        <c:tickMarkSkip val="4"/>
        <c:noMultiLvlLbl val="0"/>
      </c:catAx>
      <c:valAx>
        <c:axId val="210872192"/>
        <c:scaling>
          <c:orientation val="minMax"/>
          <c:max val="118"/>
          <c:min val="98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210870656"/>
        <c:crosses val="autoZero"/>
        <c:crossBetween val="midCat"/>
        <c:majorUnit val="2"/>
      </c:valAx>
    </c:plotArea>
    <c:legend>
      <c:legendPos val="r"/>
      <c:layout>
        <c:manualLayout>
          <c:xMode val="edge"/>
          <c:yMode val="edge"/>
          <c:x val="2.5568232542360778E-2"/>
          <c:y val="0.1418748615502346"/>
          <c:w val="0.91903409090909094"/>
          <c:h val="5.3763440860215242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16829375369994917"/>
          <c:w val="0.86471641552420164"/>
          <c:h val="0.52314939674456862"/>
        </c:manualLayout>
      </c:layout>
      <c:barChart>
        <c:barDir val="col"/>
        <c:grouping val="stacked"/>
        <c:varyColors val="0"/>
        <c:ser>
          <c:idx val="1"/>
          <c:order val="0"/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trim'!$A$21:$B$100</c:f>
              <c:multiLvlStrCache>
                <c:ptCount val="6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  <c:pt idx="56">
                    <c:v>T1</c:v>
                  </c:pt>
                  <c:pt idx="57">
                    <c:v>T2</c:v>
                  </c:pt>
                  <c:pt idx="58">
                    <c:v>T3</c:v>
                  </c:pt>
                  <c:pt idx="59">
                    <c:v>T4</c:v>
                  </c:pt>
                  <c:pt idx="60">
                    <c:v>T1</c:v>
                  </c:pt>
                  <c:pt idx="61">
                    <c:v>T2</c:v>
                  </c:pt>
                  <c:pt idx="62">
                    <c:v>T3</c:v>
                  </c:pt>
                  <c:pt idx="63">
                    <c:v>T4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  <c:pt idx="44">
                    <c:v>2024</c:v>
                  </c:pt>
                  <c:pt idx="48">
                    <c:v>2025</c:v>
                  </c:pt>
                  <c:pt idx="52">
                    <c:v>2026</c:v>
                  </c:pt>
                  <c:pt idx="56">
                    <c:v>2027</c:v>
                  </c:pt>
                  <c:pt idx="60">
                    <c:v>2028</c:v>
                  </c:pt>
                </c:lvl>
              </c:multiLvlStrCache>
            </c:multiLvlStrRef>
          </c:cat>
          <c:val>
            <c:numRef>
              <c:f>dep13_trim!$BG$79:$BG$120</c:f>
              <c:numCache>
                <c:formatCode>#\ ##0.0</c:formatCode>
                <c:ptCount val="42"/>
                <c:pt idx="0">
                  <c:v>2.2774285941602468</c:v>
                </c:pt>
                <c:pt idx="1">
                  <c:v>1.2718539118259153</c:v>
                </c:pt>
                <c:pt idx="2">
                  <c:v>0.3168506961113815</c:v>
                </c:pt>
                <c:pt idx="3">
                  <c:v>0.8192955589586548</c:v>
                </c:pt>
                <c:pt idx="4">
                  <c:v>0.89997721576668965</c:v>
                </c:pt>
                <c:pt idx="5">
                  <c:v>1.0669526927853612</c:v>
                </c:pt>
                <c:pt idx="6">
                  <c:v>1.279115232084016</c:v>
                </c:pt>
                <c:pt idx="7">
                  <c:v>1.6545334215751106</c:v>
                </c:pt>
                <c:pt idx="8">
                  <c:v>1.640263310185186</c:v>
                </c:pt>
                <c:pt idx="9">
                  <c:v>2.2116257139298545</c:v>
                </c:pt>
                <c:pt idx="10">
                  <c:v>-0.22804024649235588</c:v>
                </c:pt>
                <c:pt idx="11">
                  <c:v>0.85666928378260732</c:v>
                </c:pt>
                <c:pt idx="12">
                  <c:v>0.41345189080719269</c:v>
                </c:pt>
                <c:pt idx="13">
                  <c:v>-0.35489706262383791</c:v>
                </c:pt>
                <c:pt idx="14">
                  <c:v>1.3018897283839648</c:v>
                </c:pt>
                <c:pt idx="15">
                  <c:v>1.0445111960677211</c:v>
                </c:pt>
                <c:pt idx="16">
                  <c:v>1.2431592459968943</c:v>
                </c:pt>
                <c:pt idx="17">
                  <c:v>1.1294627961294657</c:v>
                </c:pt>
                <c:pt idx="18">
                  <c:v>1.3395582097431413</c:v>
                </c:pt>
                <c:pt idx="19">
                  <c:v>0.89859838187176244</c:v>
                </c:pt>
                <c:pt idx="20">
                  <c:v>0.5066068633936105</c:v>
                </c:pt>
                <c:pt idx="21">
                  <c:v>0.1974476282205595</c:v>
                </c:pt>
                <c:pt idx="22">
                  <c:v>4.0052548944213839E-2</c:v>
                </c:pt>
                <c:pt idx="23">
                  <c:v>-0.36993738289320399</c:v>
                </c:pt>
                <c:pt idx="24">
                  <c:v>-0.21217771491031101</c:v>
                </c:pt>
                <c:pt idx="25">
                  <c:v>-0.90689432989691232</c:v>
                </c:pt>
                <c:pt idx="26">
                  <c:v>-1.2663166279239801</c:v>
                </c:pt>
                <c:pt idx="27">
                  <c:v>-1.0619381606243206</c:v>
                </c:pt>
                <c:pt idx="28">
                  <c:v>-0.50921072337876128</c:v>
                </c:pt>
                <c:pt idx="29">
                  <c:v>5.0228310502283158</c:v>
                </c:pt>
                <c:pt idx="30">
                  <c:v>-0.83134257047300375</c:v>
                </c:pt>
                <c:pt idx="31">
                  <c:v>-0.88649065330507204</c:v>
                </c:pt>
                <c:pt idx="32">
                  <c:v>0.28679758895586716</c:v>
                </c:pt>
                <c:pt idx="33">
                  <c:v>-0.32960108574475733</c:v>
                </c:pt>
                <c:pt idx="34">
                  <c:v>-1.3859845353304534</c:v>
                </c:pt>
                <c:pt idx="35">
                  <c:v>-2.646546339218192</c:v>
                </c:pt>
                <c:pt idx="36">
                  <c:v>-2.3791030663244728</c:v>
                </c:pt>
                <c:pt idx="37">
                  <c:v>-1.4183170457493621</c:v>
                </c:pt>
                <c:pt idx="38">
                  <c:v>-0.22107202386174585</c:v>
                </c:pt>
                <c:pt idx="39">
                  <c:v>-0.53104503332220832</c:v>
                </c:pt>
                <c:pt idx="40">
                  <c:v>-0.6081284140930121</c:v>
                </c:pt>
                <c:pt idx="41">
                  <c:v>-0.66165092577770146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EB-405A-8A03-A79C03DF8B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1916928"/>
        <c:axId val="151918464"/>
      </c:barChart>
      <c:catAx>
        <c:axId val="15191692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51918464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51918464"/>
        <c:scaling>
          <c:orientation val="minMax"/>
          <c:max val="6"/>
          <c:min val="-3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51916928"/>
        <c:crosses val="autoZero"/>
        <c:crossBetween val="between"/>
        <c:majorUnit val="1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Hommes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trim'!$A$41:$B$61</c:f>
              <c:multiLvlStrCache>
                <c:ptCount val="2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  <c:pt idx="20">
                    <c:v>2023</c:v>
                  </c:pt>
                </c:lvl>
              </c:multiLvlStrCache>
            </c:multiLvlStrRef>
          </c:cat>
          <c:val>
            <c:numRef>
              <c:f>dep13_trim!$BH$103:$BH$120</c:f>
              <c:numCache>
                <c:formatCode>#\ ##0.0</c:formatCode>
                <c:ptCount val="18"/>
                <c:pt idx="0">
                  <c:v>-0.48704461328658022</c:v>
                </c:pt>
                <c:pt idx="1">
                  <c:v>-0.90381101540066844</c:v>
                </c:pt>
                <c:pt idx="2">
                  <c:v>-1.1787560501794525</c:v>
                </c:pt>
                <c:pt idx="3">
                  <c:v>-1.3094325792156747</c:v>
                </c:pt>
                <c:pt idx="4">
                  <c:v>-0.40175557056042477</c:v>
                </c:pt>
                <c:pt idx="5">
                  <c:v>6.345547608555635</c:v>
                </c:pt>
                <c:pt idx="6">
                  <c:v>-0.94986134574316372</c:v>
                </c:pt>
                <c:pt idx="7">
                  <c:v>-0.69187449718421945</c:v>
                </c:pt>
                <c:pt idx="8">
                  <c:v>0.1652624756967036</c:v>
                </c:pt>
                <c:pt idx="9">
                  <c:v>-0.41409207078386689</c:v>
                </c:pt>
                <c:pt idx="10">
                  <c:v>-1.611278952668671</c:v>
                </c:pt>
                <c:pt idx="11">
                  <c:v>-2.9682702149437135</c:v>
                </c:pt>
                <c:pt idx="12">
                  <c:v>-2.6371308016877593</c:v>
                </c:pt>
                <c:pt idx="13">
                  <c:v>-1.3490371509453758</c:v>
                </c:pt>
                <c:pt idx="14">
                  <c:v>-1.4170829347781577E-2</c:v>
                </c:pt>
                <c:pt idx="15">
                  <c:v>-0.45353080820608183</c:v>
                </c:pt>
                <c:pt idx="16">
                  <c:v>-0.35949457198790613</c:v>
                </c:pt>
                <c:pt idx="17">
                  <c:v>-0.26791455311852008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59-4751-8E57-D863E5148934}"/>
            </c:ext>
          </c:extLst>
        </c:ser>
        <c:ser>
          <c:idx val="0"/>
          <c:order val="1"/>
          <c:tx>
            <c:v>Femmes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trim'!$A$41:$B$61</c:f>
              <c:multiLvlStrCache>
                <c:ptCount val="2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  <c:pt idx="20">
                    <c:v>2023</c:v>
                  </c:pt>
                </c:lvl>
              </c:multiLvlStrCache>
            </c:multiLvlStrRef>
          </c:cat>
          <c:val>
            <c:numRef>
              <c:f>dep13_trim!$BI$103:$BI$120</c:f>
              <c:numCache>
                <c:formatCode>#\ ##0.0</c:formatCode>
                <c:ptCount val="18"/>
                <c:pt idx="0">
                  <c:v>5.7299293308710197E-2</c:v>
                </c:pt>
                <c:pt idx="1">
                  <c:v>-0.90990073810128802</c:v>
                </c:pt>
                <c:pt idx="2">
                  <c:v>-1.3516984524497455</c:v>
                </c:pt>
                <c:pt idx="3">
                  <c:v>-0.82017900732302973</c:v>
                </c:pt>
                <c:pt idx="4">
                  <c:v>-0.61365799232108165</c:v>
                </c:pt>
                <c:pt idx="5">
                  <c:v>3.7343987320874295</c:v>
                </c:pt>
                <c:pt idx="6">
                  <c:v>-0.71298978260176948</c:v>
                </c:pt>
                <c:pt idx="7">
                  <c:v>-1.0803705959670507</c:v>
                </c:pt>
                <c:pt idx="8">
                  <c:v>0.40834845735027159</c:v>
                </c:pt>
                <c:pt idx="9">
                  <c:v>-0.24530372474339535</c:v>
                </c:pt>
                <c:pt idx="10">
                  <c:v>-1.1615867469099928</c:v>
                </c:pt>
                <c:pt idx="11">
                  <c:v>-2.3275608079353138</c:v>
                </c:pt>
                <c:pt idx="12">
                  <c:v>-2.1249497251642269</c:v>
                </c:pt>
                <c:pt idx="13">
                  <c:v>-1.4861995753715496</c:v>
                </c:pt>
                <c:pt idx="14">
                  <c:v>-0.42408231368186167</c:v>
                </c:pt>
                <c:pt idx="15">
                  <c:v>-0.60741464776932208</c:v>
                </c:pt>
                <c:pt idx="16">
                  <c:v>-0.85347007586400458</c:v>
                </c:pt>
                <c:pt idx="17">
                  <c:v>-1.0521095327500118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59-4751-8E57-D863E51489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2253568"/>
        <c:axId val="172255104"/>
      </c:barChart>
      <c:catAx>
        <c:axId val="17225356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72255104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72255104"/>
        <c:scaling>
          <c:orientation val="minMax"/>
          <c:max val="8"/>
          <c:min val="-4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2253568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6531382815726715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3748869714638965"/>
          <c:w val="0.86471641552420164"/>
          <c:h val="0.48056789308522063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de 25 ans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trim'!$A$45:$B$100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  <c:pt idx="24">
                    <c:v>2025</c:v>
                  </c:pt>
                  <c:pt idx="28">
                    <c:v>2026</c:v>
                  </c:pt>
                  <c:pt idx="32">
                    <c:v>2027</c:v>
                  </c:pt>
                  <c:pt idx="36">
                    <c:v>2028</c:v>
                  </c:pt>
                </c:lvl>
              </c:multiLvlStrCache>
            </c:multiLvlStrRef>
          </c:cat>
          <c:val>
            <c:numRef>
              <c:f>dep13_trim!$BJ$103:$BJ$120</c:f>
              <c:numCache>
                <c:formatCode>#\ ##0.0</c:formatCode>
                <c:ptCount val="18"/>
                <c:pt idx="0">
                  <c:v>6.4842432888090329E-2</c:v>
                </c:pt>
                <c:pt idx="1">
                  <c:v>-0.5961638154484139</c:v>
                </c:pt>
                <c:pt idx="2">
                  <c:v>-2.3859191655801859</c:v>
                </c:pt>
                <c:pt idx="3">
                  <c:v>-1.9233337785494853</c:v>
                </c:pt>
                <c:pt idx="4">
                  <c:v>-1.3209859730355489</c:v>
                </c:pt>
                <c:pt idx="5">
                  <c:v>10.378139663262488</c:v>
                </c:pt>
                <c:pt idx="6">
                  <c:v>-2.3005751437859434</c:v>
                </c:pt>
                <c:pt idx="7">
                  <c:v>-1.804453544919371</c:v>
                </c:pt>
                <c:pt idx="8">
                  <c:v>-0.69073374169165147</c:v>
                </c:pt>
                <c:pt idx="9">
                  <c:v>-1.7191601049868832</c:v>
                </c:pt>
                <c:pt idx="10">
                  <c:v>-4.0459340365869956</c:v>
                </c:pt>
                <c:pt idx="11">
                  <c:v>-3.979961035346502</c:v>
                </c:pt>
                <c:pt idx="12">
                  <c:v>-3.869565217391302</c:v>
                </c:pt>
                <c:pt idx="13">
                  <c:v>-1.8242122719734577</c:v>
                </c:pt>
                <c:pt idx="14">
                  <c:v>0.39926289926288661</c:v>
                </c:pt>
                <c:pt idx="15">
                  <c:v>0.50474151116548516</c:v>
                </c:pt>
                <c:pt idx="16">
                  <c:v>-1.3848729264951953</c:v>
                </c:pt>
                <c:pt idx="17">
                  <c:v>0.63271604938273107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2D-4D18-9F84-35DC48914802}"/>
            </c:ext>
          </c:extLst>
        </c:ser>
        <c:ser>
          <c:idx val="0"/>
          <c:order val="1"/>
          <c:tx>
            <c:v>25 à 49 ans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trim'!$A$45:$B$100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  <c:pt idx="24">
                    <c:v>2025</c:v>
                  </c:pt>
                  <c:pt idx="28">
                    <c:v>2026</c:v>
                  </c:pt>
                  <c:pt idx="32">
                    <c:v>2027</c:v>
                  </c:pt>
                  <c:pt idx="36">
                    <c:v>2028</c:v>
                  </c:pt>
                </c:lvl>
              </c:multiLvlStrCache>
            </c:multiLvlStrRef>
          </c:cat>
          <c:val>
            <c:numRef>
              <c:f>dep13_trim!$BK$103:$BK$120</c:f>
              <c:numCache>
                <c:formatCode>#\ ##0.0</c:formatCode>
                <c:ptCount val="18"/>
                <c:pt idx="0">
                  <c:v>-0.5110511569990539</c:v>
                </c:pt>
                <c:pt idx="1">
                  <c:v>-1.1055774295324894</c:v>
                </c:pt>
                <c:pt idx="2">
                  <c:v>-1.3051388193107805</c:v>
                </c:pt>
                <c:pt idx="3">
                  <c:v>-1.3117119042530323</c:v>
                </c:pt>
                <c:pt idx="4">
                  <c:v>-0.63614953574619992</c:v>
                </c:pt>
                <c:pt idx="5">
                  <c:v>4.955593091047783</c:v>
                </c:pt>
                <c:pt idx="6">
                  <c:v>-0.97079818299805609</c:v>
                </c:pt>
                <c:pt idx="7">
                  <c:v>-1.0143901863647109</c:v>
                </c:pt>
                <c:pt idx="8">
                  <c:v>0.36277936659252497</c:v>
                </c:pt>
                <c:pt idx="9">
                  <c:v>-0.3060605261074989</c:v>
                </c:pt>
                <c:pt idx="10">
                  <c:v>-1.3656212782850341</c:v>
                </c:pt>
                <c:pt idx="11">
                  <c:v>-2.8924843703882597</c:v>
                </c:pt>
                <c:pt idx="12">
                  <c:v>-2.3845707496338853</c:v>
                </c:pt>
                <c:pt idx="13">
                  <c:v>-1.4209692028985477</c:v>
                </c:pt>
                <c:pt idx="14">
                  <c:v>-0.24694193992994551</c:v>
                </c:pt>
                <c:pt idx="15">
                  <c:v>-0.79735175590097684</c:v>
                </c:pt>
                <c:pt idx="16">
                  <c:v>-0.56292255462380147</c:v>
                </c:pt>
                <c:pt idx="17">
                  <c:v>-0.56027313315241134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2D-4D18-9F84-35DC48914802}"/>
            </c:ext>
          </c:extLst>
        </c:ser>
        <c:ser>
          <c:idx val="2"/>
          <c:order val="2"/>
          <c:tx>
            <c:v>50 ans ou plus</c:v>
          </c:tx>
          <c:spPr>
            <a:solidFill>
              <a:srgbClr val="92D050"/>
            </a:solidFill>
          </c:spPr>
          <c:invertIfNegative val="0"/>
          <c:cat>
            <c:multiLvlStrRef>
              <c:f>'dates trim'!$A$45:$B$100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  <c:pt idx="24">
                    <c:v>2025</c:v>
                  </c:pt>
                  <c:pt idx="28">
                    <c:v>2026</c:v>
                  </c:pt>
                  <c:pt idx="32">
                    <c:v>2027</c:v>
                  </c:pt>
                  <c:pt idx="36">
                    <c:v>2028</c:v>
                  </c:pt>
                </c:lvl>
              </c:multiLvlStrCache>
            </c:multiLvlStrRef>
          </c:cat>
          <c:val>
            <c:numRef>
              <c:f>dep13_trim!$BL$103:$BL$120</c:f>
              <c:numCache>
                <c:formatCode>#\ ##0.0</c:formatCode>
                <c:ptCount val="18"/>
                <c:pt idx="0">
                  <c:v>0.37610480787313438</c:v>
                </c:pt>
                <c:pt idx="1">
                  <c:v>-0.58077811777930144</c:v>
                </c:pt>
                <c:pt idx="2">
                  <c:v>-0.63442211055275699</c:v>
                </c:pt>
                <c:pt idx="3">
                  <c:v>-6.3215121056958701E-2</c:v>
                </c:pt>
                <c:pt idx="4">
                  <c:v>0.16446328040990998</c:v>
                </c:pt>
                <c:pt idx="5">
                  <c:v>2.7281338806441457</c:v>
                </c:pt>
                <c:pt idx="6">
                  <c:v>0.22130694043154264</c:v>
                </c:pt>
                <c:pt idx="7">
                  <c:v>-0.14721216953934579</c:v>
                </c:pt>
                <c:pt idx="8">
                  <c:v>0.57128816266356353</c:v>
                </c:pt>
                <c:pt idx="9">
                  <c:v>0.2626435377473646</c:v>
                </c:pt>
                <c:pt idx="10">
                  <c:v>-0.21931160523911419</c:v>
                </c:pt>
                <c:pt idx="11">
                  <c:v>-1.5019231943342093</c:v>
                </c:pt>
                <c:pt idx="12">
                  <c:v>-1.7293745738548361</c:v>
                </c:pt>
                <c:pt idx="13">
                  <c:v>-1.2425886211681503</c:v>
                </c:pt>
                <c:pt idx="14">
                  <c:v>-0.42153669285304174</c:v>
                </c:pt>
                <c:pt idx="15">
                  <c:v>-0.37200949265602246</c:v>
                </c:pt>
                <c:pt idx="16">
                  <c:v>-0.3798364771776197</c:v>
                </c:pt>
                <c:pt idx="17">
                  <c:v>-1.4282021455344407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C2D-4D18-9F84-35DC489148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515904"/>
        <c:axId val="171517440"/>
      </c:barChart>
      <c:catAx>
        <c:axId val="17151590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crossAx val="171517440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71517440"/>
        <c:scaling>
          <c:orientation val="minMax"/>
          <c:max val="12"/>
          <c:min val="-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1515904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25572311709767243"/>
          <c:y val="0.17032601463739189"/>
          <c:w val="0.49532195531396139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fr-FR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d'un an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trim'!$A$45:$B$100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  <c:pt idx="24">
                    <c:v>2025</c:v>
                  </c:pt>
                  <c:pt idx="28">
                    <c:v>2026</c:v>
                  </c:pt>
                  <c:pt idx="32">
                    <c:v>2027</c:v>
                  </c:pt>
                  <c:pt idx="36">
                    <c:v>2028</c:v>
                  </c:pt>
                </c:lvl>
              </c:multiLvlStrCache>
            </c:multiLvlStrRef>
          </c:cat>
          <c:val>
            <c:numRef>
              <c:f>dep13_trim!$BS$103:$BS$120</c:f>
              <c:numCache>
                <c:formatCode>#\ ##0.0</c:formatCode>
                <c:ptCount val="18"/>
                <c:pt idx="0">
                  <c:v>-0.83267965968744084</c:v>
                </c:pt>
                <c:pt idx="1">
                  <c:v>-1.1439002129601583</c:v>
                </c:pt>
                <c:pt idx="2">
                  <c:v>-1.914199544531292</c:v>
                </c:pt>
                <c:pt idx="3">
                  <c:v>-0.68084839357429594</c:v>
                </c:pt>
                <c:pt idx="4">
                  <c:v>0.52124466908860523</c:v>
                </c:pt>
                <c:pt idx="5">
                  <c:v>5.1445631678189718</c:v>
                </c:pt>
                <c:pt idx="6">
                  <c:v>-3.4312699883432329</c:v>
                </c:pt>
                <c:pt idx="7">
                  <c:v>-3.0827323655947203</c:v>
                </c:pt>
                <c:pt idx="8">
                  <c:v>-1.3189410149139436</c:v>
                </c:pt>
                <c:pt idx="9">
                  <c:v>0.6019417475728206</c:v>
                </c:pt>
                <c:pt idx="10">
                  <c:v>1.6084410988881359E-2</c:v>
                </c:pt>
                <c:pt idx="11">
                  <c:v>-1.611398797079544</c:v>
                </c:pt>
                <c:pt idx="12">
                  <c:v>8.1726054266084702E-2</c:v>
                </c:pt>
                <c:pt idx="13">
                  <c:v>0.90151886330229747</c:v>
                </c:pt>
                <c:pt idx="14">
                  <c:v>1.5052928037292412</c:v>
                </c:pt>
                <c:pt idx="15">
                  <c:v>1.2724837351703044</c:v>
                </c:pt>
                <c:pt idx="16">
                  <c:v>0.55109431585576019</c:v>
                </c:pt>
                <c:pt idx="17">
                  <c:v>-0.31005324146570201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21-43F3-83FE-75A07FD10846}"/>
            </c:ext>
          </c:extLst>
        </c:ser>
        <c:ser>
          <c:idx val="0"/>
          <c:order val="1"/>
          <c:tx>
            <c:v>Un an ou plus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trim'!$A$45:$B$100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  <c:pt idx="24">
                    <c:v>2025</c:v>
                  </c:pt>
                  <c:pt idx="28">
                    <c:v>2026</c:v>
                  </c:pt>
                  <c:pt idx="32">
                    <c:v>2027</c:v>
                  </c:pt>
                  <c:pt idx="36">
                    <c:v>2028</c:v>
                  </c:pt>
                </c:lvl>
              </c:multiLvlStrCache>
            </c:multiLvlStrRef>
          </c:cat>
          <c:val>
            <c:numRef>
              <c:f>dep13_trim!$BT$103:$BT$120</c:f>
              <c:numCache>
                <c:formatCode>#\ ##0.0</c:formatCode>
                <c:ptCount val="18"/>
                <c:pt idx="0">
                  <c:v>0.49542420697723522</c:v>
                </c:pt>
                <c:pt idx="1">
                  <c:v>-0.64019171516604967</c:v>
                </c:pt>
                <c:pt idx="2">
                  <c:v>-0.54095028081176944</c:v>
                </c:pt>
                <c:pt idx="3">
                  <c:v>-1.4827132266334142</c:v>
                </c:pt>
                <c:pt idx="4">
                  <c:v>-1.6562346156551055</c:v>
                </c:pt>
                <c:pt idx="5">
                  <c:v>4.8843279579504628</c:v>
                </c:pt>
                <c:pt idx="6">
                  <c:v>2.1341151603995412</c:v>
                </c:pt>
                <c:pt idx="7">
                  <c:v>1.4820254347608364</c:v>
                </c:pt>
                <c:pt idx="8">
                  <c:v>1.9405979673058571</c:v>
                </c:pt>
                <c:pt idx="9">
                  <c:v>-1.2583486593746973</c:v>
                </c:pt>
                <c:pt idx="10">
                  <c:v>-2.8101820082998441</c:v>
                </c:pt>
                <c:pt idx="11">
                  <c:v>-3.7286084120633278</c:v>
                </c:pt>
                <c:pt idx="12">
                  <c:v>-5.0080324090242323</c:v>
                </c:pt>
                <c:pt idx="13">
                  <c:v>-4.0294117647058929</c:v>
                </c:pt>
                <c:pt idx="14">
                  <c:v>-2.2640208397180506</c:v>
                </c:pt>
                <c:pt idx="15">
                  <c:v>-2.7476188609728225</c:v>
                </c:pt>
                <c:pt idx="16">
                  <c:v>-2.0917298081573388</c:v>
                </c:pt>
                <c:pt idx="17">
                  <c:v>-1.1237805129049483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21-43F3-83FE-75A07FD108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645568"/>
        <c:axId val="171647360"/>
      </c:barChart>
      <c:catAx>
        <c:axId val="17164556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crossAx val="171647360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71647360"/>
        <c:scaling>
          <c:orientation val="minMax"/>
          <c:max val="6"/>
          <c:min val="-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1645568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6192973340261403"/>
          <c:y val="0.21290751829673984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fr-FR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sz="1500" b="1" i="0" u="none" strike="noStrike" baseline="0">
                <a:effectLst/>
              </a:rPr>
              <a:t>Evolution du nombre de bénéficiaires* des principales prestations sociales </a:t>
            </a:r>
            <a:r>
              <a:rPr lang="fr-FR" sz="1500" baseline="0"/>
              <a:t>dans les Bouches-du-Rhône</a:t>
            </a:r>
          </a:p>
          <a:p>
            <a:pPr>
              <a:defRPr/>
            </a:pPr>
            <a:r>
              <a:rPr lang="fr-FR" sz="1100" b="0" i="1"/>
              <a:t>(données brutes, base 100 à</a:t>
            </a:r>
            <a:r>
              <a:rPr lang="fr-FR" sz="1100" b="0" i="1" baseline="0"/>
              <a:t> fin </a:t>
            </a:r>
            <a:r>
              <a:rPr lang="fr-FR" sz="1100" b="0" i="1"/>
              <a:t>février 2020)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1631512242489615E-2"/>
          <c:y val="0.1974822575545597"/>
          <c:w val="0.88312922262587745"/>
          <c:h val="0.40263523272608676"/>
        </c:manualLayout>
      </c:layout>
      <c:lineChart>
        <c:grouping val="standard"/>
        <c:varyColors val="0"/>
        <c:ser>
          <c:idx val="1"/>
          <c:order val="0"/>
          <c:tx>
            <c:v>RSA</c:v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</c:numCache>
            </c:numRef>
          </c:cat>
          <c:val>
            <c:numRef>
              <c:f>RSA!$AU$40:$AU$77</c:f>
              <c:numCache>
                <c:formatCode>0.0</c:formatCode>
                <c:ptCount val="38"/>
                <c:pt idx="0">
                  <c:v>100</c:v>
                </c:pt>
                <c:pt idx="1">
                  <c:v>101.65885779409902</c:v>
                </c:pt>
                <c:pt idx="2">
                  <c:v>102.9758136001013</c:v>
                </c:pt>
                <c:pt idx="3">
                  <c:v>103.9761934911992</c:v>
                </c:pt>
                <c:pt idx="4">
                  <c:v>105.59706217550968</c:v>
                </c:pt>
                <c:pt idx="5">
                  <c:v>107.23059389641637</c:v>
                </c:pt>
                <c:pt idx="6">
                  <c:v>107.81309357984044</c:v>
                </c:pt>
                <c:pt idx="7">
                  <c:v>107.99037609218691</c:v>
                </c:pt>
                <c:pt idx="8">
                  <c:v>108.34494111687982</c:v>
                </c:pt>
                <c:pt idx="9">
                  <c:v>108.57287577561098</c:v>
                </c:pt>
                <c:pt idx="10">
                  <c:v>107.85108268962898</c:v>
                </c:pt>
                <c:pt idx="11">
                  <c:v>106.44548562745346</c:v>
                </c:pt>
                <c:pt idx="12">
                  <c:v>105.00189945548944</c:v>
                </c:pt>
                <c:pt idx="13">
                  <c:v>103.77358490566037</c:v>
                </c:pt>
                <c:pt idx="14">
                  <c:v>101.97543370900341</c:v>
                </c:pt>
                <c:pt idx="15">
                  <c:v>100.89907559832847</c:v>
                </c:pt>
                <c:pt idx="16">
                  <c:v>100.07597821957705</c:v>
                </c:pt>
                <c:pt idx="17">
                  <c:v>101.58287957452197</c:v>
                </c:pt>
                <c:pt idx="18">
                  <c:v>100.6838039761935</c:v>
                </c:pt>
                <c:pt idx="19">
                  <c:v>100.12663036596177</c:v>
                </c:pt>
                <c:pt idx="20">
                  <c:v>99.265543877421806</c:v>
                </c:pt>
                <c:pt idx="21">
                  <c:v>99.417500316575911</c:v>
                </c:pt>
                <c:pt idx="22">
                  <c:v>98.65771812080537</c:v>
                </c:pt>
                <c:pt idx="23">
                  <c:v>97.087501582879582</c:v>
                </c:pt>
                <c:pt idx="24">
                  <c:v>95.846523996454351</c:v>
                </c:pt>
                <c:pt idx="25">
                  <c:v>95.567937191338487</c:v>
                </c:pt>
                <c:pt idx="26">
                  <c:v>95.580600227934653</c:v>
                </c:pt>
                <c:pt idx="27">
                  <c:v>95.137393947068503</c:v>
                </c:pt>
                <c:pt idx="28">
                  <c:v>94.985437507914398</c:v>
                </c:pt>
                <c:pt idx="29">
                  <c:v>94.339622641509436</c:v>
                </c:pt>
                <c:pt idx="30">
                  <c:v>94.212992275547677</c:v>
                </c:pt>
                <c:pt idx="31">
                  <c:v>94.137014055970624</c:v>
                </c:pt>
                <c:pt idx="32">
                  <c:v>94.32695960491327</c:v>
                </c:pt>
                <c:pt idx="33">
                  <c:v>95.074078764087631</c:v>
                </c:pt>
                <c:pt idx="34">
                  <c:v>93.959731543624159</c:v>
                </c:pt>
                <c:pt idx="35">
                  <c:v>91.642395846523996</c:v>
                </c:pt>
                <c:pt idx="36">
                  <c:v>91.655058883120176</c:v>
                </c:pt>
                <c:pt idx="37">
                  <c:v>91.45245029758135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47A-456C-953B-354752F70081}"/>
            </c:ext>
          </c:extLst>
        </c:ser>
        <c:ser>
          <c:idx val="0"/>
          <c:order val="1"/>
          <c:tx>
            <c:v>ASS**</c:v>
          </c:tx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</c:numCache>
            </c:numRef>
          </c:cat>
          <c:val>
            <c:numRef>
              <c:f>ASS!$AU$40:$AU$76</c:f>
              <c:numCache>
                <c:formatCode>0.0</c:formatCode>
                <c:ptCount val="37"/>
                <c:pt idx="0">
                  <c:v>100</c:v>
                </c:pt>
                <c:pt idx="1">
                  <c:v>99.416666666666657</c:v>
                </c:pt>
                <c:pt idx="2">
                  <c:v>99.75</c:v>
                </c:pt>
                <c:pt idx="3">
                  <c:v>97.416666666666657</c:v>
                </c:pt>
                <c:pt idx="4">
                  <c:v>105.66666666666666</c:v>
                </c:pt>
                <c:pt idx="5">
                  <c:v>107.83333333333334</c:v>
                </c:pt>
                <c:pt idx="6">
                  <c:v>110.08333333333333</c:v>
                </c:pt>
                <c:pt idx="7">
                  <c:v>110.16666666666666</c:v>
                </c:pt>
                <c:pt idx="8">
                  <c:v>108.58333333333334</c:v>
                </c:pt>
                <c:pt idx="9">
                  <c:v>104.83333333333333</c:v>
                </c:pt>
                <c:pt idx="10">
                  <c:v>101.75</c:v>
                </c:pt>
                <c:pt idx="11">
                  <c:v>98.333333333333329</c:v>
                </c:pt>
                <c:pt idx="12">
                  <c:v>95.666666666666671</c:v>
                </c:pt>
                <c:pt idx="13">
                  <c:v>94.416666666666671</c:v>
                </c:pt>
                <c:pt idx="14">
                  <c:v>91.333333333333329</c:v>
                </c:pt>
                <c:pt idx="15">
                  <c:v>89.416666666666671</c:v>
                </c:pt>
                <c:pt idx="16">
                  <c:v>87.25</c:v>
                </c:pt>
                <c:pt idx="17">
                  <c:v>103.75000000000001</c:v>
                </c:pt>
                <c:pt idx="18">
                  <c:v>103.25</c:v>
                </c:pt>
                <c:pt idx="19">
                  <c:v>101.83333333333333</c:v>
                </c:pt>
                <c:pt idx="20">
                  <c:v>97.333333333333343</c:v>
                </c:pt>
                <c:pt idx="21">
                  <c:v>95.583333333333329</c:v>
                </c:pt>
                <c:pt idx="22">
                  <c:v>91.916666666666671</c:v>
                </c:pt>
                <c:pt idx="23">
                  <c:v>91.166666666666657</c:v>
                </c:pt>
                <c:pt idx="24">
                  <c:v>90.416666666666671</c:v>
                </c:pt>
                <c:pt idx="25">
                  <c:v>88.666666666666671</c:v>
                </c:pt>
                <c:pt idx="26">
                  <c:v>87.25</c:v>
                </c:pt>
                <c:pt idx="27">
                  <c:v>86.666666666666671</c:v>
                </c:pt>
                <c:pt idx="28">
                  <c:v>84.666666666666671</c:v>
                </c:pt>
                <c:pt idx="29">
                  <c:v>85.166666666666671</c:v>
                </c:pt>
                <c:pt idx="30">
                  <c:v>84.75</c:v>
                </c:pt>
                <c:pt idx="31">
                  <c:v>82.083333333333329</c:v>
                </c:pt>
                <c:pt idx="32">
                  <c:v>81.333333333333329</c:v>
                </c:pt>
                <c:pt idx="33">
                  <c:v>80.5</c:v>
                </c:pt>
                <c:pt idx="34">
                  <c:v>79.583333333333329</c:v>
                </c:pt>
                <c:pt idx="35">
                  <c:v>78.916666666666671</c:v>
                </c:pt>
                <c:pt idx="36">
                  <c:v>78.25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47A-456C-953B-354752F70081}"/>
            </c:ext>
          </c:extLst>
        </c:ser>
        <c:ser>
          <c:idx val="2"/>
          <c:order val="2"/>
          <c:tx>
            <c:v>AAH</c:v>
          </c:tx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</c:numCache>
            </c:numRef>
          </c:cat>
          <c:val>
            <c:numRef>
              <c:f>AAH!$AU$40:$AU$77</c:f>
              <c:numCache>
                <c:formatCode>0.0</c:formatCode>
                <c:ptCount val="38"/>
                <c:pt idx="0">
                  <c:v>100</c:v>
                </c:pt>
                <c:pt idx="1">
                  <c:v>100.71448985424408</c:v>
                </c:pt>
                <c:pt idx="2">
                  <c:v>101.22892254929981</c:v>
                </c:pt>
                <c:pt idx="3">
                  <c:v>101.48613889682767</c:v>
                </c:pt>
                <c:pt idx="4">
                  <c:v>101.74335524435554</c:v>
                </c:pt>
                <c:pt idx="5">
                  <c:v>101.9148328093741</c:v>
                </c:pt>
                <c:pt idx="6">
                  <c:v>102.40068591026008</c:v>
                </c:pt>
                <c:pt idx="7">
                  <c:v>102.54358388110889</c:v>
                </c:pt>
                <c:pt idx="8">
                  <c:v>102.54358388110889</c:v>
                </c:pt>
                <c:pt idx="9">
                  <c:v>102.62932266361817</c:v>
                </c:pt>
                <c:pt idx="10">
                  <c:v>102.91511860531581</c:v>
                </c:pt>
                <c:pt idx="11">
                  <c:v>100.94312660760217</c:v>
                </c:pt>
                <c:pt idx="12">
                  <c:v>101.20034295513003</c:v>
                </c:pt>
                <c:pt idx="13">
                  <c:v>101.68619605601602</c:v>
                </c:pt>
                <c:pt idx="14">
                  <c:v>102.0005715918834</c:v>
                </c:pt>
                <c:pt idx="15">
                  <c:v>102.34352672192055</c:v>
                </c:pt>
                <c:pt idx="16">
                  <c:v>102.62932266361817</c:v>
                </c:pt>
                <c:pt idx="17">
                  <c:v>102.68648185195769</c:v>
                </c:pt>
                <c:pt idx="18">
                  <c:v>102.60074306944841</c:v>
                </c:pt>
                <c:pt idx="19">
                  <c:v>102.51500428693912</c:v>
                </c:pt>
                <c:pt idx="20">
                  <c:v>102.54358388110889</c:v>
                </c:pt>
                <c:pt idx="21">
                  <c:v>102.57216347527864</c:v>
                </c:pt>
                <c:pt idx="22">
                  <c:v>102.54358388110889</c:v>
                </c:pt>
                <c:pt idx="23">
                  <c:v>101.71477565018576</c:v>
                </c:pt>
                <c:pt idx="24">
                  <c:v>101.71477565018576</c:v>
                </c:pt>
                <c:pt idx="25">
                  <c:v>101.85767362103458</c:v>
                </c:pt>
                <c:pt idx="26">
                  <c:v>102.77222063446698</c:v>
                </c:pt>
                <c:pt idx="27">
                  <c:v>102.91511860531581</c:v>
                </c:pt>
                <c:pt idx="28">
                  <c:v>103.1437553586739</c:v>
                </c:pt>
                <c:pt idx="29">
                  <c:v>103.25807373535297</c:v>
                </c:pt>
                <c:pt idx="30">
                  <c:v>103.42955130037153</c:v>
                </c:pt>
                <c:pt idx="31">
                  <c:v>103.42955130037153</c:v>
                </c:pt>
                <c:pt idx="32">
                  <c:v>103.42955130037153</c:v>
                </c:pt>
                <c:pt idx="33">
                  <c:v>103.17233495284368</c:v>
                </c:pt>
                <c:pt idx="34">
                  <c:v>103.05801657616462</c:v>
                </c:pt>
                <c:pt idx="35">
                  <c:v>99.571306087453564</c:v>
                </c:pt>
                <c:pt idx="36">
                  <c:v>100.54301228922549</c:v>
                </c:pt>
                <c:pt idx="37">
                  <c:v>100.74306944841382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47A-456C-953B-354752F70081}"/>
            </c:ext>
          </c:extLst>
        </c:ser>
        <c:ser>
          <c:idx val="3"/>
          <c:order val="3"/>
          <c:tx>
            <c:v>PA</c:v>
          </c:tx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</c:numCache>
            </c:numRef>
          </c:cat>
          <c:val>
            <c:numRef>
              <c:f>PA!$AU$40:$AU$77</c:f>
              <c:numCache>
                <c:formatCode>0.0</c:formatCode>
                <c:ptCount val="38"/>
                <c:pt idx="0">
                  <c:v>100</c:v>
                </c:pt>
                <c:pt idx="1">
                  <c:v>100.4205888243541</c:v>
                </c:pt>
                <c:pt idx="2">
                  <c:v>100.99472594966285</c:v>
                </c:pt>
                <c:pt idx="3">
                  <c:v>101.84925562454103</c:v>
                </c:pt>
                <c:pt idx="4">
                  <c:v>101.82255157220108</c:v>
                </c:pt>
                <c:pt idx="5">
                  <c:v>99.652847319580758</c:v>
                </c:pt>
                <c:pt idx="6">
                  <c:v>98.704853461512783</c:v>
                </c:pt>
                <c:pt idx="7">
                  <c:v>99.586087188730886</c:v>
                </c:pt>
                <c:pt idx="8">
                  <c:v>101.12824621136258</c:v>
                </c:pt>
                <c:pt idx="9">
                  <c:v>102.89071366579878</c:v>
                </c:pt>
                <c:pt idx="10">
                  <c:v>103.81867948461179</c:v>
                </c:pt>
                <c:pt idx="11">
                  <c:v>103.11102209760332</c:v>
                </c:pt>
                <c:pt idx="12">
                  <c:v>102.65037719473931</c:v>
                </c:pt>
                <c:pt idx="13">
                  <c:v>102.62367314239935</c:v>
                </c:pt>
                <c:pt idx="14">
                  <c:v>102.17638026570532</c:v>
                </c:pt>
                <c:pt idx="15">
                  <c:v>102.5635890246345</c:v>
                </c:pt>
                <c:pt idx="16">
                  <c:v>102.77054543026904</c:v>
                </c:pt>
                <c:pt idx="17">
                  <c:v>102.45009680218973</c:v>
                </c:pt>
                <c:pt idx="18">
                  <c:v>102.71713732558916</c:v>
                </c:pt>
                <c:pt idx="19">
                  <c:v>104.13245209960611</c:v>
                </c:pt>
                <c:pt idx="20">
                  <c:v>104.67320915948994</c:v>
                </c:pt>
                <c:pt idx="21">
                  <c:v>105.60785099138795</c:v>
                </c:pt>
                <c:pt idx="22">
                  <c:v>105.80813138393752</c:v>
                </c:pt>
                <c:pt idx="23">
                  <c:v>105.31410641564858</c:v>
                </c:pt>
                <c:pt idx="24">
                  <c:v>104.48628079311035</c:v>
                </c:pt>
                <c:pt idx="25">
                  <c:v>104.61312504172508</c:v>
                </c:pt>
                <c:pt idx="26">
                  <c:v>104.43954870151546</c:v>
                </c:pt>
                <c:pt idx="27">
                  <c:v>105.17391014086388</c:v>
                </c:pt>
                <c:pt idx="28">
                  <c:v>105.75472327925763</c:v>
                </c:pt>
                <c:pt idx="29">
                  <c:v>105.44095066426331</c:v>
                </c:pt>
                <c:pt idx="30">
                  <c:v>105.99505975031711</c:v>
                </c:pt>
                <c:pt idx="31">
                  <c:v>106.86294145136523</c:v>
                </c:pt>
                <c:pt idx="32">
                  <c:v>107.67073903464851</c:v>
                </c:pt>
                <c:pt idx="33">
                  <c:v>108.51859269644169</c:v>
                </c:pt>
                <c:pt idx="34">
                  <c:v>108.59202884037653</c:v>
                </c:pt>
                <c:pt idx="35">
                  <c:v>108.35169236931705</c:v>
                </c:pt>
                <c:pt idx="36">
                  <c:v>107.97115962347286</c:v>
                </c:pt>
                <c:pt idx="37">
                  <c:v>108.11803191134256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47A-456C-953B-354752F700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9594624"/>
        <c:axId val="229596160"/>
      </c:lineChart>
      <c:dateAx>
        <c:axId val="229594624"/>
        <c:scaling>
          <c:orientation val="minMax"/>
          <c:max val="44986"/>
        </c:scaling>
        <c:delete val="0"/>
        <c:axPos val="b"/>
        <c:numFmt formatCode="mmm\-yy" sourceLinked="1"/>
        <c:majorTickMark val="out"/>
        <c:minorTickMark val="none"/>
        <c:tickLblPos val="low"/>
        <c:spPr>
          <a:ln w="19050"/>
        </c:spPr>
        <c:txPr>
          <a:bodyPr/>
          <a:lstStyle/>
          <a:p>
            <a:pPr>
              <a:defRPr sz="900" baseline="0"/>
            </a:pPr>
            <a:endParaRPr lang="fr-FR"/>
          </a:p>
        </c:txPr>
        <c:crossAx val="229596160"/>
        <c:crossesAt val="100"/>
        <c:auto val="1"/>
        <c:lblOffset val="100"/>
        <c:baseTimeUnit val="months"/>
      </c:dateAx>
      <c:valAx>
        <c:axId val="229596160"/>
        <c:scaling>
          <c:orientation val="minMax"/>
          <c:max val="112"/>
          <c:min val="76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229594624"/>
        <c:crossesAt val="43862"/>
        <c:crossBetween val="midCat"/>
        <c:majorUnit val="4"/>
      </c:valAx>
    </c:plotArea>
    <c:legend>
      <c:legendPos val="b"/>
      <c:layout>
        <c:manualLayout>
          <c:xMode val="edge"/>
          <c:yMode val="edge"/>
          <c:x val="0.28628511824875724"/>
          <c:y val="0.69950979011820491"/>
          <c:w val="0.38762698385573036"/>
          <c:h val="5.8806222392932588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45228499124E-2"/>
          <c:y val="0.27208624345685795"/>
          <c:w val="0.83764367816092966"/>
          <c:h val="0.49121318168562289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'Données Graph3'!$G$7:$G$8</c:f>
              <c:strCache>
                <c:ptCount val="2"/>
                <c:pt idx="0">
                  <c:v>Emploi hors intérim</c:v>
                </c:pt>
              </c:strCache>
            </c:strRef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'Données Graph3'!$A$10:$B$58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Graph3'!$P$10:$P$50</c:f>
              <c:numCache>
                <c:formatCode>#,##0</c:formatCode>
                <c:ptCount val="41"/>
                <c:pt idx="0">
                  <c:v>-1045.7987639999483</c:v>
                </c:pt>
                <c:pt idx="1">
                  <c:v>1647.1173169999383</c:v>
                </c:pt>
                <c:pt idx="2">
                  <c:v>2440.8264090000885</c:v>
                </c:pt>
                <c:pt idx="3">
                  <c:v>4378.4402350001037</c:v>
                </c:pt>
                <c:pt idx="4">
                  <c:v>2184.4346109997714</c:v>
                </c:pt>
                <c:pt idx="5">
                  <c:v>1244.4948760000989</c:v>
                </c:pt>
                <c:pt idx="6">
                  <c:v>1996.5782229999313</c:v>
                </c:pt>
                <c:pt idx="7">
                  <c:v>1684.0451069999253</c:v>
                </c:pt>
                <c:pt idx="8">
                  <c:v>1832.5847840001807</c:v>
                </c:pt>
                <c:pt idx="9">
                  <c:v>2845.5157119998476</c:v>
                </c:pt>
                <c:pt idx="10">
                  <c:v>-1977.7319199999329</c:v>
                </c:pt>
                <c:pt idx="11">
                  <c:v>3331.3942169999937</c:v>
                </c:pt>
                <c:pt idx="12">
                  <c:v>3571.4828660001513</c:v>
                </c:pt>
                <c:pt idx="13">
                  <c:v>2119.2119959997945</c:v>
                </c:pt>
                <c:pt idx="14">
                  <c:v>2312.8398320002016</c:v>
                </c:pt>
                <c:pt idx="15">
                  <c:v>194.49719199980609</c:v>
                </c:pt>
                <c:pt idx="16">
                  <c:v>3254.4959240001626</c:v>
                </c:pt>
                <c:pt idx="17">
                  <c:v>1623.9862099997699</c:v>
                </c:pt>
                <c:pt idx="18">
                  <c:v>2748.8630600001197</c:v>
                </c:pt>
                <c:pt idx="19">
                  <c:v>-319.14506799995434</c:v>
                </c:pt>
                <c:pt idx="20">
                  <c:v>3765.0309269998688</c:v>
                </c:pt>
                <c:pt idx="21">
                  <c:v>1251.1273490000749</c:v>
                </c:pt>
                <c:pt idx="22">
                  <c:v>-225.67491599987261</c:v>
                </c:pt>
                <c:pt idx="23">
                  <c:v>4318.4079669999192</c:v>
                </c:pt>
                <c:pt idx="24">
                  <c:v>3060.7209109999239</c:v>
                </c:pt>
                <c:pt idx="25">
                  <c:v>4738.3576860001776</c:v>
                </c:pt>
                <c:pt idx="26">
                  <c:v>4551.8184979999205</c:v>
                </c:pt>
                <c:pt idx="27">
                  <c:v>2903.1095349998213</c:v>
                </c:pt>
                <c:pt idx="28">
                  <c:v>-4599.6559619997861</c:v>
                </c:pt>
                <c:pt idx="29">
                  <c:v>-3894.58373199997</c:v>
                </c:pt>
                <c:pt idx="30">
                  <c:v>14226.884196999948</c:v>
                </c:pt>
                <c:pt idx="31">
                  <c:v>615.97723999980371</c:v>
                </c:pt>
                <c:pt idx="32">
                  <c:v>6002.072978000273</c:v>
                </c:pt>
                <c:pt idx="33">
                  <c:v>9157.4452969999984</c:v>
                </c:pt>
                <c:pt idx="34">
                  <c:v>9129.4084449998336</c:v>
                </c:pt>
                <c:pt idx="35">
                  <c:v>7991.5652019999688</c:v>
                </c:pt>
                <c:pt idx="36">
                  <c:v>1850.4649770001415</c:v>
                </c:pt>
                <c:pt idx="37">
                  <c:v>4633.894035999896</c:v>
                </c:pt>
                <c:pt idx="38">
                  <c:v>2847.5974639998749</c:v>
                </c:pt>
                <c:pt idx="39">
                  <c:v>884.9478660003515</c:v>
                </c:pt>
                <c:pt idx="40">
                  <c:v>5257.0557519998401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4A-4676-B50B-9140622964B2}"/>
            </c:ext>
          </c:extLst>
        </c:ser>
        <c:ser>
          <c:idx val="2"/>
          <c:order val="1"/>
          <c:tx>
            <c:strRef>
              <c:f>'Données Graph3'!$H$7:$H$8</c:f>
              <c:strCache>
                <c:ptCount val="2"/>
                <c:pt idx="0">
                  <c:v>Intérim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8575">
              <a:noFill/>
            </a:ln>
          </c:spPr>
          <c:invertIfNegative val="0"/>
          <c:cat>
            <c:multiLvlStrRef>
              <c:f>'Données Graph3'!$A$10:$B$58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Graph3'!$Q$10:$Q$50</c:f>
              <c:numCache>
                <c:formatCode>#,##0</c:formatCode>
                <c:ptCount val="41"/>
                <c:pt idx="0">
                  <c:v>4.356347469445609</c:v>
                </c:pt>
                <c:pt idx="1">
                  <c:v>-84.055114336766565</c:v>
                </c:pt>
                <c:pt idx="2">
                  <c:v>-7.4079950152336096</c:v>
                </c:pt>
                <c:pt idx="3">
                  <c:v>252.20715692850354</c:v>
                </c:pt>
                <c:pt idx="4">
                  <c:v>-48.139812620076555</c:v>
                </c:pt>
                <c:pt idx="5">
                  <c:v>138.93688304603711</c:v>
                </c:pt>
                <c:pt idx="6">
                  <c:v>23.967181062766031</c:v>
                </c:pt>
                <c:pt idx="7">
                  <c:v>342.44902440769147</c:v>
                </c:pt>
                <c:pt idx="8">
                  <c:v>-562.18219686053999</c:v>
                </c:pt>
                <c:pt idx="9">
                  <c:v>1408.3267906869478</c:v>
                </c:pt>
                <c:pt idx="10">
                  <c:v>18.507531444302003</c:v>
                </c:pt>
                <c:pt idx="11">
                  <c:v>23.261755884916056</c:v>
                </c:pt>
                <c:pt idx="12">
                  <c:v>369.56627230675804</c:v>
                </c:pt>
                <c:pt idx="13">
                  <c:v>524.85734839204815</c:v>
                </c:pt>
                <c:pt idx="14">
                  <c:v>178.48743961354558</c:v>
                </c:pt>
                <c:pt idx="15">
                  <c:v>115.85319886942307</c:v>
                </c:pt>
                <c:pt idx="16">
                  <c:v>1200.8686752143003</c:v>
                </c:pt>
                <c:pt idx="17">
                  <c:v>1078.0536963959676</c:v>
                </c:pt>
                <c:pt idx="18">
                  <c:v>631.18526945307167</c:v>
                </c:pt>
                <c:pt idx="19">
                  <c:v>1116.0811590959893</c:v>
                </c:pt>
                <c:pt idx="20">
                  <c:v>620.77449391553091</c:v>
                </c:pt>
                <c:pt idx="21">
                  <c:v>-104.45417602205998</c:v>
                </c:pt>
                <c:pt idx="22">
                  <c:v>946.3664141664085</c:v>
                </c:pt>
                <c:pt idx="23">
                  <c:v>-662.66272257805758</c:v>
                </c:pt>
                <c:pt idx="24">
                  <c:v>427.3116357126637</c:v>
                </c:pt>
                <c:pt idx="25">
                  <c:v>-242.42046415543882</c:v>
                </c:pt>
                <c:pt idx="26">
                  <c:v>243.93714726535109</c:v>
                </c:pt>
                <c:pt idx="27">
                  <c:v>-526.55847371674463</c:v>
                </c:pt>
                <c:pt idx="28">
                  <c:v>-9331.3883062448567</c:v>
                </c:pt>
                <c:pt idx="29">
                  <c:v>5036.423226502915</c:v>
                </c:pt>
                <c:pt idx="30">
                  <c:v>2873.5995937538246</c:v>
                </c:pt>
                <c:pt idx="31">
                  <c:v>972.14502151526176</c:v>
                </c:pt>
                <c:pt idx="32">
                  <c:v>772.22563479261225</c:v>
                </c:pt>
                <c:pt idx="33">
                  <c:v>2535.493491594003</c:v>
                </c:pt>
                <c:pt idx="34">
                  <c:v>-695.81062931470296</c:v>
                </c:pt>
                <c:pt idx="35">
                  <c:v>740.57097472443638</c:v>
                </c:pt>
                <c:pt idx="36">
                  <c:v>-303.39871277847487</c:v>
                </c:pt>
                <c:pt idx="37">
                  <c:v>-308.83087186212651</c:v>
                </c:pt>
                <c:pt idx="38">
                  <c:v>331.71279110887554</c:v>
                </c:pt>
                <c:pt idx="39">
                  <c:v>-400.47237752766523</c:v>
                </c:pt>
                <c:pt idx="40">
                  <c:v>-1083.6162292762565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4A-4676-B50B-9140622964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1574144"/>
        <c:axId val="211575936"/>
      </c:barChart>
      <c:lineChart>
        <c:grouping val="standard"/>
        <c:varyColors val="0"/>
        <c:ser>
          <c:idx val="0"/>
          <c:order val="2"/>
          <c:tx>
            <c:strRef>
              <c:f>'Données Graph3'!$O$7:$O$8</c:f>
              <c:strCache>
                <c:ptCount val="2"/>
                <c:pt idx="0">
                  <c:v>Emploi total</c:v>
                </c:pt>
              </c:strCache>
            </c:strRef>
          </c:tx>
          <c:spPr>
            <a:ln w="28575">
              <a:solidFill>
                <a:srgbClr val="002060"/>
              </a:solidFill>
              <a:prstDash val="solid"/>
            </a:ln>
          </c:spPr>
          <c:marker>
            <c:symbol val="none"/>
          </c:marker>
          <c:cat>
            <c:multiLvlStrRef>
              <c:f>'Données Graph3'!$A$10:$B$53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Graph3'!$O$10:$O$50</c:f>
              <c:numCache>
                <c:formatCode>#,##0</c:formatCode>
                <c:ptCount val="41"/>
                <c:pt idx="0">
                  <c:v>-1041.4424165304517</c:v>
                </c:pt>
                <c:pt idx="1">
                  <c:v>1563.0622026631609</c:v>
                </c:pt>
                <c:pt idx="2">
                  <c:v>2433.4184139848221</c:v>
                </c:pt>
                <c:pt idx="3">
                  <c:v>4630.6473919287091</c:v>
                </c:pt>
                <c:pt idx="4">
                  <c:v>2136.2947983796475</c:v>
                </c:pt>
                <c:pt idx="5">
                  <c:v>1383.4317590461578</c:v>
                </c:pt>
                <c:pt idx="6">
                  <c:v>2020.5454040627228</c:v>
                </c:pt>
                <c:pt idx="7">
                  <c:v>2026.4941314075841</c:v>
                </c:pt>
                <c:pt idx="8">
                  <c:v>1270.4025871396298</c:v>
                </c:pt>
                <c:pt idx="9">
                  <c:v>4253.8425026867772</c:v>
                </c:pt>
                <c:pt idx="10">
                  <c:v>-1959.2243885556236</c:v>
                </c:pt>
                <c:pt idx="11">
                  <c:v>3354.6559728848515</c:v>
                </c:pt>
                <c:pt idx="12">
                  <c:v>3941.0491383069893</c:v>
                </c:pt>
                <c:pt idx="13">
                  <c:v>2644.0693443918135</c:v>
                </c:pt>
                <c:pt idx="14">
                  <c:v>2491.3272716137581</c:v>
                </c:pt>
                <c:pt idx="15">
                  <c:v>310.35039086919278</c:v>
                </c:pt>
                <c:pt idx="16">
                  <c:v>4455.3645992145175</c:v>
                </c:pt>
                <c:pt idx="17">
                  <c:v>2702.0399063957157</c:v>
                </c:pt>
                <c:pt idx="18">
                  <c:v>3380.0483294532169</c:v>
                </c:pt>
                <c:pt idx="19">
                  <c:v>796.93609109602403</c:v>
                </c:pt>
                <c:pt idx="20">
                  <c:v>4385.8054209153634</c:v>
                </c:pt>
                <c:pt idx="21">
                  <c:v>1146.6731729779858</c:v>
                </c:pt>
                <c:pt idx="22">
                  <c:v>720.69149816653226</c:v>
                </c:pt>
                <c:pt idx="23">
                  <c:v>3655.7452444218798</c:v>
                </c:pt>
                <c:pt idx="24">
                  <c:v>3488.0325467126677</c:v>
                </c:pt>
                <c:pt idx="25">
                  <c:v>4495.9372218446806</c:v>
                </c:pt>
                <c:pt idx="26">
                  <c:v>4795.7556452653371</c:v>
                </c:pt>
                <c:pt idx="27">
                  <c:v>2376.5510612829821</c:v>
                </c:pt>
                <c:pt idx="28">
                  <c:v>-13931.044268244645</c:v>
                </c:pt>
                <c:pt idx="29">
                  <c:v>1141.8394945029868</c:v>
                </c:pt>
                <c:pt idx="30">
                  <c:v>17100.483790753759</c:v>
                </c:pt>
                <c:pt idx="31">
                  <c:v>1588.12226151512</c:v>
                </c:pt>
                <c:pt idx="32">
                  <c:v>6774.2986127928598</c:v>
                </c:pt>
                <c:pt idx="33">
                  <c:v>11692.93878859398</c:v>
                </c:pt>
                <c:pt idx="34">
                  <c:v>8433.5978156850906</c:v>
                </c:pt>
                <c:pt idx="35">
                  <c:v>8732.1361767244525</c:v>
                </c:pt>
                <c:pt idx="36">
                  <c:v>1547.0662642216776</c:v>
                </c:pt>
                <c:pt idx="37">
                  <c:v>4325.0631641377695</c:v>
                </c:pt>
                <c:pt idx="38">
                  <c:v>3179.3102551087504</c:v>
                </c:pt>
                <c:pt idx="39">
                  <c:v>484.47548847272992</c:v>
                </c:pt>
                <c:pt idx="40">
                  <c:v>4173.4395227235509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94A-4676-B50B-9140622964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574144"/>
        <c:axId val="211575936"/>
      </c:lineChart>
      <c:catAx>
        <c:axId val="21157414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211575936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211575936"/>
        <c:scaling>
          <c:orientation val="minMax"/>
          <c:max val="20000"/>
          <c:min val="-1500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211574144"/>
        <c:crosses val="autoZero"/>
        <c:crossBetween val="between"/>
        <c:majorUnit val="5000"/>
      </c:valAx>
    </c:plotArea>
    <c:legend>
      <c:legendPos val="t"/>
      <c:layout>
        <c:manualLayout>
          <c:xMode val="edge"/>
          <c:yMode val="edge"/>
          <c:x val="0.21052382291128638"/>
          <c:y val="0.20717377860235003"/>
          <c:w val="0.58264258622806397"/>
          <c:h val="6.339994838307548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115172941883742E-2"/>
          <c:y val="0.21145427308079878"/>
          <c:w val="0.90516390406154157"/>
          <c:h val="0.50871373175295609"/>
        </c:manualLayout>
      </c:layout>
      <c:barChart>
        <c:barDir val="col"/>
        <c:grouping val="stacked"/>
        <c:varyColors val="0"/>
        <c:ser>
          <c:idx val="0"/>
          <c:order val="0"/>
          <c:tx>
            <c:v>Emploi hors intérim</c:v>
          </c:tx>
          <c:spPr>
            <a:solidFill>
              <a:srgbClr val="00B0F0"/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CE6-470C-8F89-CDA79890559A}"/>
              </c:ext>
            </c:extLst>
          </c:dPt>
          <c:dLbls>
            <c:dLbl>
              <c:idx val="1"/>
              <c:layout>
                <c:manualLayout>
                  <c:x val="-1.8451889386298876E-3"/>
                  <c:y val="-8.6256488763224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CE6-470C-8F89-CDA79890559A}"/>
                </c:ext>
              </c:extLst>
            </c:dLbl>
            <c:dLbl>
              <c:idx val="2"/>
              <c:layout>
                <c:manualLayout>
                  <c:x val="1.8655296040950989E-3"/>
                  <c:y val="-2.8747635021402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CE6-470C-8F89-CDA79890559A}"/>
                </c:ext>
              </c:extLst>
            </c:dLbl>
            <c:dLbl>
              <c:idx val="3"/>
              <c:layout>
                <c:manualLayout>
                  <c:x val="-1.7993704753625093E-3"/>
                  <c:y val="-3.23141195516336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CE6-470C-8F89-CDA79890559A}"/>
                </c:ext>
              </c:extLst>
            </c:dLbl>
            <c:dLbl>
              <c:idx val="4"/>
              <c:layout>
                <c:manualLayout>
                  <c:x val="0"/>
                  <c:y val="-2.39945362804791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CE6-470C-8F89-CDA79890559A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graph4'!$BY$49:$CC$49</c:f>
              <c:numCache>
                <c:formatCode>#,##0</c:formatCode>
                <c:ptCount val="5"/>
                <c:pt idx="0">
                  <c:v>5260</c:v>
                </c:pt>
                <c:pt idx="1">
                  <c:v>3540</c:v>
                </c:pt>
                <c:pt idx="2">
                  <c:v>1060</c:v>
                </c:pt>
                <c:pt idx="3">
                  <c:v>340</c:v>
                </c:pt>
                <c:pt idx="4">
                  <c:v>250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CE6-470C-8F89-CDA79890559A}"/>
            </c:ext>
          </c:extLst>
        </c:ser>
        <c:ser>
          <c:idx val="1"/>
          <c:order val="1"/>
          <c:tx>
            <c:v>Intérim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4CE6-470C-8F89-CDA79890559A}"/>
              </c:ext>
            </c:extLst>
          </c:dPt>
          <c:dLbls>
            <c:dLbl>
              <c:idx val="0"/>
              <c:layout>
                <c:manualLayout>
                  <c:x val="-3.7316403700606328E-3"/>
                  <c:y val="-7.86066022663496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CE6-470C-8F89-CDA79890559A}"/>
                </c:ext>
              </c:extLst>
            </c:dLbl>
            <c:dLbl>
              <c:idx val="1"/>
              <c:layout>
                <c:manualLayout>
                  <c:x val="-6.9158262581718621E-5"/>
                  <c:y val="-7.99129013218976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CE6-470C-8F89-CDA79890559A}"/>
                </c:ext>
              </c:extLst>
            </c:dLbl>
            <c:dLbl>
              <c:idx val="2"/>
              <c:layout>
                <c:manualLayout>
                  <c:x val="1.8656779857931908E-3"/>
                  <c:y val="-8.02984771319904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CE6-470C-8F89-CDA79890559A}"/>
                </c:ext>
              </c:extLst>
            </c:dLbl>
            <c:dLbl>
              <c:idx val="3"/>
              <c:layout>
                <c:manualLayout>
                  <c:x val="0"/>
                  <c:y val="-6.14220522943213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CE6-470C-8F89-CDA79890559A}"/>
                </c:ext>
              </c:extLst>
            </c:dLbl>
            <c:dLbl>
              <c:idx val="4"/>
              <c:layout>
                <c:manualLayout>
                  <c:x val="0"/>
                  <c:y val="1.96143193017868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CE6-470C-8F89-CDA79890559A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graph4'!$CE$49:$CI$49</c:f>
              <c:numCache>
                <c:formatCode>#,##0</c:formatCode>
                <c:ptCount val="5"/>
                <c:pt idx="0">
                  <c:v>-1080</c:v>
                </c:pt>
                <c:pt idx="1">
                  <c:v>-500</c:v>
                </c:pt>
                <c:pt idx="2">
                  <c:v>-160</c:v>
                </c:pt>
                <c:pt idx="3">
                  <c:v>-220</c:v>
                </c:pt>
                <c:pt idx="4">
                  <c:v>-200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CE6-470C-8F89-CDA79890559A}"/>
            </c:ext>
          </c:extLst>
        </c:ser>
        <c:ser>
          <c:idx val="2"/>
          <c:order val="2"/>
          <c:tx>
            <c:v>Total</c:v>
          </c:tx>
          <c:spPr>
            <a:noFill/>
          </c:spPr>
          <c:invertIfNegative val="0"/>
          <c:dLbls>
            <c:dLbl>
              <c:idx val="0"/>
              <c:layout>
                <c:manualLayout>
                  <c:x val="-1.4012420473493947E-4"/>
                  <c:y val="0.1152857549355827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CE6-470C-8F89-CDA79890559A}"/>
                </c:ext>
              </c:extLst>
            </c:dLbl>
            <c:dLbl>
              <c:idx val="1"/>
              <c:layout>
                <c:manualLayout>
                  <c:x val="1.6846074765401761E-3"/>
                  <c:y val="7.673088705994791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CE6-470C-8F89-CDA79890559A}"/>
                </c:ext>
              </c:extLst>
            </c:dLbl>
            <c:dLbl>
              <c:idx val="2"/>
              <c:layout>
                <c:manualLayout>
                  <c:x val="5.052830650618294E-3"/>
                  <c:y val="-5.554482897468739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CE6-470C-8F89-CDA79890559A}"/>
                </c:ext>
              </c:extLst>
            </c:dLbl>
            <c:dLbl>
              <c:idx val="3"/>
              <c:layout>
                <c:manualLayout>
                  <c:x val="-5.0439046395988454E-5"/>
                  <c:y val="-2.892782048371457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CE6-470C-8F89-CDA79890559A}"/>
                </c:ext>
              </c:extLst>
            </c:dLbl>
            <c:dLbl>
              <c:idx val="4"/>
              <c:layout>
                <c:manualLayout>
                  <c:x val="-1.8451339921769791E-3"/>
                  <c:y val="-3.01544226871665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CE6-470C-8F89-CDA79890559A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graph4'!$BS$49:$BW$49</c:f>
              <c:numCache>
                <c:formatCode>#,##0</c:formatCode>
                <c:ptCount val="5"/>
                <c:pt idx="0">
                  <c:v>4170</c:v>
                </c:pt>
                <c:pt idx="1">
                  <c:v>3040</c:v>
                </c:pt>
                <c:pt idx="2">
                  <c:v>890</c:v>
                </c:pt>
                <c:pt idx="3">
                  <c:v>120</c:v>
                </c:pt>
                <c:pt idx="4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4CE6-470C-8F89-CDA7989055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1624320"/>
        <c:axId val="211625856"/>
      </c:barChart>
      <c:catAx>
        <c:axId val="2116243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22225" cmpd="sng"/>
        </c:spPr>
        <c:txPr>
          <a:bodyPr rot="0" vert="horz"/>
          <a:lstStyle/>
          <a:p>
            <a:pPr>
              <a:defRPr sz="1000" b="0" baseline="0"/>
            </a:pPr>
            <a:endParaRPr lang="fr-FR"/>
          </a:p>
        </c:txPr>
        <c:crossAx val="211625856"/>
        <c:crosses val="autoZero"/>
        <c:auto val="1"/>
        <c:lblAlgn val="ctr"/>
        <c:lblOffset val="100"/>
        <c:noMultiLvlLbl val="0"/>
      </c:catAx>
      <c:valAx>
        <c:axId val="211625856"/>
        <c:scaling>
          <c:orientation val="minMax"/>
          <c:max val="6000"/>
          <c:min val="-1500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211624320"/>
        <c:crosses val="autoZero"/>
        <c:crossBetween val="between"/>
        <c:majorUnit val="1000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27865425198382032"/>
          <c:y val="0.15810180484344899"/>
          <c:w val="0.4416481968830514"/>
          <c:h val="5.7485996694990923E-2"/>
        </c:manualLayout>
      </c:layout>
      <c:overlay val="0"/>
      <c:txPr>
        <a:bodyPr/>
        <a:lstStyle/>
        <a:p>
          <a:pPr>
            <a:defRPr sz="1200" baseline="0"/>
          </a:pPr>
          <a:endParaRPr lang="fr-FR"/>
        </a:p>
      </c:txPr>
    </c:legend>
    <c:plotVisOnly val="1"/>
    <c:dispBlanksAs val="gap"/>
    <c:showDLblsOverMax val="0"/>
  </c:chart>
  <c:spPr>
    <a:ln>
      <a:solidFill>
        <a:schemeClr val="tx1">
          <a:tint val="75000"/>
          <a:shade val="95000"/>
          <a:satMod val="105000"/>
        </a:schemeClr>
      </a:solidFill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608162074974E-2"/>
          <c:y val="0.2627623295339831"/>
          <c:w val="0.83764367816093011"/>
          <c:h val="0.49131802580621503"/>
        </c:manualLayout>
      </c:layout>
      <c:lineChart>
        <c:grouping val="standard"/>
        <c:varyColors val="0"/>
        <c:ser>
          <c:idx val="0"/>
          <c:order val="0"/>
          <c:tx>
            <c:strRef>
              <c:f>'Données graph 1 et 2'!$AI$8:$AI$9</c:f>
              <c:strCache>
                <c:ptCount val="2"/>
                <c:pt idx="0">
                  <c:v>Construction 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 1 et 2'!$AI$10:$AI$50</c:f>
              <c:numCache>
                <c:formatCode>#\ ##0.0</c:formatCode>
                <c:ptCount val="41"/>
                <c:pt idx="0">
                  <c:v>100</c:v>
                </c:pt>
                <c:pt idx="1">
                  <c:v>100.38387009533653</c:v>
                </c:pt>
                <c:pt idx="2">
                  <c:v>100.48199778697644</c:v>
                </c:pt>
                <c:pt idx="3">
                  <c:v>100.20364416164955</c:v>
                </c:pt>
                <c:pt idx="4">
                  <c:v>99.759801132416953</c:v>
                </c:pt>
                <c:pt idx="5">
                  <c:v>98.654502583826371</c:v>
                </c:pt>
                <c:pt idx="6">
                  <c:v>97.646802883097052</c:v>
                </c:pt>
                <c:pt idx="7">
                  <c:v>96.979286075020639</c:v>
                </c:pt>
                <c:pt idx="8">
                  <c:v>96.029917251653856</c:v>
                </c:pt>
                <c:pt idx="9">
                  <c:v>96.579348255095908</c:v>
                </c:pt>
                <c:pt idx="10">
                  <c:v>95.629821625206489</c:v>
                </c:pt>
                <c:pt idx="11">
                  <c:v>96.170925335993147</c:v>
                </c:pt>
                <c:pt idx="12">
                  <c:v>96.539209680952396</c:v>
                </c:pt>
                <c:pt idx="13">
                  <c:v>96.779492755807624</c:v>
                </c:pt>
                <c:pt idx="14">
                  <c:v>97.097656625683797</c:v>
                </c:pt>
                <c:pt idx="15">
                  <c:v>97.485795127013446</c:v>
                </c:pt>
                <c:pt idx="16">
                  <c:v>98.936311734963098</c:v>
                </c:pt>
                <c:pt idx="17">
                  <c:v>100.23828802457004</c:v>
                </c:pt>
                <c:pt idx="18">
                  <c:v>101.27746101120904</c:v>
                </c:pt>
                <c:pt idx="19">
                  <c:v>102.00623891042527</c:v>
                </c:pt>
                <c:pt idx="20">
                  <c:v>102.59696382104686</c:v>
                </c:pt>
                <c:pt idx="21">
                  <c:v>102.60201358511205</c:v>
                </c:pt>
                <c:pt idx="22">
                  <c:v>104.42447920895106</c:v>
                </c:pt>
                <c:pt idx="23">
                  <c:v>104.43252149402862</c:v>
                </c:pt>
                <c:pt idx="24">
                  <c:v>107.8775740484993</c:v>
                </c:pt>
                <c:pt idx="25">
                  <c:v>109.12095878824235</c:v>
                </c:pt>
                <c:pt idx="26">
                  <c:v>110.09762449774855</c:v>
                </c:pt>
                <c:pt idx="27">
                  <c:v>109.50193288597461</c:v>
                </c:pt>
                <c:pt idx="28">
                  <c:v>102.30788312318278</c:v>
                </c:pt>
                <c:pt idx="29">
                  <c:v>109.35578129948142</c:v>
                </c:pt>
                <c:pt idx="30">
                  <c:v>112.80462065140844</c:v>
                </c:pt>
                <c:pt idx="31">
                  <c:v>113.27381353880999</c:v>
                </c:pt>
                <c:pt idx="32">
                  <c:v>115.12122594524843</c:v>
                </c:pt>
                <c:pt idx="33">
                  <c:v>115.75985602816239</c:v>
                </c:pt>
                <c:pt idx="34">
                  <c:v>116.59790936444936</c:v>
                </c:pt>
                <c:pt idx="35">
                  <c:v>118.96221414895763</c:v>
                </c:pt>
                <c:pt idx="36">
                  <c:v>117.17804036145267</c:v>
                </c:pt>
                <c:pt idx="37">
                  <c:v>117.59981682990835</c:v>
                </c:pt>
                <c:pt idx="38">
                  <c:v>118.32223796253132</c:v>
                </c:pt>
                <c:pt idx="39">
                  <c:v>119.20953198978539</c:v>
                </c:pt>
                <c:pt idx="40">
                  <c:v>119.3155153900711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9A1-4901-84C6-0393178499DC}"/>
            </c:ext>
          </c:extLst>
        </c:ser>
        <c:ser>
          <c:idx val="1"/>
          <c:order val="1"/>
          <c:tx>
            <c:strRef>
              <c:f>'Données graph 1 et 2'!$AH$8:$AH$9</c:f>
              <c:strCache>
                <c:ptCount val="2"/>
                <c:pt idx="0">
                  <c:v>Industrie </c:v>
                </c:pt>
              </c:strCache>
            </c:strRef>
          </c:tx>
          <c:spPr>
            <a:ln w="28575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 1 et 2'!$AH$10:$AH$50</c:f>
              <c:numCache>
                <c:formatCode>#\ ##0.0</c:formatCode>
                <c:ptCount val="41"/>
                <c:pt idx="0">
                  <c:v>100</c:v>
                </c:pt>
                <c:pt idx="1">
                  <c:v>99.889322799981556</c:v>
                </c:pt>
                <c:pt idx="2">
                  <c:v>99.622011518758171</c:v>
                </c:pt>
                <c:pt idx="3">
                  <c:v>99.664130974684753</c:v>
                </c:pt>
                <c:pt idx="4">
                  <c:v>99.560644166170519</c:v>
                </c:pt>
                <c:pt idx="5">
                  <c:v>99.562883065213228</c:v>
                </c:pt>
                <c:pt idx="6">
                  <c:v>99.345913108565583</c:v>
                </c:pt>
                <c:pt idx="7">
                  <c:v>99.431079230574795</c:v>
                </c:pt>
                <c:pt idx="8">
                  <c:v>98.666315674663423</c:v>
                </c:pt>
                <c:pt idx="9">
                  <c:v>99.160443829129164</c:v>
                </c:pt>
                <c:pt idx="10">
                  <c:v>99.156000031342131</c:v>
                </c:pt>
                <c:pt idx="11">
                  <c:v>98.964572798207044</c:v>
                </c:pt>
                <c:pt idx="12">
                  <c:v>99.348920263816183</c:v>
                </c:pt>
                <c:pt idx="13">
                  <c:v>98.926299213741515</c:v>
                </c:pt>
                <c:pt idx="14">
                  <c:v>98.614960158598961</c:v>
                </c:pt>
                <c:pt idx="15">
                  <c:v>98.166396925209128</c:v>
                </c:pt>
                <c:pt idx="16">
                  <c:v>98.231373843026944</c:v>
                </c:pt>
                <c:pt idx="17">
                  <c:v>98.183286107799915</c:v>
                </c:pt>
                <c:pt idx="18">
                  <c:v>98.35003468152992</c:v>
                </c:pt>
                <c:pt idx="19">
                  <c:v>98.493759404832886</c:v>
                </c:pt>
                <c:pt idx="20">
                  <c:v>98.608814794508376</c:v>
                </c:pt>
                <c:pt idx="21">
                  <c:v>99.237353318149786</c:v>
                </c:pt>
                <c:pt idx="22">
                  <c:v>99.979772894196202</c:v>
                </c:pt>
                <c:pt idx="23">
                  <c:v>99.60330688078912</c:v>
                </c:pt>
                <c:pt idx="24">
                  <c:v>99.69887707521174</c:v>
                </c:pt>
                <c:pt idx="25">
                  <c:v>100.09453679144001</c:v>
                </c:pt>
                <c:pt idx="26">
                  <c:v>100.46236560699889</c:v>
                </c:pt>
                <c:pt idx="27">
                  <c:v>100.22869042900157</c:v>
                </c:pt>
                <c:pt idx="28">
                  <c:v>97.662367247782839</c:v>
                </c:pt>
                <c:pt idx="29">
                  <c:v>98.326372548145571</c:v>
                </c:pt>
                <c:pt idx="30">
                  <c:v>99.378766149922157</c:v>
                </c:pt>
                <c:pt idx="31">
                  <c:v>99.855286638327883</c:v>
                </c:pt>
                <c:pt idx="32">
                  <c:v>100.74457286619345</c:v>
                </c:pt>
                <c:pt idx="33">
                  <c:v>101.31703100549294</c:v>
                </c:pt>
                <c:pt idx="34">
                  <c:v>101.86991964359771</c:v>
                </c:pt>
                <c:pt idx="35">
                  <c:v>102.88556151266965</c:v>
                </c:pt>
                <c:pt idx="36">
                  <c:v>102.91268107123706</c:v>
                </c:pt>
                <c:pt idx="37">
                  <c:v>102.71876939109985</c:v>
                </c:pt>
                <c:pt idx="38">
                  <c:v>103.11386139277769</c:v>
                </c:pt>
                <c:pt idx="39">
                  <c:v>103.51707042826578</c:v>
                </c:pt>
                <c:pt idx="40">
                  <c:v>103.66053497200403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9A1-4901-84C6-0393178499DC}"/>
            </c:ext>
          </c:extLst>
        </c:ser>
        <c:ser>
          <c:idx val="2"/>
          <c:order val="2"/>
          <c:tx>
            <c:strRef>
              <c:f>'Données graph 1 et 2'!$AJ$8:$AJ$9</c:f>
              <c:strCache>
                <c:ptCount val="2"/>
                <c:pt idx="0">
                  <c:v>Tertiaire marchand 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cat>
            <c:multiLvlStrRef>
              <c:f>'Données graph 1 et 2'!$A$10:$B$52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 1 et 2'!$AJ$10:$AJ$50</c:f>
              <c:numCache>
                <c:formatCode>#\ ##0.0</c:formatCode>
                <c:ptCount val="41"/>
                <c:pt idx="0">
                  <c:v>100</c:v>
                </c:pt>
                <c:pt idx="1">
                  <c:v>99.896687299459643</c:v>
                </c:pt>
                <c:pt idx="2">
                  <c:v>100.35188322952216</c:v>
                </c:pt>
                <c:pt idx="3">
                  <c:v>100.47229700367603</c:v>
                </c:pt>
                <c:pt idx="4">
                  <c:v>100.60572773120067</c:v>
                </c:pt>
                <c:pt idx="5">
                  <c:v>101.26941705471593</c:v>
                </c:pt>
                <c:pt idx="6">
                  <c:v>101.52817293957987</c:v>
                </c:pt>
                <c:pt idx="7">
                  <c:v>101.774064489799</c:v>
                </c:pt>
                <c:pt idx="8">
                  <c:v>102.03344632330872</c:v>
                </c:pt>
                <c:pt idx="9">
                  <c:v>102.55673206471876</c:v>
                </c:pt>
                <c:pt idx="10">
                  <c:v>102.61093638997281</c:v>
                </c:pt>
                <c:pt idx="11">
                  <c:v>103.15767085999757</c:v>
                </c:pt>
                <c:pt idx="12">
                  <c:v>103.79041463417484</c:v>
                </c:pt>
                <c:pt idx="13">
                  <c:v>104.0545099959424</c:v>
                </c:pt>
                <c:pt idx="14">
                  <c:v>104.41267448897268</c:v>
                </c:pt>
                <c:pt idx="15">
                  <c:v>104.25031245744498</c:v>
                </c:pt>
                <c:pt idx="16">
                  <c:v>105.06028199770473</c:v>
                </c:pt>
                <c:pt idx="17">
                  <c:v>105.71781568563772</c:v>
                </c:pt>
                <c:pt idx="18">
                  <c:v>106.51126447197123</c:v>
                </c:pt>
                <c:pt idx="19">
                  <c:v>107.14780897563116</c:v>
                </c:pt>
                <c:pt idx="20">
                  <c:v>107.99192174252288</c:v>
                </c:pt>
                <c:pt idx="21">
                  <c:v>108.09227712603042</c:v>
                </c:pt>
                <c:pt idx="22">
                  <c:v>108.31206652672947</c:v>
                </c:pt>
                <c:pt idx="23">
                  <c:v>109.1938177172524</c:v>
                </c:pt>
                <c:pt idx="24">
                  <c:v>109.57855668183308</c:v>
                </c:pt>
                <c:pt idx="25">
                  <c:v>110.44021599694453</c:v>
                </c:pt>
                <c:pt idx="26">
                  <c:v>110.95526043677108</c:v>
                </c:pt>
                <c:pt idx="27">
                  <c:v>112.00507145149771</c:v>
                </c:pt>
                <c:pt idx="28">
                  <c:v>109.79441976480915</c:v>
                </c:pt>
                <c:pt idx="29">
                  <c:v>109.72391784854845</c:v>
                </c:pt>
                <c:pt idx="30">
                  <c:v>112.52200433218351</c:v>
                </c:pt>
                <c:pt idx="31">
                  <c:v>112.18206470363501</c:v>
                </c:pt>
                <c:pt idx="32">
                  <c:v>113.22547243362958</c:v>
                </c:pt>
                <c:pt idx="33">
                  <c:v>116.1834747293673</c:v>
                </c:pt>
                <c:pt idx="34">
                  <c:v>117.9378690225299</c:v>
                </c:pt>
                <c:pt idx="35">
                  <c:v>119.25496136249841</c:v>
                </c:pt>
                <c:pt idx="36">
                  <c:v>119.95245809192951</c:v>
                </c:pt>
                <c:pt idx="37">
                  <c:v>120.96622542167476</c:v>
                </c:pt>
                <c:pt idx="38">
                  <c:v>121.6863107728189</c:v>
                </c:pt>
                <c:pt idx="39">
                  <c:v>121.57830676256279</c:v>
                </c:pt>
                <c:pt idx="40">
                  <c:v>122.40140231441003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9A1-4901-84C6-0393178499DC}"/>
            </c:ext>
          </c:extLst>
        </c:ser>
        <c:ser>
          <c:idx val="3"/>
          <c:order val="3"/>
          <c:tx>
            <c:strRef>
              <c:f>'Données graph 1 et 2'!$AK$8:$AK$9</c:f>
              <c:strCache>
                <c:ptCount val="2"/>
                <c:pt idx="0">
                  <c:v>Tertiaire non marchand </c:v>
                </c:pt>
              </c:strCache>
            </c:strRef>
          </c:tx>
          <c:spPr>
            <a:ln w="28575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 1 et 2'!$AK$10:$AK$50</c:f>
              <c:numCache>
                <c:formatCode>#\ ##0.0</c:formatCode>
                <c:ptCount val="41"/>
                <c:pt idx="0">
                  <c:v>100</c:v>
                </c:pt>
                <c:pt idx="1">
                  <c:v>100.78733888198741</c:v>
                </c:pt>
                <c:pt idx="2">
                  <c:v>100.92577351420751</c:v>
                </c:pt>
                <c:pt idx="3">
                  <c:v>102.67381306488646</c:v>
                </c:pt>
                <c:pt idx="4">
                  <c:v>103.43399881925019</c:v>
                </c:pt>
                <c:pt idx="5">
                  <c:v>103.24915134550953</c:v>
                </c:pt>
                <c:pt idx="6">
                  <c:v>103.98622064862704</c:v>
                </c:pt>
                <c:pt idx="7">
                  <c:v>104.47712211779259</c:v>
                </c:pt>
                <c:pt idx="8">
                  <c:v>104.92679090195087</c:v>
                </c:pt>
                <c:pt idx="9">
                  <c:v>105.55632104899651</c:v>
                </c:pt>
                <c:pt idx="10">
                  <c:v>104.93827115567802</c:v>
                </c:pt>
                <c:pt idx="11">
                  <c:v>105.40071255971171</c:v>
                </c:pt>
                <c:pt idx="12">
                  <c:v>105.8163516175638</c:v>
                </c:pt>
                <c:pt idx="13">
                  <c:v>106.52551073645331</c:v>
                </c:pt>
                <c:pt idx="14">
                  <c:v>107.11009284498354</c:v>
                </c:pt>
                <c:pt idx="15">
                  <c:v>107.48056794434926</c:v>
                </c:pt>
                <c:pt idx="16">
                  <c:v>107.75864642123267</c:v>
                </c:pt>
                <c:pt idx="17">
                  <c:v>107.60346216161152</c:v>
                </c:pt>
                <c:pt idx="18">
                  <c:v>107.48529204453143</c:v>
                </c:pt>
                <c:pt idx="19">
                  <c:v>106.68191145211199</c:v>
                </c:pt>
                <c:pt idx="20">
                  <c:v>107.03059266224997</c:v>
                </c:pt>
                <c:pt idx="21">
                  <c:v>107.1186561958898</c:v>
                </c:pt>
                <c:pt idx="22">
                  <c:v>106.52782392256697</c:v>
                </c:pt>
                <c:pt idx="23">
                  <c:v>106.73460671230957</c:v>
                </c:pt>
                <c:pt idx="24">
                  <c:v>106.8017286675381</c:v>
                </c:pt>
                <c:pt idx="25">
                  <c:v>106.82755277161881</c:v>
                </c:pt>
                <c:pt idx="26">
                  <c:v>107.63194001894773</c:v>
                </c:pt>
                <c:pt idx="27">
                  <c:v>107.33638073086674</c:v>
                </c:pt>
                <c:pt idx="28">
                  <c:v>107.06613147284936</c:v>
                </c:pt>
                <c:pt idx="29">
                  <c:v>106.33244805617115</c:v>
                </c:pt>
                <c:pt idx="30">
                  <c:v>108.00362655201702</c:v>
                </c:pt>
                <c:pt idx="31">
                  <c:v>108.72232334584888</c:v>
                </c:pt>
                <c:pt idx="32">
                  <c:v>108.98319914437089</c:v>
                </c:pt>
                <c:pt idx="33">
                  <c:v>109.21936511094125</c:v>
                </c:pt>
                <c:pt idx="34">
                  <c:v>109.62699684031267</c:v>
                </c:pt>
                <c:pt idx="35">
                  <c:v>110.15699994656478</c:v>
                </c:pt>
                <c:pt idx="36">
                  <c:v>110.21062861517595</c:v>
                </c:pt>
                <c:pt idx="37">
                  <c:v>110.25126430597348</c:v>
                </c:pt>
                <c:pt idx="38">
                  <c:v>110.23831142683871</c:v>
                </c:pt>
                <c:pt idx="39">
                  <c:v>110.34812027629198</c:v>
                </c:pt>
                <c:pt idx="40">
                  <c:v>110.70026568609357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9A1-4901-84C6-0393178499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1507456"/>
        <c:axId val="211521536"/>
      </c:lineChart>
      <c:catAx>
        <c:axId val="21150745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211521536"/>
        <c:crossesAt val="100"/>
        <c:auto val="0"/>
        <c:lblAlgn val="ctr"/>
        <c:lblOffset val="100"/>
        <c:tickLblSkip val="4"/>
        <c:tickMarkSkip val="4"/>
        <c:noMultiLvlLbl val="0"/>
      </c:catAx>
      <c:valAx>
        <c:axId val="211521536"/>
        <c:scaling>
          <c:orientation val="minMax"/>
          <c:max val="125"/>
          <c:min val="95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211507456"/>
        <c:crosses val="autoZero"/>
        <c:crossBetween val="midCat"/>
        <c:majorUnit val="5"/>
      </c:valAx>
      <c:spPr>
        <a:ln w="28575"/>
      </c:spPr>
    </c:plotArea>
    <c:legend>
      <c:legendPos val="r"/>
      <c:layout>
        <c:manualLayout>
          <c:xMode val="edge"/>
          <c:yMode val="edge"/>
          <c:x val="3.2670454545454551E-2"/>
          <c:y val="0.18203883495145681"/>
          <c:w val="0.95596590909090906"/>
          <c:h val="8.737864077669922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baseline="0">
                <a:effectLst/>
              </a:rPr>
              <a:t>Evolution des DPAE par type de contrat, </a:t>
            </a:r>
            <a:endParaRPr lang="fr-FR" sz="1400" b="1">
              <a:effectLst/>
            </a:endParaRP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baseline="0">
                <a:effectLst/>
              </a:rPr>
              <a:t>dans les Bouches-du-Rhône</a:t>
            </a:r>
            <a:endParaRPr lang="fr-FR" sz="1400" b="1">
              <a:effectLst/>
            </a:endParaRP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200" b="0" i="1" baseline="0">
                <a:effectLst/>
              </a:rPr>
              <a:t>(données CVS, base 100 au 1</a:t>
            </a:r>
            <a:r>
              <a:rPr lang="fr-FR" sz="1200" b="0" i="1" baseline="30000">
                <a:effectLst/>
              </a:rPr>
              <a:t>er</a:t>
            </a:r>
            <a:r>
              <a:rPr lang="fr-FR" sz="1200" b="0" i="1" baseline="0">
                <a:effectLst/>
              </a:rPr>
              <a:t> trimestre 2013)</a:t>
            </a:r>
            <a:endParaRPr lang="fr-FR" sz="1200">
              <a:effectLst/>
            </a:endParaRPr>
          </a:p>
        </c:rich>
      </c:tx>
      <c:layout>
        <c:manualLayout>
          <c:xMode val="edge"/>
          <c:yMode val="edge"/>
          <c:x val="0.29091766691218929"/>
          <c:y val="0"/>
        </c:manualLayout>
      </c:layout>
      <c:overlay val="0"/>
      <c:spPr>
        <a:solidFill>
          <a:sysClr val="window" lastClr="FFFFFF"/>
        </a:solidFill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7799010301577903E-2"/>
          <c:y val="0.21001566315074691"/>
          <c:w val="0.86019971469329792"/>
          <c:h val="0.68328684786054095"/>
        </c:manualLayout>
      </c:layout>
      <c:lineChart>
        <c:grouping val="standard"/>
        <c:varyColors val="0"/>
        <c:ser>
          <c:idx val="1"/>
          <c:order val="0"/>
          <c:tx>
            <c:v>CDD de plus d'un mois</c:v>
          </c:tx>
          <c:spPr>
            <a:ln w="25400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'Dep 04'!$F$2:$F$42</c:f>
              <c:strCache>
                <c:ptCount val="41"/>
                <c:pt idx="0">
                  <c:v>2013T1</c:v>
                </c:pt>
                <c:pt idx="1">
                  <c:v>2013T2</c:v>
                </c:pt>
                <c:pt idx="2">
                  <c:v>2013T3</c:v>
                </c:pt>
                <c:pt idx="3">
                  <c:v>2013T4</c:v>
                </c:pt>
                <c:pt idx="4">
                  <c:v>2014T1</c:v>
                </c:pt>
                <c:pt idx="5">
                  <c:v>2014T2</c:v>
                </c:pt>
                <c:pt idx="6">
                  <c:v>2014T3</c:v>
                </c:pt>
                <c:pt idx="7">
                  <c:v>2014T4</c:v>
                </c:pt>
                <c:pt idx="8">
                  <c:v>2015T1</c:v>
                </c:pt>
                <c:pt idx="9">
                  <c:v>2015T2</c:v>
                </c:pt>
                <c:pt idx="10">
                  <c:v>2015T3</c:v>
                </c:pt>
                <c:pt idx="11">
                  <c:v>2015T4</c:v>
                </c:pt>
                <c:pt idx="12">
                  <c:v>2016T1</c:v>
                </c:pt>
                <c:pt idx="13">
                  <c:v>2016T2</c:v>
                </c:pt>
                <c:pt idx="14">
                  <c:v>2016T3</c:v>
                </c:pt>
                <c:pt idx="15">
                  <c:v>2016T4</c:v>
                </c:pt>
                <c:pt idx="16">
                  <c:v>2017T1</c:v>
                </c:pt>
                <c:pt idx="17">
                  <c:v>2017T2</c:v>
                </c:pt>
                <c:pt idx="18">
                  <c:v>2017T3</c:v>
                </c:pt>
                <c:pt idx="19">
                  <c:v>2017T4</c:v>
                </c:pt>
                <c:pt idx="20">
                  <c:v>2018T1</c:v>
                </c:pt>
                <c:pt idx="21">
                  <c:v>2018T2</c:v>
                </c:pt>
                <c:pt idx="22">
                  <c:v>2018T3</c:v>
                </c:pt>
                <c:pt idx="23">
                  <c:v>2018T4</c:v>
                </c:pt>
                <c:pt idx="24">
                  <c:v>2019T1</c:v>
                </c:pt>
                <c:pt idx="25">
                  <c:v>2019T2</c:v>
                </c:pt>
                <c:pt idx="26">
                  <c:v>2019T3</c:v>
                </c:pt>
                <c:pt idx="27">
                  <c:v>2019T4</c:v>
                </c:pt>
                <c:pt idx="28">
                  <c:v>2020T1</c:v>
                </c:pt>
                <c:pt idx="29">
                  <c:v>2020T2</c:v>
                </c:pt>
                <c:pt idx="30">
                  <c:v>2020T3</c:v>
                </c:pt>
                <c:pt idx="31">
                  <c:v>2020T4</c:v>
                </c:pt>
                <c:pt idx="32">
                  <c:v>2021T1</c:v>
                </c:pt>
                <c:pt idx="33">
                  <c:v>2021T2</c:v>
                </c:pt>
                <c:pt idx="34">
                  <c:v>2021T3</c:v>
                </c:pt>
                <c:pt idx="35">
                  <c:v>2021T4</c:v>
                </c:pt>
                <c:pt idx="36">
                  <c:v>2022T1</c:v>
                </c:pt>
                <c:pt idx="37">
                  <c:v>2022T2</c:v>
                </c:pt>
                <c:pt idx="38">
                  <c:v>2022T3</c:v>
                </c:pt>
                <c:pt idx="39">
                  <c:v>2022T4</c:v>
                </c:pt>
                <c:pt idx="40">
                  <c:v>2023T1</c:v>
                </c:pt>
              </c:strCache>
            </c:strRef>
          </c:cat>
          <c:val>
            <c:numRef>
              <c:f>'Dep 13'!$G$2:$G$42</c:f>
              <c:numCache>
                <c:formatCode>General</c:formatCode>
                <c:ptCount val="41"/>
                <c:pt idx="0">
                  <c:v>100</c:v>
                </c:pt>
                <c:pt idx="1">
                  <c:v>96.220806605344251</c:v>
                </c:pt>
                <c:pt idx="2">
                  <c:v>99.323042739927075</c:v>
                </c:pt>
                <c:pt idx="3">
                  <c:v>98.757537664581179</c:v>
                </c:pt>
                <c:pt idx="4">
                  <c:v>94.940006708826346</c:v>
                </c:pt>
                <c:pt idx="5">
                  <c:v>97.987871999837509</c:v>
                </c:pt>
                <c:pt idx="6">
                  <c:v>94.096992991554259</c:v>
                </c:pt>
                <c:pt idx="7">
                  <c:v>98.686900321670862</c:v>
                </c:pt>
                <c:pt idx="8">
                  <c:v>101.27081353085924</c:v>
                </c:pt>
                <c:pt idx="9">
                  <c:v>102.43589893801071</c:v>
                </c:pt>
                <c:pt idx="10">
                  <c:v>100.50492911016305</c:v>
                </c:pt>
                <c:pt idx="11">
                  <c:v>100.44461258359276</c:v>
                </c:pt>
                <c:pt idx="12">
                  <c:v>102.86284445100694</c:v>
                </c:pt>
                <c:pt idx="13">
                  <c:v>103.57000480420233</c:v>
                </c:pt>
                <c:pt idx="14">
                  <c:v>104.61616607370905</c:v>
                </c:pt>
                <c:pt idx="15">
                  <c:v>107.53992533951934</c:v>
                </c:pt>
                <c:pt idx="16">
                  <c:v>107.7517709853373</c:v>
                </c:pt>
                <c:pt idx="17">
                  <c:v>110.2131801527793</c:v>
                </c:pt>
                <c:pt idx="18">
                  <c:v>106.37380477134381</c:v>
                </c:pt>
                <c:pt idx="19">
                  <c:v>111.44864709655657</c:v>
                </c:pt>
                <c:pt idx="20">
                  <c:v>109.91044750213379</c:v>
                </c:pt>
                <c:pt idx="21">
                  <c:v>109.99379350704781</c:v>
                </c:pt>
                <c:pt idx="22">
                  <c:v>109.18725975601917</c:v>
                </c:pt>
                <c:pt idx="23">
                  <c:v>108.0949614949611</c:v>
                </c:pt>
                <c:pt idx="24">
                  <c:v>109.45677491205686</c:v>
                </c:pt>
                <c:pt idx="25">
                  <c:v>111.3004832321262</c:v>
                </c:pt>
                <c:pt idx="26">
                  <c:v>111.38228687418561</c:v>
                </c:pt>
                <c:pt idx="27">
                  <c:v>112.22369136520909</c:v>
                </c:pt>
                <c:pt idx="28">
                  <c:v>103.80323928246864</c:v>
                </c:pt>
                <c:pt idx="29">
                  <c:v>66.597529018077068</c:v>
                </c:pt>
                <c:pt idx="30">
                  <c:v>112.60842517113096</c:v>
                </c:pt>
                <c:pt idx="31">
                  <c:v>98.778125706364676</c:v>
                </c:pt>
                <c:pt idx="32">
                  <c:v>105.80915577804322</c:v>
                </c:pt>
                <c:pt idx="33">
                  <c:v>120.47784573058749</c:v>
                </c:pt>
                <c:pt idx="34">
                  <c:v>131.09970351118628</c:v>
                </c:pt>
                <c:pt idx="35">
                  <c:v>128.11782867884958</c:v>
                </c:pt>
                <c:pt idx="36">
                  <c:v>124.32112077640404</c:v>
                </c:pt>
                <c:pt idx="37">
                  <c:v>130.87039832789179</c:v>
                </c:pt>
                <c:pt idx="38">
                  <c:v>130.69845441348144</c:v>
                </c:pt>
                <c:pt idx="39">
                  <c:v>125.75614230978911</c:v>
                </c:pt>
                <c:pt idx="40">
                  <c:v>122.73085532120875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9F6-40BB-83F4-0D3FFC7217B0}"/>
            </c:ext>
          </c:extLst>
        </c:ser>
        <c:ser>
          <c:idx val="0"/>
          <c:order val="1"/>
          <c:tx>
            <c:v>CDI</c:v>
          </c:tx>
          <c:spPr>
            <a:ln w="25400">
              <a:solidFill>
                <a:schemeClr val="accent1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'Dep 04'!$F$2:$F$42</c:f>
              <c:strCache>
                <c:ptCount val="41"/>
                <c:pt idx="0">
                  <c:v>2013T1</c:v>
                </c:pt>
                <c:pt idx="1">
                  <c:v>2013T2</c:v>
                </c:pt>
                <c:pt idx="2">
                  <c:v>2013T3</c:v>
                </c:pt>
                <c:pt idx="3">
                  <c:v>2013T4</c:v>
                </c:pt>
                <c:pt idx="4">
                  <c:v>2014T1</c:v>
                </c:pt>
                <c:pt idx="5">
                  <c:v>2014T2</c:v>
                </c:pt>
                <c:pt idx="6">
                  <c:v>2014T3</c:v>
                </c:pt>
                <c:pt idx="7">
                  <c:v>2014T4</c:v>
                </c:pt>
                <c:pt idx="8">
                  <c:v>2015T1</c:v>
                </c:pt>
                <c:pt idx="9">
                  <c:v>2015T2</c:v>
                </c:pt>
                <c:pt idx="10">
                  <c:v>2015T3</c:v>
                </c:pt>
                <c:pt idx="11">
                  <c:v>2015T4</c:v>
                </c:pt>
                <c:pt idx="12">
                  <c:v>2016T1</c:v>
                </c:pt>
                <c:pt idx="13">
                  <c:v>2016T2</c:v>
                </c:pt>
                <c:pt idx="14">
                  <c:v>2016T3</c:v>
                </c:pt>
                <c:pt idx="15">
                  <c:v>2016T4</c:v>
                </c:pt>
                <c:pt idx="16">
                  <c:v>2017T1</c:v>
                </c:pt>
                <c:pt idx="17">
                  <c:v>2017T2</c:v>
                </c:pt>
                <c:pt idx="18">
                  <c:v>2017T3</c:v>
                </c:pt>
                <c:pt idx="19">
                  <c:v>2017T4</c:v>
                </c:pt>
                <c:pt idx="20">
                  <c:v>2018T1</c:v>
                </c:pt>
                <c:pt idx="21">
                  <c:v>2018T2</c:v>
                </c:pt>
                <c:pt idx="22">
                  <c:v>2018T3</c:v>
                </c:pt>
                <c:pt idx="23">
                  <c:v>2018T4</c:v>
                </c:pt>
                <c:pt idx="24">
                  <c:v>2019T1</c:v>
                </c:pt>
                <c:pt idx="25">
                  <c:v>2019T2</c:v>
                </c:pt>
                <c:pt idx="26">
                  <c:v>2019T3</c:v>
                </c:pt>
                <c:pt idx="27">
                  <c:v>2019T4</c:v>
                </c:pt>
                <c:pt idx="28">
                  <c:v>2020T1</c:v>
                </c:pt>
                <c:pt idx="29">
                  <c:v>2020T2</c:v>
                </c:pt>
                <c:pt idx="30">
                  <c:v>2020T3</c:v>
                </c:pt>
                <c:pt idx="31">
                  <c:v>2020T4</c:v>
                </c:pt>
                <c:pt idx="32">
                  <c:v>2021T1</c:v>
                </c:pt>
                <c:pt idx="33">
                  <c:v>2021T2</c:v>
                </c:pt>
                <c:pt idx="34">
                  <c:v>2021T3</c:v>
                </c:pt>
                <c:pt idx="35">
                  <c:v>2021T4</c:v>
                </c:pt>
                <c:pt idx="36">
                  <c:v>2022T1</c:v>
                </c:pt>
                <c:pt idx="37">
                  <c:v>2022T2</c:v>
                </c:pt>
                <c:pt idx="38">
                  <c:v>2022T3</c:v>
                </c:pt>
                <c:pt idx="39">
                  <c:v>2022T4</c:v>
                </c:pt>
                <c:pt idx="40">
                  <c:v>2023T1</c:v>
                </c:pt>
              </c:strCache>
            </c:strRef>
          </c:cat>
          <c:val>
            <c:numRef>
              <c:f>'Dep 13'!$H$2:$H$42</c:f>
              <c:numCache>
                <c:formatCode>General</c:formatCode>
                <c:ptCount val="41"/>
                <c:pt idx="0">
                  <c:v>100</c:v>
                </c:pt>
                <c:pt idx="1">
                  <c:v>98.734094902594123</c:v>
                </c:pt>
                <c:pt idx="2">
                  <c:v>102.17182526661834</c:v>
                </c:pt>
                <c:pt idx="3">
                  <c:v>98.922738198379577</c:v>
                </c:pt>
                <c:pt idx="4">
                  <c:v>99.489776560694409</c:v>
                </c:pt>
                <c:pt idx="5">
                  <c:v>102.88371110173271</c:v>
                </c:pt>
                <c:pt idx="6">
                  <c:v>96.819006107232354</c:v>
                </c:pt>
                <c:pt idx="7">
                  <c:v>96.993781456065776</c:v>
                </c:pt>
                <c:pt idx="8">
                  <c:v>99.937255987216972</c:v>
                </c:pt>
                <c:pt idx="9">
                  <c:v>102.76512626751837</c:v>
                </c:pt>
                <c:pt idx="10">
                  <c:v>102.58161463537476</c:v>
                </c:pt>
                <c:pt idx="11">
                  <c:v>104.659665630364</c:v>
                </c:pt>
                <c:pt idx="12">
                  <c:v>107.52697085101035</c:v>
                </c:pt>
                <c:pt idx="13">
                  <c:v>103.81555507876448</c:v>
                </c:pt>
                <c:pt idx="14">
                  <c:v>109.15871671230558</c:v>
                </c:pt>
                <c:pt idx="15">
                  <c:v>109.04838458593646</c:v>
                </c:pt>
                <c:pt idx="16">
                  <c:v>111.88435044540957</c:v>
                </c:pt>
                <c:pt idx="17">
                  <c:v>121.904521787582</c:v>
                </c:pt>
                <c:pt idx="18">
                  <c:v>122.26583831107898</c:v>
                </c:pt>
                <c:pt idx="19">
                  <c:v>131.93697186393757</c:v>
                </c:pt>
                <c:pt idx="20">
                  <c:v>136.59347952220929</c:v>
                </c:pt>
                <c:pt idx="21">
                  <c:v>135.65139585484621</c:v>
                </c:pt>
                <c:pt idx="22">
                  <c:v>136.48398433405163</c:v>
                </c:pt>
                <c:pt idx="23">
                  <c:v>137.8315412461761</c:v>
                </c:pt>
                <c:pt idx="24">
                  <c:v>138.79608765852473</c:v>
                </c:pt>
                <c:pt idx="25">
                  <c:v>138.76061942988409</c:v>
                </c:pt>
                <c:pt idx="26">
                  <c:v>139.98564620657447</c:v>
                </c:pt>
                <c:pt idx="27">
                  <c:v>142.21459094929395</c:v>
                </c:pt>
                <c:pt idx="28">
                  <c:v>138.05918959170731</c:v>
                </c:pt>
                <c:pt idx="29">
                  <c:v>80.104052512341568</c:v>
                </c:pt>
                <c:pt idx="30">
                  <c:v>129.69872288350354</c:v>
                </c:pt>
                <c:pt idx="31">
                  <c:v>115.96934912013397</c:v>
                </c:pt>
                <c:pt idx="32">
                  <c:v>122.27352770414861</c:v>
                </c:pt>
                <c:pt idx="33">
                  <c:v>149.93907583239624</c:v>
                </c:pt>
                <c:pt idx="34">
                  <c:v>158.85651035230731</c:v>
                </c:pt>
                <c:pt idx="35">
                  <c:v>165.92317752851591</c:v>
                </c:pt>
                <c:pt idx="36">
                  <c:v>166.23099506709042</c:v>
                </c:pt>
                <c:pt idx="37">
                  <c:v>173.08642386449725</c:v>
                </c:pt>
                <c:pt idx="38">
                  <c:v>169.41721312068037</c:v>
                </c:pt>
                <c:pt idx="39">
                  <c:v>176.15082373500516</c:v>
                </c:pt>
                <c:pt idx="40">
                  <c:v>173.04797482460228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9F6-40BB-83F4-0D3FFC7217B0}"/>
            </c:ext>
          </c:extLst>
        </c:ser>
        <c:ser>
          <c:idx val="2"/>
          <c:order val="2"/>
          <c:tx>
            <c:v>Total</c:v>
          </c:tx>
          <c:spPr>
            <a:ln w="25400"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strRef>
              <c:f>'Dep 04'!$F$2:$F$42</c:f>
              <c:strCache>
                <c:ptCount val="41"/>
                <c:pt idx="0">
                  <c:v>2013T1</c:v>
                </c:pt>
                <c:pt idx="1">
                  <c:v>2013T2</c:v>
                </c:pt>
                <c:pt idx="2">
                  <c:v>2013T3</c:v>
                </c:pt>
                <c:pt idx="3">
                  <c:v>2013T4</c:v>
                </c:pt>
                <c:pt idx="4">
                  <c:v>2014T1</c:v>
                </c:pt>
                <c:pt idx="5">
                  <c:v>2014T2</c:v>
                </c:pt>
                <c:pt idx="6">
                  <c:v>2014T3</c:v>
                </c:pt>
                <c:pt idx="7">
                  <c:v>2014T4</c:v>
                </c:pt>
                <c:pt idx="8">
                  <c:v>2015T1</c:v>
                </c:pt>
                <c:pt idx="9">
                  <c:v>2015T2</c:v>
                </c:pt>
                <c:pt idx="10">
                  <c:v>2015T3</c:v>
                </c:pt>
                <c:pt idx="11">
                  <c:v>2015T4</c:v>
                </c:pt>
                <c:pt idx="12">
                  <c:v>2016T1</c:v>
                </c:pt>
                <c:pt idx="13">
                  <c:v>2016T2</c:v>
                </c:pt>
                <c:pt idx="14">
                  <c:v>2016T3</c:v>
                </c:pt>
                <c:pt idx="15">
                  <c:v>2016T4</c:v>
                </c:pt>
                <c:pt idx="16">
                  <c:v>2017T1</c:v>
                </c:pt>
                <c:pt idx="17">
                  <c:v>2017T2</c:v>
                </c:pt>
                <c:pt idx="18">
                  <c:v>2017T3</c:v>
                </c:pt>
                <c:pt idx="19">
                  <c:v>2017T4</c:v>
                </c:pt>
                <c:pt idx="20">
                  <c:v>2018T1</c:v>
                </c:pt>
                <c:pt idx="21">
                  <c:v>2018T2</c:v>
                </c:pt>
                <c:pt idx="22">
                  <c:v>2018T3</c:v>
                </c:pt>
                <c:pt idx="23">
                  <c:v>2018T4</c:v>
                </c:pt>
                <c:pt idx="24">
                  <c:v>2019T1</c:v>
                </c:pt>
                <c:pt idx="25">
                  <c:v>2019T2</c:v>
                </c:pt>
                <c:pt idx="26">
                  <c:v>2019T3</c:v>
                </c:pt>
                <c:pt idx="27">
                  <c:v>2019T4</c:v>
                </c:pt>
                <c:pt idx="28">
                  <c:v>2020T1</c:v>
                </c:pt>
                <c:pt idx="29">
                  <c:v>2020T2</c:v>
                </c:pt>
                <c:pt idx="30">
                  <c:v>2020T3</c:v>
                </c:pt>
                <c:pt idx="31">
                  <c:v>2020T4</c:v>
                </c:pt>
                <c:pt idx="32">
                  <c:v>2021T1</c:v>
                </c:pt>
                <c:pt idx="33">
                  <c:v>2021T2</c:v>
                </c:pt>
                <c:pt idx="34">
                  <c:v>2021T3</c:v>
                </c:pt>
                <c:pt idx="35">
                  <c:v>2021T4</c:v>
                </c:pt>
                <c:pt idx="36">
                  <c:v>2022T1</c:v>
                </c:pt>
                <c:pt idx="37">
                  <c:v>2022T2</c:v>
                </c:pt>
                <c:pt idx="38">
                  <c:v>2022T3</c:v>
                </c:pt>
                <c:pt idx="39">
                  <c:v>2022T4</c:v>
                </c:pt>
                <c:pt idx="40">
                  <c:v>2023T1</c:v>
                </c:pt>
              </c:strCache>
            </c:strRef>
          </c:cat>
          <c:val>
            <c:numRef>
              <c:f>'Dep 13'!$I$2:$I$42</c:f>
              <c:numCache>
                <c:formatCode>General</c:formatCode>
                <c:ptCount val="41"/>
                <c:pt idx="0">
                  <c:v>100</c:v>
                </c:pt>
                <c:pt idx="1">
                  <c:v>97.396547634775771</c:v>
                </c:pt>
                <c:pt idx="2">
                  <c:v>100.65573127558916</c:v>
                </c:pt>
                <c:pt idx="3">
                  <c:v>98.83482010204898</c:v>
                </c:pt>
                <c:pt idx="4">
                  <c:v>97.068433875405432</c:v>
                </c:pt>
                <c:pt idx="5">
                  <c:v>100.27819377147513</c:v>
                </c:pt>
                <c:pt idx="6">
                  <c:v>95.370377547657696</c:v>
                </c:pt>
                <c:pt idx="7">
                  <c:v>97.894842633671146</c:v>
                </c:pt>
                <c:pt idx="8">
                  <c:v>100.64696217210989</c:v>
                </c:pt>
                <c:pt idx="9">
                  <c:v>102.58991472670309</c:v>
                </c:pt>
                <c:pt idx="10">
                  <c:v>101.47642306089273</c:v>
                </c:pt>
                <c:pt idx="11">
                  <c:v>102.41645593070984</c:v>
                </c:pt>
                <c:pt idx="12">
                  <c:v>105.04476873758377</c:v>
                </c:pt>
                <c:pt idx="13">
                  <c:v>103.68487564210294</c:v>
                </c:pt>
                <c:pt idx="14">
                  <c:v>106.74121602118723</c:v>
                </c:pt>
                <c:pt idx="15">
                  <c:v>108.24559743817139</c:v>
                </c:pt>
                <c:pt idx="16">
                  <c:v>109.68503237596634</c:v>
                </c:pt>
                <c:pt idx="17">
                  <c:v>115.68250496688044</c:v>
                </c:pt>
                <c:pt idx="18">
                  <c:v>113.80825464890638</c:v>
                </c:pt>
                <c:pt idx="19">
                  <c:v>121.03328729867233</c:v>
                </c:pt>
                <c:pt idx="20">
                  <c:v>122.39303279486246</c:v>
                </c:pt>
                <c:pt idx="21">
                  <c:v>121.99667269530288</c:v>
                </c:pt>
                <c:pt idx="22">
                  <c:v>121.95693647420676</c:v>
                </c:pt>
                <c:pt idx="23">
                  <c:v>122.00602650358894</c:v>
                </c:pt>
                <c:pt idx="24">
                  <c:v>123.18199450150549</c:v>
                </c:pt>
                <c:pt idx="25">
                  <c:v>124.14660551615171</c:v>
                </c:pt>
                <c:pt idx="26">
                  <c:v>124.76322020501853</c:v>
                </c:pt>
                <c:pt idx="27">
                  <c:v>126.25372969752229</c:v>
                </c:pt>
                <c:pt idx="28">
                  <c:v>119.8285103684843</c:v>
                </c:pt>
                <c:pt idx="29">
                  <c:v>72.916013791417413</c:v>
                </c:pt>
                <c:pt idx="30">
                  <c:v>120.60343483541169</c:v>
                </c:pt>
                <c:pt idx="31">
                  <c:v>106.82034940820175</c:v>
                </c:pt>
                <c:pt idx="32">
                  <c:v>113.51135119212476</c:v>
                </c:pt>
                <c:pt idx="33">
                  <c:v>134.2600994601429</c:v>
                </c:pt>
                <c:pt idx="34">
                  <c:v>144.08461124533764</c:v>
                </c:pt>
                <c:pt idx="35">
                  <c:v>145.80354337507569</c:v>
                </c:pt>
                <c:pt idx="36">
                  <c:v>143.9269729167242</c:v>
                </c:pt>
                <c:pt idx="37">
                  <c:v>150.61947103762793</c:v>
                </c:pt>
                <c:pt idx="38">
                  <c:v>148.81147124108793</c:v>
                </c:pt>
                <c:pt idx="39">
                  <c:v>149.33127083029851</c:v>
                </c:pt>
                <c:pt idx="40">
                  <c:v>146.26969961045504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9F6-40BB-83F4-0D3FFC7217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598528"/>
        <c:axId val="212083072"/>
      </c:lineChart>
      <c:catAx>
        <c:axId val="21059852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none"/>
        <c:minorTickMark val="none"/>
        <c:tickLblPos val="low"/>
        <c:spPr>
          <a:ln w="31750"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212083072"/>
        <c:crossesAt val="100"/>
        <c:auto val="0"/>
        <c:lblAlgn val="ctr"/>
        <c:lblOffset val="100"/>
        <c:tickLblSkip val="4"/>
        <c:tickMarkSkip val="4"/>
        <c:noMultiLvlLbl val="0"/>
      </c:catAx>
      <c:valAx>
        <c:axId val="212083072"/>
        <c:scaling>
          <c:orientation val="minMax"/>
          <c:max val="180"/>
          <c:min val="6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210598528"/>
        <c:crossesAt val="1"/>
        <c:crossBetween val="midCat"/>
        <c:majorUnit val="20"/>
        <c:minorUnit val="0.2"/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t"/>
      <c:layout/>
      <c:overlay val="0"/>
      <c:spPr>
        <a:solidFill>
          <a:sysClr val="window" lastClr="FFFFFF"/>
        </a:solidFill>
      </c:spPr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  <a:cs typeface="Calibri"/>
              </a:rPr>
              <a:t>Stock de bénéficiaires des principaux contrats aidés, dans les Bouches-du-Rhône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  <a:cs typeface="Calibri"/>
              </a:rPr>
              <a:t>(données brutes, en nombre)</a:t>
            </a:r>
          </a:p>
        </c:rich>
      </c:tx>
      <c:layout>
        <c:manualLayout>
          <c:xMode val="edge"/>
          <c:yMode val="edge"/>
          <c:x val="0.13790063251157048"/>
          <c:y val="1.835792125984252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2094879587940811E-2"/>
          <c:y val="0.17791309936205024"/>
          <c:w val="0.93016067977190131"/>
          <c:h val="0.50499133191202406"/>
        </c:manualLayout>
      </c:layout>
      <c:areaChart>
        <c:grouping val="stacked"/>
        <c:varyColors val="0"/>
        <c:ser>
          <c:idx val="1"/>
          <c:order val="0"/>
          <c:tx>
            <c:strRef>
              <c:f>'Données GRAPHIQUE_stocks_bénéf'!$AU$2</c:f>
              <c:strCache>
                <c:ptCount val="1"/>
                <c:pt idx="0">
                  <c:v>CUI-CAE / PEC</c:v>
                </c:pt>
              </c:strCache>
            </c:strRef>
          </c:tx>
          <c:spPr>
            <a:solidFill>
              <a:srgbClr val="4F81BD">
                <a:lumMod val="40000"/>
                <a:lumOff val="60000"/>
                <a:alpha val="70000"/>
              </a:srgbClr>
            </a:solidFill>
            <a:ln w="28575">
              <a:noFill/>
              <a:prstDash val="solid"/>
            </a:ln>
          </c:spPr>
          <c:cat>
            <c:multiLvlStrRef>
              <c:f>'Données GRAPHIQUE_stocks_bénéf'!$AS$3:$AT$55</c:f>
              <c:multiLvlStrCache>
                <c:ptCount val="5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  <c:pt idx="52">
                    <c:v>2023</c:v>
                  </c:pt>
                </c:lvl>
              </c:multiLvlStrCache>
            </c:multiLvlStrRef>
          </c:cat>
          <c:val>
            <c:numRef>
              <c:f>'Données GRAPHIQUE_stocks_bénéf'!$AU$3:$AU$55</c:f>
              <c:numCache>
                <c:formatCode>#,##0</c:formatCode>
                <c:ptCount val="53"/>
                <c:pt idx="0">
                  <c:v>2942</c:v>
                </c:pt>
                <c:pt idx="1">
                  <c:v>6428</c:v>
                </c:pt>
                <c:pt idx="2">
                  <c:v>9325</c:v>
                </c:pt>
                <c:pt idx="3">
                  <c:v>9348</c:v>
                </c:pt>
                <c:pt idx="4">
                  <c:v>8042</c:v>
                </c:pt>
                <c:pt idx="5">
                  <c:v>7287</c:v>
                </c:pt>
                <c:pt idx="6">
                  <c:v>6287</c:v>
                </c:pt>
                <c:pt idx="7">
                  <c:v>7545</c:v>
                </c:pt>
                <c:pt idx="8">
                  <c:v>9183</c:v>
                </c:pt>
                <c:pt idx="9">
                  <c:v>9743</c:v>
                </c:pt>
                <c:pt idx="10">
                  <c:v>9132</c:v>
                </c:pt>
                <c:pt idx="11">
                  <c:v>7985</c:v>
                </c:pt>
                <c:pt idx="12">
                  <c:v>8269</c:v>
                </c:pt>
                <c:pt idx="13">
                  <c:v>8287</c:v>
                </c:pt>
                <c:pt idx="14">
                  <c:v>7652</c:v>
                </c:pt>
                <c:pt idx="15">
                  <c:v>8372</c:v>
                </c:pt>
                <c:pt idx="16">
                  <c:v>9154</c:v>
                </c:pt>
                <c:pt idx="17">
                  <c:v>9981</c:v>
                </c:pt>
                <c:pt idx="18">
                  <c:v>9336</c:v>
                </c:pt>
                <c:pt idx="19">
                  <c:v>8820</c:v>
                </c:pt>
                <c:pt idx="20">
                  <c:v>9141</c:v>
                </c:pt>
                <c:pt idx="21">
                  <c:v>9736</c:v>
                </c:pt>
                <c:pt idx="22">
                  <c:v>9697</c:v>
                </c:pt>
                <c:pt idx="23">
                  <c:v>9695</c:v>
                </c:pt>
                <c:pt idx="24">
                  <c:v>10343</c:v>
                </c:pt>
                <c:pt idx="25">
                  <c:v>10863</c:v>
                </c:pt>
                <c:pt idx="26">
                  <c:v>10915</c:v>
                </c:pt>
                <c:pt idx="27">
                  <c:v>10757</c:v>
                </c:pt>
                <c:pt idx="28">
                  <c:v>10890</c:v>
                </c:pt>
                <c:pt idx="29">
                  <c:v>9935</c:v>
                </c:pt>
                <c:pt idx="30">
                  <c:v>7421</c:v>
                </c:pt>
                <c:pt idx="31">
                  <c:v>5407</c:v>
                </c:pt>
                <c:pt idx="32">
                  <c:v>4556</c:v>
                </c:pt>
                <c:pt idx="33">
                  <c:v>4125</c:v>
                </c:pt>
                <c:pt idx="34">
                  <c:v>3595</c:v>
                </c:pt>
                <c:pt idx="35">
                  <c:v>3613</c:v>
                </c:pt>
                <c:pt idx="36">
                  <c:v>3664</c:v>
                </c:pt>
                <c:pt idx="37">
                  <c:v>3671</c:v>
                </c:pt>
                <c:pt idx="38">
                  <c:v>3331</c:v>
                </c:pt>
                <c:pt idx="39">
                  <c:v>2704</c:v>
                </c:pt>
                <c:pt idx="40">
                  <c:v>2293</c:v>
                </c:pt>
                <c:pt idx="41">
                  <c:v>1880</c:v>
                </c:pt>
                <c:pt idx="42">
                  <c:v>1941</c:v>
                </c:pt>
                <c:pt idx="43">
                  <c:v>2032</c:v>
                </c:pt>
                <c:pt idx="44">
                  <c:v>2097</c:v>
                </c:pt>
                <c:pt idx="45">
                  <c:v>2233</c:v>
                </c:pt>
                <c:pt idx="46">
                  <c:v>2220</c:v>
                </c:pt>
                <c:pt idx="47">
                  <c:v>2347</c:v>
                </c:pt>
                <c:pt idx="48">
                  <c:v>2432</c:v>
                </c:pt>
                <c:pt idx="49">
                  <c:v>2269</c:v>
                </c:pt>
                <c:pt idx="50">
                  <c:v>1666</c:v>
                </c:pt>
                <c:pt idx="51">
                  <c:v>1172</c:v>
                </c:pt>
                <c:pt idx="52">
                  <c:v>919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70-494C-888B-661601906801}"/>
            </c:ext>
          </c:extLst>
        </c:ser>
        <c:ser>
          <c:idx val="3"/>
          <c:order val="1"/>
          <c:tx>
            <c:strRef>
              <c:f>'Données GRAPHIQUE_stocks_bénéf'!$AX$2</c:f>
              <c:strCache>
                <c:ptCount val="1"/>
                <c:pt idx="0">
                  <c:v>CUI-CIE</c:v>
                </c:pt>
              </c:strCache>
            </c:strRef>
          </c:tx>
          <c:spPr>
            <a:solidFill>
              <a:srgbClr val="1F497D">
                <a:alpha val="80000"/>
              </a:srgbClr>
            </a:solidFill>
            <a:ln w="25400">
              <a:noFill/>
            </a:ln>
          </c:spPr>
          <c:cat>
            <c:multiLvlStrRef>
              <c:f>'Données GRAPHIQUE_stocks_bénéf'!$AS$3:$AT$55</c:f>
              <c:multiLvlStrCache>
                <c:ptCount val="5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  <c:pt idx="52">
                    <c:v>2023</c:v>
                  </c:pt>
                </c:lvl>
              </c:multiLvlStrCache>
            </c:multiLvlStrRef>
          </c:cat>
          <c:val>
            <c:numRef>
              <c:f>'Données GRAPHIQUE_stocks_bénéf'!$AX$3:$AX$55</c:f>
              <c:numCache>
                <c:formatCode>#,##0</c:formatCode>
                <c:ptCount val="53"/>
                <c:pt idx="0">
                  <c:v>1770</c:v>
                </c:pt>
                <c:pt idx="1">
                  <c:v>3632</c:v>
                </c:pt>
                <c:pt idx="2">
                  <c:v>3186</c:v>
                </c:pt>
                <c:pt idx="3">
                  <c:v>2621</c:v>
                </c:pt>
                <c:pt idx="4">
                  <c:v>2545</c:v>
                </c:pt>
                <c:pt idx="5">
                  <c:v>2239</c:v>
                </c:pt>
                <c:pt idx="6">
                  <c:v>2202</c:v>
                </c:pt>
                <c:pt idx="7">
                  <c:v>2605</c:v>
                </c:pt>
                <c:pt idx="8">
                  <c:v>2326</c:v>
                </c:pt>
                <c:pt idx="9">
                  <c:v>1538</c:v>
                </c:pt>
                <c:pt idx="10">
                  <c:v>1234</c:v>
                </c:pt>
                <c:pt idx="11">
                  <c:v>976</c:v>
                </c:pt>
                <c:pt idx="12">
                  <c:v>943</c:v>
                </c:pt>
                <c:pt idx="13">
                  <c:v>974</c:v>
                </c:pt>
                <c:pt idx="14">
                  <c:v>1038</c:v>
                </c:pt>
                <c:pt idx="15">
                  <c:v>1296</c:v>
                </c:pt>
                <c:pt idx="16">
                  <c:v>1391</c:v>
                </c:pt>
                <c:pt idx="17">
                  <c:v>1256</c:v>
                </c:pt>
                <c:pt idx="18">
                  <c:v>1112</c:v>
                </c:pt>
                <c:pt idx="19">
                  <c:v>1066</c:v>
                </c:pt>
                <c:pt idx="20">
                  <c:v>1156</c:v>
                </c:pt>
                <c:pt idx="21">
                  <c:v>1499</c:v>
                </c:pt>
                <c:pt idx="22">
                  <c:v>1877</c:v>
                </c:pt>
                <c:pt idx="23">
                  <c:v>2228</c:v>
                </c:pt>
                <c:pt idx="24">
                  <c:v>2765</c:v>
                </c:pt>
                <c:pt idx="25">
                  <c:v>2637</c:v>
                </c:pt>
                <c:pt idx="26">
                  <c:v>2010</c:v>
                </c:pt>
                <c:pt idx="27">
                  <c:v>1696</c:v>
                </c:pt>
                <c:pt idx="28">
                  <c:v>1371</c:v>
                </c:pt>
                <c:pt idx="29">
                  <c:v>997</c:v>
                </c:pt>
                <c:pt idx="30">
                  <c:v>670</c:v>
                </c:pt>
                <c:pt idx="31">
                  <c:v>407</c:v>
                </c:pt>
                <c:pt idx="32">
                  <c:v>171</c:v>
                </c:pt>
                <c:pt idx="33">
                  <c:v>75</c:v>
                </c:pt>
                <c:pt idx="34">
                  <c:v>0</c:v>
                </c:pt>
                <c:pt idx="35">
                  <c:v>1</c:v>
                </c:pt>
                <c:pt idx="36">
                  <c:v>2</c:v>
                </c:pt>
                <c:pt idx="37">
                  <c:v>3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71</c:v>
                </c:pt>
                <c:pt idx="44">
                  <c:v>310</c:v>
                </c:pt>
                <c:pt idx="45">
                  <c:v>718</c:v>
                </c:pt>
                <c:pt idx="46">
                  <c:v>929</c:v>
                </c:pt>
                <c:pt idx="47">
                  <c:v>1174</c:v>
                </c:pt>
                <c:pt idx="48">
                  <c:v>1383</c:v>
                </c:pt>
                <c:pt idx="49">
                  <c:v>1119</c:v>
                </c:pt>
                <c:pt idx="50">
                  <c:v>753</c:v>
                </c:pt>
                <c:pt idx="51">
                  <c:v>497</c:v>
                </c:pt>
                <c:pt idx="52">
                  <c:v>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70-494C-888B-661601906801}"/>
            </c:ext>
          </c:extLst>
        </c:ser>
        <c:ser>
          <c:idx val="2"/>
          <c:order val="2"/>
          <c:tx>
            <c:strRef>
              <c:f>'Données GRAPHIQUE_stocks_bénéf'!$BA$2</c:f>
              <c:strCache>
                <c:ptCount val="1"/>
                <c:pt idx="0">
                  <c:v>Emploi d'avenir</c:v>
                </c:pt>
              </c:strCache>
            </c:strRef>
          </c:tx>
          <c:spPr>
            <a:solidFill>
              <a:srgbClr val="F79646">
                <a:lumMod val="75000"/>
                <a:alpha val="70000"/>
              </a:srgbClr>
            </a:solidFill>
            <a:ln w="25400">
              <a:noFill/>
            </a:ln>
          </c:spPr>
          <c:cat>
            <c:multiLvlStrRef>
              <c:f>'Données GRAPHIQUE_stocks_bénéf'!$AS$3:$AT$55</c:f>
              <c:multiLvlStrCache>
                <c:ptCount val="5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  <c:pt idx="52">
                    <c:v>2023</c:v>
                  </c:pt>
                </c:lvl>
              </c:multiLvlStrCache>
            </c:multiLvlStrRef>
          </c:cat>
          <c:val>
            <c:numRef>
              <c:f>'Données GRAPHIQUE_stocks_bénéf'!$BA$3:$BA$55</c:f>
              <c:numCache>
                <c:formatCode>General</c:formatCode>
                <c:ptCount val="5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341</c:v>
                </c:pt>
                <c:pt idx="13">
                  <c:v>768</c:v>
                </c:pt>
                <c:pt idx="14">
                  <c:v>1865</c:v>
                </c:pt>
                <c:pt idx="15">
                  <c:v>3195</c:v>
                </c:pt>
                <c:pt idx="16">
                  <c:v>4026</c:v>
                </c:pt>
                <c:pt idx="17">
                  <c:v>4367</c:v>
                </c:pt>
                <c:pt idx="18">
                  <c:v>4414</c:v>
                </c:pt>
                <c:pt idx="19">
                  <c:v>4568</c:v>
                </c:pt>
                <c:pt idx="20">
                  <c:v>4662</c:v>
                </c:pt>
                <c:pt idx="21">
                  <c:v>4660</c:v>
                </c:pt>
                <c:pt idx="22">
                  <c:v>4622</c:v>
                </c:pt>
                <c:pt idx="23">
                  <c:v>4626</c:v>
                </c:pt>
                <c:pt idx="24">
                  <c:v>4463</c:v>
                </c:pt>
                <c:pt idx="25">
                  <c:v>4333</c:v>
                </c:pt>
                <c:pt idx="26">
                  <c:v>3939</c:v>
                </c:pt>
                <c:pt idx="27">
                  <c:v>3433</c:v>
                </c:pt>
                <c:pt idx="28">
                  <c:v>3183</c:v>
                </c:pt>
                <c:pt idx="29">
                  <c:v>2979</c:v>
                </c:pt>
                <c:pt idx="30">
                  <c:v>2404</c:v>
                </c:pt>
                <c:pt idx="31">
                  <c:v>1941</c:v>
                </c:pt>
                <c:pt idx="32">
                  <c:v>1494</c:v>
                </c:pt>
                <c:pt idx="33">
                  <c:v>1190</c:v>
                </c:pt>
                <c:pt idx="34">
                  <c:v>903</c:v>
                </c:pt>
                <c:pt idx="35">
                  <c:v>649</c:v>
                </c:pt>
                <c:pt idx="36">
                  <c:v>511</c:v>
                </c:pt>
                <c:pt idx="37">
                  <c:v>408</c:v>
                </c:pt>
                <c:pt idx="38">
                  <c:v>271</c:v>
                </c:pt>
                <c:pt idx="39">
                  <c:v>175</c:v>
                </c:pt>
                <c:pt idx="40">
                  <c:v>69</c:v>
                </c:pt>
                <c:pt idx="41">
                  <c:v>7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70-494C-888B-661601906801}"/>
            </c:ext>
          </c:extLst>
        </c:ser>
        <c:ser>
          <c:idx val="0"/>
          <c:order val="3"/>
          <c:tx>
            <c:strRef>
              <c:f>'Données GRAPHIQUE_stocks_bénéf'!$BB$2</c:f>
              <c:strCache>
                <c:ptCount val="1"/>
                <c:pt idx="0">
                  <c:v>CDDI *</c:v>
                </c:pt>
              </c:strCache>
            </c:strRef>
          </c:tx>
          <c:spPr>
            <a:solidFill>
              <a:srgbClr val="FFFF00">
                <a:alpha val="70000"/>
              </a:srgbClr>
            </a:solidFill>
            <a:ln w="25400">
              <a:noFill/>
            </a:ln>
          </c:spPr>
          <c:cat>
            <c:multiLvlStrRef>
              <c:f>'Données GRAPHIQUE_stocks_bénéf'!$AS$3:$AT$55</c:f>
              <c:multiLvlStrCache>
                <c:ptCount val="5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  <c:pt idx="52">
                    <c:v>2023</c:v>
                  </c:pt>
                </c:lvl>
              </c:multiLvlStrCache>
            </c:multiLvlStrRef>
          </c:cat>
          <c:val>
            <c:numRef>
              <c:f>'Données GRAPHIQUE_stocks_bénéf'!$BB$3:$BB$55</c:f>
              <c:numCache>
                <c:formatCode>General</c:formatCode>
                <c:ptCount val="5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872</c:v>
                </c:pt>
                <c:pt idx="19">
                  <c:v>1514</c:v>
                </c:pt>
                <c:pt idx="20">
                  <c:v>1663</c:v>
                </c:pt>
                <c:pt idx="21">
                  <c:v>1770</c:v>
                </c:pt>
                <c:pt idx="22">
                  <c:v>1733</c:v>
                </c:pt>
                <c:pt idx="23">
                  <c:v>1665</c:v>
                </c:pt>
                <c:pt idx="24">
                  <c:v>1751</c:v>
                </c:pt>
                <c:pt idx="25">
                  <c:v>1783</c:v>
                </c:pt>
                <c:pt idx="26">
                  <c:v>1767</c:v>
                </c:pt>
                <c:pt idx="27">
                  <c:v>1858</c:v>
                </c:pt>
                <c:pt idx="28">
                  <c:v>1852</c:v>
                </c:pt>
                <c:pt idx="29">
                  <c:v>1783</c:v>
                </c:pt>
                <c:pt idx="30">
                  <c:v>1806</c:v>
                </c:pt>
                <c:pt idx="31">
                  <c:v>1814</c:v>
                </c:pt>
                <c:pt idx="32">
                  <c:v>1767</c:v>
                </c:pt>
                <c:pt idx="33">
                  <c:v>1864</c:v>
                </c:pt>
                <c:pt idx="34">
                  <c:v>1818</c:v>
                </c:pt>
                <c:pt idx="35">
                  <c:v>1994</c:v>
                </c:pt>
                <c:pt idx="36">
                  <c:v>2021</c:v>
                </c:pt>
                <c:pt idx="37">
                  <c:v>2063</c:v>
                </c:pt>
                <c:pt idx="38">
                  <c:v>2080</c:v>
                </c:pt>
                <c:pt idx="39">
                  <c:v>2139</c:v>
                </c:pt>
                <c:pt idx="40">
                  <c:v>2141</c:v>
                </c:pt>
                <c:pt idx="41">
                  <c:v>2182</c:v>
                </c:pt>
                <c:pt idx="42">
                  <c:v>2240</c:v>
                </c:pt>
                <c:pt idx="43">
                  <c:v>2320</c:v>
                </c:pt>
                <c:pt idx="44">
                  <c:v>2497</c:v>
                </c:pt>
                <c:pt idx="45">
                  <c:v>2582</c:v>
                </c:pt>
                <c:pt idx="46">
                  <c:v>2553</c:v>
                </c:pt>
                <c:pt idx="47">
                  <c:v>2615</c:v>
                </c:pt>
                <c:pt idx="48">
                  <c:v>2727</c:v>
                </c:pt>
                <c:pt idx="49">
                  <c:v>2777</c:v>
                </c:pt>
                <c:pt idx="50">
                  <c:v>2709</c:v>
                </c:pt>
                <c:pt idx="51">
                  <c:v>2807</c:v>
                </c:pt>
                <c:pt idx="52">
                  <c:v>2762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570-494C-888B-6616019068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8879567"/>
        <c:axId val="1"/>
      </c:areaChart>
      <c:catAx>
        <c:axId val="388879567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"/>
        <c:crossesAt val="0"/>
        <c:auto val="0"/>
        <c:lblAlgn val="ctr"/>
        <c:lblOffset val="100"/>
        <c:tickLblSkip val="4"/>
        <c:noMultiLvlLbl val="0"/>
      </c:catAx>
      <c:valAx>
        <c:axId val="1"/>
        <c:scaling>
          <c:orientation val="minMax"/>
          <c:max val="20000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388879567"/>
        <c:crosses val="autoZero"/>
        <c:crossBetween val="between"/>
        <c:majorUnit val="5000"/>
      </c:valAx>
    </c:plotArea>
    <c:legend>
      <c:legendPos val="t"/>
      <c:overlay val="0"/>
      <c:spPr>
        <a:noFill/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baseline="0">
                <a:effectLst/>
              </a:rPr>
              <a:t>Stock de bénéficiaires de contrats d'apprentissage dans les Bouches-du-Rhône</a:t>
            </a:r>
          </a:p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0" i="0" baseline="0">
                <a:effectLst/>
              </a:rPr>
              <a:t>(données brutes, en nombre)</a:t>
            </a:r>
            <a:endParaRPr lang="fr-FR" sz="1400" b="0">
              <a:effectLst/>
            </a:endParaRPr>
          </a:p>
        </c:rich>
      </c:tx>
      <c:layout>
        <c:manualLayout>
          <c:xMode val="edge"/>
          <c:yMode val="edge"/>
          <c:x val="0.18403795210684445"/>
          <c:y val="1.80386864172828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2094879587940811E-2"/>
          <c:y val="0.17791309936205024"/>
          <c:w val="0.93016067977190131"/>
          <c:h val="0.50499133191202406"/>
        </c:manualLayout>
      </c:layout>
      <c:areaChart>
        <c:grouping val="stacked"/>
        <c:varyColors val="0"/>
        <c:ser>
          <c:idx val="0"/>
          <c:order val="0"/>
          <c:tx>
            <c:v>secteur privé</c:v>
          </c:tx>
          <c:spPr>
            <a:ln w="25400">
              <a:noFill/>
            </a:ln>
          </c:spPr>
          <c:cat>
            <c:multiLvlStrRef>
              <c:f>'Graph appr'!$A$2:$B$22</c:f>
              <c:multiLvlStrCache>
                <c:ptCount val="2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  <c:pt idx="20">
                    <c:v>2023</c:v>
                  </c:pt>
                </c:lvl>
              </c:multiLvlStrCache>
            </c:multiLvlStrRef>
          </c:cat>
          <c:val>
            <c:numRef>
              <c:f>'Graph appr'!$O$2:$O$22</c:f>
              <c:numCache>
                <c:formatCode>#,##0</c:formatCode>
                <c:ptCount val="21"/>
                <c:pt idx="0">
                  <c:v>10354</c:v>
                </c:pt>
                <c:pt idx="1">
                  <c:v>9927</c:v>
                </c:pt>
                <c:pt idx="2">
                  <c:v>10420</c:v>
                </c:pt>
                <c:pt idx="3">
                  <c:v>10729</c:v>
                </c:pt>
                <c:pt idx="4">
                  <c:v>10392</c:v>
                </c:pt>
                <c:pt idx="5">
                  <c:v>10010</c:v>
                </c:pt>
                <c:pt idx="6">
                  <c:v>12248</c:v>
                </c:pt>
                <c:pt idx="7">
                  <c:v>13023</c:v>
                </c:pt>
                <c:pt idx="8">
                  <c:v>12808</c:v>
                </c:pt>
                <c:pt idx="9">
                  <c:v>12450</c:v>
                </c:pt>
                <c:pt idx="10">
                  <c:v>16772</c:v>
                </c:pt>
                <c:pt idx="11">
                  <c:v>19807</c:v>
                </c:pt>
                <c:pt idx="12">
                  <c:v>20599</c:v>
                </c:pt>
                <c:pt idx="13">
                  <c:v>19947</c:v>
                </c:pt>
                <c:pt idx="14">
                  <c:v>24304</c:v>
                </c:pt>
                <c:pt idx="15">
                  <c:v>26400</c:v>
                </c:pt>
                <c:pt idx="16">
                  <c:v>25890</c:v>
                </c:pt>
                <c:pt idx="17">
                  <c:v>24936</c:v>
                </c:pt>
                <c:pt idx="18">
                  <c:v>28384</c:v>
                </c:pt>
                <c:pt idx="19">
                  <c:v>30293</c:v>
                </c:pt>
                <c:pt idx="20">
                  <c:v>29757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65-4EF8-B0E9-0612FDFE1709}"/>
            </c:ext>
          </c:extLst>
        </c:ser>
        <c:ser>
          <c:idx val="1"/>
          <c:order val="1"/>
          <c:tx>
            <c:v>Secteur public</c:v>
          </c:tx>
          <c:spPr>
            <a:ln w="25400">
              <a:noFill/>
            </a:ln>
          </c:spPr>
          <c:cat>
            <c:multiLvlStrRef>
              <c:f>'Graph appr'!$A$2:$B$22</c:f>
              <c:multiLvlStrCache>
                <c:ptCount val="2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  <c:pt idx="20">
                    <c:v>2023</c:v>
                  </c:pt>
                </c:lvl>
              </c:multiLvlStrCache>
            </c:multiLvlStrRef>
          </c:cat>
          <c:val>
            <c:numRef>
              <c:f>'Graph appr'!$P$2:$P$22</c:f>
              <c:numCache>
                <c:formatCode>#,##0</c:formatCode>
                <c:ptCount val="21"/>
                <c:pt idx="0">
                  <c:v>648</c:v>
                </c:pt>
                <c:pt idx="1">
                  <c:v>639</c:v>
                </c:pt>
                <c:pt idx="2">
                  <c:v>520</c:v>
                </c:pt>
                <c:pt idx="3">
                  <c:v>573</c:v>
                </c:pt>
                <c:pt idx="4">
                  <c:v>560</c:v>
                </c:pt>
                <c:pt idx="5">
                  <c:v>548</c:v>
                </c:pt>
                <c:pt idx="6">
                  <c:v>513</c:v>
                </c:pt>
                <c:pt idx="7">
                  <c:v>590</c:v>
                </c:pt>
                <c:pt idx="8">
                  <c:v>592</c:v>
                </c:pt>
                <c:pt idx="9">
                  <c:v>588</c:v>
                </c:pt>
                <c:pt idx="10">
                  <c:v>538</c:v>
                </c:pt>
                <c:pt idx="11">
                  <c:v>730</c:v>
                </c:pt>
                <c:pt idx="12">
                  <c:v>735</c:v>
                </c:pt>
                <c:pt idx="13">
                  <c:v>732</c:v>
                </c:pt>
                <c:pt idx="14">
                  <c:v>707</c:v>
                </c:pt>
                <c:pt idx="15">
                  <c:v>899</c:v>
                </c:pt>
                <c:pt idx="16">
                  <c:v>890</c:v>
                </c:pt>
                <c:pt idx="17">
                  <c:v>865</c:v>
                </c:pt>
                <c:pt idx="18">
                  <c:v>808</c:v>
                </c:pt>
                <c:pt idx="19">
                  <c:v>890</c:v>
                </c:pt>
                <c:pt idx="20">
                  <c:v>884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65-4EF8-B0E9-0612FDFE17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8874159"/>
        <c:axId val="1"/>
      </c:areaChart>
      <c:catAx>
        <c:axId val="388874159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"/>
        <c:crossesAt val="100"/>
        <c:auto val="0"/>
        <c:lblAlgn val="ctr"/>
        <c:lblOffset val="100"/>
        <c:tickLblSkip val="1"/>
        <c:noMultiLvlLbl val="0"/>
      </c:catAx>
      <c:valAx>
        <c:axId val="1"/>
        <c:scaling>
          <c:orientation val="minMax"/>
          <c:max val="32000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388874159"/>
        <c:crosses val="autoZero"/>
        <c:crossBetween val="between"/>
        <c:majorUnit val="4000"/>
      </c:valAx>
    </c:plotArea>
    <c:legend>
      <c:legendPos val="t"/>
      <c:layout>
        <c:manualLayout>
          <c:xMode val="edge"/>
          <c:yMode val="edge"/>
          <c:x val="0.37963072359445904"/>
          <c:y val="0.11487163335352313"/>
          <c:w val="0.28257321535513136"/>
          <c:h val="3.9826044821320405E-2"/>
        </c:manualLayout>
      </c:layout>
      <c:overlay val="0"/>
      <c:spPr>
        <a:noFill/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</a:rPr>
              <a:t>Taux de chômage dans les Bouches-du-Rhône </a:t>
            </a:r>
            <a:r>
              <a:rPr lang="fr-FR" sz="1500" b="0" i="1" u="none" strike="noStrike" baseline="0">
                <a:solidFill>
                  <a:srgbClr val="000000"/>
                </a:solidFill>
                <a:latin typeface="Calibri"/>
              </a:rPr>
              <a:t>(en %)</a:t>
            </a:r>
          </a:p>
        </c:rich>
      </c:tx>
      <c:layout>
        <c:manualLayout>
          <c:xMode val="edge"/>
          <c:yMode val="edge"/>
          <c:x val="0.22257113457408734"/>
          <c:y val="2.425662768485301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374388570746838E-2"/>
          <c:y val="0.18816505924925064"/>
          <c:w val="0.83764367816092788"/>
          <c:h val="0.53603068847163338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'dates trim'!$B$125:$C$300</c:f>
              <c:multiLvlStrCache>
                <c:ptCount val="6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  <c:pt idx="56">
                    <c:v>T1</c:v>
                  </c:pt>
                  <c:pt idx="57">
                    <c:v>T2</c:v>
                  </c:pt>
                  <c:pt idx="58">
                    <c:v>T3</c:v>
                  </c:pt>
                  <c:pt idx="59">
                    <c:v>T4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  <c:pt idx="44">
                    <c:v>2024</c:v>
                  </c:pt>
                  <c:pt idx="48">
                    <c:v>2025</c:v>
                  </c:pt>
                  <c:pt idx="52">
                    <c:v>2026</c:v>
                  </c:pt>
                  <c:pt idx="56">
                    <c:v>2027</c:v>
                  </c:pt>
                </c:lvl>
              </c:multiLvlStrCache>
            </c:multiLvlStrRef>
          </c:cat>
          <c:val>
            <c:numRef>
              <c:f>Données!$C$133:$C$173</c:f>
              <c:numCache>
                <c:formatCode>#\ ##0.0</c:formatCode>
                <c:ptCount val="41"/>
                <c:pt idx="0">
                  <c:v>11.4</c:v>
                </c:pt>
                <c:pt idx="1">
                  <c:v>11.5</c:v>
                </c:pt>
                <c:pt idx="2">
                  <c:v>11.3</c:v>
                </c:pt>
                <c:pt idx="3">
                  <c:v>11.2</c:v>
                </c:pt>
                <c:pt idx="4">
                  <c:v>11.2</c:v>
                </c:pt>
                <c:pt idx="5">
                  <c:v>11.2</c:v>
                </c:pt>
                <c:pt idx="6">
                  <c:v>11.4</c:v>
                </c:pt>
                <c:pt idx="7">
                  <c:v>11.6</c:v>
                </c:pt>
                <c:pt idx="8">
                  <c:v>11.4</c:v>
                </c:pt>
                <c:pt idx="9">
                  <c:v>11.7</c:v>
                </c:pt>
                <c:pt idx="10">
                  <c:v>11.5</c:v>
                </c:pt>
                <c:pt idx="11">
                  <c:v>11.4</c:v>
                </c:pt>
                <c:pt idx="12">
                  <c:v>11.3</c:v>
                </c:pt>
                <c:pt idx="13">
                  <c:v>11.1</c:v>
                </c:pt>
                <c:pt idx="14">
                  <c:v>11.1</c:v>
                </c:pt>
                <c:pt idx="15">
                  <c:v>11.4</c:v>
                </c:pt>
                <c:pt idx="16">
                  <c:v>10.9</c:v>
                </c:pt>
                <c:pt idx="17">
                  <c:v>10.8</c:v>
                </c:pt>
                <c:pt idx="18">
                  <c:v>10.8</c:v>
                </c:pt>
                <c:pt idx="19">
                  <c:v>10.3</c:v>
                </c:pt>
                <c:pt idx="20">
                  <c:v>10.6</c:v>
                </c:pt>
                <c:pt idx="21">
                  <c:v>10.4</c:v>
                </c:pt>
                <c:pt idx="22">
                  <c:v>10.199999999999999</c:v>
                </c:pt>
                <c:pt idx="23">
                  <c:v>10</c:v>
                </c:pt>
                <c:pt idx="24">
                  <c:v>10.1</c:v>
                </c:pt>
                <c:pt idx="25">
                  <c:v>9.6</c:v>
                </c:pt>
                <c:pt idx="26">
                  <c:v>9.5</c:v>
                </c:pt>
                <c:pt idx="27">
                  <c:v>9.3000000000000007</c:v>
                </c:pt>
                <c:pt idx="28">
                  <c:v>9</c:v>
                </c:pt>
                <c:pt idx="29">
                  <c:v>8.1999999999999993</c:v>
                </c:pt>
                <c:pt idx="30">
                  <c:v>10.1</c:v>
                </c:pt>
                <c:pt idx="31">
                  <c:v>9.1</c:v>
                </c:pt>
                <c:pt idx="32">
                  <c:v>9.3000000000000007</c:v>
                </c:pt>
                <c:pt idx="33">
                  <c:v>9</c:v>
                </c:pt>
                <c:pt idx="34">
                  <c:v>8.9</c:v>
                </c:pt>
                <c:pt idx="35">
                  <c:v>8.4</c:v>
                </c:pt>
                <c:pt idx="36">
                  <c:v>8.3000000000000007</c:v>
                </c:pt>
                <c:pt idx="37">
                  <c:v>8.1</c:v>
                </c:pt>
                <c:pt idx="38">
                  <c:v>8.1999999999999993</c:v>
                </c:pt>
                <c:pt idx="39">
                  <c:v>8</c:v>
                </c:pt>
                <c:pt idx="40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3B8-432F-83A3-7322684FD9A0}"/>
            </c:ext>
          </c:extLst>
        </c:ser>
        <c:ser>
          <c:idx val="1"/>
          <c:order val="1"/>
          <c:tx>
            <c:v>France métropolitaine</c:v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'dates trim'!$B$125:$C$300</c:f>
              <c:multiLvlStrCache>
                <c:ptCount val="6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  <c:pt idx="56">
                    <c:v>T1</c:v>
                  </c:pt>
                  <c:pt idx="57">
                    <c:v>T2</c:v>
                  </c:pt>
                  <c:pt idx="58">
                    <c:v>T3</c:v>
                  </c:pt>
                  <c:pt idx="59">
                    <c:v>T4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  <c:pt idx="44">
                    <c:v>2024</c:v>
                  </c:pt>
                  <c:pt idx="48">
                    <c:v>2025</c:v>
                  </c:pt>
                  <c:pt idx="52">
                    <c:v>2026</c:v>
                  </c:pt>
                  <c:pt idx="56">
                    <c:v>2027</c:v>
                  </c:pt>
                </c:lvl>
              </c:multiLvlStrCache>
            </c:multiLvlStrRef>
          </c:cat>
          <c:val>
            <c:numRef>
              <c:f>Données!$B$133:$B$173</c:f>
              <c:numCache>
                <c:formatCode>#\ ##0.0</c:formatCode>
                <c:ptCount val="41"/>
                <c:pt idx="0">
                  <c:v>10</c:v>
                </c:pt>
                <c:pt idx="1">
                  <c:v>10.1</c:v>
                </c:pt>
                <c:pt idx="2">
                  <c:v>9.9</c:v>
                </c:pt>
                <c:pt idx="3">
                  <c:v>9.8000000000000007</c:v>
                </c:pt>
                <c:pt idx="4">
                  <c:v>9.8000000000000007</c:v>
                </c:pt>
                <c:pt idx="5">
                  <c:v>9.8000000000000007</c:v>
                </c:pt>
                <c:pt idx="6">
                  <c:v>9.9</c:v>
                </c:pt>
                <c:pt idx="7">
                  <c:v>10.1</c:v>
                </c:pt>
                <c:pt idx="8">
                  <c:v>10</c:v>
                </c:pt>
                <c:pt idx="9">
                  <c:v>10.199999999999999</c:v>
                </c:pt>
                <c:pt idx="10">
                  <c:v>10</c:v>
                </c:pt>
                <c:pt idx="11">
                  <c:v>9.9</c:v>
                </c:pt>
                <c:pt idx="12">
                  <c:v>9.9</c:v>
                </c:pt>
                <c:pt idx="13">
                  <c:v>9.6999999999999993</c:v>
                </c:pt>
                <c:pt idx="14">
                  <c:v>9.6</c:v>
                </c:pt>
                <c:pt idx="15">
                  <c:v>9.6999999999999993</c:v>
                </c:pt>
                <c:pt idx="16">
                  <c:v>9.3000000000000007</c:v>
                </c:pt>
                <c:pt idx="17">
                  <c:v>9.1999999999999993</c:v>
                </c:pt>
                <c:pt idx="18">
                  <c:v>9.1999999999999993</c:v>
                </c:pt>
                <c:pt idx="19">
                  <c:v>8.6999999999999993</c:v>
                </c:pt>
                <c:pt idx="20">
                  <c:v>9</c:v>
                </c:pt>
                <c:pt idx="21">
                  <c:v>8.8000000000000007</c:v>
                </c:pt>
                <c:pt idx="22">
                  <c:v>8.6</c:v>
                </c:pt>
                <c:pt idx="23">
                  <c:v>8.4</c:v>
                </c:pt>
                <c:pt idx="24">
                  <c:v>8.5</c:v>
                </c:pt>
                <c:pt idx="25">
                  <c:v>8.1999999999999993</c:v>
                </c:pt>
                <c:pt idx="26">
                  <c:v>8.1</c:v>
                </c:pt>
                <c:pt idx="27">
                  <c:v>7.9</c:v>
                </c:pt>
                <c:pt idx="28">
                  <c:v>7.7</c:v>
                </c:pt>
                <c:pt idx="29">
                  <c:v>7</c:v>
                </c:pt>
                <c:pt idx="30">
                  <c:v>8.8000000000000007</c:v>
                </c:pt>
                <c:pt idx="31">
                  <c:v>7.9</c:v>
                </c:pt>
                <c:pt idx="32">
                  <c:v>8</c:v>
                </c:pt>
                <c:pt idx="33">
                  <c:v>7.7</c:v>
                </c:pt>
                <c:pt idx="34">
                  <c:v>7.7</c:v>
                </c:pt>
                <c:pt idx="35">
                  <c:v>7.2</c:v>
                </c:pt>
                <c:pt idx="36">
                  <c:v>7.1</c:v>
                </c:pt>
                <c:pt idx="37">
                  <c:v>7.2</c:v>
                </c:pt>
                <c:pt idx="38">
                  <c:v>7.1</c:v>
                </c:pt>
                <c:pt idx="39">
                  <c:v>6.9</c:v>
                </c:pt>
                <c:pt idx="40">
                  <c:v>6.9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3B8-432F-83A3-7322684FD9A0}"/>
            </c:ext>
          </c:extLst>
        </c:ser>
        <c:ser>
          <c:idx val="2"/>
          <c:order val="2"/>
          <c:tx>
            <c:strRef>
              <c:f>Données!$G$8</c:f>
              <c:strCache>
                <c:ptCount val="1"/>
                <c:pt idx="0">
                  <c:v>Bouches-du-Rhône</c:v>
                </c:pt>
              </c:strCache>
            </c:strRef>
          </c:tx>
          <c:marker>
            <c:symbol val="none"/>
          </c:marker>
          <c:cat>
            <c:multiLvlStrRef>
              <c:f>'dates trim'!$B$125:$C$300</c:f>
              <c:multiLvlStrCache>
                <c:ptCount val="6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  <c:pt idx="56">
                    <c:v>T1</c:v>
                  </c:pt>
                  <c:pt idx="57">
                    <c:v>T2</c:v>
                  </c:pt>
                  <c:pt idx="58">
                    <c:v>T3</c:v>
                  </c:pt>
                  <c:pt idx="59">
                    <c:v>T4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  <c:pt idx="44">
                    <c:v>2024</c:v>
                  </c:pt>
                  <c:pt idx="48">
                    <c:v>2025</c:v>
                  </c:pt>
                  <c:pt idx="52">
                    <c:v>2026</c:v>
                  </c:pt>
                  <c:pt idx="56">
                    <c:v>2027</c:v>
                  </c:pt>
                </c:lvl>
              </c:multiLvlStrCache>
            </c:multiLvlStrRef>
          </c:cat>
          <c:val>
            <c:numRef>
              <c:f>Données!$G$133:$G$173</c:f>
              <c:numCache>
                <c:formatCode>#\ ##0.0</c:formatCode>
                <c:ptCount val="41"/>
                <c:pt idx="0">
                  <c:v>12.3</c:v>
                </c:pt>
                <c:pt idx="1">
                  <c:v>12.4</c:v>
                </c:pt>
                <c:pt idx="2">
                  <c:v>12.1</c:v>
                </c:pt>
                <c:pt idx="3">
                  <c:v>11.9</c:v>
                </c:pt>
                <c:pt idx="4">
                  <c:v>11.9</c:v>
                </c:pt>
                <c:pt idx="5">
                  <c:v>11.9</c:v>
                </c:pt>
                <c:pt idx="6">
                  <c:v>12</c:v>
                </c:pt>
                <c:pt idx="7">
                  <c:v>12.2</c:v>
                </c:pt>
                <c:pt idx="8">
                  <c:v>12</c:v>
                </c:pt>
                <c:pt idx="9">
                  <c:v>12.2</c:v>
                </c:pt>
                <c:pt idx="10">
                  <c:v>12</c:v>
                </c:pt>
                <c:pt idx="11">
                  <c:v>11.9</c:v>
                </c:pt>
                <c:pt idx="12">
                  <c:v>11.8</c:v>
                </c:pt>
                <c:pt idx="13">
                  <c:v>11.6</c:v>
                </c:pt>
                <c:pt idx="14">
                  <c:v>11.5</c:v>
                </c:pt>
                <c:pt idx="15">
                  <c:v>12</c:v>
                </c:pt>
                <c:pt idx="16">
                  <c:v>11.5</c:v>
                </c:pt>
                <c:pt idx="17">
                  <c:v>11.3</c:v>
                </c:pt>
                <c:pt idx="18">
                  <c:v>11.4</c:v>
                </c:pt>
                <c:pt idx="19">
                  <c:v>10.9</c:v>
                </c:pt>
                <c:pt idx="20">
                  <c:v>11.3</c:v>
                </c:pt>
                <c:pt idx="21">
                  <c:v>11</c:v>
                </c:pt>
                <c:pt idx="22">
                  <c:v>10.8</c:v>
                </c:pt>
                <c:pt idx="23">
                  <c:v>10.6</c:v>
                </c:pt>
                <c:pt idx="24">
                  <c:v>10.6</c:v>
                </c:pt>
                <c:pt idx="25">
                  <c:v>10.1</c:v>
                </c:pt>
                <c:pt idx="26">
                  <c:v>9.9</c:v>
                </c:pt>
                <c:pt idx="27">
                  <c:v>9.6999999999999993</c:v>
                </c:pt>
                <c:pt idx="28">
                  <c:v>9.5</c:v>
                </c:pt>
                <c:pt idx="29">
                  <c:v>8.3000000000000007</c:v>
                </c:pt>
                <c:pt idx="30">
                  <c:v>10.3</c:v>
                </c:pt>
                <c:pt idx="31">
                  <c:v>9.4</c:v>
                </c:pt>
                <c:pt idx="32">
                  <c:v>9.6</c:v>
                </c:pt>
                <c:pt idx="33">
                  <c:v>9.1999999999999993</c:v>
                </c:pt>
                <c:pt idx="34">
                  <c:v>9.1999999999999993</c:v>
                </c:pt>
                <c:pt idx="35">
                  <c:v>8.8000000000000007</c:v>
                </c:pt>
                <c:pt idx="36">
                  <c:v>8.8000000000000007</c:v>
                </c:pt>
                <c:pt idx="37">
                  <c:v>8.8000000000000007</c:v>
                </c:pt>
                <c:pt idx="38">
                  <c:v>8.6999999999999993</c:v>
                </c:pt>
                <c:pt idx="39">
                  <c:v>8.6</c:v>
                </c:pt>
                <c:pt idx="40">
                  <c:v>8.6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3B8-432F-83A3-7322684FD9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9152768"/>
        <c:axId val="139162752"/>
      </c:lineChart>
      <c:catAx>
        <c:axId val="13915276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900"/>
            </a:pPr>
            <a:endParaRPr lang="fr-FR"/>
          </a:p>
        </c:txPr>
        <c:crossAx val="139162752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39162752"/>
        <c:scaling>
          <c:orientation val="minMax"/>
          <c:max val="13"/>
          <c:min val="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139152768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8.1644893820090658E-2"/>
          <c:y val="0.10281869747831336"/>
          <c:w val="0.8415530303030303"/>
          <c:h val="8.382146018729921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906668268667008E-2"/>
          <c:y val="0.1861788714061014"/>
          <c:w val="0.87735585029537844"/>
          <c:h val="0.56408117999334595"/>
        </c:manualLayout>
      </c:layout>
      <c:barChart>
        <c:barDir val="col"/>
        <c:grouping val="clustered"/>
        <c:varyColors val="0"/>
        <c:ser>
          <c:idx val="0"/>
          <c:order val="0"/>
          <c:tx>
            <c:v>Taux de chômage, en % (échelle de gauche)</c:v>
          </c:tx>
          <c:spPr>
            <a:solidFill>
              <a:srgbClr val="00B0F0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407A-43AA-8F6F-857D5A3EE169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407A-43AA-8F6F-857D5A3EE169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407A-43AA-8F6F-857D5A3EE169}"/>
              </c:ext>
            </c:extLst>
          </c:dPt>
          <c:dPt>
            <c:idx val="5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6-407A-43AA-8F6F-857D5A3EE169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407A-43AA-8F6F-857D5A3EE169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407A-43AA-8F6F-857D5A3EE169}"/>
              </c:ext>
            </c:extLst>
          </c:dPt>
          <c:dLbls>
            <c:dLbl>
              <c:idx val="0"/>
              <c:layout>
                <c:manualLayout>
                  <c:x val="0"/>
                  <c:y val="-1.6096579476861168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07A-43AA-8F6F-857D5A3EE169}"/>
                </c:ext>
              </c:extLst>
            </c:dLbl>
            <c:dLbl>
              <c:idx val="2"/>
              <c:layout>
                <c:manualLayout>
                  <c:x val="0"/>
                  <c:y val="-5.3655264922870555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07A-43AA-8F6F-857D5A3EE169}"/>
                </c:ext>
              </c:extLst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graphiques_trim'!$G$53:$G$62</c:f>
              <c:strCache>
                <c:ptCount val="10"/>
                <c:pt idx="0">
                  <c:v>Seine Saint Denis</c:v>
                </c:pt>
                <c:pt idx="1">
                  <c:v>Nord</c:v>
                </c:pt>
                <c:pt idx="2">
                  <c:v>Bouches du rhone</c:v>
                </c:pt>
                <c:pt idx="3">
                  <c:v>Paca</c:v>
                </c:pt>
                <c:pt idx="4">
                  <c:v>Haute Garonne</c:v>
                </c:pt>
                <c:pt idx="5">
                  <c:v>France métro.</c:v>
                </c:pt>
                <c:pt idx="6">
                  <c:v>Gironde</c:v>
                </c:pt>
                <c:pt idx="7">
                  <c:v>Rhone</c:v>
                </c:pt>
                <c:pt idx="8">
                  <c:v>Hauts de Seine</c:v>
                </c:pt>
                <c:pt idx="9">
                  <c:v>Loire Atlantique</c:v>
                </c:pt>
              </c:strCache>
            </c:strRef>
          </c:cat>
          <c:val>
            <c:numRef>
              <c:f>'données graphiques_trim'!$H$53:$H$62</c:f>
              <c:numCache>
                <c:formatCode>#\ ##0.0</c:formatCode>
                <c:ptCount val="10"/>
                <c:pt idx="0">
                  <c:v>9.8000000000000007</c:v>
                </c:pt>
                <c:pt idx="1">
                  <c:v>9.1999999999999993</c:v>
                </c:pt>
                <c:pt idx="2">
                  <c:v>8.6</c:v>
                </c:pt>
                <c:pt idx="3">
                  <c:v>8</c:v>
                </c:pt>
                <c:pt idx="4">
                  <c:v>7</c:v>
                </c:pt>
                <c:pt idx="5">
                  <c:v>6.9</c:v>
                </c:pt>
                <c:pt idx="6">
                  <c:v>6.2</c:v>
                </c:pt>
                <c:pt idx="7">
                  <c:v>6</c:v>
                </c:pt>
                <c:pt idx="8">
                  <c:v>5.6</c:v>
                </c:pt>
                <c:pt idx="9">
                  <c:v>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07A-43AA-8F6F-857D5A3EE1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1149344"/>
        <c:axId val="1"/>
      </c:barChart>
      <c:scatterChart>
        <c:scatterStyle val="lineMarker"/>
        <c:varyColors val="0"/>
        <c:ser>
          <c:idx val="1"/>
          <c:order val="1"/>
          <c:tx>
            <c:v>Variation trimestrielle, en point (échelle de droite)</c:v>
          </c:tx>
          <c:spPr>
            <a:ln w="28575">
              <a:noFill/>
            </a:ln>
          </c:spPr>
          <c:marker>
            <c:spPr>
              <a:solidFill>
                <a:schemeClr val="accent6">
                  <a:lumMod val="75000"/>
                </a:schemeClr>
              </a:solidFill>
            </c:spPr>
          </c:marker>
          <c:xVal>
            <c:strRef>
              <c:f>'données graphiques_trim'!$G$53:$G$62</c:f>
              <c:strCache>
                <c:ptCount val="10"/>
                <c:pt idx="0">
                  <c:v>Seine Saint Denis</c:v>
                </c:pt>
                <c:pt idx="1">
                  <c:v>Nord</c:v>
                </c:pt>
                <c:pt idx="2">
                  <c:v>Bouches du rhone</c:v>
                </c:pt>
                <c:pt idx="3">
                  <c:v>Paca</c:v>
                </c:pt>
                <c:pt idx="4">
                  <c:v>Haute Garonne</c:v>
                </c:pt>
                <c:pt idx="5">
                  <c:v>France métro.</c:v>
                </c:pt>
                <c:pt idx="6">
                  <c:v>Gironde</c:v>
                </c:pt>
                <c:pt idx="7">
                  <c:v>Rhone</c:v>
                </c:pt>
                <c:pt idx="8">
                  <c:v>Hauts de Seine</c:v>
                </c:pt>
                <c:pt idx="9">
                  <c:v>Loire Atlantique</c:v>
                </c:pt>
              </c:strCache>
            </c:strRef>
          </c:xVal>
          <c:yVal>
            <c:numRef>
              <c:f>'données graphiques_trim'!$J$53:$J$62</c:f>
              <c:numCache>
                <c:formatCode>#\ ##0.0</c:formatCode>
                <c:ptCount val="10"/>
                <c:pt idx="0">
                  <c:v>-0.19999999999999929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-0.20000000000000018</c:v>
                </c:pt>
                <c:pt idx="5">
                  <c:v>0</c:v>
                </c:pt>
                <c:pt idx="6">
                  <c:v>-0.20000000000000018</c:v>
                </c:pt>
                <c:pt idx="7">
                  <c:v>-0.20000000000000018</c:v>
                </c:pt>
                <c:pt idx="8">
                  <c:v>-0.20000000000000018</c:v>
                </c:pt>
                <c:pt idx="9">
                  <c:v>-9.9999999999999645E-2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407A-43AA-8F6F-857D5A3EE1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"/>
        <c:axId val="4"/>
      </c:scatterChart>
      <c:catAx>
        <c:axId val="641149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fr-F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641149344"/>
        <c:crosses val="autoZero"/>
        <c:crossBetween val="between"/>
      </c:valAx>
      <c:valAx>
        <c:axId val="3"/>
        <c:scaling>
          <c:orientation val="minMax"/>
        </c:scaling>
        <c:delete val="1"/>
        <c:axPos val="b"/>
        <c:majorTickMark val="out"/>
        <c:minorTickMark val="none"/>
        <c:tickLblPos val="nextTo"/>
        <c:crossAx val="4"/>
        <c:crosses val="autoZero"/>
        <c:crossBetween val="midCat"/>
      </c:valAx>
      <c:valAx>
        <c:axId val="4"/>
        <c:scaling>
          <c:orientation val="minMax"/>
          <c:max val="0"/>
          <c:min val="-0.2"/>
        </c:scaling>
        <c:delete val="0"/>
        <c:axPos val="r"/>
        <c:numFmt formatCode="[Blue][&lt;0]\-&quot;&quot;0.0&quot;&quot;;[Red][&gt;0]\+&quot;&quot;0.0&quot;&quot;;0" sourceLinked="0"/>
        <c:majorTickMark val="out"/>
        <c:minorTickMark val="none"/>
        <c:tickLblPos val="nextTo"/>
        <c:crossAx val="3"/>
        <c:crosses val="max"/>
        <c:crossBetween val="midCat"/>
        <c:majorUnit val="0.1"/>
        <c:minorUnit val="1.0000000000000002E-2"/>
      </c:valAx>
    </c:plotArea>
    <c:legend>
      <c:legendPos val="t"/>
      <c:layout>
        <c:manualLayout>
          <c:xMode val="edge"/>
          <c:yMode val="edge"/>
          <c:x val="4.2663951737807189E-2"/>
          <c:y val="0.10194500335345406"/>
          <c:w val="0.89999992779444526"/>
          <c:h val="5.1765712384543486E-2"/>
        </c:manualLayout>
      </c:layout>
      <c:overlay val="0"/>
      <c:txPr>
        <a:bodyPr/>
        <a:lstStyle/>
        <a:p>
          <a:pPr>
            <a:defRPr sz="11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0.02599</cdr:x>
      <cdr:y>0.86096</cdr:y>
    </cdr:from>
    <cdr:to>
      <cdr:x>1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9317" y="2948940"/>
          <a:ext cx="6720593" cy="4762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endParaRPr lang="fr-FR" sz="9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0.02599</cdr:x>
      <cdr:y>0.85678</cdr:y>
    </cdr:from>
    <cdr:to>
      <cdr:x>1</cdr:x>
      <cdr:y>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4675" y="3190875"/>
          <a:ext cx="6546165" cy="533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provisoires, corrigées des variations saisonnières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0.04103</cdr:x>
      <cdr:y>0</cdr:y>
    </cdr:from>
    <cdr:to>
      <cdr:x>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079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sexe, dans les Bouches-du-Rhône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0.90537</cdr:x>
      <cdr:y>0.33039</cdr:y>
    </cdr:from>
    <cdr:to>
      <cdr:x>0.96883</cdr:x>
      <cdr:y>0.33039</cdr:y>
    </cdr:to>
    <cdr:cxnSp macro="">
      <cdr:nvCxnSpPr>
        <cdr:cNvPr id="6" name="Connecteur droit avec flèche 5">
          <a:extLst xmlns:a="http://schemas.openxmlformats.org/drawingml/2006/main">
            <a:ext uri="{FF2B5EF4-FFF2-40B4-BE49-F238E27FC236}">
              <a16:creationId xmlns:a16="http://schemas.microsoft.com/office/drawing/2014/main" id="{CC352E49-1598-7649-B796-2CBF7B21052B}"/>
            </a:ext>
          </a:extLst>
        </cdr:cNvPr>
        <cdr:cNvCxnSpPr/>
      </cdr:nvCxnSpPr>
      <cdr:spPr>
        <a:xfrm xmlns:a="http://schemas.openxmlformats.org/drawingml/2006/main">
          <a:off x="6795405" y="1576623"/>
          <a:ext cx="476311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0.90194</cdr:x>
      <cdr:y>0.25494</cdr:y>
    </cdr:from>
    <cdr:to>
      <cdr:x>0.99415</cdr:x>
      <cdr:y>0.31366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769673" y="1216586"/>
          <a:ext cx="692100" cy="28021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>
              <a:solidFill>
                <a:schemeClr val="accent1">
                  <a:lumMod val="75000"/>
                </a:schemeClr>
              </a:solidFill>
            </a:rPr>
            <a:t>*acquis</a:t>
          </a:r>
        </a:p>
      </cdr:txBody>
    </cdr:sp>
  </cdr:relSizeAnchor>
  <cdr:relSizeAnchor xmlns:cdr="http://schemas.openxmlformats.org/drawingml/2006/chartDrawing">
    <cdr:from>
      <cdr:x>0.90194</cdr:x>
      <cdr:y>0.27041</cdr:y>
    </cdr:from>
    <cdr:to>
      <cdr:x>0.90333</cdr:x>
      <cdr:y>0.76281</cdr:y>
    </cdr:to>
    <cdr:cxnSp macro="">
      <cdr:nvCxnSpPr>
        <cdr:cNvPr id="8" name="Connecteur droit 3">
          <a:extLst xmlns:a="http://schemas.openxmlformats.org/drawingml/2006/main">
            <a:ext uri="{FF2B5EF4-FFF2-40B4-BE49-F238E27FC236}">
              <a16:creationId xmlns:a16="http://schemas.microsoft.com/office/drawing/2014/main" id="{E59C6380-1A9E-D156-60A1-26C249BF5561}"/>
            </a:ext>
          </a:extLst>
        </cdr:cNvPr>
        <cdr:cNvCxnSpPr/>
      </cdr:nvCxnSpPr>
      <cdr:spPr>
        <a:xfrm xmlns:a="http://schemas.openxmlformats.org/drawingml/2006/main">
          <a:off x="6769691" y="1290426"/>
          <a:ext cx="10403" cy="2349717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0.0232</cdr:x>
      <cdr:y>0</cdr:y>
    </cdr:from>
    <cdr:to>
      <cdr:x>0.98217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74168" y="0"/>
          <a:ext cx="7197742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âge, dans les Bouches-du-Rhône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0.91122</cdr:x>
      <cdr:y>0.33845</cdr:y>
    </cdr:from>
    <cdr:to>
      <cdr:x>0.9744</cdr:x>
      <cdr:y>0.33845</cdr:y>
    </cdr:to>
    <cdr:cxnSp macro="">
      <cdr:nvCxnSpPr>
        <cdr:cNvPr id="6" name="Connecteur droit avec flèche 5">
          <a:extLst xmlns:a="http://schemas.openxmlformats.org/drawingml/2006/main">
            <a:ext uri="{FF2B5EF4-FFF2-40B4-BE49-F238E27FC236}">
              <a16:creationId xmlns:a16="http://schemas.microsoft.com/office/drawing/2014/main" id="{A7442036-6205-577F-E4E7-0F5E3C11E6B8}"/>
            </a:ext>
          </a:extLst>
        </cdr:cNvPr>
        <cdr:cNvCxnSpPr/>
      </cdr:nvCxnSpPr>
      <cdr:spPr>
        <a:xfrm xmlns:a="http://schemas.openxmlformats.org/drawingml/2006/main">
          <a:off x="6839341" y="1615092"/>
          <a:ext cx="474210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0.89796</cdr:x>
      <cdr:y>0.27038</cdr:y>
    </cdr:from>
    <cdr:to>
      <cdr:x>0.98637</cdr:x>
      <cdr:y>0.32457</cdr:y>
    </cdr:to>
    <cdr:sp macro="" textlink="">
      <cdr:nvSpPr>
        <cdr:cNvPr id="8" name="ZoneTexte 15"/>
        <cdr:cNvSpPr txBox="1"/>
      </cdr:nvSpPr>
      <cdr:spPr>
        <a:xfrm xmlns:a="http://schemas.openxmlformats.org/drawingml/2006/main">
          <a:off x="6739834" y="1290274"/>
          <a:ext cx="663579" cy="25859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>
              <a:solidFill>
                <a:schemeClr val="accent1">
                  <a:lumMod val="75000"/>
                </a:schemeClr>
              </a:solidFill>
            </a:rPr>
            <a:t>*acquis</a:t>
          </a:r>
        </a:p>
      </cdr:txBody>
    </cdr:sp>
  </cdr:relSizeAnchor>
  <cdr:relSizeAnchor xmlns:cdr="http://schemas.openxmlformats.org/drawingml/2006/chartDrawing">
    <cdr:from>
      <cdr:x>0.90227</cdr:x>
      <cdr:y>0.23645</cdr:y>
    </cdr:from>
    <cdr:to>
      <cdr:x>0.90268</cdr:x>
      <cdr:y>0.76716</cdr:y>
    </cdr:to>
    <cdr:cxnSp macro="">
      <cdr:nvCxnSpPr>
        <cdr:cNvPr id="7" name="Connecteur droit 6">
          <a:extLst xmlns:a="http://schemas.openxmlformats.org/drawingml/2006/main">
            <a:ext uri="{FF2B5EF4-FFF2-40B4-BE49-F238E27FC236}">
              <a16:creationId xmlns:a16="http://schemas.microsoft.com/office/drawing/2014/main" id="{D461E891-07F8-2D97-A84C-760FE67784A2}"/>
            </a:ext>
          </a:extLst>
        </cdr:cNvPr>
        <cdr:cNvCxnSpPr/>
      </cdr:nvCxnSpPr>
      <cdr:spPr>
        <a:xfrm xmlns:a="http://schemas.openxmlformats.org/drawingml/2006/main">
          <a:off x="6772138" y="1128345"/>
          <a:ext cx="3077" cy="2532562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0.0194</cdr:x>
      <cdr:y>0.00399</cdr:y>
    </cdr:from>
    <cdr:to>
      <cdr:x>0.97837</cdr:x>
      <cdr:y>0.19252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45608" y="1905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ancienneté d'inscription, dans les Bouches-du-Rhône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0.90267</cdr:x>
      <cdr:y>0.27076</cdr:y>
    </cdr:from>
    <cdr:to>
      <cdr:x>0.90267</cdr:x>
      <cdr:y>0.75674</cdr:y>
    </cdr:to>
    <cdr:cxnSp macro="">
      <cdr:nvCxnSpPr>
        <cdr:cNvPr id="4" name="Connecteur droit 3">
          <a:extLst xmlns:a="http://schemas.openxmlformats.org/drawingml/2006/main">
            <a:ext uri="{FF2B5EF4-FFF2-40B4-BE49-F238E27FC236}">
              <a16:creationId xmlns:a16="http://schemas.microsoft.com/office/drawing/2014/main" id="{57A6C86F-29BD-3DC9-6B9E-8AC377DA1E01}"/>
            </a:ext>
          </a:extLst>
        </cdr:cNvPr>
        <cdr:cNvCxnSpPr/>
      </cdr:nvCxnSpPr>
      <cdr:spPr>
        <a:xfrm xmlns:a="http://schemas.openxmlformats.org/drawingml/2006/main" flipH="1">
          <a:off x="6775140" y="1292095"/>
          <a:ext cx="0" cy="2319109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0.9083</cdr:x>
      <cdr:y>0.34132</cdr:y>
    </cdr:from>
    <cdr:to>
      <cdr:x>0.97176</cdr:x>
      <cdr:y>0.34132</cdr:y>
    </cdr:to>
    <cdr:cxnSp macro="">
      <cdr:nvCxnSpPr>
        <cdr:cNvPr id="6" name="Connecteur droit avec flèche 5">
          <a:extLst xmlns:a="http://schemas.openxmlformats.org/drawingml/2006/main">
            <a:ext uri="{FF2B5EF4-FFF2-40B4-BE49-F238E27FC236}">
              <a16:creationId xmlns:a16="http://schemas.microsoft.com/office/drawing/2014/main" id="{E2F88FED-405A-79F2-985E-6DAD666BBEA1}"/>
            </a:ext>
          </a:extLst>
        </cdr:cNvPr>
        <cdr:cNvCxnSpPr/>
      </cdr:nvCxnSpPr>
      <cdr:spPr>
        <a:xfrm xmlns:a="http://schemas.openxmlformats.org/drawingml/2006/main">
          <a:off x="6817421" y="1628781"/>
          <a:ext cx="476312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0.89786</cdr:x>
      <cdr:y>0.27282</cdr:y>
    </cdr:from>
    <cdr:to>
      <cdr:x>0.98754</cdr:x>
      <cdr:y>0.33154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739062" y="1301896"/>
          <a:ext cx="673111" cy="28021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>
              <a:solidFill>
                <a:schemeClr val="accent1">
                  <a:lumMod val="75000"/>
                </a:schemeClr>
              </a:solidFill>
            </a:rPr>
            <a:t>*acquis</a:t>
          </a: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</cdr:x>
      <cdr:y>0.79148</cdr:y>
    </cdr:from>
    <cdr:to>
      <cdr:x>1</cdr:x>
      <cdr:y>1</cdr:y>
    </cdr:to>
    <cdr:sp macro="" textlink="">
      <cdr:nvSpPr>
        <cdr:cNvPr id="4" name="ZoneTexte 1"/>
        <cdr:cNvSpPr txBox="1"/>
      </cdr:nvSpPr>
      <cdr:spPr>
        <a:xfrm xmlns:a="http://schemas.openxmlformats.org/drawingml/2006/main">
          <a:off x="50800" y="4517346"/>
          <a:ext cx="8307238" cy="11033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000" b="0" i="0" dirty="0"/>
            <a:t>* Pour le RSA et la PA, la notion de bénéficiaires renvoie à celle de foyer et non d’individu. Pour l’AAH et l’ASS, elle renvoie à l’individu qui perçoit l’allocation.</a:t>
          </a:r>
        </a:p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000" b="0" i="0" dirty="0">
              <a:effectLst/>
              <a:latin typeface="+mn-lt"/>
              <a:ea typeface="+mn-ea"/>
              <a:cs typeface="+mn-cs"/>
            </a:rPr>
            <a:t>** Données à fin novembre</a:t>
          </a:r>
          <a:r>
            <a:rPr lang="fr-FR" sz="1000" dirty="0"/>
            <a:t> </a:t>
          </a:r>
        </a:p>
        <a:p xmlns:a="http://schemas.openxmlformats.org/drawingml/2006/main">
          <a:pPr>
            <a:defRPr/>
          </a:pPr>
          <a:r>
            <a:rPr lang="fr-FR" sz="1000" b="1" i="0" dirty="0"/>
            <a:t>Note : </a:t>
          </a:r>
          <a:r>
            <a:rPr lang="fr-FR" sz="1000" i="0" dirty="0"/>
            <a:t>données </a:t>
          </a:r>
          <a:r>
            <a:rPr lang="fr-FR" sz="1000" i="0" dirty="0" err="1" smtClean="0"/>
            <a:t>provisoires</a:t>
          </a:r>
          <a:r>
            <a:rPr lang="fr-FR" sz="800" dirty="0" err="1"/>
            <a:t>le</a:t>
          </a:r>
          <a:r>
            <a:rPr lang="fr-FR" sz="800" dirty="0"/>
            <a:t> </a:t>
          </a:r>
          <a:r>
            <a:rPr lang="fr-FR" sz="1000" dirty="0"/>
            <a:t>RSA, l’ASS, l’AAH et la Prime d’activité ont bénéficié d’une revalorisation exceptionnelle anticipée au 1</a:t>
          </a:r>
          <a:r>
            <a:rPr lang="fr-FR" sz="1000" baseline="30000" dirty="0"/>
            <a:t>er</a:t>
          </a:r>
          <a:r>
            <a:rPr lang="fr-FR" sz="1000" dirty="0"/>
            <a:t> juillet 2022. Si ces revalorisations ont pu jouer à la hausse sur les effectifs de bénéficiaires (augmentation du nombre de personnes éligibles, hausse du taux de recours), ils n’ont pas toujours suffi à les voir augmenter </a:t>
          </a:r>
        </a:p>
        <a:p xmlns:a="http://schemas.openxmlformats.org/drawingml/2006/main">
          <a:r>
            <a:rPr lang="fr-FR" sz="1000" b="1" i="1" dirty="0" smtClean="0"/>
            <a:t>Sources </a:t>
          </a:r>
          <a:r>
            <a:rPr lang="fr-FR" sz="1000" b="1" i="1" dirty="0"/>
            <a:t>: </a:t>
          </a:r>
          <a:r>
            <a:rPr lang="fr-FR" sz="1000" dirty="0" err="1"/>
            <a:t>Cnaf</a:t>
          </a:r>
          <a:r>
            <a:rPr lang="fr-FR" sz="1000" dirty="0"/>
            <a:t>, </a:t>
          </a:r>
          <a:r>
            <a:rPr lang="fr-FR" sz="1000" dirty="0" err="1"/>
            <a:t>Allstat</a:t>
          </a:r>
          <a:r>
            <a:rPr lang="fr-FR" sz="1000" dirty="0"/>
            <a:t> FR6 et FR2 ; MSA ;  Pôle emploi, FNA - </a:t>
          </a:r>
          <a:r>
            <a:rPr lang="fr-FR" sz="1000" b="1" i="1" dirty="0"/>
            <a:t>Traitements : </a:t>
          </a:r>
          <a:r>
            <a:rPr lang="fr-FR" sz="1000" dirty="0"/>
            <a:t>Drees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0.01213</cdr:x>
      <cdr:y>0</cdr:y>
    </cdr:from>
    <cdr:to>
      <cdr:x>0.9711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83480" y="0"/>
          <a:ext cx="6600365" cy="7743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Contribution de l'emploi hors intérim et de l'intérim </a:t>
          </a:r>
        </a:p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à l'évolution de l'emploi salarié, dans les Bouches-du-Rhône</a:t>
          </a: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 dirty="0">
              <a:effectLst/>
              <a:latin typeface="+mn-lt"/>
              <a:ea typeface="+mn-ea"/>
              <a:cs typeface="+mn-cs"/>
            </a:rPr>
            <a:t>(en nombre)</a:t>
          </a:r>
          <a:endParaRPr lang="fr-FR" sz="1400" dirty="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 dirty="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 dirty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dirty="0"/>
        </a:p>
      </cdr:txBody>
    </cdr:sp>
  </cdr:relSizeAnchor>
  <cdr:relSizeAnchor xmlns:cdr="http://schemas.openxmlformats.org/drawingml/2006/chartDrawing">
    <cdr:from>
      <cdr:x>0.01276</cdr:x>
      <cdr:y>0.8743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758" y="3590925"/>
          <a:ext cx="6619960" cy="5162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 </a:t>
          </a:r>
          <a:endParaRPr lang="fr-FR" sz="900">
            <a:effectLst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0.11387</cdr:x>
      <cdr:y>0</cdr:y>
    </cdr:from>
    <cdr:to>
      <cdr:x>0.94144</cdr:x>
      <cdr:y>0.17608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803681" y="0"/>
          <a:ext cx="5841009" cy="7468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1500" b="1" i="0" baseline="0"/>
            <a:t>Evolution de la contribution de l'intérim et de l'emploi hors intérim </a:t>
          </a:r>
        </a:p>
        <a:p xmlns:a="http://schemas.openxmlformats.org/drawingml/2006/main">
          <a:pPr algn="ctr"/>
          <a:r>
            <a:rPr lang="fr-FR" sz="1500" b="1" i="0" baseline="0"/>
            <a:t>à l'emploi salarié, dans les Bouches-du-Rhône</a:t>
          </a:r>
        </a:p>
        <a:p xmlns:a="http://schemas.openxmlformats.org/drawingml/2006/main">
          <a:pPr algn="ctr" eaLnBrk="1" fontAlgn="auto" latinLnBrk="0" hangingPunct="1"/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nombre, entre le T4 2022 et le T1 2023) </a:t>
          </a:r>
          <a:endParaRPr lang="fr-FR">
            <a:effectLst/>
          </a:endParaRPr>
        </a:p>
        <a:p xmlns:a="http://schemas.openxmlformats.org/drawingml/2006/main">
          <a:pPr algn="ctr"/>
          <a:endParaRPr lang="fr-FR" sz="1400" b="1" i="0" baseline="0"/>
        </a:p>
        <a:p xmlns:a="http://schemas.openxmlformats.org/drawingml/2006/main">
          <a:pPr algn="ctr"/>
          <a:endParaRPr lang="fr-FR" sz="1400" b="1" i="0" baseline="0"/>
        </a:p>
      </cdr:txBody>
    </cdr:sp>
  </cdr:relSizeAnchor>
  <cdr:relSizeAnchor xmlns:cdr="http://schemas.openxmlformats.org/drawingml/2006/chartDrawing">
    <cdr:from>
      <cdr:x>0</cdr:x>
      <cdr:y>0.82202</cdr:y>
    </cdr:from>
    <cdr:to>
      <cdr:x>0.98564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630911"/>
          <a:ext cx="6783928" cy="7861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arrondies provisoires, corrigées des variations saisonnières ; l'addition des quatre sous-secteurs d'activité ne correspond pas au total de l'emploi salarié , car le secteur 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Agriculture, sylviculture et pêche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qui représente 1 % de l'emploi salarié total n'est pas représenté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  <a:p xmlns:a="http://schemas.openxmlformats.org/drawingml/2006/main">
          <a:pPr algn="l" rtl="0">
            <a:defRPr sz="1000"/>
          </a:pPr>
          <a:endParaRPr lang="fr-FR" sz="9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0.26781</cdr:x>
      <cdr:y>0.20807</cdr:y>
    </cdr:from>
    <cdr:to>
      <cdr:x>0.26781</cdr:x>
      <cdr:y>0.70657</cdr:y>
    </cdr:to>
    <cdr:cxnSp macro="">
      <cdr:nvCxnSpPr>
        <cdr:cNvPr id="5" name="Connecteur droit 4">
          <a:extLst xmlns:a="http://schemas.openxmlformats.org/drawingml/2006/main">
            <a:ext uri="{FF2B5EF4-FFF2-40B4-BE49-F238E27FC236}">
              <a16:creationId xmlns:a16="http://schemas.microsoft.com/office/drawing/2014/main" id="{39D77522-8A3B-83C1-A0AB-0C694E9F109E}"/>
            </a:ext>
          </a:extLst>
        </cdr:cNvPr>
        <cdr:cNvCxnSpPr/>
      </cdr:nvCxnSpPr>
      <cdr:spPr>
        <a:xfrm xmlns:a="http://schemas.openxmlformats.org/drawingml/2006/main" flipV="1">
          <a:off x="1843299" y="919071"/>
          <a:ext cx="0" cy="2201904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ysClr val="windowText" lastClr="00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0.00758</cdr:x>
      <cdr:y>0.01243</cdr:y>
    </cdr:from>
    <cdr:to>
      <cdr:x>0.97288</cdr:x>
      <cdr:y>0.16829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52171" y="56238"/>
          <a:ext cx="6643904" cy="70516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+mn-lt"/>
              <a:ea typeface="Calibri"/>
              <a:cs typeface="Calibri"/>
            </a:rPr>
            <a:t>Evolution de l'emploi salarié par secteur d'activité y compris intérim, </a:t>
          </a:r>
        </a:p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rPr>
            <a:t>dans les Bouches-du-Rhône</a:t>
          </a:r>
        </a:p>
        <a:p xmlns:a="http://schemas.openxmlformats.org/drawingml/2006/main">
          <a:pPr algn="ctr" rtl="0"/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indice base 100 au 1</a:t>
          </a:r>
          <a:r>
            <a:rPr lang="fr-FR" sz="1100" b="0" i="1" baseline="30000">
              <a:effectLst/>
              <a:latin typeface="+mn-lt"/>
              <a:ea typeface="+mn-ea"/>
              <a:cs typeface="+mn-cs"/>
            </a:rPr>
            <a:t>er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 trimestre 2013)</a:t>
          </a:r>
          <a:endParaRPr lang="fr-FR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0.00709</cdr:x>
      <cdr:y>0.85781</cdr:y>
    </cdr:from>
    <cdr:to>
      <cdr:x>0.97062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7625" y="3505201"/>
          <a:ext cx="6475775" cy="5810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  <a:endParaRPr lang="fr-FR" sz="900">
            <a:effectLst/>
          </a:endParaRPr>
        </a:p>
        <a:p xmlns:a="http://schemas.openxmlformats.org/drawingml/2006/main">
          <a:pPr rtl="0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 </a:t>
          </a:r>
          <a:endParaRPr lang="fr-FR" sz="900">
            <a:effectLst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0.9621</cdr:x>
      <cdr:y>0.42586</cdr:y>
    </cdr:from>
    <cdr:to>
      <cdr:x>0.97704</cdr:x>
      <cdr:y>0.52168</cdr:y>
    </cdr:to>
    <cdr:sp macro="" textlink="">
      <cdr:nvSpPr>
        <cdr:cNvPr id="5" name="Flèche vers le bas 4"/>
        <cdr:cNvSpPr/>
      </cdr:nvSpPr>
      <cdr:spPr>
        <a:xfrm xmlns:a="http://schemas.openxmlformats.org/drawingml/2006/main">
          <a:off x="9099892" y="2535761"/>
          <a:ext cx="141308" cy="570559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t"/>
        <a:lstStyle xmlns:a="http://schemas.openxmlformats.org/drawingml/2006/main"/>
        <a:p xmlns:a="http://schemas.openxmlformats.org/drawingml/2006/main">
          <a:endParaRPr lang="fr-FR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0.85844</cdr:y>
    </cdr:from>
    <cdr:to>
      <cdr:x>1</cdr:x>
      <cdr:y>0.95663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0" y="5243542"/>
          <a:ext cx="11227254" cy="6347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1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1100" b="0" i="0" baseline="0">
              <a:effectLst/>
              <a:latin typeface="+mn-lt"/>
              <a:ea typeface="+mn-ea"/>
              <a:cs typeface="+mn-cs"/>
            </a:rPr>
            <a:t> : données provisoires</a:t>
          </a:r>
          <a:endParaRPr lang="fr-FR" sz="900">
            <a:effectLst/>
          </a:endParaRPr>
        </a:p>
        <a:p xmlns:a="http://schemas.openxmlformats.org/drawingml/2006/main">
          <a:pPr rtl="0"/>
          <a:r>
            <a:rPr lang="fr-FR" sz="1100" b="1" i="1" baseline="0">
              <a:effectLst/>
              <a:latin typeface="+mn-lt"/>
              <a:ea typeface="+mn-ea"/>
              <a:cs typeface="+mn-cs"/>
            </a:rPr>
            <a:t>Source : 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Système d’information sur l’apprentissage de la Dares - </a:t>
          </a:r>
          <a:r>
            <a:rPr lang="fr-FR" sz="1100" b="1" i="1" baseline="0">
              <a:effectLst/>
              <a:latin typeface="+mn-lt"/>
              <a:ea typeface="+mn-ea"/>
              <a:cs typeface="+mn-cs"/>
            </a:rPr>
            <a:t>Traitements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 : Dares</a:t>
          </a:r>
          <a:endParaRPr lang="fr-FR" sz="900">
            <a:effectLst/>
          </a:endParaRPr>
        </a:p>
        <a:p xmlns:a="http://schemas.openxmlformats.org/drawingml/2006/main">
          <a:pPr marL="0" marR="0" indent="0" defTabSz="914400" rtl="0" eaLnBrk="1" fontAlgn="auto" latinLnBrk="0" hangingPunct="1">
            <a:lnSpc>
              <a:spcPts val="12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100" i="1"/>
        </a:p>
      </cdr:txBody>
    </cdr:sp>
  </cdr:relSizeAnchor>
  <cdr:relSizeAnchor xmlns:cdr="http://schemas.openxmlformats.org/drawingml/2006/chartDrawing">
    <cdr:from>
      <cdr:x>0.91545</cdr:x>
      <cdr:y>0.04099</cdr:y>
    </cdr:from>
    <cdr:to>
      <cdr:x>0.99077</cdr:x>
      <cdr:y>0.08074</cdr:y>
    </cdr:to>
    <cdr:sp macro="" textlink="">
      <cdr:nvSpPr>
        <cdr:cNvPr id="4" name="ZoneTexte 19">
          <a:extLst xmlns:a="http://schemas.openxmlformats.org/drawingml/2006/main">
            <a:ext uri="{FF2B5EF4-FFF2-40B4-BE49-F238E27FC236}">
              <a16:creationId xmlns:a16="http://schemas.microsoft.com/office/drawing/2014/main" id="{2594C868-D0A1-2DF2-70BD-58F1267211C5}"/>
            </a:ext>
          </a:extLst>
        </cdr:cNvPr>
        <cdr:cNvSpPr txBox="1"/>
      </cdr:nvSpPr>
      <cdr:spPr bwMode="auto">
        <a:xfrm xmlns:a="http://schemas.openxmlformats.org/drawingml/2006/main">
          <a:off x="7990076" y="217154"/>
          <a:ext cx="657417" cy="210560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defPPr>
            <a:defRPr lang="fr-FR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100" b="1" dirty="0" smtClean="0"/>
            <a:t>30 600</a:t>
          </a:r>
          <a:endParaRPr lang="fr-FR" sz="1100" b="1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0.02604</cdr:x>
      <cdr:y>0.84615</cdr:y>
    </cdr:from>
    <cdr:to>
      <cdr:x>0.9091</cdr:x>
      <cdr:y>0.99704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4623" y="2724142"/>
          <a:ext cx="5921447" cy="4857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</a:t>
          </a:r>
        </a:p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+mn-lt"/>
            </a:rPr>
            <a:t>Insee, taux de chômage au sens du BIT (national ) et taux de chômage localisés (régional et départementaux)</a:t>
          </a:r>
        </a:p>
        <a:p xmlns:a="http://schemas.openxmlformats.org/drawingml/2006/main">
          <a:pPr algn="l" rtl="0">
            <a:defRPr sz="1000"/>
          </a:pPr>
          <a:r>
            <a:rPr lang="fr-FR" sz="1000" b="0" i="1" u="none" strike="noStrike" baseline="0">
              <a:solidFill>
                <a:srgbClr val="000000"/>
              </a:solidFill>
              <a:latin typeface="+mn-lt"/>
            </a:rPr>
            <a:t> et départementaux)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</cdr:x>
      <cdr:y>0.83501</cdr:y>
    </cdr:from>
    <cdr:to>
      <cdr:x>1</cdr:x>
      <cdr:y>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952875"/>
          <a:ext cx="6924675" cy="7810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* Pour évaluer la comparabilité avec Bouches-du-Rhône, les critères retenus sont le nombre total d'emplois (salariés et non salariés) du département, ainsi qu'une structurelle sectorielle proche</a:t>
          </a:r>
        </a:p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 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Insee, taux de chômage au sens du BIT (national ) et taux de chômage localisés (régional</a:t>
          </a:r>
          <a:r>
            <a:rPr lang="fr-FR" sz="1000" b="0" i="1" baseline="0">
              <a:effectLst/>
              <a:latin typeface="+mn-lt"/>
              <a:ea typeface="+mn-ea"/>
              <a:cs typeface="+mn-cs"/>
            </a:rPr>
            <a:t> et départementaux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)</a:t>
          </a:r>
        </a:p>
      </cdr:txBody>
    </cdr:sp>
  </cdr:relSizeAnchor>
  <cdr:relSizeAnchor xmlns:cdr="http://schemas.openxmlformats.org/drawingml/2006/chartDrawing">
    <cdr:from>
      <cdr:x>0.0055</cdr:x>
      <cdr:y>0.01073</cdr:y>
    </cdr:from>
    <cdr:to>
      <cdr:x>1</cdr:x>
      <cdr:y>0.0892</cdr:y>
    </cdr:to>
    <cdr:sp macro="" textlink="">
      <cdr:nvSpPr>
        <cdr:cNvPr id="4" name="ZoneTexte 1"/>
        <cdr:cNvSpPr txBox="1"/>
      </cdr:nvSpPr>
      <cdr:spPr>
        <a:xfrm xmlns:a="http://schemas.openxmlformats.org/drawingml/2006/main">
          <a:off x="50800" y="50800"/>
          <a:ext cx="6886575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baseline="0">
              <a:effectLst/>
              <a:latin typeface="+mn-lt"/>
              <a:ea typeface="+mn-ea"/>
              <a:cs typeface="+mn-cs"/>
            </a:rPr>
            <a:t>Taux de chômage localisés dans les départements comparables* au T1 2023</a:t>
          </a:r>
          <a:endParaRPr lang="fr-FR" sz="110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0.02828</cdr:x>
      <cdr:y>0</cdr:y>
    </cdr:from>
    <cdr:to>
      <cdr:x>0.98725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12232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dans les Bouches-du-Rhône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0.01276</cdr:x>
      <cdr:y>0.85629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5773" y="4086226"/>
          <a:ext cx="7393039" cy="6857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 b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0.93138</cdr:x>
      <cdr:y>0.23556</cdr:y>
    </cdr:from>
    <cdr:to>
      <cdr:x>0.95431</cdr:x>
      <cdr:y>0.23556</cdr:y>
    </cdr:to>
    <cdr:cxnSp macro="">
      <cdr:nvCxnSpPr>
        <cdr:cNvPr id="4" name="Connecteur droit avec flèche 3">
          <a:extLst xmlns:a="http://schemas.openxmlformats.org/drawingml/2006/main">
            <a:ext uri="{FF2B5EF4-FFF2-40B4-BE49-F238E27FC236}">
              <a16:creationId xmlns:a16="http://schemas.microsoft.com/office/drawing/2014/main" id="{D9711055-9C10-527C-026F-58135CD53419}"/>
            </a:ext>
          </a:extLst>
        </cdr:cNvPr>
        <cdr:cNvCxnSpPr/>
      </cdr:nvCxnSpPr>
      <cdr:spPr>
        <a:xfrm xmlns:a="http://schemas.openxmlformats.org/drawingml/2006/main" flipV="1">
          <a:off x="6990678" y="1124101"/>
          <a:ext cx="172122" cy="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0.93063</cdr:x>
      <cdr:y>0.17033</cdr:y>
    </cdr:from>
    <cdr:to>
      <cdr:x>0.9319</cdr:x>
      <cdr:y>0.74318</cdr:y>
    </cdr:to>
    <cdr:cxnSp macro="">
      <cdr:nvCxnSpPr>
        <cdr:cNvPr id="8" name="Connecteur droit 7">
          <a:extLst xmlns:a="http://schemas.openxmlformats.org/drawingml/2006/main">
            <a:ext uri="{FF2B5EF4-FFF2-40B4-BE49-F238E27FC236}">
              <a16:creationId xmlns:a16="http://schemas.microsoft.com/office/drawing/2014/main" id="{D8766FA4-318E-EE40-96CC-64A676718613}"/>
            </a:ext>
          </a:extLst>
        </cdr:cNvPr>
        <cdr:cNvCxnSpPr/>
      </cdr:nvCxnSpPr>
      <cdr:spPr>
        <a:xfrm xmlns:a="http://schemas.openxmlformats.org/drawingml/2006/main">
          <a:off x="6985000" y="812800"/>
          <a:ext cx="9525" cy="2733675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0.91751</cdr:x>
      <cdr:y>0.1843</cdr:y>
    </cdr:from>
    <cdr:to>
      <cdr:x>1</cdr:x>
      <cdr:y>0.23974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886575" y="879475"/>
          <a:ext cx="619125" cy="26456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dirty="0">
              <a:solidFill>
                <a:schemeClr val="accent1">
                  <a:lumMod val="75000"/>
                </a:schemeClr>
              </a:solidFill>
            </a:rPr>
            <a:t>*acquis</a:t>
          </a:r>
        </a:p>
      </cdr:txBody>
    </cdr:sp>
  </cdr:relSizeAnchor>
  <cdr:relSizeAnchor xmlns:cdr="http://schemas.openxmlformats.org/drawingml/2006/chartDrawing">
    <cdr:from>
      <cdr:x>0.33573</cdr:x>
      <cdr:y>0.17553</cdr:y>
    </cdr:from>
    <cdr:to>
      <cdr:x>0.67425</cdr:x>
      <cdr:y>0.33845</cdr:y>
    </cdr:to>
    <cdr:sp macro="" textlink="">
      <cdr:nvSpPr>
        <cdr:cNvPr id="7" name="ZoneTexte 17"/>
        <cdr:cNvSpPr txBox="1"/>
      </cdr:nvSpPr>
      <cdr:spPr>
        <a:xfrm xmlns:a="http://schemas.openxmlformats.org/drawingml/2006/main">
          <a:off x="2519918" y="837640"/>
          <a:ext cx="2540830" cy="77745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400" b="1" dirty="0">
              <a:solidFill>
                <a:srgbClr val="FF0000"/>
              </a:solidFill>
            </a:rPr>
            <a:t>187 400 demandeurs d’emploi catégories A,B,C en moyenne </a:t>
          </a:r>
        </a:p>
        <a:p xmlns:a="http://schemas.openxmlformats.org/drawingml/2006/main">
          <a:pPr algn="ctr"/>
          <a:r>
            <a:rPr lang="fr-FR" sz="1400" b="1" dirty="0">
              <a:solidFill>
                <a:srgbClr val="FF0000"/>
              </a:solidFill>
            </a:rPr>
            <a:t>au T1 2023</a:t>
          </a:r>
        </a:p>
        <a:p xmlns:a="http://schemas.openxmlformats.org/drawingml/2006/main">
          <a:pPr algn="ctr"/>
          <a:endParaRPr lang="fr-FR" sz="1400" b="1" dirty="0">
            <a:solidFill>
              <a:srgbClr val="FF00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B42B4-5B0C-4F64-B942-15A058E52D3B}" type="datetimeFigureOut">
              <a:rPr lang="fr-FR" smtClean="0"/>
              <a:t>03/07/2023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025D0B-1863-49FE-BB0E-BE766CD873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6805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1BDC1-2E55-4A3B-A51F-0A4221669760}" type="datetimeFigureOut">
              <a:rPr lang="fr-FR" smtClean="0"/>
              <a:t>03/07/2023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25E1C-9CFD-400D-8595-7A8158A95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586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869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41611052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27983214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2857017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2202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568767"/>
            <a:ext cx="2133600" cy="3651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sz="1500"/>
              <a:t>Edition juillet 2023</a:t>
            </a:r>
            <a:endParaRPr lang="fr-FR" sz="15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68767"/>
            <a:ext cx="2895600" cy="365125"/>
          </a:xfrm>
        </p:spPr>
        <p:txBody>
          <a:bodyPr/>
          <a:lstStyle>
            <a:lvl1pPr>
              <a:defRPr sz="1500" baseline="0"/>
            </a:lvl1pPr>
          </a:lstStyle>
          <a:p>
            <a:r>
              <a:rPr lang="fr-FR"/>
              <a:t>Les éclairages conjoncturels départementaux - Bouches-du-Rhône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9398" y="6568767"/>
            <a:ext cx="404601" cy="289233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>
              <a:defRPr sz="1700" baseline="0">
                <a:solidFill>
                  <a:schemeClr val="bg1"/>
                </a:solidFill>
              </a:defRPr>
            </a:lvl1pPr>
          </a:lstStyle>
          <a:p>
            <a:fld id="{3C7AC07C-28E4-BD4F-9FFB-37ABAC856C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0054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80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86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633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947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2023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810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2023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95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2023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85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2023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5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2023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10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2023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35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Edition juillet 2023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49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msOizzOjgAhVWAGMBHXMQAxYQjRx6BAgBEAU&amp;url=https://www.ania.net/economie-export/ega-point-de-conjoncture&amp;psig=AOvVaw0wwhQEom1VbtCAOZvqCiu4&amp;ust=1551792264050881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aca.dreets.gouv.fr/Les-publications-periodiques-9124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aca.dreets.gouv.fr/Les-indicateurs-cles-de-la-Dreets-Pac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0" y="1426952"/>
            <a:ext cx="9144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>
                <a:solidFill>
                  <a:schemeClr val="bg1">
                    <a:lumMod val="65000"/>
                  </a:schemeClr>
                </a:solidFill>
              </a:rPr>
              <a:t>Les éclairages conjoncturels départementaux</a:t>
            </a:r>
          </a:p>
          <a:p>
            <a:pPr algn="ctr"/>
            <a:endParaRPr lang="fr-FR" sz="1500" i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266951" y="6520993"/>
            <a:ext cx="5562564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2023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669362" y="6213216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i="1" dirty="0"/>
              <a:t>Services études, statistiques, évaluation</a:t>
            </a:r>
          </a:p>
        </p:txBody>
      </p:sp>
      <p:pic>
        <p:nvPicPr>
          <p:cNvPr id="1031" name="Picture 7" descr="Résultat de recherche d'images pour &quot;conjoncture&quot;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67" y="4356280"/>
            <a:ext cx="2409504" cy="166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 rot="5400000">
            <a:off x="8181834" y="5253081"/>
            <a:ext cx="1674047" cy="246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i="1" dirty="0"/>
              <a:t>Crédit photo : ©</a:t>
            </a:r>
            <a:r>
              <a:rPr lang="fr-FR" sz="1000" i="1" dirty="0" err="1"/>
              <a:t>Shutterstock</a:t>
            </a:r>
            <a:endParaRPr lang="fr-FR" sz="1000" i="1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3049" y="4400875"/>
            <a:ext cx="2528714" cy="168580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824" y="4356280"/>
            <a:ext cx="2508319" cy="177499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02227" y="1964353"/>
            <a:ext cx="7537512" cy="48936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0" h="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La situation conjoncturelle </a:t>
            </a: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au 1</a:t>
            </a:r>
            <a:r>
              <a:rPr lang="fr-FR" sz="5000" b="1" baseline="30000" dirty="0">
                <a:ln/>
                <a:solidFill>
                  <a:schemeClr val="accent1">
                    <a:lumMod val="75000"/>
                  </a:schemeClr>
                </a:solidFill>
              </a:rPr>
              <a:t>er</a:t>
            </a:r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 trimestre 2023</a:t>
            </a: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dans les Bouches-du-Rhône</a:t>
            </a: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5" name="Picture 4" descr="http://intranet.direccte.gouv.fr/paca/Etudes%20et%20statistiques/Les%20logos/Cartouche%20Pr%C3%A9fet%20de%20r%C3%A9gion%20%E2%80%93%20DREET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54197" cy="127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667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63901" y="495051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>
                <a:solidFill>
                  <a:schemeClr val="accent1">
                    <a:lumMod val="75000"/>
                  </a:schemeClr>
                </a:solidFill>
              </a:rPr>
              <a:t>Stabilité du taux de chômage</a:t>
            </a:r>
            <a:endParaRPr lang="fr-F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25699" y="1043186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10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33909" y="6568767"/>
            <a:ext cx="6003985" cy="365125"/>
          </a:xfrm>
        </p:spPr>
        <p:txBody>
          <a:bodyPr/>
          <a:lstStyle/>
          <a:p>
            <a:r>
              <a:rPr lang="fr-FR"/>
              <a:t>Les éclairages conjoncturels départementaux - Bouches-du-Rhône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2023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616868" y="4658081"/>
            <a:ext cx="16527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6,9 % (0,0 pt)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625398" y="3811215"/>
            <a:ext cx="1601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3">
                    <a:lumMod val="75000"/>
                  </a:schemeClr>
                </a:solidFill>
              </a:rPr>
              <a:t>8,6 % (0,0 pt)</a:t>
            </a:r>
            <a:r>
              <a:rPr lang="fr-FR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609146" y="4183029"/>
            <a:ext cx="165275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FF0000"/>
                </a:solidFill>
              </a:rPr>
              <a:t>8,0 % (0,0 pt)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graphicFrame>
        <p:nvGraphicFramePr>
          <p:cNvPr id="15" name="Graphique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6355712"/>
              </p:ext>
            </p:extLst>
          </p:nvPr>
        </p:nvGraphicFramePr>
        <p:xfrm>
          <a:off x="125699" y="1188028"/>
          <a:ext cx="8285056" cy="5540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55835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4667" y="-67718"/>
            <a:ext cx="88278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Un taux qui demeure supérieur à la plupart des départements comparables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54668" y="83092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11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52984" y="6492875"/>
            <a:ext cx="5505450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2023</a:t>
            </a:r>
            <a:endParaRPr lang="fr-FR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2773802"/>
              </p:ext>
            </p:extLst>
          </p:nvPr>
        </p:nvGraphicFramePr>
        <p:xfrm>
          <a:off x="508958" y="1062037"/>
          <a:ext cx="7651631" cy="5506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21528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63214" y="297760"/>
            <a:ext cx="8876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800" b="1" dirty="0">
                <a:solidFill>
                  <a:srgbClr val="4F81BD">
                    <a:lumMod val="75000"/>
                  </a:srgbClr>
                </a:solidFill>
              </a:rPr>
              <a:t>La demande d’emploi poursuit sa baisse</a:t>
            </a:r>
            <a:endParaRPr lang="fr-FR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54668" y="820980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52984" y="6492875"/>
            <a:ext cx="5505450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2023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3890931"/>
              </p:ext>
            </p:extLst>
          </p:nvPr>
        </p:nvGraphicFramePr>
        <p:xfrm>
          <a:off x="363214" y="1042987"/>
          <a:ext cx="8237322" cy="5449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8447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6" y="364724"/>
            <a:ext cx="8997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Ce recul concerne davantage les femmes…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43100" y="6517967"/>
            <a:ext cx="5553075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2023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8996793"/>
              </p:ext>
            </p:extLst>
          </p:nvPr>
        </p:nvGraphicFramePr>
        <p:xfrm>
          <a:off x="353683" y="1042987"/>
          <a:ext cx="7971167" cy="5219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65227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6" y="354502"/>
            <a:ext cx="8620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… et les jeunes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43100" y="6517967"/>
            <a:ext cx="5553075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2023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0620877"/>
              </p:ext>
            </p:extLst>
          </p:nvPr>
        </p:nvGraphicFramePr>
        <p:xfrm>
          <a:off x="215660" y="1042987"/>
          <a:ext cx="8419382" cy="5424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32806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13893" y="-21857"/>
            <a:ext cx="88278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Fort recul de la demande d’emploi de longue durée, hausse ralentie chez les inscrits depuis moins d’un an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19300" y="6492875"/>
            <a:ext cx="5357644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2023</a:t>
            </a:r>
            <a:endParaRPr lang="fr-FR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3016893"/>
              </p:ext>
            </p:extLst>
          </p:nvPr>
        </p:nvGraphicFramePr>
        <p:xfrm>
          <a:off x="422693" y="1042986"/>
          <a:ext cx="8039819" cy="5228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59900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2023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0" y="-16958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376092"/>
                </a:solidFill>
              </a:rPr>
              <a:t>Sur un an, baisse du </a:t>
            </a:r>
            <a:r>
              <a:rPr lang="fr-FR" sz="2400" b="1" dirty="0">
                <a:solidFill>
                  <a:srgbClr val="376092"/>
                </a:solidFill>
              </a:rPr>
              <a:t>nombre </a:t>
            </a:r>
            <a:r>
              <a:rPr lang="fr-FR" sz="2400" b="1" dirty="0" smtClean="0">
                <a:solidFill>
                  <a:srgbClr val="376092"/>
                </a:solidFill>
              </a:rPr>
              <a:t>de foyers </a:t>
            </a:r>
            <a:r>
              <a:rPr lang="fr-FR" sz="2400" b="1" dirty="0">
                <a:solidFill>
                  <a:srgbClr val="376092"/>
                </a:solidFill>
              </a:rPr>
              <a:t>bénéficiaires du </a:t>
            </a:r>
            <a:r>
              <a:rPr lang="fr-FR" sz="2400" b="1" dirty="0" smtClean="0">
                <a:solidFill>
                  <a:srgbClr val="376092"/>
                </a:solidFill>
              </a:rPr>
              <a:t>RSA, plus prononcée pour l’ASS ; </a:t>
            </a:r>
            <a:r>
              <a:rPr lang="fr-FR" sz="2400" b="1" dirty="0" smtClean="0">
                <a:solidFill>
                  <a:srgbClr val="376092"/>
                </a:solidFill>
              </a:rPr>
              <a:t>légère </a:t>
            </a:r>
            <a:r>
              <a:rPr lang="fr-FR" sz="2400" b="1" dirty="0" smtClean="0">
                <a:solidFill>
                  <a:srgbClr val="376092"/>
                </a:solidFill>
              </a:rPr>
              <a:t>baisse pour l’AAH, hausse pour la PA</a:t>
            </a:r>
            <a:endParaRPr lang="fr-FR" sz="2400" b="1" dirty="0">
              <a:solidFill>
                <a:srgbClr val="376092"/>
              </a:solidFill>
            </a:endParaRPr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00000000-0008-0000-03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1730486"/>
              </p:ext>
            </p:extLst>
          </p:nvPr>
        </p:nvGraphicFramePr>
        <p:xfrm>
          <a:off x="345057" y="1152524"/>
          <a:ext cx="8246852" cy="5291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30556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6" y="0"/>
            <a:ext cx="8995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376092"/>
                </a:solidFill>
              </a:rPr>
              <a:t>Un repli du nombre de </a:t>
            </a:r>
            <a:r>
              <a:rPr lang="fr-FR" sz="2800" b="1" dirty="0">
                <a:solidFill>
                  <a:srgbClr val="376092"/>
                </a:solidFill>
              </a:rPr>
              <a:t>foyers bénéficiaires du RSA </a:t>
            </a:r>
            <a:r>
              <a:rPr lang="fr-FR" sz="2800" b="1" dirty="0" smtClean="0">
                <a:solidFill>
                  <a:srgbClr val="376092"/>
                </a:solidFill>
              </a:rPr>
              <a:t>proche du niveau régional</a:t>
            </a:r>
            <a:endParaRPr lang="fr-FR" sz="2800" b="1" dirty="0">
              <a:solidFill>
                <a:srgbClr val="376092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69719" y="95506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2023</a:t>
            </a:r>
            <a:endParaRPr lang="fr-FR" dirty="0"/>
          </a:p>
        </p:txBody>
      </p:sp>
      <p:pic>
        <p:nvPicPr>
          <p:cNvPr id="9" name="Image 8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58DB512F-55D1-538C-389B-C70549A3D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26020"/>
            <a:ext cx="9144000" cy="340596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9719" y="3557041"/>
            <a:ext cx="8987195" cy="18288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3366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8282911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sz="2000" dirty="0"/>
              <a:t>La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Note de conjoncture </a:t>
            </a:r>
            <a:r>
              <a:rPr lang="fr-FR" sz="2000" dirty="0"/>
              <a:t>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d’Azur:</a:t>
            </a:r>
          </a:p>
          <a:p>
            <a:pPr algn="ctr">
              <a:defRPr/>
            </a:pPr>
            <a:r>
              <a:rPr lang="fr-FR" dirty="0">
                <a:hlinkClick r:id="rId3"/>
              </a:rPr>
              <a:t/>
            </a:r>
            <a:br>
              <a:rPr lang="fr-FR" dirty="0">
                <a:hlinkClick r:id="rId3"/>
              </a:rPr>
            </a:br>
            <a:r>
              <a:rPr lang="fr-FR" sz="2000" dirty="0">
                <a:hlinkClick r:id="rId3"/>
              </a:rPr>
              <a:t>https://paca.dreets.gouv.fr/Les-publications-periodiques-9124</a:t>
            </a:r>
            <a:endParaRPr lang="fr-FR" sz="2000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sz="2000" dirty="0"/>
          </a:p>
          <a:p>
            <a:pPr algn="ctr">
              <a:defRPr/>
            </a:pPr>
            <a:r>
              <a:rPr lang="fr-FR" sz="2000" dirty="0"/>
              <a:t>Retrouvez tous nos indicateurs dans le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Tableau de bord des indicateurs clés </a:t>
            </a:r>
          </a:p>
          <a:p>
            <a:pPr algn="ctr">
              <a:defRPr/>
            </a:pPr>
            <a:endParaRPr lang="fr-FR" sz="200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sz="2000" dirty="0"/>
              <a:t>en téléchargement sur le site 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 : </a:t>
            </a:r>
          </a:p>
          <a:p>
            <a:pPr algn="ctr">
              <a:defRPr/>
            </a:pPr>
            <a:endParaRPr lang="fr-FR" sz="2400" dirty="0"/>
          </a:p>
          <a:p>
            <a:pPr algn="ctr"/>
            <a:r>
              <a:rPr lang="fr-FR" u="sng" dirty="0">
                <a:hlinkClick r:id="rId4"/>
              </a:rPr>
              <a:t>https://paca.dreets.gouv.fr/Les-indicateurs-cles-de-la-Dreets-Paca</a:t>
            </a:r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64895" y="465363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Pour en savoir plus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18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68415" y="6568767"/>
            <a:ext cx="5840083" cy="365125"/>
          </a:xfrm>
        </p:spPr>
        <p:txBody>
          <a:bodyPr/>
          <a:lstStyle/>
          <a:p>
            <a:r>
              <a:rPr lang="fr-FR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0186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6" y="1120579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13645" y="467869"/>
            <a:ext cx="8723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La croissance de l’emploi salarié accélère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00116" y="6492875"/>
            <a:ext cx="5795154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2023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7943094" y="2071417"/>
            <a:ext cx="891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3">
                    <a:lumMod val="75000"/>
                  </a:schemeClr>
                </a:solidFill>
              </a:rPr>
              <a:t>+0,5 %</a:t>
            </a:r>
            <a:r>
              <a:rPr lang="fr-FR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969410" y="2729980"/>
            <a:ext cx="8917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FF0000"/>
                </a:solidFill>
              </a:rPr>
              <a:t>+0,5 %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954968" y="3313350"/>
            <a:ext cx="8917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+0,3 %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695270" y="1602551"/>
            <a:ext cx="1346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Au T1 2023 :</a:t>
            </a:r>
            <a:endParaRPr lang="fr-FR" b="1" dirty="0"/>
          </a:p>
        </p:txBody>
      </p:sp>
      <p:graphicFrame>
        <p:nvGraphicFramePr>
          <p:cNvPr id="16" name="Graphique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862715"/>
              </p:ext>
            </p:extLst>
          </p:nvPr>
        </p:nvGraphicFramePr>
        <p:xfrm>
          <a:off x="213645" y="1120579"/>
          <a:ext cx="8277212" cy="5449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3360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13644" y="19300"/>
            <a:ext cx="88278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Une croissance exclusivement tirée par l’emploi hors intérim…</a:t>
            </a:r>
            <a:endParaRPr lang="fr-FR" sz="2800" b="1" dirty="0">
              <a:solidFill>
                <a:srgbClr val="FF000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57422" y="6492875"/>
            <a:ext cx="5330750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2023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7641263" y="2897352"/>
            <a:ext cx="146321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B0F0"/>
                </a:solidFill>
              </a:rPr>
              <a:t>+5 260</a:t>
            </a:r>
          </a:p>
          <a:p>
            <a:pPr algn="ctr"/>
            <a:r>
              <a:rPr lang="fr-FR" b="1" dirty="0">
                <a:solidFill>
                  <a:srgbClr val="00B0F0"/>
                </a:solidFill>
              </a:rPr>
              <a:t>emplois hors intérim</a:t>
            </a: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- 1 080</a:t>
            </a:r>
          </a:p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 intérimaires</a:t>
            </a:r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758300" y="2233616"/>
            <a:ext cx="1346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Au T1 2023 :</a:t>
            </a:r>
            <a:endParaRPr lang="fr-FR" b="1" dirty="0"/>
          </a:p>
        </p:txBody>
      </p:sp>
      <p:graphicFrame>
        <p:nvGraphicFramePr>
          <p:cNvPr id="12" name="Graphique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3538049"/>
              </p:ext>
            </p:extLst>
          </p:nvPr>
        </p:nvGraphicFramePr>
        <p:xfrm>
          <a:off x="566057" y="1267389"/>
          <a:ext cx="7820297" cy="4931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5084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49970" y="6492875"/>
            <a:ext cx="5402804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2023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62428" y="467869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… dans tous les secteurs d’activité</a:t>
            </a:r>
            <a:endParaRPr lang="fr-FR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067439"/>
              </p:ext>
            </p:extLst>
          </p:nvPr>
        </p:nvGraphicFramePr>
        <p:xfrm>
          <a:off x="836023" y="1308100"/>
          <a:ext cx="7264989" cy="4840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5623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998622"/>
            <a:ext cx="8045256" cy="520027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i="1" dirty="0">
              <a:sym typeface="Wingdings" panose="05000000000000000000" pitchFamily="2" charset="2"/>
            </a:endParaRPr>
          </a:p>
          <a:p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</p:txBody>
      </p:sp>
      <p:sp>
        <p:nvSpPr>
          <p:cNvPr id="4" name="ZoneTexte 3"/>
          <p:cNvSpPr txBox="1"/>
          <p:nvPr/>
        </p:nvSpPr>
        <p:spPr>
          <a:xfrm>
            <a:off x="213645" y="435497"/>
            <a:ext cx="8862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La croissance accélère dans le tertiaire et ralentit ailleurs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28825" y="6492875"/>
            <a:ext cx="5387899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i="1"/>
              <a:t>Edition juillet 2023</a:t>
            </a:r>
            <a:endParaRPr lang="fr-FR" i="1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4718193"/>
              </p:ext>
            </p:extLst>
          </p:nvPr>
        </p:nvGraphicFramePr>
        <p:xfrm>
          <a:off x="583475" y="1258253"/>
          <a:ext cx="7517538" cy="4855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4510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49945" y="6492875"/>
            <a:ext cx="5745704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2023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196224" y="36982"/>
            <a:ext cx="88626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Sur un an, la croissance se poursuit dans l’ensemble des secteurs</a:t>
            </a:r>
            <a:endParaRPr lang="fr-FR" sz="2800" b="1" dirty="0">
              <a:solidFill>
                <a:srgbClr val="FF0000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180" y="1939734"/>
            <a:ext cx="8723233" cy="352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306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49945" y="6492875"/>
            <a:ext cx="5745704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2023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196224" y="36982"/>
            <a:ext cx="88626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Recul des embauches aussi bien en CDI qu’en CDD de plus d’un mois</a:t>
            </a: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CF69074A-BEE5-42E5-9E3F-5994E18882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7514767"/>
              </p:ext>
            </p:extLst>
          </p:nvPr>
        </p:nvGraphicFramePr>
        <p:xfrm>
          <a:off x="596348" y="1066981"/>
          <a:ext cx="8143050" cy="4538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Image 3">
            <a:extLst>
              <a:ext uri="{FF2B5EF4-FFF2-40B4-BE49-F238E27FC236}">
                <a16:creationId xmlns:a16="http://schemas.microsoft.com/office/drawing/2014/main" id="{3BAD03AB-EB7B-42E6-9E4E-7206DB1F7E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034" y="5523629"/>
            <a:ext cx="6791739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101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066800" y="698540"/>
            <a:ext cx="8525753" cy="496215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i="1" dirty="0">
              <a:sym typeface="Wingdings" panose="05000000000000000000" pitchFamily="2" charset="2"/>
            </a:endParaRPr>
          </a:p>
          <a:p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</p:txBody>
      </p:sp>
      <p:sp>
        <p:nvSpPr>
          <p:cNvPr id="4" name="ZoneTexte 3"/>
          <p:cNvSpPr txBox="1"/>
          <p:nvPr/>
        </p:nvSpPr>
        <p:spPr>
          <a:xfrm>
            <a:off x="62618" y="-24984"/>
            <a:ext cx="89283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 nombre de bénéficiaires de contrat aidé poursuit sa baisse</a:t>
            </a:r>
            <a:endParaRPr lang="fr-FR" sz="2800" b="1" dirty="0">
              <a:solidFill>
                <a:srgbClr val="376092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62618" y="837245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28825" y="6492875"/>
            <a:ext cx="5387899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i="1"/>
              <a:t>Edition juillet 2023</a:t>
            </a:r>
            <a:endParaRPr lang="fr-FR" i="1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pPr/>
              <a:t>8</a:t>
            </a:fld>
            <a:endParaRPr lang="fr-FR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402C6E77-60D8-AA2D-1276-79ADC8612182}"/>
              </a:ext>
            </a:extLst>
          </p:cNvPr>
          <p:cNvGrpSpPr>
            <a:grpSpLocks/>
          </p:cNvGrpSpPr>
          <p:nvPr/>
        </p:nvGrpSpPr>
        <p:grpSpPr bwMode="auto">
          <a:xfrm>
            <a:off x="247753" y="1265087"/>
            <a:ext cx="8648494" cy="5304121"/>
            <a:chOff x="305808" y="0"/>
            <a:chExt cx="9458325" cy="6042212"/>
          </a:xfrm>
        </p:grpSpPr>
        <p:graphicFrame>
          <p:nvGraphicFramePr>
            <p:cNvPr id="9" name="Graphique 8">
              <a:extLst>
                <a:ext uri="{FF2B5EF4-FFF2-40B4-BE49-F238E27FC236}">
                  <a16:creationId xmlns:a16="http://schemas.microsoft.com/office/drawing/2014/main" id="{0E3AA09B-0E90-BC03-C626-282139F5E664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824101072"/>
                </p:ext>
              </p:extLst>
            </p:nvPr>
          </p:nvGraphicFramePr>
          <p:xfrm>
            <a:off x="305808" y="0"/>
            <a:ext cx="9458325" cy="604221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ZoneTexte 19">
              <a:extLst>
                <a:ext uri="{FF2B5EF4-FFF2-40B4-BE49-F238E27FC236}">
                  <a16:creationId xmlns:a16="http://schemas.microsoft.com/office/drawing/2014/main" id="{2594C868-D0A1-2DF2-70BD-58F1267211C5}"/>
                </a:ext>
              </a:extLst>
            </p:cNvPr>
            <p:cNvSpPr txBox="1"/>
            <p:nvPr/>
          </p:nvSpPr>
          <p:spPr>
            <a:xfrm>
              <a:off x="9167213" y="2231721"/>
              <a:ext cx="590551" cy="224147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100" b="1" dirty="0"/>
                <a:t>4 000</a:t>
              </a:r>
            </a:p>
          </p:txBody>
        </p:sp>
      </p:grpSp>
      <p:sp>
        <p:nvSpPr>
          <p:cNvPr id="12" name="ZoneTexte 1"/>
          <p:cNvSpPr txBox="1"/>
          <p:nvPr/>
        </p:nvSpPr>
        <p:spPr>
          <a:xfrm>
            <a:off x="417945" y="5648705"/>
            <a:ext cx="8648494" cy="36839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0" eaLnBrk="1" fontAlgn="auto" latinLnBrk="0" hangingPunct="1"/>
            <a:r>
              <a:rPr lang="fr-FR" sz="900" b="0" i="0" baseline="0" dirty="0">
                <a:effectLst/>
                <a:latin typeface="+mn-lt"/>
                <a:ea typeface="+mn-ea"/>
                <a:cs typeface="+mn-cs"/>
              </a:rPr>
              <a:t>* M</a:t>
            </a:r>
            <a:r>
              <a:rPr lang="fr-FR" sz="900" dirty="0">
                <a:effectLst/>
                <a:latin typeface="+mn-lt"/>
                <a:ea typeface="+mn-ea"/>
                <a:cs typeface="+mn-cs"/>
              </a:rPr>
              <a:t>archands et non marchands . Depuis juillet 2014, les  Ateliers et chantiers d’insertion  (ACI)</a:t>
            </a:r>
            <a:r>
              <a:rPr lang="fr-FR" sz="900" baseline="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900" dirty="0">
                <a:effectLst/>
                <a:latin typeface="+mn-lt"/>
                <a:ea typeface="+mn-ea"/>
                <a:cs typeface="+mn-cs"/>
              </a:rPr>
              <a:t>doivent recruter leurs salariés en CDDI.</a:t>
            </a:r>
            <a:endParaRPr lang="fr-FR" sz="900" dirty="0">
              <a:effectLst/>
            </a:endParaRPr>
          </a:p>
          <a:p>
            <a:r>
              <a:rPr lang="fr-FR" sz="900" b="1" dirty="0">
                <a:effectLst/>
                <a:latin typeface="+mn-lt"/>
                <a:ea typeface="+mn-ea"/>
                <a:cs typeface="+mn-cs"/>
              </a:rPr>
              <a:t>Note : </a:t>
            </a:r>
            <a:r>
              <a:rPr lang="fr-FR" sz="900" dirty="0">
                <a:effectLst/>
                <a:latin typeface="+mn-lt"/>
                <a:ea typeface="+mn-ea"/>
                <a:cs typeface="+mn-cs"/>
              </a:rPr>
              <a:t>données arrondies en fin de trimestre, provisoires</a:t>
            </a:r>
            <a:endParaRPr lang="fr-FR" sz="900" dirty="0">
              <a:effectLst/>
            </a:endParaRPr>
          </a:p>
          <a:p>
            <a:r>
              <a:rPr lang="fr-FR" sz="900" b="1" i="1" dirty="0">
                <a:effectLst/>
                <a:latin typeface="+mn-lt"/>
                <a:ea typeface="+mn-ea"/>
                <a:cs typeface="+mn-cs"/>
              </a:rPr>
              <a:t>Source </a:t>
            </a:r>
            <a:r>
              <a:rPr lang="fr-FR" sz="900" i="1" dirty="0">
                <a:effectLst/>
                <a:latin typeface="+mn-lt"/>
                <a:ea typeface="+mn-ea"/>
                <a:cs typeface="+mn-cs"/>
              </a:rPr>
              <a:t>: ASP - </a:t>
            </a:r>
            <a:r>
              <a:rPr lang="fr-FR" sz="900" b="1" i="1" dirty="0">
                <a:effectLst/>
                <a:latin typeface="+mn-lt"/>
                <a:ea typeface="+mn-ea"/>
                <a:cs typeface="+mn-cs"/>
              </a:rPr>
              <a:t>Traitements : </a:t>
            </a:r>
            <a:r>
              <a:rPr lang="fr-FR" sz="900" i="1" dirty="0">
                <a:effectLst/>
                <a:latin typeface="+mn-lt"/>
                <a:ea typeface="+mn-ea"/>
                <a:cs typeface="+mn-cs"/>
              </a:rPr>
              <a:t>Dares</a:t>
            </a:r>
            <a:endParaRPr lang="fr-FR" sz="900" dirty="0">
              <a:effectLst/>
            </a:endParaRPr>
          </a:p>
          <a:p>
            <a:pPr marL="0" marR="0" indent="0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100" i="1" dirty="0"/>
          </a:p>
        </p:txBody>
      </p:sp>
    </p:spTree>
    <p:extLst>
      <p:ext uri="{BB962C8B-B14F-4D97-AF65-F5344CB8AC3E}">
        <p14:creationId xmlns:p14="http://schemas.microsoft.com/office/powerpoint/2010/main" val="2439635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13645" y="1192664"/>
            <a:ext cx="8525753" cy="519525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i="1" dirty="0">
              <a:sym typeface="Wingdings" panose="05000000000000000000" pitchFamily="2" charset="2"/>
            </a:endParaRPr>
          </a:p>
          <a:p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</p:txBody>
      </p:sp>
      <p:sp>
        <p:nvSpPr>
          <p:cNvPr id="4" name="ZoneTexte 3"/>
          <p:cNvSpPr txBox="1"/>
          <p:nvPr/>
        </p:nvSpPr>
        <p:spPr>
          <a:xfrm>
            <a:off x="13374" y="147825"/>
            <a:ext cx="8928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 nombre d’apprentis toujours à un haut niveau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57081" y="689714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28825" y="6492875"/>
            <a:ext cx="5387899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i="1"/>
              <a:t>Edition juillet 2023</a:t>
            </a:r>
            <a:endParaRPr lang="fr-FR" i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pPr/>
              <a:t>9</a:t>
            </a:fld>
            <a:endParaRPr lang="fr-FR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FDBA2D1A-6D37-B906-75B3-E8FBAAD9B8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222274"/>
              </p:ext>
            </p:extLst>
          </p:nvPr>
        </p:nvGraphicFramePr>
        <p:xfrm>
          <a:off x="213645" y="870561"/>
          <a:ext cx="8728053" cy="5297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Flèche vers le bas 4">
            <a:extLst>
              <a:ext uri="{FF2B5EF4-FFF2-40B4-BE49-F238E27FC236}">
                <a16:creationId xmlns:a16="http://schemas.microsoft.com/office/drawing/2014/main" id="{5FD4CA04-8828-D7E1-A950-274043B8234B}"/>
              </a:ext>
            </a:extLst>
          </p:cNvPr>
          <p:cNvSpPr/>
          <p:nvPr/>
        </p:nvSpPr>
        <p:spPr>
          <a:xfrm>
            <a:off x="8526534" y="1403229"/>
            <a:ext cx="129209" cy="50824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746461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our xmlns="ab994d58-9349-46a1-8cee-b96a64c5dc7e">07</Jour>
    <Auteur xmlns="2ff91c20-40e6-4ab5-a5ac-9b5646c66526">
      <UserInfo>
        <DisplayName/>
        <AccountId xsi:nil="true"/>
        <AccountType/>
      </UserInfo>
    </Auteur>
    <DIRECCTE xmlns="2ff91c20-40e6-4ab5-a5ac-9b5646c66526" xsi:nil="true"/>
    <Mots_x0020_Clefs xmlns="2ff91c20-40e6-4ab5-a5ac-9b5646c66526" xsi:nil="true"/>
    <Resume xmlns="ab994d58-9349-46a1-8cee-b96a64c5dc7e" xsi:nil="true"/>
    <Année xmlns="ab994d58-9349-46a1-8cee-b96a64c5dc7e">2018</Année>
    <RubriqueNiv3 xmlns="2ff91c20-40e6-4ab5-a5ac-9b5646c66526" xsi:nil="true"/>
    <Rubrique xmlns="2ff91c20-40e6-4ab5-a5ac-9b5646c66526" xsi:nil="true"/>
    <RubriqueNiv2 xmlns="2ff91c20-40e6-4ab5-a5ac-9b5646c66526" xsi:nil="true"/>
    <Mois xmlns="ab994d58-9349-46a1-8cee-b96a64c5dc7e">06 - Juin</Mois>
    <_dlc_DocId xmlns="ab994d58-9349-46a1-8cee-b96a64c5dc7e">PACA-1195-1</_dlc_DocId>
    <_dlc_DocIdUrl xmlns="ab994d58-9349-46a1-8cee-b96a64c5dc7e">
      <Url>http://intranet.direccte.gouv.fr/paca/Etudes%20et%20statistiques/_layouts/15/DocIdRedir.aspx?ID=PACA-1195-1</Url>
      <Description>PACA-1195-1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ireccte - Document" ma:contentTypeID="0x0101002B9C2962A44E47E49C985B3DB63656AE0096388B916A9B264DBD77EFB5256EEC22" ma:contentTypeVersion="8" ma:contentTypeDescription="Document pour les portails de type Direccte" ma:contentTypeScope="" ma:versionID="c11fc93c9e7ea15410097cfb7479afe7">
  <xsd:schema xmlns:xsd="http://www.w3.org/2001/XMLSchema" xmlns:xs="http://www.w3.org/2001/XMLSchema" xmlns:p="http://schemas.microsoft.com/office/2006/metadata/properties" xmlns:ns2="2ff91c20-40e6-4ab5-a5ac-9b5646c66526" xmlns:ns3="ab994d58-9349-46a1-8cee-b96a64c5dc7e" targetNamespace="http://schemas.microsoft.com/office/2006/metadata/properties" ma:root="true" ma:fieldsID="dcf6eb2dcc919f976b99dd89427cdf59" ns2:_="" ns3:_="">
    <xsd:import namespace="2ff91c20-40e6-4ab5-a5ac-9b5646c66526"/>
    <xsd:import namespace="ab994d58-9349-46a1-8cee-b96a64c5dc7e"/>
    <xsd:element name="properties">
      <xsd:complexType>
        <xsd:sequence>
          <xsd:element name="documentManagement">
            <xsd:complexType>
              <xsd:all>
                <xsd:element ref="ns2:DIRECCTE" minOccurs="0"/>
                <xsd:element ref="ns2:Rubrique" minOccurs="0"/>
                <xsd:element ref="ns2:RubriqueNiv2" minOccurs="0"/>
                <xsd:element ref="ns2:RubriqueNiv3" minOccurs="0"/>
                <xsd:element ref="ns2:Auteur" minOccurs="0"/>
                <xsd:element ref="ns2:Mots_x0020_Clefs" minOccurs="0"/>
                <xsd:element ref="ns3:_dlc_DocId" minOccurs="0"/>
                <xsd:element ref="ns3:_dlc_DocIdUrl" minOccurs="0"/>
                <xsd:element ref="ns3:_dlc_DocIdPersistId" minOccurs="0"/>
                <xsd:element ref="ns3:Resume" minOccurs="0"/>
                <xsd:element ref="ns3:Année" minOccurs="0"/>
                <xsd:element ref="ns3:Mois" minOccurs="0"/>
                <xsd:element ref="ns3:Jou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91c20-40e6-4ab5-a5ac-9b5646c66526" elementFormDefault="qualified">
    <xsd:import namespace="http://schemas.microsoft.com/office/2006/documentManagement/types"/>
    <xsd:import namespace="http://schemas.microsoft.com/office/infopath/2007/PartnerControls"/>
    <xsd:element name="DIRECCTE" ma:index="8" nillable="true" ma:displayName="DIRECCTE" ma:internalName="DIRECCTE">
      <xsd:simpleType>
        <xsd:restriction base="dms:Text">
          <xsd:maxLength value="255"/>
        </xsd:restriction>
      </xsd:simpleType>
    </xsd:element>
    <xsd:element name="Rubrique" ma:index="9" nillable="true" ma:displayName="Rubrique" ma:internalName="Rubrique">
      <xsd:simpleType>
        <xsd:restriction base="dms:Text">
          <xsd:maxLength value="255"/>
        </xsd:restriction>
      </xsd:simpleType>
    </xsd:element>
    <xsd:element name="RubriqueNiv2" ma:index="10" nillable="true" ma:displayName="Rubrique Niveau 2" ma:internalName="RubriqueNiv2">
      <xsd:simpleType>
        <xsd:restriction base="dms:Text">
          <xsd:maxLength value="255"/>
        </xsd:restriction>
      </xsd:simpleType>
    </xsd:element>
    <xsd:element name="RubriqueNiv3" ma:index="11" nillable="true" ma:displayName="Rubrique Niveau 3" ma:internalName="RubriqueNiv3">
      <xsd:simpleType>
        <xsd:restriction base="dms:Text">
          <xsd:maxLength value="255"/>
        </xsd:restriction>
      </xsd:simpleType>
    </xsd:element>
    <xsd:element name="Auteur" ma:index="12" nillable="true" ma:displayName="Auteur" ma:list="UserInfo" ma:SharePointGroup="0" ma:internalName="Auteu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ots_x0020_Clefs" ma:index="13" nillable="true" ma:displayName="Mots Clefs" ma:internalName="Mots_x0020_Clef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94d58-9349-46a1-8cee-b96a64c5dc7e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15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Resume" ma:index="17" nillable="true" ma:displayName="Résumé" ma:internalName="Resume">
      <xsd:simpleType>
        <xsd:restriction base="dms:Text">
          <xsd:maxLength value="255"/>
        </xsd:restriction>
      </xsd:simpleType>
    </xsd:element>
    <xsd:element name="Année" ma:index="18" nillable="true" ma:displayName="Année" ma:description="" ma:format="Dropdown" ma:internalName="Ann_x00e9_e">
      <xsd:simpleType>
        <xsd:union memberTypes="dms:Text">
          <xsd:simpleType>
            <xsd:restriction base="dms:Choice">
              <xsd:enumeration value="2004"/>
              <xsd:enumeration value="2005"/>
              <xsd:enumeration value="2006"/>
              <xsd:enumeration value="2007"/>
              <xsd:enumeration value="2008"/>
              <xsd:enumeration value="2009"/>
              <xsd:enumeration value="2010"/>
              <xsd:enumeration value="2011"/>
              <xsd:enumeration value="2012"/>
              <xsd:enumeration value="2013"/>
              <xsd:enumeration value="2014"/>
              <xsd:enumeration value="2015"/>
              <xsd:enumeration value="2016"/>
              <xsd:enumeration value="2017"/>
              <xsd:enumeration value="2018"/>
            </xsd:restriction>
          </xsd:simpleType>
        </xsd:union>
      </xsd:simpleType>
    </xsd:element>
    <xsd:element name="Mois" ma:index="19" nillable="true" ma:displayName="Mois" ma:format="Dropdown" ma:internalName="Mois">
      <xsd:simpleType>
        <xsd:restriction base="dms:Choice">
          <xsd:enumeration value="01 - Janvier"/>
          <xsd:enumeration value="02 - Février"/>
          <xsd:enumeration value="03 - Mars"/>
          <xsd:enumeration value="04 - Avril"/>
          <xsd:enumeration value="05 - Mai"/>
          <xsd:enumeration value="06 - Juin"/>
          <xsd:enumeration value="07 - Juillet"/>
          <xsd:enumeration value="08 - Août"/>
          <xsd:enumeration value="09 - Septembre"/>
          <xsd:enumeration value="10 - Octobre"/>
          <xsd:enumeration value="11 - Novembre"/>
          <xsd:enumeration value="12 - Décembre"/>
        </xsd:restriction>
      </xsd:simpleType>
    </xsd:element>
    <xsd:element name="Jour" ma:index="20" nillable="true" ma:displayName="Jour" ma:format="Dropdown" ma:internalName="Jour">
      <xsd:simpleType>
        <xsd:restriction base="dms:Choice"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  <xsd:enumeration value="31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B2AE89B-080E-49C5-92D1-0FC918E24C08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9F75A013-2665-47DA-9765-AD20C70A5351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ab994d58-9349-46a1-8cee-b96a64c5dc7e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2ff91c20-40e6-4ab5-a5ac-9b5646c66526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08BEFDB-FD80-49BF-933E-2ABC1EFC7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91c20-40e6-4ab5-a5ac-9b5646c66526"/>
    <ds:schemaRef ds:uri="ab994d58-9349-46a1-8cee-b96a64c5dc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4CD4B930-2EF4-44AA-B4F3-1B1D22FE6A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8936</TotalTime>
  <Words>1568</Words>
  <Application>Microsoft Office PowerPoint</Application>
  <PresentationFormat>Affichage à l'écran (4:3)</PresentationFormat>
  <Paragraphs>280</Paragraphs>
  <Slides>18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5" baseType="lpstr">
      <vt:lpstr>MS Gothic</vt:lpstr>
      <vt:lpstr>Arial</vt:lpstr>
      <vt:lpstr>Calibri</vt:lpstr>
      <vt:lpstr>Tahoma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L'agence Mars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Pascale Lami</dc:creator>
  <cp:lastModifiedBy>MEYER, Virginie (DREETS-PACA)</cp:lastModifiedBy>
  <cp:revision>832</cp:revision>
  <cp:lastPrinted>2019-04-05T08:16:29Z</cp:lastPrinted>
  <dcterms:created xsi:type="dcterms:W3CDTF">2018-05-30T13:27:07Z</dcterms:created>
  <dcterms:modified xsi:type="dcterms:W3CDTF">2023-07-03T12:40:35Z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0x0101002B9C2962A44E47E49C985B3DB63656AE0096388B916A9B264DBD77EFB5256EEC22</vt:lpwstr>
  </property>
  <property fmtid="{D5CDD505-2E9C-101B-9397-08002B2CF9AE}" pid="3" name="_dlc_DocIdItemGuid">
    <vt:lpwstr>e2e11c4f-34e3-4fd7-820e-3307ce29c67b</vt:lpwstr>
  </property>
</Properties>
</file>