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drawings/drawing5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drawings/drawing6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drawings/drawing7.xml" ContentType="application/vnd.openxmlformats-officedocument.drawingml.chartshape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8.xml" ContentType="application/vnd.openxmlformats-officedocument.drawingml.chart+xml"/>
  <Override PartName="/ppt/drawings/drawing8.xml" ContentType="application/vnd.openxmlformats-officedocument.drawingml.chartshap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9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2.xml" ContentType="application/vnd.openxmlformats-officedocument.themeOverride+xml"/>
  <Override PartName="/ppt/drawings/drawing9.xml" ContentType="application/vnd.openxmlformats-officedocument.drawingml.chartshapes+xml"/>
  <Override PartName="/ppt/notesSlides/notesSlide15.xml" ContentType="application/vnd.openxmlformats-officedocument.presentationml.notesSlide+xml"/>
  <Override PartName="/ppt/charts/chart10.xml" ContentType="application/vnd.openxmlformats-officedocument.drawingml.chart+xml"/>
  <Override PartName="/ppt/theme/themeOverride3.xml" ContentType="application/vnd.openxmlformats-officedocument.themeOverride+xml"/>
  <Override PartName="/ppt/drawings/drawing10.xml" ContentType="application/vnd.openxmlformats-officedocument.drawingml.chartshapes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22"/>
  </p:notesMasterIdLst>
  <p:handoutMasterIdLst>
    <p:handoutMasterId r:id="rId23"/>
  </p:handoutMasterIdLst>
  <p:sldIdLst>
    <p:sldId id="300" r:id="rId6"/>
    <p:sldId id="299" r:id="rId7"/>
    <p:sldId id="264" r:id="rId8"/>
    <p:sldId id="290" r:id="rId9"/>
    <p:sldId id="292" r:id="rId10"/>
    <p:sldId id="293" r:id="rId11"/>
    <p:sldId id="315" r:id="rId12"/>
    <p:sldId id="306" r:id="rId13"/>
    <p:sldId id="302" r:id="rId14"/>
    <p:sldId id="327" r:id="rId15"/>
    <p:sldId id="314" r:id="rId16"/>
    <p:sldId id="318" r:id="rId17"/>
    <p:sldId id="326" r:id="rId18"/>
    <p:sldId id="325" r:id="rId19"/>
    <p:sldId id="324" r:id="rId20"/>
    <p:sldId id="316" r:id="rId21"/>
  </p:sldIdLst>
  <p:sldSz cx="9144000" cy="6858000" type="screen4x3"/>
  <p:notesSz cx="6797675" cy="9926638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B954"/>
    <a:srgbClr val="868686"/>
    <a:srgbClr val="F79646"/>
    <a:srgbClr val="376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05" autoAdjust="0"/>
    <p:restoredTop sz="94306" autoAdjust="0"/>
  </p:normalViewPr>
  <p:slideViewPr>
    <p:cSldViewPr snapToGrid="0" snapToObjects="1">
      <p:cViewPr varScale="1">
        <p:scale>
          <a:sx n="82" d="100"/>
          <a:sy n="82" d="100"/>
        </p:scale>
        <p:origin x="1426" y="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polaris.social.gouv.fr\DREETS-PACA$\Users\Cab-SESE\10%20-%20Tableau%20de%20bord%20conjoncturel\01%20-%20Indicateurs\Emploi%20salari&#233;%20total%20yc%20int&#233;rim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0.xml"/><Relationship Id="rId2" Type="http://schemas.openxmlformats.org/officeDocument/2006/relationships/oleObject" Target="file:///\\polaris.social.gouv.fr\DREETS-PACA$\Users\Cab-SESE\10%20-%20Notes%20de%20conjoncture\01%20-%20Notes\2026\2026-T1\01%20-%20Fichiers%20de%20travail\D&#233;faillances_entreprises\2026-T1%20-%20D&#233;faillances%20d'entreprises.xlsx" TargetMode="External"/><Relationship Id="rId1" Type="http://schemas.openxmlformats.org/officeDocument/2006/relationships/themeOverride" Target="../theme/themeOverride3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polaris.social.gouv.fr\DREETS-PACA$\Users\Cab-SESE\10%20-%20Tableau%20de%20bord%20conjoncturel\01%20-%20Indicateurs\Emploi%20salari&#233;%20total%20yc%20int&#233;rim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\\polaris.social.gouv.fr\DREETS-PACA$\Users\Cab-SESE\10%20-%20Tableau%20de%20bord%20conjoncturel\01%20-%20Indicateurs\Emploi%20salari&#233;%20total%20yc%20int&#233;rim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\\polaris.social.gouv.fr\DREETS-PACA$\Users\Cab-SESE\10%20-%20Tableau%20de%20bord%20conjoncturel\01%20-%20Indicateurs\Emploi%20salari&#233;%20total%20yc%20int&#233;rim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oleObject" Target="file:///\\polaris.social.gouv.fr\DREETS-PACA$\Users\Cab-SESE\10%20-%20Notes%20de%20conjoncture\01%20-%20Notes\2026\2026-T1\01%20-%20Fichiers%20de%20travail\Apprentissage\2026_T1_Apprentisage_note.xls" TargetMode="External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file:///\\polaris.social.gouv.fr\DREETS-PACA$\Users\Cab-SESE\10%20-%20Tableau%20de%20bord%20conjoncturel\01%20-%20Indicateurs\Taux%20de%20ch&#244;mage.xlsx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oleObject" Target="file:///\\polaris.social.gouv.fr\DREETS-PACA$\Users\Cab-SESE\10%20-%20Notes%20de%20conjoncture\01%20-%20Notes\2026\2026-T1\01%20-%20Fichiers%20de%20travail\DEFM-Ch&#244;mage\Tx%20ch&#244;mage%20-%20d&#233;p%20comparables\T201_&#233;clairages_d&#233;p_V2.xls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oleObject" Target="file:///\\polaris.social.gouv.fr\DREETS-PACA$\Users\Cab-SESE\10%20-%20Notes%20de%20conjoncture\01%20-%20Notes\2026\2026-T1\01%20-%20Fichiers%20de%20travail\Prestations%20sociales\2026-T1%20-%20Prestations%20sociales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9.xml"/><Relationship Id="rId4" Type="http://schemas.openxmlformats.org/officeDocument/2006/relationships/oleObject" Target="file:///\\polaris.social.gouv.fr\DREETS-PACA$\Users\Cab-SESE\10%20-%20Notes%20de%20conjoncture\01%20-%20Notes\2026\2026-T1\01%20-%20Fichiers%20de%20travail\Cr&#233;ations_entreprises\2026-T1%20-%20Cr&#233;ations%20d'entrepris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400" b="1" i="0" u="none" strike="noStrike" baseline="0">
                <a:solidFill>
                  <a:srgbClr val="000000"/>
                </a:solidFill>
                <a:latin typeface="Calibri"/>
              </a:rPr>
              <a:t>Evolution de l'emploi salarié dans les Bouches-du-Rhône 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100" b="0" i="1" u="none" strike="noStrike" baseline="0">
                <a:solidFill>
                  <a:srgbClr val="000000"/>
                </a:solidFill>
                <a:latin typeface="Calibri"/>
              </a:rPr>
              <a:t>(en indice base 100 au 1</a:t>
            </a:r>
            <a:r>
              <a:rPr lang="fr-FR" sz="1100" b="0" i="1" u="none" strike="noStrike" baseline="30000">
                <a:solidFill>
                  <a:srgbClr val="000000"/>
                </a:solidFill>
                <a:latin typeface="Calibri"/>
              </a:rPr>
              <a:t>er</a:t>
            </a:r>
            <a:r>
              <a:rPr lang="fr-FR" sz="1100" b="0" i="1" u="none" strike="noStrike" baseline="0">
                <a:solidFill>
                  <a:srgbClr val="000000"/>
                </a:solidFill>
                <a:latin typeface="Calibri"/>
              </a:rPr>
              <a:t> trimestre 2016)</a:t>
            </a:r>
          </a:p>
        </c:rich>
      </c:tx>
      <c:layout>
        <c:manualLayout>
          <c:xMode val="edge"/>
          <c:yMode val="edge"/>
          <c:x val="0.14133404235071226"/>
          <c:y val="2.0846741983339041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3786252908862588E-2"/>
          <c:y val="0.20139006920810093"/>
          <c:w val="0.83764367816092988"/>
          <c:h val="0.54432337086895966"/>
        </c:manualLayout>
      </c:layout>
      <c:lineChart>
        <c:grouping val="standard"/>
        <c:varyColors val="0"/>
        <c:ser>
          <c:idx val="0"/>
          <c:order val="0"/>
          <c:tx>
            <c:v>Provence-Alpes-Côte d'Azur</c:v>
          </c:tx>
          <c:spPr>
            <a:ln w="28575">
              <a:solidFill>
                <a:schemeClr val="accent6">
                  <a:lumMod val="75000"/>
                </a:schemeClr>
              </a:solidFill>
              <a:prstDash val="solid"/>
            </a:ln>
          </c:spPr>
          <c:marker>
            <c:symbol val="none"/>
          </c:marker>
          <c:cat>
            <c:multiLvlStrRef>
              <c:f>'Données graph 1 et 3'!$A$10:$B$50</c:f>
              <c:multiLvlStrCache>
                <c:ptCount val="4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  <c:pt idx="16">
                    <c:v>2020</c:v>
                  </c:pt>
                  <c:pt idx="20">
                    <c:v>2021</c:v>
                  </c:pt>
                  <c:pt idx="24">
                    <c:v>2022</c:v>
                  </c:pt>
                  <c:pt idx="28">
                    <c:v>2023</c:v>
                  </c:pt>
                  <c:pt idx="32">
                    <c:v>2024</c:v>
                  </c:pt>
                  <c:pt idx="36">
                    <c:v>2025</c:v>
                  </c:pt>
                  <c:pt idx="40">
                    <c:v>2026</c:v>
                  </c:pt>
                </c:lvl>
              </c:multiLvlStrCache>
            </c:multiLvlStrRef>
          </c:cat>
          <c:val>
            <c:numRef>
              <c:f>'Données graph 1 et 3'!$E$10:$E$50</c:f>
              <c:numCache>
                <c:formatCode>#\ ##0.0</c:formatCode>
                <c:ptCount val="41"/>
                <c:pt idx="0">
                  <c:v>100</c:v>
                </c:pt>
                <c:pt idx="1">
                  <c:v>100.37411412132175</c:v>
                </c:pt>
                <c:pt idx="2">
                  <c:v>100.58891596084463</c:v>
                </c:pt>
                <c:pt idx="3">
                  <c:v>100.6303679816444</c:v>
                </c:pt>
                <c:pt idx="4">
                  <c:v>101.0834776538927</c:v>
                </c:pt>
                <c:pt idx="5">
                  <c:v>101.53185309800183</c:v>
                </c:pt>
                <c:pt idx="6">
                  <c:v>101.51473280787071</c:v>
                </c:pt>
                <c:pt idx="7">
                  <c:v>101.945217273547</c:v>
                </c:pt>
                <c:pt idx="8">
                  <c:v>102.52637130221001</c:v>
                </c:pt>
                <c:pt idx="9">
                  <c:v>102.38841809620172</c:v>
                </c:pt>
                <c:pt idx="10">
                  <c:v>102.54547336225986</c:v>
                </c:pt>
                <c:pt idx="11">
                  <c:v>102.7526784170943</c:v>
                </c:pt>
                <c:pt idx="12">
                  <c:v>103.39785462396466</c:v>
                </c:pt>
                <c:pt idx="13">
                  <c:v>103.68702788460374</c:v>
                </c:pt>
                <c:pt idx="14">
                  <c:v>103.92726243808346</c:v>
                </c:pt>
                <c:pt idx="15">
                  <c:v>104.53929904797977</c:v>
                </c:pt>
                <c:pt idx="16">
                  <c:v>102.48591016636959</c:v>
                </c:pt>
                <c:pt idx="17">
                  <c:v>101.30494044230902</c:v>
                </c:pt>
                <c:pt idx="18">
                  <c:v>103.93772177932109</c:v>
                </c:pt>
                <c:pt idx="19">
                  <c:v>104.45920251376504</c:v>
                </c:pt>
                <c:pt idx="20">
                  <c:v>105.25020395715414</c:v>
                </c:pt>
                <c:pt idx="21">
                  <c:v>106.47642409435866</c:v>
                </c:pt>
                <c:pt idx="22">
                  <c:v>107.56430568140406</c:v>
                </c:pt>
                <c:pt idx="23">
                  <c:v>108.51731681564804</c:v>
                </c:pt>
                <c:pt idx="24">
                  <c:v>109.13805119352094</c:v>
                </c:pt>
                <c:pt idx="25">
                  <c:v>109.43790399205531</c:v>
                </c:pt>
                <c:pt idx="26">
                  <c:v>109.46069434612052</c:v>
                </c:pt>
                <c:pt idx="27">
                  <c:v>110.0770247908407</c:v>
                </c:pt>
                <c:pt idx="28">
                  <c:v>110.54296091839622</c:v>
                </c:pt>
                <c:pt idx="29">
                  <c:v>110.59745959116087</c:v>
                </c:pt>
                <c:pt idx="30">
                  <c:v>110.71256739393954</c:v>
                </c:pt>
                <c:pt idx="31">
                  <c:v>111.05563378653476</c:v>
                </c:pt>
                <c:pt idx="32">
                  <c:v>111.37717595584617</c:v>
                </c:pt>
                <c:pt idx="33">
                  <c:v>111.34045816318555</c:v>
                </c:pt>
                <c:pt idx="34">
                  <c:v>111.58135330663816</c:v>
                </c:pt>
                <c:pt idx="35">
                  <c:v>111.45380439270312</c:v>
                </c:pt>
                <c:pt idx="36">
                  <c:v>111.50422942730151</c:v>
                </c:pt>
                <c:pt idx="37">
                  <c:v>111.72657300234839</c:v>
                </c:pt>
                <c:pt idx="38">
                  <c:v>111.90135409934612</c:v>
                </c:pt>
                <c:pt idx="39">
                  <c:v>111.64790774640832</c:v>
                </c:pt>
                <c:pt idx="40">
                  <c:v>111.53478171354838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C78-42E1-ACCB-EBC4325C4B45}"/>
            </c:ext>
          </c:extLst>
        </c:ser>
        <c:ser>
          <c:idx val="1"/>
          <c:order val="1"/>
          <c:tx>
            <c:v>France métropolitaine</c:v>
          </c:tx>
          <c:spPr>
            <a:ln w="28575">
              <a:solidFill>
                <a:srgbClr val="0000FF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3'!$A$10:$B$50</c:f>
              <c:multiLvlStrCache>
                <c:ptCount val="4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  <c:pt idx="16">
                    <c:v>2020</c:v>
                  </c:pt>
                  <c:pt idx="20">
                    <c:v>2021</c:v>
                  </c:pt>
                  <c:pt idx="24">
                    <c:v>2022</c:v>
                  </c:pt>
                  <c:pt idx="28">
                    <c:v>2023</c:v>
                  </c:pt>
                  <c:pt idx="32">
                    <c:v>2024</c:v>
                  </c:pt>
                  <c:pt idx="36">
                    <c:v>2025</c:v>
                  </c:pt>
                  <c:pt idx="40">
                    <c:v>2026</c:v>
                  </c:pt>
                </c:lvl>
              </c:multiLvlStrCache>
            </c:multiLvlStrRef>
          </c:cat>
          <c:val>
            <c:numRef>
              <c:f>'Données graph 1 et 3'!$C$10:$C$50</c:f>
              <c:numCache>
                <c:formatCode>#\ ##0.0</c:formatCode>
                <c:ptCount val="41"/>
                <c:pt idx="0">
                  <c:v>100</c:v>
                </c:pt>
                <c:pt idx="1">
                  <c:v>100.22125734048133</c:v>
                </c:pt>
                <c:pt idx="2">
                  <c:v>100.54288314938924</c:v>
                </c:pt>
                <c:pt idx="3">
                  <c:v>100.59146984927752</c:v>
                </c:pt>
                <c:pt idx="4">
                  <c:v>101.0441904755171</c:v>
                </c:pt>
                <c:pt idx="5">
                  <c:v>101.47813083585142</c:v>
                </c:pt>
                <c:pt idx="6">
                  <c:v>101.42951891764838</c:v>
                </c:pt>
                <c:pt idx="7">
                  <c:v>101.92174998342833</c:v>
                </c:pt>
                <c:pt idx="8">
                  <c:v>102.16239243089784</c:v>
                </c:pt>
                <c:pt idx="9">
                  <c:v>102.18929829377107</c:v>
                </c:pt>
                <c:pt idx="10">
                  <c:v>102.27038504815692</c:v>
                </c:pt>
                <c:pt idx="11">
                  <c:v>102.55644161795068</c:v>
                </c:pt>
                <c:pt idx="12">
                  <c:v>103.22070650615971</c:v>
                </c:pt>
                <c:pt idx="13">
                  <c:v>103.35246166014433</c:v>
                </c:pt>
                <c:pt idx="14">
                  <c:v>103.53217314599881</c:v>
                </c:pt>
                <c:pt idx="15">
                  <c:v>104.04154368166627</c:v>
                </c:pt>
                <c:pt idx="16">
                  <c:v>102.08708718732194</c:v>
                </c:pt>
                <c:pt idx="17">
                  <c:v>101.50196017050624</c:v>
                </c:pt>
                <c:pt idx="18">
                  <c:v>103.58695628015042</c:v>
                </c:pt>
                <c:pt idx="19">
                  <c:v>103.74811455350077</c:v>
                </c:pt>
                <c:pt idx="20">
                  <c:v>104.48832267013046</c:v>
                </c:pt>
                <c:pt idx="21">
                  <c:v>105.47058187560702</c:v>
                </c:pt>
                <c:pt idx="22">
                  <c:v>106.43714010981596</c:v>
                </c:pt>
                <c:pt idx="23">
                  <c:v>106.98946908671563</c:v>
                </c:pt>
                <c:pt idx="24">
                  <c:v>107.50989340431019</c:v>
                </c:pt>
                <c:pt idx="25">
                  <c:v>107.66258027414692</c:v>
                </c:pt>
                <c:pt idx="26">
                  <c:v>107.83474799781274</c:v>
                </c:pt>
                <c:pt idx="27">
                  <c:v>108.30430227075165</c:v>
                </c:pt>
                <c:pt idx="28">
                  <c:v>108.54929635665538</c:v>
                </c:pt>
                <c:pt idx="29">
                  <c:v>108.67999160211812</c:v>
                </c:pt>
                <c:pt idx="30">
                  <c:v>108.76900607400049</c:v>
                </c:pt>
                <c:pt idx="31">
                  <c:v>108.98561331772636</c:v>
                </c:pt>
                <c:pt idx="32">
                  <c:v>109.14117826065383</c:v>
                </c:pt>
                <c:pt idx="33">
                  <c:v>109.09481144404765</c:v>
                </c:pt>
                <c:pt idx="34">
                  <c:v>109.25458335605892</c:v>
                </c:pt>
                <c:pt idx="35">
                  <c:v>109.05959420276228</c:v>
                </c:pt>
                <c:pt idx="36">
                  <c:v>109.02003918376231</c:v>
                </c:pt>
                <c:pt idx="37">
                  <c:v>109.04526213899332</c:v>
                </c:pt>
                <c:pt idx="38">
                  <c:v>109.01413073673068</c:v>
                </c:pt>
                <c:pt idx="39">
                  <c:v>108.8416528071851</c:v>
                </c:pt>
                <c:pt idx="40">
                  <c:v>108.82061608283581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C78-42E1-ACCB-EBC4325C4B45}"/>
            </c:ext>
          </c:extLst>
        </c:ser>
        <c:ser>
          <c:idx val="2"/>
          <c:order val="2"/>
          <c:tx>
            <c:strRef>
              <c:f>'Données graph 1 et 3'!$J$8:$J$9</c:f>
              <c:strCache>
                <c:ptCount val="2"/>
                <c:pt idx="0">
                  <c:v>Bouches-du-Rhône</c:v>
                </c:pt>
              </c:strCache>
            </c:strRef>
          </c:tx>
          <c:marker>
            <c:symbol val="none"/>
          </c:marker>
          <c:cat>
            <c:multiLvlStrRef>
              <c:f>'Données graph 1 et 3'!$A$10:$B$50</c:f>
              <c:multiLvlStrCache>
                <c:ptCount val="4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  <c:pt idx="16">
                    <c:v>2020</c:v>
                  </c:pt>
                  <c:pt idx="20">
                    <c:v>2021</c:v>
                  </c:pt>
                  <c:pt idx="24">
                    <c:v>2022</c:v>
                  </c:pt>
                  <c:pt idx="28">
                    <c:v>2023</c:v>
                  </c:pt>
                  <c:pt idx="32">
                    <c:v>2024</c:v>
                  </c:pt>
                  <c:pt idx="36">
                    <c:v>2025</c:v>
                  </c:pt>
                  <c:pt idx="40">
                    <c:v>2026</c:v>
                  </c:pt>
                </c:lvl>
              </c:multiLvlStrCache>
            </c:multiLvlStrRef>
          </c:cat>
          <c:val>
            <c:numRef>
              <c:f>'Données graph 1 et 3'!$J$10:$J$50</c:f>
              <c:numCache>
                <c:formatCode>#\ ##0.0</c:formatCode>
                <c:ptCount val="41"/>
                <c:pt idx="0">
                  <c:v>100</c:v>
                </c:pt>
                <c:pt idx="1">
                  <c:v>100.31184474323045</c:v>
                </c:pt>
                <c:pt idx="2">
                  <c:v>100.6726036948957</c:v>
                </c:pt>
                <c:pt idx="3">
                  <c:v>100.71810361051425</c:v>
                </c:pt>
                <c:pt idx="4">
                  <c:v>101.2744401703708</c:v>
                </c:pt>
                <c:pt idx="5">
                  <c:v>101.67994982035589</c:v>
                </c:pt>
                <c:pt idx="6">
                  <c:v>101.92399652491559</c:v>
                </c:pt>
                <c:pt idx="7">
                  <c:v>102.16574684032049</c:v>
                </c:pt>
                <c:pt idx="8">
                  <c:v>102.7651971904823</c:v>
                </c:pt>
                <c:pt idx="9">
                  <c:v>102.7564426321788</c:v>
                </c:pt>
                <c:pt idx="10">
                  <c:v>102.93971829405363</c:v>
                </c:pt>
                <c:pt idx="11">
                  <c:v>103.45492924511549</c:v>
                </c:pt>
                <c:pt idx="12">
                  <c:v>103.99080650163882</c:v>
                </c:pt>
                <c:pt idx="13">
                  <c:v>104.40863233975854</c:v>
                </c:pt>
                <c:pt idx="14">
                  <c:v>104.90127226265558</c:v>
                </c:pt>
                <c:pt idx="15">
                  <c:v>105.38301788346294</c:v>
                </c:pt>
                <c:pt idx="16">
                  <c:v>103.61383948085252</c:v>
                </c:pt>
                <c:pt idx="17">
                  <c:v>103.24747417808445</c:v>
                </c:pt>
                <c:pt idx="18">
                  <c:v>105.61905940144025</c:v>
                </c:pt>
                <c:pt idx="19">
                  <c:v>106.15356104905504</c:v>
                </c:pt>
                <c:pt idx="20">
                  <c:v>107.17801517737774</c:v>
                </c:pt>
                <c:pt idx="21">
                  <c:v>108.31178314212113</c:v>
                </c:pt>
                <c:pt idx="22">
                  <c:v>109.03568724099821</c:v>
                </c:pt>
                <c:pt idx="23">
                  <c:v>109.87894937938827</c:v>
                </c:pt>
                <c:pt idx="24">
                  <c:v>110.46797392115222</c:v>
                </c:pt>
                <c:pt idx="25">
                  <c:v>110.84595819415645</c:v>
                </c:pt>
                <c:pt idx="26">
                  <c:v>111.03459925956605</c:v>
                </c:pt>
                <c:pt idx="27">
                  <c:v>111.49414204459708</c:v>
                </c:pt>
                <c:pt idx="28">
                  <c:v>111.94528291152541</c:v>
                </c:pt>
                <c:pt idx="29">
                  <c:v>112.11526154331737</c:v>
                </c:pt>
                <c:pt idx="30">
                  <c:v>112.26072667064055</c:v>
                </c:pt>
                <c:pt idx="31">
                  <c:v>112.65319451510439</c:v>
                </c:pt>
                <c:pt idx="32">
                  <c:v>112.97439762383404</c:v>
                </c:pt>
                <c:pt idx="33">
                  <c:v>113.23061640174959</c:v>
                </c:pt>
                <c:pt idx="34">
                  <c:v>113.57340765870751</c:v>
                </c:pt>
                <c:pt idx="35">
                  <c:v>113.39521866124456</c:v>
                </c:pt>
                <c:pt idx="36">
                  <c:v>113.53712993989427</c:v>
                </c:pt>
                <c:pt idx="37">
                  <c:v>113.77582277318483</c:v>
                </c:pt>
                <c:pt idx="38">
                  <c:v>113.9210121459094</c:v>
                </c:pt>
                <c:pt idx="39">
                  <c:v>113.79283373661021</c:v>
                </c:pt>
                <c:pt idx="40">
                  <c:v>113.58110086901149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C78-42E1-ACCB-EBC4325C4B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0870656"/>
        <c:axId val="210872192"/>
      </c:lineChart>
      <c:catAx>
        <c:axId val="210870656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900"/>
            </a:pPr>
            <a:endParaRPr lang="fr-FR"/>
          </a:p>
        </c:txPr>
        <c:crossAx val="210872192"/>
        <c:crossesAt val="100"/>
        <c:auto val="0"/>
        <c:lblAlgn val="ctr"/>
        <c:lblOffset val="100"/>
        <c:tickLblSkip val="1"/>
        <c:tickMarkSkip val="1"/>
        <c:noMultiLvlLbl val="0"/>
      </c:catAx>
      <c:valAx>
        <c:axId val="210872192"/>
        <c:scaling>
          <c:orientation val="minMax"/>
          <c:max val="116"/>
          <c:min val="100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crossAx val="210870656"/>
        <c:crosses val="autoZero"/>
        <c:crossBetween val="midCat"/>
        <c:majorUnit val="2"/>
      </c:valAx>
    </c:plotArea>
    <c:legend>
      <c:legendPos val="r"/>
      <c:layout>
        <c:manualLayout>
          <c:xMode val="edge"/>
          <c:yMode val="edge"/>
          <c:x val="2.5568232542360778E-2"/>
          <c:y val="0.1418748615502346"/>
          <c:w val="0.91903409090909094"/>
          <c:h val="5.3763440860215242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400" b="1" i="0" u="none" strike="noStrike" kern="1200" spc="0" baseline="0">
                <a:solidFill>
                  <a:srgbClr val="000000"/>
                </a:solidFill>
                <a:latin typeface="Calibri"/>
              </a:rPr>
              <a:t>Evolution du cumul annuel glissant </a:t>
            </a:r>
            <a:r>
              <a:rPr lang="fr-FR" sz="1400" b="1" i="0" u="none" strike="noStrike" baseline="0">
                <a:solidFill>
                  <a:srgbClr val="000000"/>
                </a:solidFill>
                <a:latin typeface="Calibri"/>
              </a:rPr>
              <a:t> des défaillances d'entreprises</a:t>
            </a: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000" b="0" i="1" u="none" strike="noStrike" baseline="0">
                <a:solidFill>
                  <a:srgbClr val="000000"/>
                </a:solidFill>
                <a:latin typeface="Calibri"/>
              </a:rPr>
              <a:t>(données brutes, base 100 au 1</a:t>
            </a:r>
            <a:r>
              <a:rPr lang="fr-FR" sz="1000" b="0" i="1" u="none" strike="noStrike" baseline="30000">
                <a:solidFill>
                  <a:srgbClr val="000000"/>
                </a:solidFill>
                <a:latin typeface="Calibri"/>
              </a:rPr>
              <a:t>er</a:t>
            </a:r>
            <a:r>
              <a:rPr lang="fr-FR" sz="1000" b="0" i="1" u="none" strike="noStrike" baseline="0">
                <a:solidFill>
                  <a:srgbClr val="000000"/>
                </a:solidFill>
                <a:latin typeface="Calibri"/>
              </a:rPr>
              <a:t> trimestre 2016)</a:t>
            </a:r>
          </a:p>
        </c:rich>
      </c:tx>
      <c:layout>
        <c:manualLayout>
          <c:xMode val="edge"/>
          <c:yMode val="edge"/>
          <c:x val="0.14630384209453848"/>
          <c:y val="3.4428761190967307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5.9075436405720168E-2"/>
          <c:y val="0.2225039123630673"/>
          <c:w val="0.91033142539173328"/>
          <c:h val="0.53890946730250266"/>
        </c:manualLayout>
      </c:layout>
      <c:lineChart>
        <c:grouping val="standard"/>
        <c:varyColors val="0"/>
        <c:ser>
          <c:idx val="0"/>
          <c:order val="0"/>
          <c:tx>
            <c:strRef>
              <c:f>Graphique!$D$8:$D$9</c:f>
              <c:strCache>
                <c:ptCount val="2"/>
                <c:pt idx="0">
                  <c:v>Provence-Alpes-Côte d'Azur</c:v>
                </c:pt>
              </c:strCache>
            </c:strRef>
          </c:tx>
          <c:spPr>
            <a:ln w="31750">
              <a:solidFill>
                <a:schemeClr val="accent2"/>
              </a:solidFill>
            </a:ln>
          </c:spPr>
          <c:marker>
            <c:symbol val="none"/>
          </c:marker>
          <c:cat>
            <c:multiLvlStrRef>
              <c:f>'Données Eclairages Deps'!$A$10:$B$50</c:f>
              <c:multiLvlStrCache>
                <c:ptCount val="4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  <c:pt idx="16">
                    <c:v>2020</c:v>
                  </c:pt>
                  <c:pt idx="20">
                    <c:v>2021</c:v>
                  </c:pt>
                  <c:pt idx="24">
                    <c:v>2022</c:v>
                  </c:pt>
                  <c:pt idx="28">
                    <c:v>2023</c:v>
                  </c:pt>
                  <c:pt idx="32">
                    <c:v>2024</c:v>
                  </c:pt>
                  <c:pt idx="36">
                    <c:v>2025</c:v>
                  </c:pt>
                  <c:pt idx="40">
                    <c:v>2026</c:v>
                  </c:pt>
                </c:lvl>
              </c:multiLvlStrCache>
            </c:multiLvlStrRef>
          </c:cat>
          <c:val>
            <c:numRef>
              <c:f>Graphique!$D$10:$D$50</c:f>
              <c:numCache>
                <c:formatCode>#\ ##0.0</c:formatCode>
                <c:ptCount val="41"/>
                <c:pt idx="0">
                  <c:v>100</c:v>
                </c:pt>
                <c:pt idx="1">
                  <c:v>99.216125419932808</c:v>
                </c:pt>
                <c:pt idx="2">
                  <c:v>96.256598944168942</c:v>
                </c:pt>
                <c:pt idx="3">
                  <c:v>95.712685970244763</c:v>
                </c:pt>
                <c:pt idx="4">
                  <c:v>95.328747400415935</c:v>
                </c:pt>
                <c:pt idx="5">
                  <c:v>96.064629659254521</c:v>
                </c:pt>
                <c:pt idx="6">
                  <c:v>96.208606622940323</c:v>
                </c:pt>
                <c:pt idx="7">
                  <c:v>95.760678291473369</c:v>
                </c:pt>
                <c:pt idx="8">
                  <c:v>92.35322348424252</c:v>
                </c:pt>
                <c:pt idx="9">
                  <c:v>87.873940169572876</c:v>
                </c:pt>
                <c:pt idx="10">
                  <c:v>86.066229403295466</c:v>
                </c:pt>
                <c:pt idx="11">
                  <c:v>83.746600543912976</c:v>
                </c:pt>
                <c:pt idx="12">
                  <c:v>82.194848824188128</c:v>
                </c:pt>
                <c:pt idx="13">
                  <c:v>82.162853943369058</c:v>
                </c:pt>
                <c:pt idx="14">
                  <c:v>83.1067029275316</c:v>
                </c:pt>
                <c:pt idx="15">
                  <c:v>83.698608222684371</c:v>
                </c:pt>
                <c:pt idx="16">
                  <c:v>78.195488721804509</c:v>
                </c:pt>
                <c:pt idx="17">
                  <c:v>67.189249720044799</c:v>
                </c:pt>
                <c:pt idx="18">
                  <c:v>62.51799712046072</c:v>
                </c:pt>
                <c:pt idx="19">
                  <c:v>54.391297392417215</c:v>
                </c:pt>
                <c:pt idx="20">
                  <c:v>49.864021756518959</c:v>
                </c:pt>
                <c:pt idx="21">
                  <c:v>53.223484242521202</c:v>
                </c:pt>
                <c:pt idx="22">
                  <c:v>51.127819548872175</c:v>
                </c:pt>
                <c:pt idx="23">
                  <c:v>50.327947528395455</c:v>
                </c:pt>
                <c:pt idx="24">
                  <c:v>55.047192449208126</c:v>
                </c:pt>
                <c:pt idx="25">
                  <c:v>59.766437370020796</c:v>
                </c:pt>
                <c:pt idx="26">
                  <c:v>64.181730923052314</c:v>
                </c:pt>
                <c:pt idx="27">
                  <c:v>69.66885298352264</c:v>
                </c:pt>
                <c:pt idx="28">
                  <c:v>76.563749800031999</c:v>
                </c:pt>
                <c:pt idx="29">
                  <c:v>81.522956326987682</c:v>
                </c:pt>
                <c:pt idx="30">
                  <c:v>85.266357382818754</c:v>
                </c:pt>
                <c:pt idx="31">
                  <c:v>93.329067349224132</c:v>
                </c:pt>
                <c:pt idx="32">
                  <c:v>99.280115181570949</c:v>
                </c:pt>
                <c:pt idx="33">
                  <c:v>104.07934730443129</c:v>
                </c:pt>
                <c:pt idx="34">
                  <c:v>107.82274836026235</c:v>
                </c:pt>
                <c:pt idx="35">
                  <c:v>108.55863061910094</c:v>
                </c:pt>
                <c:pt idx="36">
                  <c:v>105.53511438169893</c:v>
                </c:pt>
                <c:pt idx="37">
                  <c:v>105.11918093105103</c:v>
                </c:pt>
                <c:pt idx="38">
                  <c:v>104.1273396256599</c:v>
                </c:pt>
                <c:pt idx="39">
                  <c:v>101.77571588545833</c:v>
                </c:pt>
                <c:pt idx="40">
                  <c:v>103.79139337705968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225-4F51-98DA-3F2B973A20BA}"/>
            </c:ext>
          </c:extLst>
        </c:ser>
        <c:ser>
          <c:idx val="2"/>
          <c:order val="1"/>
          <c:tx>
            <c:v>France métro.</c:v>
          </c:tx>
          <c:spPr>
            <a:ln>
              <a:solidFill>
                <a:schemeClr val="tx2">
                  <a:lumMod val="75000"/>
                  <a:lumOff val="25000"/>
                </a:schemeClr>
              </a:solidFill>
            </a:ln>
          </c:spPr>
          <c:marker>
            <c:symbol val="none"/>
          </c:marker>
          <c:cat>
            <c:multiLvlStrRef>
              <c:f>'Données Eclairages Deps'!$A$10:$B$50</c:f>
              <c:multiLvlStrCache>
                <c:ptCount val="4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  <c:pt idx="16">
                    <c:v>2020</c:v>
                  </c:pt>
                  <c:pt idx="20">
                    <c:v>2021</c:v>
                  </c:pt>
                  <c:pt idx="24">
                    <c:v>2022</c:v>
                  </c:pt>
                  <c:pt idx="28">
                    <c:v>2023</c:v>
                  </c:pt>
                  <c:pt idx="32">
                    <c:v>2024</c:v>
                  </c:pt>
                  <c:pt idx="36">
                    <c:v>2025</c:v>
                  </c:pt>
                  <c:pt idx="40">
                    <c:v>2026</c:v>
                  </c:pt>
                </c:lvl>
              </c:multiLvlStrCache>
            </c:multiLvlStrRef>
          </c:cat>
          <c:val>
            <c:numRef>
              <c:f>Graphique!$C$10:$C$50</c:f>
              <c:numCache>
                <c:formatCode>#\ ##0.0</c:formatCode>
                <c:ptCount val="41"/>
                <c:pt idx="0">
                  <c:v>100</c:v>
                </c:pt>
                <c:pt idx="1">
                  <c:v>100.00501077316231</c:v>
                </c:pt>
                <c:pt idx="2">
                  <c:v>97.152210586093432</c:v>
                </c:pt>
                <c:pt idx="3">
                  <c:v>94.683569674800822</c:v>
                </c:pt>
                <c:pt idx="4">
                  <c:v>93.212072622805692</c:v>
                </c:pt>
                <c:pt idx="5">
                  <c:v>90.740091196071546</c:v>
                </c:pt>
                <c:pt idx="6">
                  <c:v>89.547527183444402</c:v>
                </c:pt>
                <c:pt idx="7">
                  <c:v>88.702376776736642</c:v>
                </c:pt>
                <c:pt idx="8">
                  <c:v>86.28885437022933</c:v>
                </c:pt>
                <c:pt idx="9">
                  <c:v>85.675869786708091</c:v>
                </c:pt>
                <c:pt idx="10">
                  <c:v>86.190309164704118</c:v>
                </c:pt>
                <c:pt idx="11">
                  <c:v>87.010405705600363</c:v>
                </c:pt>
                <c:pt idx="12">
                  <c:v>87.170750446793946</c:v>
                </c:pt>
                <c:pt idx="13">
                  <c:v>86.287184112508569</c:v>
                </c:pt>
                <c:pt idx="14">
                  <c:v>85.16310066643284</c:v>
                </c:pt>
                <c:pt idx="15">
                  <c:v>82.983414340832795</c:v>
                </c:pt>
                <c:pt idx="16">
                  <c:v>76.726628918842181</c:v>
                </c:pt>
                <c:pt idx="17">
                  <c:v>65.29538507791753</c:v>
                </c:pt>
                <c:pt idx="18">
                  <c:v>59.309181406691046</c:v>
                </c:pt>
                <c:pt idx="19">
                  <c:v>50.660586928563077</c:v>
                </c:pt>
                <c:pt idx="20">
                  <c:v>45.270665263650187</c:v>
                </c:pt>
                <c:pt idx="21">
                  <c:v>46.603530924821698</c:v>
                </c:pt>
                <c:pt idx="22">
                  <c:v>44.325299393696447</c:v>
                </c:pt>
                <c:pt idx="23">
                  <c:v>44.335320940021042</c:v>
                </c:pt>
                <c:pt idx="24">
                  <c:v>48.621202251507405</c:v>
                </c:pt>
                <c:pt idx="25">
                  <c:v>54.102988091062457</c:v>
                </c:pt>
                <c:pt idx="26">
                  <c:v>60.292963204222417</c:v>
                </c:pt>
                <c:pt idx="27">
                  <c:v>66.865427335437857</c:v>
                </c:pt>
                <c:pt idx="28">
                  <c:v>74.343171151308653</c:v>
                </c:pt>
                <c:pt idx="29">
                  <c:v>80.035409463680239</c:v>
                </c:pt>
                <c:pt idx="30">
                  <c:v>83.838586293865148</c:v>
                </c:pt>
                <c:pt idx="31">
                  <c:v>91.062450936179445</c:v>
                </c:pt>
                <c:pt idx="32">
                  <c:v>96.101618479731428</c:v>
                </c:pt>
                <c:pt idx="33">
                  <c:v>100.75996726294866</c:v>
                </c:pt>
                <c:pt idx="34">
                  <c:v>104.15727146698737</c:v>
                </c:pt>
                <c:pt idx="35">
                  <c:v>107.15705433348366</c:v>
                </c:pt>
                <c:pt idx="36">
                  <c:v>107.73162298942727</c:v>
                </c:pt>
                <c:pt idx="37">
                  <c:v>109.14967179435786</c:v>
                </c:pt>
                <c:pt idx="38">
                  <c:v>110.40904611581568</c:v>
                </c:pt>
                <c:pt idx="39">
                  <c:v>110.7096925055536</c:v>
                </c:pt>
                <c:pt idx="40">
                  <c:v>112.86766548078369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225-4F51-98DA-3F2B973A20BA}"/>
            </c:ext>
          </c:extLst>
        </c:ser>
        <c:ser>
          <c:idx val="1"/>
          <c:order val="2"/>
          <c:tx>
            <c:strRef>
              <c:f>'Données Eclairages Deps'!$F$9</c:f>
              <c:strCache>
                <c:ptCount val="1"/>
                <c:pt idx="0">
                  <c:v>Bouches-du-Rhône</c:v>
                </c:pt>
              </c:strCache>
            </c:strRef>
          </c:tx>
          <c:spPr>
            <a:ln>
              <a:solidFill>
                <a:srgbClr val="98B954"/>
              </a:solidFill>
            </a:ln>
          </c:spPr>
          <c:marker>
            <c:symbol val="none"/>
          </c:marker>
          <c:cat>
            <c:multiLvlStrRef>
              <c:f>'Données Eclairages Deps'!$A$10:$B$50</c:f>
              <c:multiLvlStrCache>
                <c:ptCount val="4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  <c:pt idx="16">
                    <c:v>2020</c:v>
                  </c:pt>
                  <c:pt idx="20">
                    <c:v>2021</c:v>
                  </c:pt>
                  <c:pt idx="24">
                    <c:v>2022</c:v>
                  </c:pt>
                  <c:pt idx="28">
                    <c:v>2023</c:v>
                  </c:pt>
                  <c:pt idx="32">
                    <c:v>2024</c:v>
                  </c:pt>
                  <c:pt idx="36">
                    <c:v>2025</c:v>
                  </c:pt>
                  <c:pt idx="40">
                    <c:v>2026</c:v>
                  </c:pt>
                </c:lvl>
              </c:multiLvlStrCache>
            </c:multiLvlStrRef>
          </c:cat>
          <c:val>
            <c:numRef>
              <c:f>'Données Eclairages Deps'!$F$10:$F$50</c:f>
              <c:numCache>
                <c:formatCode>#\ ##0.0</c:formatCode>
                <c:ptCount val="41"/>
                <c:pt idx="0">
                  <c:v>100</c:v>
                </c:pt>
                <c:pt idx="1">
                  <c:v>98.609904430929632</c:v>
                </c:pt>
                <c:pt idx="2">
                  <c:v>97.784535186794102</c:v>
                </c:pt>
                <c:pt idx="3">
                  <c:v>101.12945264986968</c:v>
                </c:pt>
                <c:pt idx="4">
                  <c:v>101.99826238053866</c:v>
                </c:pt>
                <c:pt idx="5">
                  <c:v>103.12771503040834</c:v>
                </c:pt>
                <c:pt idx="6">
                  <c:v>104.12684622067768</c:v>
                </c:pt>
                <c:pt idx="7">
                  <c:v>104.86533449174631</c:v>
                </c:pt>
                <c:pt idx="8">
                  <c:v>98.696785403996529</c:v>
                </c:pt>
                <c:pt idx="9">
                  <c:v>92.701998262380542</c:v>
                </c:pt>
                <c:pt idx="10">
                  <c:v>89.704604691572541</c:v>
                </c:pt>
                <c:pt idx="11">
                  <c:v>83.796698523023466</c:v>
                </c:pt>
                <c:pt idx="12">
                  <c:v>82.841007819287569</c:v>
                </c:pt>
                <c:pt idx="13">
                  <c:v>83.97046046915726</c:v>
                </c:pt>
                <c:pt idx="14">
                  <c:v>84.839270199826231</c:v>
                </c:pt>
                <c:pt idx="15">
                  <c:v>86.837532580364893</c:v>
                </c:pt>
                <c:pt idx="16">
                  <c:v>82.71068635968723</c:v>
                </c:pt>
                <c:pt idx="17">
                  <c:v>71.763683753258036</c:v>
                </c:pt>
                <c:pt idx="18">
                  <c:v>65.464813205907902</c:v>
                </c:pt>
                <c:pt idx="19">
                  <c:v>55.125977410947002</c:v>
                </c:pt>
                <c:pt idx="20">
                  <c:v>49.522154648132059</c:v>
                </c:pt>
                <c:pt idx="21">
                  <c:v>53.301476976542141</c:v>
                </c:pt>
                <c:pt idx="22">
                  <c:v>54.908774978279759</c:v>
                </c:pt>
                <c:pt idx="23">
                  <c:v>54.995655951346656</c:v>
                </c:pt>
                <c:pt idx="24">
                  <c:v>61.38140747176368</c:v>
                </c:pt>
                <c:pt idx="25">
                  <c:v>66.02953953084274</c:v>
                </c:pt>
                <c:pt idx="26">
                  <c:v>67.28931364031277</c:v>
                </c:pt>
                <c:pt idx="27">
                  <c:v>73.327541268462198</c:v>
                </c:pt>
                <c:pt idx="28">
                  <c:v>82.363162467419642</c:v>
                </c:pt>
                <c:pt idx="29">
                  <c:v>87.14161598609904</c:v>
                </c:pt>
                <c:pt idx="30">
                  <c:v>93.136403127715027</c:v>
                </c:pt>
                <c:pt idx="31">
                  <c:v>101.12945264986968</c:v>
                </c:pt>
                <c:pt idx="32">
                  <c:v>105.77758470894874</c:v>
                </c:pt>
                <c:pt idx="33">
                  <c:v>111.12076455256299</c:v>
                </c:pt>
                <c:pt idx="34">
                  <c:v>116.59426585577759</c:v>
                </c:pt>
                <c:pt idx="35">
                  <c:v>119.59165942658558</c:v>
                </c:pt>
                <c:pt idx="36">
                  <c:v>114.90008688097306</c:v>
                </c:pt>
                <c:pt idx="37">
                  <c:v>115.50825369244136</c:v>
                </c:pt>
                <c:pt idx="38">
                  <c:v>112.68462206776715</c:v>
                </c:pt>
                <c:pt idx="39">
                  <c:v>111.2076455256299</c:v>
                </c:pt>
                <c:pt idx="40">
                  <c:v>114.42224152910512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225-4F51-98DA-3F2B973A20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61269663"/>
        <c:axId val="961261023"/>
      </c:lineChart>
      <c:catAx>
        <c:axId val="961269663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low"/>
        <c:spPr>
          <a:noFill/>
          <a:ln w="19050" cap="flat" cmpd="sng" algn="ctr">
            <a:solidFill>
              <a:schemeClr val="bg2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961261023"/>
        <c:crossesAt val="100"/>
        <c:auto val="1"/>
        <c:lblAlgn val="ctr"/>
        <c:lblOffset val="100"/>
        <c:tickLblSkip val="4"/>
        <c:tickMarkSkip val="4"/>
        <c:noMultiLvlLbl val="1"/>
      </c:catAx>
      <c:valAx>
        <c:axId val="961261023"/>
        <c:scaling>
          <c:orientation val="minMax"/>
          <c:max val="120"/>
          <c:min val="4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961269663"/>
        <c:crosses val="autoZero"/>
        <c:crossBetween val="midCat"/>
        <c:majorUnit val="10"/>
      </c:valAx>
    </c:plotArea>
    <c:legend>
      <c:legendPos val="b"/>
      <c:layout>
        <c:manualLayout>
          <c:xMode val="edge"/>
          <c:yMode val="edge"/>
          <c:x val="8.8709468566981919E-2"/>
          <c:y val="0.13368274265854355"/>
          <c:w val="0.79695839972431037"/>
          <c:h val="5.533001052595268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  <c:extLst/>
  </c:chart>
  <c:txPr>
    <a:bodyPr/>
    <a:lstStyle/>
    <a:p>
      <a:pPr>
        <a:defRPr/>
      </a:pPr>
      <a:endParaRPr lang="fr-FR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896545228499124E-2"/>
          <c:y val="0.27208624345685795"/>
          <c:w val="0.83764367816092966"/>
          <c:h val="0.49121318168562289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'Données Graph2'!$G$7:$G$8</c:f>
              <c:strCache>
                <c:ptCount val="2"/>
                <c:pt idx="0">
                  <c:v>Emploi hors intérim</c:v>
                </c:pt>
              </c:strCache>
            </c:strRef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'Données Graph2'!$A$10:$B$42</c:f>
              <c:multiLvlStrCache>
                <c:ptCount val="33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  <c:pt idx="16">
                    <c:v>2020</c:v>
                  </c:pt>
                  <c:pt idx="20">
                    <c:v>2021</c:v>
                  </c:pt>
                  <c:pt idx="24">
                    <c:v>2022</c:v>
                  </c:pt>
                  <c:pt idx="28">
                    <c:v>2023</c:v>
                  </c:pt>
                  <c:pt idx="32">
                    <c:v>2024</c:v>
                  </c:pt>
                </c:lvl>
              </c:multiLvlStrCache>
            </c:multiLvlStrRef>
          </c:cat>
          <c:val>
            <c:numRef>
              <c:f>'Données Graph2'!$P$10:$P$50</c:f>
              <c:numCache>
                <c:formatCode>#,##0</c:formatCode>
                <c:ptCount val="41"/>
                <c:pt idx="0">
                  <c:v>3439.3756791343912</c:v>
                </c:pt>
                <c:pt idx="1">
                  <c:v>1906.8392059815815</c:v>
                </c:pt>
                <c:pt idx="2">
                  <c:v>2692.7387205496198</c:v>
                </c:pt>
                <c:pt idx="3">
                  <c:v>250.83506520709489</c:v>
                </c:pt>
                <c:pt idx="4">
                  <c:v>3133.2314278506674</c:v>
                </c:pt>
                <c:pt idx="5">
                  <c:v>2054.8951233199332</c:v>
                </c:pt>
                <c:pt idx="6">
                  <c:v>1385.4617987191305</c:v>
                </c:pt>
                <c:pt idx="7">
                  <c:v>794.21346039371565</c:v>
                </c:pt>
                <c:pt idx="8">
                  <c:v>4018.465821529855</c:v>
                </c:pt>
                <c:pt idx="9">
                  <c:v>-46.210165887605399</c:v>
                </c:pt>
                <c:pt idx="10">
                  <c:v>660.36063749680761</c:v>
                </c:pt>
                <c:pt idx="11">
                  <c:v>4721.7332027858356</c:v>
                </c:pt>
                <c:pt idx="12">
                  <c:v>3678.1442777679767</c:v>
                </c:pt>
                <c:pt idx="13">
                  <c:v>3415.2799959200202</c:v>
                </c:pt>
                <c:pt idx="14">
                  <c:v>3863.9208604525775</c:v>
                </c:pt>
                <c:pt idx="15">
                  <c:v>4297.1111831488088</c:v>
                </c:pt>
                <c:pt idx="16">
                  <c:v>-4671.3553925014567</c:v>
                </c:pt>
                <c:pt idx="17">
                  <c:v>-8107.7210536928615</c:v>
                </c:pt>
                <c:pt idx="18">
                  <c:v>16082.168573696632</c:v>
                </c:pt>
                <c:pt idx="19">
                  <c:v>3240.7891293166904</c:v>
                </c:pt>
                <c:pt idx="20">
                  <c:v>7093.8458371154265</c:v>
                </c:pt>
                <c:pt idx="21">
                  <c:v>6290.4315286941128</c:v>
                </c:pt>
                <c:pt idx="22">
                  <c:v>6665.8365678760456</c:v>
                </c:pt>
                <c:pt idx="23">
                  <c:v>5918.784801860922</c:v>
                </c:pt>
                <c:pt idx="24">
                  <c:v>4684.3745967797004</c:v>
                </c:pt>
                <c:pt idx="25">
                  <c:v>3242.2902587217977</c:v>
                </c:pt>
                <c:pt idx="26">
                  <c:v>1409.3188224440673</c:v>
                </c:pt>
                <c:pt idx="27">
                  <c:v>4137.4038601001957</c:v>
                </c:pt>
                <c:pt idx="28">
                  <c:v>4281.7477677504066</c:v>
                </c:pt>
                <c:pt idx="29">
                  <c:v>1174.5815164371161</c:v>
                </c:pt>
                <c:pt idx="30">
                  <c:v>1323.1073417671723</c:v>
                </c:pt>
                <c:pt idx="31">
                  <c:v>2677.5199116240256</c:v>
                </c:pt>
                <c:pt idx="32">
                  <c:v>2126.7815511203371</c:v>
                </c:pt>
                <c:pt idx="33">
                  <c:v>1890.6454631651286</c:v>
                </c:pt>
                <c:pt idx="34">
                  <c:v>1915.0695920533035</c:v>
                </c:pt>
                <c:pt idx="35">
                  <c:v>-256.13231834943872</c:v>
                </c:pt>
                <c:pt idx="36">
                  <c:v>1269.0153918302385</c:v>
                </c:pt>
                <c:pt idx="37">
                  <c:v>1925.0823750275886</c:v>
                </c:pt>
                <c:pt idx="38">
                  <c:v>1179.9982400269946</c:v>
                </c:pt>
                <c:pt idx="39">
                  <c:v>-2125.8198952428065</c:v>
                </c:pt>
                <c:pt idx="40">
                  <c:v>-426.04546999838203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22-4831-9117-1FE4873311A7}"/>
            </c:ext>
          </c:extLst>
        </c:ser>
        <c:ser>
          <c:idx val="2"/>
          <c:order val="1"/>
          <c:tx>
            <c:strRef>
              <c:f>'Données Graph2'!$H$7:$H$8</c:f>
              <c:strCache>
                <c:ptCount val="2"/>
                <c:pt idx="0">
                  <c:v>Intérim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28575">
              <a:noFill/>
            </a:ln>
          </c:spPr>
          <c:invertIfNegative val="0"/>
          <c:cat>
            <c:multiLvlStrRef>
              <c:f>'Données Graph2'!$A$10:$B$42</c:f>
              <c:multiLvlStrCache>
                <c:ptCount val="33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  <c:pt idx="16">
                    <c:v>2020</c:v>
                  </c:pt>
                  <c:pt idx="20">
                    <c:v>2021</c:v>
                  </c:pt>
                  <c:pt idx="24">
                    <c:v>2022</c:v>
                  </c:pt>
                  <c:pt idx="28">
                    <c:v>2023</c:v>
                  </c:pt>
                  <c:pt idx="32">
                    <c:v>2024</c:v>
                  </c:pt>
                </c:lvl>
              </c:multiLvlStrCache>
            </c:multiLvlStrRef>
          </c:cat>
          <c:val>
            <c:numRef>
              <c:f>'Données Graph2'!$Q$10:$Q$50</c:f>
              <c:numCache>
                <c:formatCode>#,##0</c:formatCode>
                <c:ptCount val="41"/>
                <c:pt idx="0">
                  <c:v>383.45642048736045</c:v>
                </c:pt>
                <c:pt idx="1">
                  <c:v>542.5354137421964</c:v>
                </c:pt>
                <c:pt idx="2">
                  <c:v>140.83099396073885</c:v>
                </c:pt>
                <c:pt idx="3">
                  <c:v>106.54257522125408</c:v>
                </c:pt>
                <c:pt idx="4">
                  <c:v>1236.4963912586281</c:v>
                </c:pt>
                <c:pt idx="5">
                  <c:v>1130.1675281696153</c:v>
                </c:pt>
                <c:pt idx="6">
                  <c:v>531.3952820943814</c:v>
                </c:pt>
                <c:pt idx="7">
                  <c:v>1104.60670482368</c:v>
                </c:pt>
                <c:pt idx="8">
                  <c:v>689.8978926080963</c:v>
                </c:pt>
                <c:pt idx="9">
                  <c:v>-22.552233931492083</c:v>
                </c:pt>
                <c:pt idx="10">
                  <c:v>779.17222093466989</c:v>
                </c:pt>
                <c:pt idx="11">
                  <c:v>-675.02517024999179</c:v>
                </c:pt>
                <c:pt idx="12">
                  <c:v>530.886593871488</c:v>
                </c:pt>
                <c:pt idx="13">
                  <c:v>-133.48023635488062</c:v>
                </c:pt>
                <c:pt idx="14">
                  <c:v>5.503749071744096</c:v>
                </c:pt>
                <c:pt idx="15">
                  <c:v>-513.25552297262766</c:v>
                </c:pt>
                <c:pt idx="16">
                  <c:v>-9224.6001148046071</c:v>
                </c:pt>
                <c:pt idx="17">
                  <c:v>5230.1164327148708</c:v>
                </c:pt>
                <c:pt idx="18">
                  <c:v>2545.3721519369974</c:v>
                </c:pt>
                <c:pt idx="19">
                  <c:v>957.43706589228168</c:v>
                </c:pt>
                <c:pt idx="20">
                  <c:v>952.69653839811872</c:v>
                </c:pt>
                <c:pt idx="21">
                  <c:v>2614.7128990452547</c:v>
                </c:pt>
                <c:pt idx="22">
                  <c:v>-979.95484181038046</c:v>
                </c:pt>
                <c:pt idx="23">
                  <c:v>704.59085023501029</c:v>
                </c:pt>
                <c:pt idx="24">
                  <c:v>-57.900063184726605</c:v>
                </c:pt>
                <c:pt idx="25">
                  <c:v>-273.42480548184903</c:v>
                </c:pt>
                <c:pt idx="26">
                  <c:v>72.356427442868153</c:v>
                </c:pt>
                <c:pt idx="27">
                  <c:v>-527.93966752782217</c:v>
                </c:pt>
                <c:pt idx="28">
                  <c:v>-738.27617375305272</c:v>
                </c:pt>
                <c:pt idx="29">
                  <c:v>160.51024202471672</c:v>
                </c:pt>
                <c:pt idx="30">
                  <c:v>-180.55612467959145</c:v>
                </c:pt>
                <c:pt idx="31">
                  <c:v>405.10629309939395</c:v>
                </c:pt>
                <c:pt idx="32">
                  <c:v>396.09805284156027</c:v>
                </c:pt>
                <c:pt idx="33">
                  <c:v>121.81678077666584</c:v>
                </c:pt>
                <c:pt idx="34">
                  <c:v>777.3734357118301</c:v>
                </c:pt>
                <c:pt idx="35">
                  <c:v>-1143.4474962035674</c:v>
                </c:pt>
                <c:pt idx="36">
                  <c:v>-154.37776614399991</c:v>
                </c:pt>
                <c:pt idx="37">
                  <c:v>-50.277105855977425</c:v>
                </c:pt>
                <c:pt idx="38">
                  <c:v>-39.612928665974323</c:v>
                </c:pt>
                <c:pt idx="39">
                  <c:v>1119.0466551950085</c:v>
                </c:pt>
                <c:pt idx="40">
                  <c:v>-1237.0036059142985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222-4831-9117-1FE4873311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1574144"/>
        <c:axId val="211575936"/>
      </c:barChart>
      <c:lineChart>
        <c:grouping val="standard"/>
        <c:varyColors val="0"/>
        <c:ser>
          <c:idx val="0"/>
          <c:order val="2"/>
          <c:tx>
            <c:strRef>
              <c:f>'Données Graph2'!$O$7:$O$8</c:f>
              <c:strCache>
                <c:ptCount val="2"/>
                <c:pt idx="0">
                  <c:v>Emploi total</c:v>
                </c:pt>
              </c:strCache>
            </c:strRef>
          </c:tx>
          <c:spPr>
            <a:ln w="28575">
              <a:solidFill>
                <a:srgbClr val="002060"/>
              </a:solidFill>
              <a:prstDash val="solid"/>
            </a:ln>
          </c:spPr>
          <c:marker>
            <c:symbol val="none"/>
          </c:marker>
          <c:cat>
            <c:multiLvlStrRef>
              <c:f>'Données Graph2'!$A$10:$B$50</c:f>
              <c:multiLvlStrCache>
                <c:ptCount val="4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  <c:pt idx="16">
                    <c:v>2020</c:v>
                  </c:pt>
                  <c:pt idx="20">
                    <c:v>2021</c:v>
                  </c:pt>
                  <c:pt idx="24">
                    <c:v>2022</c:v>
                  </c:pt>
                  <c:pt idx="28">
                    <c:v>2023</c:v>
                  </c:pt>
                  <c:pt idx="32">
                    <c:v>2024</c:v>
                  </c:pt>
                  <c:pt idx="36">
                    <c:v>2025</c:v>
                  </c:pt>
                  <c:pt idx="40">
                    <c:v>2026</c:v>
                  </c:pt>
                </c:lvl>
              </c:multiLvlStrCache>
            </c:multiLvlStrRef>
          </c:cat>
          <c:val>
            <c:numRef>
              <c:f>'Données Graph2'!$O$10:$O$50</c:f>
              <c:numCache>
                <c:formatCode>#,##0</c:formatCode>
                <c:ptCount val="41"/>
                <c:pt idx="0">
                  <c:v>3822.8320996216498</c:v>
                </c:pt>
                <c:pt idx="1">
                  <c:v>2449.3746197238797</c:v>
                </c:pt>
                <c:pt idx="2">
                  <c:v>2833.5697145103477</c:v>
                </c:pt>
                <c:pt idx="3">
                  <c:v>357.37764042825438</c:v>
                </c:pt>
                <c:pt idx="4">
                  <c:v>4369.7278191093355</c:v>
                </c:pt>
                <c:pt idx="5">
                  <c:v>3185.0626514895121</c:v>
                </c:pt>
                <c:pt idx="6">
                  <c:v>1916.8570808136137</c:v>
                </c:pt>
                <c:pt idx="7">
                  <c:v>1898.8201652173884</c:v>
                </c:pt>
                <c:pt idx="8">
                  <c:v>4708.3637141379295</c:v>
                </c:pt>
                <c:pt idx="9">
                  <c:v>-68.762399819097482</c:v>
                </c:pt>
                <c:pt idx="10">
                  <c:v>1439.5328584314557</c:v>
                </c:pt>
                <c:pt idx="11">
                  <c:v>4046.7080325358547</c:v>
                </c:pt>
                <c:pt idx="12">
                  <c:v>4209.0308716394939</c:v>
                </c:pt>
                <c:pt idx="13">
                  <c:v>3281.7997595651541</c:v>
                </c:pt>
                <c:pt idx="14">
                  <c:v>3869.4246095243143</c:v>
                </c:pt>
                <c:pt idx="15">
                  <c:v>3783.8556601761375</c:v>
                </c:pt>
                <c:pt idx="16">
                  <c:v>-13895.955507306033</c:v>
                </c:pt>
                <c:pt idx="17">
                  <c:v>-2877.6046209780034</c:v>
                </c:pt>
                <c:pt idx="18">
                  <c:v>18627.540725633618</c:v>
                </c:pt>
                <c:pt idx="19">
                  <c:v>4198.2261952089611</c:v>
                </c:pt>
                <c:pt idx="20">
                  <c:v>8046.5423755135853</c:v>
                </c:pt>
                <c:pt idx="21">
                  <c:v>8905.1444277393166</c:v>
                </c:pt>
                <c:pt idx="22">
                  <c:v>5685.8817260656506</c:v>
                </c:pt>
                <c:pt idx="23">
                  <c:v>6623.3756520960014</c:v>
                </c:pt>
                <c:pt idx="24">
                  <c:v>4626.4745335949119</c:v>
                </c:pt>
                <c:pt idx="25">
                  <c:v>2968.865453239996</c:v>
                </c:pt>
                <c:pt idx="26">
                  <c:v>1481.6752498869319</c:v>
                </c:pt>
                <c:pt idx="27">
                  <c:v>3609.464192572399</c:v>
                </c:pt>
                <c:pt idx="28">
                  <c:v>3543.4715939973248</c:v>
                </c:pt>
                <c:pt idx="29">
                  <c:v>1335.0917584617855</c:v>
                </c:pt>
                <c:pt idx="30">
                  <c:v>1142.5512170876609</c:v>
                </c:pt>
                <c:pt idx="31">
                  <c:v>3082.6262047233758</c:v>
                </c:pt>
                <c:pt idx="32">
                  <c:v>2522.8796039618319</c:v>
                </c:pt>
                <c:pt idx="33">
                  <c:v>2012.4622439418454</c:v>
                </c:pt>
                <c:pt idx="34">
                  <c:v>2692.4430277651409</c:v>
                </c:pt>
                <c:pt idx="35">
                  <c:v>-1399.579814553028</c:v>
                </c:pt>
                <c:pt idx="36">
                  <c:v>1114.6376256862422</c:v>
                </c:pt>
                <c:pt idx="37">
                  <c:v>1874.8052691716002</c:v>
                </c:pt>
                <c:pt idx="38">
                  <c:v>1140.385311361053</c:v>
                </c:pt>
                <c:pt idx="39">
                  <c:v>-1006.7732400478562</c:v>
                </c:pt>
                <c:pt idx="40">
                  <c:v>-1663.0490759125678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222-4831-9117-1FE4873311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1574144"/>
        <c:axId val="211575936"/>
      </c:lineChart>
      <c:catAx>
        <c:axId val="211574144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900"/>
            </a:pPr>
            <a:endParaRPr lang="fr-FR"/>
          </a:p>
        </c:txPr>
        <c:crossAx val="21157593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211575936"/>
        <c:scaling>
          <c:orientation val="minMax"/>
          <c:max val="20000"/>
          <c:min val="-15000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Red][&lt;0]\-&quot;&quot;0&quot;&quot;;[Blue][&gt;0]\+&quot;&quot;0&quot;&quot;;0" sourceLinked="0"/>
        <c:majorTickMark val="out"/>
        <c:minorTickMark val="none"/>
        <c:tickLblPos val="nextTo"/>
        <c:crossAx val="211574144"/>
        <c:crosses val="autoZero"/>
        <c:crossBetween val="between"/>
        <c:majorUnit val="5000"/>
      </c:valAx>
    </c:plotArea>
    <c:legend>
      <c:legendPos val="t"/>
      <c:layout>
        <c:manualLayout>
          <c:xMode val="edge"/>
          <c:yMode val="edge"/>
          <c:x val="0.21052382291128638"/>
          <c:y val="0.20717377860235003"/>
          <c:w val="0.58264258622806397"/>
          <c:h val="6.3399948383075486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7115172941883742E-2"/>
          <c:y val="0.21145427308079878"/>
          <c:w val="0.90516390406154157"/>
          <c:h val="0.50871373175295609"/>
        </c:manualLayout>
      </c:layout>
      <c:barChart>
        <c:barDir val="col"/>
        <c:grouping val="stacked"/>
        <c:varyColors val="0"/>
        <c:ser>
          <c:idx val="0"/>
          <c:order val="0"/>
          <c:tx>
            <c:v>Emploi hors intérim</c:v>
          </c:tx>
          <c:spPr>
            <a:solidFill>
              <a:srgbClr val="00B0F0"/>
            </a:solidFill>
          </c:spPr>
          <c:invertIfNegative val="0"/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2D9D-4CDD-9C2C-31D2A65EC68A}"/>
              </c:ext>
            </c:extLst>
          </c:dPt>
          <c:dLbls>
            <c:dLbl>
              <c:idx val="1"/>
              <c:layout>
                <c:manualLayout>
                  <c:x val="-1.8451889386298876E-3"/>
                  <c:y val="-8.62564887632245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D9D-4CDD-9C2C-31D2A65EC68A}"/>
                </c:ext>
              </c:extLst>
            </c:dLbl>
            <c:dLbl>
              <c:idx val="2"/>
              <c:layout>
                <c:manualLayout>
                  <c:x val="1.8655296040950989E-3"/>
                  <c:y val="-2.8747635021402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D9D-4CDD-9C2C-31D2A65EC68A}"/>
                </c:ext>
              </c:extLst>
            </c:dLbl>
            <c:dLbl>
              <c:idx val="3"/>
              <c:layout>
                <c:manualLayout>
                  <c:x val="-1.7993704753625093E-3"/>
                  <c:y val="-3.23141195516336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D9D-4CDD-9C2C-31D2A65EC68A}"/>
                </c:ext>
              </c:extLst>
            </c:dLbl>
            <c:dLbl>
              <c:idx val="4"/>
              <c:layout>
                <c:manualLayout>
                  <c:x val="0"/>
                  <c:y val="-2.399453628047910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D9D-4CDD-9C2C-31D2A65EC68A}"/>
                </c:ext>
              </c:extLst>
            </c:dLbl>
            <c:numFmt formatCode="[&lt;0]\-&quot;&quot;#,###&quot;&quot;;[&gt;0]\+&quot;&quot;#,###&quot;&quot;;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'Données graph4'!$B$8:$F$8</c:f>
              <c:strCache>
                <c:ptCount val="5"/>
                <c:pt idx="0">
                  <c:v>Ensemble</c:v>
                </c:pt>
                <c:pt idx="1">
                  <c:v>Tertiaire marchand</c:v>
                </c:pt>
                <c:pt idx="2">
                  <c:v>Tertiaire non marchand</c:v>
                </c:pt>
                <c:pt idx="3">
                  <c:v>Industrie</c:v>
                </c:pt>
                <c:pt idx="4">
                  <c:v>Construction 
</c:v>
                </c:pt>
              </c:strCache>
            </c:strRef>
          </c:cat>
          <c:val>
            <c:numRef>
              <c:f>'Données graph4 (2)'!$BY$9:$CC$9</c:f>
              <c:numCache>
                <c:formatCode>#,##0</c:formatCode>
                <c:ptCount val="5"/>
                <c:pt idx="0">
                  <c:v>-430</c:v>
                </c:pt>
                <c:pt idx="1">
                  <c:v>-600</c:v>
                </c:pt>
                <c:pt idx="2">
                  <c:v>670</c:v>
                </c:pt>
                <c:pt idx="3">
                  <c:v>-280</c:v>
                </c:pt>
                <c:pt idx="4">
                  <c:v>-330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D9D-4CDD-9C2C-31D2A65EC68A}"/>
            </c:ext>
          </c:extLst>
        </c:ser>
        <c:ser>
          <c:idx val="1"/>
          <c:order val="1"/>
          <c:tx>
            <c:v>Intérim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2D9D-4CDD-9C2C-31D2A65EC68A}"/>
              </c:ext>
            </c:extLst>
          </c:dPt>
          <c:dLbls>
            <c:dLbl>
              <c:idx val="0"/>
              <c:layout>
                <c:manualLayout>
                  <c:x val="-3.7316403700606328E-3"/>
                  <c:y val="-7.86066022663496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D9D-4CDD-9C2C-31D2A65EC68A}"/>
                </c:ext>
              </c:extLst>
            </c:dLbl>
            <c:dLbl>
              <c:idx val="1"/>
              <c:layout>
                <c:manualLayout>
                  <c:x val="-6.9158262581718621E-5"/>
                  <c:y val="-7.991290132189767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D9D-4CDD-9C2C-31D2A65EC68A}"/>
                </c:ext>
              </c:extLst>
            </c:dLbl>
            <c:dLbl>
              <c:idx val="2"/>
              <c:layout>
                <c:manualLayout>
                  <c:x val="1.8656779857931908E-3"/>
                  <c:y val="-8.02984771319904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D9D-4CDD-9C2C-31D2A65EC68A}"/>
                </c:ext>
              </c:extLst>
            </c:dLbl>
            <c:dLbl>
              <c:idx val="3"/>
              <c:layout>
                <c:manualLayout>
                  <c:x val="0"/>
                  <c:y val="-6.142205229432135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D9D-4CDD-9C2C-31D2A65EC68A}"/>
                </c:ext>
              </c:extLst>
            </c:dLbl>
            <c:dLbl>
              <c:idx val="4"/>
              <c:layout>
                <c:manualLayout>
                  <c:x val="-1.3195231053556611E-16"/>
                  <c:y val="-1.032345002674572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D9D-4CDD-9C2C-31D2A65EC68A}"/>
                </c:ext>
              </c:extLst>
            </c:dLbl>
            <c:numFmt formatCode="[&lt;0]\-&quot;&quot;#,###&quot;&quot;;[&gt;0]\+&quot;&quot;#,###&quot;&quot;;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0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'Données graph4'!$B$8:$F$8</c:f>
              <c:strCache>
                <c:ptCount val="5"/>
                <c:pt idx="0">
                  <c:v>Ensemble</c:v>
                </c:pt>
                <c:pt idx="1">
                  <c:v>Tertiaire marchand</c:v>
                </c:pt>
                <c:pt idx="2">
                  <c:v>Tertiaire non marchand</c:v>
                </c:pt>
                <c:pt idx="3">
                  <c:v>Industrie</c:v>
                </c:pt>
                <c:pt idx="4">
                  <c:v>Construction 
</c:v>
                </c:pt>
              </c:strCache>
            </c:strRef>
          </c:cat>
          <c:val>
            <c:numRef>
              <c:f>'Données graph4 (2)'!$CE$9:$CI$9</c:f>
              <c:numCache>
                <c:formatCode>#,##0</c:formatCode>
                <c:ptCount val="5"/>
                <c:pt idx="0">
                  <c:v>-1240</c:v>
                </c:pt>
                <c:pt idx="1">
                  <c:v>-670</c:v>
                </c:pt>
                <c:pt idx="2">
                  <c:v>-20</c:v>
                </c:pt>
                <c:pt idx="3">
                  <c:v>-150</c:v>
                </c:pt>
                <c:pt idx="4">
                  <c:v>-410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D9D-4CDD-9C2C-31D2A65EC68A}"/>
            </c:ext>
          </c:extLst>
        </c:ser>
        <c:ser>
          <c:idx val="2"/>
          <c:order val="2"/>
          <c:tx>
            <c:v>Total</c:v>
          </c:tx>
          <c:spPr>
            <a:noFill/>
          </c:spPr>
          <c:invertIfNegative val="0"/>
          <c:dLbls>
            <c:dLbl>
              <c:idx val="0"/>
              <c:layout>
                <c:manualLayout>
                  <c:x val="-1.9394946800974323E-3"/>
                  <c:y val="8.534657111286990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D9D-4CDD-9C2C-31D2A65EC68A}"/>
                </c:ext>
              </c:extLst>
            </c:dLbl>
            <c:dLbl>
              <c:idx val="1"/>
              <c:layout>
                <c:manualLayout>
                  <c:x val="1.6846074765401102E-3"/>
                  <c:y val="5.577350553385496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6216765485637337E-2"/>
                      <c:h val="5.28443238352406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C-2D9D-4CDD-9C2C-31D2A65EC68A}"/>
                </c:ext>
              </c:extLst>
            </c:dLbl>
            <c:dLbl>
              <c:idx val="2"/>
              <c:layout>
                <c:manualLayout>
                  <c:x val="-3.4528077546923413E-4"/>
                  <c:y val="1.540407737377461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2D9D-4CDD-9C2C-31D2A65EC68A}"/>
                </c:ext>
              </c:extLst>
            </c:dLbl>
            <c:dLbl>
              <c:idx val="3"/>
              <c:layout>
                <c:manualLayout>
                  <c:x val="-5.0439046396120408E-5"/>
                  <c:y val="-7.968552965380962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2D9D-4CDD-9C2C-31D2A65EC68A}"/>
                </c:ext>
              </c:extLst>
            </c:dLbl>
            <c:dLbl>
              <c:idx val="4"/>
              <c:layout>
                <c:manualLayout>
                  <c:x val="-3.6445044675394887E-3"/>
                  <c:y val="2.373992732800410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2D9D-4CDD-9C2C-31D2A65EC68A}"/>
                </c:ext>
              </c:extLst>
            </c:dLbl>
            <c:numFmt formatCode="[&lt;0]\-&quot;&quot;#,###&quot;&quot;;[&gt;0]\+&quot;&quot;#,###&quot;&quot;;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fr-FR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'Données graph4'!$B$8:$F$8</c:f>
              <c:strCache>
                <c:ptCount val="5"/>
                <c:pt idx="0">
                  <c:v>Ensemble</c:v>
                </c:pt>
                <c:pt idx="1">
                  <c:v>Tertiaire marchand</c:v>
                </c:pt>
                <c:pt idx="2">
                  <c:v>Tertiaire non marchand</c:v>
                </c:pt>
                <c:pt idx="3">
                  <c:v>Industrie</c:v>
                </c:pt>
                <c:pt idx="4">
                  <c:v>Construction 
</c:v>
                </c:pt>
              </c:strCache>
            </c:strRef>
          </c:cat>
          <c:val>
            <c:numRef>
              <c:f>'Données graph4 (2)'!$BS$9:$BW$9</c:f>
              <c:numCache>
                <c:formatCode>#,##0</c:formatCode>
                <c:ptCount val="5"/>
                <c:pt idx="0">
                  <c:v>-1660</c:v>
                </c:pt>
                <c:pt idx="1">
                  <c:v>-1270</c:v>
                </c:pt>
                <c:pt idx="2">
                  <c:v>650</c:v>
                </c:pt>
                <c:pt idx="3">
                  <c:v>-420</c:v>
                </c:pt>
                <c:pt idx="4">
                  <c:v>-740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2D9D-4CDD-9C2C-31D2A65EC6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1624320"/>
        <c:axId val="211625856"/>
      </c:barChart>
      <c:catAx>
        <c:axId val="2116243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ln w="22225" cmpd="sng"/>
        </c:spPr>
        <c:txPr>
          <a:bodyPr rot="0" vert="horz"/>
          <a:lstStyle/>
          <a:p>
            <a:pPr>
              <a:defRPr sz="1000" b="0" baseline="0"/>
            </a:pPr>
            <a:endParaRPr lang="fr-FR"/>
          </a:p>
        </c:txPr>
        <c:crossAx val="211625856"/>
        <c:crosses val="autoZero"/>
        <c:auto val="1"/>
        <c:lblAlgn val="ctr"/>
        <c:lblOffset val="100"/>
        <c:noMultiLvlLbl val="0"/>
      </c:catAx>
      <c:valAx>
        <c:axId val="211625856"/>
        <c:scaling>
          <c:orientation val="minMax"/>
          <c:max val="1500"/>
          <c:min val="-2000"/>
        </c:scaling>
        <c:delete val="0"/>
        <c:axPos val="l"/>
        <c:majorGridlines>
          <c:spPr>
            <a:ln>
              <a:prstDash val="sysDot"/>
            </a:ln>
          </c:spPr>
        </c:majorGridlines>
        <c:numFmt formatCode="[Red][&lt;0]\-&quot;&quot;0&quot;&quot;;[Blue][&gt;0]\+&quot;&quot;0&quot;&quot;;0" sourceLinked="0"/>
        <c:majorTickMark val="out"/>
        <c:minorTickMark val="none"/>
        <c:tickLblPos val="nextTo"/>
        <c:crossAx val="211624320"/>
        <c:crosses val="autoZero"/>
        <c:crossBetween val="between"/>
        <c:majorUnit val="500"/>
      </c:valAx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27865425198382032"/>
          <c:y val="0.15810180484344899"/>
          <c:w val="0.4416481968830514"/>
          <c:h val="5.7485996694990923E-2"/>
        </c:manualLayout>
      </c:layout>
      <c:overlay val="0"/>
      <c:txPr>
        <a:bodyPr/>
        <a:lstStyle/>
        <a:p>
          <a:pPr>
            <a:defRPr sz="1200" baseline="0"/>
          </a:pPr>
          <a:endParaRPr lang="fr-FR"/>
        </a:p>
      </c:txPr>
    </c:legend>
    <c:plotVisOnly val="1"/>
    <c:dispBlanksAs val="gap"/>
    <c:showDLblsOverMax val="0"/>
  </c:chart>
  <c:spPr>
    <a:ln>
      <a:solidFill>
        <a:schemeClr val="tx1">
          <a:tint val="75000"/>
          <a:shade val="95000"/>
          <a:satMod val="105000"/>
        </a:schemeClr>
      </a:solidFill>
    </a:ln>
  </c:sp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896608162074974E-2"/>
          <c:y val="0.2627623295339831"/>
          <c:w val="0.83764367816093011"/>
          <c:h val="0.49131802580621503"/>
        </c:manualLayout>
      </c:layout>
      <c:lineChart>
        <c:grouping val="standard"/>
        <c:varyColors val="0"/>
        <c:ser>
          <c:idx val="0"/>
          <c:order val="0"/>
          <c:tx>
            <c:strRef>
              <c:f>'Données graph 1 et 3'!$AI$8:$AI$9</c:f>
              <c:strCache>
                <c:ptCount val="2"/>
                <c:pt idx="0">
                  <c:v>Construction </c:v>
                </c:pt>
              </c:strCache>
            </c:strRef>
          </c:tx>
          <c:spPr>
            <a:ln w="28575">
              <a:solidFill>
                <a:srgbClr val="00B050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3'!$A$10:$B$50</c:f>
              <c:multiLvlStrCache>
                <c:ptCount val="4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  <c:pt idx="16">
                    <c:v>2020</c:v>
                  </c:pt>
                  <c:pt idx="20">
                    <c:v>2021</c:v>
                  </c:pt>
                  <c:pt idx="24">
                    <c:v>2022</c:v>
                  </c:pt>
                  <c:pt idx="28">
                    <c:v>2023</c:v>
                  </c:pt>
                  <c:pt idx="32">
                    <c:v>2024</c:v>
                  </c:pt>
                  <c:pt idx="36">
                    <c:v>2025</c:v>
                  </c:pt>
                  <c:pt idx="40">
                    <c:v>2026</c:v>
                  </c:pt>
                </c:lvl>
              </c:multiLvlStrCache>
            </c:multiLvlStrRef>
          </c:cat>
          <c:val>
            <c:numRef>
              <c:f>'Données graph 1 et 3'!$AI$10:$AI$50</c:f>
              <c:numCache>
                <c:formatCode>#\ ##0.0</c:formatCode>
                <c:ptCount val="41"/>
                <c:pt idx="0">
                  <c:v>100</c:v>
                </c:pt>
                <c:pt idx="1">
                  <c:v>100.23793224427679</c:v>
                </c:pt>
                <c:pt idx="2">
                  <c:v>100.5502091168526</c:v>
                </c:pt>
                <c:pt idx="3">
                  <c:v>100.9726391032018</c:v>
                </c:pt>
                <c:pt idx="4">
                  <c:v>102.26253225024489</c:v>
                </c:pt>
                <c:pt idx="5">
                  <c:v>103.54762454995348</c:v>
                </c:pt>
                <c:pt idx="6">
                  <c:v>104.69284046946312</c:v>
                </c:pt>
                <c:pt idx="7">
                  <c:v>105.57203806318461</c:v>
                </c:pt>
                <c:pt idx="8">
                  <c:v>105.92535693368032</c:v>
                </c:pt>
                <c:pt idx="9">
                  <c:v>105.75702345307573</c:v>
                </c:pt>
                <c:pt idx="10">
                  <c:v>108.0108736457537</c:v>
                </c:pt>
                <c:pt idx="11">
                  <c:v>108.11300511291111</c:v>
                </c:pt>
                <c:pt idx="12">
                  <c:v>111.34829241325694</c:v>
                </c:pt>
                <c:pt idx="13">
                  <c:v>112.56841546570541</c:v>
                </c:pt>
                <c:pt idx="14">
                  <c:v>113.76255628154151</c:v>
                </c:pt>
                <c:pt idx="15">
                  <c:v>113.32326022822474</c:v>
                </c:pt>
                <c:pt idx="16">
                  <c:v>105.27470284374405</c:v>
                </c:pt>
                <c:pt idx="17">
                  <c:v>112.91523651781696</c:v>
                </c:pt>
                <c:pt idx="18">
                  <c:v>116.55681040376204</c:v>
                </c:pt>
                <c:pt idx="19">
                  <c:v>117.12949914178084</c:v>
                </c:pt>
                <c:pt idx="20">
                  <c:v>119.90901305875757</c:v>
                </c:pt>
                <c:pt idx="21">
                  <c:v>120.67425129645761</c:v>
                </c:pt>
                <c:pt idx="22">
                  <c:v>120.92063394731267</c:v>
                </c:pt>
                <c:pt idx="23">
                  <c:v>121.97793515925943</c:v>
                </c:pt>
                <c:pt idx="24">
                  <c:v>119.98857126613672</c:v>
                </c:pt>
                <c:pt idx="25">
                  <c:v>120.73291196290184</c:v>
                </c:pt>
                <c:pt idx="26">
                  <c:v>121.67664043357298</c:v>
                </c:pt>
                <c:pt idx="27">
                  <c:v>122.18786829278585</c:v>
                </c:pt>
                <c:pt idx="28">
                  <c:v>123.23435871584545</c:v>
                </c:pt>
                <c:pt idx="29">
                  <c:v>122.80793617122289</c:v>
                </c:pt>
                <c:pt idx="30">
                  <c:v>122.41457618794718</c:v>
                </c:pt>
                <c:pt idx="31">
                  <c:v>122.02515736102497</c:v>
                </c:pt>
                <c:pt idx="32">
                  <c:v>121.18692671610188</c:v>
                </c:pt>
                <c:pt idx="33">
                  <c:v>121.19664933209846</c:v>
                </c:pt>
                <c:pt idx="34">
                  <c:v>120.68087157009515</c:v>
                </c:pt>
                <c:pt idx="35">
                  <c:v>120.24980481034251</c:v>
                </c:pt>
                <c:pt idx="36">
                  <c:v>120.067692968611</c:v>
                </c:pt>
                <c:pt idx="37">
                  <c:v>119.1205435271863</c:v>
                </c:pt>
                <c:pt idx="38">
                  <c:v>119.1019341063833</c:v>
                </c:pt>
                <c:pt idx="39">
                  <c:v>117.71277978433064</c:v>
                </c:pt>
                <c:pt idx="40">
                  <c:v>116.09233825473532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ED9-4BF2-96BE-9C03FD006D6B}"/>
            </c:ext>
          </c:extLst>
        </c:ser>
        <c:ser>
          <c:idx val="1"/>
          <c:order val="1"/>
          <c:tx>
            <c:strRef>
              <c:f>'Données graph 1 et 3'!$AH$8:$AH$9</c:f>
              <c:strCache>
                <c:ptCount val="2"/>
                <c:pt idx="0">
                  <c:v>Industrie </c:v>
                </c:pt>
              </c:strCache>
            </c:strRef>
          </c:tx>
          <c:spPr>
            <a:ln w="28575">
              <a:solidFill>
                <a:srgbClr val="0070C0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3'!$A$10:$B$50</c:f>
              <c:multiLvlStrCache>
                <c:ptCount val="4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  <c:pt idx="16">
                    <c:v>2020</c:v>
                  </c:pt>
                  <c:pt idx="20">
                    <c:v>2021</c:v>
                  </c:pt>
                  <c:pt idx="24">
                    <c:v>2022</c:v>
                  </c:pt>
                  <c:pt idx="28">
                    <c:v>2023</c:v>
                  </c:pt>
                  <c:pt idx="32">
                    <c:v>2024</c:v>
                  </c:pt>
                  <c:pt idx="36">
                    <c:v>2025</c:v>
                  </c:pt>
                  <c:pt idx="40">
                    <c:v>2026</c:v>
                  </c:pt>
                </c:lvl>
              </c:multiLvlStrCache>
            </c:multiLvlStrRef>
          </c:cat>
          <c:val>
            <c:numRef>
              <c:f>'Données graph 1 et 3'!$AH$10:$AH$50</c:f>
              <c:numCache>
                <c:formatCode>#\ ##0.0</c:formatCode>
                <c:ptCount val="41"/>
                <c:pt idx="0">
                  <c:v>100</c:v>
                </c:pt>
                <c:pt idx="1">
                  <c:v>99.602408574430058</c:v>
                </c:pt>
                <c:pt idx="2">
                  <c:v>99.261738522277739</c:v>
                </c:pt>
                <c:pt idx="3">
                  <c:v>98.81481834503856</c:v>
                </c:pt>
                <c:pt idx="4">
                  <c:v>99.033930667881563</c:v>
                </c:pt>
                <c:pt idx="5">
                  <c:v>98.986518175804221</c:v>
                </c:pt>
                <c:pt idx="6">
                  <c:v>98.762268500584511</c:v>
                </c:pt>
                <c:pt idx="7">
                  <c:v>99.075520973694395</c:v>
                </c:pt>
                <c:pt idx="8">
                  <c:v>99.544264248519113</c:v>
                </c:pt>
                <c:pt idx="9">
                  <c:v>99.975891109551853</c:v>
                </c:pt>
                <c:pt idx="10">
                  <c:v>100.57432332748544</c:v>
                </c:pt>
                <c:pt idx="11">
                  <c:v>100.32123048505801</c:v>
                </c:pt>
                <c:pt idx="12">
                  <c:v>100.37904489157077</c:v>
                </c:pt>
                <c:pt idx="13">
                  <c:v>100.87079367170011</c:v>
                </c:pt>
                <c:pt idx="14">
                  <c:v>101.06458900457677</c:v>
                </c:pt>
                <c:pt idx="15">
                  <c:v>100.8799525465772</c:v>
                </c:pt>
                <c:pt idx="16">
                  <c:v>98.272128725280098</c:v>
                </c:pt>
                <c:pt idx="17">
                  <c:v>99.152839877641526</c:v>
                </c:pt>
                <c:pt idx="18">
                  <c:v>99.94747331019741</c:v>
                </c:pt>
                <c:pt idx="19">
                  <c:v>100.47365900333854</c:v>
                </c:pt>
                <c:pt idx="20">
                  <c:v>101.65219288811751</c:v>
                </c:pt>
                <c:pt idx="21">
                  <c:v>102.47681359957394</c:v>
                </c:pt>
                <c:pt idx="22">
                  <c:v>102.78014017940012</c:v>
                </c:pt>
                <c:pt idx="23">
                  <c:v>103.70558054477586</c:v>
                </c:pt>
                <c:pt idx="24">
                  <c:v>103.64712625307637</c:v>
                </c:pt>
                <c:pt idx="25">
                  <c:v>103.42640887767173</c:v>
                </c:pt>
                <c:pt idx="26">
                  <c:v>103.59655107595718</c:v>
                </c:pt>
                <c:pt idx="27">
                  <c:v>103.73356365122068</c:v>
                </c:pt>
                <c:pt idx="28">
                  <c:v>103.91192078729172</c:v>
                </c:pt>
                <c:pt idx="29">
                  <c:v>104.38868118668572</c:v>
                </c:pt>
                <c:pt idx="30">
                  <c:v>104.86414998381039</c:v>
                </c:pt>
                <c:pt idx="31">
                  <c:v>105.69854089680426</c:v>
                </c:pt>
                <c:pt idx="32">
                  <c:v>105.82191590624987</c:v>
                </c:pt>
                <c:pt idx="33">
                  <c:v>106.26645964667483</c:v>
                </c:pt>
                <c:pt idx="34">
                  <c:v>106.80109509663109</c:v>
                </c:pt>
                <c:pt idx="35">
                  <c:v>106.62089427100085</c:v>
                </c:pt>
                <c:pt idx="36">
                  <c:v>106.83360427717589</c:v>
                </c:pt>
                <c:pt idx="37">
                  <c:v>106.54029569944237</c:v>
                </c:pt>
                <c:pt idx="38">
                  <c:v>105.98518436156155</c:v>
                </c:pt>
                <c:pt idx="39">
                  <c:v>105.8938988059101</c:v>
                </c:pt>
                <c:pt idx="40">
                  <c:v>105.37525304187409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ED9-4BF2-96BE-9C03FD006D6B}"/>
            </c:ext>
          </c:extLst>
        </c:ser>
        <c:ser>
          <c:idx val="2"/>
          <c:order val="2"/>
          <c:tx>
            <c:strRef>
              <c:f>'Données graph 1 et 3'!$AJ$8:$AJ$9</c:f>
              <c:strCache>
                <c:ptCount val="2"/>
                <c:pt idx="0">
                  <c:v>Tertiaire marchand </c:v>
                </c:pt>
              </c:strCache>
            </c:strRef>
          </c:tx>
          <c:spPr>
            <a:ln w="28575">
              <a:solidFill>
                <a:srgbClr val="FF0000"/>
              </a:solidFill>
            </a:ln>
          </c:spPr>
          <c:marker>
            <c:symbol val="none"/>
          </c:marker>
          <c:cat>
            <c:multiLvlStrRef>
              <c:f>'Données graph 1 et 3'!$A$10:$B$50</c:f>
              <c:multiLvlStrCache>
                <c:ptCount val="4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  <c:pt idx="16">
                    <c:v>2020</c:v>
                  </c:pt>
                  <c:pt idx="20">
                    <c:v>2021</c:v>
                  </c:pt>
                  <c:pt idx="24">
                    <c:v>2022</c:v>
                  </c:pt>
                  <c:pt idx="28">
                    <c:v>2023</c:v>
                  </c:pt>
                  <c:pt idx="32">
                    <c:v>2024</c:v>
                  </c:pt>
                  <c:pt idx="36">
                    <c:v>2025</c:v>
                  </c:pt>
                  <c:pt idx="40">
                    <c:v>2026</c:v>
                  </c:pt>
                </c:lvl>
              </c:multiLvlStrCache>
            </c:multiLvlStrRef>
          </c:cat>
          <c:val>
            <c:numRef>
              <c:f>'Données graph 1 et 3'!$AJ$10:$AJ$50</c:f>
              <c:numCache>
                <c:formatCode>#\ ##0.0</c:formatCode>
                <c:ptCount val="41"/>
                <c:pt idx="0">
                  <c:v>100</c:v>
                </c:pt>
                <c:pt idx="1">
                  <c:v>100.25490373136645</c:v>
                </c:pt>
                <c:pt idx="2">
                  <c:v>100.6023478620951</c:v>
                </c:pt>
                <c:pt idx="3">
                  <c:v>100.42147336288663</c:v>
                </c:pt>
                <c:pt idx="4">
                  <c:v>101.24054197078624</c:v>
                </c:pt>
                <c:pt idx="5">
                  <c:v>101.89165539075479</c:v>
                </c:pt>
                <c:pt idx="6">
                  <c:v>102.42934642772813</c:v>
                </c:pt>
                <c:pt idx="7">
                  <c:v>103.25453517558729</c:v>
                </c:pt>
                <c:pt idx="8">
                  <c:v>104.01442665844502</c:v>
                </c:pt>
                <c:pt idx="9">
                  <c:v>103.98451403900273</c:v>
                </c:pt>
                <c:pt idx="10">
                  <c:v>104.29865144189183</c:v>
                </c:pt>
                <c:pt idx="11">
                  <c:v>105.24137114136423</c:v>
                </c:pt>
                <c:pt idx="12">
                  <c:v>105.88746336100556</c:v>
                </c:pt>
                <c:pt idx="13">
                  <c:v>106.30343157037639</c:v>
                </c:pt>
                <c:pt idx="14">
                  <c:v>106.57534918888516</c:v>
                </c:pt>
                <c:pt idx="15">
                  <c:v>107.97065708374072</c:v>
                </c:pt>
                <c:pt idx="16">
                  <c:v>105.96878372218035</c:v>
                </c:pt>
                <c:pt idx="17">
                  <c:v>104.78317711312697</c:v>
                </c:pt>
                <c:pt idx="18">
                  <c:v>107.85338320554409</c:v>
                </c:pt>
                <c:pt idx="19">
                  <c:v>108.21488887942165</c:v>
                </c:pt>
                <c:pt idx="20">
                  <c:v>109.43347799526811</c:v>
                </c:pt>
                <c:pt idx="21">
                  <c:v>111.70477663914653</c:v>
                </c:pt>
                <c:pt idx="22">
                  <c:v>113.01583415698941</c:v>
                </c:pt>
                <c:pt idx="23">
                  <c:v>114.40245276506205</c:v>
                </c:pt>
                <c:pt idx="24">
                  <c:v>115.63086575234294</c:v>
                </c:pt>
                <c:pt idx="25">
                  <c:v>115.94114355744622</c:v>
                </c:pt>
                <c:pt idx="26">
                  <c:v>116.2288386298101</c:v>
                </c:pt>
                <c:pt idx="27">
                  <c:v>116.928960098948</c:v>
                </c:pt>
                <c:pt idx="28">
                  <c:v>117.38067607078193</c:v>
                </c:pt>
                <c:pt idx="29">
                  <c:v>117.36030089492229</c:v>
                </c:pt>
                <c:pt idx="30">
                  <c:v>117.24874344634517</c:v>
                </c:pt>
                <c:pt idx="31">
                  <c:v>117.47199065495322</c:v>
                </c:pt>
                <c:pt idx="32">
                  <c:v>117.99409061362456</c:v>
                </c:pt>
                <c:pt idx="33">
                  <c:v>118.17593869990826</c:v>
                </c:pt>
                <c:pt idx="34">
                  <c:v>118.56984255546099</c:v>
                </c:pt>
                <c:pt idx="35">
                  <c:v>118.38028533911817</c:v>
                </c:pt>
                <c:pt idx="36">
                  <c:v>118.43896615122451</c:v>
                </c:pt>
                <c:pt idx="37">
                  <c:v>119.02296958678944</c:v>
                </c:pt>
                <c:pt idx="38">
                  <c:v>119.16236320090105</c:v>
                </c:pt>
                <c:pt idx="39">
                  <c:v>119.20901826163373</c:v>
                </c:pt>
                <c:pt idx="40">
                  <c:v>118.8783291872294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ED9-4BF2-96BE-9C03FD006D6B}"/>
            </c:ext>
          </c:extLst>
        </c:ser>
        <c:ser>
          <c:idx val="3"/>
          <c:order val="3"/>
          <c:tx>
            <c:strRef>
              <c:f>'Données graph 1 et 3'!$AK$8:$AK$9</c:f>
              <c:strCache>
                <c:ptCount val="2"/>
                <c:pt idx="0">
                  <c:v>Tertiaire non marchand </c:v>
                </c:pt>
              </c:strCache>
            </c:strRef>
          </c:tx>
          <c:spPr>
            <a:ln w="28575">
              <a:solidFill>
                <a:schemeClr val="accent6">
                  <a:lumMod val="75000"/>
                </a:schemeClr>
              </a:solidFill>
              <a:prstDash val="solid"/>
            </a:ln>
          </c:spPr>
          <c:marker>
            <c:symbol val="none"/>
          </c:marker>
          <c:cat>
            <c:multiLvlStrRef>
              <c:f>'Données graph 1 et 3'!$A$10:$B$50</c:f>
              <c:multiLvlStrCache>
                <c:ptCount val="4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  <c:pt idx="16">
                    <c:v>2020</c:v>
                  </c:pt>
                  <c:pt idx="20">
                    <c:v>2021</c:v>
                  </c:pt>
                  <c:pt idx="24">
                    <c:v>2022</c:v>
                  </c:pt>
                  <c:pt idx="28">
                    <c:v>2023</c:v>
                  </c:pt>
                  <c:pt idx="32">
                    <c:v>2024</c:v>
                  </c:pt>
                  <c:pt idx="36">
                    <c:v>2025</c:v>
                  </c:pt>
                  <c:pt idx="40">
                    <c:v>2026</c:v>
                  </c:pt>
                </c:lvl>
              </c:multiLvlStrCache>
            </c:multiLvlStrRef>
          </c:cat>
          <c:val>
            <c:numRef>
              <c:f>'Données graph 1 et 3'!$AK$10:$AK$50</c:f>
              <c:numCache>
                <c:formatCode>#\ ##0.0</c:formatCode>
                <c:ptCount val="41"/>
                <c:pt idx="0">
                  <c:v>100</c:v>
                </c:pt>
                <c:pt idx="1">
                  <c:v>100.56672669225588</c:v>
                </c:pt>
                <c:pt idx="2">
                  <c:v>101.2649164570572</c:v>
                </c:pt>
                <c:pt idx="3">
                  <c:v>101.6742637187576</c:v>
                </c:pt>
                <c:pt idx="4">
                  <c:v>101.83309495784985</c:v>
                </c:pt>
                <c:pt idx="5">
                  <c:v>101.85421018579204</c:v>
                </c:pt>
                <c:pt idx="6">
                  <c:v>101.6193473714625</c:v>
                </c:pt>
                <c:pt idx="7">
                  <c:v>100.91540829178327</c:v>
                </c:pt>
                <c:pt idx="8">
                  <c:v>101.38786384223491</c:v>
                </c:pt>
                <c:pt idx="9">
                  <c:v>101.26094217355464</c:v>
                </c:pt>
                <c:pt idx="10">
                  <c:v>100.75189338696897</c:v>
                </c:pt>
                <c:pt idx="11">
                  <c:v>100.97723807627941</c:v>
                </c:pt>
                <c:pt idx="12">
                  <c:v>100.96125929421981</c:v>
                </c:pt>
                <c:pt idx="13">
                  <c:v>101.13480483722597</c:v>
                </c:pt>
                <c:pt idx="14">
                  <c:v>101.84008957750603</c:v>
                </c:pt>
                <c:pt idx="15">
                  <c:v>101.53777701580249</c:v>
                </c:pt>
                <c:pt idx="16">
                  <c:v>101.2039620442974</c:v>
                </c:pt>
                <c:pt idx="17">
                  <c:v>100.53547038189747</c:v>
                </c:pt>
                <c:pt idx="18">
                  <c:v>102.15905668044805</c:v>
                </c:pt>
                <c:pt idx="19">
                  <c:v>102.81015733207472</c:v>
                </c:pt>
                <c:pt idx="20">
                  <c:v>102.9850354383403</c:v>
                </c:pt>
                <c:pt idx="21">
                  <c:v>102.91383274840452</c:v>
                </c:pt>
                <c:pt idx="22">
                  <c:v>103.00001148676776</c:v>
                </c:pt>
                <c:pt idx="23">
                  <c:v>102.86501991881261</c:v>
                </c:pt>
                <c:pt idx="24">
                  <c:v>103.2772598923145</c:v>
                </c:pt>
                <c:pt idx="25">
                  <c:v>103.7308263103277</c:v>
                </c:pt>
                <c:pt idx="26">
                  <c:v>103.65339145751371</c:v>
                </c:pt>
                <c:pt idx="27">
                  <c:v>103.93633587898942</c:v>
                </c:pt>
                <c:pt idx="28">
                  <c:v>104.35887036343468</c:v>
                </c:pt>
                <c:pt idx="29">
                  <c:v>104.77258465879176</c:v>
                </c:pt>
                <c:pt idx="30">
                  <c:v>105.33651330913271</c:v>
                </c:pt>
                <c:pt idx="31">
                  <c:v>105.96715591110161</c:v>
                </c:pt>
                <c:pt idx="32">
                  <c:v>106.17048258548284</c:v>
                </c:pt>
                <c:pt idx="33">
                  <c:v>106.64173035856143</c:v>
                </c:pt>
                <c:pt idx="34">
                  <c:v>107.02868664672627</c:v>
                </c:pt>
                <c:pt idx="35">
                  <c:v>106.82514762106223</c:v>
                </c:pt>
                <c:pt idx="36">
                  <c:v>107.20582548289805</c:v>
                </c:pt>
                <c:pt idx="37">
                  <c:v>107.23744860923476</c:v>
                </c:pt>
                <c:pt idx="38">
                  <c:v>107.65328138555097</c:v>
                </c:pt>
                <c:pt idx="39">
                  <c:v>107.47151309801575</c:v>
                </c:pt>
                <c:pt idx="40">
                  <c:v>107.71461842682284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ED9-4BF2-96BE-9C03FD006D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1507456"/>
        <c:axId val="211521536"/>
      </c:lineChart>
      <c:catAx>
        <c:axId val="211507456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900"/>
            </a:pPr>
            <a:endParaRPr lang="fr-FR"/>
          </a:p>
        </c:txPr>
        <c:crossAx val="211521536"/>
        <c:crossesAt val="100"/>
        <c:auto val="0"/>
        <c:lblAlgn val="ctr"/>
        <c:lblOffset val="100"/>
        <c:tickLblSkip val="1"/>
        <c:tickMarkSkip val="1"/>
        <c:noMultiLvlLbl val="0"/>
      </c:catAx>
      <c:valAx>
        <c:axId val="211521536"/>
        <c:scaling>
          <c:orientation val="minMax"/>
          <c:max val="124"/>
          <c:min val="98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crossAx val="211507456"/>
        <c:crosses val="autoZero"/>
        <c:crossBetween val="midCat"/>
        <c:majorUnit val="2"/>
      </c:valAx>
      <c:spPr>
        <a:ln w="28575"/>
      </c:spPr>
    </c:plotArea>
    <c:legend>
      <c:legendPos val="r"/>
      <c:layout>
        <c:manualLayout>
          <c:xMode val="edge"/>
          <c:yMode val="edge"/>
          <c:x val="3.2670454545454551E-2"/>
          <c:y val="0.18203883495145681"/>
          <c:w val="0.95596590909090906"/>
          <c:h val="8.7378640776699226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anchor="t" anchorCtr="1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400" b="1" i="0" baseline="0">
                <a:effectLst/>
              </a:rPr>
              <a:t>Contrats d'apprentissage commencés dans le trimestre et en cours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400" b="1" i="0" baseline="0">
                <a:effectLst/>
              </a:rPr>
              <a:t>au 31 mars de chaque année, dans les Bouches-du-Rhône </a:t>
            </a:r>
            <a:r>
              <a:rPr lang="fr-FR" sz="1200" b="0" i="1" baseline="0">
                <a:effectLst/>
              </a:rPr>
              <a:t>(données brutes, en nombre)</a:t>
            </a:r>
            <a:endParaRPr lang="fr-FR" sz="1200" b="0" i="1">
              <a:effectLst/>
            </a:endParaRPr>
          </a:p>
        </c:rich>
      </c:tx>
      <c:layout>
        <c:manualLayout>
          <c:xMode val="edge"/>
          <c:yMode val="edge"/>
          <c:x val="0.12417154352225694"/>
          <c:y val="2.0435726784151984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6.1589781983542202E-2"/>
          <c:y val="0.22718177019598126"/>
          <c:w val="0.93016067977190131"/>
          <c:h val="0.45357743553426189"/>
        </c:manualLayout>
      </c:layout>
      <c:barChart>
        <c:barDir val="col"/>
        <c:grouping val="stacked"/>
        <c:varyColors val="0"/>
        <c:ser>
          <c:idx val="0"/>
          <c:order val="0"/>
          <c:tx>
            <c:v>Cumul des entrées sur un trimestre (échelle de gauche)</c:v>
          </c:tx>
          <c:spPr>
            <a:ln w="25400">
              <a:noFill/>
            </a:ln>
          </c:spPr>
          <c:invertIfNegative val="0"/>
          <c:cat>
            <c:multiLvlStrRef>
              <c:f>'Graph appr (trim1)'!$A$3:$B$13</c:f>
              <c:multiLvlStrCache>
                <c:ptCount val="11"/>
                <c:lvl>
                  <c:pt idx="0">
                    <c:v>T1</c:v>
                  </c:pt>
                  <c:pt idx="1">
                    <c:v>T1</c:v>
                  </c:pt>
                  <c:pt idx="2">
                    <c:v>T1</c:v>
                  </c:pt>
                  <c:pt idx="3">
                    <c:v>T1</c:v>
                  </c:pt>
                  <c:pt idx="4">
                    <c:v>T1</c:v>
                  </c:pt>
                  <c:pt idx="5">
                    <c:v>T1</c:v>
                  </c:pt>
                  <c:pt idx="6">
                    <c:v>T1</c:v>
                  </c:pt>
                  <c:pt idx="7">
                    <c:v>T1</c:v>
                  </c:pt>
                  <c:pt idx="8">
                    <c:v>T1</c:v>
                  </c:pt>
                  <c:pt idx="9">
                    <c:v>T1</c:v>
                  </c:pt>
                  <c:pt idx="10">
                    <c:v>T1</c:v>
                  </c:pt>
                </c:lvl>
                <c:lvl>
                  <c:pt idx="0">
                    <c:v>2016</c:v>
                  </c:pt>
                  <c:pt idx="1">
                    <c:v>2017</c:v>
                  </c:pt>
                  <c:pt idx="2">
                    <c:v>2018</c:v>
                  </c:pt>
                  <c:pt idx="3">
                    <c:v>2019</c:v>
                  </c:pt>
                  <c:pt idx="4">
                    <c:v>2020</c:v>
                  </c:pt>
                  <c:pt idx="5">
                    <c:v>2021</c:v>
                  </c:pt>
                  <c:pt idx="6">
                    <c:v>2022</c:v>
                  </c:pt>
                  <c:pt idx="7">
                    <c:v>2023</c:v>
                  </c:pt>
                  <c:pt idx="8">
                    <c:v>2024</c:v>
                  </c:pt>
                  <c:pt idx="9">
                    <c:v>2025</c:v>
                  </c:pt>
                  <c:pt idx="10">
                    <c:v>2026</c:v>
                  </c:pt>
                </c:lvl>
              </c:multiLvlStrCache>
            </c:multiLvlStrRef>
          </c:cat>
          <c:val>
            <c:numRef>
              <c:f>'Graph appr (trim1)'!$K$3:$K$13</c:f>
              <c:numCache>
                <c:formatCode>#,##0</c:formatCode>
                <c:ptCount val="11"/>
                <c:pt idx="0">
                  <c:v>269</c:v>
                </c:pt>
                <c:pt idx="1">
                  <c:v>280</c:v>
                </c:pt>
                <c:pt idx="2">
                  <c:v>316</c:v>
                </c:pt>
                <c:pt idx="3">
                  <c:v>388</c:v>
                </c:pt>
                <c:pt idx="4">
                  <c:v>637</c:v>
                </c:pt>
                <c:pt idx="5">
                  <c:v>2081</c:v>
                </c:pt>
                <c:pt idx="6">
                  <c:v>1780</c:v>
                </c:pt>
                <c:pt idx="7">
                  <c:v>1955</c:v>
                </c:pt>
                <c:pt idx="8">
                  <c:v>2385</c:v>
                </c:pt>
                <c:pt idx="9">
                  <c:v>2409</c:v>
                </c:pt>
                <c:pt idx="10">
                  <c:v>2205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89-44A3-9FA0-10C43E2EEE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14458832"/>
        <c:axId val="1"/>
      </c:barChart>
      <c:lineChart>
        <c:grouping val="standard"/>
        <c:varyColors val="0"/>
        <c:ser>
          <c:idx val="1"/>
          <c:order val="1"/>
          <c:tx>
            <c:v>Stocks de bénéficiaires en fin de 1er trimestres (échelle de droite)</c:v>
          </c:tx>
          <c:spPr>
            <a:ln>
              <a:solidFill>
                <a:srgbClr val="F79646">
                  <a:lumMod val="75000"/>
                </a:srgbClr>
              </a:solidFill>
            </a:ln>
          </c:spPr>
          <c:marker>
            <c:symbol val="none"/>
          </c:marker>
          <c:cat>
            <c:multiLvlStrRef>
              <c:f>'Graph appr (trim1)'!$A$3:$B$13</c:f>
              <c:multiLvlStrCache>
                <c:ptCount val="11"/>
                <c:lvl>
                  <c:pt idx="0">
                    <c:v>T1</c:v>
                  </c:pt>
                  <c:pt idx="1">
                    <c:v>T1</c:v>
                  </c:pt>
                  <c:pt idx="2">
                    <c:v>T1</c:v>
                  </c:pt>
                  <c:pt idx="3">
                    <c:v>T1</c:v>
                  </c:pt>
                  <c:pt idx="4">
                    <c:v>T1</c:v>
                  </c:pt>
                  <c:pt idx="5">
                    <c:v>T1</c:v>
                  </c:pt>
                  <c:pt idx="6">
                    <c:v>T1</c:v>
                  </c:pt>
                  <c:pt idx="7">
                    <c:v>T1</c:v>
                  </c:pt>
                  <c:pt idx="8">
                    <c:v>T1</c:v>
                  </c:pt>
                  <c:pt idx="9">
                    <c:v>T1</c:v>
                  </c:pt>
                  <c:pt idx="10">
                    <c:v>T1</c:v>
                  </c:pt>
                </c:lvl>
                <c:lvl>
                  <c:pt idx="0">
                    <c:v>2016</c:v>
                  </c:pt>
                  <c:pt idx="1">
                    <c:v>2017</c:v>
                  </c:pt>
                  <c:pt idx="2">
                    <c:v>2018</c:v>
                  </c:pt>
                  <c:pt idx="3">
                    <c:v>2019</c:v>
                  </c:pt>
                  <c:pt idx="4">
                    <c:v>2020</c:v>
                  </c:pt>
                  <c:pt idx="5">
                    <c:v>2021</c:v>
                  </c:pt>
                  <c:pt idx="6">
                    <c:v>2022</c:v>
                  </c:pt>
                  <c:pt idx="7">
                    <c:v>2023</c:v>
                  </c:pt>
                  <c:pt idx="8">
                    <c:v>2024</c:v>
                  </c:pt>
                  <c:pt idx="9">
                    <c:v>2025</c:v>
                  </c:pt>
                  <c:pt idx="10">
                    <c:v>2026</c:v>
                  </c:pt>
                </c:lvl>
              </c:multiLvlStrCache>
            </c:multiLvlStrRef>
          </c:cat>
          <c:val>
            <c:numRef>
              <c:f>'Graph appr (trim1)'!$L$3:$L$13</c:f>
              <c:numCache>
                <c:formatCode>#,##0</c:formatCode>
                <c:ptCount val="11"/>
                <c:pt idx="0">
                  <c:v>11068</c:v>
                </c:pt>
                <c:pt idx="1">
                  <c:v>11206</c:v>
                </c:pt>
                <c:pt idx="2">
                  <c:v>11001</c:v>
                </c:pt>
                <c:pt idx="3">
                  <c:v>10944</c:v>
                </c:pt>
                <c:pt idx="4">
                  <c:v>13392</c:v>
                </c:pt>
                <c:pt idx="5">
                  <c:v>21303</c:v>
                </c:pt>
                <c:pt idx="6">
                  <c:v>26679</c:v>
                </c:pt>
                <c:pt idx="7">
                  <c:v>30687</c:v>
                </c:pt>
                <c:pt idx="8">
                  <c:v>32403</c:v>
                </c:pt>
                <c:pt idx="9">
                  <c:v>34041</c:v>
                </c:pt>
                <c:pt idx="10">
                  <c:v>32735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489-44A3-9FA0-10C43E2EEE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"/>
        <c:axId val="4"/>
      </c:lineChart>
      <c:catAx>
        <c:axId val="514458832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>
            <a:solidFill>
              <a:sysClr val="windowText" lastClr="000000">
                <a:tint val="75000"/>
                <a:shade val="95000"/>
                <a:satMod val="105000"/>
              </a:sysClr>
            </a:solidFill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1"/>
        <c:crossesAt val="0"/>
        <c:auto val="0"/>
        <c:lblAlgn val="ctr"/>
        <c:lblOffset val="100"/>
        <c:noMultiLvlLbl val="0"/>
      </c:catAx>
      <c:valAx>
        <c:axId val="1"/>
        <c:scaling>
          <c:orientation val="minMax"/>
          <c:max val="4000"/>
          <c:min val="0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chemeClr val="accent1">
                    <a:lumMod val="75000"/>
                  </a:schemeClr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514458832"/>
        <c:crosses val="autoZero"/>
        <c:crossBetween val="between"/>
        <c:majorUnit val="500"/>
      </c:valAx>
      <c:catAx>
        <c:axId val="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"/>
        <c:crosses val="autoZero"/>
        <c:auto val="1"/>
        <c:lblAlgn val="ctr"/>
        <c:lblOffset val="100"/>
        <c:noMultiLvlLbl val="0"/>
      </c:catAx>
      <c:valAx>
        <c:axId val="4"/>
        <c:scaling>
          <c:orientation val="minMax"/>
        </c:scaling>
        <c:delete val="0"/>
        <c:axPos val="r"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accent6">
                    <a:lumMod val="75000"/>
                  </a:schemeClr>
                </a:solidFill>
              </a:defRPr>
            </a:pPr>
            <a:endParaRPr lang="fr-FR"/>
          </a:p>
        </c:txPr>
        <c:crossAx val="3"/>
        <c:crosses val="max"/>
        <c:crossBetween val="between"/>
      </c:valAx>
    </c:plotArea>
    <c:legend>
      <c:legendPos val="r"/>
      <c:layout>
        <c:manualLayout>
          <c:xMode val="edge"/>
          <c:yMode val="edge"/>
          <c:x val="1.3000414462269336E-2"/>
          <c:y val="0.12853909430044497"/>
          <c:w val="0.97303102090677407"/>
          <c:h val="5.3986419606186886E-2"/>
        </c:manualLayout>
      </c:layout>
      <c:overlay val="0"/>
      <c:spPr>
        <a:noFill/>
      </c:spPr>
      <c:txPr>
        <a:bodyPr/>
        <a:lstStyle/>
        <a:p>
          <a:pPr>
            <a:defRPr sz="11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ysClr val="window" lastClr="FFFFFF"/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r-FR"/>
    </a:p>
  </c:txPr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5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500" b="1" i="0" u="none" strike="noStrike" baseline="0">
                <a:solidFill>
                  <a:srgbClr val="000000"/>
                </a:solidFill>
                <a:latin typeface="Calibri"/>
              </a:rPr>
              <a:t>Taux de chômage dans les Bouches-du-Rhône </a:t>
            </a:r>
            <a:r>
              <a:rPr lang="fr-FR" sz="1500" b="0" i="1" u="none" strike="noStrike" baseline="0">
                <a:solidFill>
                  <a:srgbClr val="000000"/>
                </a:solidFill>
                <a:latin typeface="Calibri"/>
              </a:rPr>
              <a:t>(en %)</a:t>
            </a:r>
          </a:p>
        </c:rich>
      </c:tx>
      <c:layout>
        <c:manualLayout>
          <c:xMode val="edge"/>
          <c:yMode val="edge"/>
          <c:x val="0.22257113457408734"/>
          <c:y val="2.4256627684853017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374388570746838E-2"/>
          <c:y val="0.18816505924925064"/>
          <c:w val="0.83764367816092788"/>
          <c:h val="0.53603068847163338"/>
        </c:manualLayout>
      </c:layout>
      <c:lineChart>
        <c:grouping val="standard"/>
        <c:varyColors val="0"/>
        <c:ser>
          <c:idx val="0"/>
          <c:order val="0"/>
          <c:tx>
            <c:v>Provence-Alpes-Côte d'Azur</c:v>
          </c:tx>
          <c:spPr>
            <a:ln w="25400">
              <a:solidFill>
                <a:schemeClr val="accent6"/>
              </a:solidFill>
              <a:prstDash val="solid"/>
            </a:ln>
          </c:spPr>
          <c:marker>
            <c:symbol val="none"/>
          </c:marker>
          <c:cat>
            <c:multiLvlStrRef>
              <c:f>'dates trim'!$B$137:$C$300</c:f>
              <c:multiLvlStrCache>
                <c:ptCount val="48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  <c:pt idx="16">
                    <c:v>2020</c:v>
                  </c:pt>
                  <c:pt idx="20">
                    <c:v>2021</c:v>
                  </c:pt>
                  <c:pt idx="24">
                    <c:v>2022</c:v>
                  </c:pt>
                  <c:pt idx="28">
                    <c:v>2023</c:v>
                  </c:pt>
                  <c:pt idx="32">
                    <c:v>2024</c:v>
                  </c:pt>
                  <c:pt idx="36">
                    <c:v>2025</c:v>
                  </c:pt>
                  <c:pt idx="40">
                    <c:v>2026</c:v>
                  </c:pt>
                  <c:pt idx="44">
                    <c:v>2027</c:v>
                  </c:pt>
                </c:lvl>
              </c:multiLvlStrCache>
            </c:multiLvlStrRef>
          </c:cat>
          <c:val>
            <c:numRef>
              <c:f>Données!$C$145:$C$185</c:f>
              <c:numCache>
                <c:formatCode>#\ ##0.0</c:formatCode>
                <c:ptCount val="41"/>
                <c:pt idx="0">
                  <c:v>11.3</c:v>
                </c:pt>
                <c:pt idx="1">
                  <c:v>11.2</c:v>
                </c:pt>
                <c:pt idx="2">
                  <c:v>11</c:v>
                </c:pt>
                <c:pt idx="3">
                  <c:v>11.4</c:v>
                </c:pt>
                <c:pt idx="4">
                  <c:v>10.9</c:v>
                </c:pt>
                <c:pt idx="5">
                  <c:v>10.8</c:v>
                </c:pt>
                <c:pt idx="6">
                  <c:v>10.8</c:v>
                </c:pt>
                <c:pt idx="7">
                  <c:v>10.3</c:v>
                </c:pt>
                <c:pt idx="8">
                  <c:v>10.6</c:v>
                </c:pt>
                <c:pt idx="9">
                  <c:v>10.4</c:v>
                </c:pt>
                <c:pt idx="10">
                  <c:v>10.199999999999999</c:v>
                </c:pt>
                <c:pt idx="11">
                  <c:v>10</c:v>
                </c:pt>
                <c:pt idx="12">
                  <c:v>10.1</c:v>
                </c:pt>
                <c:pt idx="13">
                  <c:v>9.6</c:v>
                </c:pt>
                <c:pt idx="14">
                  <c:v>9.5</c:v>
                </c:pt>
                <c:pt idx="15">
                  <c:v>9.1999999999999993</c:v>
                </c:pt>
                <c:pt idx="16">
                  <c:v>8.9</c:v>
                </c:pt>
                <c:pt idx="17">
                  <c:v>8.1999999999999993</c:v>
                </c:pt>
                <c:pt idx="18">
                  <c:v>10.1</c:v>
                </c:pt>
                <c:pt idx="19">
                  <c:v>9.1</c:v>
                </c:pt>
                <c:pt idx="20">
                  <c:v>9.1999999999999993</c:v>
                </c:pt>
                <c:pt idx="21">
                  <c:v>9.1</c:v>
                </c:pt>
                <c:pt idx="22">
                  <c:v>8.9</c:v>
                </c:pt>
                <c:pt idx="23">
                  <c:v>8.3000000000000007</c:v>
                </c:pt>
                <c:pt idx="24">
                  <c:v>8.1999999999999993</c:v>
                </c:pt>
                <c:pt idx="25">
                  <c:v>8.3000000000000007</c:v>
                </c:pt>
                <c:pt idx="26">
                  <c:v>8.1</c:v>
                </c:pt>
                <c:pt idx="27">
                  <c:v>8</c:v>
                </c:pt>
                <c:pt idx="28">
                  <c:v>7.9</c:v>
                </c:pt>
                <c:pt idx="29">
                  <c:v>7.9</c:v>
                </c:pt>
                <c:pt idx="30">
                  <c:v>8.1</c:v>
                </c:pt>
                <c:pt idx="31">
                  <c:v>8.1999999999999993</c:v>
                </c:pt>
                <c:pt idx="32">
                  <c:v>8.1</c:v>
                </c:pt>
                <c:pt idx="33">
                  <c:v>7.8</c:v>
                </c:pt>
                <c:pt idx="34">
                  <c:v>7.8</c:v>
                </c:pt>
                <c:pt idx="35">
                  <c:v>7.8</c:v>
                </c:pt>
                <c:pt idx="36">
                  <c:v>7.9</c:v>
                </c:pt>
                <c:pt idx="37">
                  <c:v>8</c:v>
                </c:pt>
                <c:pt idx="38">
                  <c:v>8.1999999999999993</c:v>
                </c:pt>
                <c:pt idx="39">
                  <c:v>8.4</c:v>
                </c:pt>
                <c:pt idx="40">
                  <c:v>8.5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A45-44CD-AA26-D8BB6F6575E4}"/>
            </c:ext>
          </c:extLst>
        </c:ser>
        <c:ser>
          <c:idx val="1"/>
          <c:order val="1"/>
          <c:tx>
            <c:v>France métropolitaine</c:v>
          </c:tx>
          <c:spPr>
            <a:ln w="25400">
              <a:solidFill>
                <a:srgbClr val="0000FF"/>
              </a:solidFill>
              <a:prstDash val="solid"/>
            </a:ln>
          </c:spPr>
          <c:marker>
            <c:symbol val="none"/>
          </c:marker>
          <c:cat>
            <c:multiLvlStrRef>
              <c:f>'dates trim'!$B$137:$C$300</c:f>
              <c:multiLvlStrCache>
                <c:ptCount val="48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  <c:pt idx="16">
                    <c:v>2020</c:v>
                  </c:pt>
                  <c:pt idx="20">
                    <c:v>2021</c:v>
                  </c:pt>
                  <c:pt idx="24">
                    <c:v>2022</c:v>
                  </c:pt>
                  <c:pt idx="28">
                    <c:v>2023</c:v>
                  </c:pt>
                  <c:pt idx="32">
                    <c:v>2024</c:v>
                  </c:pt>
                  <c:pt idx="36">
                    <c:v>2025</c:v>
                  </c:pt>
                  <c:pt idx="40">
                    <c:v>2026</c:v>
                  </c:pt>
                  <c:pt idx="44">
                    <c:v>2027</c:v>
                  </c:pt>
                </c:lvl>
              </c:multiLvlStrCache>
            </c:multiLvlStrRef>
          </c:cat>
          <c:val>
            <c:numRef>
              <c:f>Données!$B$145:$B$185</c:f>
              <c:numCache>
                <c:formatCode>#\ ##0.0</c:formatCode>
                <c:ptCount val="41"/>
                <c:pt idx="0">
                  <c:v>9.9</c:v>
                </c:pt>
                <c:pt idx="1">
                  <c:v>9.6999999999999993</c:v>
                </c:pt>
                <c:pt idx="2">
                  <c:v>9.6</c:v>
                </c:pt>
                <c:pt idx="3">
                  <c:v>9.6999999999999993</c:v>
                </c:pt>
                <c:pt idx="4">
                  <c:v>9.3000000000000007</c:v>
                </c:pt>
                <c:pt idx="5">
                  <c:v>9.1999999999999993</c:v>
                </c:pt>
                <c:pt idx="6">
                  <c:v>9.1999999999999993</c:v>
                </c:pt>
                <c:pt idx="7">
                  <c:v>8.6999999999999993</c:v>
                </c:pt>
                <c:pt idx="8">
                  <c:v>9</c:v>
                </c:pt>
                <c:pt idx="9">
                  <c:v>8.8000000000000007</c:v>
                </c:pt>
                <c:pt idx="10">
                  <c:v>8.6</c:v>
                </c:pt>
                <c:pt idx="11">
                  <c:v>8.4</c:v>
                </c:pt>
                <c:pt idx="12">
                  <c:v>8.5</c:v>
                </c:pt>
                <c:pt idx="13">
                  <c:v>8.1999999999999993</c:v>
                </c:pt>
                <c:pt idx="14">
                  <c:v>8.1</c:v>
                </c:pt>
                <c:pt idx="15">
                  <c:v>7.9</c:v>
                </c:pt>
                <c:pt idx="16">
                  <c:v>7.7</c:v>
                </c:pt>
                <c:pt idx="17">
                  <c:v>7.1</c:v>
                </c:pt>
                <c:pt idx="18">
                  <c:v>8.6999999999999993</c:v>
                </c:pt>
                <c:pt idx="19">
                  <c:v>7.9</c:v>
                </c:pt>
                <c:pt idx="20">
                  <c:v>8</c:v>
                </c:pt>
                <c:pt idx="21">
                  <c:v>7.7</c:v>
                </c:pt>
                <c:pt idx="22">
                  <c:v>7.7</c:v>
                </c:pt>
                <c:pt idx="23">
                  <c:v>7.2</c:v>
                </c:pt>
                <c:pt idx="24">
                  <c:v>7.1</c:v>
                </c:pt>
                <c:pt idx="25">
                  <c:v>7.2</c:v>
                </c:pt>
                <c:pt idx="26">
                  <c:v>7</c:v>
                </c:pt>
                <c:pt idx="27">
                  <c:v>6.9</c:v>
                </c:pt>
                <c:pt idx="28">
                  <c:v>6.9</c:v>
                </c:pt>
                <c:pt idx="29">
                  <c:v>7</c:v>
                </c:pt>
                <c:pt idx="30">
                  <c:v>7.2</c:v>
                </c:pt>
                <c:pt idx="31">
                  <c:v>7.3</c:v>
                </c:pt>
                <c:pt idx="32">
                  <c:v>7.2</c:v>
                </c:pt>
                <c:pt idx="33">
                  <c:v>7.1</c:v>
                </c:pt>
                <c:pt idx="34">
                  <c:v>7.2</c:v>
                </c:pt>
                <c:pt idx="35">
                  <c:v>7.1</c:v>
                </c:pt>
                <c:pt idx="36">
                  <c:v>7.2</c:v>
                </c:pt>
                <c:pt idx="37">
                  <c:v>7.4</c:v>
                </c:pt>
                <c:pt idx="38">
                  <c:v>7.5</c:v>
                </c:pt>
                <c:pt idx="39">
                  <c:v>7.7</c:v>
                </c:pt>
                <c:pt idx="40">
                  <c:v>7.9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A45-44CD-AA26-D8BB6F6575E4}"/>
            </c:ext>
          </c:extLst>
        </c:ser>
        <c:ser>
          <c:idx val="2"/>
          <c:order val="2"/>
          <c:tx>
            <c:strRef>
              <c:f>Données!$G$8</c:f>
              <c:strCache>
                <c:ptCount val="1"/>
                <c:pt idx="0">
                  <c:v>Bouches-du-Rhône</c:v>
                </c:pt>
              </c:strCache>
            </c:strRef>
          </c:tx>
          <c:marker>
            <c:symbol val="none"/>
          </c:marker>
          <c:cat>
            <c:multiLvlStrRef>
              <c:f>'dates trim'!$B$137:$C$300</c:f>
              <c:multiLvlStrCache>
                <c:ptCount val="48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  <c:pt idx="16">
                    <c:v>2020</c:v>
                  </c:pt>
                  <c:pt idx="20">
                    <c:v>2021</c:v>
                  </c:pt>
                  <c:pt idx="24">
                    <c:v>2022</c:v>
                  </c:pt>
                  <c:pt idx="28">
                    <c:v>2023</c:v>
                  </c:pt>
                  <c:pt idx="32">
                    <c:v>2024</c:v>
                  </c:pt>
                  <c:pt idx="36">
                    <c:v>2025</c:v>
                  </c:pt>
                  <c:pt idx="40">
                    <c:v>2026</c:v>
                  </c:pt>
                  <c:pt idx="44">
                    <c:v>2027</c:v>
                  </c:pt>
                </c:lvl>
              </c:multiLvlStrCache>
            </c:multiLvlStrRef>
          </c:cat>
          <c:val>
            <c:numRef>
              <c:f>Données!$G$145:$G$185</c:f>
              <c:numCache>
                <c:formatCode>#\ ##0.0</c:formatCode>
                <c:ptCount val="41"/>
                <c:pt idx="0">
                  <c:v>11.8</c:v>
                </c:pt>
                <c:pt idx="1">
                  <c:v>11.6</c:v>
                </c:pt>
                <c:pt idx="2">
                  <c:v>11.5</c:v>
                </c:pt>
                <c:pt idx="3">
                  <c:v>12</c:v>
                </c:pt>
                <c:pt idx="4">
                  <c:v>11.5</c:v>
                </c:pt>
                <c:pt idx="5">
                  <c:v>11.3</c:v>
                </c:pt>
                <c:pt idx="6">
                  <c:v>11.4</c:v>
                </c:pt>
                <c:pt idx="7">
                  <c:v>10.9</c:v>
                </c:pt>
                <c:pt idx="8">
                  <c:v>11.3</c:v>
                </c:pt>
                <c:pt idx="9">
                  <c:v>11</c:v>
                </c:pt>
                <c:pt idx="10">
                  <c:v>10.8</c:v>
                </c:pt>
                <c:pt idx="11">
                  <c:v>10.6</c:v>
                </c:pt>
                <c:pt idx="12">
                  <c:v>10.6</c:v>
                </c:pt>
                <c:pt idx="13">
                  <c:v>10.1</c:v>
                </c:pt>
                <c:pt idx="14">
                  <c:v>10</c:v>
                </c:pt>
                <c:pt idx="15">
                  <c:v>9.6999999999999993</c:v>
                </c:pt>
                <c:pt idx="16">
                  <c:v>9.4</c:v>
                </c:pt>
                <c:pt idx="17">
                  <c:v>8.3000000000000007</c:v>
                </c:pt>
                <c:pt idx="18">
                  <c:v>10.3</c:v>
                </c:pt>
                <c:pt idx="19">
                  <c:v>9.3000000000000007</c:v>
                </c:pt>
                <c:pt idx="20">
                  <c:v>9.5</c:v>
                </c:pt>
                <c:pt idx="21">
                  <c:v>9.1999999999999993</c:v>
                </c:pt>
                <c:pt idx="22">
                  <c:v>9.3000000000000007</c:v>
                </c:pt>
                <c:pt idx="23">
                  <c:v>8.8000000000000007</c:v>
                </c:pt>
                <c:pt idx="24">
                  <c:v>8.8000000000000007</c:v>
                </c:pt>
                <c:pt idx="25">
                  <c:v>8.9</c:v>
                </c:pt>
                <c:pt idx="26">
                  <c:v>8.6999999999999993</c:v>
                </c:pt>
                <c:pt idx="27">
                  <c:v>8.6</c:v>
                </c:pt>
                <c:pt idx="28">
                  <c:v>8.5</c:v>
                </c:pt>
                <c:pt idx="29">
                  <c:v>8.5</c:v>
                </c:pt>
                <c:pt idx="30">
                  <c:v>8.6999999999999993</c:v>
                </c:pt>
                <c:pt idx="31">
                  <c:v>8.8000000000000007</c:v>
                </c:pt>
                <c:pt idx="32">
                  <c:v>8.6999999999999993</c:v>
                </c:pt>
                <c:pt idx="33">
                  <c:v>8.4</c:v>
                </c:pt>
                <c:pt idx="34">
                  <c:v>8.5</c:v>
                </c:pt>
                <c:pt idx="35">
                  <c:v>8.4</c:v>
                </c:pt>
                <c:pt idx="36">
                  <c:v>8.6</c:v>
                </c:pt>
                <c:pt idx="37">
                  <c:v>8.6999999999999993</c:v>
                </c:pt>
                <c:pt idx="38">
                  <c:v>8.8000000000000007</c:v>
                </c:pt>
                <c:pt idx="39">
                  <c:v>9</c:v>
                </c:pt>
                <c:pt idx="40">
                  <c:v>9.1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A45-44CD-AA26-D8BB6F6575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9152768"/>
        <c:axId val="139162752"/>
      </c:lineChart>
      <c:catAx>
        <c:axId val="139152768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cross"/>
        <c:minorTickMark val="none"/>
        <c:tickLblPos val="nextTo"/>
        <c:txPr>
          <a:bodyPr/>
          <a:lstStyle/>
          <a:p>
            <a:pPr>
              <a:defRPr sz="900"/>
            </a:pPr>
            <a:endParaRPr lang="fr-FR"/>
          </a:p>
        </c:txPr>
        <c:crossAx val="139162752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39162752"/>
        <c:scaling>
          <c:orientation val="minMax"/>
          <c:max val="13"/>
          <c:min val="6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crossAx val="139152768"/>
        <c:crosses val="autoZero"/>
        <c:crossBetween val="midCat"/>
        <c:majorUnit val="1"/>
      </c:valAx>
    </c:plotArea>
    <c:legend>
      <c:legendPos val="r"/>
      <c:layout>
        <c:manualLayout>
          <c:xMode val="edge"/>
          <c:yMode val="edge"/>
          <c:x val="8.1644893820090658E-2"/>
          <c:y val="0.10281869747831336"/>
          <c:w val="0.8415530303030303"/>
          <c:h val="8.382146018729921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6906668268667008E-2"/>
          <c:y val="0.1861788714061014"/>
          <c:w val="0.87735585029537844"/>
          <c:h val="0.56408117999334595"/>
        </c:manualLayout>
      </c:layout>
      <c:barChart>
        <c:barDir val="col"/>
        <c:grouping val="clustered"/>
        <c:varyColors val="0"/>
        <c:ser>
          <c:idx val="0"/>
          <c:order val="0"/>
          <c:tx>
            <c:v>Taux de chômage, en % (échelle de gauche)</c:v>
          </c:tx>
          <c:spPr>
            <a:solidFill>
              <a:srgbClr val="00B0F0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1-4CE4-41D3-97F4-93D5169B47DB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4CE4-41D3-97F4-93D5169B47DB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4-4CE4-41D3-97F4-93D5169B47DB}"/>
              </c:ext>
            </c:extLst>
          </c:dPt>
          <c:dPt>
            <c:idx val="4"/>
            <c:invertIfNegative val="0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6-4CE4-41D3-97F4-93D5169B47DB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4CE4-41D3-97F4-93D5169B47DB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4CE4-41D3-97F4-93D5169B47DB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4CE4-41D3-97F4-93D5169B47DB}"/>
              </c:ext>
            </c:extLst>
          </c:dPt>
          <c:dLbls>
            <c:dLbl>
              <c:idx val="0"/>
              <c:layout>
                <c:manualLayout>
                  <c:x val="0"/>
                  <c:y val="0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CE4-41D3-97F4-93D5169B47DB}"/>
                </c:ext>
              </c:extLst>
            </c:dLbl>
            <c:dLbl>
              <c:idx val="2"/>
              <c:layout>
                <c:manualLayout>
                  <c:x val="0"/>
                  <c:y val="-5.3655264922870555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CE4-41D3-97F4-93D5169B47DB}"/>
                </c:ext>
              </c:extLst>
            </c:dLbl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'données graphiques_trim'!$G$47:$G$53</c:f>
              <c:strCache>
                <c:ptCount val="7"/>
                <c:pt idx="0">
                  <c:v>Nord</c:v>
                </c:pt>
                <c:pt idx="1">
                  <c:v>Bouches-du-Rhône</c:v>
                </c:pt>
                <c:pt idx="2">
                  <c:v>Haute-Garonne</c:v>
                </c:pt>
                <c:pt idx="3">
                  <c:v>Paca</c:v>
                </c:pt>
                <c:pt idx="4">
                  <c:v>France métro.</c:v>
                </c:pt>
                <c:pt idx="5">
                  <c:v>Gironde</c:v>
                </c:pt>
                <c:pt idx="6">
                  <c:v>Rhône</c:v>
                </c:pt>
              </c:strCache>
            </c:strRef>
          </c:cat>
          <c:val>
            <c:numRef>
              <c:f>'données graphiques_trim'!$H$47:$H$53</c:f>
              <c:numCache>
                <c:formatCode>#\ ##0.0</c:formatCode>
                <c:ptCount val="7"/>
                <c:pt idx="0">
                  <c:v>10.5</c:v>
                </c:pt>
                <c:pt idx="1">
                  <c:v>9.1</c:v>
                </c:pt>
                <c:pt idx="2">
                  <c:v>8.6999999999999993</c:v>
                </c:pt>
                <c:pt idx="3">
                  <c:v>8.5</c:v>
                </c:pt>
                <c:pt idx="4">
                  <c:v>7.9</c:v>
                </c:pt>
                <c:pt idx="5">
                  <c:v>7.8</c:v>
                </c:pt>
                <c:pt idx="6">
                  <c:v>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4CE4-41D3-97F4-93D5169B47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83228752"/>
        <c:axId val="1"/>
      </c:barChart>
      <c:scatterChart>
        <c:scatterStyle val="lineMarker"/>
        <c:varyColors val="0"/>
        <c:ser>
          <c:idx val="1"/>
          <c:order val="1"/>
          <c:tx>
            <c:v>Variation trimestrielle, en point (échelle de droite)</c:v>
          </c:tx>
          <c:spPr>
            <a:ln w="28575">
              <a:noFill/>
            </a:ln>
          </c:spPr>
          <c:marker>
            <c:spPr>
              <a:solidFill>
                <a:schemeClr val="accent6">
                  <a:lumMod val="75000"/>
                </a:schemeClr>
              </a:solidFill>
            </c:spPr>
          </c:marker>
          <c:xVal>
            <c:strRef>
              <c:f>'données graphiques_trim'!$G$47:$G$53</c:f>
              <c:strCache>
                <c:ptCount val="7"/>
                <c:pt idx="0">
                  <c:v>Nord</c:v>
                </c:pt>
                <c:pt idx="1">
                  <c:v>Bouches-du-Rhône</c:v>
                </c:pt>
                <c:pt idx="2">
                  <c:v>Haute-Garonne</c:v>
                </c:pt>
                <c:pt idx="3">
                  <c:v>Paca</c:v>
                </c:pt>
                <c:pt idx="4">
                  <c:v>France métro.</c:v>
                </c:pt>
                <c:pt idx="5">
                  <c:v>Gironde</c:v>
                </c:pt>
                <c:pt idx="6">
                  <c:v>Rhône</c:v>
                </c:pt>
              </c:strCache>
            </c:strRef>
          </c:xVal>
          <c:yVal>
            <c:numRef>
              <c:f>'données graphiques_trim'!$J$47:$J$53</c:f>
              <c:numCache>
                <c:formatCode>#\ ##0.0</c:formatCode>
                <c:ptCount val="7"/>
                <c:pt idx="0">
                  <c:v>0.19999999999999929</c:v>
                </c:pt>
                <c:pt idx="1">
                  <c:v>9.9999999999999645E-2</c:v>
                </c:pt>
                <c:pt idx="2">
                  <c:v>9.9999999999999645E-2</c:v>
                </c:pt>
                <c:pt idx="3">
                  <c:v>9.9999999999999645E-2</c:v>
                </c:pt>
                <c:pt idx="4">
                  <c:v>0.20000000000000018</c:v>
                </c:pt>
                <c:pt idx="5">
                  <c:v>0.20000000000000018</c:v>
                </c:pt>
                <c:pt idx="6">
                  <c:v>0.20000000000000018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C-4CE4-41D3-97F4-93D5169B47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"/>
        <c:axId val="4"/>
      </c:scatterChart>
      <c:catAx>
        <c:axId val="14832287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/>
            </a:pPr>
            <a:endParaRPr lang="fr-FR"/>
          </a:p>
        </c:txPr>
        <c:crossAx val="1"/>
        <c:crosses val="autoZero"/>
        <c:auto val="1"/>
        <c:lblAlgn val="ctr"/>
        <c:lblOffset val="100"/>
        <c:tickLblSkip val="1"/>
        <c:noMultiLvlLbl val="0"/>
      </c:catAx>
      <c:valAx>
        <c:axId val="1"/>
        <c:scaling>
          <c:orientation val="minMax"/>
          <c:max val="12"/>
          <c:min val="0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crossAx val="1483228752"/>
        <c:crosses val="autoZero"/>
        <c:crossBetween val="between"/>
      </c:valAx>
      <c:valAx>
        <c:axId val="3"/>
        <c:scaling>
          <c:orientation val="minMax"/>
        </c:scaling>
        <c:delete val="1"/>
        <c:axPos val="b"/>
        <c:majorTickMark val="out"/>
        <c:minorTickMark val="none"/>
        <c:tickLblPos val="nextTo"/>
        <c:crossAx val="4"/>
        <c:crosses val="autoZero"/>
        <c:crossBetween val="midCat"/>
      </c:valAx>
      <c:valAx>
        <c:axId val="4"/>
        <c:scaling>
          <c:orientation val="minMax"/>
          <c:max val="0.2"/>
          <c:min val="0.1"/>
        </c:scaling>
        <c:delete val="0"/>
        <c:axPos val="r"/>
        <c:numFmt formatCode="[Blue][&lt;0]\-&quot;&quot;0.0&quot;&quot;;[Red][&gt;0]\+&quot;&quot;0.0&quot;&quot;;0" sourceLinked="0"/>
        <c:majorTickMark val="out"/>
        <c:minorTickMark val="none"/>
        <c:tickLblPos val="nextTo"/>
        <c:crossAx val="3"/>
        <c:crosses val="max"/>
        <c:crossBetween val="midCat"/>
        <c:majorUnit val="0.1"/>
      </c:valAx>
    </c:plotArea>
    <c:legend>
      <c:legendPos val="r"/>
      <c:layout>
        <c:manualLayout>
          <c:xMode val="edge"/>
          <c:yMode val="edge"/>
          <c:x val="4.1266774252943283E-2"/>
          <c:y val="0.10261907402419769"/>
          <c:w val="0.90099174329481158"/>
          <c:h val="5.0303500794795022E-2"/>
        </c:manualLayout>
      </c:layout>
      <c:overlay val="0"/>
      <c:txPr>
        <a:bodyPr/>
        <a:lstStyle/>
        <a:p>
          <a:pPr>
            <a:defRPr sz="11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FR" sz="1500" b="1" i="0" u="none" strike="noStrike" baseline="0">
                <a:effectLst/>
              </a:rPr>
              <a:t>Evolution du nombre de bénéficiaires* des principales prestations sociales </a:t>
            </a:r>
            <a:r>
              <a:rPr lang="fr-FR" sz="1500" baseline="0"/>
              <a:t>dans les Bouches-du-Rhône</a:t>
            </a:r>
          </a:p>
          <a:p>
            <a:pPr>
              <a:defRPr/>
            </a:pPr>
            <a:r>
              <a:rPr lang="fr-FR" sz="1100" b="0" i="1"/>
              <a:t>(données brutes, base 100 au T4</a:t>
            </a:r>
            <a:r>
              <a:rPr lang="fr-FR" sz="1100" b="0" i="1" u="none" strike="noStrike" kern="1200" baseline="0">
                <a:solidFill>
                  <a:sysClr val="windowText" lastClr="000000"/>
                </a:solidFill>
              </a:rPr>
              <a:t> 2021</a:t>
            </a:r>
            <a:r>
              <a:rPr lang="fr-FR" sz="1100" b="0" i="1"/>
              <a:t>)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7.9861665867272696E-2"/>
          <c:y val="0.18217115983508711"/>
          <c:w val="0.88312922262587745"/>
          <c:h val="0.50026433417110538"/>
        </c:manualLayout>
      </c:layout>
      <c:lineChart>
        <c:grouping val="standard"/>
        <c:varyColors val="0"/>
        <c:ser>
          <c:idx val="1"/>
          <c:order val="0"/>
          <c:tx>
            <c:v>RSA</c:v>
          </c:tx>
          <c:spPr>
            <a:ln>
              <a:solidFill>
                <a:schemeClr val="accent2">
                  <a:lumMod val="75000"/>
                </a:schemeClr>
              </a:solidFill>
            </a:ln>
          </c:spPr>
          <c:marker>
            <c:symbol val="none"/>
          </c:marker>
          <c:cat>
            <c:strRef>
              <c:f>RSA!$A$62:$A$113</c:f>
              <c:strCache>
                <c:ptCount val="52"/>
                <c:pt idx="0">
                  <c:v>T4
2021</c:v>
                </c:pt>
                <c:pt idx="3">
                  <c:v>T1
2022</c:v>
                </c:pt>
                <c:pt idx="6">
                  <c:v>T2
2022</c:v>
                </c:pt>
                <c:pt idx="9">
                  <c:v>T3
2022</c:v>
                </c:pt>
                <c:pt idx="12">
                  <c:v>T4
2022</c:v>
                </c:pt>
                <c:pt idx="15">
                  <c:v>T1
2023</c:v>
                </c:pt>
                <c:pt idx="18">
                  <c:v>T2
2023</c:v>
                </c:pt>
                <c:pt idx="21">
                  <c:v>T3
2023</c:v>
                </c:pt>
                <c:pt idx="24">
                  <c:v>T4
2023</c:v>
                </c:pt>
                <c:pt idx="27">
                  <c:v>T1
2024</c:v>
                </c:pt>
                <c:pt idx="30">
                  <c:v>T2
2024</c:v>
                </c:pt>
                <c:pt idx="33">
                  <c:v>T3
2024</c:v>
                </c:pt>
                <c:pt idx="36">
                  <c:v>T4
2024</c:v>
                </c:pt>
                <c:pt idx="39">
                  <c:v>T1
2025</c:v>
                </c:pt>
                <c:pt idx="42">
                  <c:v>T2
2025</c:v>
                </c:pt>
                <c:pt idx="45">
                  <c:v>T3
2025</c:v>
                </c:pt>
                <c:pt idx="48">
                  <c:v>T4
2025</c:v>
                </c:pt>
                <c:pt idx="51">
                  <c:v>T1
2026</c:v>
                </c:pt>
              </c:strCache>
            </c:strRef>
          </c:cat>
          <c:val>
            <c:numRef>
              <c:f>RSA!$AV$62:$AV$113</c:f>
              <c:numCache>
                <c:formatCode>0.0</c:formatCode>
                <c:ptCount val="52"/>
                <c:pt idx="0">
                  <c:v>100</c:v>
                </c:pt>
                <c:pt idx="1">
                  <c:v>98.408419971762285</c:v>
                </c:pt>
                <c:pt idx="2">
                  <c:v>97.150558336542161</c:v>
                </c:pt>
                <c:pt idx="3">
                  <c:v>96.868181234758055</c:v>
                </c:pt>
                <c:pt idx="4">
                  <c:v>96.881016557566426</c:v>
                </c:pt>
                <c:pt idx="5">
                  <c:v>96.431780259273523</c:v>
                </c:pt>
                <c:pt idx="6">
                  <c:v>96.277756385573099</c:v>
                </c:pt>
                <c:pt idx="7">
                  <c:v>95.623154922346302</c:v>
                </c:pt>
                <c:pt idx="8">
                  <c:v>95.494801694262605</c:v>
                </c:pt>
                <c:pt idx="9">
                  <c:v>95.417789757412393</c:v>
                </c:pt>
                <c:pt idx="10">
                  <c:v>95.610319599537931</c:v>
                </c:pt>
                <c:pt idx="11">
                  <c:v>96.008214606597349</c:v>
                </c:pt>
                <c:pt idx="12">
                  <c:v>95.250930560903598</c:v>
                </c:pt>
                <c:pt idx="13">
                  <c:v>93.030419715055828</c:v>
                </c:pt>
                <c:pt idx="14">
                  <c:v>92.478500834295986</c:v>
                </c:pt>
                <c:pt idx="15">
                  <c:v>92.594018739571311</c:v>
                </c:pt>
                <c:pt idx="16">
                  <c:v>92.003593890386355</c:v>
                </c:pt>
                <c:pt idx="17">
                  <c:v>92.234629700936978</c:v>
                </c:pt>
                <c:pt idx="18">
                  <c:v>91.682710820177121</c:v>
                </c:pt>
                <c:pt idx="19">
                  <c:v>90.861250160441529</c:v>
                </c:pt>
                <c:pt idx="20">
                  <c:v>89.783083044538571</c:v>
                </c:pt>
                <c:pt idx="21">
                  <c:v>89.372352714670782</c:v>
                </c:pt>
                <c:pt idx="22">
                  <c:v>89.731741753305101</c:v>
                </c:pt>
                <c:pt idx="23">
                  <c:v>90.283660634064944</c:v>
                </c:pt>
                <c:pt idx="24">
                  <c:v>90.514696444615581</c:v>
                </c:pt>
                <c:pt idx="25">
                  <c:v>90.078295469131049</c:v>
                </c:pt>
                <c:pt idx="26">
                  <c:v>89.654729816454875</c:v>
                </c:pt>
                <c:pt idx="27">
                  <c:v>89.308176100628927</c:v>
                </c:pt>
                <c:pt idx="28">
                  <c:v>88.97445770761135</c:v>
                </c:pt>
                <c:pt idx="29">
                  <c:v>88.97445770761135</c:v>
                </c:pt>
                <c:pt idx="30">
                  <c:v>88.961622384802979</c:v>
                </c:pt>
                <c:pt idx="31">
                  <c:v>89.038634321653191</c:v>
                </c:pt>
                <c:pt idx="32">
                  <c:v>88.409703504043122</c:v>
                </c:pt>
                <c:pt idx="33">
                  <c:v>88.871775125144396</c:v>
                </c:pt>
                <c:pt idx="34">
                  <c:v>89.410858683095881</c:v>
                </c:pt>
                <c:pt idx="35">
                  <c:v>90.437684507765368</c:v>
                </c:pt>
                <c:pt idx="36">
                  <c:v>90.591708381465793</c:v>
                </c:pt>
                <c:pt idx="37">
                  <c:v>90.50186112180721</c:v>
                </c:pt>
                <c:pt idx="38">
                  <c:v>89.513541265562822</c:v>
                </c:pt>
                <c:pt idx="39">
                  <c:v>89.102810935695032</c:v>
                </c:pt>
                <c:pt idx="40">
                  <c:v>91.477345655243226</c:v>
                </c:pt>
                <c:pt idx="41">
                  <c:v>91.477345655243226</c:v>
                </c:pt>
                <c:pt idx="42">
                  <c:v>90.899756128866642</c:v>
                </c:pt>
                <c:pt idx="43">
                  <c:v>90.578873058657422</c:v>
                </c:pt>
                <c:pt idx="44">
                  <c:v>87.652419458349371</c:v>
                </c:pt>
                <c:pt idx="45">
                  <c:v>89.051469644461562</c:v>
                </c:pt>
                <c:pt idx="46">
                  <c:v>89.603388525221405</c:v>
                </c:pt>
                <c:pt idx="47">
                  <c:v>90.655884995507634</c:v>
                </c:pt>
                <c:pt idx="48">
                  <c:v>90.938262097291741</c:v>
                </c:pt>
                <c:pt idx="49">
                  <c:v>92.067770504428182</c:v>
                </c:pt>
                <c:pt idx="50">
                  <c:v>92.979078423822358</c:v>
                </c:pt>
                <c:pt idx="51">
                  <c:v>94.506481838018232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2E7-4E06-A898-40BC13BA5B3C}"/>
            </c:ext>
          </c:extLst>
        </c:ser>
        <c:ser>
          <c:idx val="0"/>
          <c:order val="1"/>
          <c:tx>
            <c:v>ASS**</c:v>
          </c:tx>
          <c:marker>
            <c:symbol val="none"/>
          </c:marker>
          <c:cat>
            <c:strRef>
              <c:f>RSA!$A$62:$A$113</c:f>
              <c:strCache>
                <c:ptCount val="52"/>
                <c:pt idx="0">
                  <c:v>T4
2021</c:v>
                </c:pt>
                <c:pt idx="3">
                  <c:v>T1
2022</c:v>
                </c:pt>
                <c:pt idx="6">
                  <c:v>T2
2022</c:v>
                </c:pt>
                <c:pt idx="9">
                  <c:v>T3
2022</c:v>
                </c:pt>
                <c:pt idx="12">
                  <c:v>T4
2022</c:v>
                </c:pt>
                <c:pt idx="15">
                  <c:v>T1
2023</c:v>
                </c:pt>
                <c:pt idx="18">
                  <c:v>T2
2023</c:v>
                </c:pt>
                <c:pt idx="21">
                  <c:v>T3
2023</c:v>
                </c:pt>
                <c:pt idx="24">
                  <c:v>T4
2023</c:v>
                </c:pt>
                <c:pt idx="27">
                  <c:v>T1
2024</c:v>
                </c:pt>
                <c:pt idx="30">
                  <c:v>T2
2024</c:v>
                </c:pt>
                <c:pt idx="33">
                  <c:v>T3
2024</c:v>
                </c:pt>
                <c:pt idx="36">
                  <c:v>T4
2024</c:v>
                </c:pt>
                <c:pt idx="39">
                  <c:v>T1
2025</c:v>
                </c:pt>
                <c:pt idx="42">
                  <c:v>T2
2025</c:v>
                </c:pt>
                <c:pt idx="45">
                  <c:v>T3
2025</c:v>
                </c:pt>
                <c:pt idx="48">
                  <c:v>T4
2025</c:v>
                </c:pt>
                <c:pt idx="51">
                  <c:v>T1
2026</c:v>
                </c:pt>
              </c:strCache>
            </c:strRef>
          </c:cat>
          <c:val>
            <c:numRef>
              <c:f>ASS!$AU$62:$AU$112</c:f>
              <c:numCache>
                <c:formatCode>0.0</c:formatCode>
                <c:ptCount val="51"/>
                <c:pt idx="0">
                  <c:v>100</c:v>
                </c:pt>
                <c:pt idx="1">
                  <c:v>99.184043517679058</c:v>
                </c:pt>
                <c:pt idx="2">
                  <c:v>98.368087035358116</c:v>
                </c:pt>
                <c:pt idx="3">
                  <c:v>96.464188576609246</c:v>
                </c:pt>
                <c:pt idx="4">
                  <c:v>94.922937443336352</c:v>
                </c:pt>
                <c:pt idx="5">
                  <c:v>94.288304623753405</c:v>
                </c:pt>
                <c:pt idx="6">
                  <c:v>92.112420670897549</c:v>
                </c:pt>
                <c:pt idx="7">
                  <c:v>92.65639165911152</c:v>
                </c:pt>
                <c:pt idx="8">
                  <c:v>92.20308250226654</c:v>
                </c:pt>
                <c:pt idx="9">
                  <c:v>89.301903898458747</c:v>
                </c:pt>
                <c:pt idx="10">
                  <c:v>88.123300090661829</c:v>
                </c:pt>
                <c:pt idx="11">
                  <c:v>87.216681776971896</c:v>
                </c:pt>
                <c:pt idx="12">
                  <c:v>86.310063463281963</c:v>
                </c:pt>
                <c:pt idx="13">
                  <c:v>85.766092475068007</c:v>
                </c:pt>
                <c:pt idx="14">
                  <c:v>84.85947416137806</c:v>
                </c:pt>
                <c:pt idx="15">
                  <c:v>83.771532184950132</c:v>
                </c:pt>
                <c:pt idx="16">
                  <c:v>82.411604714415233</c:v>
                </c:pt>
                <c:pt idx="17">
                  <c:v>81.776971894832272</c:v>
                </c:pt>
                <c:pt idx="18">
                  <c:v>80.689029918404358</c:v>
                </c:pt>
                <c:pt idx="19">
                  <c:v>82.230281051677252</c:v>
                </c:pt>
                <c:pt idx="20">
                  <c:v>81.867633726201277</c:v>
                </c:pt>
                <c:pt idx="21">
                  <c:v>80.507706255666363</c:v>
                </c:pt>
                <c:pt idx="22">
                  <c:v>79.963735267452407</c:v>
                </c:pt>
                <c:pt idx="23">
                  <c:v>80.145058930190388</c:v>
                </c:pt>
                <c:pt idx="24">
                  <c:v>80.235720761559378</c:v>
                </c:pt>
                <c:pt idx="25">
                  <c:v>79.51042611060744</c:v>
                </c:pt>
                <c:pt idx="26">
                  <c:v>79.601087941976417</c:v>
                </c:pt>
                <c:pt idx="27">
                  <c:v>79.419764279238436</c:v>
                </c:pt>
                <c:pt idx="28">
                  <c:v>78.513145965548503</c:v>
                </c:pt>
                <c:pt idx="29">
                  <c:v>79.05711695376246</c:v>
                </c:pt>
                <c:pt idx="30">
                  <c:v>79.51042611060744</c:v>
                </c:pt>
                <c:pt idx="31">
                  <c:v>81.323662737987306</c:v>
                </c:pt>
                <c:pt idx="32">
                  <c:v>82.048957388939257</c:v>
                </c:pt>
                <c:pt idx="33">
                  <c:v>81.414324569356296</c:v>
                </c:pt>
                <c:pt idx="34">
                  <c:v>82.592928377153214</c:v>
                </c:pt>
                <c:pt idx="35">
                  <c:v>84.315503173164103</c:v>
                </c:pt>
                <c:pt idx="36">
                  <c:v>85.403445149592017</c:v>
                </c:pt>
                <c:pt idx="37">
                  <c:v>87.851314596554857</c:v>
                </c:pt>
                <c:pt idx="38">
                  <c:v>89.120580235720752</c:v>
                </c:pt>
                <c:pt idx="39">
                  <c:v>90.480507706255665</c:v>
                </c:pt>
                <c:pt idx="40">
                  <c:v>90.661831368993646</c:v>
                </c:pt>
                <c:pt idx="41">
                  <c:v>91.205802357207617</c:v>
                </c:pt>
                <c:pt idx="42">
                  <c:v>91.205802357207617</c:v>
                </c:pt>
                <c:pt idx="43">
                  <c:v>95.648232094288304</c:v>
                </c:pt>
                <c:pt idx="44">
                  <c:v>97.008159564823202</c:v>
                </c:pt>
                <c:pt idx="45">
                  <c:v>96.192203082502274</c:v>
                </c:pt>
                <c:pt idx="46">
                  <c:v>96.736174070716231</c:v>
                </c:pt>
                <c:pt idx="47">
                  <c:v>97.733454215775168</c:v>
                </c:pt>
                <c:pt idx="48">
                  <c:v>98.00543970988214</c:v>
                </c:pt>
                <c:pt idx="49">
                  <c:v>98.458748866727106</c:v>
                </c:pt>
                <c:pt idx="50">
                  <c:v>99.818676337262019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2E7-4E06-A898-40BC13BA5B3C}"/>
            </c:ext>
          </c:extLst>
        </c:ser>
        <c:ser>
          <c:idx val="3"/>
          <c:order val="2"/>
          <c:tx>
            <c:v>PA</c:v>
          </c:tx>
          <c:marker>
            <c:symbol val="none"/>
          </c:marker>
          <c:cat>
            <c:strRef>
              <c:f>RSA!$A$62:$A$113</c:f>
              <c:strCache>
                <c:ptCount val="52"/>
                <c:pt idx="0">
                  <c:v>T4
2021</c:v>
                </c:pt>
                <c:pt idx="3">
                  <c:v>T1
2022</c:v>
                </c:pt>
                <c:pt idx="6">
                  <c:v>T2
2022</c:v>
                </c:pt>
                <c:pt idx="9">
                  <c:v>T3
2022</c:v>
                </c:pt>
                <c:pt idx="12">
                  <c:v>T4
2022</c:v>
                </c:pt>
                <c:pt idx="15">
                  <c:v>T1
2023</c:v>
                </c:pt>
                <c:pt idx="18">
                  <c:v>T2
2023</c:v>
                </c:pt>
                <c:pt idx="21">
                  <c:v>T3
2023</c:v>
                </c:pt>
                <c:pt idx="24">
                  <c:v>T4
2023</c:v>
                </c:pt>
                <c:pt idx="27">
                  <c:v>T1
2024</c:v>
                </c:pt>
                <c:pt idx="30">
                  <c:v>T2
2024</c:v>
                </c:pt>
                <c:pt idx="33">
                  <c:v>T3
2024</c:v>
                </c:pt>
                <c:pt idx="36">
                  <c:v>T4
2024</c:v>
                </c:pt>
                <c:pt idx="39">
                  <c:v>T1
2025</c:v>
                </c:pt>
                <c:pt idx="42">
                  <c:v>T2
2025</c:v>
                </c:pt>
                <c:pt idx="45">
                  <c:v>T3
2025</c:v>
                </c:pt>
                <c:pt idx="48">
                  <c:v>T4
2025</c:v>
                </c:pt>
                <c:pt idx="51">
                  <c:v>T1
2026</c:v>
                </c:pt>
              </c:strCache>
            </c:strRef>
          </c:cat>
          <c:val>
            <c:numRef>
              <c:f>PA!$AU$62:$AU$113</c:f>
              <c:numCache>
                <c:formatCode>0.0</c:formatCode>
                <c:ptCount val="52"/>
                <c:pt idx="0">
                  <c:v>100</c:v>
                </c:pt>
                <c:pt idx="1">
                  <c:v>99.533093570572277</c:v>
                </c:pt>
                <c:pt idx="2">
                  <c:v>98.75070982396366</c:v>
                </c:pt>
                <c:pt idx="3">
                  <c:v>98.870591204492399</c:v>
                </c:pt>
                <c:pt idx="4">
                  <c:v>98.706542999558337</c:v>
                </c:pt>
                <c:pt idx="5">
                  <c:v>99.400593097356307</c:v>
                </c:pt>
                <c:pt idx="6">
                  <c:v>99.949523629251061</c:v>
                </c:pt>
                <c:pt idx="7">
                  <c:v>99.652974951101015</c:v>
                </c:pt>
                <c:pt idx="8">
                  <c:v>100.17666729762129</c:v>
                </c:pt>
                <c:pt idx="9">
                  <c:v>100.99690832229162</c:v>
                </c:pt>
                <c:pt idx="10">
                  <c:v>101.76036342986939</c:v>
                </c:pt>
                <c:pt idx="11">
                  <c:v>102.29036532273329</c:v>
                </c:pt>
                <c:pt idx="12">
                  <c:v>102.37238942520032</c:v>
                </c:pt>
                <c:pt idx="13">
                  <c:v>102.17679348854818</c:v>
                </c:pt>
                <c:pt idx="14">
                  <c:v>101.55845794687362</c:v>
                </c:pt>
                <c:pt idx="15">
                  <c:v>101.72881569815131</c:v>
                </c:pt>
                <c:pt idx="16">
                  <c:v>101.36286201022146</c:v>
                </c:pt>
                <c:pt idx="17">
                  <c:v>101.98750709823963</c:v>
                </c:pt>
                <c:pt idx="18">
                  <c:v>102.1831030348918</c:v>
                </c:pt>
                <c:pt idx="19">
                  <c:v>101.74143479083855</c:v>
                </c:pt>
                <c:pt idx="20">
                  <c:v>101.91179254211622</c:v>
                </c:pt>
                <c:pt idx="21">
                  <c:v>102.39131806423119</c:v>
                </c:pt>
                <c:pt idx="22">
                  <c:v>102.30298441542054</c:v>
                </c:pt>
                <c:pt idx="23">
                  <c:v>102.14524575683008</c:v>
                </c:pt>
                <c:pt idx="24">
                  <c:v>101.8297684396492</c:v>
                </c:pt>
                <c:pt idx="25">
                  <c:v>100.78869329295223</c:v>
                </c:pt>
                <c:pt idx="26">
                  <c:v>99.867499526784016</c:v>
                </c:pt>
                <c:pt idx="27">
                  <c:v>99.457379014448861</c:v>
                </c:pt>
                <c:pt idx="28">
                  <c:v>99.059877594800938</c:v>
                </c:pt>
                <c:pt idx="29">
                  <c:v>99.507855385197814</c:v>
                </c:pt>
                <c:pt idx="30">
                  <c:v>100.01892863903086</c:v>
                </c:pt>
                <c:pt idx="31">
                  <c:v>101.23036153700549</c:v>
                </c:pt>
                <c:pt idx="32">
                  <c:v>102.17048394220456</c:v>
                </c:pt>
                <c:pt idx="33">
                  <c:v>102.9591772351568</c:v>
                </c:pt>
                <c:pt idx="34">
                  <c:v>103.12953498643446</c:v>
                </c:pt>
                <c:pt idx="35">
                  <c:v>102.66893810335036</c:v>
                </c:pt>
                <c:pt idx="36">
                  <c:v>102.70679538141208</c:v>
                </c:pt>
                <c:pt idx="37">
                  <c:v>102.22096031295349</c:v>
                </c:pt>
                <c:pt idx="38">
                  <c:v>100.97167013691714</c:v>
                </c:pt>
                <c:pt idx="39">
                  <c:v>100.01261909268723</c:v>
                </c:pt>
                <c:pt idx="40">
                  <c:v>99.810713609691462</c:v>
                </c:pt>
                <c:pt idx="41">
                  <c:v>98.403684775064676</c:v>
                </c:pt>
                <c:pt idx="42">
                  <c:v>98.845353019117923</c:v>
                </c:pt>
                <c:pt idx="43">
                  <c:v>99.204997160704139</c:v>
                </c:pt>
                <c:pt idx="44">
                  <c:v>99.552022209603138</c:v>
                </c:pt>
                <c:pt idx="45">
                  <c:v>99.917975897532969</c:v>
                </c:pt>
                <c:pt idx="46">
                  <c:v>99.829642248722323</c:v>
                </c:pt>
                <c:pt idx="47">
                  <c:v>99.936904536563816</c:v>
                </c:pt>
                <c:pt idx="48">
                  <c:v>100.68774055145435</c:v>
                </c:pt>
                <c:pt idx="49">
                  <c:v>99.905356804845738</c:v>
                </c:pt>
                <c:pt idx="50">
                  <c:v>99.684522682819107</c:v>
                </c:pt>
                <c:pt idx="51">
                  <c:v>99.394283551012691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2E7-4E06-A898-40BC13BA5B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9594624"/>
        <c:axId val="229596160"/>
      </c:lineChart>
      <c:catAx>
        <c:axId val="229594624"/>
        <c:scaling>
          <c:orientation val="minMax"/>
          <c:min val="1"/>
        </c:scaling>
        <c:delete val="0"/>
        <c:axPos val="b"/>
        <c:majorGridlines/>
        <c:numFmt formatCode="General" sourceLinked="1"/>
        <c:majorTickMark val="out"/>
        <c:minorTickMark val="none"/>
        <c:tickLblPos val="low"/>
        <c:spPr>
          <a:ln w="19050"/>
        </c:spPr>
        <c:txPr>
          <a:bodyPr/>
          <a:lstStyle/>
          <a:p>
            <a:pPr>
              <a:defRPr sz="1000" baseline="0"/>
            </a:pPr>
            <a:endParaRPr lang="fr-FR"/>
          </a:p>
        </c:txPr>
        <c:crossAx val="229596160"/>
        <c:crossesAt val="100"/>
        <c:auto val="1"/>
        <c:lblAlgn val="ctr"/>
        <c:lblOffset val="100"/>
        <c:tickMarkSkip val="3"/>
        <c:noMultiLvlLbl val="1"/>
      </c:catAx>
      <c:valAx>
        <c:axId val="229596160"/>
        <c:scaling>
          <c:orientation val="minMax"/>
          <c:max val="108"/>
          <c:min val="76"/>
        </c:scaling>
        <c:delete val="0"/>
        <c:axPos val="l"/>
        <c:majorGridlines/>
        <c:numFmt formatCode="0" sourceLinked="0"/>
        <c:majorTickMark val="out"/>
        <c:minorTickMark val="none"/>
        <c:tickLblPos val="low"/>
        <c:crossAx val="229594624"/>
        <c:crossesAt val="43862"/>
        <c:crossBetween val="midCat"/>
        <c:majorUnit val="4"/>
      </c:valAx>
      <c:spPr>
        <a:ln>
          <a:solidFill>
            <a:schemeClr val="tx1">
              <a:tint val="75000"/>
            </a:schemeClr>
          </a:solidFill>
        </a:ln>
      </c:spPr>
    </c:plotArea>
    <c:legend>
      <c:legendPos val="b"/>
      <c:layout>
        <c:manualLayout>
          <c:xMode val="edge"/>
          <c:yMode val="edge"/>
          <c:x val="0.29029759205527211"/>
          <c:y val="0.769177735133866"/>
          <c:w val="0.38762698385573036"/>
          <c:h val="5.8806222392932588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400" b="1" i="0" u="none" strike="noStrike" kern="1200" spc="0" baseline="0">
                <a:solidFill>
                  <a:srgbClr val="000000"/>
                </a:solidFill>
                <a:latin typeface="Calibri"/>
              </a:rPr>
              <a:t>Evolution du cumul annuel glissant des créations d'entreprises </a:t>
            </a:r>
          </a:p>
          <a:p>
            <a:pPr>
              <a:defRPr/>
            </a:pPr>
            <a:r>
              <a:rPr lang="fr-FR" sz="1000" b="0" i="1" u="none" strike="noStrike" kern="1200" spc="0" baseline="0">
                <a:solidFill>
                  <a:srgbClr val="000000"/>
                </a:solidFill>
                <a:latin typeface="Calibri"/>
              </a:rPr>
              <a:t>(données brutes,  base 100 au 1</a:t>
            </a:r>
            <a:r>
              <a:rPr lang="fr-FR" sz="1000" b="0" i="1" u="none" strike="noStrike" kern="1200" spc="0" baseline="30000">
                <a:solidFill>
                  <a:srgbClr val="000000"/>
                </a:solidFill>
                <a:latin typeface="Calibri"/>
              </a:rPr>
              <a:t>er </a:t>
            </a:r>
            <a:r>
              <a:rPr lang="fr-FR" sz="1000" b="0" i="1" u="none" strike="noStrike" kern="1200" spc="0" baseline="0">
                <a:solidFill>
                  <a:srgbClr val="000000"/>
                </a:solidFill>
                <a:latin typeface="Calibri"/>
              </a:rPr>
              <a:t>trimestre 2016 )</a:t>
            </a:r>
          </a:p>
        </c:rich>
      </c:tx>
      <c:layout>
        <c:manualLayout>
          <c:xMode val="edge"/>
          <c:yMode val="edge"/>
          <c:x val="0.21786639343918568"/>
          <c:y val="2.023310976868051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5.0918923802737791E-2"/>
          <c:y val="0.24729020639798646"/>
          <c:w val="0.92942066234906906"/>
          <c:h val="0.52392569192019056"/>
        </c:manualLayout>
      </c:layout>
      <c:lineChart>
        <c:grouping val="standard"/>
        <c:varyColors val="0"/>
        <c:ser>
          <c:idx val="3"/>
          <c:order val="0"/>
          <c:tx>
            <c:v>Total Bouches-du-Rhône</c:v>
          </c:tx>
          <c:spPr>
            <a:ln w="28575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multiLvlStrRef>
              <c:f>'Cumul annuel'!$A$10:$B$50</c:f>
              <c:multiLvlStrCache>
                <c:ptCount val="4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  <c:pt idx="16">
                    <c:v>2020</c:v>
                  </c:pt>
                  <c:pt idx="20">
                    <c:v>2021</c:v>
                  </c:pt>
                  <c:pt idx="24">
                    <c:v>2022</c:v>
                  </c:pt>
                  <c:pt idx="28">
                    <c:v>2023</c:v>
                  </c:pt>
                  <c:pt idx="32">
                    <c:v>2024</c:v>
                  </c:pt>
                  <c:pt idx="36">
                    <c:v>2025</c:v>
                  </c:pt>
                  <c:pt idx="40">
                    <c:v>2026</c:v>
                  </c:pt>
                </c:lvl>
              </c:multiLvlStrCache>
            </c:multiLvlStrRef>
          </c:cat>
          <c:val>
            <c:numRef>
              <c:f>'Cumul annuel'!$AB$10:$AB$50</c:f>
              <c:numCache>
                <c:formatCode>0.0</c:formatCode>
                <c:ptCount val="41"/>
                <c:pt idx="0">
                  <c:v>140</c:v>
                </c:pt>
                <c:pt idx="1">
                  <c:v>143.13374002815578</c:v>
                </c:pt>
                <c:pt idx="2">
                  <c:v>144.11919286719851</c:v>
                </c:pt>
                <c:pt idx="3">
                  <c:v>145.78132332238388</c:v>
                </c:pt>
                <c:pt idx="4">
                  <c:v>148.3172219615204</c:v>
                </c:pt>
                <c:pt idx="5">
                  <c:v>148.80994838104175</c:v>
                </c:pt>
                <c:pt idx="6">
                  <c:v>153.75692163303614</c:v>
                </c:pt>
                <c:pt idx="7">
                  <c:v>160.34631628343502</c:v>
                </c:pt>
                <c:pt idx="8">
                  <c:v>169.18254340685127</c:v>
                </c:pt>
                <c:pt idx="9">
                  <c:v>179.49694978883153</c:v>
                </c:pt>
                <c:pt idx="10">
                  <c:v>185.01548568747069</c:v>
                </c:pt>
                <c:pt idx="11">
                  <c:v>190.015016424214</c:v>
                </c:pt>
                <c:pt idx="12">
                  <c:v>198.75926794931956</c:v>
                </c:pt>
                <c:pt idx="13">
                  <c:v>204.93477240732051</c:v>
                </c:pt>
                <c:pt idx="14">
                  <c:v>210.94603472548098</c:v>
                </c:pt>
                <c:pt idx="15">
                  <c:v>219.12529328953545</c:v>
                </c:pt>
                <c:pt idx="16">
                  <c:v>217.62740497419054</c:v>
                </c:pt>
                <c:pt idx="17">
                  <c:v>205.21069920225247</c:v>
                </c:pt>
                <c:pt idx="18">
                  <c:v>215.93242609103706</c:v>
                </c:pt>
                <c:pt idx="19">
                  <c:v>225.80009385265134</c:v>
                </c:pt>
                <c:pt idx="20">
                  <c:v>244.76020647583294</c:v>
                </c:pt>
                <c:pt idx="21">
                  <c:v>283.7907085875176</c:v>
                </c:pt>
                <c:pt idx="22">
                  <c:v>282.19427498826843</c:v>
                </c:pt>
                <c:pt idx="23">
                  <c:v>289.76912247770997</c:v>
                </c:pt>
                <c:pt idx="24">
                  <c:v>291.39840450492727</c:v>
                </c:pt>
                <c:pt idx="25">
                  <c:v>282.55560769591739</c:v>
                </c:pt>
                <c:pt idx="26">
                  <c:v>293.90802440168937</c:v>
                </c:pt>
                <c:pt idx="27">
                  <c:v>298.89441576724539</c:v>
                </c:pt>
                <c:pt idx="28">
                  <c:v>290.47864852182073</c:v>
                </c:pt>
                <c:pt idx="29">
                  <c:v>282.03003284842794</c:v>
                </c:pt>
                <c:pt idx="30">
                  <c:v>276.34725480994837</c:v>
                </c:pt>
                <c:pt idx="31">
                  <c:v>266.93946503988735</c:v>
                </c:pt>
                <c:pt idx="32">
                  <c:v>273.33833880807134</c:v>
                </c:pt>
                <c:pt idx="33">
                  <c:v>275.61145002346314</c:v>
                </c:pt>
                <c:pt idx="34">
                  <c:v>273.7062412013139</c:v>
                </c:pt>
                <c:pt idx="35">
                  <c:v>274.51431252932895</c:v>
                </c:pt>
                <c:pt idx="36">
                  <c:v>272.09666823087753</c:v>
                </c:pt>
                <c:pt idx="37">
                  <c:v>274.96762083528859</c:v>
                </c:pt>
                <c:pt idx="38">
                  <c:v>285.28859690286248</c:v>
                </c:pt>
                <c:pt idx="39">
                  <c:v>291.12904739558894</c:v>
                </c:pt>
                <c:pt idx="40">
                  <c:v>299.99155326137964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519-4EF5-B5DA-A0E0D7835369}"/>
            </c:ext>
          </c:extLst>
        </c:ser>
        <c:ser>
          <c:idx val="1"/>
          <c:order val="1"/>
          <c:tx>
            <c:v>Bouches-du-Rhône hors micro-entrepreneurs</c:v>
          </c:tx>
          <c:spPr>
            <a:ln w="28575" cap="rnd">
              <a:solidFill>
                <a:schemeClr val="accent6">
                  <a:lumMod val="75000"/>
                </a:schemeClr>
              </a:solidFill>
              <a:prstDash val="dash"/>
              <a:round/>
            </a:ln>
            <a:effectLst/>
          </c:spPr>
          <c:marker>
            <c:symbol val="none"/>
          </c:marker>
          <c:cat>
            <c:multiLvlStrRef>
              <c:f>'Cumul annuel'!$A$10:$B$50</c:f>
              <c:multiLvlStrCache>
                <c:ptCount val="4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  <c:pt idx="16">
                    <c:v>2020</c:v>
                  </c:pt>
                  <c:pt idx="20">
                    <c:v>2021</c:v>
                  </c:pt>
                  <c:pt idx="24">
                    <c:v>2022</c:v>
                  </c:pt>
                  <c:pt idx="28">
                    <c:v>2023</c:v>
                  </c:pt>
                  <c:pt idx="32">
                    <c:v>2024</c:v>
                  </c:pt>
                  <c:pt idx="36">
                    <c:v>2025</c:v>
                  </c:pt>
                  <c:pt idx="40">
                    <c:v>2026</c:v>
                  </c:pt>
                </c:lvl>
              </c:multiLvlStrCache>
            </c:multiLvlStrRef>
          </c:cat>
          <c:val>
            <c:numRef>
              <c:f>'Cumul annuel'!$AA$10:$AA$50</c:f>
              <c:numCache>
                <c:formatCode>0.0</c:formatCode>
                <c:ptCount val="41"/>
                <c:pt idx="0">
                  <c:v>140</c:v>
                </c:pt>
                <c:pt idx="1">
                  <c:v>144.55962178252494</c:v>
                </c:pt>
                <c:pt idx="2">
                  <c:v>147.47679915951673</c:v>
                </c:pt>
                <c:pt idx="3">
                  <c:v>150.11206443705132</c:v>
                </c:pt>
                <c:pt idx="4">
                  <c:v>153.3724391525127</c:v>
                </c:pt>
                <c:pt idx="5">
                  <c:v>154.19366135527929</c:v>
                </c:pt>
                <c:pt idx="6">
                  <c:v>157.85851864822271</c:v>
                </c:pt>
                <c:pt idx="7">
                  <c:v>161.16792155489406</c:v>
                </c:pt>
                <c:pt idx="8">
                  <c:v>161.98914375766066</c:v>
                </c:pt>
                <c:pt idx="9">
                  <c:v>167.22290316932236</c:v>
                </c:pt>
                <c:pt idx="10">
                  <c:v>167.94606898966904</c:v>
                </c:pt>
                <c:pt idx="11">
                  <c:v>169.23305900893013</c:v>
                </c:pt>
                <c:pt idx="12">
                  <c:v>174.79775871125895</c:v>
                </c:pt>
                <c:pt idx="13">
                  <c:v>178.29101733496759</c:v>
                </c:pt>
                <c:pt idx="14">
                  <c:v>179.77412011906847</c:v>
                </c:pt>
                <c:pt idx="15">
                  <c:v>177.01628436350902</c:v>
                </c:pt>
                <c:pt idx="16">
                  <c:v>170.34845035895643</c:v>
                </c:pt>
                <c:pt idx="17">
                  <c:v>151.85256522500438</c:v>
                </c:pt>
                <c:pt idx="18">
                  <c:v>152.74732971458587</c:v>
                </c:pt>
                <c:pt idx="19">
                  <c:v>158.81456837681665</c:v>
                </c:pt>
                <c:pt idx="20">
                  <c:v>168.36280861495359</c:v>
                </c:pt>
                <c:pt idx="21">
                  <c:v>189.88618455611979</c:v>
                </c:pt>
                <c:pt idx="22">
                  <c:v>192.44790754683942</c:v>
                </c:pt>
                <c:pt idx="23">
                  <c:v>193.98003852215021</c:v>
                </c:pt>
                <c:pt idx="24">
                  <c:v>190.60935037646647</c:v>
                </c:pt>
                <c:pt idx="25">
                  <c:v>188.68499387147608</c:v>
                </c:pt>
                <c:pt idx="26">
                  <c:v>190.58483628086151</c:v>
                </c:pt>
                <c:pt idx="27">
                  <c:v>193.8084398529154</c:v>
                </c:pt>
                <c:pt idx="28">
                  <c:v>189.33461740500789</c:v>
                </c:pt>
                <c:pt idx="29">
                  <c:v>184.72596743127298</c:v>
                </c:pt>
                <c:pt idx="30">
                  <c:v>183.02223778672737</c:v>
                </c:pt>
                <c:pt idx="31">
                  <c:v>180.15408860094556</c:v>
                </c:pt>
                <c:pt idx="32">
                  <c:v>188.58693748905623</c:v>
                </c:pt>
                <c:pt idx="33">
                  <c:v>190.70740675888635</c:v>
                </c:pt>
                <c:pt idx="34">
                  <c:v>188.32953948520401</c:v>
                </c:pt>
                <c:pt idx="35">
                  <c:v>186.39292593241115</c:v>
                </c:pt>
                <c:pt idx="36">
                  <c:v>184.22342847137105</c:v>
                </c:pt>
                <c:pt idx="37">
                  <c:v>184.62791104885309</c:v>
                </c:pt>
                <c:pt idx="38">
                  <c:v>190.30292418140431</c:v>
                </c:pt>
                <c:pt idx="39">
                  <c:v>194.22517947819998</c:v>
                </c:pt>
                <c:pt idx="40">
                  <c:v>195.08317282437403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519-4EF5-B5DA-A0E0D7835369}"/>
            </c:ext>
          </c:extLst>
        </c:ser>
        <c:ser>
          <c:idx val="2"/>
          <c:order val="2"/>
          <c:tx>
            <c:v>Total Provence-Alpes-Côte d'Azur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multiLvlStrRef>
              <c:f>'Cumul annuel'!$A$10:$B$50</c:f>
              <c:multiLvlStrCache>
                <c:ptCount val="4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  <c:pt idx="16">
                    <c:v>2020</c:v>
                  </c:pt>
                  <c:pt idx="20">
                    <c:v>2021</c:v>
                  </c:pt>
                  <c:pt idx="24">
                    <c:v>2022</c:v>
                  </c:pt>
                  <c:pt idx="28">
                    <c:v>2023</c:v>
                  </c:pt>
                  <c:pt idx="32">
                    <c:v>2024</c:v>
                  </c:pt>
                  <c:pt idx="36">
                    <c:v>2025</c:v>
                  </c:pt>
                  <c:pt idx="40">
                    <c:v>2026</c:v>
                  </c:pt>
                </c:lvl>
              </c:multiLvlStrCache>
            </c:multiLvlStrRef>
          </c:cat>
          <c:val>
            <c:numRef>
              <c:f>'Cumul annuel'!$T$10:$T$50</c:f>
              <c:numCache>
                <c:formatCode>0.0</c:formatCode>
                <c:ptCount val="41"/>
                <c:pt idx="0">
                  <c:v>140</c:v>
                </c:pt>
                <c:pt idx="1">
                  <c:v>142.69956656769392</c:v>
                </c:pt>
                <c:pt idx="2">
                  <c:v>142.61595167400432</c:v>
                </c:pt>
                <c:pt idx="3">
                  <c:v>143.24664687212041</c:v>
                </c:pt>
                <c:pt idx="4">
                  <c:v>144.29063854475959</c:v>
                </c:pt>
                <c:pt idx="5">
                  <c:v>144.38619842326202</c:v>
                </c:pt>
                <c:pt idx="6">
                  <c:v>147.71168219514692</c:v>
                </c:pt>
                <c:pt idx="7">
                  <c:v>152.88147162212894</c:v>
                </c:pt>
                <c:pt idx="8">
                  <c:v>160.22047029111636</c:v>
                </c:pt>
                <c:pt idx="9">
                  <c:v>167.69325279000716</c:v>
                </c:pt>
                <c:pt idx="10">
                  <c:v>172.28729394901197</c:v>
                </c:pt>
                <c:pt idx="11">
                  <c:v>175.91379133817958</c:v>
                </c:pt>
                <c:pt idx="12">
                  <c:v>182.65554076652674</c:v>
                </c:pt>
                <c:pt idx="13">
                  <c:v>187.18746800450498</c:v>
                </c:pt>
                <c:pt idx="14">
                  <c:v>192.4408723251766</c:v>
                </c:pt>
                <c:pt idx="15">
                  <c:v>200.91225555441792</c:v>
                </c:pt>
                <c:pt idx="16">
                  <c:v>199.10378485375924</c:v>
                </c:pt>
                <c:pt idx="17">
                  <c:v>188.61131019419133</c:v>
                </c:pt>
                <c:pt idx="18">
                  <c:v>199.19456673833659</c:v>
                </c:pt>
                <c:pt idx="19">
                  <c:v>206.82502303675642</c:v>
                </c:pt>
                <c:pt idx="20">
                  <c:v>221.97126377939321</c:v>
                </c:pt>
                <c:pt idx="21">
                  <c:v>252.3401931674687</c:v>
                </c:pt>
                <c:pt idx="22">
                  <c:v>250.07303504999828</c:v>
                </c:pt>
                <c:pt idx="23">
                  <c:v>255.309716391932</c:v>
                </c:pt>
                <c:pt idx="24">
                  <c:v>258.48947134910071</c:v>
                </c:pt>
                <c:pt idx="25">
                  <c:v>253.9862120746732</c:v>
                </c:pt>
                <c:pt idx="26">
                  <c:v>261.90573700556297</c:v>
                </c:pt>
                <c:pt idx="27">
                  <c:v>263.92443943892698</c:v>
                </c:pt>
                <c:pt idx="28">
                  <c:v>258.83109791474692</c:v>
                </c:pt>
                <c:pt idx="29">
                  <c:v>253.75447936930479</c:v>
                </c:pt>
                <c:pt idx="30">
                  <c:v>251.24603255861575</c:v>
                </c:pt>
                <c:pt idx="31">
                  <c:v>246.41786969727994</c:v>
                </c:pt>
                <c:pt idx="32">
                  <c:v>252.66031876045187</c:v>
                </c:pt>
                <c:pt idx="33">
                  <c:v>253.56813760622504</c:v>
                </c:pt>
                <c:pt idx="34">
                  <c:v>252.43575304597113</c:v>
                </c:pt>
                <c:pt idx="35">
                  <c:v>253.67803146650286</c:v>
                </c:pt>
                <c:pt idx="36">
                  <c:v>249.49967577898363</c:v>
                </c:pt>
                <c:pt idx="37">
                  <c:v>253.42957578239651</c:v>
                </c:pt>
                <c:pt idx="38">
                  <c:v>262.57465615508005</c:v>
                </c:pt>
                <c:pt idx="39">
                  <c:v>269.00344698133171</c:v>
                </c:pt>
                <c:pt idx="40">
                  <c:v>279.02528923927514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519-4EF5-B5DA-A0E0D7835369}"/>
            </c:ext>
          </c:extLst>
        </c:ser>
        <c:ser>
          <c:idx val="0"/>
          <c:order val="3"/>
          <c:tx>
            <c:v>Provence-Alpes-Côte d'Azur hors micro-entrepreneurs</c:v>
          </c:tx>
          <c:spPr>
            <a:ln w="28575" cap="rnd">
              <a:solidFill>
                <a:schemeClr val="accent2"/>
              </a:solidFill>
              <a:prstDash val="dash"/>
              <a:round/>
            </a:ln>
            <a:effectLst/>
          </c:spPr>
          <c:marker>
            <c:symbol val="none"/>
          </c:marker>
          <c:cat>
            <c:multiLvlStrRef>
              <c:f>'Cumul annuel'!$A$10:$B$50</c:f>
              <c:multiLvlStrCache>
                <c:ptCount val="4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  <c:pt idx="16">
                    <c:v>2020</c:v>
                  </c:pt>
                  <c:pt idx="20">
                    <c:v>2021</c:v>
                  </c:pt>
                  <c:pt idx="24">
                    <c:v>2022</c:v>
                  </c:pt>
                  <c:pt idx="28">
                    <c:v>2023</c:v>
                  </c:pt>
                  <c:pt idx="32">
                    <c:v>2024</c:v>
                  </c:pt>
                  <c:pt idx="36">
                    <c:v>2025</c:v>
                  </c:pt>
                  <c:pt idx="40">
                    <c:v>2026</c:v>
                  </c:pt>
                </c:lvl>
              </c:multiLvlStrCache>
            </c:multiLvlStrRef>
          </c:cat>
          <c:val>
            <c:numRef>
              <c:f>'Cumul annuel'!$S$10:$S$50</c:f>
              <c:numCache>
                <c:formatCode>0.0</c:formatCode>
                <c:ptCount val="41"/>
                <c:pt idx="0">
                  <c:v>140</c:v>
                </c:pt>
                <c:pt idx="1">
                  <c:v>145.18060836501903</c:v>
                </c:pt>
                <c:pt idx="2">
                  <c:v>146.86311787072242</c:v>
                </c:pt>
                <c:pt idx="3">
                  <c:v>150</c:v>
                </c:pt>
                <c:pt idx="4">
                  <c:v>152.01996197718631</c:v>
                </c:pt>
                <c:pt idx="5">
                  <c:v>152.31939163498097</c:v>
                </c:pt>
                <c:pt idx="6">
                  <c:v>155.31844106463876</c:v>
                </c:pt>
                <c:pt idx="7">
                  <c:v>158.18916349809888</c:v>
                </c:pt>
                <c:pt idx="8">
                  <c:v>159.72433460076044</c:v>
                </c:pt>
                <c:pt idx="9">
                  <c:v>164.62927756653991</c:v>
                </c:pt>
                <c:pt idx="10">
                  <c:v>166.24524714828897</c:v>
                </c:pt>
                <c:pt idx="11">
                  <c:v>165.1045627376426</c:v>
                </c:pt>
                <c:pt idx="12">
                  <c:v>170</c:v>
                </c:pt>
                <c:pt idx="13">
                  <c:v>171.30703422053233</c:v>
                </c:pt>
                <c:pt idx="14">
                  <c:v>171.13117870722434</c:v>
                </c:pt>
                <c:pt idx="15">
                  <c:v>168.89733840304183</c:v>
                </c:pt>
                <c:pt idx="16">
                  <c:v>158.53136882129277</c:v>
                </c:pt>
                <c:pt idx="17">
                  <c:v>140.28517110266159</c:v>
                </c:pt>
                <c:pt idx="18">
                  <c:v>141.81083650190115</c:v>
                </c:pt>
                <c:pt idx="19">
                  <c:v>147.34315589353614</c:v>
                </c:pt>
                <c:pt idx="20">
                  <c:v>154.71007604562737</c:v>
                </c:pt>
                <c:pt idx="21">
                  <c:v>175.0712927756654</c:v>
                </c:pt>
                <c:pt idx="22">
                  <c:v>176.44486692015209</c:v>
                </c:pt>
                <c:pt idx="23">
                  <c:v>176.71102661596959</c:v>
                </c:pt>
                <c:pt idx="24">
                  <c:v>176.99619771863118</c:v>
                </c:pt>
                <c:pt idx="25">
                  <c:v>174.78612167300378</c:v>
                </c:pt>
                <c:pt idx="26">
                  <c:v>175.68916349809888</c:v>
                </c:pt>
                <c:pt idx="27">
                  <c:v>178.24619771863118</c:v>
                </c:pt>
                <c:pt idx="28">
                  <c:v>174.7480988593156</c:v>
                </c:pt>
                <c:pt idx="29">
                  <c:v>171.00760456273764</c:v>
                </c:pt>
                <c:pt idx="30">
                  <c:v>169.97148288973384</c:v>
                </c:pt>
                <c:pt idx="31">
                  <c:v>168.09410646387832</c:v>
                </c:pt>
                <c:pt idx="32">
                  <c:v>174.37262357414448</c:v>
                </c:pt>
                <c:pt idx="33">
                  <c:v>174.92395437262357</c:v>
                </c:pt>
                <c:pt idx="34">
                  <c:v>172.87547528517112</c:v>
                </c:pt>
                <c:pt idx="35">
                  <c:v>171.42585551330799</c:v>
                </c:pt>
                <c:pt idx="36">
                  <c:v>167.25285171102661</c:v>
                </c:pt>
                <c:pt idx="37">
                  <c:v>168.66920152091254</c:v>
                </c:pt>
                <c:pt idx="38">
                  <c:v>173.01330798479086</c:v>
                </c:pt>
                <c:pt idx="39">
                  <c:v>176.0171102661597</c:v>
                </c:pt>
                <c:pt idx="40">
                  <c:v>179.22528517110266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519-4EF5-B5DA-A0E0D78353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05317920"/>
        <c:axId val="1705316960"/>
      </c:lineChart>
      <c:catAx>
        <c:axId val="17053179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25400" cap="flat" cmpd="sng" algn="ctr">
            <a:solidFill>
              <a:schemeClr val="bg2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705316960"/>
        <c:crossesAt val="100"/>
        <c:auto val="1"/>
        <c:lblAlgn val="ctr"/>
        <c:lblOffset val="100"/>
        <c:tickLblSkip val="4"/>
        <c:tickMarkSkip val="4"/>
        <c:noMultiLvlLbl val="1"/>
      </c:catAx>
      <c:valAx>
        <c:axId val="1705316960"/>
        <c:scaling>
          <c:orientation val="minMax"/>
          <c:max val="300"/>
          <c:min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705317920"/>
        <c:crosses val="autoZero"/>
        <c:crossBetween val="midCat"/>
        <c:majorUnit val="20"/>
        <c:minorUnit val="1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6633682742078191E-2"/>
          <c:y val="0.10190922057280717"/>
          <c:w val="0.92431118858147676"/>
          <c:h val="0.1313306052462908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0.02599</cdr:x>
      <cdr:y>0.86096</cdr:y>
    </cdr:from>
    <cdr:to>
      <cdr:x>1</cdr:x>
      <cdr:y>1</cdr:y>
    </cdr:to>
    <cdr:sp macro="" textlink="">
      <cdr:nvSpPr>
        <cdr:cNvPr id="4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79317" y="2948940"/>
          <a:ext cx="6720593" cy="4762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endParaRPr lang="fr-FR" sz="900" b="0" i="1" u="none" strike="noStrike" baseline="0">
            <a:solidFill>
              <a:srgbClr val="000000"/>
            </a:solidFill>
            <a:latin typeface="Calibri"/>
          </a:endParaRPr>
        </a:p>
      </cdr:txBody>
    </cdr:sp>
  </cdr:relSizeAnchor>
  <cdr:relSizeAnchor xmlns:cdr="http://schemas.openxmlformats.org/drawingml/2006/chartDrawing">
    <cdr:from>
      <cdr:x>0.02599</cdr:x>
      <cdr:y>0.85678</cdr:y>
    </cdr:from>
    <cdr:to>
      <cdr:x>1</cdr:x>
      <cdr:y>1</cdr:y>
    </cdr:to>
    <cdr:sp macro="" textlink="">
      <cdr:nvSpPr>
        <cdr:cNvPr id="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74675" y="3190875"/>
          <a:ext cx="6546165" cy="5334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données provisoires, corrigées des variations saisonnières 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emploi salarié en fin de trimestre </a:t>
          </a:r>
        </a:p>
        <a:p xmlns:a="http://schemas.openxmlformats.org/drawingml/2006/main">
          <a:pPr rtl="0" eaLnBrk="1" fontAlgn="auto" latinLnBrk="0" hangingPunct="1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</a:t>
          </a:r>
          <a:endParaRPr lang="fr-FR" sz="900">
            <a:effectLst/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</cdr:x>
      <cdr:y>0.88029</cdr:y>
    </cdr:from>
    <cdr:to>
      <cdr:x>1</cdr:x>
      <cdr:y>1</cdr:y>
    </cdr:to>
    <cdr:sp macro="" textlink="">
      <cdr:nvSpPr>
        <cdr:cNvPr id="3" name="Text Box 1">
          <a:extLst xmlns:a="http://schemas.openxmlformats.org/drawingml/2006/main">
            <a:ext uri="{FF2B5EF4-FFF2-40B4-BE49-F238E27FC236}">
              <a16:creationId xmlns:a16="http://schemas.microsoft.com/office/drawing/2014/main" id="{DA88C067-CF1C-7E00-BE62-B413ECD558F2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3831074"/>
          <a:ext cx="6124576" cy="52098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100" b="1" i="0" baseline="0">
              <a:effectLst/>
              <a:latin typeface="+mn-lt"/>
              <a:ea typeface="+mn-ea"/>
              <a:cs typeface="+mn-cs"/>
            </a:rPr>
            <a:t>Note</a:t>
          </a:r>
          <a:r>
            <a:rPr lang="fr-FR" sz="1100" b="0" i="0" baseline="0">
              <a:effectLst/>
              <a:latin typeface="+mn-lt"/>
              <a:ea typeface="+mn-ea"/>
              <a:cs typeface="+mn-cs"/>
            </a:rPr>
            <a:t> : données en date de jugement. </a:t>
          </a:r>
          <a:endParaRPr lang="fr-FR" sz="1200">
            <a:effectLst/>
          </a:endParaRPr>
        </a:p>
        <a:p xmlns:a="http://schemas.openxmlformats.org/drawingml/2006/main">
          <a:pPr rtl="0"/>
          <a:r>
            <a:rPr lang="fr-FR" sz="1100" b="1" i="1" baseline="0">
              <a:effectLst/>
              <a:latin typeface="+mn-lt"/>
              <a:ea typeface="+mn-ea"/>
              <a:cs typeface="+mn-cs"/>
            </a:rPr>
            <a:t>Source</a:t>
          </a:r>
          <a:r>
            <a:rPr lang="fr-FR" sz="1100" b="0" i="1" baseline="0">
              <a:effectLst/>
              <a:latin typeface="+mn-lt"/>
              <a:ea typeface="+mn-ea"/>
              <a:cs typeface="+mn-cs"/>
            </a:rPr>
            <a:t> : Banque de France, Fiben</a:t>
          </a:r>
          <a:endParaRPr lang="fr-FR" sz="1200">
            <a:effectLst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0.01213</cdr:x>
      <cdr:y>0</cdr:y>
    </cdr:from>
    <cdr:to>
      <cdr:x>0.9711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83480" y="0"/>
          <a:ext cx="6600365" cy="77432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fr-FR" sz="15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rPr>
            <a:t>Contribution de l'emploi hors intérim et de l'intérim </a:t>
          </a:r>
        </a:p>
        <a:p xmlns:a="http://schemas.openxmlformats.org/drawingml/2006/main"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fr-FR" sz="15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rPr>
            <a:t>à l'évolution de l'emploi salarié, dans les Bouches-du-Rhône</a:t>
          </a: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(en nombre)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/>
        </a:p>
      </cdr:txBody>
    </cdr:sp>
  </cdr:relSizeAnchor>
  <cdr:relSizeAnchor xmlns:cdr="http://schemas.openxmlformats.org/drawingml/2006/chartDrawing">
    <cdr:from>
      <cdr:x>0.01276</cdr:x>
      <cdr:y>0.8743</cdr:y>
    </cdr:from>
    <cdr:to>
      <cdr:x>0.99775</cdr:x>
      <cdr:y>1</cdr:y>
    </cdr:to>
    <cdr:sp macro="" textlink="">
      <cdr:nvSpPr>
        <cdr:cNvPr id="6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5758" y="3590925"/>
          <a:ext cx="6619960" cy="51625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 :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données provisoires, corrigées des variations saisonnières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 :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emploi salarié en fin de trimestre </a:t>
          </a:r>
        </a:p>
        <a:p xmlns:a="http://schemas.openxmlformats.org/drawingml/2006/main">
          <a:pPr rtl="0" eaLnBrk="1" fontAlgn="auto" latinLnBrk="0" hangingPunct="1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 </a:t>
          </a:r>
          <a:endParaRPr lang="fr-FR" sz="900">
            <a:effectLst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0.11387</cdr:x>
      <cdr:y>0</cdr:y>
    </cdr:from>
    <cdr:to>
      <cdr:x>0.94144</cdr:x>
      <cdr:y>0.17608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803681" y="0"/>
          <a:ext cx="5841009" cy="7468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fr-FR" sz="1500" b="1" i="0" baseline="0" dirty="0"/>
            <a:t>Evolution de la contribution de l'intérim et de l'emploi hors intérim </a:t>
          </a:r>
        </a:p>
        <a:p xmlns:a="http://schemas.openxmlformats.org/drawingml/2006/main">
          <a:pPr algn="ctr"/>
          <a:r>
            <a:rPr lang="fr-FR" sz="1500" b="1" i="0" baseline="0" dirty="0"/>
            <a:t>à l'emploi salarié, dans les Bouches-du-Rhône</a:t>
          </a:r>
        </a:p>
        <a:p xmlns:a="http://schemas.openxmlformats.org/drawingml/2006/main">
          <a:pPr algn="ctr" eaLnBrk="1" fontAlgn="auto" latinLnBrk="0" hangingPunct="1"/>
          <a:r>
            <a:rPr lang="fr-FR" sz="1100" b="0" i="1" baseline="0" dirty="0">
              <a:effectLst/>
              <a:latin typeface="+mn-lt"/>
              <a:ea typeface="+mn-ea"/>
              <a:cs typeface="+mn-cs"/>
            </a:rPr>
            <a:t>(en nombre, entre le T4 2025 et le T1 2026) </a:t>
          </a:r>
          <a:endParaRPr lang="fr-FR" dirty="0">
            <a:effectLst/>
          </a:endParaRPr>
        </a:p>
        <a:p xmlns:a="http://schemas.openxmlformats.org/drawingml/2006/main">
          <a:pPr algn="ctr"/>
          <a:endParaRPr lang="fr-FR" sz="1400" b="1" i="0" baseline="0" dirty="0"/>
        </a:p>
        <a:p xmlns:a="http://schemas.openxmlformats.org/drawingml/2006/main">
          <a:pPr algn="ctr"/>
          <a:endParaRPr lang="fr-FR" sz="1400" b="1" i="0" baseline="0" dirty="0"/>
        </a:p>
      </cdr:txBody>
    </cdr:sp>
  </cdr:relSizeAnchor>
  <cdr:relSizeAnchor xmlns:cdr="http://schemas.openxmlformats.org/drawingml/2006/chartDrawing">
    <cdr:from>
      <cdr:x>0</cdr:x>
      <cdr:y>0.82202</cdr:y>
    </cdr:from>
    <cdr:to>
      <cdr:x>0.98564</cdr:x>
      <cdr:y>1</cdr:y>
    </cdr:to>
    <cdr:sp macro="" textlink="">
      <cdr:nvSpPr>
        <cdr:cNvPr id="4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3630911"/>
          <a:ext cx="6783928" cy="78614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données arrondies provisoires, corrigées des variations saisonnières ; l'addition des quatre secteurs d'activité ne correspond pas au total de l'emploi salarié, car le secteur 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Agriculture, sylviculture et pêche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qui représente 1 % de l'emploi salarié total n'est pas représentée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emploi salarié en fin de trimestre 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</a:t>
          </a:r>
          <a:endParaRPr lang="fr-FR" sz="900">
            <a:effectLst/>
          </a:endParaRPr>
        </a:p>
        <a:p xmlns:a="http://schemas.openxmlformats.org/drawingml/2006/main">
          <a:pPr algn="l" rtl="0">
            <a:defRPr sz="1000"/>
          </a:pPr>
          <a:endParaRPr lang="fr-FR" sz="900" b="0" i="1" u="none" strike="noStrike" baseline="0">
            <a:solidFill>
              <a:srgbClr val="000000"/>
            </a:solidFill>
            <a:latin typeface="Calibri"/>
          </a:endParaRPr>
        </a:p>
      </cdr:txBody>
    </cdr:sp>
  </cdr:relSizeAnchor>
  <cdr:relSizeAnchor xmlns:cdr="http://schemas.openxmlformats.org/drawingml/2006/chartDrawing">
    <cdr:from>
      <cdr:x>0.26781</cdr:x>
      <cdr:y>0.20807</cdr:y>
    </cdr:from>
    <cdr:to>
      <cdr:x>0.26781</cdr:x>
      <cdr:y>0.70657</cdr:y>
    </cdr:to>
    <cdr:cxnSp macro="">
      <cdr:nvCxnSpPr>
        <cdr:cNvPr id="5" name="Connecteur droit 4">
          <a:extLst xmlns:a="http://schemas.openxmlformats.org/drawingml/2006/main">
            <a:ext uri="{FF2B5EF4-FFF2-40B4-BE49-F238E27FC236}">
              <a16:creationId xmlns:a16="http://schemas.microsoft.com/office/drawing/2014/main" id="{95240F31-DCB2-D90F-60E8-EBBFF01AA8C5}"/>
            </a:ext>
          </a:extLst>
        </cdr:cNvPr>
        <cdr:cNvCxnSpPr/>
      </cdr:nvCxnSpPr>
      <cdr:spPr>
        <a:xfrm xmlns:a="http://schemas.openxmlformats.org/drawingml/2006/main" flipV="1">
          <a:off x="1843299" y="919071"/>
          <a:ext cx="0" cy="2201904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ysClr val="windowText" lastClr="000000"/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0.00758</cdr:x>
      <cdr:y>0.01243</cdr:y>
    </cdr:from>
    <cdr:to>
      <cdr:x>0.97288</cdr:x>
      <cdr:y>0.16829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52171" y="56238"/>
          <a:ext cx="6643904" cy="70516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/>
          <a:r>
            <a:rPr lang="fr-FR" sz="1500" b="1" i="0" u="none" strike="noStrike" kern="1200" baseline="0">
              <a:solidFill>
                <a:srgbClr val="000000"/>
              </a:solidFill>
              <a:latin typeface="+mn-lt"/>
              <a:ea typeface="Calibri"/>
              <a:cs typeface="Calibri"/>
            </a:rPr>
            <a:t>Evolution de l'emploi salarié par secteur d'activité y compris intérim, </a:t>
          </a:r>
        </a:p>
        <a:p xmlns:a="http://schemas.openxmlformats.org/drawingml/2006/main">
          <a:pPr algn="ctr" rtl="0"/>
          <a:r>
            <a:rPr lang="fr-FR" sz="1500" b="1" i="0" u="none" strike="noStrike" kern="1200" baseline="0">
              <a:solidFill>
                <a:srgbClr val="000000"/>
              </a:solidFill>
              <a:latin typeface="Calibri"/>
              <a:ea typeface="Calibri"/>
              <a:cs typeface="Calibri"/>
            </a:rPr>
            <a:t>dans les Bouches-du-Rhône</a:t>
          </a:r>
        </a:p>
        <a:p xmlns:a="http://schemas.openxmlformats.org/drawingml/2006/main">
          <a:pPr algn="ctr" rtl="0"/>
          <a:r>
            <a:rPr lang="fr-FR" sz="1100" b="0" i="1" baseline="0">
              <a:effectLst/>
              <a:latin typeface="+mn-lt"/>
              <a:ea typeface="+mn-ea"/>
              <a:cs typeface="+mn-cs"/>
            </a:rPr>
            <a:t>(en indice base 100 au 1</a:t>
          </a:r>
          <a:r>
            <a:rPr lang="fr-FR" sz="1100" b="0" i="1" baseline="30000">
              <a:effectLst/>
              <a:latin typeface="+mn-lt"/>
              <a:ea typeface="+mn-ea"/>
              <a:cs typeface="+mn-cs"/>
            </a:rPr>
            <a:t>er</a:t>
          </a:r>
          <a:r>
            <a:rPr lang="fr-FR" sz="1100" b="0" i="1" baseline="0">
              <a:effectLst/>
              <a:latin typeface="+mn-lt"/>
              <a:ea typeface="+mn-ea"/>
              <a:cs typeface="+mn-cs"/>
            </a:rPr>
            <a:t> trimestre 2016)</a:t>
          </a:r>
          <a:endParaRPr lang="fr-FR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/>
        </a:p>
      </cdr:txBody>
    </cdr:sp>
  </cdr:relSizeAnchor>
  <cdr:relSizeAnchor xmlns:cdr="http://schemas.openxmlformats.org/drawingml/2006/chartDrawing">
    <cdr:from>
      <cdr:x>0.00709</cdr:x>
      <cdr:y>0.85781</cdr:y>
    </cdr:from>
    <cdr:to>
      <cdr:x>0.97062</cdr:x>
      <cdr:y>1</cdr:y>
    </cdr:to>
    <cdr:sp macro="" textlink="">
      <cdr:nvSpPr>
        <cdr:cNvPr id="6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7625" y="3505201"/>
          <a:ext cx="6475775" cy="58102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 :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données provisoires, corrigées des variations saisonnières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 :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emploi salarié en fin de trimestre </a:t>
          </a:r>
          <a:endParaRPr lang="fr-FR" sz="900">
            <a:effectLst/>
          </a:endParaRPr>
        </a:p>
        <a:p xmlns:a="http://schemas.openxmlformats.org/drawingml/2006/main">
          <a:pPr rtl="0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 </a:t>
          </a:r>
          <a:endParaRPr lang="fr-FR" sz="900">
            <a:effectLst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</cdr:x>
      <cdr:y>0.85518</cdr:y>
    </cdr:from>
    <cdr:to>
      <cdr:x>0.89124</cdr:x>
      <cdr:y>0.98006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0" y="4442889"/>
          <a:ext cx="7867650" cy="6487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900" b="1" i="0" baseline="0" dirty="0">
              <a:effectLst/>
              <a:latin typeface="+mn-lt"/>
              <a:ea typeface="+mn-ea"/>
              <a:cs typeface="+mn-cs"/>
            </a:rPr>
            <a:t>Note</a:t>
          </a:r>
          <a:r>
            <a:rPr lang="fr-FR" sz="900" b="0" i="0" baseline="0" dirty="0">
              <a:effectLst/>
              <a:latin typeface="+mn-lt"/>
              <a:ea typeface="+mn-ea"/>
              <a:cs typeface="+mn-cs"/>
            </a:rPr>
            <a:t> : données provisoires</a:t>
          </a:r>
        </a:p>
        <a:p xmlns:a="http://schemas.openxmlformats.org/drawingml/2006/main">
          <a:pPr rtl="0"/>
          <a:r>
            <a:rPr lang="fr-FR" sz="900" b="1" i="0" baseline="0" dirty="0">
              <a:effectLst/>
              <a:latin typeface="+mn-lt"/>
              <a:ea typeface="+mn-ea"/>
              <a:cs typeface="+mn-cs"/>
            </a:rPr>
            <a:t>Lecture : </a:t>
          </a:r>
          <a:r>
            <a:rPr lang="fr-FR" sz="900" b="0" i="0" baseline="0" dirty="0">
              <a:effectLst/>
              <a:latin typeface="+mn-lt"/>
              <a:ea typeface="+mn-ea"/>
              <a:cs typeface="+mn-cs"/>
            </a:rPr>
            <a:t>2 200 contrats d'apprentissage ont commencé entre janvier et mars 2026 dans les Bouches-du-Rhône. Fin mars 2026, le département  compte 32 700 bénéficiaires de contrats d'apprentissage.</a:t>
          </a:r>
          <a:endParaRPr lang="fr-FR" sz="900" dirty="0">
            <a:effectLst/>
          </a:endParaRPr>
        </a:p>
        <a:p xmlns:a="http://schemas.openxmlformats.org/drawingml/2006/main">
          <a:pPr rtl="0"/>
          <a:r>
            <a:rPr lang="fr-FR" sz="900" b="1" i="1" baseline="0" dirty="0">
              <a:effectLst/>
              <a:latin typeface="+mn-lt"/>
              <a:ea typeface="+mn-ea"/>
              <a:cs typeface="+mn-cs"/>
            </a:rPr>
            <a:t>Source : </a:t>
          </a:r>
          <a:r>
            <a:rPr lang="fr-FR" sz="900" b="0" i="1" baseline="0" dirty="0">
              <a:effectLst/>
              <a:latin typeface="+mn-lt"/>
              <a:ea typeface="+mn-ea"/>
              <a:cs typeface="+mn-cs"/>
            </a:rPr>
            <a:t>Dares, Système d’information sur l’apprentissage </a:t>
          </a:r>
          <a:endParaRPr lang="fr-FR" sz="900" dirty="0">
            <a:effectLst/>
          </a:endParaRPr>
        </a:p>
        <a:p xmlns:a="http://schemas.openxmlformats.org/drawingml/2006/main">
          <a:pPr marL="0" marR="0" indent="0" defTabSz="914400" rtl="0" eaLnBrk="1" fontAlgn="auto" latinLnBrk="0" hangingPunct="1">
            <a:lnSpc>
              <a:spcPts val="12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900" i="1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0.02604</cdr:x>
      <cdr:y>0.84615</cdr:y>
    </cdr:from>
    <cdr:to>
      <cdr:x>0.9091</cdr:x>
      <cdr:y>0.99704</cdr:y>
    </cdr:to>
    <cdr:sp macro="" textlink="">
      <cdr:nvSpPr>
        <cdr:cNvPr id="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74623" y="2724142"/>
          <a:ext cx="5921447" cy="48578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fr-FR" sz="1000" b="1" i="0" u="none" strike="noStrike" baseline="0">
              <a:solidFill>
                <a:srgbClr val="000000"/>
              </a:solidFill>
              <a:latin typeface="+mn-lt"/>
            </a:rPr>
            <a:t>Note : </a:t>
          </a: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données trimestrielles provisoires, corrigées des variations saisonnières ; estimation à +/- 0,3 point près du</a:t>
          </a:r>
        </a:p>
        <a:p xmlns:a="http://schemas.openxmlformats.org/drawingml/2006/main">
          <a:pPr algn="l" rtl="0">
            <a:defRPr sz="1000"/>
          </a:pP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niveau du taux de chômage national et de son évolution d’un trimestre à l’autre</a:t>
          </a:r>
        </a:p>
        <a:p xmlns:a="http://schemas.openxmlformats.org/drawingml/2006/main">
          <a:pPr algn="l" rtl="0">
            <a:defRPr sz="1000"/>
          </a:pPr>
          <a:r>
            <a:rPr lang="fr-FR" sz="1000" b="1" i="1" u="none" strike="noStrike" baseline="0">
              <a:solidFill>
                <a:srgbClr val="000000"/>
              </a:solidFill>
              <a:latin typeface="Calibri"/>
            </a:rPr>
            <a:t>Source : </a:t>
          </a:r>
          <a:r>
            <a:rPr lang="fr-FR" sz="1000" b="0" i="1" u="none" strike="noStrike" baseline="0">
              <a:solidFill>
                <a:srgbClr val="000000"/>
              </a:solidFill>
              <a:latin typeface="+mn-lt"/>
            </a:rPr>
            <a:t>Insee, taux de chômage au sens du BIT (national ) et taux de chômage localisés (régional et départementaux)</a:t>
          </a:r>
        </a:p>
        <a:p xmlns:a="http://schemas.openxmlformats.org/drawingml/2006/main">
          <a:pPr algn="l" rtl="0">
            <a:defRPr sz="1000"/>
          </a:pPr>
          <a:r>
            <a:rPr lang="fr-FR" sz="1000" b="0" i="1" u="none" strike="noStrike" baseline="0">
              <a:solidFill>
                <a:srgbClr val="000000"/>
              </a:solidFill>
              <a:latin typeface="+mn-lt"/>
            </a:rPr>
            <a:t> et départementaux)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</cdr:x>
      <cdr:y>0.84194</cdr:y>
    </cdr:from>
    <cdr:to>
      <cdr:x>0</cdr:x>
      <cdr:y>0.84218</cdr:y>
    </cdr:to>
    <cdr:sp macro="" textlink="">
      <cdr:nvSpPr>
        <cdr:cNvPr id="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3952875"/>
          <a:ext cx="6924675" cy="7810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* Pour évaluer la comparabilité avec Bouches-du-Rhône, les critères retenus sont le nombre total d'emplois (salariés et non salariés) du département, ainsi qu'une structurelle sectorielle proche</a:t>
          </a:r>
        </a:p>
        <a:p xmlns:a="http://schemas.openxmlformats.org/drawingml/2006/main">
          <a:pPr algn="l" rtl="0">
            <a:defRPr sz="1000"/>
          </a:pPr>
          <a:r>
            <a:rPr lang="fr-FR" sz="1000" b="1" i="0" u="none" strike="noStrike" baseline="0">
              <a:solidFill>
                <a:srgbClr val="000000"/>
              </a:solidFill>
              <a:latin typeface="+mn-lt"/>
            </a:rPr>
            <a:t>Note : </a:t>
          </a: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données trimestrielles provisoires, corrigées des variations saisonnières ; estimation à +/- 0,3 point près du niveau du taux de chômage national et de son évolution d’un trimestre à l’autre</a:t>
          </a:r>
        </a:p>
        <a:p xmlns:a="http://schemas.openxmlformats.org/drawingml/2006/main">
          <a:pPr algn="l" rtl="0">
            <a:defRPr sz="1000"/>
          </a:pPr>
          <a:r>
            <a:rPr lang="fr-FR" sz="1000" b="1" i="1" u="none" strike="noStrike" baseline="0">
              <a:solidFill>
                <a:srgbClr val="000000"/>
              </a:solidFill>
              <a:latin typeface="Calibri"/>
            </a:rPr>
            <a:t>Source : </a:t>
          </a:r>
          <a:r>
            <a:rPr lang="fr-FR" sz="1000" b="0" i="1" u="none" strike="noStrike" baseline="0">
              <a:solidFill>
                <a:srgbClr val="000000"/>
              </a:solidFill>
              <a:latin typeface="Calibri"/>
            </a:rPr>
            <a:t>Insee, taux de chômage au sens du BIT (national ) et taux de chômage localisés (régional</a:t>
          </a:r>
          <a:r>
            <a:rPr lang="fr-FR" sz="1000" b="0" i="1" baseline="0">
              <a:effectLst/>
              <a:latin typeface="+mn-lt"/>
              <a:ea typeface="+mn-ea"/>
              <a:cs typeface="+mn-cs"/>
            </a:rPr>
            <a:t> et départementaux</a:t>
          </a:r>
          <a:r>
            <a:rPr lang="fr-FR" sz="1000" b="0" i="1" u="none" strike="noStrike" baseline="0">
              <a:solidFill>
                <a:srgbClr val="000000"/>
              </a:solidFill>
              <a:latin typeface="Calibri"/>
            </a:rPr>
            <a:t>)</a:t>
          </a:r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0.00196</cdr:y>
    </cdr:to>
    <cdr:sp macro="" textlink="">
      <cdr:nvSpPr>
        <cdr:cNvPr id="4" name="ZoneTexte 1"/>
        <cdr:cNvSpPr txBox="1"/>
      </cdr:nvSpPr>
      <cdr:spPr>
        <a:xfrm xmlns:a="http://schemas.openxmlformats.org/drawingml/2006/main">
          <a:off x="50800" y="50800"/>
          <a:ext cx="6886575" cy="3714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/>
          <a:r>
            <a:rPr lang="fr-FR" sz="1500" b="1" i="0" baseline="0">
              <a:effectLst/>
              <a:latin typeface="+mn-lt"/>
              <a:ea typeface="+mn-ea"/>
              <a:cs typeface="+mn-cs"/>
            </a:rPr>
            <a:t>Taux de chômage localisés dans les départements comparables* au T3 2023</a:t>
          </a:r>
          <a:endParaRPr lang="fr-FR" sz="1100"/>
        </a:p>
      </cdr:txBody>
    </cdr:sp>
  </cdr:relSizeAnchor>
  <cdr:relSizeAnchor xmlns:cdr="http://schemas.openxmlformats.org/drawingml/2006/chartDrawing">
    <cdr:from>
      <cdr:x>0.0055</cdr:x>
      <cdr:y>0.01073</cdr:y>
    </cdr:from>
    <cdr:to>
      <cdr:x>1</cdr:x>
      <cdr:y>0.0892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50800" y="50800"/>
          <a:ext cx="6886589" cy="3714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/>
          <a:r>
            <a:rPr lang="fr-FR" sz="1500" b="1" i="0" baseline="0">
              <a:effectLst/>
              <a:latin typeface="+mn-lt"/>
              <a:ea typeface="+mn-ea"/>
              <a:cs typeface="+mn-cs"/>
            </a:rPr>
            <a:t>Taux de chômage localisés dans les départements comparables* au T1 2026</a:t>
          </a:r>
          <a:endParaRPr lang="fr-FR" sz="1100"/>
        </a:p>
      </cdr:txBody>
    </cdr:sp>
  </cdr:relSizeAnchor>
  <cdr:relSizeAnchor xmlns:cdr="http://schemas.openxmlformats.org/drawingml/2006/chartDrawing">
    <cdr:from>
      <cdr:x>0</cdr:x>
      <cdr:y>0.82361</cdr:y>
    </cdr:from>
    <cdr:to>
      <cdr:x>1</cdr:x>
      <cdr:y>0.9886</cdr:y>
    </cdr:to>
    <cdr:sp macro="" textlink="">
      <cdr:nvSpPr>
        <cdr:cNvPr id="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3898900"/>
          <a:ext cx="6924675" cy="7810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0" i="0" baseline="0">
              <a:effectLst/>
              <a:latin typeface="+mn-lt"/>
              <a:ea typeface="+mn-ea"/>
              <a:cs typeface="+mn-cs"/>
            </a:rPr>
            <a:t>* Pour évaluer la comparabilité avec Bouches-du-Rhône, les critères retenus sont le nombre total d'emplois (salariés et non salariés) du département, ainsi qu'une structure sectorielle proche</a:t>
          </a:r>
          <a:endParaRPr lang="fr-FR" sz="1000">
            <a:effectLst/>
          </a:endParaRPr>
        </a:p>
        <a:p xmlns:a="http://schemas.openxmlformats.org/drawingml/2006/main">
          <a:pPr algn="l" rtl="0">
            <a:defRPr sz="1000"/>
          </a:pPr>
          <a:r>
            <a:rPr lang="fr-FR" sz="1000" b="1" i="0" u="none" strike="noStrike" baseline="0">
              <a:solidFill>
                <a:srgbClr val="000000"/>
              </a:solidFill>
              <a:latin typeface="+mn-lt"/>
            </a:rPr>
            <a:t>Note : </a:t>
          </a: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données trimestrielles provisoires, corrigées des variations saisonnières ; estimation à +/- 0,3 point près du niveau du taux de chômage national et de son évolution d’un trimestre à l’autre</a:t>
          </a:r>
        </a:p>
        <a:p xmlns:a="http://schemas.openxmlformats.org/drawingml/2006/main">
          <a:pPr algn="l" rtl="0">
            <a:defRPr sz="1000"/>
          </a:pPr>
          <a:r>
            <a:rPr lang="fr-FR" sz="1000" b="1" i="1" u="none" strike="noStrike" baseline="0">
              <a:solidFill>
                <a:srgbClr val="000000"/>
              </a:solidFill>
              <a:latin typeface="Calibri"/>
            </a:rPr>
            <a:t>Source : </a:t>
          </a:r>
          <a:r>
            <a:rPr lang="fr-FR" sz="1000" b="0" i="1" u="none" strike="noStrike" baseline="0">
              <a:solidFill>
                <a:srgbClr val="000000"/>
              </a:solidFill>
              <a:latin typeface="Calibri"/>
            </a:rPr>
            <a:t>Insee, taux de chômage au sens du BIT (national ) et taux de chômage localisés (régional et départementaux)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</cdr:x>
      <cdr:y>0.80753</cdr:y>
    </cdr:from>
    <cdr:to>
      <cdr:x>0.99065</cdr:x>
      <cdr:y>0.99738</cdr:y>
    </cdr:to>
    <cdr:sp macro="" textlink="">
      <cdr:nvSpPr>
        <cdr:cNvPr id="3" name="ZoneTexte 1"/>
        <cdr:cNvSpPr txBox="1"/>
      </cdr:nvSpPr>
      <cdr:spPr>
        <a:xfrm xmlns:a="http://schemas.openxmlformats.org/drawingml/2006/main">
          <a:off x="0" y="3676650"/>
          <a:ext cx="6057873" cy="8643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000" b="0" i="0">
              <a:effectLst/>
              <a:latin typeface="+mn-lt"/>
              <a:ea typeface="+mn-ea"/>
              <a:cs typeface="+mn-cs"/>
            </a:rPr>
            <a:t>* Pour le RSA et la PA, la notion de bénéficiaires renvoie à celle de foyer et non d’individu. Pour l’ASS, elle renvoie à l’individu qui perçoit l’allocation.</a:t>
          </a:r>
          <a:endParaRPr lang="fr-FR" sz="1000">
            <a:effectLst/>
          </a:endParaRPr>
        </a:p>
        <a:p xmlns:a="http://schemas.openxmlformats.org/drawingml/2006/main">
          <a:pPr eaLnBrk="1" fontAlgn="auto" latinLnBrk="0" hangingPunct="1"/>
          <a:r>
            <a:rPr lang="fr-FR" sz="1000" b="0" i="0">
              <a:effectLst/>
              <a:latin typeface="+mn-lt"/>
              <a:ea typeface="+mn-ea"/>
              <a:cs typeface="+mn-cs"/>
            </a:rPr>
            <a:t>** Données à fin</a:t>
          </a:r>
          <a:r>
            <a:rPr lang="fr-FR" sz="1000" b="0" i="0" baseline="0">
              <a:effectLst/>
              <a:latin typeface="+mn-lt"/>
              <a:ea typeface="+mn-ea"/>
              <a:cs typeface="+mn-cs"/>
            </a:rPr>
            <a:t> </a:t>
          </a:r>
          <a:r>
            <a:rPr lang="fr-FR" sz="1000" b="0" i="0">
              <a:effectLst/>
              <a:latin typeface="+mn-lt"/>
              <a:ea typeface="+mn-ea"/>
              <a:cs typeface="+mn-cs"/>
            </a:rPr>
            <a:t>février</a:t>
          </a:r>
          <a:endParaRPr lang="fr-FR" sz="1000">
            <a:effectLst/>
          </a:endParaRPr>
        </a:p>
        <a:p xmlns:a="http://schemas.openxmlformats.org/drawingml/2006/main">
          <a:pPr eaLnBrk="1" fontAlgn="auto" latinLnBrk="0" hangingPunct="1"/>
          <a:r>
            <a:rPr lang="fr-FR" sz="1000" b="1" i="0">
              <a:effectLst/>
              <a:latin typeface="+mn-lt"/>
              <a:ea typeface="+mn-ea"/>
              <a:cs typeface="+mn-cs"/>
            </a:rPr>
            <a:t>Note : </a:t>
          </a:r>
          <a:r>
            <a:rPr lang="fr-FR" sz="1000" i="0">
              <a:effectLst/>
              <a:latin typeface="+mn-lt"/>
              <a:ea typeface="+mn-ea"/>
              <a:cs typeface="+mn-cs"/>
            </a:rPr>
            <a:t>données provisoires</a:t>
          </a:r>
          <a:endParaRPr lang="fr-FR" sz="1000">
            <a:effectLst/>
          </a:endParaRPr>
        </a:p>
        <a:p xmlns:a="http://schemas.openxmlformats.org/drawingml/2006/main">
          <a:r>
            <a:rPr lang="fr-FR" sz="1000" b="1" i="1">
              <a:effectLst/>
              <a:latin typeface="+mn-lt"/>
              <a:ea typeface="+mn-ea"/>
              <a:cs typeface="+mn-cs"/>
            </a:rPr>
            <a:t>Sources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Cnaf, Allstat FR6 et FR2 ; MSA ;  France Travail, FNA - </a:t>
          </a:r>
          <a:r>
            <a:rPr lang="fr-FR" sz="1000" b="1" i="1">
              <a:effectLst/>
              <a:latin typeface="+mn-lt"/>
              <a:ea typeface="+mn-ea"/>
              <a:cs typeface="+mn-cs"/>
            </a:rPr>
            <a:t>Traitements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Drees</a:t>
          </a:r>
          <a:endParaRPr lang="fr-FR" sz="1000">
            <a:effectLst/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0.02592</cdr:x>
      <cdr:y>0.90134</cdr:y>
    </cdr:from>
    <cdr:to>
      <cdr:x>0.89902</cdr:x>
      <cdr:y>0.98028</cdr:y>
    </cdr:to>
    <cdr:sp macro="" textlink="">
      <cdr:nvSpPr>
        <cdr:cNvPr id="2" name="Text Box 1">
          <a:extLst xmlns:a="http://schemas.openxmlformats.org/drawingml/2006/main">
            <a:ext uri="{FF2B5EF4-FFF2-40B4-BE49-F238E27FC236}">
              <a16:creationId xmlns:a16="http://schemas.microsoft.com/office/drawing/2014/main" id="{7E4BD3CD-C52D-50EC-A772-6E89A58BAE0E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84150" y="4060825"/>
          <a:ext cx="6203955" cy="35564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fr-FR" sz="1000" b="1" i="0" u="none" strike="noStrike" baseline="0">
              <a:solidFill>
                <a:srgbClr val="000000"/>
              </a:solidFill>
              <a:latin typeface="+mn-lt"/>
            </a:rPr>
            <a:t>Champ</a:t>
          </a: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 : ensemble des activités marchandes hors agriculture</a:t>
          </a:r>
        </a:p>
        <a:p xmlns:a="http://schemas.openxmlformats.org/drawingml/2006/main">
          <a:pPr algn="l" rtl="0">
            <a:defRPr sz="1000"/>
          </a:pPr>
          <a:r>
            <a:rPr lang="fr-FR" sz="1000" b="1" i="1" u="none" strike="noStrike" baseline="0">
              <a:solidFill>
                <a:srgbClr val="000000"/>
              </a:solidFill>
              <a:latin typeface="+mn-lt"/>
            </a:rPr>
            <a:t>Source</a:t>
          </a:r>
          <a:r>
            <a:rPr lang="fr-FR" sz="1000" b="0" i="1" u="none" strike="noStrike" baseline="0">
              <a:solidFill>
                <a:srgbClr val="000000"/>
              </a:solidFill>
              <a:latin typeface="+mn-lt"/>
            </a:rPr>
            <a:t> : Insee, SIDE (Système d'information sur la démographie d'entreprises)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3B42B4-5B0C-4F64-B942-15A058E52D3B}" type="datetimeFigureOut">
              <a:rPr lang="fr-FR" smtClean="0"/>
              <a:t>22/06/2026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025D0B-1863-49FE-BB0E-BE766CD873D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68051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81BDC1-2E55-4A3B-A51F-0A4221669760}" type="datetimeFigureOut">
              <a:rPr lang="fr-FR" smtClean="0"/>
              <a:t>22/06/2026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025E1C-9CFD-400D-8595-7A8158A95F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0586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08692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0" i="0" u="none" strike="noStrike" baseline="0" dirty="0">
              <a:ln>
                <a:noFill/>
              </a:ln>
              <a:solidFill>
                <a:srgbClr val="000000"/>
              </a:solidFill>
              <a:effectLst/>
              <a:latin typeface="Times New Roman" pitchFamily="18"/>
              <a:ea typeface="MS Gothic" pitchFamily="2"/>
              <a:cs typeface="Tahoma" pitchFamily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0" i="0" u="none" strike="noStrike" baseline="0" dirty="0">
              <a:ln>
                <a:noFill/>
              </a:ln>
              <a:solidFill>
                <a:srgbClr val="000000"/>
              </a:solidFill>
              <a:effectLst/>
              <a:latin typeface="Times New Roman" pitchFamily="18"/>
              <a:ea typeface="MS Gothic" pitchFamily="2"/>
              <a:cs typeface="Tahoma" pitchFamily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0448745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41611052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25890545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9254050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6955184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28570171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0" i="0" u="none" strike="noStrike" baseline="0" dirty="0">
              <a:ln>
                <a:noFill/>
              </a:ln>
              <a:solidFill>
                <a:srgbClr val="000000"/>
              </a:solidFill>
              <a:effectLst/>
              <a:latin typeface="Times New Roman" pitchFamily="18"/>
              <a:ea typeface="MS Gothic" pitchFamily="2"/>
              <a:cs typeface="Tahoma" pitchFamily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0" y="6568767"/>
            <a:ext cx="2133600" cy="36512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fr-FR" sz="1500"/>
              <a:t>Edition juin 2026</a:t>
            </a:r>
            <a:endParaRPr lang="fr-FR" sz="150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568767"/>
            <a:ext cx="2895600" cy="365125"/>
          </a:xfrm>
        </p:spPr>
        <p:txBody>
          <a:bodyPr/>
          <a:lstStyle>
            <a:lvl1pPr>
              <a:defRPr sz="1500" baseline="0"/>
            </a:lvl1pPr>
          </a:lstStyle>
          <a:p>
            <a:r>
              <a:rPr lang="fr-FR"/>
              <a:t>Les éclairages conjoncturels départementaux - Bouches-du-Rhône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739398" y="6568767"/>
            <a:ext cx="404601" cy="289233"/>
          </a:xfrm>
          <a:solidFill>
            <a:schemeClr val="accent6">
              <a:lumMod val="75000"/>
            </a:schemeClr>
          </a:solidFill>
        </p:spPr>
        <p:txBody>
          <a:bodyPr/>
          <a:lstStyle>
            <a:lvl1pPr>
              <a:defRPr sz="1700" baseline="0">
                <a:solidFill>
                  <a:schemeClr val="bg1"/>
                </a:solidFill>
              </a:defRPr>
            </a:lvl1pPr>
          </a:lstStyle>
          <a:p>
            <a:fld id="{3C7AC07C-28E4-BD4F-9FFB-37ABAC856C34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40054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juin 2026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Bouches-du-Rhône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7806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juin 2026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Bouches-du-Rhône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9862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juin 2026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Bouches-du-Rhône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8633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juin 2026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Bouches-du-Rhône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3947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juin 2026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Bouches-du-Rhône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4810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juin 2026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Bouches-du-Rhône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6953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juin 2026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Bouches-du-Rhône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3859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juin 2026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Bouches-du-Rhône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250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juin 2026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Bouches-du-Rhône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0105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juin 2026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Bouches-du-Rhône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0357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Edition juin 2026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Les éclairages conjoncturels départementaux - Bouches-du-Rhône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649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2ahUKEwimsOizzOjgAhVWAGMBHXMQAxYQjRx6BAgBEAU&amp;url=https://www.ania.net/economie-export/ega-point-de-conjoncture&amp;psig=AOvVaw0wwhQEom1VbtCAOZvqCiu4&amp;ust=1551792264050881" TargetMode="External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paca.dreets.gouv.fr/Les-publications-periodiques-9124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paca.dreets.gouv.fr/Les-indicateurs-cles-de-la-Dreets-Paca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0" y="1426952"/>
            <a:ext cx="91440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i="1" dirty="0">
                <a:solidFill>
                  <a:schemeClr val="bg1">
                    <a:lumMod val="65000"/>
                  </a:schemeClr>
                </a:solidFill>
              </a:rPr>
              <a:t>Les éclairages conjoncturels départementaux</a:t>
            </a:r>
          </a:p>
          <a:p>
            <a:pPr algn="ctr"/>
            <a:endParaRPr lang="fr-FR" sz="1500" i="1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266951" y="6520993"/>
            <a:ext cx="5562564" cy="365125"/>
          </a:xfrm>
        </p:spPr>
        <p:txBody>
          <a:bodyPr/>
          <a:lstStyle/>
          <a:p>
            <a:r>
              <a:rPr lang="fr-FR" dirty="0"/>
              <a:t>Les éclairages conjoncturels départementaux - Bouches-du-Rhône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juin 2026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3669362" y="6213216"/>
            <a:ext cx="5472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b="1" i="1" dirty="0"/>
              <a:t>Services études, statistiques, évaluation</a:t>
            </a:r>
          </a:p>
        </p:txBody>
      </p:sp>
      <p:pic>
        <p:nvPicPr>
          <p:cNvPr id="1031" name="Picture 7" descr="Résultat de recherche d'images pour &quot;conjoncture&quot;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67" y="4356280"/>
            <a:ext cx="2409504" cy="1668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oneTexte 11"/>
          <p:cNvSpPr txBox="1"/>
          <p:nvPr/>
        </p:nvSpPr>
        <p:spPr>
          <a:xfrm rot="5400000">
            <a:off x="8181834" y="5253081"/>
            <a:ext cx="1674047" cy="246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000" i="1" dirty="0"/>
              <a:t>Crédit photo : ©</a:t>
            </a:r>
            <a:r>
              <a:rPr lang="fr-FR" sz="1000" i="1" dirty="0" err="1"/>
              <a:t>Shutterstock</a:t>
            </a:r>
            <a:endParaRPr lang="fr-FR" sz="1000" i="1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3049" y="4400875"/>
            <a:ext cx="2528714" cy="1685809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824" y="4356280"/>
            <a:ext cx="2508319" cy="1774997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802227" y="1964353"/>
            <a:ext cx="7537512" cy="489364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0" h="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fr-FR" sz="5000" b="1" dirty="0">
                <a:ln/>
                <a:solidFill>
                  <a:schemeClr val="accent1">
                    <a:lumMod val="75000"/>
                  </a:schemeClr>
                </a:solidFill>
              </a:rPr>
              <a:t>La situation conjoncturelle </a:t>
            </a:r>
          </a:p>
          <a:p>
            <a:pPr algn="ctr"/>
            <a:r>
              <a:rPr lang="fr-FR" sz="5000" b="1" dirty="0">
                <a:ln/>
                <a:solidFill>
                  <a:schemeClr val="accent1">
                    <a:lumMod val="75000"/>
                  </a:schemeClr>
                </a:solidFill>
              </a:rPr>
              <a:t>au 1</a:t>
            </a:r>
            <a:r>
              <a:rPr lang="fr-FR" sz="5000" b="1" baseline="30000" dirty="0">
                <a:ln/>
                <a:solidFill>
                  <a:schemeClr val="accent1">
                    <a:lumMod val="75000"/>
                  </a:schemeClr>
                </a:solidFill>
              </a:rPr>
              <a:t>er</a:t>
            </a:r>
            <a:r>
              <a:rPr lang="fr-FR" sz="5000" b="1" dirty="0">
                <a:ln/>
                <a:solidFill>
                  <a:schemeClr val="accent1">
                    <a:lumMod val="75000"/>
                  </a:schemeClr>
                </a:solidFill>
              </a:rPr>
              <a:t> trimestre 2026</a:t>
            </a:r>
          </a:p>
          <a:p>
            <a:pPr algn="ctr"/>
            <a:r>
              <a:rPr lang="fr-FR" sz="5000" b="1" dirty="0">
                <a:ln/>
                <a:solidFill>
                  <a:schemeClr val="accent1">
                    <a:lumMod val="75000"/>
                  </a:schemeClr>
                </a:solidFill>
              </a:rPr>
              <a:t>dans les Bouches-du-Rhône</a:t>
            </a:r>
          </a:p>
          <a:p>
            <a:pPr algn="ctr"/>
            <a:endParaRPr lang="fr-FR" sz="5400" b="1" dirty="0">
              <a:ln/>
              <a:solidFill>
                <a:schemeClr val="accent3"/>
              </a:solidFill>
            </a:endParaRPr>
          </a:p>
          <a:p>
            <a:pPr algn="ctr"/>
            <a:endParaRPr lang="fr-FR" sz="5400" b="1" dirty="0">
              <a:ln/>
              <a:solidFill>
                <a:schemeClr val="accent3"/>
              </a:solidFill>
            </a:endParaRPr>
          </a:p>
          <a:p>
            <a:pPr algn="ctr"/>
            <a:endParaRPr lang="fr-FR" sz="54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15" name="Picture 4" descr="http://intranet.direccte.gouv.fr/paca/Etudes%20et%20statistiques/Les%20logos/Cartouche%20Pr%C3%A9fet%20de%20r%C3%A9gion%20%E2%80%93%20DREET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54197" cy="1275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96673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8965" y="-1637"/>
            <a:ext cx="89323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2800" b="1" dirty="0">
                <a:solidFill>
                  <a:srgbClr val="4F81BD">
                    <a:lumMod val="75000"/>
                  </a:srgbClr>
                </a:solidFill>
              </a:rPr>
              <a:t>Demande d’emploi - avertissement : </a:t>
            </a:r>
          </a:p>
          <a:p>
            <a:pPr lvl="0"/>
            <a:r>
              <a:rPr lang="fr-FR" sz="2800" b="1" dirty="0">
                <a:solidFill>
                  <a:srgbClr val="4F81BD">
                    <a:lumMod val="75000"/>
                  </a:srgbClr>
                </a:solidFill>
              </a:rPr>
              <a:t>mise en place de la loi pour le plein emploi depuis 2025</a:t>
            </a:r>
            <a:endParaRPr lang="fr-FR" sz="25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74526" y="87296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10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647645" y="6579716"/>
            <a:ext cx="5848710" cy="365125"/>
          </a:xfrm>
        </p:spPr>
        <p:txBody>
          <a:bodyPr/>
          <a:lstStyle/>
          <a:p>
            <a:r>
              <a:rPr lang="fr-FR"/>
              <a:t>Les éclairages conjoncturels départementaux - Bouches-du-Rhône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juin 2026</a:t>
            </a:r>
            <a:endParaRPr lang="fr-FR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D7BA48EB-44EF-7369-00ED-82D1BA2D1475}"/>
              </a:ext>
            </a:extLst>
          </p:cNvPr>
          <p:cNvSpPr txBox="1"/>
          <p:nvPr/>
        </p:nvSpPr>
        <p:spPr>
          <a:xfrm>
            <a:off x="174526" y="1063996"/>
            <a:ext cx="870314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400" dirty="0">
                <a:solidFill>
                  <a:srgbClr val="002060"/>
                </a:solidFill>
              </a:rPr>
              <a:t>Comme le prévoit la loi pour le plein emploi du 18 décembre 2023, </a:t>
            </a:r>
            <a:r>
              <a:rPr lang="fr-FR" sz="1400" b="1" dirty="0">
                <a:solidFill>
                  <a:srgbClr val="002060"/>
                </a:solidFill>
              </a:rPr>
              <a:t>depuis janvier 2025, de nouveaux publics sont systématiquement inscrits à France Travail 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srgbClr val="002060"/>
                </a:solidFill>
              </a:rPr>
              <a:t>les </a:t>
            </a:r>
            <a:r>
              <a:rPr lang="fr-FR" sz="1400" b="1" dirty="0">
                <a:solidFill>
                  <a:srgbClr val="00B0F0"/>
                </a:solidFill>
              </a:rPr>
              <a:t>demandeurs et bénéficiaires du RSA </a:t>
            </a:r>
            <a:r>
              <a:rPr lang="fr-FR" sz="1400" b="1" dirty="0">
                <a:solidFill>
                  <a:srgbClr val="002060"/>
                </a:solidFill>
              </a:rPr>
              <a:t>(Revenu de solidarité active) 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srgbClr val="002060"/>
                </a:solidFill>
              </a:rPr>
              <a:t>les </a:t>
            </a:r>
            <a:r>
              <a:rPr lang="fr-FR" sz="1400" b="1" dirty="0">
                <a:solidFill>
                  <a:srgbClr val="00B0F0"/>
                </a:solidFill>
              </a:rPr>
              <a:t>jeunes en recherche d'emploi </a:t>
            </a:r>
            <a:r>
              <a:rPr lang="fr-FR" sz="1400" b="1" dirty="0">
                <a:solidFill>
                  <a:srgbClr val="002060"/>
                </a:solidFill>
              </a:rPr>
              <a:t>suivis par les missions locales en CEJ (Contrat d'engagement jeune), </a:t>
            </a:r>
            <a:r>
              <a:rPr lang="fr-FR" sz="1400" b="1" dirty="0" err="1">
                <a:solidFill>
                  <a:srgbClr val="002060"/>
                </a:solidFill>
              </a:rPr>
              <a:t>Pacea</a:t>
            </a:r>
            <a:r>
              <a:rPr lang="fr-FR" sz="1400" b="1" dirty="0">
                <a:solidFill>
                  <a:srgbClr val="002060"/>
                </a:solidFill>
              </a:rPr>
              <a:t> (Parcours contractualisé d'accompagnement vers l'emploi et l'autonomie) ou AIJ (Accompagnement intensif des jeunes) 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srgbClr val="002060"/>
                </a:solidFill>
              </a:rPr>
              <a:t>les </a:t>
            </a:r>
            <a:r>
              <a:rPr lang="fr-FR" sz="1400" b="1" dirty="0">
                <a:solidFill>
                  <a:srgbClr val="00B0F0"/>
                </a:solidFill>
              </a:rPr>
              <a:t>personnes en situation de handicap </a:t>
            </a:r>
            <a:r>
              <a:rPr lang="fr-FR" sz="1400" b="1" dirty="0">
                <a:solidFill>
                  <a:srgbClr val="002060"/>
                </a:solidFill>
              </a:rPr>
              <a:t>suivies par Cap emploi</a:t>
            </a:r>
            <a:r>
              <a:rPr lang="fr-FR" sz="1400" dirty="0">
                <a:solidFill>
                  <a:srgbClr val="002060"/>
                </a:solidFill>
              </a:rPr>
              <a:t>. </a:t>
            </a:r>
          </a:p>
          <a:p>
            <a:pPr algn="just"/>
            <a:r>
              <a:rPr lang="fr-FR" sz="1400" dirty="0">
                <a:solidFill>
                  <a:srgbClr val="002060"/>
                </a:solidFill>
              </a:rPr>
              <a:t>Selon leurs situations socioprofessionnelles, ces publics sont orientés vers différents parcours d'accompagnement. L’orientation des personnes bénéficiant déjà du RSA avant la mise en place de la réforme étant progressive à partir du 1</a:t>
            </a:r>
            <a:r>
              <a:rPr lang="fr-FR" sz="1400" baseline="30000" dirty="0">
                <a:solidFill>
                  <a:srgbClr val="002060"/>
                </a:solidFill>
              </a:rPr>
              <a:t>er</a:t>
            </a:r>
            <a:r>
              <a:rPr lang="fr-FR" sz="1400" dirty="0">
                <a:solidFill>
                  <a:srgbClr val="002060"/>
                </a:solidFill>
              </a:rPr>
              <a:t> janvier 2025, la montée en charge statistique l'est aussi. </a:t>
            </a:r>
          </a:p>
          <a:p>
            <a:pPr algn="just"/>
            <a:endParaRPr lang="fr-FR" sz="1400" dirty="0">
              <a:solidFill>
                <a:srgbClr val="002060"/>
              </a:solidFill>
            </a:endParaRPr>
          </a:p>
          <a:p>
            <a:pPr algn="just"/>
            <a:r>
              <a:rPr lang="fr-FR" sz="1400" dirty="0">
                <a:solidFill>
                  <a:srgbClr val="002060"/>
                </a:solidFill>
              </a:rPr>
              <a:t>Pour prendre en compte les situations de ces nouveaux publics, </a:t>
            </a:r>
            <a:r>
              <a:rPr lang="fr-FR" sz="1400" b="1" dirty="0">
                <a:solidFill>
                  <a:srgbClr val="002060"/>
                </a:solidFill>
              </a:rPr>
              <a:t>deux nouvelles catégories statistiques sont créées, selon les recommandations du </a:t>
            </a:r>
            <a:r>
              <a:rPr lang="fr-FR" sz="1400" b="1" dirty="0" err="1">
                <a:solidFill>
                  <a:srgbClr val="002060"/>
                </a:solidFill>
              </a:rPr>
              <a:t>Cnis</a:t>
            </a:r>
            <a:r>
              <a:rPr lang="fr-FR" sz="1400" b="1" dirty="0">
                <a:solidFill>
                  <a:srgbClr val="002060"/>
                </a:solidFill>
              </a:rPr>
              <a:t> : la </a:t>
            </a:r>
            <a:r>
              <a:rPr lang="fr-FR" sz="1400" b="1" dirty="0">
                <a:solidFill>
                  <a:srgbClr val="00B0F0"/>
                </a:solidFill>
              </a:rPr>
              <a:t>catégorie F</a:t>
            </a:r>
            <a:r>
              <a:rPr lang="fr-FR" sz="1400" b="1" dirty="0">
                <a:solidFill>
                  <a:srgbClr val="002060"/>
                </a:solidFill>
              </a:rPr>
              <a:t> pour les personnes orientées en parcours social et la </a:t>
            </a:r>
            <a:r>
              <a:rPr lang="fr-FR" sz="1400" b="1" dirty="0">
                <a:solidFill>
                  <a:srgbClr val="00B0F0"/>
                </a:solidFill>
              </a:rPr>
              <a:t>catégorie G </a:t>
            </a:r>
            <a:r>
              <a:rPr lang="fr-FR" sz="1400" b="1" dirty="0">
                <a:solidFill>
                  <a:srgbClr val="002060"/>
                </a:solidFill>
              </a:rPr>
              <a:t>pour les demandeurs et bénéficiaires du RSA en attente d'orientation</a:t>
            </a:r>
            <a:r>
              <a:rPr lang="fr-FR" sz="1400" dirty="0">
                <a:solidFill>
                  <a:srgbClr val="002060"/>
                </a:solidFill>
              </a:rPr>
              <a:t>. </a:t>
            </a:r>
          </a:p>
          <a:p>
            <a:pPr algn="just"/>
            <a:endParaRPr lang="fr-FR" sz="1400" dirty="0">
              <a:solidFill>
                <a:srgbClr val="002060"/>
              </a:solidFill>
            </a:endParaRPr>
          </a:p>
          <a:p>
            <a:pPr algn="just"/>
            <a:r>
              <a:rPr lang="fr-FR" sz="1400" dirty="0">
                <a:solidFill>
                  <a:srgbClr val="002060"/>
                </a:solidFill>
              </a:rPr>
              <a:t>Cette phase de transition devrait durer deux ans en France métropolitaine. </a:t>
            </a:r>
            <a:r>
              <a:rPr lang="fr-FR" sz="1400" b="1" dirty="0">
                <a:solidFill>
                  <a:srgbClr val="002060"/>
                </a:solidFill>
              </a:rPr>
              <a:t>Afin d'appréhender les évolutions conjoncturelles du nombre d'inscrits à France Travail pendant cette période, la Dares a mis à disposition, aux niveaux national et régional seulement, des indicateurs complémentaires hors bénéficiaires du RSA et hors jeunes « en parcours » (CEJ, </a:t>
            </a:r>
            <a:r>
              <a:rPr lang="fr-FR" sz="1400" b="1" dirty="0" err="1">
                <a:solidFill>
                  <a:srgbClr val="002060"/>
                </a:solidFill>
              </a:rPr>
              <a:t>Pacea</a:t>
            </a:r>
            <a:r>
              <a:rPr lang="fr-FR" sz="1400" b="1" dirty="0">
                <a:solidFill>
                  <a:srgbClr val="002060"/>
                </a:solidFill>
              </a:rPr>
              <a:t> et AIJ)</a:t>
            </a:r>
            <a:r>
              <a:rPr lang="fr-FR" sz="1400" dirty="0">
                <a:solidFill>
                  <a:srgbClr val="002060"/>
                </a:solidFill>
              </a:rPr>
              <a:t>. Ces séries, dites « contrefactuelles » ne sont pas disponibles au niveau départemental. </a:t>
            </a:r>
            <a:r>
              <a:rPr lang="fr-FR" sz="1400" b="1" dirty="0">
                <a:solidFill>
                  <a:srgbClr val="FF0000"/>
                </a:solidFill>
              </a:rPr>
              <a:t>Entre 2025 et 2027, il n’est donc plus possible de réaliser des analyses conjoncturelles de la demande d’emploi au niveau départemental.</a:t>
            </a:r>
          </a:p>
          <a:p>
            <a:pPr algn="just"/>
            <a:endParaRPr lang="fr-FR" sz="1400" b="1" dirty="0">
              <a:solidFill>
                <a:srgbClr val="FF0000"/>
              </a:solidFill>
            </a:endParaRPr>
          </a:p>
          <a:p>
            <a:pPr algn="just"/>
            <a:r>
              <a:rPr lang="fr-FR" sz="1400" dirty="0">
                <a:solidFill>
                  <a:srgbClr val="002060"/>
                </a:solidFill>
              </a:rPr>
              <a:t>Néanmoins, un chiffrage du nombre total d’inscrits, comprenant ces nouveaux publics, a été réalisé par la Dares et permet de situer chaque département au sein de la région. C’est ce qui est présenté dans la diapositive suivante.</a:t>
            </a:r>
          </a:p>
        </p:txBody>
      </p:sp>
    </p:spTree>
    <p:extLst>
      <p:ext uri="{BB962C8B-B14F-4D97-AF65-F5344CB8AC3E}">
        <p14:creationId xmlns:p14="http://schemas.microsoft.com/office/powerpoint/2010/main" val="3533884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C0002607-7376-F7D9-A651-F701A27C0A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012" y="947357"/>
            <a:ext cx="8181975" cy="3552825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63375" y="-1637"/>
            <a:ext cx="90179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2400" b="1" dirty="0">
                <a:solidFill>
                  <a:srgbClr val="4F81BD">
                    <a:lumMod val="75000"/>
                  </a:srgbClr>
                </a:solidFill>
              </a:rPr>
              <a:t>Au 1</a:t>
            </a:r>
            <a:r>
              <a:rPr lang="fr-FR" sz="2400" b="1" baseline="30000" dirty="0">
                <a:solidFill>
                  <a:srgbClr val="4F81BD">
                    <a:lumMod val="75000"/>
                  </a:srgbClr>
                </a:solidFill>
              </a:rPr>
              <a:t>er</a:t>
            </a:r>
            <a:r>
              <a:rPr lang="fr-FR" sz="2400" b="1" dirty="0">
                <a:solidFill>
                  <a:srgbClr val="4F81BD">
                    <a:lumMod val="75000"/>
                  </a:srgbClr>
                </a:solidFill>
              </a:rPr>
              <a:t> trimestre 2026, la baisse trimestrielle de la demande d’emploi y compris nouveaux publics est plus rapide qu’au niveau régional</a:t>
            </a:r>
            <a:endParaRPr lang="fr-FR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74526" y="87296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11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690777" y="6568767"/>
            <a:ext cx="5848710" cy="365125"/>
          </a:xfrm>
        </p:spPr>
        <p:txBody>
          <a:bodyPr/>
          <a:lstStyle/>
          <a:p>
            <a:r>
              <a:rPr lang="fr-FR" dirty="0"/>
              <a:t>Les éclairages conjoncturels départementaux - Bouches-du-Rhône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juin 2026</a:t>
            </a:r>
            <a:endParaRPr lang="fr-FR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FCF47F1-EFD2-654D-55A6-4926D0EBD43A}"/>
              </a:ext>
            </a:extLst>
          </p:cNvPr>
          <p:cNvSpPr txBox="1"/>
          <p:nvPr/>
        </p:nvSpPr>
        <p:spPr>
          <a:xfrm>
            <a:off x="394121" y="4629775"/>
            <a:ext cx="86871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200" b="1" dirty="0">
                <a:solidFill>
                  <a:srgbClr val="FF0000"/>
                </a:solidFill>
              </a:rPr>
              <a:t>Avertissements : </a:t>
            </a:r>
          </a:p>
          <a:p>
            <a:pPr marL="171450" indent="-171450" algn="just">
              <a:buFontTx/>
              <a:buChar char="-"/>
            </a:pPr>
            <a:r>
              <a:rPr lang="fr-FR" sz="1200" dirty="0">
                <a:solidFill>
                  <a:srgbClr val="FF0000"/>
                </a:solidFill>
              </a:rPr>
              <a:t>Les évolutions sont perturbées par des changements dans les règles d’actualisation subvenus au 1</a:t>
            </a:r>
            <a:r>
              <a:rPr lang="fr-FR" sz="1200" baseline="30000" dirty="0">
                <a:solidFill>
                  <a:srgbClr val="FF0000"/>
                </a:solidFill>
              </a:rPr>
              <a:t>er</a:t>
            </a:r>
            <a:r>
              <a:rPr lang="fr-FR" sz="1200" dirty="0">
                <a:solidFill>
                  <a:srgbClr val="FF0000"/>
                </a:solidFill>
              </a:rPr>
              <a:t> semestre 2025 et par l’entrée en vigueur en juin 2025 du décret relatif aux sanctions applicables aux inscrits à France Travail en cas de manquement à leurs obligations. </a:t>
            </a:r>
          </a:p>
          <a:p>
            <a:pPr marL="171450" indent="-171450" algn="just">
              <a:buFontTx/>
              <a:buChar char="-"/>
            </a:pPr>
            <a:r>
              <a:rPr lang="fr-FR" sz="1200" dirty="0">
                <a:solidFill>
                  <a:srgbClr val="FF0000"/>
                </a:solidFill>
              </a:rPr>
              <a:t>Une estimation de l’impact de ces deux effets a été réalisée par la Dares au 1</a:t>
            </a:r>
            <a:r>
              <a:rPr lang="fr-FR" sz="1200" baseline="30000" dirty="0">
                <a:solidFill>
                  <a:srgbClr val="FF0000"/>
                </a:solidFill>
              </a:rPr>
              <a:t>er</a:t>
            </a:r>
            <a:r>
              <a:rPr lang="fr-FR" sz="1200" dirty="0">
                <a:solidFill>
                  <a:srgbClr val="FF0000"/>
                </a:solidFill>
              </a:rPr>
              <a:t> trimestre 2026 au niveau national : </a:t>
            </a:r>
            <a:r>
              <a:rPr lang="fr-FR" sz="1200" i="1" dirty="0">
                <a:solidFill>
                  <a:srgbClr val="FF0000"/>
                </a:solidFill>
              </a:rPr>
              <a:t>in fine</a:t>
            </a:r>
            <a:r>
              <a:rPr lang="fr-FR" sz="1200" dirty="0">
                <a:solidFill>
                  <a:srgbClr val="FF0000"/>
                </a:solidFill>
              </a:rPr>
              <a:t>, le nombre de demandeurs d’emploi en catégories A, B, C hors nouveaux publics (hors BRSA et hors jeunes en parcours) aurait diminué de -1,3 % en France entière sur un trimestre et de -0,2 % sur un an. </a:t>
            </a:r>
          </a:p>
          <a:p>
            <a:pPr marL="171450" indent="-171450" algn="just">
              <a:buFontTx/>
              <a:buChar char="-"/>
            </a:pPr>
            <a:r>
              <a:rPr lang="fr-FR" sz="1200" dirty="0">
                <a:solidFill>
                  <a:srgbClr val="FF0000"/>
                </a:solidFill>
              </a:rPr>
              <a:t>Au niveau régional, seul l’impact trimestriel du décret relatif aux sanctions a été estimé par la Dares : comme au niveau national, la baisse aurait été également plus prononcée : -1,5 %.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90F27F04-1356-3792-919F-096892C79C2E}"/>
              </a:ext>
            </a:extLst>
          </p:cNvPr>
          <p:cNvSpPr/>
          <p:nvPr/>
        </p:nvSpPr>
        <p:spPr>
          <a:xfrm>
            <a:off x="7105646" y="2507523"/>
            <a:ext cx="544945" cy="1847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8C754CBF-CD53-2059-7A00-A7D0F2CC7DFC}"/>
              </a:ext>
            </a:extLst>
          </p:cNvPr>
          <p:cNvSpPr/>
          <p:nvPr/>
        </p:nvSpPr>
        <p:spPr>
          <a:xfrm>
            <a:off x="7105646" y="3079592"/>
            <a:ext cx="544945" cy="1847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95825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12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08030" y="6568767"/>
            <a:ext cx="5900468" cy="365125"/>
          </a:xfrm>
        </p:spPr>
        <p:txBody>
          <a:bodyPr/>
          <a:lstStyle/>
          <a:p>
            <a:r>
              <a:rPr lang="fr-FR" dirty="0"/>
              <a:t>Les éclairages conjoncturels départementaux - Bouches-du-Rhône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juin 2026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0" y="-16958"/>
            <a:ext cx="914399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b="1" dirty="0">
                <a:solidFill>
                  <a:srgbClr val="376092"/>
                </a:solidFill>
              </a:rPr>
              <a:t>Sur un an, hausse du nombre de foyers bénéficiaires du RSA</a:t>
            </a:r>
            <a:r>
              <a:rPr lang="fr-FR" sz="2600" b="1">
                <a:solidFill>
                  <a:srgbClr val="376092"/>
                </a:solidFill>
              </a:rPr>
              <a:t>, beaucoup plus </a:t>
            </a:r>
            <a:r>
              <a:rPr lang="fr-FR" sz="2600" b="1" dirty="0">
                <a:solidFill>
                  <a:srgbClr val="376092"/>
                </a:solidFill>
              </a:rPr>
              <a:t>prononcée pour l’ASS, baisse de la PA</a:t>
            </a:r>
          </a:p>
        </p:txBody>
      </p:sp>
      <p:graphicFrame>
        <p:nvGraphicFramePr>
          <p:cNvPr id="4" name="Graphique 3">
            <a:extLst>
              <a:ext uri="{FF2B5EF4-FFF2-40B4-BE49-F238E27FC236}">
                <a16:creationId xmlns:a16="http://schemas.microsoft.com/office/drawing/2014/main" id="{00000000-0008-0000-03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4158960"/>
              </p:ext>
            </p:extLst>
          </p:nvPr>
        </p:nvGraphicFramePr>
        <p:xfrm>
          <a:off x="769545" y="1152525"/>
          <a:ext cx="7260879" cy="5021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30556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CA52C9DA-D166-E26A-F651-5990C15CE2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231" y="1727437"/>
            <a:ext cx="8591764" cy="3087155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46856" y="0"/>
            <a:ext cx="89951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376092"/>
                </a:solidFill>
              </a:rPr>
              <a:t>Les Bouches-du-Rhône sont le seul département de la région où le nombre de bénéficiaires </a:t>
            </a:r>
            <a:r>
              <a:rPr lang="fr-FR" sz="2800" b="1">
                <a:solidFill>
                  <a:srgbClr val="376092"/>
                </a:solidFill>
              </a:rPr>
              <a:t>s’élève sur un an</a:t>
            </a:r>
            <a:endParaRPr lang="fr-FR" sz="2800" b="1" dirty="0">
              <a:solidFill>
                <a:srgbClr val="376092"/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69719" y="95506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13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08030" y="6568767"/>
            <a:ext cx="5900468" cy="365125"/>
          </a:xfrm>
        </p:spPr>
        <p:txBody>
          <a:bodyPr/>
          <a:lstStyle/>
          <a:p>
            <a:r>
              <a:rPr lang="fr-FR"/>
              <a:t>Les éclairages conjoncturels départementaux - Bouches-du-Rhône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juin 2026</a:t>
            </a:r>
            <a:endParaRPr lang="fr-FR" dirty="0"/>
          </a:p>
        </p:txBody>
      </p:sp>
      <p:sp>
        <p:nvSpPr>
          <p:cNvPr id="2" name="Rectangle 1"/>
          <p:cNvSpPr/>
          <p:nvPr/>
        </p:nvSpPr>
        <p:spPr>
          <a:xfrm>
            <a:off x="210231" y="3343690"/>
            <a:ext cx="8557945" cy="167886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80650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9719" y="420492"/>
            <a:ext cx="8995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376092"/>
                </a:solidFill>
              </a:rPr>
              <a:t>La hausse des créations d’entreprises se poursuit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69719" y="95506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14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08030" y="6568767"/>
            <a:ext cx="5900468" cy="365125"/>
          </a:xfrm>
        </p:spPr>
        <p:txBody>
          <a:bodyPr/>
          <a:lstStyle/>
          <a:p>
            <a:r>
              <a:rPr lang="fr-FR"/>
              <a:t>Les éclairages conjoncturels départementaux - Bouches-du-Rhône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juin 2026</a:t>
            </a:r>
            <a:endParaRPr lang="fr-FR" dirty="0"/>
          </a:p>
        </p:txBody>
      </p: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D9035697-99FC-9C83-A88C-B4ED2DA40A6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7059559"/>
              </p:ext>
            </p:extLst>
          </p:nvPr>
        </p:nvGraphicFramePr>
        <p:xfrm>
          <a:off x="319177" y="1174433"/>
          <a:ext cx="8289985" cy="52630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086531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9719" y="402433"/>
            <a:ext cx="8995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376092"/>
                </a:solidFill>
              </a:rPr>
              <a:t>Le nombre de défaillances d’entreprises repart à la hausse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69719" y="95506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15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08030" y="6568767"/>
            <a:ext cx="5900468" cy="365125"/>
          </a:xfrm>
        </p:spPr>
        <p:txBody>
          <a:bodyPr/>
          <a:lstStyle/>
          <a:p>
            <a:r>
              <a:rPr lang="fr-FR"/>
              <a:t>Les éclairages conjoncturels départementaux - Bouches-du-Rhône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juin 2026</a:t>
            </a:r>
            <a:endParaRPr lang="fr-FR" dirty="0"/>
          </a:p>
        </p:txBody>
      </p: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D956D3EE-1888-90E5-8AFC-F839D204F5A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7142637"/>
              </p:ext>
            </p:extLst>
          </p:nvPr>
        </p:nvGraphicFramePr>
        <p:xfrm>
          <a:off x="512860" y="1164566"/>
          <a:ext cx="8108830" cy="53747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855976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56487" y="1120580"/>
            <a:ext cx="8282911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>
              <a:defRPr/>
            </a:pPr>
            <a:endParaRPr lang="fr-FR" dirty="0"/>
          </a:p>
          <a:p>
            <a:pPr algn="ctr">
              <a:defRPr/>
            </a:pPr>
            <a:endParaRPr lang="fr-FR" dirty="0"/>
          </a:p>
          <a:p>
            <a:pPr algn="ctr">
              <a:defRPr/>
            </a:pPr>
            <a:r>
              <a:rPr lang="fr-FR" sz="2000" dirty="0"/>
              <a:t>La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Note de conjoncture </a:t>
            </a:r>
            <a:r>
              <a:rPr lang="fr-FR" sz="2000" dirty="0"/>
              <a:t>de la </a:t>
            </a:r>
            <a:r>
              <a:rPr lang="fr-FR" sz="2000" dirty="0" err="1"/>
              <a:t>Dreets</a:t>
            </a:r>
            <a:r>
              <a:rPr lang="fr-FR" sz="2000" dirty="0"/>
              <a:t> Provence-Alpes-Côte d’Azur:</a:t>
            </a:r>
          </a:p>
          <a:p>
            <a:pPr algn="ctr">
              <a:defRPr/>
            </a:pPr>
            <a:br>
              <a:rPr lang="fr-FR" dirty="0">
                <a:hlinkClick r:id="rId3"/>
              </a:rPr>
            </a:br>
            <a:r>
              <a:rPr lang="fr-FR" sz="2000" dirty="0">
                <a:hlinkClick r:id="rId3"/>
              </a:rPr>
              <a:t>https://paca.dreets.gouv.fr/Les-publications-periodiques-9124</a:t>
            </a:r>
            <a:endParaRPr lang="fr-FR" sz="2000" dirty="0"/>
          </a:p>
          <a:p>
            <a:pPr algn="ctr">
              <a:defRPr/>
            </a:pPr>
            <a:endParaRPr lang="fr-FR" dirty="0"/>
          </a:p>
          <a:p>
            <a:pPr algn="ctr">
              <a:defRPr/>
            </a:pPr>
            <a:endParaRPr lang="fr-FR" sz="2000" dirty="0"/>
          </a:p>
          <a:p>
            <a:pPr algn="ctr">
              <a:defRPr/>
            </a:pPr>
            <a:r>
              <a:rPr lang="fr-FR" sz="2000" dirty="0"/>
              <a:t>Retrouvez tous nos indicateurs dans le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Tableau de bord des indicateurs clés </a:t>
            </a:r>
          </a:p>
          <a:p>
            <a:pPr algn="ctr">
              <a:defRPr/>
            </a:pPr>
            <a:endParaRPr lang="fr-FR" sz="2000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fr-FR" sz="2000" dirty="0"/>
              <a:t>en téléchargement sur le site de la </a:t>
            </a:r>
            <a:r>
              <a:rPr lang="fr-FR" sz="2000" dirty="0" err="1"/>
              <a:t>Dreets</a:t>
            </a:r>
            <a:r>
              <a:rPr lang="fr-FR" sz="2000" dirty="0"/>
              <a:t> Provence-Alpes-Côte d’Azur : </a:t>
            </a:r>
          </a:p>
          <a:p>
            <a:pPr algn="ctr">
              <a:defRPr/>
            </a:pPr>
            <a:endParaRPr lang="fr-FR" sz="2400" dirty="0"/>
          </a:p>
          <a:p>
            <a:pPr algn="ctr"/>
            <a:r>
              <a:rPr lang="fr-FR" u="sng" dirty="0">
                <a:hlinkClick r:id="rId4"/>
              </a:rPr>
              <a:t>https://paca.dreets.gouv.fr/Les-indicateurs-cles-de-la-Dreets-Paca</a:t>
            </a:r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64895" y="465363"/>
            <a:ext cx="8612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Pour en savoir plus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16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68415" y="6568767"/>
            <a:ext cx="5840083" cy="365125"/>
          </a:xfrm>
        </p:spPr>
        <p:txBody>
          <a:bodyPr/>
          <a:lstStyle/>
          <a:p>
            <a:r>
              <a:rPr lang="fr-FR"/>
              <a:t>Les éclairages conjoncturels départementaux - Bouches-du-Rhône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juin 2026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30186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13645" y="478122"/>
            <a:ext cx="89380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Pour le 2</a:t>
            </a:r>
            <a:r>
              <a:rPr lang="fr-FR" sz="2800" b="1" baseline="30000" dirty="0"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 trimestre consécutif, l’emploi salarié se replie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2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900116" y="6492875"/>
            <a:ext cx="5795154" cy="365125"/>
          </a:xfrm>
        </p:spPr>
        <p:txBody>
          <a:bodyPr/>
          <a:lstStyle/>
          <a:p>
            <a:r>
              <a:rPr lang="fr-FR" dirty="0"/>
              <a:t>Les éclairages conjoncturels départementaux - Bouches-du-Rhône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juin 2026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7943094" y="2212351"/>
            <a:ext cx="891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3">
                    <a:lumMod val="75000"/>
                  </a:schemeClr>
                </a:solidFill>
              </a:rPr>
              <a:t>-0,2 %</a:t>
            </a:r>
            <a:r>
              <a:rPr lang="fr-FR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7969410" y="2616545"/>
            <a:ext cx="89172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6">
                    <a:lumMod val="75000"/>
                  </a:schemeClr>
                </a:solidFill>
              </a:rPr>
              <a:t>-0,1 % 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7995726" y="3195985"/>
            <a:ext cx="89172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1">
                    <a:lumMod val="75000"/>
                  </a:schemeClr>
                </a:solidFill>
              </a:rPr>
              <a:t>0,0 % 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7695270" y="1602551"/>
            <a:ext cx="13461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Au T1 2026 :</a:t>
            </a:r>
            <a:endParaRPr lang="fr-FR" b="1" dirty="0"/>
          </a:p>
        </p:txBody>
      </p: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00000000-0008-0000-0600-00000154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170699"/>
              </p:ext>
            </p:extLst>
          </p:nvPr>
        </p:nvGraphicFramePr>
        <p:xfrm>
          <a:off x="586630" y="1066982"/>
          <a:ext cx="7781730" cy="4945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23360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56487" y="1120580"/>
            <a:ext cx="7781925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>
              <a:sym typeface="Wingdings" panose="05000000000000000000" pitchFamily="2" charset="2"/>
            </a:endParaRPr>
          </a:p>
          <a:p>
            <a:endParaRPr lang="fr-FR"/>
          </a:p>
          <a:p>
            <a:pPr lvl="1"/>
            <a:endParaRPr lang="fr-FR"/>
          </a:p>
          <a:p>
            <a:pPr lvl="1"/>
            <a:endParaRPr lang="fr-FR"/>
          </a:p>
          <a:p>
            <a:pPr lvl="1"/>
            <a:endParaRPr lang="fr-FR"/>
          </a:p>
          <a:p>
            <a:pPr lvl="1"/>
            <a:endParaRPr lang="fr-FR"/>
          </a:p>
          <a:p>
            <a:pPr lvl="1"/>
            <a:endParaRPr lang="fr-FR"/>
          </a:p>
          <a:p>
            <a:pPr lvl="1"/>
            <a:endParaRPr lang="fr-FR"/>
          </a:p>
          <a:p>
            <a:pPr lvl="1"/>
            <a:endParaRPr lang="fr-FR"/>
          </a:p>
          <a:p>
            <a:pPr lvl="1"/>
            <a:endParaRPr lang="fr-FR"/>
          </a:p>
          <a:p>
            <a:pPr lvl="1"/>
            <a:endParaRPr lang="fr-FR"/>
          </a:p>
          <a:p>
            <a:pPr lvl="1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13893" y="87009"/>
            <a:ext cx="88278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L’intérim explique les trois quarts de la baisse de l’emploi ce trimestre</a:t>
            </a:r>
            <a:endParaRPr lang="fr-FR" sz="2800" b="1" dirty="0">
              <a:solidFill>
                <a:srgbClr val="FF0000"/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3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057422" y="6492875"/>
            <a:ext cx="5330750" cy="365125"/>
          </a:xfrm>
        </p:spPr>
        <p:txBody>
          <a:bodyPr/>
          <a:lstStyle/>
          <a:p>
            <a:r>
              <a:rPr lang="fr-FR" dirty="0"/>
              <a:t>Les éclairages conjoncturels départementaux - Bouches-du-Rhône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juin 2026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7641263" y="2897352"/>
            <a:ext cx="146321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00B0F0"/>
                </a:solidFill>
              </a:rPr>
              <a:t>- 430</a:t>
            </a:r>
          </a:p>
          <a:p>
            <a:pPr algn="ctr"/>
            <a:r>
              <a:rPr lang="fr-FR" b="1" dirty="0">
                <a:solidFill>
                  <a:srgbClr val="00B0F0"/>
                </a:solidFill>
              </a:rPr>
              <a:t>emplois hors intérim</a:t>
            </a:r>
          </a:p>
          <a:p>
            <a:pPr algn="ctr"/>
            <a:endParaRPr lang="fr-FR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- 1 240</a:t>
            </a:r>
          </a:p>
          <a:p>
            <a:pPr algn="ctr"/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 intérimaires</a:t>
            </a:r>
          </a:p>
          <a:p>
            <a:pPr algn="ctr"/>
            <a:endParaRPr lang="fr-FR" b="1" dirty="0">
              <a:solidFill>
                <a:srgbClr val="00B0F0"/>
              </a:solidFill>
            </a:endParaRPr>
          </a:p>
          <a:p>
            <a:pPr algn="ctr"/>
            <a:endParaRPr lang="fr-FR" b="1" dirty="0">
              <a:solidFill>
                <a:srgbClr val="00B0F0"/>
              </a:solidFill>
            </a:endParaRPr>
          </a:p>
          <a:p>
            <a:pPr algn="ctr"/>
            <a:endParaRPr lang="fr-FR" b="1" dirty="0">
              <a:solidFill>
                <a:srgbClr val="00B0F0"/>
              </a:solidFill>
            </a:endParaRPr>
          </a:p>
          <a:p>
            <a:pPr algn="ctr"/>
            <a:endParaRPr lang="fr-FR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fr-FR" b="1" dirty="0">
              <a:solidFill>
                <a:srgbClr val="00B0F0"/>
              </a:solidFill>
            </a:endParaRPr>
          </a:p>
          <a:p>
            <a:pPr algn="ctr"/>
            <a:endParaRPr lang="fr-FR" b="1" dirty="0">
              <a:solidFill>
                <a:srgbClr val="00B0F0"/>
              </a:solidFill>
            </a:endParaRPr>
          </a:p>
          <a:p>
            <a:pPr algn="ctr"/>
            <a:endParaRPr lang="fr-FR" b="1" dirty="0">
              <a:solidFill>
                <a:srgbClr val="00B0F0"/>
              </a:solidFill>
            </a:endParaRP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758300" y="2233616"/>
            <a:ext cx="13461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Au T1 2026 :</a:t>
            </a:r>
            <a:endParaRPr lang="fr-FR" b="1" dirty="0"/>
          </a:p>
        </p:txBody>
      </p:sp>
      <p:graphicFrame>
        <p:nvGraphicFramePr>
          <p:cNvPr id="9" name="Graphique 8">
            <a:extLst>
              <a:ext uri="{FF2B5EF4-FFF2-40B4-BE49-F238E27FC236}">
                <a16:creationId xmlns:a16="http://schemas.microsoft.com/office/drawing/2014/main" id="{00000000-0008-0000-0600-00000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4307381"/>
              </p:ext>
            </p:extLst>
          </p:nvPr>
        </p:nvGraphicFramePr>
        <p:xfrm>
          <a:off x="416968" y="1316273"/>
          <a:ext cx="7905937" cy="52524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25084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4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049970" y="6492875"/>
            <a:ext cx="5402804" cy="365125"/>
          </a:xfrm>
        </p:spPr>
        <p:txBody>
          <a:bodyPr/>
          <a:lstStyle/>
          <a:p>
            <a:r>
              <a:rPr lang="fr-FR" dirty="0"/>
              <a:t>Les éclairages conjoncturels départementaux - Bouches-du-Rhône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juin 2026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213645" y="36982"/>
            <a:ext cx="861217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500" b="1" dirty="0">
                <a:solidFill>
                  <a:schemeClr val="accent1">
                    <a:lumMod val="75000"/>
                  </a:schemeClr>
                </a:solidFill>
              </a:rPr>
              <a:t>La baisse de l’intérim pénalise surtout le tertiaire marchand et la construction et, dans une moindre mesure, l’industrie</a:t>
            </a:r>
            <a:endParaRPr lang="fr-FR" sz="2500" b="1" dirty="0">
              <a:solidFill>
                <a:srgbClr val="FF0000"/>
              </a:solidFill>
            </a:endParaRPr>
          </a:p>
        </p:txBody>
      </p: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00000000-0008-0000-0600-000009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1067590"/>
              </p:ext>
            </p:extLst>
          </p:nvPr>
        </p:nvGraphicFramePr>
        <p:xfrm>
          <a:off x="708605" y="1119447"/>
          <a:ext cx="8030793" cy="4784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056239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56487" y="998622"/>
            <a:ext cx="8045256" cy="5200271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i="1" dirty="0">
              <a:sym typeface="Wingdings" panose="05000000000000000000" pitchFamily="2" charset="2"/>
            </a:endParaRPr>
          </a:p>
          <a:p>
            <a:endParaRPr lang="fr-FR" i="1" dirty="0"/>
          </a:p>
          <a:p>
            <a:pPr lvl="1"/>
            <a:endParaRPr lang="fr-FR" i="1" dirty="0"/>
          </a:p>
          <a:p>
            <a:pPr lvl="1"/>
            <a:endParaRPr lang="fr-FR" i="1" dirty="0"/>
          </a:p>
          <a:p>
            <a:pPr lvl="1"/>
            <a:endParaRPr lang="fr-FR" i="1" dirty="0"/>
          </a:p>
          <a:p>
            <a:pPr lvl="1"/>
            <a:endParaRPr lang="fr-FR" i="1" dirty="0"/>
          </a:p>
          <a:p>
            <a:pPr lvl="1"/>
            <a:endParaRPr lang="fr-FR" i="1" dirty="0"/>
          </a:p>
          <a:p>
            <a:pPr lvl="1"/>
            <a:endParaRPr lang="fr-FR" i="1" dirty="0"/>
          </a:p>
          <a:p>
            <a:pPr lvl="1"/>
            <a:endParaRPr lang="fr-FR" i="1" dirty="0"/>
          </a:p>
          <a:p>
            <a:pPr lvl="1"/>
            <a:endParaRPr lang="fr-FR" i="1" dirty="0"/>
          </a:p>
          <a:p>
            <a:pPr lvl="1"/>
            <a:endParaRPr lang="fr-FR" i="1" dirty="0"/>
          </a:p>
          <a:p>
            <a:pPr lvl="1"/>
            <a:endParaRPr lang="fr-FR" i="1" dirty="0"/>
          </a:p>
        </p:txBody>
      </p:sp>
      <p:sp>
        <p:nvSpPr>
          <p:cNvPr id="4" name="ZoneTexte 3"/>
          <p:cNvSpPr txBox="1"/>
          <p:nvPr/>
        </p:nvSpPr>
        <p:spPr>
          <a:xfrm>
            <a:off x="147630" y="-65729"/>
            <a:ext cx="89684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fr-FR" sz="2400" b="1" baseline="30000" dirty="0">
                <a:solidFill>
                  <a:schemeClr val="accent1">
                    <a:lumMod val="75000"/>
                  </a:schemeClr>
                </a:solidFill>
              </a:rPr>
              <a:t>ère</a:t>
            </a:r>
            <a:r>
              <a:rPr lang="fr-FR" sz="2400" b="1" dirty="0">
                <a:solidFill>
                  <a:schemeClr val="accent1">
                    <a:lumMod val="75000"/>
                  </a:schemeClr>
                </a:solidFill>
              </a:rPr>
              <a:t> baisse dans le tertiaire marchand depuis fin 2024 ; léger rebond dans le non marchand ; nouvelles destructions d’emploi dans la construction et l’industrie</a:t>
            </a:r>
            <a:endParaRPr lang="fr-FR" sz="2400" b="1" dirty="0">
              <a:solidFill>
                <a:srgbClr val="FF0000"/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75517" y="1022122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5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028825" y="6492875"/>
            <a:ext cx="5387899" cy="365125"/>
          </a:xfrm>
        </p:spPr>
        <p:txBody>
          <a:bodyPr/>
          <a:lstStyle/>
          <a:p>
            <a:r>
              <a:rPr lang="fr-FR" dirty="0"/>
              <a:t>Les éclairages conjoncturels départementaux - Bouches-du-Rhône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i="1"/>
              <a:t>Edition juin 2026</a:t>
            </a:r>
            <a:endParaRPr lang="fr-FR" i="1" dirty="0"/>
          </a:p>
        </p:txBody>
      </p: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00000000-0008-0000-0600-00000254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7238264"/>
              </p:ext>
            </p:extLst>
          </p:nvPr>
        </p:nvGraphicFramePr>
        <p:xfrm>
          <a:off x="642257" y="1258252"/>
          <a:ext cx="7979229" cy="50165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34510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023709" y="1167815"/>
            <a:ext cx="7675082" cy="573672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>
              <a:sym typeface="Wingdings" panose="05000000000000000000" pitchFamily="2" charset="2"/>
            </a:endParaRPr>
          </a:p>
          <a:p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6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849945" y="6492875"/>
            <a:ext cx="5745704" cy="365125"/>
          </a:xfrm>
        </p:spPr>
        <p:txBody>
          <a:bodyPr/>
          <a:lstStyle/>
          <a:p>
            <a:r>
              <a:rPr lang="fr-FR" dirty="0"/>
              <a:t>Les éclairages conjoncturels départementaux - Bouches-du-Rhône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juin 2026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240199" y="438224"/>
            <a:ext cx="89651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Sur un an, la croissance de l’emploi salarié se stabilise</a:t>
            </a:r>
            <a:endParaRPr lang="fr-FR" sz="2800" b="1" dirty="0">
              <a:solidFill>
                <a:srgbClr val="FF0000"/>
              </a:solidFill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FD59CF9A-66ED-CAF9-349A-F2146F6B3C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209" y="1638066"/>
            <a:ext cx="8221919" cy="3325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306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893496" y="1136938"/>
            <a:ext cx="8525753" cy="5195257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i="1" dirty="0">
              <a:sym typeface="Wingdings" panose="05000000000000000000" pitchFamily="2" charset="2"/>
            </a:endParaRPr>
          </a:p>
          <a:p>
            <a:endParaRPr lang="fr-FR" i="1" dirty="0"/>
          </a:p>
          <a:p>
            <a:pPr lvl="1"/>
            <a:endParaRPr lang="fr-FR" i="1" dirty="0"/>
          </a:p>
          <a:p>
            <a:pPr lvl="1"/>
            <a:endParaRPr lang="fr-FR" i="1" dirty="0"/>
          </a:p>
          <a:p>
            <a:pPr lvl="1"/>
            <a:endParaRPr lang="fr-FR" i="1" dirty="0"/>
          </a:p>
          <a:p>
            <a:pPr lvl="1"/>
            <a:endParaRPr lang="fr-FR" i="1" dirty="0"/>
          </a:p>
          <a:p>
            <a:pPr lvl="1"/>
            <a:endParaRPr lang="fr-FR" i="1" dirty="0"/>
          </a:p>
          <a:p>
            <a:pPr lvl="1"/>
            <a:endParaRPr lang="fr-FR" i="1" dirty="0"/>
          </a:p>
          <a:p>
            <a:pPr lvl="1"/>
            <a:endParaRPr lang="fr-FR" i="1" dirty="0"/>
          </a:p>
          <a:p>
            <a:pPr lvl="1"/>
            <a:endParaRPr lang="fr-FR" i="1" dirty="0"/>
          </a:p>
          <a:p>
            <a:pPr lvl="1"/>
            <a:endParaRPr lang="fr-FR" i="1" dirty="0"/>
          </a:p>
          <a:p>
            <a:pPr lvl="1"/>
            <a:endParaRPr lang="fr-FR" i="1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0" y="944145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028825" y="6492875"/>
            <a:ext cx="5387899" cy="365125"/>
          </a:xfrm>
        </p:spPr>
        <p:txBody>
          <a:bodyPr/>
          <a:lstStyle/>
          <a:p>
            <a:r>
              <a:rPr lang="fr-FR" dirty="0"/>
              <a:t>Les éclairages conjoncturels départementaux - Bouches-du-Rhône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i="1"/>
              <a:t>Edition juin 2026</a:t>
            </a:r>
            <a:endParaRPr lang="fr-FR" i="1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AD000AE-7DE2-DD2A-235D-9869438C9331}"/>
              </a:ext>
            </a:extLst>
          </p:cNvPr>
          <p:cNvSpPr txBox="1"/>
          <p:nvPr/>
        </p:nvSpPr>
        <p:spPr>
          <a:xfrm>
            <a:off x="22743" y="89659"/>
            <a:ext cx="90404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Sur un an</a:t>
            </a:r>
            <a:r>
              <a:rPr lang="fr-FR" sz="2800" b="1">
                <a:solidFill>
                  <a:schemeClr val="accent1">
                    <a:lumMod val="75000"/>
                  </a:schemeClr>
                </a:solidFill>
              </a:rPr>
              <a:t>, nette baisse </a:t>
            </a:r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du nombre d’entrées et de bénéficiaires de contrat d’apprentissage</a:t>
            </a:r>
          </a:p>
        </p:txBody>
      </p: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C69D2F66-5461-3252-A384-7E24EA3F7D7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2853939"/>
              </p:ext>
            </p:extLst>
          </p:nvPr>
        </p:nvGraphicFramePr>
        <p:xfrm>
          <a:off x="152292" y="1102095"/>
          <a:ext cx="8827805" cy="51952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ZoneTexte 19">
            <a:extLst>
              <a:ext uri="{FF2B5EF4-FFF2-40B4-BE49-F238E27FC236}">
                <a16:creationId xmlns:a16="http://schemas.microsoft.com/office/drawing/2014/main" id="{B041D18C-A1A9-1F08-2CDC-6302D0F36D46}"/>
              </a:ext>
            </a:extLst>
          </p:cNvPr>
          <p:cNvSpPr txBox="1"/>
          <p:nvPr/>
        </p:nvSpPr>
        <p:spPr bwMode="auto">
          <a:xfrm>
            <a:off x="7632011" y="2233421"/>
            <a:ext cx="819121" cy="265593"/>
          </a:xfrm>
          <a:prstGeom prst="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100" b="1" dirty="0"/>
              <a:t>32 700</a:t>
            </a:r>
          </a:p>
        </p:txBody>
      </p:sp>
      <p:sp>
        <p:nvSpPr>
          <p:cNvPr id="12" name="Signe de multiplication 11">
            <a:extLst>
              <a:ext uri="{FF2B5EF4-FFF2-40B4-BE49-F238E27FC236}">
                <a16:creationId xmlns:a16="http://schemas.microsoft.com/office/drawing/2014/main" id="{2EA57F21-3BCA-B4BD-B1BE-B3A802BBF02C}"/>
              </a:ext>
            </a:extLst>
          </p:cNvPr>
          <p:cNvSpPr/>
          <p:nvPr/>
        </p:nvSpPr>
        <p:spPr>
          <a:xfrm>
            <a:off x="8041571" y="2577721"/>
            <a:ext cx="215660" cy="265593"/>
          </a:xfrm>
          <a:prstGeom prst="mathMultiply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74646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125699" y="1043186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8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33909" y="6568767"/>
            <a:ext cx="6003985" cy="365125"/>
          </a:xfrm>
        </p:spPr>
        <p:txBody>
          <a:bodyPr/>
          <a:lstStyle/>
          <a:p>
            <a:r>
              <a:rPr lang="fr-FR"/>
              <a:t>Les éclairages conjoncturels départementaux - Bouches-du-Rhône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juin 2026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7616868" y="3904828"/>
            <a:ext cx="16527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1">
                    <a:lumMod val="75000"/>
                  </a:schemeClr>
                </a:solidFill>
              </a:rPr>
              <a:t>7,9 % (+0,2 pt)</a:t>
            </a:r>
            <a:endParaRPr lang="fr-FR" sz="1600" b="1" dirty="0">
              <a:solidFill>
                <a:srgbClr val="FF000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7625398" y="3394759"/>
            <a:ext cx="16018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3">
                    <a:lumMod val="75000"/>
                  </a:schemeClr>
                </a:solidFill>
              </a:rPr>
              <a:t>9,1 % (+0,1 pt)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609146" y="3635943"/>
            <a:ext cx="16527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6">
                    <a:lumMod val="75000"/>
                  </a:schemeClr>
                </a:solidFill>
              </a:rPr>
              <a:t>8,5 % (+0,1 pt)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40A2AC9-5A85-9B10-AB49-C3DC9A7C7908}"/>
              </a:ext>
            </a:extLst>
          </p:cNvPr>
          <p:cNvSpPr txBox="1"/>
          <p:nvPr/>
        </p:nvSpPr>
        <p:spPr>
          <a:xfrm>
            <a:off x="7358737" y="1970360"/>
            <a:ext cx="2043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002060"/>
                </a:solidFill>
              </a:rPr>
              <a:t>Taux au T1 2026 (évolution par rapport</a:t>
            </a:r>
          </a:p>
          <a:p>
            <a:pPr algn="ctr"/>
            <a:r>
              <a:rPr lang="fr-FR" dirty="0">
                <a:solidFill>
                  <a:srgbClr val="002060"/>
                </a:solidFill>
              </a:rPr>
              <a:t>au T4 2025) :</a:t>
            </a:r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FBEA3CF2-DEA0-19FF-69FF-F9967A4EEC6A}"/>
              </a:ext>
            </a:extLst>
          </p:cNvPr>
          <p:cNvSpPr txBox="1"/>
          <p:nvPr/>
        </p:nvSpPr>
        <p:spPr>
          <a:xfrm>
            <a:off x="169341" y="465912"/>
            <a:ext cx="90479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La remontée progressive du taux de chômage se poursuit</a:t>
            </a:r>
          </a:p>
        </p:txBody>
      </p:sp>
      <p:graphicFrame>
        <p:nvGraphicFramePr>
          <p:cNvPr id="4" name="Graphique 3">
            <a:extLst>
              <a:ext uri="{FF2B5EF4-FFF2-40B4-BE49-F238E27FC236}">
                <a16:creationId xmlns:a16="http://schemas.microsoft.com/office/drawing/2014/main" id="{00000000-0008-0000-0200-00000514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5171642"/>
              </p:ext>
            </p:extLst>
          </p:nvPr>
        </p:nvGraphicFramePr>
        <p:xfrm>
          <a:off x="615635" y="1351487"/>
          <a:ext cx="7508341" cy="44638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558359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54667" y="-67718"/>
            <a:ext cx="88278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Un taux qui demeure supérieur à celui de la plupart des départements comparables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254668" y="830927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9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952984" y="6492875"/>
            <a:ext cx="5505450" cy="365125"/>
          </a:xfrm>
        </p:spPr>
        <p:txBody>
          <a:bodyPr/>
          <a:lstStyle/>
          <a:p>
            <a:r>
              <a:rPr lang="fr-FR" dirty="0"/>
              <a:t>Les éclairages conjoncturels départementaux - Bouches-du-Rhône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juin 2026</a:t>
            </a:r>
            <a:endParaRPr lang="fr-FR" dirty="0"/>
          </a:p>
        </p:txBody>
      </p:sp>
      <p:graphicFrame>
        <p:nvGraphicFramePr>
          <p:cNvPr id="3" name="Graphique 2">
            <a:extLst>
              <a:ext uri="{FF2B5EF4-FFF2-40B4-BE49-F238E27FC236}">
                <a16:creationId xmlns:a16="http://schemas.microsoft.com/office/drawing/2014/main" id="{384DDDA0-BE13-0DE5-8129-1109C54CAABA}"/>
              </a:ext>
            </a:extLst>
          </p:cNvPr>
          <p:cNvGraphicFramePr>
            <a:graphicFrameLocks/>
          </p:cNvGraphicFramePr>
          <p:nvPr/>
        </p:nvGraphicFramePr>
        <p:xfrm>
          <a:off x="1109662" y="1062037"/>
          <a:ext cx="6924675" cy="4733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2152874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Jour xmlns="ab994d58-9349-46a1-8cee-b96a64c5dc7e">07</Jour>
    <Auteur xmlns="2ff91c20-40e6-4ab5-a5ac-9b5646c66526">
      <UserInfo>
        <DisplayName/>
        <AccountId xsi:nil="true"/>
        <AccountType/>
      </UserInfo>
    </Auteur>
    <DIRECCTE xmlns="2ff91c20-40e6-4ab5-a5ac-9b5646c66526" xsi:nil="true"/>
    <Mots_x0020_Clefs xmlns="2ff91c20-40e6-4ab5-a5ac-9b5646c66526" xsi:nil="true"/>
    <Resume xmlns="ab994d58-9349-46a1-8cee-b96a64c5dc7e" xsi:nil="true"/>
    <Année xmlns="ab994d58-9349-46a1-8cee-b96a64c5dc7e">2018</Année>
    <RubriqueNiv3 xmlns="2ff91c20-40e6-4ab5-a5ac-9b5646c66526" xsi:nil="true"/>
    <Rubrique xmlns="2ff91c20-40e6-4ab5-a5ac-9b5646c66526" xsi:nil="true"/>
    <RubriqueNiv2 xmlns="2ff91c20-40e6-4ab5-a5ac-9b5646c66526" xsi:nil="true"/>
    <Mois xmlns="ab994d58-9349-46a1-8cee-b96a64c5dc7e">06 - Juin</Mois>
    <_dlc_DocId xmlns="ab994d58-9349-46a1-8cee-b96a64c5dc7e">PACA-1195-1</_dlc_DocId>
    <_dlc_DocIdUrl xmlns="ab994d58-9349-46a1-8cee-b96a64c5dc7e">
      <Url>http://intranet.direccte.gouv.fr/paca/Etudes%20et%20statistiques/_layouts/15/DocIdRedir.aspx?ID=PACA-1195-1</Url>
      <Description>PACA-1195-1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ireccte - Document" ma:contentTypeID="0x0101002B9C2962A44E47E49C985B3DB63656AE0096388B916A9B264DBD77EFB5256EEC22" ma:contentTypeVersion="8" ma:contentTypeDescription="Document pour les portails de type Direccte" ma:contentTypeScope="" ma:versionID="c11fc93c9e7ea15410097cfb7479afe7">
  <xsd:schema xmlns:xsd="http://www.w3.org/2001/XMLSchema" xmlns:xs="http://www.w3.org/2001/XMLSchema" xmlns:p="http://schemas.microsoft.com/office/2006/metadata/properties" xmlns:ns2="2ff91c20-40e6-4ab5-a5ac-9b5646c66526" xmlns:ns3="ab994d58-9349-46a1-8cee-b96a64c5dc7e" targetNamespace="http://schemas.microsoft.com/office/2006/metadata/properties" ma:root="true" ma:fieldsID="dcf6eb2dcc919f976b99dd89427cdf59" ns2:_="" ns3:_="">
    <xsd:import namespace="2ff91c20-40e6-4ab5-a5ac-9b5646c66526"/>
    <xsd:import namespace="ab994d58-9349-46a1-8cee-b96a64c5dc7e"/>
    <xsd:element name="properties">
      <xsd:complexType>
        <xsd:sequence>
          <xsd:element name="documentManagement">
            <xsd:complexType>
              <xsd:all>
                <xsd:element ref="ns2:DIRECCTE" minOccurs="0"/>
                <xsd:element ref="ns2:Rubrique" minOccurs="0"/>
                <xsd:element ref="ns2:RubriqueNiv2" minOccurs="0"/>
                <xsd:element ref="ns2:RubriqueNiv3" minOccurs="0"/>
                <xsd:element ref="ns2:Auteur" minOccurs="0"/>
                <xsd:element ref="ns2:Mots_x0020_Clefs" minOccurs="0"/>
                <xsd:element ref="ns3:_dlc_DocId" minOccurs="0"/>
                <xsd:element ref="ns3:_dlc_DocIdUrl" minOccurs="0"/>
                <xsd:element ref="ns3:_dlc_DocIdPersistId" minOccurs="0"/>
                <xsd:element ref="ns3:Resume" minOccurs="0"/>
                <xsd:element ref="ns3:Année" minOccurs="0"/>
                <xsd:element ref="ns3:Mois" minOccurs="0"/>
                <xsd:element ref="ns3:Jou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f91c20-40e6-4ab5-a5ac-9b5646c66526" elementFormDefault="qualified">
    <xsd:import namespace="http://schemas.microsoft.com/office/2006/documentManagement/types"/>
    <xsd:import namespace="http://schemas.microsoft.com/office/infopath/2007/PartnerControls"/>
    <xsd:element name="DIRECCTE" ma:index="8" nillable="true" ma:displayName="DIRECCTE" ma:internalName="DIRECCTE">
      <xsd:simpleType>
        <xsd:restriction base="dms:Text">
          <xsd:maxLength value="255"/>
        </xsd:restriction>
      </xsd:simpleType>
    </xsd:element>
    <xsd:element name="Rubrique" ma:index="9" nillable="true" ma:displayName="Rubrique" ma:internalName="Rubrique">
      <xsd:simpleType>
        <xsd:restriction base="dms:Text">
          <xsd:maxLength value="255"/>
        </xsd:restriction>
      </xsd:simpleType>
    </xsd:element>
    <xsd:element name="RubriqueNiv2" ma:index="10" nillable="true" ma:displayName="Rubrique Niveau 2" ma:internalName="RubriqueNiv2">
      <xsd:simpleType>
        <xsd:restriction base="dms:Text">
          <xsd:maxLength value="255"/>
        </xsd:restriction>
      </xsd:simpleType>
    </xsd:element>
    <xsd:element name="RubriqueNiv3" ma:index="11" nillable="true" ma:displayName="Rubrique Niveau 3" ma:internalName="RubriqueNiv3">
      <xsd:simpleType>
        <xsd:restriction base="dms:Text">
          <xsd:maxLength value="255"/>
        </xsd:restriction>
      </xsd:simpleType>
    </xsd:element>
    <xsd:element name="Auteur" ma:index="12" nillable="true" ma:displayName="Auteur" ma:list="UserInfo" ma:SharePointGroup="0" ma:internalName="Auteu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ots_x0020_Clefs" ma:index="13" nillable="true" ma:displayName="Mots Clefs" ma:internalName="Mots_x0020_Clef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994d58-9349-46a1-8cee-b96a64c5dc7e" elementFormDefault="qualified">
    <xsd:import namespace="http://schemas.microsoft.com/office/2006/documentManagement/types"/>
    <xsd:import namespace="http://schemas.microsoft.com/office/infopath/2007/PartnerControls"/>
    <xsd:element name="_dlc_DocId" ma:index="14" nillable="true" ma:displayName="Valeur d’ID de document" ma:description="Valeur de l’ID de document affecté à cet élément." ma:internalName="_dlc_DocId" ma:readOnly="true">
      <xsd:simpleType>
        <xsd:restriction base="dms:Text"/>
      </xsd:simpleType>
    </xsd:element>
    <xsd:element name="_dlc_DocIdUrl" ma:index="15" nillable="true" ma:displayName="ID de document" ma:description="Lien permanent vers ce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6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Resume" ma:index="17" nillable="true" ma:displayName="Résumé" ma:internalName="Resume">
      <xsd:simpleType>
        <xsd:restriction base="dms:Text">
          <xsd:maxLength value="255"/>
        </xsd:restriction>
      </xsd:simpleType>
    </xsd:element>
    <xsd:element name="Année" ma:index="18" nillable="true" ma:displayName="Année" ma:description="" ma:format="Dropdown" ma:internalName="Ann_x00e9_e">
      <xsd:simpleType>
        <xsd:union memberTypes="dms:Text">
          <xsd:simpleType>
            <xsd:restriction base="dms:Choice">
              <xsd:enumeration value="2004"/>
              <xsd:enumeration value="2005"/>
              <xsd:enumeration value="2006"/>
              <xsd:enumeration value="2007"/>
              <xsd:enumeration value="2008"/>
              <xsd:enumeration value="2009"/>
              <xsd:enumeration value="2010"/>
              <xsd:enumeration value="2011"/>
              <xsd:enumeration value="2012"/>
              <xsd:enumeration value="2013"/>
              <xsd:enumeration value="2014"/>
              <xsd:enumeration value="2015"/>
              <xsd:enumeration value="2016"/>
              <xsd:enumeration value="2017"/>
              <xsd:enumeration value="2018"/>
            </xsd:restriction>
          </xsd:simpleType>
        </xsd:union>
      </xsd:simpleType>
    </xsd:element>
    <xsd:element name="Mois" ma:index="19" nillable="true" ma:displayName="Mois" ma:format="Dropdown" ma:internalName="Mois">
      <xsd:simpleType>
        <xsd:restriction base="dms:Choice">
          <xsd:enumeration value="01 - Janvier"/>
          <xsd:enumeration value="02 - Février"/>
          <xsd:enumeration value="03 - Mars"/>
          <xsd:enumeration value="04 - Avril"/>
          <xsd:enumeration value="05 - Mai"/>
          <xsd:enumeration value="06 - Juin"/>
          <xsd:enumeration value="07 - Juillet"/>
          <xsd:enumeration value="08 - Août"/>
          <xsd:enumeration value="09 - Septembre"/>
          <xsd:enumeration value="10 - Octobre"/>
          <xsd:enumeration value="11 - Novembre"/>
          <xsd:enumeration value="12 - Décembre"/>
        </xsd:restriction>
      </xsd:simpleType>
    </xsd:element>
    <xsd:element name="Jour" ma:index="20" nillable="true" ma:displayName="Jour" ma:format="Dropdown" ma:internalName="Jour">
      <xsd:simpleType>
        <xsd:restriction base="dms:Choice">
          <xsd:enumeration value="01"/>
          <xsd:enumeration value="02"/>
          <xsd:enumeration value="03"/>
          <xsd:enumeration value="04"/>
          <xsd:enumeration value="05"/>
          <xsd:enumeration value="06"/>
          <xsd:enumeration value="07"/>
          <xsd:enumeration value="08"/>
          <xsd:enumeration value="09"/>
          <xsd:enumeration value="10"/>
          <xsd:enumeration value="11"/>
          <xsd:enumeration value="12"/>
          <xsd:enumeration value="13"/>
          <xsd:enumeration value="14"/>
          <xsd:enumeration value="15"/>
          <xsd:enumeration value="16"/>
          <xsd:enumeration value="17"/>
          <xsd:enumeration value="18"/>
          <xsd:enumeration value="19"/>
          <xsd:enumeration value="20"/>
          <xsd:enumeration value="21"/>
          <xsd:enumeration value="22"/>
          <xsd:enumeration value="23"/>
          <xsd:enumeration value="24"/>
          <xsd:enumeration value="25"/>
          <xsd:enumeration value="26"/>
          <xsd:enumeration value="27"/>
          <xsd:enumeration value="28"/>
          <xsd:enumeration value="29"/>
          <xsd:enumeration value="30"/>
          <xsd:enumeration value="31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9F75A013-2665-47DA-9765-AD20C70A5351}">
  <ds:schemaRefs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http://purl.org/dc/dcmitype/"/>
    <ds:schemaRef ds:uri="http://www.w3.org/XML/1998/namespace"/>
    <ds:schemaRef ds:uri="http://purl.org/dc/terms/"/>
    <ds:schemaRef ds:uri="http://purl.org/dc/elements/1.1/"/>
    <ds:schemaRef ds:uri="ab994d58-9349-46a1-8cee-b96a64c5dc7e"/>
    <ds:schemaRef ds:uri="2ff91c20-40e6-4ab5-a5ac-9b5646c66526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608BEFDB-FD80-49BF-933E-2ABC1EFC7D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f91c20-40e6-4ab5-a5ac-9b5646c66526"/>
    <ds:schemaRef ds:uri="ab994d58-9349-46a1-8cee-b96a64c5dc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CD4B930-2EF4-44AA-B4F3-1B1D22FE6A52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3B2AE89B-080E-49C5-92D1-0FC918E24C08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13161</TotalTime>
  <Words>1773</Words>
  <Application>Microsoft Office PowerPoint</Application>
  <PresentationFormat>Affichage à l'écran (4:3)</PresentationFormat>
  <Paragraphs>245</Paragraphs>
  <Slides>16</Slides>
  <Notes>16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1" baseType="lpstr">
      <vt:lpstr>Arial</vt:lpstr>
      <vt:lpstr>Calibri</vt:lpstr>
      <vt:lpstr>Times New Roman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L'agence Mars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Pascale Lami</dc:creator>
  <cp:lastModifiedBy>MEYER, Virginie (DREETS-PACA)</cp:lastModifiedBy>
  <cp:revision>1083</cp:revision>
  <cp:lastPrinted>2019-04-05T08:16:29Z</cp:lastPrinted>
  <dcterms:created xsi:type="dcterms:W3CDTF">2018-05-30T13:27:07Z</dcterms:created>
  <dcterms:modified xsi:type="dcterms:W3CDTF">2026-06-22T12:11:32Z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0x0101002B9C2962A44E47E49C985B3DB63656AE0096388B916A9B264DBD77EFB5256EEC22</vt:lpwstr>
  </property>
  <property fmtid="{D5CDD505-2E9C-101B-9397-08002B2CF9AE}" pid="3" name="_dlc_DocIdItemGuid">
    <vt:lpwstr>e2e11c4f-34e3-4fd7-820e-3307ce29c67b</vt:lpwstr>
  </property>
  <property fmtid="{D5CDD505-2E9C-101B-9397-08002B2CF9AE}" pid="4" name="MSIP_Label_3094c1fb-3db8-4cce-b079-9b022302847f_Enabled">
    <vt:lpwstr>true</vt:lpwstr>
  </property>
  <property fmtid="{D5CDD505-2E9C-101B-9397-08002B2CF9AE}" pid="5" name="MSIP_Label_3094c1fb-3db8-4cce-b079-9b022302847f_SetDate">
    <vt:lpwstr>2025-09-15T09:26:06Z</vt:lpwstr>
  </property>
  <property fmtid="{D5CDD505-2E9C-101B-9397-08002B2CF9AE}" pid="6" name="MSIP_Label_3094c1fb-3db8-4cce-b079-9b022302847f_Method">
    <vt:lpwstr>Standard</vt:lpwstr>
  </property>
  <property fmtid="{D5CDD505-2E9C-101B-9397-08002B2CF9AE}" pid="7" name="MSIP_Label_3094c1fb-3db8-4cce-b079-9b022302847f_Name">
    <vt:lpwstr>[Prod v5] C1 - Standard</vt:lpwstr>
  </property>
  <property fmtid="{D5CDD505-2E9C-101B-9397-08002B2CF9AE}" pid="8" name="MSIP_Label_3094c1fb-3db8-4cce-b079-9b022302847f_SiteId">
    <vt:lpwstr>035e5292-5a25-4509-bb08-a555f7d31a8b</vt:lpwstr>
  </property>
  <property fmtid="{D5CDD505-2E9C-101B-9397-08002B2CF9AE}" pid="9" name="MSIP_Label_3094c1fb-3db8-4cce-b079-9b022302847f_ActionId">
    <vt:lpwstr>b68cef21-6fc4-4a29-b42c-b867e79f42ea</vt:lpwstr>
  </property>
  <property fmtid="{D5CDD505-2E9C-101B-9397-08002B2CF9AE}" pid="10" name="MSIP_Label_3094c1fb-3db8-4cce-b079-9b022302847f_ContentBits">
    <vt:lpwstr>0</vt:lpwstr>
  </property>
  <property fmtid="{D5CDD505-2E9C-101B-9397-08002B2CF9AE}" pid="11" name="MSIP_Label_3094c1fb-3db8-4cce-b079-9b022302847f_Tag">
    <vt:lpwstr>10, 3, 0, 1</vt:lpwstr>
  </property>
</Properties>
</file>