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6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300" r:id="rId6"/>
    <p:sldId id="299" r:id="rId7"/>
    <p:sldId id="264" r:id="rId8"/>
    <p:sldId id="290" r:id="rId9"/>
    <p:sldId id="292" r:id="rId10"/>
    <p:sldId id="293" r:id="rId11"/>
    <p:sldId id="317" r:id="rId12"/>
    <p:sldId id="303" r:id="rId13"/>
    <p:sldId id="315" r:id="rId14"/>
    <p:sldId id="306" r:id="rId15"/>
    <p:sldId id="302" r:id="rId16"/>
    <p:sldId id="296" r:id="rId17"/>
    <p:sldId id="305" r:id="rId18"/>
    <p:sldId id="271" r:id="rId19"/>
    <p:sldId id="272" r:id="rId20"/>
    <p:sldId id="318" r:id="rId21"/>
    <p:sldId id="319" r:id="rId22"/>
    <p:sldId id="316" r:id="rId23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8" autoAdjust="0"/>
    <p:restoredTop sz="94306" autoAdjust="0"/>
  </p:normalViewPr>
  <p:slideViewPr>
    <p:cSldViewPr snapToGrid="0" snapToObjects="1">
      <p:cViewPr varScale="1">
        <p:scale>
          <a:sx n="86" d="100"/>
          <a:sy n="86" d="100"/>
        </p:scale>
        <p:origin x="1277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2023_T2_Demandeurs%20d'emploi_ABC_note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Prestations%20sociales\2023-T2%20-%20Prestations%20social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laris.social.gouv.fr\DREETS-PACA$\Users\Cab-SESE\10%20-%20Notes%20de%20conjoncture\01%20-%20Notes\2023\2023-T2\01%20-%20Fichiers%20de%20travail\DPAE\dpae_dep_eclairageconj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oleObject" Target="file:///\\polaris.social.gouv.fr\DREETS-PACA$\Users\Cab-SESE\10%20-%20Notes%20de%20conjoncture\01%20-%20Notes\2023\2023-T2\01%20-%20Fichiers%20de%20travail\Politiques%20emploi\2023_T2_Politiques%20de%20l'emploi_note.xls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3\2023-T2\01%20-%20Fichiers%20de%20travail\DEFM-Ch&#244;mage\Tx%20ch&#244;mage%20-%20d&#233;p%20comparables\T201_&#233;clairages_d&#233;p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Bouches-du-Rhône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1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100" b="0" i="1" u="none" strike="noStrike" baseline="0">
                <a:solidFill>
                  <a:srgbClr val="000000"/>
                </a:solidFill>
                <a:latin typeface="Calibri"/>
              </a:rPr>
              <a:t> trimestre 2013)</a:t>
            </a:r>
          </a:p>
        </c:rich>
      </c:tx>
      <c:layout>
        <c:manualLayout>
          <c:xMode val="edge"/>
          <c:yMode val="edge"/>
          <c:x val="0.14133404235071226"/>
          <c:y val="2.084674198333904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86252908862588E-2"/>
          <c:y val="0.20139006920810093"/>
          <c:w val="0.83764367816092988"/>
          <c:h val="0.54432337086895966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100.08468046731946</c:v>
                </c:pt>
                <c:pt idx="2">
                  <c:v>100.25583714414144</c:v>
                </c:pt>
                <c:pt idx="3">
                  <c:v>100.62121456144891</c:v>
                </c:pt>
                <c:pt idx="4">
                  <c:v>100.73670323059633</c:v>
                </c:pt>
                <c:pt idx="5">
                  <c:v>100.6662203499116</c:v>
                </c:pt>
                <c:pt idx="6">
                  <c:v>100.68939664746159</c:v>
                </c:pt>
                <c:pt idx="7">
                  <c:v>100.87632218532848</c:v>
                </c:pt>
                <c:pt idx="8">
                  <c:v>100.81094594647679</c:v>
                </c:pt>
                <c:pt idx="9">
                  <c:v>101.18350633251647</c:v>
                </c:pt>
                <c:pt idx="10">
                  <c:v>101.1020806479038</c:v>
                </c:pt>
                <c:pt idx="11">
                  <c:v>101.54770529401634</c:v>
                </c:pt>
                <c:pt idx="12">
                  <c:v>101.9432175098331</c:v>
                </c:pt>
                <c:pt idx="13">
                  <c:v>102.33440872102193</c:v>
                </c:pt>
                <c:pt idx="14">
                  <c:v>102.52172707749135</c:v>
                </c:pt>
                <c:pt idx="15">
                  <c:v>102.60882057336926</c:v>
                </c:pt>
                <c:pt idx="16">
                  <c:v>103.09810420130721</c:v>
                </c:pt>
                <c:pt idx="17">
                  <c:v>103.53952007667822</c:v>
                </c:pt>
                <c:pt idx="18">
                  <c:v>103.63525558181206</c:v>
                </c:pt>
                <c:pt idx="19">
                  <c:v>103.93688415162126</c:v>
                </c:pt>
                <c:pt idx="20">
                  <c:v>104.57701012293541</c:v>
                </c:pt>
                <c:pt idx="21">
                  <c:v>104.53840166599981</c:v>
                </c:pt>
                <c:pt idx="22">
                  <c:v>104.52044424416933</c:v>
                </c:pt>
                <c:pt idx="23">
                  <c:v>104.71629237600824</c:v>
                </c:pt>
                <c:pt idx="24">
                  <c:v>105.30136762602325</c:v>
                </c:pt>
                <c:pt idx="25">
                  <c:v>105.73947260174424</c:v>
                </c:pt>
                <c:pt idx="26">
                  <c:v>106.11433378245594</c:v>
                </c:pt>
                <c:pt idx="27">
                  <c:v>106.51405476901425</c:v>
                </c:pt>
                <c:pt idx="28">
                  <c:v>104.4715102696812</c:v>
                </c:pt>
                <c:pt idx="29">
                  <c:v>103.73879134205355</c:v>
                </c:pt>
                <c:pt idx="30">
                  <c:v>106.15861005065679</c:v>
                </c:pt>
                <c:pt idx="31">
                  <c:v>106.38414404545922</c:v>
                </c:pt>
                <c:pt idx="32">
                  <c:v>106.97898364359457</c:v>
                </c:pt>
                <c:pt idx="33">
                  <c:v>108.71221155189723</c:v>
                </c:pt>
                <c:pt idx="34">
                  <c:v>109.82046506355525</c:v>
                </c:pt>
                <c:pt idx="35">
                  <c:v>110.98685572838953</c:v>
                </c:pt>
                <c:pt idx="36">
                  <c:v>111.26205321794195</c:v>
                </c:pt>
                <c:pt idx="37">
                  <c:v>111.95386289396201</c:v>
                </c:pt>
                <c:pt idx="38">
                  <c:v>112.10790390310177</c:v>
                </c:pt>
                <c:pt idx="39">
                  <c:v>112.39460536601436</c:v>
                </c:pt>
                <c:pt idx="40">
                  <c:v>112.91267698582432</c:v>
                </c:pt>
                <c:pt idx="41">
                  <c:v>113.05061243225984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390-4E71-8B61-CA2C3B59EFEB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99.847122324539001</c:v>
                </c:pt>
                <c:pt idx="2">
                  <c:v>100.04727755887039</c:v>
                </c:pt>
                <c:pt idx="3">
                  <c:v>100.33645032609044</c:v>
                </c:pt>
                <c:pt idx="4">
                  <c:v>100.33306715045873</c:v>
                </c:pt>
                <c:pt idx="5">
                  <c:v>100.38985717246823</c:v>
                </c:pt>
                <c:pt idx="6">
                  <c:v>100.25193293031495</c:v>
                </c:pt>
                <c:pt idx="7">
                  <c:v>100.34836269198159</c:v>
                </c:pt>
                <c:pt idx="8">
                  <c:v>100.27931943794751</c:v>
                </c:pt>
                <c:pt idx="9">
                  <c:v>100.50289481962842</c:v>
                </c:pt>
                <c:pt idx="10">
                  <c:v>100.58963845116899</c:v>
                </c:pt>
                <c:pt idx="11">
                  <c:v>100.73505971393719</c:v>
                </c:pt>
                <c:pt idx="12">
                  <c:v>100.92880716590678</c:v>
                </c:pt>
                <c:pt idx="13">
                  <c:v>101.14228674807227</c:v>
                </c:pt>
                <c:pt idx="14">
                  <c:v>101.47374211520201</c:v>
                </c:pt>
                <c:pt idx="15">
                  <c:v>101.51961893741522</c:v>
                </c:pt>
                <c:pt idx="16">
                  <c:v>102.01101782116959</c:v>
                </c:pt>
                <c:pt idx="17">
                  <c:v>102.47327296156345</c:v>
                </c:pt>
                <c:pt idx="18">
                  <c:v>102.49480837373137</c:v>
                </c:pt>
                <c:pt idx="19">
                  <c:v>102.84797101198595</c:v>
                </c:pt>
                <c:pt idx="20">
                  <c:v>103.17718949370773</c:v>
                </c:pt>
                <c:pt idx="21">
                  <c:v>103.27304091561021</c:v>
                </c:pt>
                <c:pt idx="22">
                  <c:v>103.17108504519885</c:v>
                </c:pt>
                <c:pt idx="23">
                  <c:v>103.46072324571986</c:v>
                </c:pt>
                <c:pt idx="24">
                  <c:v>104.05024794634787</c:v>
                </c:pt>
                <c:pt idx="25">
                  <c:v>104.34657030418578</c:v>
                </c:pt>
                <c:pt idx="26">
                  <c:v>104.58458447427206</c:v>
                </c:pt>
                <c:pt idx="27">
                  <c:v>104.94252573186277</c:v>
                </c:pt>
                <c:pt idx="28">
                  <c:v>103.05932996110585</c:v>
                </c:pt>
                <c:pt idx="29">
                  <c:v>102.83220545433038</c:v>
                </c:pt>
                <c:pt idx="30">
                  <c:v>104.73991056560085</c:v>
                </c:pt>
                <c:pt idx="31">
                  <c:v>104.61402321699617</c:v>
                </c:pt>
                <c:pt idx="32">
                  <c:v>105.22520840788805</c:v>
                </c:pt>
                <c:pt idx="33">
                  <c:v>106.52455927032601</c:v>
                </c:pt>
                <c:pt idx="34">
                  <c:v>107.51610001528501</c:v>
                </c:pt>
                <c:pt idx="35">
                  <c:v>108.14768024432388</c:v>
                </c:pt>
                <c:pt idx="36">
                  <c:v>108.47396694975279</c:v>
                </c:pt>
                <c:pt idx="37">
                  <c:v>108.93258757404405</c:v>
                </c:pt>
                <c:pt idx="38">
                  <c:v>109.35526344326138</c:v>
                </c:pt>
                <c:pt idx="39">
                  <c:v>109.5552110693468</c:v>
                </c:pt>
                <c:pt idx="40">
                  <c:v>109.96992391973259</c:v>
                </c:pt>
                <c:pt idx="41">
                  <c:v>110.05370454139307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90-4E71-8B61-CA2C3B59EFEB}"/>
            </c:ext>
          </c:extLst>
        </c:ser>
        <c:ser>
          <c:idx val="2"/>
          <c:order val="2"/>
          <c:tx>
            <c:strRef>
              <c:f>'Données graph 1 et 2'!$J$8:$J$9</c:f>
              <c:strCache>
                <c:ptCount val="2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2'!$J$10:$J$51</c:f>
              <c:numCache>
                <c:formatCode>#\ ##0.0</c:formatCode>
                <c:ptCount val="42"/>
                <c:pt idx="0">
                  <c:v>100</c:v>
                </c:pt>
                <c:pt idx="1">
                  <c:v>100.20688688299329</c:v>
                </c:pt>
                <c:pt idx="2">
                  <c:v>100.52824332738419</c:v>
                </c:pt>
                <c:pt idx="3">
                  <c:v>101.13761688944074</c:v>
                </c:pt>
                <c:pt idx="4">
                  <c:v>101.41872059446948</c:v>
                </c:pt>
                <c:pt idx="5">
                  <c:v>101.60257464962061</c:v>
                </c:pt>
                <c:pt idx="6">
                  <c:v>101.86845216254734</c:v>
                </c:pt>
                <c:pt idx="7">
                  <c:v>102.13516490455174</c:v>
                </c:pt>
                <c:pt idx="8">
                  <c:v>102.30279368721362</c:v>
                </c:pt>
                <c:pt idx="9">
                  <c:v>102.86375770027539</c:v>
                </c:pt>
                <c:pt idx="10">
                  <c:v>102.6055215766617</c:v>
                </c:pt>
                <c:pt idx="11">
                  <c:v>103.0474121370015</c:v>
                </c:pt>
                <c:pt idx="12">
                  <c:v>103.56753808803241</c:v>
                </c:pt>
                <c:pt idx="13">
                  <c:v>103.91558900811984</c:v>
                </c:pt>
                <c:pt idx="14">
                  <c:v>104.24364086946716</c:v>
                </c:pt>
                <c:pt idx="15">
                  <c:v>104.28541699742956</c:v>
                </c:pt>
                <c:pt idx="16">
                  <c:v>104.87012550693724</c:v>
                </c:pt>
                <c:pt idx="17">
                  <c:v>105.20723932099523</c:v>
                </c:pt>
                <c:pt idx="18">
                  <c:v>105.65304794691247</c:v>
                </c:pt>
                <c:pt idx="19">
                  <c:v>105.77889977023433</c:v>
                </c:pt>
                <c:pt idx="20">
                  <c:v>106.38434317455902</c:v>
                </c:pt>
                <c:pt idx="21">
                  <c:v>106.47911352188864</c:v>
                </c:pt>
                <c:pt idx="22">
                  <c:v>106.58494531927012</c:v>
                </c:pt>
                <c:pt idx="23">
                  <c:v>107.07893551750425</c:v>
                </c:pt>
                <c:pt idx="24">
                  <c:v>107.56206255842145</c:v>
                </c:pt>
                <c:pt idx="25">
                  <c:v>108.09361005797989</c:v>
                </c:pt>
                <c:pt idx="26">
                  <c:v>108.759750477995</c:v>
                </c:pt>
                <c:pt idx="27">
                  <c:v>109.06644009925139</c:v>
                </c:pt>
                <c:pt idx="28">
                  <c:v>107.28647621455222</c:v>
                </c:pt>
                <c:pt idx="29">
                  <c:v>107.35178429421659</c:v>
                </c:pt>
                <c:pt idx="30">
                  <c:v>109.65389689755123</c:v>
                </c:pt>
                <c:pt idx="31">
                  <c:v>109.83951925032025</c:v>
                </c:pt>
                <c:pt idx="32">
                  <c:v>110.65615088349689</c:v>
                </c:pt>
                <c:pt idx="33">
                  <c:v>112.2474039233533</c:v>
                </c:pt>
                <c:pt idx="34">
                  <c:v>113.2962658132558</c:v>
                </c:pt>
                <c:pt idx="35">
                  <c:v>114.42695206520936</c:v>
                </c:pt>
                <c:pt idx="36">
                  <c:v>114.58675414692019</c:v>
                </c:pt>
                <c:pt idx="37">
                  <c:v>115.22200677161941</c:v>
                </c:pt>
                <c:pt idx="38">
                  <c:v>115.7083317906018</c:v>
                </c:pt>
                <c:pt idx="39">
                  <c:v>115.76761916260175</c:v>
                </c:pt>
                <c:pt idx="40">
                  <c:v>116.3028386753308</c:v>
                </c:pt>
                <c:pt idx="41">
                  <c:v>116.59559024405499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90-4E71-8B61-CA2C3B59E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870656"/>
        <c:axId val="210872192"/>
      </c:lineChart>
      <c:catAx>
        <c:axId val="2108706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87219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0872192"/>
        <c:scaling>
          <c:orientation val="minMax"/>
          <c:max val="118"/>
          <c:min val="98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870656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2.5568232542360778E-2"/>
          <c:y val="0.1418748615502346"/>
          <c:w val="0.91903409090909094"/>
          <c:h val="5.3763440860215242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16829375369994917"/>
          <c:w val="0.86471641552420164"/>
          <c:h val="0.52314939674456862"/>
        </c:manualLayout>
      </c:layout>
      <c:barChart>
        <c:barDir val="col"/>
        <c:grouping val="stacked"/>
        <c:varyColors val="0"/>
        <c:ser>
          <c:idx val="1"/>
          <c:order val="0"/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trim'!$A$21:$B$100</c:f>
              <c:multiLvlStrCache>
                <c:ptCount val="6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  <c:pt idx="54">
                    <c:v>T3</c:v>
                  </c:pt>
                  <c:pt idx="55">
                    <c:v>T4</c:v>
                  </c:pt>
                  <c:pt idx="56">
                    <c:v>T1</c:v>
                  </c:pt>
                  <c:pt idx="57">
                    <c:v>T2</c:v>
                  </c:pt>
                  <c:pt idx="58">
                    <c:v>T3</c:v>
                  </c:pt>
                  <c:pt idx="59">
                    <c:v>T4</c:v>
                  </c:pt>
                  <c:pt idx="60">
                    <c:v>T1</c:v>
                  </c:pt>
                  <c:pt idx="61">
                    <c:v>T2</c:v>
                  </c:pt>
                  <c:pt idx="62">
                    <c:v>T3</c:v>
                  </c:pt>
                  <c:pt idx="6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  <c:pt idx="44">
                    <c:v>2024</c:v>
                  </c:pt>
                  <c:pt idx="48">
                    <c:v>2025</c:v>
                  </c:pt>
                  <c:pt idx="52">
                    <c:v>2026</c:v>
                  </c:pt>
                  <c:pt idx="56">
                    <c:v>2027</c:v>
                  </c:pt>
                  <c:pt idx="60">
                    <c:v>2028</c:v>
                  </c:pt>
                </c:lvl>
              </c:multiLvlStrCache>
            </c:multiLvlStrRef>
          </c:cat>
          <c:val>
            <c:numRef>
              <c:f>dep13_trim!$BG$79:$BG$121</c:f>
              <c:numCache>
                <c:formatCode>#\ ##0.0</c:formatCode>
                <c:ptCount val="43"/>
                <c:pt idx="0">
                  <c:v>2.2774285941602468</c:v>
                </c:pt>
                <c:pt idx="1">
                  <c:v>1.2718539118259153</c:v>
                </c:pt>
                <c:pt idx="2">
                  <c:v>0.3168506961113815</c:v>
                </c:pt>
                <c:pt idx="3">
                  <c:v>0.8192955589586548</c:v>
                </c:pt>
                <c:pt idx="4">
                  <c:v>0.89997721576668965</c:v>
                </c:pt>
                <c:pt idx="5">
                  <c:v>1.0669526927853612</c:v>
                </c:pt>
                <c:pt idx="6">
                  <c:v>1.279115232084016</c:v>
                </c:pt>
                <c:pt idx="7">
                  <c:v>1.6545334215751106</c:v>
                </c:pt>
                <c:pt idx="8">
                  <c:v>1.640263310185186</c:v>
                </c:pt>
                <c:pt idx="9">
                  <c:v>2.2116257139298545</c:v>
                </c:pt>
                <c:pt idx="10">
                  <c:v>-0.22804024649235588</c:v>
                </c:pt>
                <c:pt idx="11">
                  <c:v>0.85666928378260732</c:v>
                </c:pt>
                <c:pt idx="12">
                  <c:v>0.41345189080719269</c:v>
                </c:pt>
                <c:pt idx="13">
                  <c:v>-0.35489706262383791</c:v>
                </c:pt>
                <c:pt idx="14">
                  <c:v>1.3018897283839648</c:v>
                </c:pt>
                <c:pt idx="15">
                  <c:v>1.0445111960677211</c:v>
                </c:pt>
                <c:pt idx="16">
                  <c:v>1.2431592459968943</c:v>
                </c:pt>
                <c:pt idx="17">
                  <c:v>1.1294627961294657</c:v>
                </c:pt>
                <c:pt idx="18">
                  <c:v>1.3395582097431413</c:v>
                </c:pt>
                <c:pt idx="19">
                  <c:v>0.89859838187176244</c:v>
                </c:pt>
                <c:pt idx="20">
                  <c:v>0.5066068633936105</c:v>
                </c:pt>
                <c:pt idx="21">
                  <c:v>0.1974476282205595</c:v>
                </c:pt>
                <c:pt idx="22">
                  <c:v>4.0052548944213839E-2</c:v>
                </c:pt>
                <c:pt idx="23">
                  <c:v>-0.36993738289320399</c:v>
                </c:pt>
                <c:pt idx="24">
                  <c:v>-0.21217771491031101</c:v>
                </c:pt>
                <c:pt idx="25">
                  <c:v>-0.90689432989691232</c:v>
                </c:pt>
                <c:pt idx="26">
                  <c:v>-1.2663166279239801</c:v>
                </c:pt>
                <c:pt idx="27">
                  <c:v>-1.0619381606243206</c:v>
                </c:pt>
                <c:pt idx="28">
                  <c:v>-0.50921072337876128</c:v>
                </c:pt>
                <c:pt idx="29">
                  <c:v>5.0228310502283158</c:v>
                </c:pt>
                <c:pt idx="30">
                  <c:v>-0.83134257047300375</c:v>
                </c:pt>
                <c:pt idx="31">
                  <c:v>-0.88649065330507204</c:v>
                </c:pt>
                <c:pt idx="32">
                  <c:v>0.28679758895586716</c:v>
                </c:pt>
                <c:pt idx="33">
                  <c:v>-0.32960108574475733</c:v>
                </c:pt>
                <c:pt idx="34">
                  <c:v>-1.3859845353304534</c:v>
                </c:pt>
                <c:pt idx="35">
                  <c:v>-2.646546339218192</c:v>
                </c:pt>
                <c:pt idx="36">
                  <c:v>-2.3791030663244728</c:v>
                </c:pt>
                <c:pt idx="37">
                  <c:v>-1.4183170457493621</c:v>
                </c:pt>
                <c:pt idx="38">
                  <c:v>-0.22107202386174585</c:v>
                </c:pt>
                <c:pt idx="39">
                  <c:v>-0.53104503332220832</c:v>
                </c:pt>
                <c:pt idx="40">
                  <c:v>-0.6081284140930121</c:v>
                </c:pt>
                <c:pt idx="41">
                  <c:v>-0.96046102129021538</c:v>
                </c:pt>
                <c:pt idx="42">
                  <c:v>0.10954869529300471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E0-4368-906E-A5FEB72BBB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916928"/>
        <c:axId val="151918464"/>
      </c:barChart>
      <c:catAx>
        <c:axId val="1519169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5191846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51918464"/>
        <c:scaling>
          <c:orientation val="minMax"/>
          <c:max val="6"/>
          <c:min val="-3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51916928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Hommes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dep13_trim!$BH$103:$BH$121</c:f>
              <c:numCache>
                <c:formatCode>#\ ##0.0</c:formatCode>
                <c:ptCount val="19"/>
                <c:pt idx="0">
                  <c:v>-0.48704461328658022</c:v>
                </c:pt>
                <c:pt idx="1">
                  <c:v>-0.90381101540066844</c:v>
                </c:pt>
                <c:pt idx="2">
                  <c:v>-1.1787560501794525</c:v>
                </c:pt>
                <c:pt idx="3">
                  <c:v>-1.3094325792156747</c:v>
                </c:pt>
                <c:pt idx="4">
                  <c:v>-0.40175557056042477</c:v>
                </c:pt>
                <c:pt idx="5">
                  <c:v>6.345547608555635</c:v>
                </c:pt>
                <c:pt idx="6">
                  <c:v>-0.94986134574316372</c:v>
                </c:pt>
                <c:pt idx="7">
                  <c:v>-0.69187449718421945</c:v>
                </c:pt>
                <c:pt idx="8">
                  <c:v>0.1652624756967036</c:v>
                </c:pt>
                <c:pt idx="9">
                  <c:v>-0.41409207078386689</c:v>
                </c:pt>
                <c:pt idx="10">
                  <c:v>-1.611278952668671</c:v>
                </c:pt>
                <c:pt idx="11">
                  <c:v>-2.9682702149437135</c:v>
                </c:pt>
                <c:pt idx="12">
                  <c:v>-2.6371308016877593</c:v>
                </c:pt>
                <c:pt idx="13">
                  <c:v>-1.3490371509453758</c:v>
                </c:pt>
                <c:pt idx="14">
                  <c:v>-1.4170829347781577E-2</c:v>
                </c:pt>
                <c:pt idx="15">
                  <c:v>-0.45353080820608183</c:v>
                </c:pt>
                <c:pt idx="16">
                  <c:v>-0.35949457198790613</c:v>
                </c:pt>
                <c:pt idx="17">
                  <c:v>-0.60370079302707325</c:v>
                </c:pt>
                <c:pt idx="18">
                  <c:v>0.30548068283917651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1F-47F0-BA3E-A688A75147A3}"/>
            </c:ext>
          </c:extLst>
        </c:ser>
        <c:ser>
          <c:idx val="0"/>
          <c:order val="1"/>
          <c:tx>
            <c:v>Femmes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dep13_trim!$BI$103:$BI$121</c:f>
              <c:numCache>
                <c:formatCode>#\ ##0.0</c:formatCode>
                <c:ptCount val="19"/>
                <c:pt idx="0">
                  <c:v>5.7299293308710197E-2</c:v>
                </c:pt>
                <c:pt idx="1">
                  <c:v>-0.90990073810128802</c:v>
                </c:pt>
                <c:pt idx="2">
                  <c:v>-1.3516984524497455</c:v>
                </c:pt>
                <c:pt idx="3">
                  <c:v>-0.82017900732302973</c:v>
                </c:pt>
                <c:pt idx="4">
                  <c:v>-0.61365799232108165</c:v>
                </c:pt>
                <c:pt idx="5">
                  <c:v>3.7343987320874295</c:v>
                </c:pt>
                <c:pt idx="6">
                  <c:v>-0.71298978260176948</c:v>
                </c:pt>
                <c:pt idx="7">
                  <c:v>-1.0803705959670507</c:v>
                </c:pt>
                <c:pt idx="8">
                  <c:v>0.40834845735027159</c:v>
                </c:pt>
                <c:pt idx="9">
                  <c:v>-0.24530372474339535</c:v>
                </c:pt>
                <c:pt idx="10">
                  <c:v>-1.1615867469099928</c:v>
                </c:pt>
                <c:pt idx="11">
                  <c:v>-2.3275608079353138</c:v>
                </c:pt>
                <c:pt idx="12">
                  <c:v>-2.1249497251642269</c:v>
                </c:pt>
                <c:pt idx="13">
                  <c:v>-1.4861995753715496</c:v>
                </c:pt>
                <c:pt idx="14">
                  <c:v>-0.42408231368186167</c:v>
                </c:pt>
                <c:pt idx="15">
                  <c:v>-0.60741464776932208</c:v>
                </c:pt>
                <c:pt idx="16">
                  <c:v>-0.85347007586400458</c:v>
                </c:pt>
                <c:pt idx="17">
                  <c:v>-1.3142513018527091</c:v>
                </c:pt>
                <c:pt idx="18">
                  <c:v>-8.6151195347838883E-2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1F-47F0-BA3E-A688A7514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253568"/>
        <c:axId val="172255104"/>
      </c:barChart>
      <c:catAx>
        <c:axId val="172253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1000"/>
            </a:pPr>
            <a:endParaRPr lang="fr-FR"/>
          </a:p>
        </c:txPr>
        <c:crossAx val="172255104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2255104"/>
        <c:scaling>
          <c:orientation val="minMax"/>
          <c:max val="8"/>
          <c:min val="-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2253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531382815726715"/>
          <c:y val="0.21556886227544911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3748869714638965"/>
          <c:w val="0.86471641552420164"/>
          <c:h val="0.48056789308522063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de 25 ans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dep13_trim!$BJ$103:$BJ$121</c:f>
              <c:numCache>
                <c:formatCode>#\ ##0.0</c:formatCode>
                <c:ptCount val="19"/>
                <c:pt idx="0">
                  <c:v>6.4842432888090329E-2</c:v>
                </c:pt>
                <c:pt idx="1">
                  <c:v>-0.5961638154484139</c:v>
                </c:pt>
                <c:pt idx="2">
                  <c:v>-2.3859191655801859</c:v>
                </c:pt>
                <c:pt idx="3">
                  <c:v>-1.9233337785494853</c:v>
                </c:pt>
                <c:pt idx="4">
                  <c:v>-1.3209859730355489</c:v>
                </c:pt>
                <c:pt idx="5">
                  <c:v>10.378139663262488</c:v>
                </c:pt>
                <c:pt idx="6">
                  <c:v>-2.3005751437859434</c:v>
                </c:pt>
                <c:pt idx="7">
                  <c:v>-1.804453544919371</c:v>
                </c:pt>
                <c:pt idx="8">
                  <c:v>-0.69073374169165147</c:v>
                </c:pt>
                <c:pt idx="9">
                  <c:v>-1.7191601049868832</c:v>
                </c:pt>
                <c:pt idx="10">
                  <c:v>-4.0459340365869956</c:v>
                </c:pt>
                <c:pt idx="11">
                  <c:v>-3.979961035346502</c:v>
                </c:pt>
                <c:pt idx="12">
                  <c:v>-3.869565217391302</c:v>
                </c:pt>
                <c:pt idx="13">
                  <c:v>-1.8242122719734577</c:v>
                </c:pt>
                <c:pt idx="14">
                  <c:v>0.39926289926288661</c:v>
                </c:pt>
                <c:pt idx="15">
                  <c:v>0.50474151116548516</c:v>
                </c:pt>
                <c:pt idx="16">
                  <c:v>-1.3848729264951953</c:v>
                </c:pt>
                <c:pt idx="17">
                  <c:v>0.38580246913579863</c:v>
                </c:pt>
                <c:pt idx="18">
                  <c:v>1.5987701767870899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93-4676-A3E8-033C4762150B}"/>
            </c:ext>
          </c:extLst>
        </c:ser>
        <c:ser>
          <c:idx val="0"/>
          <c:order val="1"/>
          <c:tx>
            <c:v>25 à 49 ans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dep13_trim!$BK$103:$BK$121</c:f>
              <c:numCache>
                <c:formatCode>#\ ##0.0</c:formatCode>
                <c:ptCount val="19"/>
                <c:pt idx="0">
                  <c:v>-0.5110511569990539</c:v>
                </c:pt>
                <c:pt idx="1">
                  <c:v>-1.1055774295324894</c:v>
                </c:pt>
                <c:pt idx="2">
                  <c:v>-1.3051388193107805</c:v>
                </c:pt>
                <c:pt idx="3">
                  <c:v>-1.3117119042530323</c:v>
                </c:pt>
                <c:pt idx="4">
                  <c:v>-0.63614953574619992</c:v>
                </c:pt>
                <c:pt idx="5">
                  <c:v>4.955593091047783</c:v>
                </c:pt>
                <c:pt idx="6">
                  <c:v>-0.97079818299805609</c:v>
                </c:pt>
                <c:pt idx="7">
                  <c:v>-1.0143901863647109</c:v>
                </c:pt>
                <c:pt idx="8">
                  <c:v>0.36277936659252497</c:v>
                </c:pt>
                <c:pt idx="9">
                  <c:v>-0.3060605261074989</c:v>
                </c:pt>
                <c:pt idx="10">
                  <c:v>-1.3656212782850341</c:v>
                </c:pt>
                <c:pt idx="11">
                  <c:v>-2.8924843703882597</c:v>
                </c:pt>
                <c:pt idx="12">
                  <c:v>-2.3845707496338853</c:v>
                </c:pt>
                <c:pt idx="13">
                  <c:v>-1.4209692028985477</c:v>
                </c:pt>
                <c:pt idx="14">
                  <c:v>-0.24694193992994551</c:v>
                </c:pt>
                <c:pt idx="15">
                  <c:v>-0.79735175590097684</c:v>
                </c:pt>
                <c:pt idx="16">
                  <c:v>-0.56292255462380147</c:v>
                </c:pt>
                <c:pt idx="17">
                  <c:v>-0.86959059208030487</c:v>
                </c:pt>
                <c:pt idx="18">
                  <c:v>0.10597274145593971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93-4676-A3E8-033C4762150B}"/>
            </c:ext>
          </c:extLst>
        </c:ser>
        <c:ser>
          <c:idx val="2"/>
          <c:order val="2"/>
          <c:tx>
            <c:v>50 ans ou plus</c:v>
          </c:tx>
          <c:spPr>
            <a:solidFill>
              <a:srgbClr val="92D050"/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dep13_trim!$BL$103:$BL$121</c:f>
              <c:numCache>
                <c:formatCode>#\ ##0.0</c:formatCode>
                <c:ptCount val="19"/>
                <c:pt idx="0">
                  <c:v>0.37610480787313438</c:v>
                </c:pt>
                <c:pt idx="1">
                  <c:v>-0.58077811777930144</c:v>
                </c:pt>
                <c:pt idx="2">
                  <c:v>-0.63442211055275699</c:v>
                </c:pt>
                <c:pt idx="3">
                  <c:v>-6.3215121056958701E-2</c:v>
                </c:pt>
                <c:pt idx="4">
                  <c:v>0.16446328040990998</c:v>
                </c:pt>
                <c:pt idx="5">
                  <c:v>2.7281338806441457</c:v>
                </c:pt>
                <c:pt idx="6">
                  <c:v>0.22130694043154264</c:v>
                </c:pt>
                <c:pt idx="7">
                  <c:v>-0.14721216953934579</c:v>
                </c:pt>
                <c:pt idx="8">
                  <c:v>0.57128816266356353</c:v>
                </c:pt>
                <c:pt idx="9">
                  <c:v>0.2626435377473646</c:v>
                </c:pt>
                <c:pt idx="10">
                  <c:v>-0.21931160523911419</c:v>
                </c:pt>
                <c:pt idx="11">
                  <c:v>-1.5019231943342093</c:v>
                </c:pt>
                <c:pt idx="12">
                  <c:v>-1.7293745738548361</c:v>
                </c:pt>
                <c:pt idx="13">
                  <c:v>-1.2425886211681503</c:v>
                </c:pt>
                <c:pt idx="14">
                  <c:v>-0.42153669285304174</c:v>
                </c:pt>
                <c:pt idx="15">
                  <c:v>-0.37200949265602246</c:v>
                </c:pt>
                <c:pt idx="16">
                  <c:v>-0.3798364771776197</c:v>
                </c:pt>
                <c:pt idx="17">
                  <c:v>-1.7254749903063193</c:v>
                </c:pt>
                <c:pt idx="18">
                  <c:v>-0.51949759978957566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93-4676-A3E8-033C47621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515904"/>
        <c:axId val="171517440"/>
      </c:barChart>
      <c:catAx>
        <c:axId val="171515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51744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517440"/>
        <c:scaling>
          <c:orientation val="minMax"/>
          <c:max val="12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515904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25572311709767243"/>
          <c:y val="0.17032601463739189"/>
          <c:w val="0.49532195531396139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280653370105389E-2"/>
          <c:y val="0.27474751284831911"/>
          <c:w val="0.86471641552420164"/>
          <c:h val="0.44330907738329117"/>
        </c:manualLayout>
      </c:layout>
      <c:barChart>
        <c:barDir val="col"/>
        <c:grouping val="clustered"/>
        <c:varyColors val="0"/>
        <c:ser>
          <c:idx val="1"/>
          <c:order val="0"/>
          <c:tx>
            <c:v>Moins d'un an</c:v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dep13_trim!$BS$103:$BS$121</c:f>
              <c:numCache>
                <c:formatCode>#\ ##0.0</c:formatCode>
                <c:ptCount val="19"/>
                <c:pt idx="0">
                  <c:v>-0.83267965968744084</c:v>
                </c:pt>
                <c:pt idx="1">
                  <c:v>-1.1439002129601583</c:v>
                </c:pt>
                <c:pt idx="2">
                  <c:v>-1.914199544531292</c:v>
                </c:pt>
                <c:pt idx="3">
                  <c:v>-0.68084839357429594</c:v>
                </c:pt>
                <c:pt idx="4">
                  <c:v>0.52124466908860523</c:v>
                </c:pt>
                <c:pt idx="5">
                  <c:v>5.1445631678189718</c:v>
                </c:pt>
                <c:pt idx="6">
                  <c:v>-3.4312699883432329</c:v>
                </c:pt>
                <c:pt idx="7">
                  <c:v>-3.0827323655947203</c:v>
                </c:pt>
                <c:pt idx="8">
                  <c:v>-1.3189410149139436</c:v>
                </c:pt>
                <c:pt idx="9">
                  <c:v>0.6019417475728206</c:v>
                </c:pt>
                <c:pt idx="10">
                  <c:v>1.6084410988881359E-2</c:v>
                </c:pt>
                <c:pt idx="11">
                  <c:v>-1.611398797079544</c:v>
                </c:pt>
                <c:pt idx="12">
                  <c:v>8.1726054266084702E-2</c:v>
                </c:pt>
                <c:pt idx="13">
                  <c:v>0.90151886330229747</c:v>
                </c:pt>
                <c:pt idx="14">
                  <c:v>1.5052928037292412</c:v>
                </c:pt>
                <c:pt idx="15">
                  <c:v>1.2724837351703044</c:v>
                </c:pt>
                <c:pt idx="16">
                  <c:v>0.55109431585576019</c:v>
                </c:pt>
                <c:pt idx="17">
                  <c:v>-0.63576573755088628</c:v>
                </c:pt>
                <c:pt idx="18">
                  <c:v>0.45387209632175018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D-49A0-8DF2-0EC74FC0DBB8}"/>
            </c:ext>
          </c:extLst>
        </c:ser>
        <c:ser>
          <c:idx val="0"/>
          <c:order val="1"/>
          <c:tx>
            <c:v>Un an ou plus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multiLvlStrRef>
              <c:f>'dates trim'!$A$45:$B$100</c:f>
              <c:multiLvlStrCache>
                <c:ptCount val="40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</c:lvl>
                <c:lvl>
                  <c:pt idx="0">
                    <c:v>2019</c:v>
                  </c:pt>
                  <c:pt idx="4">
                    <c:v>2020</c:v>
                  </c:pt>
                  <c:pt idx="8">
                    <c:v>2021</c:v>
                  </c:pt>
                  <c:pt idx="12">
                    <c:v>2022</c:v>
                  </c:pt>
                  <c:pt idx="16">
                    <c:v>2023</c:v>
                  </c:pt>
                  <c:pt idx="20">
                    <c:v>2024</c:v>
                  </c:pt>
                  <c:pt idx="24">
                    <c:v>2025</c:v>
                  </c:pt>
                  <c:pt idx="28">
                    <c:v>2026</c:v>
                  </c:pt>
                  <c:pt idx="32">
                    <c:v>2027</c:v>
                  </c:pt>
                  <c:pt idx="36">
                    <c:v>2028</c:v>
                  </c:pt>
                </c:lvl>
              </c:multiLvlStrCache>
            </c:multiLvlStrRef>
          </c:cat>
          <c:val>
            <c:numRef>
              <c:f>dep13_trim!$BT$103:$BT$121</c:f>
              <c:numCache>
                <c:formatCode>#\ ##0.0</c:formatCode>
                <c:ptCount val="19"/>
                <c:pt idx="0">
                  <c:v>0.49542420697723522</c:v>
                </c:pt>
                <c:pt idx="1">
                  <c:v>-0.64019171516604967</c:v>
                </c:pt>
                <c:pt idx="2">
                  <c:v>-0.54095028081176944</c:v>
                </c:pt>
                <c:pt idx="3">
                  <c:v>-1.4827132266334142</c:v>
                </c:pt>
                <c:pt idx="4">
                  <c:v>-1.6562346156551055</c:v>
                </c:pt>
                <c:pt idx="5">
                  <c:v>4.8843279579504628</c:v>
                </c:pt>
                <c:pt idx="6">
                  <c:v>2.1341151603995412</c:v>
                </c:pt>
                <c:pt idx="7">
                  <c:v>1.4820254347608364</c:v>
                </c:pt>
                <c:pt idx="8">
                  <c:v>1.9405979673058571</c:v>
                </c:pt>
                <c:pt idx="9">
                  <c:v>-1.2583486593746973</c:v>
                </c:pt>
                <c:pt idx="10">
                  <c:v>-2.8101820082998441</c:v>
                </c:pt>
                <c:pt idx="11">
                  <c:v>-3.7286084120633278</c:v>
                </c:pt>
                <c:pt idx="12">
                  <c:v>-5.0080324090242323</c:v>
                </c:pt>
                <c:pt idx="13">
                  <c:v>-4.0294117647058929</c:v>
                </c:pt>
                <c:pt idx="14">
                  <c:v>-2.2640208397180506</c:v>
                </c:pt>
                <c:pt idx="15">
                  <c:v>-2.7476188609728225</c:v>
                </c:pt>
                <c:pt idx="16">
                  <c:v>-2.0917298081573388</c:v>
                </c:pt>
                <c:pt idx="17">
                  <c:v>-1.3872308895566787</c:v>
                </c:pt>
                <c:pt idx="18">
                  <c:v>-0.34646852563030572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D-49A0-8DF2-0EC74FC0DB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645568"/>
        <c:axId val="171647360"/>
      </c:barChart>
      <c:catAx>
        <c:axId val="1716455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crossAx val="171647360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71647360"/>
        <c:scaling>
          <c:orientation val="minMax"/>
          <c:max val="6"/>
          <c:min val="-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Blue][&lt;0]\-&quot;&quot;0&quot;&quot;;[Red][&gt;0]\+&quot;&quot;0&quot;&quot;;0" sourceLinked="0"/>
        <c:majorTickMark val="out"/>
        <c:minorTickMark val="none"/>
        <c:tickLblPos val="nextTo"/>
        <c:crossAx val="171645568"/>
        <c:crosses val="autoZero"/>
        <c:crossBetween val="between"/>
        <c:majorUnit val="2"/>
      </c:valAx>
    </c:plotArea>
    <c:legend>
      <c:legendPos val="t"/>
      <c:layout>
        <c:manualLayout>
          <c:xMode val="edge"/>
          <c:yMode val="edge"/>
          <c:x val="0.36192973340261403"/>
          <c:y val="0.21290751829673984"/>
          <c:w val="0.33028591603714508"/>
          <c:h val="5.456698152251925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fr-FR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Bouches-du-Rhône</a:t>
            </a:r>
          </a:p>
          <a:p>
            <a:pPr>
              <a:defRPr/>
            </a:pPr>
            <a:r>
              <a:rPr lang="fr-FR" sz="1100" b="0" i="1"/>
              <a:t>(données brutes, base 100 à</a:t>
            </a:r>
            <a:r>
              <a:rPr lang="fr-FR" sz="1100" b="0" i="1" baseline="0"/>
              <a:t> fin </a:t>
            </a:r>
            <a:r>
              <a:rPr lang="fr-FR" sz="1100" b="0" i="1"/>
              <a:t>février 2020)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0020945048845882E-2"/>
          <c:y val="0.18217137947295259"/>
          <c:w val="0.88312922262587745"/>
          <c:h val="0.40263523272608676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RSA!$AU$40:$AU$80</c:f>
              <c:numCache>
                <c:formatCode>0.0</c:formatCode>
                <c:ptCount val="41"/>
                <c:pt idx="0">
                  <c:v>100</c:v>
                </c:pt>
                <c:pt idx="1">
                  <c:v>101.65885779409902</c:v>
                </c:pt>
                <c:pt idx="2">
                  <c:v>102.9758136001013</c:v>
                </c:pt>
                <c:pt idx="3">
                  <c:v>103.9761934911992</c:v>
                </c:pt>
                <c:pt idx="4">
                  <c:v>105.59706217550968</c:v>
                </c:pt>
                <c:pt idx="5">
                  <c:v>107.23059389641637</c:v>
                </c:pt>
                <c:pt idx="6">
                  <c:v>107.81309357984044</c:v>
                </c:pt>
                <c:pt idx="7">
                  <c:v>107.99037609218691</c:v>
                </c:pt>
                <c:pt idx="8">
                  <c:v>108.34494111687982</c:v>
                </c:pt>
                <c:pt idx="9">
                  <c:v>108.57287577561098</c:v>
                </c:pt>
                <c:pt idx="10">
                  <c:v>107.85108268962898</c:v>
                </c:pt>
                <c:pt idx="11">
                  <c:v>106.44548562745346</c:v>
                </c:pt>
                <c:pt idx="12">
                  <c:v>105.00189945548944</c:v>
                </c:pt>
                <c:pt idx="13">
                  <c:v>103.77358490566037</c:v>
                </c:pt>
                <c:pt idx="14">
                  <c:v>101.97543370900341</c:v>
                </c:pt>
                <c:pt idx="15">
                  <c:v>100.89907559832847</c:v>
                </c:pt>
                <c:pt idx="16">
                  <c:v>100.07597821957705</c:v>
                </c:pt>
                <c:pt idx="17">
                  <c:v>101.58287957452197</c:v>
                </c:pt>
                <c:pt idx="18">
                  <c:v>100.6838039761935</c:v>
                </c:pt>
                <c:pt idx="19">
                  <c:v>100.12663036596177</c:v>
                </c:pt>
                <c:pt idx="20">
                  <c:v>99.265543877421806</c:v>
                </c:pt>
                <c:pt idx="21">
                  <c:v>99.417500316575911</c:v>
                </c:pt>
                <c:pt idx="22">
                  <c:v>98.65771812080537</c:v>
                </c:pt>
                <c:pt idx="23">
                  <c:v>97.087501582879582</c:v>
                </c:pt>
                <c:pt idx="24">
                  <c:v>95.846523996454351</c:v>
                </c:pt>
                <c:pt idx="25">
                  <c:v>95.567937191338487</c:v>
                </c:pt>
                <c:pt idx="26">
                  <c:v>95.580600227934653</c:v>
                </c:pt>
                <c:pt idx="27">
                  <c:v>95.137393947068503</c:v>
                </c:pt>
                <c:pt idx="28">
                  <c:v>94.985437507914398</c:v>
                </c:pt>
                <c:pt idx="29">
                  <c:v>94.339622641509436</c:v>
                </c:pt>
                <c:pt idx="30">
                  <c:v>94.212992275547677</c:v>
                </c:pt>
                <c:pt idx="31">
                  <c:v>94.137014055970624</c:v>
                </c:pt>
                <c:pt idx="32">
                  <c:v>94.32695960491327</c:v>
                </c:pt>
                <c:pt idx="33">
                  <c:v>94.719513739394714</c:v>
                </c:pt>
                <c:pt idx="34">
                  <c:v>93.972394580220339</c:v>
                </c:pt>
                <c:pt idx="35">
                  <c:v>91.781689249081936</c:v>
                </c:pt>
                <c:pt idx="36">
                  <c:v>91.655058883120176</c:v>
                </c:pt>
                <c:pt idx="37">
                  <c:v>91.45245029758135</c:v>
                </c:pt>
                <c:pt idx="38">
                  <c:v>91.047233126503741</c:v>
                </c:pt>
                <c:pt idx="39">
                  <c:v>91.363809041408132</c:v>
                </c:pt>
                <c:pt idx="40">
                  <c:v>90.642015955426118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2F6-4DB6-88A0-BBA0895162C8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ASS!$AU$40:$AU$79</c:f>
              <c:numCache>
                <c:formatCode>0.0</c:formatCode>
                <c:ptCount val="40"/>
                <c:pt idx="0">
                  <c:v>100</c:v>
                </c:pt>
                <c:pt idx="1">
                  <c:v>99.416666666666657</c:v>
                </c:pt>
                <c:pt idx="2">
                  <c:v>99.75</c:v>
                </c:pt>
                <c:pt idx="3">
                  <c:v>97.416666666666657</c:v>
                </c:pt>
                <c:pt idx="4">
                  <c:v>105.66666666666666</c:v>
                </c:pt>
                <c:pt idx="5">
                  <c:v>107.83333333333334</c:v>
                </c:pt>
                <c:pt idx="6">
                  <c:v>110.08333333333333</c:v>
                </c:pt>
                <c:pt idx="7">
                  <c:v>110.16666666666666</c:v>
                </c:pt>
                <c:pt idx="8">
                  <c:v>108.58333333333334</c:v>
                </c:pt>
                <c:pt idx="9">
                  <c:v>104.83333333333333</c:v>
                </c:pt>
                <c:pt idx="10">
                  <c:v>101.75</c:v>
                </c:pt>
                <c:pt idx="11">
                  <c:v>98.333333333333329</c:v>
                </c:pt>
                <c:pt idx="12">
                  <c:v>95.666666666666671</c:v>
                </c:pt>
                <c:pt idx="13">
                  <c:v>94.416666666666671</c:v>
                </c:pt>
                <c:pt idx="14">
                  <c:v>91.333333333333329</c:v>
                </c:pt>
                <c:pt idx="15">
                  <c:v>89.416666666666671</c:v>
                </c:pt>
                <c:pt idx="16">
                  <c:v>87.25</c:v>
                </c:pt>
                <c:pt idx="17">
                  <c:v>103.75000000000001</c:v>
                </c:pt>
                <c:pt idx="18">
                  <c:v>103.25</c:v>
                </c:pt>
                <c:pt idx="19">
                  <c:v>101.83333333333333</c:v>
                </c:pt>
                <c:pt idx="20">
                  <c:v>97.333333333333343</c:v>
                </c:pt>
                <c:pt idx="21">
                  <c:v>95.583333333333329</c:v>
                </c:pt>
                <c:pt idx="22">
                  <c:v>91.916666666666671</c:v>
                </c:pt>
                <c:pt idx="23">
                  <c:v>91.166666666666657</c:v>
                </c:pt>
                <c:pt idx="24">
                  <c:v>90.416666666666671</c:v>
                </c:pt>
                <c:pt idx="25">
                  <c:v>88.666666666666671</c:v>
                </c:pt>
                <c:pt idx="26">
                  <c:v>87.25</c:v>
                </c:pt>
                <c:pt idx="27">
                  <c:v>86.666666666666671</c:v>
                </c:pt>
                <c:pt idx="28">
                  <c:v>84.666666666666671</c:v>
                </c:pt>
                <c:pt idx="29">
                  <c:v>85.166666666666671</c:v>
                </c:pt>
                <c:pt idx="30">
                  <c:v>84.75</c:v>
                </c:pt>
                <c:pt idx="31">
                  <c:v>82.083333333333329</c:v>
                </c:pt>
                <c:pt idx="32">
                  <c:v>81</c:v>
                </c:pt>
                <c:pt idx="33">
                  <c:v>80.166666666666657</c:v>
                </c:pt>
                <c:pt idx="34">
                  <c:v>79.333333333333329</c:v>
                </c:pt>
                <c:pt idx="35">
                  <c:v>78.916666666666671</c:v>
                </c:pt>
                <c:pt idx="36">
                  <c:v>78.25</c:v>
                </c:pt>
                <c:pt idx="37">
                  <c:v>77.25</c:v>
                </c:pt>
                <c:pt idx="38">
                  <c:v>76.166666666666671</c:v>
                </c:pt>
                <c:pt idx="39">
                  <c:v>75.5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2F6-4DB6-88A0-BBA0895162C8}"/>
            </c:ext>
          </c:extLst>
        </c:ser>
        <c:ser>
          <c:idx val="2"/>
          <c:order val="2"/>
          <c:tx>
            <c:v>AAH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AAH!$AU$40:$AU$80</c:f>
              <c:numCache>
                <c:formatCode>0.0</c:formatCode>
                <c:ptCount val="41"/>
                <c:pt idx="0">
                  <c:v>100</c:v>
                </c:pt>
                <c:pt idx="1">
                  <c:v>100.71448985424408</c:v>
                </c:pt>
                <c:pt idx="2">
                  <c:v>101.22892254929981</c:v>
                </c:pt>
                <c:pt idx="3">
                  <c:v>101.48613889682767</c:v>
                </c:pt>
                <c:pt idx="4">
                  <c:v>101.74335524435554</c:v>
                </c:pt>
                <c:pt idx="5">
                  <c:v>101.9148328093741</c:v>
                </c:pt>
                <c:pt idx="6">
                  <c:v>102.40068591026008</c:v>
                </c:pt>
                <c:pt idx="7">
                  <c:v>102.54358388110889</c:v>
                </c:pt>
                <c:pt idx="8">
                  <c:v>102.54358388110889</c:v>
                </c:pt>
                <c:pt idx="9">
                  <c:v>102.62932266361817</c:v>
                </c:pt>
                <c:pt idx="10">
                  <c:v>102.91511860531581</c:v>
                </c:pt>
                <c:pt idx="11">
                  <c:v>100.94312660760217</c:v>
                </c:pt>
                <c:pt idx="12">
                  <c:v>101.20034295513003</c:v>
                </c:pt>
                <c:pt idx="13">
                  <c:v>101.68619605601602</c:v>
                </c:pt>
                <c:pt idx="14">
                  <c:v>102.0005715918834</c:v>
                </c:pt>
                <c:pt idx="15">
                  <c:v>102.34352672192055</c:v>
                </c:pt>
                <c:pt idx="16">
                  <c:v>102.62932266361817</c:v>
                </c:pt>
                <c:pt idx="17">
                  <c:v>102.68648185195769</c:v>
                </c:pt>
                <c:pt idx="18">
                  <c:v>102.60074306944841</c:v>
                </c:pt>
                <c:pt idx="19">
                  <c:v>102.51500428693912</c:v>
                </c:pt>
                <c:pt idx="20">
                  <c:v>102.54358388110889</c:v>
                </c:pt>
                <c:pt idx="21">
                  <c:v>102.57216347527864</c:v>
                </c:pt>
                <c:pt idx="22">
                  <c:v>102.54358388110889</c:v>
                </c:pt>
                <c:pt idx="23">
                  <c:v>101.71477565018576</c:v>
                </c:pt>
                <c:pt idx="24">
                  <c:v>101.71477565018576</c:v>
                </c:pt>
                <c:pt idx="25">
                  <c:v>101.85767362103458</c:v>
                </c:pt>
                <c:pt idx="26">
                  <c:v>102.77222063446698</c:v>
                </c:pt>
                <c:pt idx="27">
                  <c:v>102.91511860531581</c:v>
                </c:pt>
                <c:pt idx="28">
                  <c:v>103.1437553586739</c:v>
                </c:pt>
                <c:pt idx="29">
                  <c:v>103.25807373535297</c:v>
                </c:pt>
                <c:pt idx="30">
                  <c:v>103.42955130037153</c:v>
                </c:pt>
                <c:pt idx="31">
                  <c:v>103.42955130037153</c:v>
                </c:pt>
                <c:pt idx="32">
                  <c:v>103.42955130037153</c:v>
                </c:pt>
                <c:pt idx="33">
                  <c:v>103.68676764789939</c:v>
                </c:pt>
                <c:pt idx="34">
                  <c:v>103.68676764789939</c:v>
                </c:pt>
                <c:pt idx="35">
                  <c:v>101.17176336096027</c:v>
                </c:pt>
                <c:pt idx="36">
                  <c:v>100.54301228922549</c:v>
                </c:pt>
                <c:pt idx="37">
                  <c:v>100.74306944841382</c:v>
                </c:pt>
                <c:pt idx="38">
                  <c:v>101.88625321520435</c:v>
                </c:pt>
                <c:pt idx="39">
                  <c:v>102.57216347527864</c:v>
                </c:pt>
                <c:pt idx="40">
                  <c:v>103.02943698199485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F6-4DB6-88A0-BBA0895162C8}"/>
            </c:ext>
          </c:extLst>
        </c:ser>
        <c:ser>
          <c:idx val="3"/>
          <c:order val="3"/>
          <c:tx>
            <c:v>PA</c:v>
          </c:tx>
          <c:marker>
            <c:symbol val="none"/>
          </c:marker>
          <c:cat>
            <c:numRef>
              <c:f>RSA!$A$40:$A$92</c:f>
              <c:numCache>
                <c:formatCode>mmm\-yy</c:formatCode>
                <c:ptCount val="53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>
                  <c:v>44958</c:v>
                </c:pt>
                <c:pt idx="37">
                  <c:v>44986</c:v>
                </c:pt>
                <c:pt idx="38">
                  <c:v>45017</c:v>
                </c:pt>
                <c:pt idx="39">
                  <c:v>45047</c:v>
                </c:pt>
                <c:pt idx="40">
                  <c:v>45078</c:v>
                </c:pt>
              </c:numCache>
            </c:numRef>
          </c:cat>
          <c:val>
            <c:numRef>
              <c:f>PA!$AU$40:$AU$80</c:f>
              <c:numCache>
                <c:formatCode>0.0</c:formatCode>
                <c:ptCount val="41"/>
                <c:pt idx="0">
                  <c:v>100</c:v>
                </c:pt>
                <c:pt idx="1">
                  <c:v>100.4205888243541</c:v>
                </c:pt>
                <c:pt idx="2">
                  <c:v>100.99472594966285</c:v>
                </c:pt>
                <c:pt idx="3">
                  <c:v>101.84925562454103</c:v>
                </c:pt>
                <c:pt idx="4">
                  <c:v>101.82255157220108</c:v>
                </c:pt>
                <c:pt idx="5">
                  <c:v>99.652847319580758</c:v>
                </c:pt>
                <c:pt idx="6">
                  <c:v>98.704853461512783</c:v>
                </c:pt>
                <c:pt idx="7">
                  <c:v>99.586087188730886</c:v>
                </c:pt>
                <c:pt idx="8">
                  <c:v>101.12824621136258</c:v>
                </c:pt>
                <c:pt idx="9">
                  <c:v>102.89071366579878</c:v>
                </c:pt>
                <c:pt idx="10">
                  <c:v>103.81867948461179</c:v>
                </c:pt>
                <c:pt idx="11">
                  <c:v>103.11102209760332</c:v>
                </c:pt>
                <c:pt idx="12">
                  <c:v>102.65037719473931</c:v>
                </c:pt>
                <c:pt idx="13">
                  <c:v>102.62367314239935</c:v>
                </c:pt>
                <c:pt idx="14">
                  <c:v>102.17638026570532</c:v>
                </c:pt>
                <c:pt idx="15">
                  <c:v>102.5635890246345</c:v>
                </c:pt>
                <c:pt idx="16">
                  <c:v>102.77054543026904</c:v>
                </c:pt>
                <c:pt idx="17">
                  <c:v>102.45009680218973</c:v>
                </c:pt>
                <c:pt idx="18">
                  <c:v>102.71713732558916</c:v>
                </c:pt>
                <c:pt idx="19">
                  <c:v>104.13245209960611</c:v>
                </c:pt>
                <c:pt idx="20">
                  <c:v>104.67320915948994</c:v>
                </c:pt>
                <c:pt idx="21">
                  <c:v>105.60785099138795</c:v>
                </c:pt>
                <c:pt idx="22">
                  <c:v>105.80813138393752</c:v>
                </c:pt>
                <c:pt idx="23">
                  <c:v>105.31410641564858</c:v>
                </c:pt>
                <c:pt idx="24">
                  <c:v>104.48628079311035</c:v>
                </c:pt>
                <c:pt idx="25">
                  <c:v>104.61312504172508</c:v>
                </c:pt>
                <c:pt idx="26">
                  <c:v>104.43954870151546</c:v>
                </c:pt>
                <c:pt idx="27">
                  <c:v>105.17391014086388</c:v>
                </c:pt>
                <c:pt idx="28">
                  <c:v>105.75472327925763</c:v>
                </c:pt>
                <c:pt idx="29">
                  <c:v>105.44095066426331</c:v>
                </c:pt>
                <c:pt idx="30">
                  <c:v>105.99505975031711</c:v>
                </c:pt>
                <c:pt idx="31">
                  <c:v>106.86294145136523</c:v>
                </c:pt>
                <c:pt idx="32">
                  <c:v>107.67073903464851</c:v>
                </c:pt>
                <c:pt idx="33">
                  <c:v>108.23152413378729</c:v>
                </c:pt>
                <c:pt idx="34">
                  <c:v>108.3183123038921</c:v>
                </c:pt>
                <c:pt idx="35">
                  <c:v>108.11135589825756</c:v>
                </c:pt>
                <c:pt idx="36">
                  <c:v>107.73082315241338</c:v>
                </c:pt>
                <c:pt idx="37">
                  <c:v>107.87769544028308</c:v>
                </c:pt>
                <c:pt idx="38">
                  <c:v>107.38367047199414</c:v>
                </c:pt>
                <c:pt idx="39">
                  <c:v>108.09132785900259</c:v>
                </c:pt>
                <c:pt idx="40">
                  <c:v>108.1781160291074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2F6-4DB6-88A0-BBA089516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9594624"/>
        <c:axId val="229596160"/>
      </c:lineChart>
      <c:dateAx>
        <c:axId val="229594624"/>
        <c:scaling>
          <c:orientation val="minMax"/>
          <c:max val="45078"/>
        </c:scaling>
        <c:delete val="0"/>
        <c:axPos val="b"/>
        <c:numFmt formatCode="mmm\-yy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710" baseline="0"/>
            </a:pPr>
            <a:endParaRPr lang="fr-FR"/>
          </a:p>
        </c:txPr>
        <c:crossAx val="229596160"/>
        <c:crossesAt val="100"/>
        <c:auto val="1"/>
        <c:lblOffset val="100"/>
        <c:baseTimeUnit val="months"/>
      </c:dateAx>
      <c:valAx>
        <c:axId val="229596160"/>
        <c:scaling>
          <c:orientation val="minMax"/>
          <c:max val="112"/>
          <c:min val="72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229594624"/>
        <c:crossesAt val="43862"/>
        <c:crossBetween val="midCat"/>
        <c:majorUnit val="4"/>
      </c:valAx>
    </c:plotArea>
    <c:legend>
      <c:legendPos val="b"/>
      <c:layout>
        <c:manualLayout>
          <c:xMode val="edge"/>
          <c:yMode val="edge"/>
          <c:x val="0.29652812266917239"/>
          <c:y val="0.67712750571113356"/>
          <c:w val="0.38762698385573036"/>
          <c:h val="5.88062223929325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7208624345685795"/>
          <c:w val="0.83764367816092966"/>
          <c:h val="0.49121318168562289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Graph3'!$G$7:$G$8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Graph3'!$P$10:$P$51</c:f>
              <c:numCache>
                <c:formatCode>#,##0</c:formatCode>
                <c:ptCount val="42"/>
                <c:pt idx="0">
                  <c:v>-1050.247049203841</c:v>
                </c:pt>
                <c:pt idx="1">
                  <c:v>1650.9644104877952</c:v>
                </c:pt>
                <c:pt idx="2">
                  <c:v>2447.7192517853109</c:v>
                </c:pt>
                <c:pt idx="3">
                  <c:v>4369.9017928064568</c:v>
                </c:pt>
                <c:pt idx="4">
                  <c:v>2180.8987370512914</c:v>
                </c:pt>
                <c:pt idx="5">
                  <c:v>1255.120537639712</c:v>
                </c:pt>
                <c:pt idx="6">
                  <c:v>1993.3865506412694</c:v>
                </c:pt>
                <c:pt idx="7">
                  <c:v>1679.6684723650105</c:v>
                </c:pt>
                <c:pt idx="8">
                  <c:v>1835.0192546556937</c:v>
                </c:pt>
                <c:pt idx="9">
                  <c:v>2848.0252583258552</c:v>
                </c:pt>
                <c:pt idx="10">
                  <c:v>-1978.923324561445</c:v>
                </c:pt>
                <c:pt idx="11">
                  <c:v>3325.041922325734</c:v>
                </c:pt>
                <c:pt idx="12">
                  <c:v>3579.6976514090784</c:v>
                </c:pt>
                <c:pt idx="13">
                  <c:v>2119.5325937493471</c:v>
                </c:pt>
                <c:pt idx="14">
                  <c:v>2306.3635387452086</c:v>
                </c:pt>
                <c:pt idx="15">
                  <c:v>193.48089226987213</c:v>
                </c:pt>
                <c:pt idx="16">
                  <c:v>3238.748799953959</c:v>
                </c:pt>
                <c:pt idx="17">
                  <c:v>1489.1681777387857</c:v>
                </c:pt>
                <c:pt idx="18">
                  <c:v>2744.7878428318072</c:v>
                </c:pt>
                <c:pt idx="19">
                  <c:v>-175.88292976189405</c:v>
                </c:pt>
                <c:pt idx="20">
                  <c:v>3978.7536754773464</c:v>
                </c:pt>
                <c:pt idx="21">
                  <c:v>848.17699628148694</c:v>
                </c:pt>
                <c:pt idx="22">
                  <c:v>-161.26091321068816</c:v>
                </c:pt>
                <c:pt idx="23">
                  <c:v>4386.8677776615368</c:v>
                </c:pt>
                <c:pt idx="24">
                  <c:v>3250.4142725769198</c:v>
                </c:pt>
                <c:pt idx="25">
                  <c:v>4317.8269514642889</c:v>
                </c:pt>
                <c:pt idx="26">
                  <c:v>4773.4103431809926</c:v>
                </c:pt>
                <c:pt idx="27">
                  <c:v>2813.8378655193374</c:v>
                </c:pt>
                <c:pt idx="28">
                  <c:v>-4151.3638920419617</c:v>
                </c:pt>
                <c:pt idx="29">
                  <c:v>-4487.3704211810837</c:v>
                </c:pt>
                <c:pt idx="30">
                  <c:v>14549.610304279253</c:v>
                </c:pt>
                <c:pt idx="31">
                  <c:v>389.29022470279597</c:v>
                </c:pt>
                <c:pt idx="32">
                  <c:v>5448.4225834695389</c:v>
                </c:pt>
                <c:pt idx="33">
                  <c:v>9616.069099150598</c:v>
                </c:pt>
                <c:pt idx="34">
                  <c:v>8584.6775021943031</c:v>
                </c:pt>
                <c:pt idx="35">
                  <c:v>7780.4276540242136</c:v>
                </c:pt>
                <c:pt idx="36">
                  <c:v>1554.8822214719839</c:v>
                </c:pt>
                <c:pt idx="37">
                  <c:v>5213.0806162805529</c:v>
                </c:pt>
                <c:pt idx="38">
                  <c:v>3283.0041293163085</c:v>
                </c:pt>
                <c:pt idx="39">
                  <c:v>800.25884930370376</c:v>
                </c:pt>
                <c:pt idx="40">
                  <c:v>5192.5422747232951</c:v>
                </c:pt>
                <c:pt idx="41">
                  <c:v>2167.6035691096913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D3-42B2-9AD8-CD15EBA255EB}"/>
            </c:ext>
          </c:extLst>
        </c:ser>
        <c:ser>
          <c:idx val="2"/>
          <c:order val="1"/>
          <c:tx>
            <c:strRef>
              <c:f>'Données Graph3'!$H$7:$H$8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Graph3'!$A$10:$B$58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Graph3'!$Q$10:$Q$51</c:f>
              <c:numCache>
                <c:formatCode>#,##0</c:formatCode>
                <c:ptCount val="42"/>
                <c:pt idx="0">
                  <c:v>4.1955645266170905</c:v>
                </c:pt>
                <c:pt idx="1">
                  <c:v>-81.592578351548582</c:v>
                </c:pt>
                <c:pt idx="2">
                  <c:v>-10.021198599024501</c:v>
                </c:pt>
                <c:pt idx="3">
                  <c:v>252.59379368795271</c:v>
                </c:pt>
                <c:pt idx="4">
                  <c:v>-48.543943946588115</c:v>
                </c:pt>
                <c:pt idx="5">
                  <c:v>139.53228521495839</c:v>
                </c:pt>
                <c:pt idx="6">
                  <c:v>23.46765272151606</c:v>
                </c:pt>
                <c:pt idx="7">
                  <c:v>343.52148785632744</c:v>
                </c:pt>
                <c:pt idx="8">
                  <c:v>-563.44569736370613</c:v>
                </c:pt>
                <c:pt idx="9">
                  <c:v>1407.2523513705528</c:v>
                </c:pt>
                <c:pt idx="10">
                  <c:v>20.034038900397718</c:v>
                </c:pt>
                <c:pt idx="11">
                  <c:v>26.985950348440383</c:v>
                </c:pt>
                <c:pt idx="12">
                  <c:v>365.79664431893616</c:v>
                </c:pt>
                <c:pt idx="13">
                  <c:v>520.66045392688466</c:v>
                </c:pt>
                <c:pt idx="14">
                  <c:v>182.12361534398951</c:v>
                </c:pt>
                <c:pt idx="15">
                  <c:v>123.41826311076875</c:v>
                </c:pt>
                <c:pt idx="16">
                  <c:v>1196.6462891657357</c:v>
                </c:pt>
                <c:pt idx="17">
                  <c:v>1068.0597931796801</c:v>
                </c:pt>
                <c:pt idx="18">
                  <c:v>636.9611105833319</c:v>
                </c:pt>
                <c:pt idx="19">
                  <c:v>1130.5510251323067</c:v>
                </c:pt>
                <c:pt idx="20">
                  <c:v>613.92910340448725</c:v>
                </c:pt>
                <c:pt idx="21">
                  <c:v>-129.28215157709565</c:v>
                </c:pt>
                <c:pt idx="22">
                  <c:v>964.06406511588648</c:v>
                </c:pt>
                <c:pt idx="23">
                  <c:v>-639.63019911866286</c:v>
                </c:pt>
                <c:pt idx="24">
                  <c:v>414.41917838363952</c:v>
                </c:pt>
                <c:pt idx="25">
                  <c:v>-285.69276692781932</c:v>
                </c:pt>
                <c:pt idx="26">
                  <c:v>279.6988549163907</c:v>
                </c:pt>
                <c:pt idx="27">
                  <c:v>-487.39722392522162</c:v>
                </c:pt>
                <c:pt idx="28">
                  <c:v>-9350.8221453261322</c:v>
                </c:pt>
                <c:pt idx="29">
                  <c:v>4982.7747655902713</c:v>
                </c:pt>
                <c:pt idx="30">
                  <c:v>2913.4140393004527</c:v>
                </c:pt>
                <c:pt idx="31">
                  <c:v>1018.7762879527145</c:v>
                </c:pt>
                <c:pt idx="32">
                  <c:v>746.26053899982071</c:v>
                </c:pt>
                <c:pt idx="33">
                  <c:v>2454.6222004653937</c:v>
                </c:pt>
                <c:pt idx="34">
                  <c:v>-628.37654198522796</c:v>
                </c:pt>
                <c:pt idx="35">
                  <c:v>796.56441587478548</c:v>
                </c:pt>
                <c:pt idx="36">
                  <c:v>-342.67929142040521</c:v>
                </c:pt>
                <c:pt idx="37">
                  <c:v>-394.27547470052741</c:v>
                </c:pt>
                <c:pt idx="38">
                  <c:v>406.08806933625965</c:v>
                </c:pt>
                <c:pt idx="39">
                  <c:v>-350.52549612093935</c:v>
                </c:pt>
                <c:pt idx="40">
                  <c:v>-1132.5534772996289</c:v>
                </c:pt>
                <c:pt idx="41">
                  <c:v>53.107860837862972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D3-42B2-9AD8-CD15EBA2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574144"/>
        <c:axId val="211575936"/>
      </c:barChart>
      <c:lineChart>
        <c:grouping val="standard"/>
        <c:varyColors val="0"/>
        <c:ser>
          <c:idx val="0"/>
          <c:order val="2"/>
          <c:tx>
            <c:strRef>
              <c:f>'Données Graph3'!$O$7:$O$8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Graph3'!$A$10:$B$53</c:f>
              <c:multiLvlStrCache>
                <c:ptCount val="4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Graph3'!$O$10:$O$51</c:f>
              <c:numCache>
                <c:formatCode>#,##0</c:formatCode>
                <c:ptCount val="42"/>
                <c:pt idx="0">
                  <c:v>-1046.0514846772421</c:v>
                </c:pt>
                <c:pt idx="1">
                  <c:v>1569.3718321361812</c:v>
                </c:pt>
                <c:pt idx="2">
                  <c:v>2437.6980531862937</c:v>
                </c:pt>
                <c:pt idx="3">
                  <c:v>4622.4955864944495</c:v>
                </c:pt>
                <c:pt idx="4">
                  <c:v>2132.3547931046924</c:v>
                </c:pt>
                <c:pt idx="5">
                  <c:v>1394.6528228546958</c:v>
                </c:pt>
                <c:pt idx="6">
                  <c:v>2016.8542033627164</c:v>
                </c:pt>
                <c:pt idx="7">
                  <c:v>2023.1899602214107</c:v>
                </c:pt>
                <c:pt idx="8">
                  <c:v>1271.5735572919948</c:v>
                </c:pt>
                <c:pt idx="9">
                  <c:v>4255.2776096963789</c:v>
                </c:pt>
                <c:pt idx="10">
                  <c:v>-1958.8892856610473</c:v>
                </c:pt>
                <c:pt idx="11">
                  <c:v>3352.0278726741672</c:v>
                </c:pt>
                <c:pt idx="12">
                  <c:v>3945.4942957280437</c:v>
                </c:pt>
                <c:pt idx="13">
                  <c:v>2640.1930476762354</c:v>
                </c:pt>
                <c:pt idx="14">
                  <c:v>2488.4871540891472</c:v>
                </c:pt>
                <c:pt idx="15">
                  <c:v>316.89915538066998</c:v>
                </c:pt>
                <c:pt idx="16">
                  <c:v>4435.3950891196728</c:v>
                </c:pt>
                <c:pt idx="17">
                  <c:v>2557.2279709185241</c:v>
                </c:pt>
                <c:pt idx="18">
                  <c:v>3381.7489534150809</c:v>
                </c:pt>
                <c:pt idx="19">
                  <c:v>954.66809537040535</c:v>
                </c:pt>
                <c:pt idx="20">
                  <c:v>4592.6827788818628</c:v>
                </c:pt>
                <c:pt idx="21">
                  <c:v>718.89484470442403</c:v>
                </c:pt>
                <c:pt idx="22">
                  <c:v>802.80315190518741</c:v>
                </c:pt>
                <c:pt idx="23">
                  <c:v>3747.2375785427867</c:v>
                </c:pt>
                <c:pt idx="24">
                  <c:v>3664.8334509605775</c:v>
                </c:pt>
                <c:pt idx="25">
                  <c:v>4032.1341845365241</c:v>
                </c:pt>
                <c:pt idx="26">
                  <c:v>5053.1091980973724</c:v>
                </c:pt>
                <c:pt idx="27">
                  <c:v>2326.4406415941194</c:v>
                </c:pt>
                <c:pt idx="28">
                  <c:v>-13502.186037368141</c:v>
                </c:pt>
                <c:pt idx="29">
                  <c:v>495.40434440923855</c:v>
                </c:pt>
                <c:pt idx="30">
                  <c:v>17463.024343579658</c:v>
                </c:pt>
                <c:pt idx="31">
                  <c:v>1408.0665126555832</c:v>
                </c:pt>
                <c:pt idx="32">
                  <c:v>6194.6831224693451</c:v>
                </c:pt>
                <c:pt idx="33">
                  <c:v>12070.69129961601</c:v>
                </c:pt>
                <c:pt idx="34">
                  <c:v>7956.3009602089878</c:v>
                </c:pt>
                <c:pt idx="35">
                  <c:v>8576.9920698989881</c:v>
                </c:pt>
                <c:pt idx="36">
                  <c:v>1212.2029300516006</c:v>
                </c:pt>
                <c:pt idx="37">
                  <c:v>4818.8051415800583</c:v>
                </c:pt>
                <c:pt idx="38">
                  <c:v>3689.0921986525645</c:v>
                </c:pt>
                <c:pt idx="39">
                  <c:v>449.73335318278987</c:v>
                </c:pt>
                <c:pt idx="40">
                  <c:v>4059.9887974236626</c:v>
                </c:pt>
                <c:pt idx="41">
                  <c:v>2220.7114299475215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D3-42B2-9AD8-CD15EBA255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574144"/>
        <c:axId val="211575936"/>
      </c:lineChart>
      <c:catAx>
        <c:axId val="21157414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75936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211575936"/>
        <c:scaling>
          <c:orientation val="minMax"/>
          <c:max val="20000"/>
          <c:min val="-15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574144"/>
        <c:crosses val="autoZero"/>
        <c:crossBetween val="between"/>
        <c:majorUnit val="5000"/>
      </c:valAx>
    </c:plotArea>
    <c:legend>
      <c:legendPos val="t"/>
      <c:layout>
        <c:manualLayout>
          <c:xMode val="edge"/>
          <c:yMode val="edge"/>
          <c:x val="0.21052382291128638"/>
          <c:y val="0.2071737786023500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72941883742E-2"/>
          <c:y val="0.21145427308079878"/>
          <c:w val="0.90516390406154157"/>
          <c:h val="0.50871373175295609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75A-40A1-8CA3-21A7130F095A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5A-40A1-8CA3-21A7130F095A}"/>
                </c:ext>
              </c:extLst>
            </c:dLbl>
            <c:dLbl>
              <c:idx val="2"/>
              <c:layout>
                <c:manualLayout>
                  <c:x val="1.8655296040950989E-3"/>
                  <c:y val="-2.87476350214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75A-40A1-8CA3-21A7130F095A}"/>
                </c:ext>
              </c:extLst>
            </c:dLbl>
            <c:dLbl>
              <c:idx val="3"/>
              <c:layout>
                <c:manualLayout>
                  <c:x val="-1.7993704753625093E-3"/>
                  <c:y val="-3.2314119551633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5A-40A1-8CA3-21A7130F095A}"/>
                </c:ext>
              </c:extLst>
            </c:dLbl>
            <c:dLbl>
              <c:idx val="4"/>
              <c:layout>
                <c:manualLayout>
                  <c:x val="0"/>
                  <c:y val="-2.39945362804791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5A-40A1-8CA3-21A7130F09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graph4'!$BY$50:$CC$50</c:f>
              <c:numCache>
                <c:formatCode>#,##0</c:formatCode>
                <c:ptCount val="5"/>
                <c:pt idx="0">
                  <c:v>2170</c:v>
                </c:pt>
                <c:pt idx="1">
                  <c:v>1600</c:v>
                </c:pt>
                <c:pt idx="2">
                  <c:v>540</c:v>
                </c:pt>
                <c:pt idx="3">
                  <c:v>340</c:v>
                </c:pt>
                <c:pt idx="4">
                  <c:v>-370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5A-40A1-8CA3-21A7130F095A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75A-40A1-8CA3-21A7130F095A}"/>
              </c:ext>
            </c:extLst>
          </c:dPt>
          <c:dLbls>
            <c:dLbl>
              <c:idx val="0"/>
              <c:layout>
                <c:manualLayout>
                  <c:x val="-3.7316403700606328E-3"/>
                  <c:y val="-7.86066022663496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75A-40A1-8CA3-21A7130F095A}"/>
                </c:ext>
              </c:extLst>
            </c:dLbl>
            <c:dLbl>
              <c:idx val="1"/>
              <c:layout>
                <c:manualLayout>
                  <c:x val="-6.9158262581718621E-5"/>
                  <c:y val="-7.9912901321897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5A-40A1-8CA3-21A7130F095A}"/>
                </c:ext>
              </c:extLst>
            </c:dLbl>
            <c:dLbl>
              <c:idx val="2"/>
              <c:layout>
                <c:manualLayout>
                  <c:x val="1.8656779857931908E-3"/>
                  <c:y val="-8.02984771319904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75A-40A1-8CA3-21A7130F095A}"/>
                </c:ext>
              </c:extLst>
            </c:dLbl>
            <c:dLbl>
              <c:idx val="3"/>
              <c:layout>
                <c:manualLayout>
                  <c:x val="0"/>
                  <c:y val="-6.14220522943213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75A-40A1-8CA3-21A7130F095A}"/>
                </c:ext>
              </c:extLst>
            </c:dLbl>
            <c:dLbl>
              <c:idx val="4"/>
              <c:layout>
                <c:manualLayout>
                  <c:x val="0"/>
                  <c:y val="1.9614319301786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5A-40A1-8CA3-21A7130F09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graph4'!$CE$50:$CI$50</c:f>
              <c:numCache>
                <c:formatCode>#,##0</c:formatCode>
                <c:ptCount val="5"/>
                <c:pt idx="0">
                  <c:v>50</c:v>
                </c:pt>
                <c:pt idx="1">
                  <c:v>-300</c:v>
                </c:pt>
                <c:pt idx="2">
                  <c:v>150</c:v>
                </c:pt>
                <c:pt idx="3">
                  <c:v>80</c:v>
                </c:pt>
                <c:pt idx="4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5A-40A1-8CA3-21A7130F095A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1.4012420473493947E-4"/>
                  <c:y val="0.151213907118182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75A-40A1-8CA3-21A7130F095A}"/>
                </c:ext>
              </c:extLst>
            </c:dLbl>
            <c:dLbl>
              <c:idx val="1"/>
              <c:layout>
                <c:manualLayout>
                  <c:x val="1.6846074765401761E-3"/>
                  <c:y val="7.67308870599479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75A-40A1-8CA3-21A7130F095A}"/>
                </c:ext>
              </c:extLst>
            </c:dLbl>
            <c:dLbl>
              <c:idx val="2"/>
              <c:layout>
                <c:manualLayout>
                  <c:x val="-3.4528077546923413E-4"/>
                  <c:y val="1.839761855759785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75A-40A1-8CA3-21A7130F095A}"/>
                </c:ext>
              </c:extLst>
            </c:dLbl>
            <c:dLbl>
              <c:idx val="3"/>
              <c:layout>
                <c:manualLayout>
                  <c:x val="-5.0439046395988454E-5"/>
                  <c:y val="-1.09637443924146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75A-40A1-8CA3-21A7130F095A}"/>
                </c:ext>
              </c:extLst>
            </c:dLbl>
            <c:dLbl>
              <c:idx val="4"/>
              <c:layout>
                <c:manualLayout>
                  <c:x val="3.5529774339105491E-3"/>
                  <c:y val="-9.19609816495312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75A-40A1-8CA3-21A7130F095A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graph4'!$BS$50:$BW$50</c:f>
              <c:numCache>
                <c:formatCode>#,##0</c:formatCode>
                <c:ptCount val="5"/>
                <c:pt idx="0">
                  <c:v>2220</c:v>
                </c:pt>
                <c:pt idx="1">
                  <c:v>1300</c:v>
                </c:pt>
                <c:pt idx="2">
                  <c:v>690</c:v>
                </c:pt>
                <c:pt idx="3">
                  <c:v>420</c:v>
                </c:pt>
                <c:pt idx="4">
                  <c:v>-250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75A-40A1-8CA3-21A7130F09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1624320"/>
        <c:axId val="211625856"/>
      </c:barChart>
      <c:catAx>
        <c:axId val="2116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1625856"/>
        <c:crosses val="autoZero"/>
        <c:auto val="1"/>
        <c:lblAlgn val="ctr"/>
        <c:lblOffset val="100"/>
        <c:noMultiLvlLbl val="0"/>
      </c:catAx>
      <c:valAx>
        <c:axId val="211625856"/>
        <c:scaling>
          <c:orientation val="minMax"/>
          <c:max val="2500"/>
          <c:min val="-50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1624320"/>
        <c:crosses val="autoZero"/>
        <c:crossBetween val="between"/>
        <c:majorUnit val="10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27865425198382032"/>
          <c:y val="0.15810180484344899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608162074974E-2"/>
          <c:y val="0.2627623295339831"/>
          <c:w val="0.83764367816093011"/>
          <c:h val="0.4913180258062150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2'!$AI$8:$AI$9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2'!$AI$10:$AI$51</c:f>
              <c:numCache>
                <c:formatCode>#\ ##0.0</c:formatCode>
                <c:ptCount val="42"/>
                <c:pt idx="0">
                  <c:v>100</c:v>
                </c:pt>
                <c:pt idx="1">
                  <c:v>100.38061286312909</c:v>
                </c:pt>
                <c:pt idx="2">
                  <c:v>100.4784960421365</c:v>
                </c:pt>
                <c:pt idx="3">
                  <c:v>100.18021182058349</c:v>
                </c:pt>
                <c:pt idx="4">
                  <c:v>99.762999798450537</c:v>
                </c:pt>
                <c:pt idx="5">
                  <c:v>98.648182516145553</c:v>
                </c:pt>
                <c:pt idx="6">
                  <c:v>97.642014027011143</c:v>
                </c:pt>
                <c:pt idx="7">
                  <c:v>96.95847596655338</c:v>
                </c:pt>
                <c:pt idx="8">
                  <c:v>96.03051490715248</c:v>
                </c:pt>
                <c:pt idx="9">
                  <c:v>96.571063923106308</c:v>
                </c:pt>
                <c:pt idx="10">
                  <c:v>95.625775995325185</c:v>
                </c:pt>
                <c:pt idx="11">
                  <c:v>96.147592853589174</c:v>
                </c:pt>
                <c:pt idx="12">
                  <c:v>96.540218270260965</c:v>
                </c:pt>
                <c:pt idx="13">
                  <c:v>96.76792570925663</c:v>
                </c:pt>
                <c:pt idx="14">
                  <c:v>97.093516595004687</c:v>
                </c:pt>
                <c:pt idx="15">
                  <c:v>97.454606339526393</c:v>
                </c:pt>
                <c:pt idx="16">
                  <c:v>98.725996904813186</c:v>
                </c:pt>
                <c:pt idx="17">
                  <c:v>100.00909046329214</c:v>
                </c:pt>
                <c:pt idx="18">
                  <c:v>101.11880633914399</c:v>
                </c:pt>
                <c:pt idx="19">
                  <c:v>102.0510775007571</c:v>
                </c:pt>
                <c:pt idx="20">
                  <c:v>102.31207770746127</c:v>
                </c:pt>
                <c:pt idx="21">
                  <c:v>102.39509224877001</c:v>
                </c:pt>
                <c:pt idx="22">
                  <c:v>104.32563213281779</c:v>
                </c:pt>
                <c:pt idx="23">
                  <c:v>104.52263563248711</c:v>
                </c:pt>
                <c:pt idx="24">
                  <c:v>107.41244170905743</c:v>
                </c:pt>
                <c:pt idx="25">
                  <c:v>108.87666446322577</c:v>
                </c:pt>
                <c:pt idx="26">
                  <c:v>109.99942920175468</c:v>
                </c:pt>
                <c:pt idx="27">
                  <c:v>109.62470656821766</c:v>
                </c:pt>
                <c:pt idx="28">
                  <c:v>101.77904272178625</c:v>
                </c:pt>
                <c:pt idx="29">
                  <c:v>109.18263338550965</c:v>
                </c:pt>
                <c:pt idx="30">
                  <c:v>112.75338093234248</c:v>
                </c:pt>
                <c:pt idx="31">
                  <c:v>113.40733166685999</c:v>
                </c:pt>
                <c:pt idx="32">
                  <c:v>115.2153870185434</c:v>
                </c:pt>
                <c:pt idx="33">
                  <c:v>115.79864618618574</c:v>
                </c:pt>
                <c:pt idx="34">
                  <c:v>116.74643917717238</c:v>
                </c:pt>
                <c:pt idx="35">
                  <c:v>119.16449546141443</c:v>
                </c:pt>
                <c:pt idx="36">
                  <c:v>117.27921451205854</c:v>
                </c:pt>
                <c:pt idx="37">
                  <c:v>117.62991811438388</c:v>
                </c:pt>
                <c:pt idx="38">
                  <c:v>118.49990253229703</c:v>
                </c:pt>
                <c:pt idx="39">
                  <c:v>119.41927897532278</c:v>
                </c:pt>
                <c:pt idx="40">
                  <c:v>119.63215859492506</c:v>
                </c:pt>
                <c:pt idx="41">
                  <c:v>119.09544276872982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5-41BA-8ECE-B0E45F30F46D}"/>
            </c:ext>
          </c:extLst>
        </c:ser>
        <c:ser>
          <c:idx val="1"/>
          <c:order val="1"/>
          <c:tx>
            <c:strRef>
              <c:f>'Données graph 1 et 2'!$AH$8:$AH$9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2'!$AH$10:$AH$51</c:f>
              <c:numCache>
                <c:formatCode>#\ ##0.0</c:formatCode>
                <c:ptCount val="42"/>
                <c:pt idx="0">
                  <c:v>100</c:v>
                </c:pt>
                <c:pt idx="1">
                  <c:v>99.887899185311085</c:v>
                </c:pt>
                <c:pt idx="2">
                  <c:v>99.619254388991365</c:v>
                </c:pt>
                <c:pt idx="3">
                  <c:v>99.649725324297307</c:v>
                </c:pt>
                <c:pt idx="4">
                  <c:v>99.562460916321641</c:v>
                </c:pt>
                <c:pt idx="5">
                  <c:v>99.559016765930906</c:v>
                </c:pt>
                <c:pt idx="6">
                  <c:v>99.342177767695816</c:v>
                </c:pt>
                <c:pt idx="7">
                  <c:v>99.418124610923925</c:v>
                </c:pt>
                <c:pt idx="8">
                  <c:v>98.667058601258645</c:v>
                </c:pt>
                <c:pt idx="9">
                  <c:v>99.154894061171646</c:v>
                </c:pt>
                <c:pt idx="10">
                  <c:v>99.151958705789298</c:v>
                </c:pt>
                <c:pt idx="11">
                  <c:v>98.957229537753207</c:v>
                </c:pt>
                <c:pt idx="12">
                  <c:v>99.348459349771787</c:v>
                </c:pt>
                <c:pt idx="13">
                  <c:v>98.917141804561439</c:v>
                </c:pt>
                <c:pt idx="14">
                  <c:v>98.610412870170194</c:v>
                </c:pt>
                <c:pt idx="15">
                  <c:v>98.163933600679414</c:v>
                </c:pt>
                <c:pt idx="16">
                  <c:v>98.228352639859324</c:v>
                </c:pt>
                <c:pt idx="17">
                  <c:v>98.21253707428869</c:v>
                </c:pt>
                <c:pt idx="18">
                  <c:v>98.301263173508232</c:v>
                </c:pt>
                <c:pt idx="19">
                  <c:v>98.487657251681199</c:v>
                </c:pt>
                <c:pt idx="20">
                  <c:v>98.752930252920052</c:v>
                </c:pt>
                <c:pt idx="21">
                  <c:v>99.212581966682961</c:v>
                </c:pt>
                <c:pt idx="22">
                  <c:v>99.955563370702379</c:v>
                </c:pt>
                <c:pt idx="23">
                  <c:v>99.593500963715627</c:v>
                </c:pt>
                <c:pt idx="24">
                  <c:v>99.681937134638659</c:v>
                </c:pt>
                <c:pt idx="25">
                  <c:v>100.04291684930557</c:v>
                </c:pt>
                <c:pt idx="26">
                  <c:v>100.4341365697308</c:v>
                </c:pt>
                <c:pt idx="27">
                  <c:v>100.22195899751907</c:v>
                </c:pt>
                <c:pt idx="28">
                  <c:v>97.651004157239186</c:v>
                </c:pt>
                <c:pt idx="29">
                  <c:v>98.317486810116719</c:v>
                </c:pt>
                <c:pt idx="30">
                  <c:v>99.36883853768876</c:v>
                </c:pt>
                <c:pt idx="31">
                  <c:v>99.853379231925885</c:v>
                </c:pt>
                <c:pt idx="32">
                  <c:v>100.66799618786631</c:v>
                </c:pt>
                <c:pt idx="33">
                  <c:v>101.23838846925474</c:v>
                </c:pt>
                <c:pt idx="34">
                  <c:v>101.77370735003583</c:v>
                </c:pt>
                <c:pt idx="35">
                  <c:v>102.78146361338354</c:v>
                </c:pt>
                <c:pt idx="36">
                  <c:v>102.79930102605881</c:v>
                </c:pt>
                <c:pt idx="37">
                  <c:v>102.61016347197329</c:v>
                </c:pt>
                <c:pt idx="38">
                  <c:v>103.00437621859425</c:v>
                </c:pt>
                <c:pt idx="39">
                  <c:v>103.41065726991165</c:v>
                </c:pt>
                <c:pt idx="40">
                  <c:v>103.55511901040033</c:v>
                </c:pt>
                <c:pt idx="41">
                  <c:v>104.06688007462586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0C5-41BA-8ECE-B0E45F30F46D}"/>
            </c:ext>
          </c:extLst>
        </c:ser>
        <c:ser>
          <c:idx val="2"/>
          <c:order val="2"/>
          <c:tx>
            <c:strRef>
              <c:f>'Données graph 1 et 2'!$AJ$8:$AJ$9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2'!$AJ$10:$AJ$51</c:f>
              <c:numCache>
                <c:formatCode>#\ ##0.0</c:formatCode>
                <c:ptCount val="42"/>
                <c:pt idx="0">
                  <c:v>100</c:v>
                </c:pt>
                <c:pt idx="1">
                  <c:v>99.897232160110832</c:v>
                </c:pt>
                <c:pt idx="2">
                  <c:v>100.35291689767941</c:v>
                </c:pt>
                <c:pt idx="3">
                  <c:v>100.47876151432446</c:v>
                </c:pt>
                <c:pt idx="4">
                  <c:v>100.60373071928581</c:v>
                </c:pt>
                <c:pt idx="5">
                  <c:v>101.27175861948281</c:v>
                </c:pt>
                <c:pt idx="6">
                  <c:v>101.52953274306088</c:v>
                </c:pt>
                <c:pt idx="7">
                  <c:v>101.77979033112068</c:v>
                </c:pt>
                <c:pt idx="8">
                  <c:v>102.0330902331618</c:v>
                </c:pt>
                <c:pt idx="9">
                  <c:v>102.55880993128501</c:v>
                </c:pt>
                <c:pt idx="10">
                  <c:v>102.61252010394301</c:v>
                </c:pt>
                <c:pt idx="11">
                  <c:v>103.16235113260801</c:v>
                </c:pt>
                <c:pt idx="12">
                  <c:v>103.79108467783611</c:v>
                </c:pt>
                <c:pt idx="13">
                  <c:v>104.05675866413502</c:v>
                </c:pt>
                <c:pt idx="14">
                  <c:v>104.41449596282344</c:v>
                </c:pt>
                <c:pt idx="15">
                  <c:v>104.2549814492595</c:v>
                </c:pt>
                <c:pt idx="16">
                  <c:v>105.08106842751512</c:v>
                </c:pt>
                <c:pt idx="17">
                  <c:v>105.70832720924869</c:v>
                </c:pt>
                <c:pt idx="18">
                  <c:v>106.50564234906865</c:v>
                </c:pt>
                <c:pt idx="19">
                  <c:v>107.14317206839914</c:v>
                </c:pt>
                <c:pt idx="20">
                  <c:v>108.04679654577973</c:v>
                </c:pt>
                <c:pt idx="21">
                  <c:v>108.07768035865091</c:v>
                </c:pt>
                <c:pt idx="22">
                  <c:v>108.29871158467964</c:v>
                </c:pt>
                <c:pt idx="23">
                  <c:v>109.17250272371516</c:v>
                </c:pt>
                <c:pt idx="24">
                  <c:v>109.66780407466339</c:v>
                </c:pt>
                <c:pt idx="25">
                  <c:v>110.4036194537847</c:v>
                </c:pt>
                <c:pt idx="26">
                  <c:v>110.96143078939605</c:v>
                </c:pt>
                <c:pt idx="27">
                  <c:v>111.95757273919791</c:v>
                </c:pt>
                <c:pt idx="28">
                  <c:v>109.93511242422336</c:v>
                </c:pt>
                <c:pt idx="29">
                  <c:v>109.66345349828359</c:v>
                </c:pt>
                <c:pt idx="30">
                  <c:v>112.54506212822788</c:v>
                </c:pt>
                <c:pt idx="31">
                  <c:v>112.12184832733141</c:v>
                </c:pt>
                <c:pt idx="32">
                  <c:v>113.1313042980025</c:v>
                </c:pt>
                <c:pt idx="33">
                  <c:v>116.1812293755018</c:v>
                </c:pt>
                <c:pt idx="34">
                  <c:v>117.85960579101697</c:v>
                </c:pt>
                <c:pt idx="35">
                  <c:v>119.13366788921813</c:v>
                </c:pt>
                <c:pt idx="36">
                  <c:v>119.75212903133109</c:v>
                </c:pt>
                <c:pt idx="37">
                  <c:v>120.89586042719915</c:v>
                </c:pt>
                <c:pt idx="38">
                  <c:v>121.6686747381859</c:v>
                </c:pt>
                <c:pt idx="39">
                  <c:v>121.53546827707264</c:v>
                </c:pt>
                <c:pt idx="40">
                  <c:v>122.34495356873889</c:v>
                </c:pt>
                <c:pt idx="41">
                  <c:v>122.69644779619755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0C5-41BA-8ECE-B0E45F30F46D}"/>
            </c:ext>
          </c:extLst>
        </c:ser>
        <c:ser>
          <c:idx val="3"/>
          <c:order val="3"/>
          <c:tx>
            <c:strRef>
              <c:f>'Données graph 1 et 2'!$AK$8:$AK$9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2'!$A$10:$B$52</c:f>
              <c:multiLvlStrCache>
                <c:ptCount val="43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</c:lvl>
                <c:lvl>
                  <c:pt idx="0">
                    <c:v>2013</c:v>
                  </c:pt>
                  <c:pt idx="4">
                    <c:v>2014</c:v>
                  </c:pt>
                  <c:pt idx="8">
                    <c:v>2015</c:v>
                  </c:pt>
                  <c:pt idx="12">
                    <c:v>2016</c:v>
                  </c:pt>
                  <c:pt idx="16">
                    <c:v>2017</c:v>
                  </c:pt>
                  <c:pt idx="20">
                    <c:v>2018</c:v>
                  </c:pt>
                  <c:pt idx="24">
                    <c:v>2019</c:v>
                  </c:pt>
                  <c:pt idx="28">
                    <c:v>2020</c:v>
                  </c:pt>
                  <c:pt idx="32">
                    <c:v>2021</c:v>
                  </c:pt>
                  <c:pt idx="36">
                    <c:v>2022</c:v>
                  </c:pt>
                  <c:pt idx="40">
                    <c:v>2023</c:v>
                  </c:pt>
                </c:lvl>
              </c:multiLvlStrCache>
            </c:multiLvlStrRef>
          </c:cat>
          <c:val>
            <c:numRef>
              <c:f>'Données graph 1 et 2'!$AK$10:$AK$51</c:f>
              <c:numCache>
                <c:formatCode>#\ ##0.0</c:formatCode>
                <c:ptCount val="42"/>
                <c:pt idx="0">
                  <c:v>100</c:v>
                </c:pt>
                <c:pt idx="1">
                  <c:v>100.79020260055958</c:v>
                </c:pt>
                <c:pt idx="2">
                  <c:v>100.93052522685333</c:v>
                </c:pt>
                <c:pt idx="3">
                  <c:v>102.67445200294279</c:v>
                </c:pt>
                <c:pt idx="4">
                  <c:v>103.4353398193268</c:v>
                </c:pt>
                <c:pt idx="5">
                  <c:v>103.25222583574745</c:v>
                </c:pt>
                <c:pt idx="6">
                  <c:v>103.98946844931112</c:v>
                </c:pt>
                <c:pt idx="7">
                  <c:v>104.47803671389069</c:v>
                </c:pt>
                <c:pt idx="8">
                  <c:v>104.92874863550081</c:v>
                </c:pt>
                <c:pt idx="9">
                  <c:v>105.55919058083182</c:v>
                </c:pt>
                <c:pt idx="10">
                  <c:v>104.9409806738939</c:v>
                </c:pt>
                <c:pt idx="11">
                  <c:v>105.40196828040193</c:v>
                </c:pt>
                <c:pt idx="12">
                  <c:v>105.81852751353344</c:v>
                </c:pt>
                <c:pt idx="13">
                  <c:v>106.52949169326456</c:v>
                </c:pt>
                <c:pt idx="14">
                  <c:v>107.11068430848216</c:v>
                </c:pt>
                <c:pt idx="15">
                  <c:v>107.48360629695448</c:v>
                </c:pt>
                <c:pt idx="16">
                  <c:v>107.7636758535569</c:v>
                </c:pt>
                <c:pt idx="17">
                  <c:v>107.5893021433864</c:v>
                </c:pt>
                <c:pt idx="18">
                  <c:v>107.47812409592082</c:v>
                </c:pt>
                <c:pt idx="19">
                  <c:v>106.68340071921034</c:v>
                </c:pt>
                <c:pt idx="20">
                  <c:v>107.03873445086749</c:v>
                </c:pt>
                <c:pt idx="21">
                  <c:v>107.10165825781208</c:v>
                </c:pt>
                <c:pt idx="22">
                  <c:v>106.52034561793945</c:v>
                </c:pt>
                <c:pt idx="23">
                  <c:v>106.73440159116126</c:v>
                </c:pt>
                <c:pt idx="24">
                  <c:v>106.81385879437823</c:v>
                </c:pt>
                <c:pt idx="25">
                  <c:v>106.81415307315709</c:v>
                </c:pt>
                <c:pt idx="26">
                  <c:v>107.62261373344313</c:v>
                </c:pt>
                <c:pt idx="27">
                  <c:v>107.33428559239169</c:v>
                </c:pt>
                <c:pt idx="28">
                  <c:v>107.08051516896404</c:v>
                </c:pt>
                <c:pt idx="29">
                  <c:v>106.32310674152473</c:v>
                </c:pt>
                <c:pt idx="30">
                  <c:v>107.99387014076802</c:v>
                </c:pt>
                <c:pt idx="31">
                  <c:v>108.71897027005456</c:v>
                </c:pt>
                <c:pt idx="32">
                  <c:v>108.83172069809856</c:v>
                </c:pt>
                <c:pt idx="33">
                  <c:v>109.10218701372266</c:v>
                </c:pt>
                <c:pt idx="34">
                  <c:v>109.41902560638232</c:v>
                </c:pt>
                <c:pt idx="35">
                  <c:v>109.93048430226604</c:v>
                </c:pt>
                <c:pt idx="36">
                  <c:v>109.99256552567165</c:v>
                </c:pt>
                <c:pt idx="37">
                  <c:v>110.06002365456811</c:v>
                </c:pt>
                <c:pt idx="38">
                  <c:v>110.13804051042051</c:v>
                </c:pt>
                <c:pt idx="39">
                  <c:v>110.24981102983888</c:v>
                </c:pt>
                <c:pt idx="40">
                  <c:v>110.55776924528887</c:v>
                </c:pt>
                <c:pt idx="41">
                  <c:v>110.83096155257175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C5-41BA-8ECE-B0E45F30F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1507456"/>
        <c:axId val="211521536"/>
      </c:lineChart>
      <c:catAx>
        <c:axId val="211507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1521536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1521536"/>
        <c:scaling>
          <c:orientation val="minMax"/>
          <c:max val="125"/>
          <c:min val="9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1507456"/>
        <c:crosses val="autoZero"/>
        <c:crossBetween val="midCat"/>
        <c:majorUnit val="5"/>
      </c:valAx>
      <c:spPr>
        <a:ln w="28575"/>
      </c:spPr>
    </c:plotArea>
    <c:legend>
      <c:legendPos val="r"/>
      <c:layout>
        <c:manualLayout>
          <c:xMode val="edge"/>
          <c:yMode val="edge"/>
          <c:x val="3.2670454545454551E-2"/>
          <c:y val="0.18203883495145681"/>
          <c:w val="0.95596590909090906"/>
          <c:h val="8.737864077669922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Evolution des DPAE par type de contrat, 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dans les Bouches-du-Rhône</a:t>
            </a:r>
            <a:endParaRPr lang="fr-FR" sz="1400" b="1">
              <a:effectLst/>
            </a:endParaRP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200" b="0" i="1" baseline="0">
                <a:effectLst/>
              </a:rPr>
              <a:t>(données CVS, base 100 au 1</a:t>
            </a:r>
            <a:r>
              <a:rPr lang="fr-FR" sz="1200" b="0" i="1" baseline="30000">
                <a:effectLst/>
              </a:rPr>
              <a:t>er</a:t>
            </a:r>
            <a:r>
              <a:rPr lang="fr-FR" sz="1200" b="0" i="1" baseline="0">
                <a:effectLst/>
              </a:rPr>
              <a:t> trimestre 2013)</a:t>
            </a:r>
            <a:endParaRPr lang="fr-FR" sz="1200">
              <a:effectLst/>
            </a:endParaRPr>
          </a:p>
        </c:rich>
      </c:tx>
      <c:layout>
        <c:manualLayout>
          <c:xMode val="edge"/>
          <c:yMode val="edge"/>
          <c:x val="0.29091766691218929"/>
          <c:y val="0"/>
        </c:manualLayout>
      </c:layout>
      <c:overlay val="0"/>
      <c:spPr>
        <a:solidFill>
          <a:sysClr val="window" lastClr="FFFFFF"/>
        </a:solidFill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7799010301577903E-2"/>
          <c:y val="0.21001566315074691"/>
          <c:w val="0.86019971469329792"/>
          <c:h val="0.68328684786054095"/>
        </c:manualLayout>
      </c:layout>
      <c:lineChart>
        <c:grouping val="standard"/>
        <c:varyColors val="0"/>
        <c:ser>
          <c:idx val="1"/>
          <c:order val="0"/>
          <c:tx>
            <c:v>CDD de plus d'un mois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13'!$G$2:$G$43</c:f>
              <c:numCache>
                <c:formatCode>General</c:formatCode>
                <c:ptCount val="42"/>
                <c:pt idx="0">
                  <c:v>100</c:v>
                </c:pt>
                <c:pt idx="1">
                  <c:v>96.845638783807715</c:v>
                </c:pt>
                <c:pt idx="2">
                  <c:v>99.45350634408139</c:v>
                </c:pt>
                <c:pt idx="3">
                  <c:v>98.705496230615168</c:v>
                </c:pt>
                <c:pt idx="4">
                  <c:v>95.362949549362597</c:v>
                </c:pt>
                <c:pt idx="5">
                  <c:v>98.036448242030971</c:v>
                </c:pt>
                <c:pt idx="6">
                  <c:v>94.150704078017228</c:v>
                </c:pt>
                <c:pt idx="7">
                  <c:v>98.958701323980009</c:v>
                </c:pt>
                <c:pt idx="8">
                  <c:v>101.61555365783306</c:v>
                </c:pt>
                <c:pt idx="9">
                  <c:v>102.87465733311407</c:v>
                </c:pt>
                <c:pt idx="10">
                  <c:v>100.792254211791</c:v>
                </c:pt>
                <c:pt idx="11">
                  <c:v>100.77743288038398</c:v>
                </c:pt>
                <c:pt idx="12">
                  <c:v>103.06548921546124</c:v>
                </c:pt>
                <c:pt idx="13">
                  <c:v>103.92726149106582</c:v>
                </c:pt>
                <c:pt idx="14">
                  <c:v>104.81481752821989</c:v>
                </c:pt>
                <c:pt idx="15">
                  <c:v>107.63503568285024</c:v>
                </c:pt>
                <c:pt idx="16">
                  <c:v>108.19146090702871</c:v>
                </c:pt>
                <c:pt idx="17">
                  <c:v>110.35411084503089</c:v>
                </c:pt>
                <c:pt idx="18">
                  <c:v>106.42393904569936</c:v>
                </c:pt>
                <c:pt idx="19">
                  <c:v>111.47060970493199</c:v>
                </c:pt>
                <c:pt idx="20">
                  <c:v>110.58527464659451</c:v>
                </c:pt>
                <c:pt idx="21">
                  <c:v>110.35118927393238</c:v>
                </c:pt>
                <c:pt idx="22">
                  <c:v>109.51239573484565</c:v>
                </c:pt>
                <c:pt idx="23">
                  <c:v>108.59524190195538</c:v>
                </c:pt>
                <c:pt idx="24">
                  <c:v>110.50235799168209</c:v>
                </c:pt>
                <c:pt idx="25">
                  <c:v>112.02080590186556</c:v>
                </c:pt>
                <c:pt idx="26">
                  <c:v>111.69064186184924</c:v>
                </c:pt>
                <c:pt idx="27">
                  <c:v>112.70504113111606</c:v>
                </c:pt>
                <c:pt idx="28">
                  <c:v>104.79265412930661</c:v>
                </c:pt>
                <c:pt idx="29">
                  <c:v>67.067696042509681</c:v>
                </c:pt>
                <c:pt idx="30">
                  <c:v>112.56643453588211</c:v>
                </c:pt>
                <c:pt idx="31">
                  <c:v>99.535386646308794</c:v>
                </c:pt>
                <c:pt idx="32">
                  <c:v>107.52467167724417</c:v>
                </c:pt>
                <c:pt idx="33">
                  <c:v>121.83224908195074</c:v>
                </c:pt>
                <c:pt idx="34">
                  <c:v>131.05232841131581</c:v>
                </c:pt>
                <c:pt idx="35">
                  <c:v>129.02682238730736</c:v>
                </c:pt>
                <c:pt idx="36">
                  <c:v>125.54831773071709</c:v>
                </c:pt>
                <c:pt idx="37">
                  <c:v>131.31236213701928</c:v>
                </c:pt>
                <c:pt idx="38">
                  <c:v>129.67878977102018</c:v>
                </c:pt>
                <c:pt idx="39">
                  <c:v>126.55317992239532</c:v>
                </c:pt>
                <c:pt idx="40">
                  <c:v>123.75309209059704</c:v>
                </c:pt>
                <c:pt idx="41">
                  <c:v>125.12009675468647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CC-43B2-8E0B-21A8CE4E2B3D}"/>
            </c:ext>
          </c:extLst>
        </c:ser>
        <c:ser>
          <c:idx val="0"/>
          <c:order val="1"/>
          <c:tx>
            <c:v>CDI</c:v>
          </c:tx>
          <c:spPr>
            <a:ln w="25400"/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13'!$H$2:$H$43</c:f>
              <c:numCache>
                <c:formatCode>General</c:formatCode>
                <c:ptCount val="42"/>
                <c:pt idx="0">
                  <c:v>100</c:v>
                </c:pt>
                <c:pt idx="1">
                  <c:v>98.72229567339798</c:v>
                </c:pt>
                <c:pt idx="2">
                  <c:v>102.12105494969373</c:v>
                </c:pt>
                <c:pt idx="3">
                  <c:v>98.917817888308178</c:v>
                </c:pt>
                <c:pt idx="4">
                  <c:v>99.409168534919971</c:v>
                </c:pt>
                <c:pt idx="5">
                  <c:v>102.8153625853933</c:v>
                </c:pt>
                <c:pt idx="6">
                  <c:v>96.862925344204882</c:v>
                </c:pt>
                <c:pt idx="7">
                  <c:v>97.138146852599263</c:v>
                </c:pt>
                <c:pt idx="8">
                  <c:v>99.908194981348373</c:v>
                </c:pt>
                <c:pt idx="9">
                  <c:v>102.80829600660213</c:v>
                </c:pt>
                <c:pt idx="10">
                  <c:v>102.69991221727561</c:v>
                </c:pt>
                <c:pt idx="11">
                  <c:v>104.60023923717836</c:v>
                </c:pt>
                <c:pt idx="12">
                  <c:v>107.51331496019283</c:v>
                </c:pt>
                <c:pt idx="13">
                  <c:v>103.85566784086242</c:v>
                </c:pt>
                <c:pt idx="14">
                  <c:v>109.056582352191</c:v>
                </c:pt>
                <c:pt idx="15">
                  <c:v>109.31558556674013</c:v>
                </c:pt>
                <c:pt idx="16">
                  <c:v>111.94444945369378</c:v>
                </c:pt>
                <c:pt idx="17">
                  <c:v>121.81238982463485</c:v>
                </c:pt>
                <c:pt idx="18">
                  <c:v>122.33332143076134</c:v>
                </c:pt>
                <c:pt idx="19">
                  <c:v>131.86519227023064</c:v>
                </c:pt>
                <c:pt idx="20">
                  <c:v>136.77421083770912</c:v>
                </c:pt>
                <c:pt idx="21">
                  <c:v>135.39164236329566</c:v>
                </c:pt>
                <c:pt idx="22">
                  <c:v>136.67189661953881</c:v>
                </c:pt>
                <c:pt idx="23">
                  <c:v>138.46107256358763</c:v>
                </c:pt>
                <c:pt idx="24">
                  <c:v>139.19546317541352</c:v>
                </c:pt>
                <c:pt idx="25">
                  <c:v>138.85507962650152</c:v>
                </c:pt>
                <c:pt idx="26">
                  <c:v>140.64398523110236</c:v>
                </c:pt>
                <c:pt idx="27">
                  <c:v>142.62038178211961</c:v>
                </c:pt>
                <c:pt idx="28">
                  <c:v>138.62718718278828</c:v>
                </c:pt>
                <c:pt idx="29">
                  <c:v>80.080918207660631</c:v>
                </c:pt>
                <c:pt idx="30">
                  <c:v>130.4867571991735</c:v>
                </c:pt>
                <c:pt idx="31">
                  <c:v>116.53186126972986</c:v>
                </c:pt>
                <c:pt idx="32">
                  <c:v>123.40808611178818</c:v>
                </c:pt>
                <c:pt idx="33">
                  <c:v>150.68521718931436</c:v>
                </c:pt>
                <c:pt idx="34">
                  <c:v>160.55807488430455</c:v>
                </c:pt>
                <c:pt idx="35">
                  <c:v>167.138113834032</c:v>
                </c:pt>
                <c:pt idx="36">
                  <c:v>166.46496442746962</c:v>
                </c:pt>
                <c:pt idx="37">
                  <c:v>172.71655491217638</c:v>
                </c:pt>
                <c:pt idx="38">
                  <c:v>169.83238255810102</c:v>
                </c:pt>
                <c:pt idx="39">
                  <c:v>176.20244610446503</c:v>
                </c:pt>
                <c:pt idx="40">
                  <c:v>172.61808997911635</c:v>
                </c:pt>
                <c:pt idx="41">
                  <c:v>166.38793296059075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ACC-43B2-8E0B-21A8CE4E2B3D}"/>
            </c:ext>
          </c:extLst>
        </c:ser>
        <c:ser>
          <c:idx val="2"/>
          <c:order val="2"/>
          <c:tx>
            <c:v>Total</c:v>
          </c:tx>
          <c:spPr>
            <a:ln w="254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'Dep 04'!$F$2:$F$43</c:f>
              <c:strCache>
                <c:ptCount val="42"/>
                <c:pt idx="0">
                  <c:v>2013T1</c:v>
                </c:pt>
                <c:pt idx="1">
                  <c:v>2013T2</c:v>
                </c:pt>
                <c:pt idx="2">
                  <c:v>2013T3</c:v>
                </c:pt>
                <c:pt idx="3">
                  <c:v>2013T4</c:v>
                </c:pt>
                <c:pt idx="4">
                  <c:v>2014T1</c:v>
                </c:pt>
                <c:pt idx="5">
                  <c:v>2014T2</c:v>
                </c:pt>
                <c:pt idx="6">
                  <c:v>2014T3</c:v>
                </c:pt>
                <c:pt idx="7">
                  <c:v>2014T4</c:v>
                </c:pt>
                <c:pt idx="8">
                  <c:v>2015T1</c:v>
                </c:pt>
                <c:pt idx="9">
                  <c:v>2015T2</c:v>
                </c:pt>
                <c:pt idx="10">
                  <c:v>2015T3</c:v>
                </c:pt>
                <c:pt idx="11">
                  <c:v>2015T4</c:v>
                </c:pt>
                <c:pt idx="12">
                  <c:v>2016T1</c:v>
                </c:pt>
                <c:pt idx="13">
                  <c:v>2016T2</c:v>
                </c:pt>
                <c:pt idx="14">
                  <c:v>2016T3</c:v>
                </c:pt>
                <c:pt idx="15">
                  <c:v>2016T4</c:v>
                </c:pt>
                <c:pt idx="16">
                  <c:v>2017T1</c:v>
                </c:pt>
                <c:pt idx="17">
                  <c:v>2017T2</c:v>
                </c:pt>
                <c:pt idx="18">
                  <c:v>2017T3</c:v>
                </c:pt>
                <c:pt idx="19">
                  <c:v>2017T4</c:v>
                </c:pt>
                <c:pt idx="20">
                  <c:v>2018T1</c:v>
                </c:pt>
                <c:pt idx="21">
                  <c:v>2018T2</c:v>
                </c:pt>
                <c:pt idx="22">
                  <c:v>2018T3</c:v>
                </c:pt>
                <c:pt idx="23">
                  <c:v>2018T4</c:v>
                </c:pt>
                <c:pt idx="24">
                  <c:v>2019T1</c:v>
                </c:pt>
                <c:pt idx="25">
                  <c:v>2019T2</c:v>
                </c:pt>
                <c:pt idx="26">
                  <c:v>2019T3</c:v>
                </c:pt>
                <c:pt idx="27">
                  <c:v>2019T4</c:v>
                </c:pt>
                <c:pt idx="28">
                  <c:v>2020T1</c:v>
                </c:pt>
                <c:pt idx="29">
                  <c:v>2020T2</c:v>
                </c:pt>
                <c:pt idx="30">
                  <c:v>2020T3</c:v>
                </c:pt>
                <c:pt idx="31">
                  <c:v>2020T4</c:v>
                </c:pt>
                <c:pt idx="32">
                  <c:v>2021T1</c:v>
                </c:pt>
                <c:pt idx="33">
                  <c:v>2021T2</c:v>
                </c:pt>
                <c:pt idx="34">
                  <c:v>2021T3</c:v>
                </c:pt>
                <c:pt idx="35">
                  <c:v>2021T4</c:v>
                </c:pt>
                <c:pt idx="36">
                  <c:v>2022T1</c:v>
                </c:pt>
                <c:pt idx="37">
                  <c:v>2022T2</c:v>
                </c:pt>
                <c:pt idx="38">
                  <c:v>2022T3</c:v>
                </c:pt>
                <c:pt idx="39">
                  <c:v>2022T4</c:v>
                </c:pt>
                <c:pt idx="40">
                  <c:v>2023T1</c:v>
                </c:pt>
                <c:pt idx="41">
                  <c:v>2023T2</c:v>
                </c:pt>
              </c:strCache>
            </c:strRef>
          </c:cat>
          <c:val>
            <c:numRef>
              <c:f>'Dep 13'!$I$2:$I$43</c:f>
              <c:numCache>
                <c:formatCode>General</c:formatCode>
                <c:ptCount val="42"/>
                <c:pt idx="0">
                  <c:v>100</c:v>
                </c:pt>
                <c:pt idx="1">
                  <c:v>97.72449192959381</c:v>
                </c:pt>
                <c:pt idx="2">
                  <c:v>100.70274028587644</c:v>
                </c:pt>
                <c:pt idx="3">
                  <c:v>98.804928128804477</c:v>
                </c:pt>
                <c:pt idx="4">
                  <c:v>97.257825647237311</c:v>
                </c:pt>
                <c:pt idx="5">
                  <c:v>100.2744513247486</c:v>
                </c:pt>
                <c:pt idx="6">
                  <c:v>95.420858577264752</c:v>
                </c:pt>
                <c:pt idx="7">
                  <c:v>98.106121380825229</c:v>
                </c:pt>
                <c:pt idx="8">
                  <c:v>100.81598419357083</c:v>
                </c:pt>
                <c:pt idx="9">
                  <c:v>102.84357980323257</c:v>
                </c:pt>
                <c:pt idx="10">
                  <c:v>101.68562542338751</c:v>
                </c:pt>
                <c:pt idx="11">
                  <c:v>102.56768309129671</c:v>
                </c:pt>
                <c:pt idx="12">
                  <c:v>105.14844090969405</c:v>
                </c:pt>
                <c:pt idx="13">
                  <c:v>103.8937336229464</c:v>
                </c:pt>
                <c:pt idx="14">
                  <c:v>106.8012692764911</c:v>
                </c:pt>
                <c:pt idx="15">
                  <c:v>108.42205037919655</c:v>
                </c:pt>
                <c:pt idx="16">
                  <c:v>109.94901488966211</c:v>
                </c:pt>
                <c:pt idx="17">
                  <c:v>115.7201127936973</c:v>
                </c:pt>
                <c:pt idx="18">
                  <c:v>113.87442764283352</c:v>
                </c:pt>
                <c:pt idx="19">
                  <c:v>121.02155273768859</c:v>
                </c:pt>
                <c:pt idx="20">
                  <c:v>122.84975894525468</c:v>
                </c:pt>
                <c:pt idx="21">
                  <c:v>122.07782992495768</c:v>
                </c:pt>
                <c:pt idx="22">
                  <c:v>122.23140309463216</c:v>
                </c:pt>
                <c:pt idx="23">
                  <c:v>122.58164473034925</c:v>
                </c:pt>
                <c:pt idx="24">
                  <c:v>123.93956427748279</c:v>
                </c:pt>
                <c:pt idx="25">
                  <c:v>124.58750683084054</c:v>
                </c:pt>
                <c:pt idx="26">
                  <c:v>125.24971973177814</c:v>
                </c:pt>
                <c:pt idx="27">
                  <c:v>126.71462987599158</c:v>
                </c:pt>
                <c:pt idx="28">
                  <c:v>120.63763142654074</c:v>
                </c:pt>
                <c:pt idx="29">
                  <c:v>73.161890085168793</c:v>
                </c:pt>
                <c:pt idx="30">
                  <c:v>120.95866224329959</c:v>
                </c:pt>
                <c:pt idx="31">
                  <c:v>107.49496906807387</c:v>
                </c:pt>
                <c:pt idx="32">
                  <c:v>114.96299927940427</c:v>
                </c:pt>
                <c:pt idx="33">
                  <c:v>135.3443204291849</c:v>
                </c:pt>
                <c:pt idx="34">
                  <c:v>144.87010098892034</c:v>
                </c:pt>
                <c:pt idx="35">
                  <c:v>146.87463919586489</c:v>
                </c:pt>
                <c:pt idx="36">
                  <c:v>144.70990441389074</c:v>
                </c:pt>
                <c:pt idx="37">
                  <c:v>150.70227047403296</c:v>
                </c:pt>
                <c:pt idx="38">
                  <c:v>148.48303232131627</c:v>
                </c:pt>
                <c:pt idx="39">
                  <c:v>149.80432082733165</c:v>
                </c:pt>
                <c:pt idx="40">
                  <c:v>146.63695400023579</c:v>
                </c:pt>
                <c:pt idx="41">
                  <c:v>144.44614824045519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ACC-43B2-8E0B-21A8CE4E2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98528"/>
        <c:axId val="212083072"/>
      </c:lineChart>
      <c:catAx>
        <c:axId val="21059852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2083072"/>
        <c:crossesAt val="100"/>
        <c:auto val="0"/>
        <c:lblAlgn val="ctr"/>
        <c:lblOffset val="100"/>
        <c:tickLblSkip val="4"/>
        <c:tickMarkSkip val="4"/>
        <c:noMultiLvlLbl val="0"/>
      </c:catAx>
      <c:valAx>
        <c:axId val="212083072"/>
        <c:scaling>
          <c:orientation val="minMax"/>
          <c:max val="180"/>
          <c:min val="6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10598528"/>
        <c:crossesAt val="1"/>
        <c:crossBetween val="midCat"/>
        <c:majorUnit val="20"/>
        <c:minorUnit val="0.2"/>
      </c:valAx>
      <c:spPr>
        <a:ln>
          <a:solidFill>
            <a:schemeClr val="bg1">
              <a:lumMod val="50000"/>
            </a:schemeClr>
          </a:solidFill>
        </a:ln>
      </c:spPr>
    </c:plotArea>
    <c:legend>
      <c:legendPos val="t"/>
      <c:overlay val="0"/>
      <c:spPr>
        <a:solidFill>
          <a:sysClr val="window" lastClr="FFFFFF"/>
        </a:solidFill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Stock de bénéficiaires des principaux contrats aidés, dans les Bouches-du-Rhône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  <a:cs typeface="Calibri"/>
              </a:rPr>
              <a:t>(données brutes, en nombre)</a:t>
            </a:r>
          </a:p>
        </c:rich>
      </c:tx>
      <c:layout>
        <c:manualLayout>
          <c:xMode val="edge"/>
          <c:yMode val="edge"/>
          <c:x val="0.13790063251157048"/>
          <c:y val="1.835792125984252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1"/>
          <c:order val="0"/>
          <c:tx>
            <c:strRef>
              <c:f>'Données GRAPHIQUE_stocks_bénéf'!$AU$2</c:f>
              <c:strCache>
                <c:ptCount val="1"/>
                <c:pt idx="0">
                  <c:v>CUI-CAE / PEC</c:v>
                </c:pt>
              </c:strCache>
            </c:strRef>
          </c:tx>
          <c:spPr>
            <a:solidFill>
              <a:srgbClr val="4F81BD">
                <a:lumMod val="40000"/>
                <a:lumOff val="60000"/>
                <a:alpha val="70000"/>
              </a:srgbClr>
            </a:solidFill>
            <a:ln w="28575">
              <a:noFill/>
              <a:prstDash val="solid"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GRAPHIQUE_stocks_bénéf'!$AU$3:$AU$56</c:f>
              <c:numCache>
                <c:formatCode>#,##0</c:formatCode>
                <c:ptCount val="54"/>
                <c:pt idx="0">
                  <c:v>2942</c:v>
                </c:pt>
                <c:pt idx="1">
                  <c:v>6428</c:v>
                </c:pt>
                <c:pt idx="2">
                  <c:v>9325</c:v>
                </c:pt>
                <c:pt idx="3">
                  <c:v>9348</c:v>
                </c:pt>
                <c:pt idx="4">
                  <c:v>8042</c:v>
                </c:pt>
                <c:pt idx="5">
                  <c:v>7287</c:v>
                </c:pt>
                <c:pt idx="6">
                  <c:v>6287</c:v>
                </c:pt>
                <c:pt idx="7">
                  <c:v>7545</c:v>
                </c:pt>
                <c:pt idx="8">
                  <c:v>9183</c:v>
                </c:pt>
                <c:pt idx="9">
                  <c:v>9743</c:v>
                </c:pt>
                <c:pt idx="10">
                  <c:v>9132</c:v>
                </c:pt>
                <c:pt idx="11">
                  <c:v>7985</c:v>
                </c:pt>
                <c:pt idx="12">
                  <c:v>8269</c:v>
                </c:pt>
                <c:pt idx="13">
                  <c:v>8287</c:v>
                </c:pt>
                <c:pt idx="14">
                  <c:v>7652</c:v>
                </c:pt>
                <c:pt idx="15">
                  <c:v>8372</c:v>
                </c:pt>
                <c:pt idx="16">
                  <c:v>9154</c:v>
                </c:pt>
                <c:pt idx="17">
                  <c:v>9981</c:v>
                </c:pt>
                <c:pt idx="18">
                  <c:v>9335</c:v>
                </c:pt>
                <c:pt idx="19">
                  <c:v>8819</c:v>
                </c:pt>
                <c:pt idx="20">
                  <c:v>9141</c:v>
                </c:pt>
                <c:pt idx="21">
                  <c:v>9736</c:v>
                </c:pt>
                <c:pt idx="22">
                  <c:v>9697</c:v>
                </c:pt>
                <c:pt idx="23">
                  <c:v>9695</c:v>
                </c:pt>
                <c:pt idx="24">
                  <c:v>10343</c:v>
                </c:pt>
                <c:pt idx="25">
                  <c:v>10863</c:v>
                </c:pt>
                <c:pt idx="26">
                  <c:v>10915</c:v>
                </c:pt>
                <c:pt idx="27">
                  <c:v>10757</c:v>
                </c:pt>
                <c:pt idx="28">
                  <c:v>10891</c:v>
                </c:pt>
                <c:pt idx="29">
                  <c:v>9936</c:v>
                </c:pt>
                <c:pt idx="30">
                  <c:v>7421</c:v>
                </c:pt>
                <c:pt idx="31">
                  <c:v>5407</c:v>
                </c:pt>
                <c:pt idx="32">
                  <c:v>4556</c:v>
                </c:pt>
                <c:pt idx="33">
                  <c:v>4125</c:v>
                </c:pt>
                <c:pt idx="34">
                  <c:v>3595</c:v>
                </c:pt>
                <c:pt idx="35">
                  <c:v>3613</c:v>
                </c:pt>
                <c:pt idx="36">
                  <c:v>3664</c:v>
                </c:pt>
                <c:pt idx="37">
                  <c:v>3670</c:v>
                </c:pt>
                <c:pt idx="38">
                  <c:v>3330</c:v>
                </c:pt>
                <c:pt idx="39">
                  <c:v>2704</c:v>
                </c:pt>
                <c:pt idx="40">
                  <c:v>2293</c:v>
                </c:pt>
                <c:pt idx="41">
                  <c:v>1880</c:v>
                </c:pt>
                <c:pt idx="42">
                  <c:v>1940</c:v>
                </c:pt>
                <c:pt idx="43">
                  <c:v>2031</c:v>
                </c:pt>
                <c:pt idx="44">
                  <c:v>2096</c:v>
                </c:pt>
                <c:pt idx="45">
                  <c:v>2232</c:v>
                </c:pt>
                <c:pt idx="46">
                  <c:v>2220</c:v>
                </c:pt>
                <c:pt idx="47">
                  <c:v>2347</c:v>
                </c:pt>
                <c:pt idx="48">
                  <c:v>2430</c:v>
                </c:pt>
                <c:pt idx="49">
                  <c:v>2266</c:v>
                </c:pt>
                <c:pt idx="50">
                  <c:v>1662</c:v>
                </c:pt>
                <c:pt idx="51">
                  <c:v>1168</c:v>
                </c:pt>
                <c:pt idx="52">
                  <c:v>919</c:v>
                </c:pt>
                <c:pt idx="53">
                  <c:v>1074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6-4DA8-8FF6-AEEE4E9662E6}"/>
            </c:ext>
          </c:extLst>
        </c:ser>
        <c:ser>
          <c:idx val="3"/>
          <c:order val="1"/>
          <c:tx>
            <c:strRef>
              <c:f>'Données GRAPHIQUE_stocks_bénéf'!$AX$2</c:f>
              <c:strCache>
                <c:ptCount val="1"/>
                <c:pt idx="0">
                  <c:v>CUI-CIE</c:v>
                </c:pt>
              </c:strCache>
            </c:strRef>
          </c:tx>
          <c:spPr>
            <a:solidFill>
              <a:srgbClr val="1F497D">
                <a:alpha val="8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GRAPHIQUE_stocks_bénéf'!$AX$3:$AX$56</c:f>
              <c:numCache>
                <c:formatCode>#,##0</c:formatCode>
                <c:ptCount val="54"/>
                <c:pt idx="0">
                  <c:v>1770</c:v>
                </c:pt>
                <c:pt idx="1">
                  <c:v>3632</c:v>
                </c:pt>
                <c:pt idx="2">
                  <c:v>3186</c:v>
                </c:pt>
                <c:pt idx="3">
                  <c:v>2621</c:v>
                </c:pt>
                <c:pt idx="4">
                  <c:v>2545</c:v>
                </c:pt>
                <c:pt idx="5">
                  <c:v>2239</c:v>
                </c:pt>
                <c:pt idx="6">
                  <c:v>2202</c:v>
                </c:pt>
                <c:pt idx="7">
                  <c:v>2605</c:v>
                </c:pt>
                <c:pt idx="8">
                  <c:v>2326</c:v>
                </c:pt>
                <c:pt idx="9">
                  <c:v>1538</c:v>
                </c:pt>
                <c:pt idx="10">
                  <c:v>1234</c:v>
                </c:pt>
                <c:pt idx="11">
                  <c:v>976</c:v>
                </c:pt>
                <c:pt idx="12">
                  <c:v>943</c:v>
                </c:pt>
                <c:pt idx="13">
                  <c:v>974</c:v>
                </c:pt>
                <c:pt idx="14">
                  <c:v>1038</c:v>
                </c:pt>
                <c:pt idx="15">
                  <c:v>1296</c:v>
                </c:pt>
                <c:pt idx="16">
                  <c:v>1391</c:v>
                </c:pt>
                <c:pt idx="17">
                  <c:v>1256</c:v>
                </c:pt>
                <c:pt idx="18">
                  <c:v>1112</c:v>
                </c:pt>
                <c:pt idx="19">
                  <c:v>1066</c:v>
                </c:pt>
                <c:pt idx="20">
                  <c:v>1156</c:v>
                </c:pt>
                <c:pt idx="21">
                  <c:v>1499</c:v>
                </c:pt>
                <c:pt idx="22">
                  <c:v>1877</c:v>
                </c:pt>
                <c:pt idx="23">
                  <c:v>2228</c:v>
                </c:pt>
                <c:pt idx="24">
                  <c:v>2765</c:v>
                </c:pt>
                <c:pt idx="25">
                  <c:v>2637</c:v>
                </c:pt>
                <c:pt idx="26">
                  <c:v>2010</c:v>
                </c:pt>
                <c:pt idx="27">
                  <c:v>1696</c:v>
                </c:pt>
                <c:pt idx="28">
                  <c:v>1371</c:v>
                </c:pt>
                <c:pt idx="29">
                  <c:v>997</c:v>
                </c:pt>
                <c:pt idx="30">
                  <c:v>670</c:v>
                </c:pt>
                <c:pt idx="31">
                  <c:v>407</c:v>
                </c:pt>
                <c:pt idx="32">
                  <c:v>171</c:v>
                </c:pt>
                <c:pt idx="33">
                  <c:v>75</c:v>
                </c:pt>
                <c:pt idx="34">
                  <c:v>0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71</c:v>
                </c:pt>
                <c:pt idx="44">
                  <c:v>310</c:v>
                </c:pt>
                <c:pt idx="45">
                  <c:v>718</c:v>
                </c:pt>
                <c:pt idx="46">
                  <c:v>928</c:v>
                </c:pt>
                <c:pt idx="47">
                  <c:v>1171</c:v>
                </c:pt>
                <c:pt idx="48">
                  <c:v>1379</c:v>
                </c:pt>
                <c:pt idx="49">
                  <c:v>1111</c:v>
                </c:pt>
                <c:pt idx="50">
                  <c:v>744</c:v>
                </c:pt>
                <c:pt idx="51">
                  <c:v>491</c:v>
                </c:pt>
                <c:pt idx="52">
                  <c:v>327</c:v>
                </c:pt>
                <c:pt idx="53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46-4DA8-8FF6-AEEE4E9662E6}"/>
            </c:ext>
          </c:extLst>
        </c:ser>
        <c:ser>
          <c:idx val="2"/>
          <c:order val="2"/>
          <c:tx>
            <c:strRef>
              <c:f>'Données GRAPHIQUE_stocks_bénéf'!$BA$2</c:f>
              <c:strCache>
                <c:ptCount val="1"/>
                <c:pt idx="0">
                  <c:v>Emploi d'avenir</c:v>
                </c:pt>
              </c:strCache>
            </c:strRef>
          </c:tx>
          <c:spPr>
            <a:solidFill>
              <a:srgbClr val="F79646">
                <a:lumMod val="75000"/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GRAPHIQUE_stocks_bénéf'!$BA$3:$BA$56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341</c:v>
                </c:pt>
                <c:pt idx="13">
                  <c:v>768</c:v>
                </c:pt>
                <c:pt idx="14">
                  <c:v>1865</c:v>
                </c:pt>
                <c:pt idx="15">
                  <c:v>3195</c:v>
                </c:pt>
                <c:pt idx="16">
                  <c:v>4026</c:v>
                </c:pt>
                <c:pt idx="17">
                  <c:v>4367</c:v>
                </c:pt>
                <c:pt idx="18">
                  <c:v>4414</c:v>
                </c:pt>
                <c:pt idx="19">
                  <c:v>4568</c:v>
                </c:pt>
                <c:pt idx="20">
                  <c:v>4662</c:v>
                </c:pt>
                <c:pt idx="21">
                  <c:v>4660</c:v>
                </c:pt>
                <c:pt idx="22">
                  <c:v>4622</c:v>
                </c:pt>
                <c:pt idx="23">
                  <c:v>4626</c:v>
                </c:pt>
                <c:pt idx="24">
                  <c:v>4463</c:v>
                </c:pt>
                <c:pt idx="25">
                  <c:v>4333</c:v>
                </c:pt>
                <c:pt idx="26">
                  <c:v>3939</c:v>
                </c:pt>
                <c:pt idx="27">
                  <c:v>3433</c:v>
                </c:pt>
                <c:pt idx="28">
                  <c:v>3183</c:v>
                </c:pt>
                <c:pt idx="29">
                  <c:v>2979</c:v>
                </c:pt>
                <c:pt idx="30">
                  <c:v>2404</c:v>
                </c:pt>
                <c:pt idx="31">
                  <c:v>1941</c:v>
                </c:pt>
                <c:pt idx="32">
                  <c:v>1494</c:v>
                </c:pt>
                <c:pt idx="33">
                  <c:v>1190</c:v>
                </c:pt>
                <c:pt idx="34">
                  <c:v>903</c:v>
                </c:pt>
                <c:pt idx="35">
                  <c:v>649</c:v>
                </c:pt>
                <c:pt idx="36">
                  <c:v>511</c:v>
                </c:pt>
                <c:pt idx="37">
                  <c:v>408</c:v>
                </c:pt>
                <c:pt idx="38">
                  <c:v>271</c:v>
                </c:pt>
                <c:pt idx="39">
                  <c:v>175</c:v>
                </c:pt>
                <c:pt idx="40">
                  <c:v>69</c:v>
                </c:pt>
                <c:pt idx="41">
                  <c:v>7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46-4DA8-8FF6-AEEE4E9662E6}"/>
            </c:ext>
          </c:extLst>
        </c:ser>
        <c:ser>
          <c:idx val="0"/>
          <c:order val="3"/>
          <c:tx>
            <c:strRef>
              <c:f>'Données GRAPHIQUE_stocks_bénéf'!$BB$2</c:f>
              <c:strCache>
                <c:ptCount val="1"/>
                <c:pt idx="0">
                  <c:v>CDDI *</c:v>
                </c:pt>
              </c:strCache>
            </c:strRef>
          </c:tx>
          <c:spPr>
            <a:solidFill>
              <a:srgbClr val="FFFF00">
                <a:alpha val="70000"/>
              </a:srgbClr>
            </a:solidFill>
            <a:ln w="25400">
              <a:noFill/>
            </a:ln>
          </c:spPr>
          <c:cat>
            <c:multiLvlStrRef>
              <c:f>'Données GRAPHIQUE_stocks_bénéf'!$AS$3:$AT$56</c:f>
              <c:multiLvlStrCache>
                <c:ptCount val="54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  <c:pt idx="42">
                    <c:v>T3</c:v>
                  </c:pt>
                  <c:pt idx="43">
                    <c:v>T4</c:v>
                  </c:pt>
                  <c:pt idx="44">
                    <c:v>T1</c:v>
                  </c:pt>
                  <c:pt idx="45">
                    <c:v>T2</c:v>
                  </c:pt>
                  <c:pt idx="46">
                    <c:v>T3</c:v>
                  </c:pt>
                  <c:pt idx="47">
                    <c:v>T4</c:v>
                  </c:pt>
                  <c:pt idx="48">
                    <c:v>T1</c:v>
                  </c:pt>
                  <c:pt idx="49">
                    <c:v>T2</c:v>
                  </c:pt>
                  <c:pt idx="50">
                    <c:v>T3</c:v>
                  </c:pt>
                  <c:pt idx="51">
                    <c:v>T4</c:v>
                  </c:pt>
                  <c:pt idx="52">
                    <c:v>T1</c:v>
                  </c:pt>
                  <c:pt idx="53">
                    <c:v>T2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'Données GRAPHIQUE_stocks_bénéf'!$BB$3:$BB$56</c:f>
              <c:numCache>
                <c:formatCode>General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872</c:v>
                </c:pt>
                <c:pt idx="19">
                  <c:v>1514</c:v>
                </c:pt>
                <c:pt idx="20">
                  <c:v>1663</c:v>
                </c:pt>
                <c:pt idx="21">
                  <c:v>1770</c:v>
                </c:pt>
                <c:pt idx="22">
                  <c:v>1733</c:v>
                </c:pt>
                <c:pt idx="23">
                  <c:v>1665</c:v>
                </c:pt>
                <c:pt idx="24">
                  <c:v>1754</c:v>
                </c:pt>
                <c:pt idx="25">
                  <c:v>1788</c:v>
                </c:pt>
                <c:pt idx="26">
                  <c:v>1777</c:v>
                </c:pt>
                <c:pt idx="27">
                  <c:v>1870</c:v>
                </c:pt>
                <c:pt idx="28">
                  <c:v>1888</c:v>
                </c:pt>
                <c:pt idx="29">
                  <c:v>1831</c:v>
                </c:pt>
                <c:pt idx="30">
                  <c:v>1931</c:v>
                </c:pt>
                <c:pt idx="31">
                  <c:v>2078</c:v>
                </c:pt>
                <c:pt idx="32">
                  <c:v>1949</c:v>
                </c:pt>
                <c:pt idx="33">
                  <c:v>1861</c:v>
                </c:pt>
                <c:pt idx="34">
                  <c:v>1816</c:v>
                </c:pt>
                <c:pt idx="35">
                  <c:v>1992</c:v>
                </c:pt>
                <c:pt idx="36">
                  <c:v>2019</c:v>
                </c:pt>
                <c:pt idx="37">
                  <c:v>2061</c:v>
                </c:pt>
                <c:pt idx="38">
                  <c:v>2078</c:v>
                </c:pt>
                <c:pt idx="39">
                  <c:v>2139</c:v>
                </c:pt>
                <c:pt idx="40">
                  <c:v>2141</c:v>
                </c:pt>
                <c:pt idx="41">
                  <c:v>2182</c:v>
                </c:pt>
                <c:pt idx="42">
                  <c:v>2240</c:v>
                </c:pt>
                <c:pt idx="43">
                  <c:v>2320</c:v>
                </c:pt>
                <c:pt idx="44">
                  <c:v>2497</c:v>
                </c:pt>
                <c:pt idx="45">
                  <c:v>2582</c:v>
                </c:pt>
                <c:pt idx="46">
                  <c:v>2553</c:v>
                </c:pt>
                <c:pt idx="47">
                  <c:v>2615</c:v>
                </c:pt>
                <c:pt idx="48">
                  <c:v>2727</c:v>
                </c:pt>
                <c:pt idx="49">
                  <c:v>2777</c:v>
                </c:pt>
                <c:pt idx="50">
                  <c:v>2709</c:v>
                </c:pt>
                <c:pt idx="51">
                  <c:v>2807</c:v>
                </c:pt>
                <c:pt idx="52">
                  <c:v>2788</c:v>
                </c:pt>
                <c:pt idx="53">
                  <c:v>2831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6-4DA8-8FF6-AEEE4E966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881760"/>
        <c:axId val="1"/>
      </c:areaChart>
      <c:catAx>
        <c:axId val="191881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tickLblSkip val="4"/>
        <c:noMultiLvlLbl val="0"/>
      </c:catAx>
      <c:valAx>
        <c:axId val="1"/>
        <c:scaling>
          <c:orientation val="minMax"/>
          <c:max val="20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91881760"/>
        <c:crosses val="autoZero"/>
        <c:crossBetween val="between"/>
        <c:majorUnit val="5000"/>
      </c:valAx>
    </c:plotArea>
    <c:legend>
      <c:legendPos val="t"/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Stock de bénéficiaires de contrats d'apprentissage dans les Bouches-du-Rhône</a:t>
            </a:r>
          </a:p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0" i="0" baseline="0">
                <a:effectLst/>
              </a:rPr>
              <a:t>(données brutes, en nombre)</a:t>
            </a:r>
            <a:endParaRPr lang="fr-FR" sz="1400" b="0">
              <a:effectLst/>
            </a:endParaRPr>
          </a:p>
        </c:rich>
      </c:tx>
      <c:layout>
        <c:manualLayout>
          <c:xMode val="edge"/>
          <c:yMode val="edge"/>
          <c:x val="0.18286942715752227"/>
          <c:y val="1.360147868365009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2094879587940811E-2"/>
          <c:y val="0.17791309936205024"/>
          <c:w val="0.93016067977190131"/>
          <c:h val="0.50499133191202406"/>
        </c:manualLayout>
      </c:layout>
      <c:areaChart>
        <c:grouping val="stacked"/>
        <c:varyColors val="0"/>
        <c:ser>
          <c:idx val="0"/>
          <c:order val="0"/>
          <c:tx>
            <c:v>secteur privé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appr'!$O$2:$O$23</c:f>
              <c:numCache>
                <c:formatCode>#,##0</c:formatCode>
                <c:ptCount val="22"/>
                <c:pt idx="0">
                  <c:v>10354</c:v>
                </c:pt>
                <c:pt idx="1">
                  <c:v>9927</c:v>
                </c:pt>
                <c:pt idx="2">
                  <c:v>10420</c:v>
                </c:pt>
                <c:pt idx="3">
                  <c:v>10729</c:v>
                </c:pt>
                <c:pt idx="4">
                  <c:v>10392</c:v>
                </c:pt>
                <c:pt idx="5">
                  <c:v>10010</c:v>
                </c:pt>
                <c:pt idx="6">
                  <c:v>12248</c:v>
                </c:pt>
                <c:pt idx="7">
                  <c:v>13023</c:v>
                </c:pt>
                <c:pt idx="8">
                  <c:v>12798</c:v>
                </c:pt>
                <c:pt idx="9">
                  <c:v>12441</c:v>
                </c:pt>
                <c:pt idx="10">
                  <c:v>16764</c:v>
                </c:pt>
                <c:pt idx="11">
                  <c:v>19797</c:v>
                </c:pt>
                <c:pt idx="12">
                  <c:v>20587</c:v>
                </c:pt>
                <c:pt idx="13">
                  <c:v>19947</c:v>
                </c:pt>
                <c:pt idx="14">
                  <c:v>24275</c:v>
                </c:pt>
                <c:pt idx="15">
                  <c:v>26368</c:v>
                </c:pt>
                <c:pt idx="16">
                  <c:v>25860</c:v>
                </c:pt>
                <c:pt idx="17">
                  <c:v>24942</c:v>
                </c:pt>
                <c:pt idx="18">
                  <c:v>28222</c:v>
                </c:pt>
                <c:pt idx="19">
                  <c:v>30265</c:v>
                </c:pt>
                <c:pt idx="20">
                  <c:v>29709</c:v>
                </c:pt>
                <c:pt idx="21">
                  <c:v>28532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3-407D-8230-C9AC264C4EA3}"/>
            </c:ext>
          </c:extLst>
        </c:ser>
        <c:ser>
          <c:idx val="1"/>
          <c:order val="1"/>
          <c:tx>
            <c:v>Secteur public</c:v>
          </c:tx>
          <c:spPr>
            <a:ln w="25400">
              <a:noFill/>
            </a:ln>
          </c:spPr>
          <c:cat>
            <c:multiLvlStrRef>
              <c:f>'Graph appr'!$A$2:$B$23</c:f>
              <c:multiLvlStrCache>
                <c:ptCount val="2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</c:lvl>
                <c:lvl>
                  <c:pt idx="0">
                    <c:v>2018</c:v>
                  </c:pt>
                  <c:pt idx="4">
                    <c:v>2019</c:v>
                  </c:pt>
                  <c:pt idx="8">
                    <c:v>2020</c:v>
                  </c:pt>
                  <c:pt idx="12">
                    <c:v>2021</c:v>
                  </c:pt>
                  <c:pt idx="16">
                    <c:v>2022</c:v>
                  </c:pt>
                  <c:pt idx="20">
                    <c:v>2023</c:v>
                  </c:pt>
                </c:lvl>
              </c:multiLvlStrCache>
            </c:multiLvlStrRef>
          </c:cat>
          <c:val>
            <c:numRef>
              <c:f>'Graph appr'!$P$2:$P$23</c:f>
              <c:numCache>
                <c:formatCode>#,##0</c:formatCode>
                <c:ptCount val="22"/>
                <c:pt idx="0">
                  <c:v>648</c:v>
                </c:pt>
                <c:pt idx="1">
                  <c:v>639</c:v>
                </c:pt>
                <c:pt idx="2">
                  <c:v>520</c:v>
                </c:pt>
                <c:pt idx="3">
                  <c:v>573</c:v>
                </c:pt>
                <c:pt idx="4">
                  <c:v>560</c:v>
                </c:pt>
                <c:pt idx="5">
                  <c:v>548</c:v>
                </c:pt>
                <c:pt idx="6">
                  <c:v>513</c:v>
                </c:pt>
                <c:pt idx="7">
                  <c:v>590</c:v>
                </c:pt>
                <c:pt idx="8">
                  <c:v>593</c:v>
                </c:pt>
                <c:pt idx="9">
                  <c:v>588</c:v>
                </c:pt>
                <c:pt idx="10">
                  <c:v>538</c:v>
                </c:pt>
                <c:pt idx="11">
                  <c:v>730</c:v>
                </c:pt>
                <c:pt idx="12">
                  <c:v>735</c:v>
                </c:pt>
                <c:pt idx="13">
                  <c:v>732</c:v>
                </c:pt>
                <c:pt idx="14">
                  <c:v>707</c:v>
                </c:pt>
                <c:pt idx="15">
                  <c:v>899</c:v>
                </c:pt>
                <c:pt idx="16">
                  <c:v>890</c:v>
                </c:pt>
                <c:pt idx="17">
                  <c:v>866</c:v>
                </c:pt>
                <c:pt idx="18">
                  <c:v>808</c:v>
                </c:pt>
                <c:pt idx="19">
                  <c:v>891</c:v>
                </c:pt>
                <c:pt idx="20">
                  <c:v>883</c:v>
                </c:pt>
                <c:pt idx="21">
                  <c:v>867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3-407D-8230-C9AC264C4E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33200"/>
        <c:axId val="1"/>
      </c:areaChart>
      <c:catAx>
        <c:axId val="281332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100"/>
        <c:auto val="0"/>
        <c:lblAlgn val="ctr"/>
        <c:lblOffset val="100"/>
        <c:tickLblSkip val="1"/>
        <c:noMultiLvlLbl val="0"/>
      </c:catAx>
      <c:valAx>
        <c:axId val="1"/>
        <c:scaling>
          <c:orientation val="minMax"/>
          <c:max val="32000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28133200"/>
        <c:crosses val="autoZero"/>
        <c:crossBetween val="between"/>
        <c:majorUnit val="4000"/>
      </c:valAx>
    </c:plotArea>
    <c:legend>
      <c:legendPos val="t"/>
      <c:layout>
        <c:manualLayout>
          <c:xMode val="edge"/>
          <c:yMode val="edge"/>
          <c:x val="0.37963072359445904"/>
          <c:y val="0.11487163335352313"/>
          <c:w val="0.25146495787027651"/>
          <c:h val="3.9826044821320405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Bouches-du-Rhône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2257113457408734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74388570746838E-2"/>
          <c:y val="0.18816505924925064"/>
          <c:w val="0.83764367816092788"/>
          <c:h val="0.5360306884716333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Données!$C$134:$C$174</c:f>
              <c:numCache>
                <c:formatCode>#\ ##0.0</c:formatCode>
                <c:ptCount val="41"/>
                <c:pt idx="0">
                  <c:v>11.5</c:v>
                </c:pt>
                <c:pt idx="1">
                  <c:v>11.3</c:v>
                </c:pt>
                <c:pt idx="2">
                  <c:v>11.2</c:v>
                </c:pt>
                <c:pt idx="3">
                  <c:v>11.2</c:v>
                </c:pt>
                <c:pt idx="4">
                  <c:v>11.2</c:v>
                </c:pt>
                <c:pt idx="5">
                  <c:v>11.4</c:v>
                </c:pt>
                <c:pt idx="6">
                  <c:v>11.6</c:v>
                </c:pt>
                <c:pt idx="7">
                  <c:v>11.4</c:v>
                </c:pt>
                <c:pt idx="8">
                  <c:v>11.7</c:v>
                </c:pt>
                <c:pt idx="9">
                  <c:v>11.5</c:v>
                </c:pt>
                <c:pt idx="10">
                  <c:v>11.4</c:v>
                </c:pt>
                <c:pt idx="11">
                  <c:v>11.3</c:v>
                </c:pt>
                <c:pt idx="12">
                  <c:v>11.1</c:v>
                </c:pt>
                <c:pt idx="13">
                  <c:v>11.1</c:v>
                </c:pt>
                <c:pt idx="14">
                  <c:v>11.4</c:v>
                </c:pt>
                <c:pt idx="15">
                  <c:v>10.9</c:v>
                </c:pt>
                <c:pt idx="16">
                  <c:v>10.8</c:v>
                </c:pt>
                <c:pt idx="17">
                  <c:v>10.8</c:v>
                </c:pt>
                <c:pt idx="18">
                  <c:v>10.3</c:v>
                </c:pt>
                <c:pt idx="19">
                  <c:v>10.7</c:v>
                </c:pt>
                <c:pt idx="20">
                  <c:v>10.4</c:v>
                </c:pt>
                <c:pt idx="21">
                  <c:v>10.199999999999999</c:v>
                </c:pt>
                <c:pt idx="22">
                  <c:v>10</c:v>
                </c:pt>
                <c:pt idx="23">
                  <c:v>10.1</c:v>
                </c:pt>
                <c:pt idx="24">
                  <c:v>9.6</c:v>
                </c:pt>
                <c:pt idx="25">
                  <c:v>9.5</c:v>
                </c:pt>
                <c:pt idx="26">
                  <c:v>9.1999999999999993</c:v>
                </c:pt>
                <c:pt idx="27">
                  <c:v>9</c:v>
                </c:pt>
                <c:pt idx="28">
                  <c:v>8.1999999999999993</c:v>
                </c:pt>
                <c:pt idx="29">
                  <c:v>10.199999999999999</c:v>
                </c:pt>
                <c:pt idx="30">
                  <c:v>9.1</c:v>
                </c:pt>
                <c:pt idx="31">
                  <c:v>9.3000000000000007</c:v>
                </c:pt>
                <c:pt idx="32">
                  <c:v>9</c:v>
                </c:pt>
                <c:pt idx="33">
                  <c:v>8.9</c:v>
                </c:pt>
                <c:pt idx="34">
                  <c:v>8.3000000000000007</c:v>
                </c:pt>
                <c:pt idx="35">
                  <c:v>8.3000000000000007</c:v>
                </c:pt>
                <c:pt idx="36">
                  <c:v>8.1999999999999993</c:v>
                </c:pt>
                <c:pt idx="37">
                  <c:v>8.1999999999999993</c:v>
                </c:pt>
                <c:pt idx="38">
                  <c:v>8</c:v>
                </c:pt>
                <c:pt idx="39">
                  <c:v>8</c:v>
                </c:pt>
                <c:pt idx="40">
                  <c:v>7.8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68-4576-A868-E66FA37A1FCB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Données!$B$134:$B$174</c:f>
              <c:numCache>
                <c:formatCode>#\ ##0.0</c:formatCode>
                <c:ptCount val="41"/>
                <c:pt idx="0">
                  <c:v>10.1</c:v>
                </c:pt>
                <c:pt idx="1">
                  <c:v>9.9</c:v>
                </c:pt>
                <c:pt idx="2">
                  <c:v>9.8000000000000007</c:v>
                </c:pt>
                <c:pt idx="3">
                  <c:v>9.8000000000000007</c:v>
                </c:pt>
                <c:pt idx="4">
                  <c:v>9.8000000000000007</c:v>
                </c:pt>
                <c:pt idx="5">
                  <c:v>9.9</c:v>
                </c:pt>
                <c:pt idx="6">
                  <c:v>10.1</c:v>
                </c:pt>
                <c:pt idx="7">
                  <c:v>10</c:v>
                </c:pt>
                <c:pt idx="8">
                  <c:v>10.199999999999999</c:v>
                </c:pt>
                <c:pt idx="9">
                  <c:v>10</c:v>
                </c:pt>
                <c:pt idx="10">
                  <c:v>9.9</c:v>
                </c:pt>
                <c:pt idx="11">
                  <c:v>9.9</c:v>
                </c:pt>
                <c:pt idx="12">
                  <c:v>9.6999999999999993</c:v>
                </c:pt>
                <c:pt idx="13">
                  <c:v>9.6</c:v>
                </c:pt>
                <c:pt idx="14">
                  <c:v>9.8000000000000007</c:v>
                </c:pt>
                <c:pt idx="15">
                  <c:v>9.3000000000000007</c:v>
                </c:pt>
                <c:pt idx="16">
                  <c:v>9.1999999999999993</c:v>
                </c:pt>
                <c:pt idx="17">
                  <c:v>9.1999999999999993</c:v>
                </c:pt>
                <c:pt idx="18">
                  <c:v>8.6999999999999993</c:v>
                </c:pt>
                <c:pt idx="19">
                  <c:v>9</c:v>
                </c:pt>
                <c:pt idx="20">
                  <c:v>8.8000000000000007</c:v>
                </c:pt>
                <c:pt idx="21">
                  <c:v>8.6</c:v>
                </c:pt>
                <c:pt idx="22">
                  <c:v>8.4</c:v>
                </c:pt>
                <c:pt idx="23">
                  <c:v>8.5</c:v>
                </c:pt>
                <c:pt idx="24">
                  <c:v>8.1</c:v>
                </c:pt>
                <c:pt idx="25">
                  <c:v>8.1</c:v>
                </c:pt>
                <c:pt idx="26">
                  <c:v>7.9</c:v>
                </c:pt>
                <c:pt idx="27">
                  <c:v>7.7</c:v>
                </c:pt>
                <c:pt idx="28">
                  <c:v>7</c:v>
                </c:pt>
                <c:pt idx="29">
                  <c:v>8.8000000000000007</c:v>
                </c:pt>
                <c:pt idx="30">
                  <c:v>7.9</c:v>
                </c:pt>
                <c:pt idx="31">
                  <c:v>8</c:v>
                </c:pt>
                <c:pt idx="32">
                  <c:v>7.7</c:v>
                </c:pt>
                <c:pt idx="33">
                  <c:v>7.7</c:v>
                </c:pt>
                <c:pt idx="34">
                  <c:v>7.2</c:v>
                </c:pt>
                <c:pt idx="35">
                  <c:v>7.1</c:v>
                </c:pt>
                <c:pt idx="36">
                  <c:v>7.1</c:v>
                </c:pt>
                <c:pt idx="37">
                  <c:v>7.1</c:v>
                </c:pt>
                <c:pt idx="38">
                  <c:v>7</c:v>
                </c:pt>
                <c:pt idx="39">
                  <c:v>6.9</c:v>
                </c:pt>
                <c:pt idx="40">
                  <c:v>6.9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C68-4576-A868-E66FA37A1FCB}"/>
            </c:ext>
          </c:extLst>
        </c:ser>
        <c:ser>
          <c:idx val="2"/>
          <c:order val="2"/>
          <c:tx>
            <c:strRef>
              <c:f>Données!$G$8</c:f>
              <c:strCache>
                <c:ptCount val="1"/>
                <c:pt idx="0">
                  <c:v>Bouches-du-Rhône</c:v>
                </c:pt>
              </c:strCache>
            </c:strRef>
          </c:tx>
          <c:marker>
            <c:symbol val="none"/>
          </c:marker>
          <c:cat>
            <c:multiLvlStrRef>
              <c:f>'dates trim'!$B$126:$C$300</c:f>
              <c:multiLvlStrCache>
                <c:ptCount val="59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  <c:pt idx="51">
                    <c:v>T1</c:v>
                  </c:pt>
                  <c:pt idx="52">
                    <c:v>T2</c:v>
                  </c:pt>
                  <c:pt idx="53">
                    <c:v>T3</c:v>
                  </c:pt>
                  <c:pt idx="54">
                    <c:v>T4</c:v>
                  </c:pt>
                  <c:pt idx="55">
                    <c:v>T1</c:v>
                  </c:pt>
                  <c:pt idx="56">
                    <c:v>T2</c:v>
                  </c:pt>
                  <c:pt idx="57">
                    <c:v>T3</c:v>
                  </c:pt>
                  <c:pt idx="58">
                    <c:v>T4</c:v>
                  </c:pt>
                </c:lvl>
                <c:lvl>
                  <c:pt idx="3">
                    <c:v>2014</c:v>
                  </c:pt>
                  <c:pt idx="7">
                    <c:v>2015</c:v>
                  </c:pt>
                  <c:pt idx="11">
                    <c:v>2016</c:v>
                  </c:pt>
                  <c:pt idx="15">
                    <c:v>2017</c:v>
                  </c:pt>
                  <c:pt idx="19">
                    <c:v>2018</c:v>
                  </c:pt>
                  <c:pt idx="23">
                    <c:v>2019</c:v>
                  </c:pt>
                  <c:pt idx="27">
                    <c:v>2020</c:v>
                  </c:pt>
                  <c:pt idx="31">
                    <c:v>2021</c:v>
                  </c:pt>
                  <c:pt idx="35">
                    <c:v>2022</c:v>
                  </c:pt>
                  <c:pt idx="39">
                    <c:v>2023</c:v>
                  </c:pt>
                  <c:pt idx="43">
                    <c:v>2024</c:v>
                  </c:pt>
                  <c:pt idx="47">
                    <c:v>2025</c:v>
                  </c:pt>
                  <c:pt idx="51">
                    <c:v>2026</c:v>
                  </c:pt>
                  <c:pt idx="55">
                    <c:v>2027</c:v>
                  </c:pt>
                </c:lvl>
              </c:multiLvlStrCache>
            </c:multiLvlStrRef>
          </c:cat>
          <c:val>
            <c:numRef>
              <c:f>Données!$G$134:$G$174</c:f>
              <c:numCache>
                <c:formatCode>#\ ##0.0</c:formatCode>
                <c:ptCount val="41"/>
                <c:pt idx="0">
                  <c:v>12.4</c:v>
                </c:pt>
                <c:pt idx="1">
                  <c:v>12.1</c:v>
                </c:pt>
                <c:pt idx="2">
                  <c:v>11.9</c:v>
                </c:pt>
                <c:pt idx="3">
                  <c:v>11.9</c:v>
                </c:pt>
                <c:pt idx="4">
                  <c:v>11.9</c:v>
                </c:pt>
                <c:pt idx="5">
                  <c:v>12</c:v>
                </c:pt>
                <c:pt idx="6">
                  <c:v>12.2</c:v>
                </c:pt>
                <c:pt idx="7">
                  <c:v>12</c:v>
                </c:pt>
                <c:pt idx="8">
                  <c:v>12.2</c:v>
                </c:pt>
                <c:pt idx="9">
                  <c:v>12</c:v>
                </c:pt>
                <c:pt idx="10">
                  <c:v>11.9</c:v>
                </c:pt>
                <c:pt idx="11">
                  <c:v>11.8</c:v>
                </c:pt>
                <c:pt idx="12">
                  <c:v>11.6</c:v>
                </c:pt>
                <c:pt idx="13">
                  <c:v>11.5</c:v>
                </c:pt>
                <c:pt idx="14">
                  <c:v>12</c:v>
                </c:pt>
                <c:pt idx="15">
                  <c:v>11.5</c:v>
                </c:pt>
                <c:pt idx="16">
                  <c:v>11.3</c:v>
                </c:pt>
                <c:pt idx="17">
                  <c:v>11.4</c:v>
                </c:pt>
                <c:pt idx="18">
                  <c:v>10.9</c:v>
                </c:pt>
                <c:pt idx="19">
                  <c:v>11.3</c:v>
                </c:pt>
                <c:pt idx="20">
                  <c:v>11</c:v>
                </c:pt>
                <c:pt idx="21">
                  <c:v>10.8</c:v>
                </c:pt>
                <c:pt idx="22">
                  <c:v>10.6</c:v>
                </c:pt>
                <c:pt idx="23">
                  <c:v>10.6</c:v>
                </c:pt>
                <c:pt idx="24">
                  <c:v>10.1</c:v>
                </c:pt>
                <c:pt idx="25">
                  <c:v>9.9</c:v>
                </c:pt>
                <c:pt idx="26">
                  <c:v>9.6999999999999993</c:v>
                </c:pt>
                <c:pt idx="27">
                  <c:v>9.5</c:v>
                </c:pt>
                <c:pt idx="28">
                  <c:v>8.3000000000000007</c:v>
                </c:pt>
                <c:pt idx="29">
                  <c:v>10.3</c:v>
                </c:pt>
                <c:pt idx="30">
                  <c:v>9.3000000000000007</c:v>
                </c:pt>
                <c:pt idx="31">
                  <c:v>9.6</c:v>
                </c:pt>
                <c:pt idx="32">
                  <c:v>9.1999999999999993</c:v>
                </c:pt>
                <c:pt idx="33">
                  <c:v>9.3000000000000007</c:v>
                </c:pt>
                <c:pt idx="34">
                  <c:v>8.8000000000000007</c:v>
                </c:pt>
                <c:pt idx="35">
                  <c:v>8.8000000000000007</c:v>
                </c:pt>
                <c:pt idx="36">
                  <c:v>8.8000000000000007</c:v>
                </c:pt>
                <c:pt idx="37">
                  <c:v>8.6999999999999993</c:v>
                </c:pt>
                <c:pt idx="38">
                  <c:v>8.6</c:v>
                </c:pt>
                <c:pt idx="39">
                  <c:v>8.5</c:v>
                </c:pt>
                <c:pt idx="40">
                  <c:v>8.4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C68-4576-A868-E66FA37A1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152768"/>
        <c:axId val="139162752"/>
      </c:lineChart>
      <c:catAx>
        <c:axId val="139152768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9162752"/>
        <c:crosses val="autoZero"/>
        <c:auto val="0"/>
        <c:lblAlgn val="ctr"/>
        <c:lblOffset val="100"/>
        <c:tickLblSkip val="4"/>
        <c:tickMarkSkip val="4"/>
        <c:noMultiLvlLbl val="0"/>
      </c:catAx>
      <c:valAx>
        <c:axId val="139162752"/>
        <c:scaling>
          <c:orientation val="minMax"/>
          <c:max val="13"/>
          <c:min val="6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9152768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1644893820090658E-2"/>
          <c:y val="0.10281869747831336"/>
          <c:w val="0.8415530303030303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640811799933459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6A87-413B-AC7C-7C83D33025F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A87-413B-AC7C-7C83D33025F4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A87-413B-AC7C-7C83D33025F4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6-6A87-413B-AC7C-7C83D33025F4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6A87-413B-AC7C-7C83D33025F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A87-413B-AC7C-7C83D33025F4}"/>
              </c:ext>
            </c:extLst>
          </c:dPt>
          <c:dLbls>
            <c:dLbl>
              <c:idx val="0"/>
              <c:layout>
                <c:manualLayout>
                  <c:x val="0"/>
                  <c:y val="-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A87-413B-AC7C-7C83D33025F4}"/>
                </c:ext>
              </c:extLst>
            </c:dLbl>
            <c:dLbl>
              <c:idx val="2"/>
              <c:layout>
                <c:manualLayout>
                  <c:x val="0"/>
                  <c:y val="-5.3655264922870555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87-413B-AC7C-7C83D33025F4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graphiques_trim'!$G$52:$G$61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cat>
          <c:val>
            <c:numRef>
              <c:f>'données graphiques_trim'!$H$52:$H$61</c:f>
              <c:numCache>
                <c:formatCode>#\ ##0.0</c:formatCode>
                <c:ptCount val="10"/>
                <c:pt idx="0">
                  <c:v>10</c:v>
                </c:pt>
                <c:pt idx="1">
                  <c:v>9.4</c:v>
                </c:pt>
                <c:pt idx="2">
                  <c:v>8.4</c:v>
                </c:pt>
                <c:pt idx="3">
                  <c:v>7.8</c:v>
                </c:pt>
                <c:pt idx="4">
                  <c:v>7.1</c:v>
                </c:pt>
                <c:pt idx="5">
                  <c:v>6.9</c:v>
                </c:pt>
                <c:pt idx="6">
                  <c:v>6.2</c:v>
                </c:pt>
                <c:pt idx="7">
                  <c:v>6.2</c:v>
                </c:pt>
                <c:pt idx="8">
                  <c:v>5.7</c:v>
                </c:pt>
                <c:pt idx="9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A87-413B-AC7C-7C83D3302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794704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graphiques_trim'!$G$52:$G$61</c:f>
              <c:strCache>
                <c:ptCount val="10"/>
                <c:pt idx="0">
                  <c:v>Seine Saint Denis</c:v>
                </c:pt>
                <c:pt idx="1">
                  <c:v>Nord</c:v>
                </c:pt>
                <c:pt idx="2">
                  <c:v>Bouches du rhone</c:v>
                </c:pt>
                <c:pt idx="3">
                  <c:v>Paca</c:v>
                </c:pt>
                <c:pt idx="4">
                  <c:v>Haute Garonne</c:v>
                </c:pt>
                <c:pt idx="5">
                  <c:v>France métro.</c:v>
                </c:pt>
                <c:pt idx="6">
                  <c:v>Gironde</c:v>
                </c:pt>
                <c:pt idx="7">
                  <c:v>Rhone</c:v>
                </c:pt>
                <c:pt idx="8">
                  <c:v>Hauts de Seine</c:v>
                </c:pt>
                <c:pt idx="9">
                  <c:v>Loire Atlantique</c:v>
                </c:pt>
              </c:strCache>
            </c:strRef>
          </c:xVal>
          <c:yVal>
            <c:numRef>
              <c:f>'données graphiques_trim'!$J$52:$J$61</c:f>
              <c:numCache>
                <c:formatCode>#\ ##0.0</c:formatCode>
                <c:ptCount val="10"/>
                <c:pt idx="0">
                  <c:v>9.9999999999999645E-2</c:v>
                </c:pt>
                <c:pt idx="1">
                  <c:v>9.9999999999999645E-2</c:v>
                </c:pt>
                <c:pt idx="2">
                  <c:v>-9.9999999999999645E-2</c:v>
                </c:pt>
                <c:pt idx="3">
                  <c:v>-0.20000000000000018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0.10000000000000053</c:v>
                </c:pt>
                <c:pt idx="8">
                  <c:v>0.20000000000000018</c:v>
                </c:pt>
                <c:pt idx="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6A87-413B-AC7C-7C83D33025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42179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21794704"/>
        <c:crosses val="autoZero"/>
        <c:crossBetween val="between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2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2"/>
        <c:minorUnit val="1.0000000000000002E-2"/>
      </c:valAx>
    </c:plotArea>
    <c:legend>
      <c:legendPos val="t"/>
      <c:layout>
        <c:manualLayout>
          <c:xMode val="edge"/>
          <c:yMode val="edge"/>
          <c:x val="4.2663951737807189E-2"/>
          <c:y val="0.10194500335345406"/>
          <c:w val="0.89999992779444526"/>
          <c:h val="5.1765712384543486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0.86096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2948940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0.02599</cdr:x>
      <cdr:y>0.85678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75" y="3190875"/>
          <a:ext cx="6546165" cy="533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provisoires, corrigées des variations saisonnières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0.04103</cdr:x>
      <cdr:y>0</cdr:y>
    </cdr:from>
    <cdr:to>
      <cdr:x>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307959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sexe,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0.90537</cdr:x>
      <cdr:y>0.33039</cdr:y>
    </cdr:from>
    <cdr:to>
      <cdr:x>0.96883</cdr:x>
      <cdr:y>0.33039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9D2026B4-EED5-5E64-F453-3ED68E72453F}"/>
            </a:ext>
          </a:extLst>
        </cdr:cNvPr>
        <cdr:cNvCxnSpPr/>
      </cdr:nvCxnSpPr>
      <cdr:spPr>
        <a:xfrm xmlns:a="http://schemas.openxmlformats.org/drawingml/2006/main">
          <a:off x="6795405" y="1576623"/>
          <a:ext cx="476311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0.90194</cdr:x>
      <cdr:y>0.25494</cdr:y>
    </cdr:from>
    <cdr:to>
      <cdr:x>0.99415</cdr:x>
      <cdr:y>0.31366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69673" y="1216586"/>
          <a:ext cx="692100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0.90194</cdr:x>
      <cdr:y>0.27041</cdr:y>
    </cdr:from>
    <cdr:to>
      <cdr:x>0.90333</cdr:x>
      <cdr:y>0.76281</cdr:y>
    </cdr:to>
    <cdr:cxnSp macro="">
      <cdr:nvCxnSpPr>
        <cdr:cNvPr id="8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88635ADE-C739-6FAB-3A50-1A1C32408EF7}"/>
            </a:ext>
          </a:extLst>
        </cdr:cNvPr>
        <cdr:cNvCxnSpPr/>
      </cdr:nvCxnSpPr>
      <cdr:spPr>
        <a:xfrm xmlns:a="http://schemas.openxmlformats.org/drawingml/2006/main">
          <a:off x="6769691" y="1290426"/>
          <a:ext cx="10403" cy="2349717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0.0232</cdr:x>
      <cdr:y>0</cdr:y>
    </cdr:from>
    <cdr:to>
      <cdr:x>0.98217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74168" y="0"/>
          <a:ext cx="7197742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par âge, 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0.91122</cdr:x>
      <cdr:y>0.33845</cdr:y>
    </cdr:from>
    <cdr:to>
      <cdr:x>0.9744</cdr:x>
      <cdr:y>0.33845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4A9973E9-256F-F8CA-7D32-947BE462BE09}"/>
            </a:ext>
          </a:extLst>
        </cdr:cNvPr>
        <cdr:cNvCxnSpPr/>
      </cdr:nvCxnSpPr>
      <cdr:spPr>
        <a:xfrm xmlns:a="http://schemas.openxmlformats.org/drawingml/2006/main">
          <a:off x="6839341" y="1615092"/>
          <a:ext cx="474210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0.89796</cdr:x>
      <cdr:y>0.27038</cdr:y>
    </cdr:from>
    <cdr:to>
      <cdr:x>0.98637</cdr:x>
      <cdr:y>0.32457</cdr:y>
    </cdr:to>
    <cdr:sp macro="" textlink="">
      <cdr:nvSpPr>
        <cdr:cNvPr id="8" name="ZoneTexte 15"/>
        <cdr:cNvSpPr txBox="1"/>
      </cdr:nvSpPr>
      <cdr:spPr>
        <a:xfrm xmlns:a="http://schemas.openxmlformats.org/drawingml/2006/main">
          <a:off x="6739834" y="1290274"/>
          <a:ext cx="663579" cy="2585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0.90227</cdr:x>
      <cdr:y>0.23645</cdr:y>
    </cdr:from>
    <cdr:to>
      <cdr:x>0.90268</cdr:x>
      <cdr:y>0.76716</cdr:y>
    </cdr:to>
    <cdr:cxnSp macro="">
      <cdr:nvCxnSpPr>
        <cdr:cNvPr id="7" name="Connecteur droit 6">
          <a:extLst xmlns:a="http://schemas.openxmlformats.org/drawingml/2006/main">
            <a:ext uri="{FF2B5EF4-FFF2-40B4-BE49-F238E27FC236}">
              <a16:creationId xmlns:a16="http://schemas.microsoft.com/office/drawing/2014/main" id="{D18843BF-25A5-5F0D-03E3-E4C315385E5D}"/>
            </a:ext>
          </a:extLst>
        </cdr:cNvPr>
        <cdr:cNvCxnSpPr/>
      </cdr:nvCxnSpPr>
      <cdr:spPr>
        <a:xfrm xmlns:a="http://schemas.openxmlformats.org/drawingml/2006/main">
          <a:off x="6772138" y="1128345"/>
          <a:ext cx="3077" cy="2532562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0.0194</cdr:x>
      <cdr:y>0.00399</cdr:y>
    </cdr:from>
    <cdr:to>
      <cdr:x>0.97837</cdr:x>
      <cdr:y>0.19252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45608" y="1905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dirty="0"/>
            <a:t>Evolution trimestrielle du nombre moyen</a:t>
          </a:r>
          <a:r>
            <a:rPr lang="fr-FR" sz="1500" baseline="0" dirty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 dirty="0"/>
            <a:t>par ancienneté d'inscription, dans les Bouches-du-Rhône</a:t>
          </a:r>
          <a:endParaRPr lang="fr-FR" sz="1500" dirty="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 dirty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 dirty="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 dirty="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 dirty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 dirty="0"/>
        </a:p>
      </cdr:txBody>
    </cdr:sp>
  </cdr:relSizeAnchor>
  <cdr:relSizeAnchor xmlns:cdr="http://schemas.openxmlformats.org/drawingml/2006/chartDrawing">
    <cdr:from>
      <cdr:x>0.01904</cdr:x>
      <cdr:y>0.8508</cdr:y>
    </cdr:from>
    <cdr:to>
      <cdr:x>1</cdr:x>
      <cdr:y>0.98683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2874" y="4060035"/>
          <a:ext cx="7362825" cy="64915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0.90267</cdr:x>
      <cdr:y>0.27076</cdr:y>
    </cdr:from>
    <cdr:to>
      <cdr:x>0.90267</cdr:x>
      <cdr:y>0.75674</cdr:y>
    </cdr:to>
    <cdr:cxnSp macro="">
      <cdr:nvCxnSpPr>
        <cdr:cNvPr id="4" name="Connecteur droit 3">
          <a:extLst xmlns:a="http://schemas.openxmlformats.org/drawingml/2006/main">
            <a:ext uri="{FF2B5EF4-FFF2-40B4-BE49-F238E27FC236}">
              <a16:creationId xmlns:a16="http://schemas.microsoft.com/office/drawing/2014/main" id="{647BBD91-0F9B-9A86-1AC4-F7FD80C8FA1F}"/>
            </a:ext>
          </a:extLst>
        </cdr:cNvPr>
        <cdr:cNvCxnSpPr/>
      </cdr:nvCxnSpPr>
      <cdr:spPr>
        <a:xfrm xmlns:a="http://schemas.openxmlformats.org/drawingml/2006/main" flipH="1">
          <a:off x="6775140" y="1292095"/>
          <a:ext cx="0" cy="2319109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0.9083</cdr:x>
      <cdr:y>0.34132</cdr:y>
    </cdr:from>
    <cdr:to>
      <cdr:x>0.97176</cdr:x>
      <cdr:y>0.34132</cdr:y>
    </cdr:to>
    <cdr:cxnSp macro="">
      <cdr:nvCxnSpPr>
        <cdr:cNvPr id="6" name="Connecteur droit avec flèche 5">
          <a:extLst xmlns:a="http://schemas.openxmlformats.org/drawingml/2006/main">
            <a:ext uri="{FF2B5EF4-FFF2-40B4-BE49-F238E27FC236}">
              <a16:creationId xmlns:a16="http://schemas.microsoft.com/office/drawing/2014/main" id="{37F6EF14-6022-54E3-3378-D31E0285ECC4}"/>
            </a:ext>
          </a:extLst>
        </cdr:cNvPr>
        <cdr:cNvCxnSpPr/>
      </cdr:nvCxnSpPr>
      <cdr:spPr>
        <a:xfrm xmlns:a="http://schemas.openxmlformats.org/drawingml/2006/main">
          <a:off x="6817421" y="1628781"/>
          <a:ext cx="476312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0.89786</cdr:x>
      <cdr:y>0.27282</cdr:y>
    </cdr:from>
    <cdr:to>
      <cdr:x>0.98754</cdr:x>
      <cdr:y>0.33154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739062" y="1301896"/>
          <a:ext cx="673111" cy="2802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2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0.71757</cdr:y>
    </cdr:from>
    <cdr:to>
      <cdr:x>0.99065</cdr:x>
      <cdr:y>0.99738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267075"/>
          <a:ext cx="6057873" cy="1273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l’AAH et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 ; </a:t>
          </a:r>
          <a:r>
            <a:rPr lang="fr-FR" sz="1000">
              <a:effectLst/>
              <a:latin typeface="+mn-lt"/>
              <a:ea typeface="+mn-ea"/>
              <a:cs typeface="+mn-cs"/>
            </a:rPr>
            <a:t>le RSA, l’ASS, l’AAH et la Prime d’activité ont bénéficié d’une revalorisation exceptionnelle anticipée au 1</a:t>
          </a:r>
          <a:r>
            <a:rPr lang="fr-FR" sz="1000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000">
              <a:effectLst/>
              <a:latin typeface="+mn-lt"/>
              <a:ea typeface="+mn-ea"/>
              <a:cs typeface="+mn-cs"/>
            </a:rPr>
            <a:t> juillet 2022. Si ces revalorisations ont pu jouer à la hausse sur les effectifs de bénéficiaires (augmentation du nombre de personnes éligibles, hausse du taux de recours), ils n’ont pas toujours suffi à les voir augmenter </a:t>
          </a:r>
          <a:endParaRPr lang="fr-FR" sz="1000">
            <a:effectLst/>
          </a:endParaRPr>
        </a:p>
        <a:p xmlns:a="http://schemas.openxmlformats.org/drawingml/2006/main"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Pôle emploi,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0.01213</cdr:x>
      <cdr:y>0</cdr:y>
    </cdr:from>
    <cdr:to>
      <cdr:x>0.9711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8348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Bouches-du-Rhône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0.11387</cdr:x>
      <cdr:y>0</cdr:y>
    </cdr:from>
    <cdr:to>
      <cdr:x>0.94144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803681" y="0"/>
          <a:ext cx="5841009" cy="7468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Bouches-du-Rhône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2023 et le T2 2023)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11"/>
          <a:ext cx="6783928" cy="786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qui représente 1 % de l'emploi salarié total n'est pas représenté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0.20807</cdr:y>
    </cdr:from>
    <cdr:to>
      <cdr:x>0.26781</cdr:x>
      <cdr:y>0.70657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95240F31-DCB2-D90F-60E8-EBBFF01AA8C5}"/>
            </a:ext>
          </a:extLst>
        </cdr:cNvPr>
        <cdr:cNvCxnSpPr/>
      </cdr:nvCxnSpPr>
      <cdr:spPr>
        <a:xfrm xmlns:a="http://schemas.openxmlformats.org/drawingml/2006/main" flipV="1">
          <a:off x="1843299" y="919071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0.01243</cdr:y>
    </cdr:from>
    <cdr:to>
      <cdr:x>0.97288</cdr:x>
      <cdr:y>0.16829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52171" y="56238"/>
          <a:ext cx="6643904" cy="7051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Bouches-du-Rhône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2013)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0.00709</cdr:x>
      <cdr:y>0.85781</cdr:y>
    </cdr:from>
    <cdr:to>
      <cdr:x>0.97062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625" y="3505201"/>
          <a:ext cx="6475775" cy="5810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0.96354</cdr:x>
      <cdr:y>0.46242</cdr:y>
    </cdr:from>
    <cdr:to>
      <cdr:x>0.97848</cdr:x>
      <cdr:y>0.55824</cdr:y>
    </cdr:to>
    <cdr:sp macro="" textlink="">
      <cdr:nvSpPr>
        <cdr:cNvPr id="5" name="Flèche vers le bas 4"/>
        <cdr:cNvSpPr/>
      </cdr:nvSpPr>
      <cdr:spPr>
        <a:xfrm xmlns:a="http://schemas.openxmlformats.org/drawingml/2006/main">
          <a:off x="9113461" y="2753491"/>
          <a:ext cx="141308" cy="570559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0.85844</cdr:y>
    </cdr:from>
    <cdr:to>
      <cdr:x>1</cdr:x>
      <cdr:y>0.95663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5243542"/>
          <a:ext cx="11227254" cy="6347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1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1100" b="0" i="0" baseline="0">
              <a:effectLst/>
              <a:latin typeface="+mn-lt"/>
              <a:ea typeface="+mn-ea"/>
              <a:cs typeface="+mn-cs"/>
            </a:rPr>
            <a:t> : données provisoires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1100" b="1" i="1" baseline="0">
              <a:effectLst/>
              <a:latin typeface="+mn-lt"/>
              <a:ea typeface="+mn-ea"/>
              <a:cs typeface="+mn-cs"/>
            </a:rPr>
            <a:t>Source : 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Système d’information sur l’apprentissage de la Dares - </a:t>
          </a:r>
          <a:r>
            <a:rPr lang="fr-FR" sz="1100" b="1" i="1" baseline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: Dares</a:t>
          </a:r>
          <a:endParaRPr lang="fr-FR" sz="90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100" i="1"/>
        </a:p>
      </cdr:txBody>
    </cdr:sp>
  </cdr:relSizeAnchor>
  <cdr:relSizeAnchor xmlns:cdr="http://schemas.openxmlformats.org/drawingml/2006/chartDrawing">
    <cdr:from>
      <cdr:x>0.92825</cdr:x>
      <cdr:y>0.06328</cdr:y>
    </cdr:from>
    <cdr:to>
      <cdr:x>0.99378</cdr:x>
      <cdr:y>0.1046</cdr:y>
    </cdr:to>
    <cdr:sp macro="" textlink="">
      <cdr:nvSpPr>
        <cdr:cNvPr id="4" name="ZoneTexte 19">
          <a:extLst xmlns:a="http://schemas.openxmlformats.org/drawingml/2006/main">
            <a:ext uri="{FF2B5EF4-FFF2-40B4-BE49-F238E27FC236}">
              <a16:creationId xmlns:a16="http://schemas.microsoft.com/office/drawing/2014/main" id="{0FFE879C-06F5-0E23-60EA-ECB46FDB726F}"/>
            </a:ext>
          </a:extLst>
        </cdr:cNvPr>
        <cdr:cNvSpPr txBox="1"/>
      </cdr:nvSpPr>
      <cdr:spPr bwMode="auto">
        <a:xfrm xmlns:a="http://schemas.openxmlformats.org/drawingml/2006/main">
          <a:off x="8141881" y="352779"/>
          <a:ext cx="574830" cy="230316"/>
        </a:xfrm>
        <a:prstGeom xmlns:a="http://schemas.openxmlformats.org/drawingml/2006/main" prst="rect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defPPr>
            <a:defRPr lang="fr-FR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100" b="1" dirty="0"/>
            <a:t>29 400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0.02604</cdr:x>
      <cdr:y>0.84615</cdr:y>
    </cdr:from>
    <cdr:to>
      <cdr:x>0.9091</cdr:x>
      <cdr:y>0.99704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4623" y="2724142"/>
          <a:ext cx="5921447" cy="4857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Insee, taux de chômage au sens du BIT (national ) et taux de chômage localisés (régional et départementaux)</a:t>
          </a:r>
        </a:p>
        <a:p xmlns:a="http://schemas.openxmlformats.org/drawingml/2006/main">
          <a:pPr algn="l" rtl="0">
            <a:defRPr sz="1000"/>
          </a:pP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0.83501</cdr:y>
    </cdr:from>
    <cdr:to>
      <cdr:x>1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Bouches-du-Rhône, les critères retenus sont le nombre total d'emplois (salariés et non salariés) du département, ainsi qu'une structurelle sectorielle proche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2023</a:t>
          </a:r>
          <a:endParaRPr lang="fr-FR" sz="110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0.02828</cdr:x>
      <cdr:y>0</cdr:y>
    </cdr:from>
    <cdr:to>
      <cdr:x>0.98725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212232" y="0"/>
          <a:ext cx="7197741" cy="8996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/>
            <a:t>Evolution trimestrielle du nombre moyen</a:t>
          </a:r>
          <a:r>
            <a:rPr lang="fr-FR" sz="1500" baseline="0"/>
            <a:t> de demandeurs d'emploi de catégories A, B, C, </a:t>
          </a:r>
        </a:p>
        <a:p xmlns:a="http://schemas.openxmlformats.org/drawingml/2006/main">
          <a:pPr algn="ctr" rtl="0">
            <a:defRPr sz="1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lang="fr-FR" sz="1500" baseline="0"/>
            <a:t>dans les Bouches-du-Rhône</a:t>
          </a:r>
          <a:endParaRPr lang="fr-FR" sz="1500"/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(données CVS-CJO, en %)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 b="1"/>
        </a:p>
      </cdr:txBody>
    </cdr:sp>
  </cdr:relSizeAnchor>
  <cdr:relSizeAnchor xmlns:cdr="http://schemas.openxmlformats.org/drawingml/2006/chartDrawing">
    <cdr:from>
      <cdr:x>0.01276</cdr:x>
      <cdr:y>0.85629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5773" y="4086226"/>
          <a:ext cx="7393039" cy="6857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>
              <a:effectLst/>
              <a:latin typeface="+mn-lt"/>
              <a:ea typeface="+mn-ea"/>
              <a:cs typeface="+mn-cs"/>
            </a:rPr>
            <a:t>* Les</a:t>
          </a:r>
          <a:r>
            <a:rPr lang="fr-FR" sz="1000" b="0" baseline="0">
              <a:effectLst/>
              <a:latin typeface="+mn-lt"/>
              <a:ea typeface="+mn-ea"/>
              <a:cs typeface="+mn-cs"/>
            </a:rPr>
            <a:t> deux premiers mois du dernier trimestre étant connu, l'acquis de croissance correspond à la variation qui serait obtenue si le nombre de demandeurs d'emploi ne variait pas entre le 2e mois et le 3e mois du trimestre.</a:t>
          </a:r>
          <a:endParaRPr lang="fr-FR" sz="1000" b="0">
            <a:effectLst/>
            <a:latin typeface="+mn-lt"/>
            <a:ea typeface="+mn-ea"/>
            <a:cs typeface="+mn-cs"/>
          </a:endParaRPr>
        </a:p>
        <a:p xmlns:a="http://schemas.openxmlformats.org/drawingml/2006/main">
          <a:pPr rtl="0"/>
          <a:r>
            <a:rPr lang="fr-FR" sz="1000" b="1">
              <a:effectLst/>
              <a:latin typeface="+mn-lt"/>
              <a:ea typeface="+mn-ea"/>
              <a:cs typeface="+mn-cs"/>
            </a:rPr>
            <a:t>Note</a:t>
          </a:r>
          <a:r>
            <a:rPr lang="fr-FR" sz="1000">
              <a:effectLst/>
              <a:latin typeface="+mn-lt"/>
              <a:ea typeface="+mn-ea"/>
              <a:cs typeface="+mn-cs"/>
            </a:rPr>
            <a:t> : données corrigées des variations</a:t>
          </a:r>
          <a:r>
            <a:rPr lang="fr-FR" sz="1000" baseline="0">
              <a:effectLst/>
              <a:latin typeface="+mn-lt"/>
              <a:ea typeface="+mn-ea"/>
              <a:cs typeface="+mn-cs"/>
            </a:rPr>
            <a:t> saisonnières et des jours ouvrables</a:t>
          </a:r>
          <a:endParaRPr lang="fr-FR" sz="1000">
            <a:effectLst/>
          </a:endParaRPr>
        </a:p>
        <a:p xmlns:a="http://schemas.openxmlformats.org/drawingml/2006/main">
          <a:pPr rtl="0"/>
          <a:r>
            <a:rPr lang="fr-FR" sz="1000" b="1" i="1">
              <a:effectLst/>
              <a:latin typeface="+mn-lt"/>
              <a:ea typeface="+mn-ea"/>
              <a:cs typeface="+mn-cs"/>
            </a:rPr>
            <a:t>Source</a:t>
          </a:r>
          <a:r>
            <a:rPr lang="fr-FR" sz="1000">
              <a:effectLst/>
              <a:latin typeface="+mn-lt"/>
              <a:ea typeface="+mn-ea"/>
              <a:cs typeface="+mn-cs"/>
            </a:rPr>
            <a:t>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Pôle emploi, Dares (STMT) - Calculs des CVS-CJO : Dares</a:t>
          </a:r>
          <a:endParaRPr lang="fr-FR" sz="1000" i="1">
            <a:effectLst/>
          </a:endParaRPr>
        </a:p>
      </cdr:txBody>
    </cdr:sp>
  </cdr:relSizeAnchor>
  <cdr:relSizeAnchor xmlns:cdr="http://schemas.openxmlformats.org/drawingml/2006/chartDrawing">
    <cdr:from>
      <cdr:x>0.93138</cdr:x>
      <cdr:y>0.23556</cdr:y>
    </cdr:from>
    <cdr:to>
      <cdr:x>0.95431</cdr:x>
      <cdr:y>0.23556</cdr:y>
    </cdr:to>
    <cdr:cxnSp macro="">
      <cdr:nvCxnSpPr>
        <cdr:cNvPr id="4" name="Connecteur droit avec flèche 3">
          <a:extLst xmlns:a="http://schemas.openxmlformats.org/drawingml/2006/main">
            <a:ext uri="{FF2B5EF4-FFF2-40B4-BE49-F238E27FC236}">
              <a16:creationId xmlns:a16="http://schemas.microsoft.com/office/drawing/2014/main" id="{48288E95-4F03-F290-8CC7-4C0F2CBAFDF7}"/>
            </a:ext>
          </a:extLst>
        </cdr:cNvPr>
        <cdr:cNvCxnSpPr/>
      </cdr:nvCxnSpPr>
      <cdr:spPr>
        <a:xfrm xmlns:a="http://schemas.openxmlformats.org/drawingml/2006/main" flipV="1">
          <a:off x="6990678" y="1124101"/>
          <a:ext cx="172122" cy="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0.93063</cdr:x>
      <cdr:y>0.17033</cdr:y>
    </cdr:from>
    <cdr:to>
      <cdr:x>0.9319</cdr:x>
      <cdr:y>0.74318</cdr:y>
    </cdr:to>
    <cdr:cxnSp macro="">
      <cdr:nvCxnSpPr>
        <cdr:cNvPr id="8" name="Connecteur droit 7">
          <a:extLst xmlns:a="http://schemas.openxmlformats.org/drawingml/2006/main">
            <a:ext uri="{FF2B5EF4-FFF2-40B4-BE49-F238E27FC236}">
              <a16:creationId xmlns:a16="http://schemas.microsoft.com/office/drawing/2014/main" id="{A091BFE6-AA36-36CC-E522-5AE3029F97CB}"/>
            </a:ext>
          </a:extLst>
        </cdr:cNvPr>
        <cdr:cNvCxnSpPr/>
      </cdr:nvCxnSpPr>
      <cdr:spPr>
        <a:xfrm xmlns:a="http://schemas.openxmlformats.org/drawingml/2006/main">
          <a:off x="6985000" y="812800"/>
          <a:ext cx="9525" cy="2733675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0.91751</cdr:x>
      <cdr:y>0.1843</cdr:y>
    </cdr:from>
    <cdr:to>
      <cdr:x>1</cdr:x>
      <cdr:y>0.23974</cdr:y>
    </cdr:to>
    <cdr:sp macro="" textlink="">
      <cdr:nvSpPr>
        <cdr:cNvPr id="9" name="ZoneTexte 15"/>
        <cdr:cNvSpPr txBox="1"/>
      </cdr:nvSpPr>
      <cdr:spPr>
        <a:xfrm xmlns:a="http://schemas.openxmlformats.org/drawingml/2006/main">
          <a:off x="6886575" y="879475"/>
          <a:ext cx="619125" cy="2645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100" dirty="0">
              <a:solidFill>
                <a:schemeClr val="accent1">
                  <a:lumMod val="75000"/>
                </a:schemeClr>
              </a:solidFill>
            </a:rPr>
            <a:t>*acquis</a:t>
          </a:r>
        </a:p>
      </cdr:txBody>
    </cdr:sp>
  </cdr:relSizeAnchor>
  <cdr:relSizeAnchor xmlns:cdr="http://schemas.openxmlformats.org/drawingml/2006/chartDrawing">
    <cdr:from>
      <cdr:x>0.33573</cdr:x>
      <cdr:y>0.17553</cdr:y>
    </cdr:from>
    <cdr:to>
      <cdr:x>0.66652</cdr:x>
      <cdr:y>0.33845</cdr:y>
    </cdr:to>
    <cdr:sp macro="" textlink="">
      <cdr:nvSpPr>
        <cdr:cNvPr id="7" name="ZoneTexte 17"/>
        <cdr:cNvSpPr txBox="1"/>
      </cdr:nvSpPr>
      <cdr:spPr>
        <a:xfrm xmlns:a="http://schemas.openxmlformats.org/drawingml/2006/main">
          <a:off x="2519889" y="837634"/>
          <a:ext cx="2482807" cy="77745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185 600 demandeurs d’emploi catégories A,B,C en moyenne </a:t>
          </a:r>
        </a:p>
        <a:p xmlns:a="http://schemas.openxmlformats.org/drawingml/2006/main">
          <a:pPr algn="ctr"/>
          <a:r>
            <a:rPr lang="fr-FR" sz="1400" b="1" dirty="0">
              <a:solidFill>
                <a:srgbClr val="FF0000"/>
              </a:solidFill>
            </a:rPr>
            <a:t>au T2 2023</a:t>
          </a:r>
        </a:p>
        <a:p xmlns:a="http://schemas.openxmlformats.org/drawingml/2006/main">
          <a:pPr algn="ctr"/>
          <a:endParaRPr lang="fr-FR" sz="14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42B4-5B0C-4F64-B942-15A058E52D3B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25D0B-1863-49FE-BB0E-BE766CD873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6805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1611052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798321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85701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202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2023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Bouches-du-Rhône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42695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266951" y="6520993"/>
            <a:ext cx="556256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69362" y="6213216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56280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253081"/>
            <a:ext cx="1674047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©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9" y="4400875"/>
            <a:ext cx="2528714" cy="168580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24" y="4356280"/>
            <a:ext cx="2508319" cy="177499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02227" y="1964353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2023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Bouches-du-Rhône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5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667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901" y="495051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taux de chômage est quasi-stable… 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16868" y="4658081"/>
            <a:ext cx="16527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6,9 % (0,0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625398" y="3811215"/>
            <a:ext cx="1601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8,4 % (-0,1 pt)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09146" y="4183029"/>
            <a:ext cx="165275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7,8 % (-0,2 pt)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14" name="Graphique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448256"/>
              </p:ext>
            </p:extLst>
          </p:nvPr>
        </p:nvGraphicFramePr>
        <p:xfrm>
          <a:off x="327803" y="1190445"/>
          <a:ext cx="8013939" cy="52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5583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4667" y="-67718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et demeure supérieur à la plupart des départements comparables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830927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6890998"/>
              </p:ext>
            </p:extLst>
          </p:nvPr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1528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5892" y="-22123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La demande d’emploi continue de se replier au 2</a:t>
            </a:r>
            <a:r>
              <a:rPr lang="fr-FR" sz="28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 trimestre 2023</a:t>
            </a:r>
            <a:endParaRPr lang="fr-FR" sz="2800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54668" y="93198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52984" y="6492875"/>
            <a:ext cx="55054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109736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447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364724"/>
            <a:ext cx="8997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Cette baisse est plus prononcée pour les femmes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95239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65227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9154" y="-2606"/>
            <a:ext cx="86202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demande d’emploi des jeunes repart à la hausse pendant que celle des seniors confirme son recul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43100" y="6517967"/>
            <a:ext cx="5553075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27013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28062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3893" y="-21857"/>
            <a:ext cx="88278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Nouvelle baisse chez les demandeurs d’emploi de longue durée, deux fois plus vive que chez les inscrits depuis moins d’un an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19300" y="6492875"/>
            <a:ext cx="535764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3927438"/>
              </p:ext>
            </p:extLst>
          </p:nvPr>
        </p:nvGraphicFramePr>
        <p:xfrm>
          <a:off x="819150" y="1042987"/>
          <a:ext cx="7505700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99001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-16958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376092"/>
                </a:solidFill>
              </a:rPr>
              <a:t>Sur un an, baisse du nombre de foyers bénéficiaires du RSA, plus prononcée pour l’ASS </a:t>
            </a:r>
            <a:r>
              <a:rPr lang="fr-FR" sz="2400" b="1">
                <a:solidFill>
                  <a:srgbClr val="376092"/>
                </a:solidFill>
              </a:rPr>
              <a:t>; quasi-stabilité pour </a:t>
            </a:r>
            <a:r>
              <a:rPr lang="fr-FR" sz="2400" b="1" dirty="0">
                <a:solidFill>
                  <a:srgbClr val="376092"/>
                </a:solidFill>
              </a:rPr>
              <a:t>l’AAH, hausse pour la PA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163984"/>
              </p:ext>
            </p:extLst>
          </p:nvPr>
        </p:nvGraphicFramePr>
        <p:xfrm>
          <a:off x="310425" y="1243965"/>
          <a:ext cx="8428973" cy="5147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055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2041C8CC-715D-F852-B1D4-572E6EA5D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89426"/>
            <a:ext cx="9144000" cy="34791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proche du 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78402" y="3553673"/>
            <a:ext cx="898719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336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Bouches-du-Rhône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0186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6" y="112057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467869"/>
            <a:ext cx="87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Léger ralentissement de l’emploi salarié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900116" y="6492875"/>
            <a:ext cx="579515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943094" y="207141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+0,3 %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969410" y="2566276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66274" y="3065534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+0,1 %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695270" y="1602551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00000000-0008-0000-0600-000001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5184067"/>
              </p:ext>
            </p:extLst>
          </p:nvPr>
        </p:nvGraphicFramePr>
        <p:xfrm>
          <a:off x="456486" y="1254132"/>
          <a:ext cx="8231028" cy="4733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90804"/>
            <a:ext cx="88278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Une croissance essentiellement portée par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57422" y="6492875"/>
            <a:ext cx="5330750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7641263" y="2897352"/>
            <a:ext cx="146321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+2 170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+50</a:t>
            </a: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 intérimaires</a:t>
            </a:r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58300" y="2233616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2023 :</a:t>
            </a:r>
            <a:endParaRPr lang="fr-FR" b="1" dirty="0"/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06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7176243"/>
              </p:ext>
            </p:extLst>
          </p:nvPr>
        </p:nvGraphicFramePr>
        <p:xfrm>
          <a:off x="523783" y="1285072"/>
          <a:ext cx="7714629" cy="4849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49970" y="6492875"/>
            <a:ext cx="54028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213645" y="7872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dans tous les secteurs d’activité, sauf la construction où les effectifs hors intérim baissent 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6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2748648"/>
              </p:ext>
            </p:extLst>
          </p:nvPr>
        </p:nvGraphicFramePr>
        <p:xfrm>
          <a:off x="736847" y="1308100"/>
          <a:ext cx="7617040" cy="490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998622"/>
            <a:ext cx="8045256" cy="52002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53993" y="65714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ralentit dans le tertiaire, accélère dans l’industrie et se contracte dans la construction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septembre 2023</a:t>
            </a:r>
            <a:endParaRPr lang="fr-FR" i="1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600-0000025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974022"/>
              </p:ext>
            </p:extLst>
          </p:nvPr>
        </p:nvGraphicFramePr>
        <p:xfrm>
          <a:off x="781235" y="1166812"/>
          <a:ext cx="7608163" cy="5107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Sur un an, la croissance demeure néanmoins soutenue dans l’ensemble des secteurs (</a:t>
            </a:r>
            <a:r>
              <a:rPr lang="fr-FR" sz="2800" b="1">
                <a:solidFill>
                  <a:schemeClr val="accent1">
                    <a:lumMod val="75000"/>
                  </a:schemeClr>
                </a:solidFill>
              </a:rPr>
              <a:t>hors agriculture)</a:t>
            </a:r>
            <a:endParaRPr lang="fr-FR" sz="2800" b="1" dirty="0">
              <a:solidFill>
                <a:srgbClr val="FF000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4DCB214-71CE-9740-E399-67D292C89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0" y="1867298"/>
            <a:ext cx="8287709" cy="33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849945" y="6492875"/>
            <a:ext cx="5745704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2023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96224" y="36982"/>
            <a:ext cx="8862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repli des embauches en CDI entraîne le recul du nombre total d’embauches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AD03AB-EB7B-42E6-9E4E-7206DB1F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034" y="5523629"/>
            <a:ext cx="6791739" cy="876300"/>
          </a:xfrm>
          <a:prstGeom prst="rect">
            <a:avLst/>
          </a:prstGeom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F69074A-BEE5-42E5-9E3F-5994E18882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825069"/>
              </p:ext>
            </p:extLst>
          </p:nvPr>
        </p:nvGraphicFramePr>
        <p:xfrm>
          <a:off x="768626" y="1159927"/>
          <a:ext cx="7792278" cy="4194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13101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66800" y="698540"/>
            <a:ext cx="8525753" cy="49621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62618" y="-24984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 nombre de bénéficiaires de contrat aidé repart à la hausse</a:t>
            </a:r>
            <a:endParaRPr lang="fr-FR" sz="2800" b="1" dirty="0">
              <a:solidFill>
                <a:srgbClr val="376092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62618" y="837245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septembre 2023</a:t>
            </a:r>
            <a:endParaRPr lang="fr-FR" i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8</a:t>
            </a:fld>
            <a:endParaRPr lang="fr-FR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E7D753EC-1ED8-0A1F-6C01-CD2025E6C56E}"/>
              </a:ext>
            </a:extLst>
          </p:cNvPr>
          <p:cNvGrpSpPr>
            <a:grpSpLocks/>
          </p:cNvGrpSpPr>
          <p:nvPr/>
        </p:nvGrpSpPr>
        <p:grpSpPr bwMode="auto">
          <a:xfrm>
            <a:off x="62618" y="1067828"/>
            <a:ext cx="8827805" cy="5316390"/>
            <a:chOff x="0" y="0"/>
            <a:chExt cx="9458325" cy="6042212"/>
          </a:xfrm>
        </p:grpSpPr>
        <p:graphicFrame>
          <p:nvGraphicFramePr>
            <p:cNvPr id="13" name="Graphique 12">
              <a:extLst>
                <a:ext uri="{FF2B5EF4-FFF2-40B4-BE49-F238E27FC236}">
                  <a16:creationId xmlns:a16="http://schemas.microsoft.com/office/drawing/2014/main" id="{A25ECB62-8A58-1EB9-D96B-4F054AE09DBB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0"/>
            <a:ext cx="9458325" cy="60422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9">
              <a:extLst>
                <a:ext uri="{FF2B5EF4-FFF2-40B4-BE49-F238E27FC236}">
                  <a16:creationId xmlns:a16="http://schemas.microsoft.com/office/drawing/2014/main" id="{0FFE879C-06F5-0E23-60EA-ECB46FDB726F}"/>
                </a:ext>
              </a:extLst>
            </p:cNvPr>
            <p:cNvSpPr txBox="1"/>
            <p:nvPr/>
          </p:nvSpPr>
          <p:spPr>
            <a:xfrm>
              <a:off x="8794297" y="2452642"/>
              <a:ext cx="590550" cy="22414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100" b="1" dirty="0"/>
                <a:t>4 200</a:t>
              </a:r>
            </a:p>
          </p:txBody>
        </p:sp>
      </p:grpSp>
      <p:sp>
        <p:nvSpPr>
          <p:cNvPr id="12" name="ZoneTexte 1"/>
          <p:cNvSpPr txBox="1"/>
          <p:nvPr/>
        </p:nvSpPr>
        <p:spPr>
          <a:xfrm>
            <a:off x="417945" y="5648705"/>
            <a:ext cx="8648494" cy="36839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rtl="0" eaLnBrk="1" fontAlgn="auto" latinLnBrk="0" hangingPunct="1"/>
            <a:r>
              <a:rPr lang="fr-FR" sz="900" b="0" i="0" baseline="0" dirty="0">
                <a:effectLst/>
                <a:latin typeface="+mn-lt"/>
                <a:ea typeface="+mn-ea"/>
                <a:cs typeface="+mn-cs"/>
              </a:rPr>
              <a:t>* M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archands et non marchands . Depuis juillet 2014, les  Ateliers et chantiers d’insertion  (ACI)</a:t>
            </a:r>
            <a:r>
              <a:rPr lang="fr-FR" sz="900" baseline="0" dirty="0"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doivent recruter leurs salariés en CDDI.</a:t>
            </a:r>
            <a:endParaRPr lang="fr-FR" sz="900" dirty="0">
              <a:effectLst/>
            </a:endParaRPr>
          </a:p>
          <a:p>
            <a:r>
              <a:rPr lang="fr-FR" sz="900" b="1" dirty="0">
                <a:effectLst/>
                <a:latin typeface="+mn-lt"/>
                <a:ea typeface="+mn-ea"/>
                <a:cs typeface="+mn-cs"/>
              </a:rPr>
              <a:t>Note : </a:t>
            </a:r>
            <a:r>
              <a:rPr lang="fr-FR" sz="900" dirty="0">
                <a:effectLst/>
                <a:latin typeface="+mn-lt"/>
                <a:ea typeface="+mn-ea"/>
                <a:cs typeface="+mn-cs"/>
              </a:rPr>
              <a:t>données arrondies en fin de trimestre, provisoires</a:t>
            </a:r>
            <a:endParaRPr lang="fr-FR" sz="900" dirty="0">
              <a:effectLst/>
            </a:endParaRPr>
          </a:p>
          <a:p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Source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: ASP - </a:t>
            </a:r>
            <a:r>
              <a:rPr lang="fr-FR" sz="900" b="1" i="1" dirty="0">
                <a:effectLst/>
                <a:latin typeface="+mn-lt"/>
                <a:ea typeface="+mn-ea"/>
                <a:cs typeface="+mn-cs"/>
              </a:rPr>
              <a:t>Traitements : </a:t>
            </a:r>
            <a:r>
              <a:rPr lang="fr-FR" sz="900" i="1" dirty="0">
                <a:effectLst/>
                <a:latin typeface="+mn-lt"/>
                <a:ea typeface="+mn-ea"/>
                <a:cs typeface="+mn-cs"/>
              </a:rPr>
              <a:t>Dares</a:t>
            </a:r>
            <a:endParaRPr lang="fr-FR" sz="900" dirty="0">
              <a:effectLst/>
            </a:endParaRPr>
          </a:p>
          <a:p>
            <a:pPr marL="0" marR="0" indent="0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100" i="1" dirty="0"/>
          </a:p>
        </p:txBody>
      </p:sp>
    </p:spTree>
    <p:extLst>
      <p:ext uri="{BB962C8B-B14F-4D97-AF65-F5344CB8AC3E}">
        <p14:creationId xmlns:p14="http://schemas.microsoft.com/office/powerpoint/2010/main" val="2439635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645" y="1192664"/>
            <a:ext cx="8525753" cy="519525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i="1" dirty="0">
              <a:sym typeface="Wingdings" panose="05000000000000000000" pitchFamily="2" charset="2"/>
            </a:endParaRPr>
          </a:p>
          <a:p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  <a:p>
            <a:pPr lvl="1"/>
            <a:endParaRPr lang="fr-FR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56562" y="15338"/>
            <a:ext cx="8928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La croissance annuelle du nombre d’apprentis demeure dynamique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13893" y="103693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028825" y="6492875"/>
            <a:ext cx="5387899" cy="365125"/>
          </a:xfrm>
        </p:spPr>
        <p:txBody>
          <a:bodyPr/>
          <a:lstStyle/>
          <a:p>
            <a:r>
              <a:rPr lang="fr-FR" dirty="0"/>
              <a:t>Les éclairages conjoncturels départementaux - Bouches-du-Rhône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i="1"/>
              <a:t>Edition septembre 2023</a:t>
            </a:r>
            <a:endParaRPr lang="fr-FR" i="1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pPr/>
              <a:t>9</a:t>
            </a:fld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05A21B8-C808-6E94-D61B-7206A05D9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2773590"/>
              </p:ext>
            </p:extLst>
          </p:nvPr>
        </p:nvGraphicFramePr>
        <p:xfrm>
          <a:off x="213644" y="1120815"/>
          <a:ext cx="8771242" cy="5296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4">
            <a:extLst>
              <a:ext uri="{FF2B5EF4-FFF2-40B4-BE49-F238E27FC236}">
                <a16:creationId xmlns:a16="http://schemas.microsoft.com/office/drawing/2014/main" id="{5FD4CA04-8828-D7E1-A950-274043B8234B}"/>
              </a:ext>
            </a:extLst>
          </p:cNvPr>
          <p:cNvSpPr/>
          <p:nvPr/>
        </p:nvSpPr>
        <p:spPr>
          <a:xfrm>
            <a:off x="8610189" y="1709126"/>
            <a:ext cx="129209" cy="50824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646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b994d58-9349-46a1-8cee-b96a64c5dc7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9088</TotalTime>
  <Words>1649</Words>
  <Application>Microsoft Office PowerPoint</Application>
  <PresentationFormat>Affichage à l'écran (4:3)</PresentationFormat>
  <Paragraphs>296</Paragraphs>
  <Slides>18</Slides>
  <Notes>18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MEYER, Virginie (DREETS-PACA)</cp:lastModifiedBy>
  <cp:revision>850</cp:revision>
  <cp:lastPrinted>2019-04-05T08:16:29Z</cp:lastPrinted>
  <dcterms:created xsi:type="dcterms:W3CDTF">2018-05-30T13:27:07Z</dcterms:created>
  <dcterms:modified xsi:type="dcterms:W3CDTF">2023-09-29T08:20:47Z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</Properties>
</file>