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300" r:id="rId6"/>
    <p:sldId id="299" r:id="rId7"/>
    <p:sldId id="264" r:id="rId8"/>
    <p:sldId id="290" r:id="rId9"/>
    <p:sldId id="292" r:id="rId10"/>
    <p:sldId id="293" r:id="rId11"/>
    <p:sldId id="315" r:id="rId12"/>
    <p:sldId id="306" r:id="rId13"/>
    <p:sldId id="302" r:id="rId14"/>
    <p:sldId id="327" r:id="rId15"/>
    <p:sldId id="314" r:id="rId16"/>
    <p:sldId id="318" r:id="rId17"/>
    <p:sldId id="326" r:id="rId18"/>
    <p:sldId id="325" r:id="rId19"/>
    <p:sldId id="324" r:id="rId20"/>
    <p:sldId id="316" r:id="rId2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5" autoAdjust="0"/>
    <p:restoredTop sz="94306" autoAdjust="0"/>
  </p:normalViewPr>
  <p:slideViewPr>
    <p:cSldViewPr snapToGrid="0" snapToObjects="1">
      <p:cViewPr varScale="1">
        <p:scale>
          <a:sx n="106" d="100"/>
          <a:sy n="106" d="100"/>
        </p:scale>
        <p:origin x="11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5\2025-T2\01%20-%20Fichiers%20de%20travail\D&#233;faillances_entreprises\2025-T2%20-%20D&#233;faillances%20d'entrepris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5\2025-T2\01%20-%20Fichiers%20de%20travail\Apprentissage\2025_T2_Apprentisage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5\2025-T2\01%20-%20Fichiers%20de%20travail\DEFM-Ch&#244;mage\Tx%20ch&#244;mage%20-%20d&#233;p%20comparables\T201_&#233;clairages_d&#233;p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5\2025-T2\01%20-%20Fichiers%20de%20travail\Prestations%20sociales\2025-T2%20-%20Prestations%20sociales_V3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laris.social.gouv.fr\DREETS-PACA$\Users\Cab-SESE\10%20-%20Notes%20de%20conjoncture\01%20-%20Notes\2025\2025-T2\01%20-%20Fichiers%20de%20travail\Cr&#233;ations_entreprises\2025-T2%20-%20Cr&#233;ations%20d'entrepri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Bouches-du-Rhône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2015)</a:t>
            </a:r>
          </a:p>
        </c:rich>
      </c:tx>
      <c:layout>
        <c:manualLayout>
          <c:xMode val="edge"/>
          <c:yMode val="edge"/>
          <c:x val="0.14133404235071226"/>
          <c:y val="2.08467419833390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86252908862588E-2"/>
          <c:y val="0.20139006920810093"/>
          <c:w val="0.83764367816092988"/>
          <c:h val="0.54432337086895966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3'!$E$10:$E$51</c:f>
              <c:numCache>
                <c:formatCode>#\ ##0.0</c:formatCode>
                <c:ptCount val="42"/>
                <c:pt idx="0">
                  <c:v>100</c:v>
                </c:pt>
                <c:pt idx="1">
                  <c:v>100.36397524656569</c:v>
                </c:pt>
                <c:pt idx="2">
                  <c:v>100.3029044534359</c:v>
                </c:pt>
                <c:pt idx="3">
                  <c:v>100.730678359005</c:v>
                </c:pt>
                <c:pt idx="4">
                  <c:v>101.13267671560486</c:v>
                </c:pt>
                <c:pt idx="5">
                  <c:v>101.50934488909273</c:v>
                </c:pt>
                <c:pt idx="6">
                  <c:v>101.7103162320268</c:v>
                </c:pt>
                <c:pt idx="7">
                  <c:v>101.76125495191168</c:v>
                </c:pt>
                <c:pt idx="8">
                  <c:v>102.21530544303883</c:v>
                </c:pt>
                <c:pt idx="9">
                  <c:v>102.67453331225262</c:v>
                </c:pt>
                <c:pt idx="10">
                  <c:v>102.72998136143883</c:v>
                </c:pt>
                <c:pt idx="11">
                  <c:v>103.08248843718886</c:v>
                </c:pt>
                <c:pt idx="12">
                  <c:v>103.65650935602314</c:v>
                </c:pt>
                <c:pt idx="13">
                  <c:v>103.53759667222633</c:v>
                </c:pt>
                <c:pt idx="14">
                  <c:v>103.78972941797369</c:v>
                </c:pt>
                <c:pt idx="15">
                  <c:v>103.89567082118793</c:v>
                </c:pt>
                <c:pt idx="16">
                  <c:v>104.53577289904223</c:v>
                </c:pt>
                <c:pt idx="17">
                  <c:v>104.86228174289474</c:v>
                </c:pt>
                <c:pt idx="18">
                  <c:v>105.21723833085792</c:v>
                </c:pt>
                <c:pt idx="19">
                  <c:v>105.6946705294733</c:v>
                </c:pt>
                <c:pt idx="20">
                  <c:v>103.60083862390854</c:v>
                </c:pt>
                <c:pt idx="21">
                  <c:v>102.49332507921942</c:v>
                </c:pt>
                <c:pt idx="22">
                  <c:v>105.21139290398571</c:v>
                </c:pt>
                <c:pt idx="23">
                  <c:v>105.58288369938695</c:v>
                </c:pt>
                <c:pt idx="24">
                  <c:v>106.2649615092558</c:v>
                </c:pt>
                <c:pt idx="25">
                  <c:v>107.63741206807865</c:v>
                </c:pt>
                <c:pt idx="26">
                  <c:v>108.65952670970383</c:v>
                </c:pt>
                <c:pt idx="27">
                  <c:v>109.71955311989923</c:v>
                </c:pt>
                <c:pt idx="28">
                  <c:v>110.15601165967811</c:v>
                </c:pt>
                <c:pt idx="29">
                  <c:v>110.62075093137116</c:v>
                </c:pt>
                <c:pt idx="30">
                  <c:v>110.79706013997843</c:v>
                </c:pt>
                <c:pt idx="31">
                  <c:v>111.32509703408601</c:v>
                </c:pt>
                <c:pt idx="32">
                  <c:v>111.74997606158514</c:v>
                </c:pt>
                <c:pt idx="33">
                  <c:v>111.82474185481522</c:v>
                </c:pt>
                <c:pt idx="34">
                  <c:v>112.02799569776562</c:v>
                </c:pt>
                <c:pt idx="35">
                  <c:v>112.2570250896856</c:v>
                </c:pt>
                <c:pt idx="36">
                  <c:v>112.74436667861738</c:v>
                </c:pt>
                <c:pt idx="37">
                  <c:v>112.62300448260724</c:v>
                </c:pt>
                <c:pt idx="38">
                  <c:v>112.99488497313324</c:v>
                </c:pt>
                <c:pt idx="39">
                  <c:v>112.72961393460686</c:v>
                </c:pt>
                <c:pt idx="40">
                  <c:v>112.68468765379038</c:v>
                </c:pt>
                <c:pt idx="41">
                  <c:v>113.17386637688199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4E-473F-AAC6-1B2EDE864853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3'!$C$10:$C$51</c:f>
              <c:numCache>
                <c:formatCode>#\ ##0.0</c:formatCode>
                <c:ptCount val="42"/>
                <c:pt idx="0">
                  <c:v>100</c:v>
                </c:pt>
                <c:pt idx="1">
                  <c:v>100.22289616722937</c:v>
                </c:pt>
                <c:pt idx="2">
                  <c:v>100.31068723340582</c:v>
                </c:pt>
                <c:pt idx="3">
                  <c:v>100.46507895133452</c:v>
                </c:pt>
                <c:pt idx="4">
                  <c:v>100.64748344929015</c:v>
                </c:pt>
                <c:pt idx="5">
                  <c:v>100.86803801948199</c:v>
                </c:pt>
                <c:pt idx="6">
                  <c:v>101.18255898188838</c:v>
                </c:pt>
                <c:pt idx="7">
                  <c:v>101.23812954224252</c:v>
                </c:pt>
                <c:pt idx="8">
                  <c:v>101.68000894320939</c:v>
                </c:pt>
                <c:pt idx="9">
                  <c:v>102.13112775177511</c:v>
                </c:pt>
                <c:pt idx="10">
                  <c:v>102.15199659734802</c:v>
                </c:pt>
                <c:pt idx="11">
                  <c:v>102.56662332606099</c:v>
                </c:pt>
                <c:pt idx="12">
                  <c:v>102.79787472797621</c:v>
                </c:pt>
                <c:pt idx="13">
                  <c:v>102.84969276784182</c:v>
                </c:pt>
                <c:pt idx="14">
                  <c:v>103.00818044779925</c:v>
                </c:pt>
                <c:pt idx="15">
                  <c:v>103.19236364781685</c:v>
                </c:pt>
                <c:pt idx="16">
                  <c:v>103.8661483058946</c:v>
                </c:pt>
                <c:pt idx="17">
                  <c:v>104.04082153041855</c:v>
                </c:pt>
                <c:pt idx="18">
                  <c:v>104.30243537348809</c:v>
                </c:pt>
                <c:pt idx="19">
                  <c:v>104.6727798807342</c:v>
                </c:pt>
                <c:pt idx="20">
                  <c:v>102.73318133218319</c:v>
                </c:pt>
                <c:pt idx="21">
                  <c:v>102.2165812667721</c:v>
                </c:pt>
                <c:pt idx="22">
                  <c:v>104.32777692470417</c:v>
                </c:pt>
                <c:pt idx="23">
                  <c:v>104.35190597830086</c:v>
                </c:pt>
                <c:pt idx="24">
                  <c:v>105.03109401373703</c:v>
                </c:pt>
                <c:pt idx="25">
                  <c:v>106.11735739864226</c:v>
                </c:pt>
                <c:pt idx="26">
                  <c:v>107.01654728861554</c:v>
                </c:pt>
                <c:pt idx="27">
                  <c:v>107.63914495227991</c:v>
                </c:pt>
                <c:pt idx="28">
                  <c:v>108.0562930007741</c:v>
                </c:pt>
                <c:pt idx="29">
                  <c:v>108.30665215777037</c:v>
                </c:pt>
                <c:pt idx="30">
                  <c:v>108.58927840651108</c:v>
                </c:pt>
                <c:pt idx="31">
                  <c:v>108.9858667584964</c:v>
                </c:pt>
                <c:pt idx="32">
                  <c:v>109.22684847502526</c:v>
                </c:pt>
                <c:pt idx="33">
                  <c:v>109.36673993377156</c:v>
                </c:pt>
                <c:pt idx="34">
                  <c:v>109.4711748479575</c:v>
                </c:pt>
                <c:pt idx="35">
                  <c:v>109.62439139533167</c:v>
                </c:pt>
                <c:pt idx="36">
                  <c:v>109.92631442940817</c:v>
                </c:pt>
                <c:pt idx="37">
                  <c:v>109.82764591235785</c:v>
                </c:pt>
                <c:pt idx="38">
                  <c:v>110.02120130570508</c:v>
                </c:pt>
                <c:pt idx="39">
                  <c:v>109.6718060667028</c:v>
                </c:pt>
                <c:pt idx="40">
                  <c:v>109.59389446070563</c:v>
                </c:pt>
                <c:pt idx="41">
                  <c:v>109.80950462331604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4E-473F-AAC6-1B2EDE864853}"/>
            </c:ext>
          </c:extLst>
        </c:ser>
        <c:ser>
          <c:idx val="2"/>
          <c:order val="2"/>
          <c:tx>
            <c:strRef>
              <c:f>'Données graph 1 et 3'!$J$8:$J$9</c:f>
              <c:strCache>
                <c:ptCount val="2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3'!$J$10:$J$51</c:f>
              <c:numCache>
                <c:formatCode>#\ ##0.0</c:formatCode>
                <c:ptCount val="42"/>
                <c:pt idx="0">
                  <c:v>100</c:v>
                </c:pt>
                <c:pt idx="1">
                  <c:v>100.53115293482865</c:v>
                </c:pt>
                <c:pt idx="2">
                  <c:v>100.33500274832434</c:v>
                </c:pt>
                <c:pt idx="3">
                  <c:v>100.74333304897671</c:v>
                </c:pt>
                <c:pt idx="4">
                  <c:v>101.23644567796643</c:v>
                </c:pt>
                <c:pt idx="5">
                  <c:v>101.54841497737577</c:v>
                </c:pt>
                <c:pt idx="6">
                  <c:v>101.91062916153338</c:v>
                </c:pt>
                <c:pt idx="7">
                  <c:v>101.9620754589168</c:v>
                </c:pt>
                <c:pt idx="8">
                  <c:v>102.51129348986532</c:v>
                </c:pt>
                <c:pt idx="9">
                  <c:v>102.91896899236535</c:v>
                </c:pt>
                <c:pt idx="10">
                  <c:v>103.26105628882199</c:v>
                </c:pt>
                <c:pt idx="11">
                  <c:v>103.41632789729347</c:v>
                </c:pt>
                <c:pt idx="12">
                  <c:v>104.00351476439921</c:v>
                </c:pt>
                <c:pt idx="13">
                  <c:v>104.00539905447449</c:v>
                </c:pt>
                <c:pt idx="14">
                  <c:v>104.31240740702768</c:v>
                </c:pt>
                <c:pt idx="15">
                  <c:v>104.71348093391808</c:v>
                </c:pt>
                <c:pt idx="16">
                  <c:v>105.24044392653215</c:v>
                </c:pt>
                <c:pt idx="17">
                  <c:v>105.69534412215179</c:v>
                </c:pt>
                <c:pt idx="18">
                  <c:v>106.31596740970622</c:v>
                </c:pt>
                <c:pt idx="19">
                  <c:v>106.65425259930308</c:v>
                </c:pt>
                <c:pt idx="20">
                  <c:v>104.84643514145517</c:v>
                </c:pt>
                <c:pt idx="21">
                  <c:v>104.56880994503773</c:v>
                </c:pt>
                <c:pt idx="22">
                  <c:v>107.01178403354517</c:v>
                </c:pt>
                <c:pt idx="23">
                  <c:v>107.41569931730641</c:v>
                </c:pt>
                <c:pt idx="24">
                  <c:v>108.31841202032821</c:v>
                </c:pt>
                <c:pt idx="25">
                  <c:v>109.57582554563091</c:v>
                </c:pt>
                <c:pt idx="26">
                  <c:v>110.28150003006689</c:v>
                </c:pt>
                <c:pt idx="27">
                  <c:v>111.22431274477222</c:v>
                </c:pt>
                <c:pt idx="28">
                  <c:v>111.60983746332857</c:v>
                </c:pt>
                <c:pt idx="29">
                  <c:v>112.14490452528925</c:v>
                </c:pt>
                <c:pt idx="30">
                  <c:v>112.46042767539328</c:v>
                </c:pt>
                <c:pt idx="31">
                  <c:v>112.90260813781872</c:v>
                </c:pt>
                <c:pt idx="32">
                  <c:v>113.28339655926507</c:v>
                </c:pt>
                <c:pt idx="33">
                  <c:v>113.49584797020822</c:v>
                </c:pt>
                <c:pt idx="34">
                  <c:v>113.68906454597487</c:v>
                </c:pt>
                <c:pt idx="35">
                  <c:v>114.05520045383209</c:v>
                </c:pt>
                <c:pt idx="36">
                  <c:v>114.48369262412169</c:v>
                </c:pt>
                <c:pt idx="37">
                  <c:v>114.66738002179717</c:v>
                </c:pt>
                <c:pt idx="38">
                  <c:v>115.09380836796849</c:v>
                </c:pt>
                <c:pt idx="39">
                  <c:v>114.80749230291278</c:v>
                </c:pt>
                <c:pt idx="40">
                  <c:v>114.95194353197358</c:v>
                </c:pt>
                <c:pt idx="41">
                  <c:v>115.43043453761561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4E-473F-AAC6-1B2EDE864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870656"/>
        <c:axId val="210872192"/>
      </c:lineChart>
      <c:catAx>
        <c:axId val="2108706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872192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872192"/>
        <c:scaling>
          <c:orientation val="minMax"/>
          <c:max val="116"/>
          <c:min val="1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870656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2.5568232542360778E-2"/>
          <c:y val="0.1418748615502346"/>
          <c:w val="0.91903409090909094"/>
          <c:h val="5.376344086021524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des défaillances d'entreprises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(données brutes, base 100 au 1</a:t>
            </a:r>
            <a:r>
              <a:rPr lang="fr-FR" sz="14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 trimestre 2015)</a:t>
            </a:r>
          </a:p>
        </c:rich>
      </c:tx>
      <c:layout>
        <c:manualLayout>
          <c:xMode val="edge"/>
          <c:yMode val="edge"/>
          <c:x val="0.25170558745617655"/>
          <c:y val="3.442879499217527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075436405720168E-2"/>
          <c:y val="0.2225039123630673"/>
          <c:w val="0.91033142539173328"/>
          <c:h val="0.53890946730250266"/>
        </c:manualLayout>
      </c:layout>
      <c:lineChart>
        <c:grouping val="standard"/>
        <c:varyColors val="0"/>
        <c:ser>
          <c:idx val="0"/>
          <c:order val="0"/>
          <c:tx>
            <c:strRef>
              <c:f>Graphique!$D$8:$D$9</c:f>
              <c:strCache>
                <c:ptCount val="2"/>
                <c:pt idx="0">
                  <c:v>Provence-Alpes-Côte d'Azur</c:v>
                </c:pt>
              </c:strCache>
            </c:strRef>
          </c:tx>
          <c:spPr>
            <a:ln w="317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multiLvlStrRef>
              <c:f>'Données Eclairages Deps'!$A$10:$B$51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Graphique!$D$10:$D$51</c:f>
              <c:numCache>
                <c:formatCode>#\ ##0.0</c:formatCode>
                <c:ptCount val="42"/>
                <c:pt idx="0">
                  <c:v>100</c:v>
                </c:pt>
                <c:pt idx="1">
                  <c:v>99.742580254391271</c:v>
                </c:pt>
                <c:pt idx="2">
                  <c:v>98.606904906117506</c:v>
                </c:pt>
                <c:pt idx="3">
                  <c:v>98.622047244094489</c:v>
                </c:pt>
                <c:pt idx="4">
                  <c:v>94.654754694124776</c:v>
                </c:pt>
                <c:pt idx="5">
                  <c:v>93.912780133252568</c:v>
                </c:pt>
                <c:pt idx="6">
                  <c:v>91.111447607510598</c:v>
                </c:pt>
                <c:pt idx="7">
                  <c:v>90.596608116293154</c:v>
                </c:pt>
                <c:pt idx="8">
                  <c:v>90.233192004845549</c:v>
                </c:pt>
                <c:pt idx="9">
                  <c:v>90.929739551786795</c:v>
                </c:pt>
                <c:pt idx="10">
                  <c:v>91.066020593579651</c:v>
                </c:pt>
                <c:pt idx="11">
                  <c:v>90.642035130224102</c:v>
                </c:pt>
                <c:pt idx="12">
                  <c:v>87.416717141126583</c:v>
                </c:pt>
                <c:pt idx="13">
                  <c:v>83.176862507571173</c:v>
                </c:pt>
                <c:pt idx="14">
                  <c:v>81.46577831617202</c:v>
                </c:pt>
                <c:pt idx="15">
                  <c:v>79.270139309509389</c:v>
                </c:pt>
                <c:pt idx="16">
                  <c:v>77.801332525741969</c:v>
                </c:pt>
                <c:pt idx="17">
                  <c:v>77.771047849788005</c:v>
                </c:pt>
                <c:pt idx="18">
                  <c:v>78.664445790430037</c:v>
                </c:pt>
                <c:pt idx="19">
                  <c:v>79.224712295578442</c:v>
                </c:pt>
                <c:pt idx="20">
                  <c:v>74.015748031496059</c:v>
                </c:pt>
                <c:pt idx="21">
                  <c:v>63.597819503331309</c:v>
                </c:pt>
                <c:pt idx="22">
                  <c:v>59.176256814052088</c:v>
                </c:pt>
                <c:pt idx="23">
                  <c:v>51.483949121744402</c:v>
                </c:pt>
                <c:pt idx="24">
                  <c:v>47.198667474258031</c:v>
                </c:pt>
                <c:pt idx="25">
                  <c:v>50.378558449424595</c:v>
                </c:pt>
                <c:pt idx="26">
                  <c:v>48.394912174439739</c:v>
                </c:pt>
                <c:pt idx="27">
                  <c:v>47.637795275590548</c:v>
                </c:pt>
                <c:pt idx="28">
                  <c:v>52.104784978800723</c:v>
                </c:pt>
                <c:pt idx="29">
                  <c:v>56.571774682010897</c:v>
                </c:pt>
                <c:pt idx="30">
                  <c:v>60.751059963658392</c:v>
                </c:pt>
                <c:pt idx="31">
                  <c:v>65.944881889763778</c:v>
                </c:pt>
                <c:pt idx="32">
                  <c:v>72.471229557843728</c:v>
                </c:pt>
                <c:pt idx="33">
                  <c:v>77.165354330708652</c:v>
                </c:pt>
                <c:pt idx="34">
                  <c:v>80.723803755299812</c:v>
                </c:pt>
                <c:pt idx="35">
                  <c:v>88.370684433676558</c:v>
                </c:pt>
                <c:pt idx="36">
                  <c:v>93.988491823137494</c:v>
                </c:pt>
                <c:pt idx="37">
                  <c:v>98.031496062992133</c:v>
                </c:pt>
                <c:pt idx="38">
                  <c:v>101.54451847365233</c:v>
                </c:pt>
                <c:pt idx="39">
                  <c:v>102.10478497880074</c:v>
                </c:pt>
                <c:pt idx="40">
                  <c:v>99.046032707450024</c:v>
                </c:pt>
                <c:pt idx="41">
                  <c:v>98.803755299818292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CF-4F56-A720-C68908F3A7A2}"/>
            </c:ext>
          </c:extLst>
        </c:ser>
        <c:ser>
          <c:idx val="2"/>
          <c:order val="1"/>
          <c:tx>
            <c:v>France métro.</c:v>
          </c:tx>
          <c:marker>
            <c:symbol val="none"/>
          </c:marker>
          <c:cat>
            <c:multiLvlStrRef>
              <c:f>'Données Eclairages Deps'!$A$10:$B$51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Graphique!$C$10:$C$51</c:f>
              <c:numCache>
                <c:formatCode>#\ ##0.0</c:formatCode>
                <c:ptCount val="42"/>
                <c:pt idx="0">
                  <c:v>100</c:v>
                </c:pt>
                <c:pt idx="1">
                  <c:v>99.36981174325426</c:v>
                </c:pt>
                <c:pt idx="2">
                  <c:v>98.672446058124478</c:v>
                </c:pt>
                <c:pt idx="3">
                  <c:v>98.76841381295884</c:v>
                </c:pt>
                <c:pt idx="4">
                  <c:v>95.761424161481742</c:v>
                </c:pt>
                <c:pt idx="5">
                  <c:v>95.766222549223457</c:v>
                </c:pt>
                <c:pt idx="6">
                  <c:v>93.034340461604899</c:v>
                </c:pt>
                <c:pt idx="7">
                  <c:v>90.670334767518113</c:v>
                </c:pt>
                <c:pt idx="8">
                  <c:v>89.261208234033361</c:v>
                </c:pt>
                <c:pt idx="9">
                  <c:v>86.894003614785433</c:v>
                </c:pt>
                <c:pt idx="10">
                  <c:v>85.751987332256363</c:v>
                </c:pt>
                <c:pt idx="11">
                  <c:v>84.942659266486459</c:v>
                </c:pt>
                <c:pt idx="12">
                  <c:v>82.63143583755857</c:v>
                </c:pt>
                <c:pt idx="13">
                  <c:v>82.044433070488324</c:v>
                </c:pt>
                <c:pt idx="14">
                  <c:v>82.53706754530478</c:v>
                </c:pt>
                <c:pt idx="15">
                  <c:v>83.322403672366079</c:v>
                </c:pt>
                <c:pt idx="16">
                  <c:v>83.475952080101095</c:v>
                </c:pt>
                <c:pt idx="17">
                  <c:v>82.629836374977998</c:v>
                </c:pt>
                <c:pt idx="18">
                  <c:v>81.553398058252426</c:v>
                </c:pt>
                <c:pt idx="19">
                  <c:v>79.466099390604768</c:v>
                </c:pt>
                <c:pt idx="20">
                  <c:v>73.474512563778575</c:v>
                </c:pt>
                <c:pt idx="21">
                  <c:v>62.527790662337459</c:v>
                </c:pt>
                <c:pt idx="22">
                  <c:v>56.795316773564089</c:v>
                </c:pt>
                <c:pt idx="23">
                  <c:v>48.513299531357461</c:v>
                </c:pt>
                <c:pt idx="24">
                  <c:v>43.351833783848626</c:v>
                </c:pt>
                <c:pt idx="25">
                  <c:v>44.628204923145823</c:v>
                </c:pt>
                <c:pt idx="26">
                  <c:v>42.446537963244353</c:v>
                </c:pt>
                <c:pt idx="27">
                  <c:v>42.456134738727783</c:v>
                </c:pt>
                <c:pt idx="28">
                  <c:v>46.560355720477922</c:v>
                </c:pt>
                <c:pt idx="29">
                  <c:v>51.809791909918268</c:v>
                </c:pt>
                <c:pt idx="30">
                  <c:v>57.737400233521541</c:v>
                </c:pt>
                <c:pt idx="31">
                  <c:v>64.031285488076009</c:v>
                </c:pt>
                <c:pt idx="32">
                  <c:v>71.192079461301006</c:v>
                </c:pt>
                <c:pt idx="33">
                  <c:v>76.643047935893534</c:v>
                </c:pt>
                <c:pt idx="34">
                  <c:v>80.28662369443866</c:v>
                </c:pt>
                <c:pt idx="35">
                  <c:v>87.217095056061169</c:v>
                </c:pt>
                <c:pt idx="36">
                  <c:v>92.073063450680564</c:v>
                </c:pt>
                <c:pt idx="37">
                  <c:v>96.525967274995608</c:v>
                </c:pt>
                <c:pt idx="38">
                  <c:v>99.827258041298123</c:v>
                </c:pt>
                <c:pt idx="39">
                  <c:v>102.77026918955232</c:v>
                </c:pt>
                <c:pt idx="40">
                  <c:v>103.32368324243055</c:v>
                </c:pt>
                <c:pt idx="41">
                  <c:v>104.34414036883608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CF-4F56-A720-C68908F3A7A2}"/>
            </c:ext>
          </c:extLst>
        </c:ser>
        <c:ser>
          <c:idx val="1"/>
          <c:order val="2"/>
          <c:tx>
            <c:strRef>
              <c:f>'Données Eclairages Deps'!$F$9</c:f>
              <c:strCache>
                <c:ptCount val="1"/>
                <c:pt idx="0">
                  <c:v>Bouches-du-Rhône</c:v>
                </c:pt>
              </c:strCache>
            </c:strRef>
          </c:tx>
          <c:spPr>
            <a:ln>
              <a:solidFill>
                <a:schemeClr val="tx2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multiLvlStrRef>
              <c:f>'Données Eclairages Deps'!$A$10:$B$51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Eclairages Deps'!$F$10:$F$51</c:f>
              <c:numCache>
                <c:formatCode>#\ ##0.0</c:formatCode>
                <c:ptCount val="42"/>
                <c:pt idx="0">
                  <c:v>100</c:v>
                </c:pt>
                <c:pt idx="1">
                  <c:v>98.521560574948666</c:v>
                </c:pt>
                <c:pt idx="2">
                  <c:v>97.207392197125259</c:v>
                </c:pt>
                <c:pt idx="3">
                  <c:v>96.098562628336765</c:v>
                </c:pt>
                <c:pt idx="4">
                  <c:v>94.53798767967146</c:v>
                </c:pt>
                <c:pt idx="5">
                  <c:v>93.223819301848053</c:v>
                </c:pt>
                <c:pt idx="6">
                  <c:v>92.4435318275154</c:v>
                </c:pt>
                <c:pt idx="7">
                  <c:v>95.605749486652982</c:v>
                </c:pt>
                <c:pt idx="8">
                  <c:v>96.427104722792606</c:v>
                </c:pt>
                <c:pt idx="9">
                  <c:v>97.494866529774129</c:v>
                </c:pt>
                <c:pt idx="10">
                  <c:v>98.439425051334709</c:v>
                </c:pt>
                <c:pt idx="11">
                  <c:v>99.137577002053391</c:v>
                </c:pt>
                <c:pt idx="12">
                  <c:v>93.30595482546201</c:v>
                </c:pt>
                <c:pt idx="13">
                  <c:v>87.638603696098556</c:v>
                </c:pt>
                <c:pt idx="14">
                  <c:v>84.80492813141683</c:v>
                </c:pt>
                <c:pt idx="15">
                  <c:v>79.219712525667347</c:v>
                </c:pt>
                <c:pt idx="16">
                  <c:v>78.316221765913767</c:v>
                </c:pt>
                <c:pt idx="17">
                  <c:v>79.383983572895275</c:v>
                </c:pt>
                <c:pt idx="18">
                  <c:v>80.205338809034913</c:v>
                </c:pt>
                <c:pt idx="19">
                  <c:v>82.094455852156059</c:v>
                </c:pt>
                <c:pt idx="20">
                  <c:v>78.19301848049281</c:v>
                </c:pt>
                <c:pt idx="21">
                  <c:v>67.843942505133469</c:v>
                </c:pt>
                <c:pt idx="22">
                  <c:v>61.889117043121146</c:v>
                </c:pt>
                <c:pt idx="23">
                  <c:v>52.114989733059545</c:v>
                </c:pt>
                <c:pt idx="24">
                  <c:v>46.817248459958932</c:v>
                </c:pt>
                <c:pt idx="25">
                  <c:v>50.390143737166326</c:v>
                </c:pt>
                <c:pt idx="26">
                  <c:v>51.909650924024639</c:v>
                </c:pt>
                <c:pt idx="27">
                  <c:v>51.991786447638603</c:v>
                </c:pt>
                <c:pt idx="28">
                  <c:v>58.028747433264883</c:v>
                </c:pt>
                <c:pt idx="29">
                  <c:v>62.422997946611915</c:v>
                </c:pt>
                <c:pt idx="30">
                  <c:v>63.613963039014379</c:v>
                </c:pt>
                <c:pt idx="31">
                  <c:v>69.322381930184804</c:v>
                </c:pt>
                <c:pt idx="32">
                  <c:v>77.864476386036969</c:v>
                </c:pt>
                <c:pt idx="33">
                  <c:v>82.381930184804929</c:v>
                </c:pt>
                <c:pt idx="34">
                  <c:v>88.049281314168383</c:v>
                </c:pt>
                <c:pt idx="35">
                  <c:v>95.646817248459953</c:v>
                </c:pt>
                <c:pt idx="36">
                  <c:v>100.2053388090349</c:v>
                </c:pt>
                <c:pt idx="37">
                  <c:v>105.3388090349076</c:v>
                </c:pt>
                <c:pt idx="38">
                  <c:v>110.71868583162217</c:v>
                </c:pt>
                <c:pt idx="39">
                  <c:v>113.55236139630389</c:v>
                </c:pt>
                <c:pt idx="40">
                  <c:v>109.19917864476385</c:v>
                </c:pt>
                <c:pt idx="41">
                  <c:v>109.7741273100616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CF-4F56-A720-C68908F3A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1269663"/>
        <c:axId val="961261023"/>
      </c:lineChart>
      <c:catAx>
        <c:axId val="961269663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1023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961261023"/>
        <c:scaling>
          <c:orientation val="minMax"/>
          <c:max val="12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9663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030416472911758"/>
          <c:y val="0.1525858563454216"/>
          <c:w val="0.79695839972431037"/>
          <c:h val="5.5330010525952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Graph2'!$A$10:$B$46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'Données Graph2'!$P$10:$P$51</c:f>
              <c:numCache>
                <c:formatCode>#,##0</c:formatCode>
                <c:ptCount val="42"/>
                <c:pt idx="0">
                  <c:v>1829.5861330027692</c:v>
                </c:pt>
                <c:pt idx="1">
                  <c:v>2669.8669368820265</c:v>
                </c:pt>
                <c:pt idx="2">
                  <c:v>-1558.0382351970766</c:v>
                </c:pt>
                <c:pt idx="3">
                  <c:v>3184.1362101032864</c:v>
                </c:pt>
                <c:pt idx="4">
                  <c:v>3462.3561158571392</c:v>
                </c:pt>
                <c:pt idx="5">
                  <c:v>1875.531989837531</c:v>
                </c:pt>
                <c:pt idx="6">
                  <c:v>2638.4264602992916</c:v>
                </c:pt>
                <c:pt idx="7">
                  <c:v>297.42954997124616</c:v>
                </c:pt>
                <c:pt idx="8">
                  <c:v>3039.2416177131236</c:v>
                </c:pt>
                <c:pt idx="9">
                  <c:v>2098.4057848162483</c:v>
                </c:pt>
                <c:pt idx="10">
                  <c:v>2024.1050505422754</c:v>
                </c:pt>
                <c:pt idx="11">
                  <c:v>99.816572343464941</c:v>
                </c:pt>
                <c:pt idx="12">
                  <c:v>3890.1618164597312</c:v>
                </c:pt>
                <c:pt idx="13">
                  <c:v>163.99165659979917</c:v>
                </c:pt>
                <c:pt idx="14">
                  <c:v>1436.2955131918425</c:v>
                </c:pt>
                <c:pt idx="15">
                  <c:v>3778.5441000836436</c:v>
                </c:pt>
                <c:pt idx="16">
                  <c:v>3603.7998427562416</c:v>
                </c:pt>
                <c:pt idx="17">
                  <c:v>3839.205550855957</c:v>
                </c:pt>
                <c:pt idx="18">
                  <c:v>4574.4357944255462</c:v>
                </c:pt>
                <c:pt idx="19">
                  <c:v>3137.1644268590026</c:v>
                </c:pt>
                <c:pt idx="20">
                  <c:v>-4723.5446840065997</c:v>
                </c:pt>
                <c:pt idx="21">
                  <c:v>-7217.4834707966074</c:v>
                </c:pt>
                <c:pt idx="22">
                  <c:v>16163.349741482525</c:v>
                </c:pt>
                <c:pt idx="23">
                  <c:v>2163.7836534749949</c:v>
                </c:pt>
                <c:pt idx="24">
                  <c:v>6167.9598517301492</c:v>
                </c:pt>
                <c:pt idx="25">
                  <c:v>7234.6088505275548</c:v>
                </c:pt>
                <c:pt idx="26">
                  <c:v>6257.9430291758617</c:v>
                </c:pt>
                <c:pt idx="27">
                  <c:v>6586.4219628439751</c:v>
                </c:pt>
                <c:pt idx="28">
                  <c:v>3194.2066901389044</c:v>
                </c:pt>
                <c:pt idx="29">
                  <c:v>4416.6936572077684</c:v>
                </c:pt>
                <c:pt idx="30">
                  <c:v>2321.747197036515</c:v>
                </c:pt>
                <c:pt idx="31">
                  <c:v>3849.505953573389</c:v>
                </c:pt>
                <c:pt idx="32">
                  <c:v>3863.8593021258712</c:v>
                </c:pt>
                <c:pt idx="33">
                  <c:v>1410.1027201408288</c:v>
                </c:pt>
                <c:pt idx="34">
                  <c:v>1757.6295186569914</c:v>
                </c:pt>
                <c:pt idx="35">
                  <c:v>2224.7219578182558</c:v>
                </c:pt>
                <c:pt idx="36">
                  <c:v>3138.5164927768055</c:v>
                </c:pt>
                <c:pt idx="37">
                  <c:v>1159.864831168321</c:v>
                </c:pt>
                <c:pt idx="38">
                  <c:v>2750.0816252384102</c:v>
                </c:pt>
                <c:pt idx="39">
                  <c:v>-1440.6393205613131</c:v>
                </c:pt>
                <c:pt idx="40">
                  <c:v>1558.5791944828816</c:v>
                </c:pt>
                <c:pt idx="41">
                  <c:v>3599.186596955522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56-4BC2-BC23-BD4E833130A0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Graph2'!$A$10:$B$46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'Données Graph2'!$Q$10:$Q$51</c:f>
              <c:numCache>
                <c:formatCode>#,##0</c:formatCode>
                <c:ptCount val="42"/>
                <c:pt idx="0">
                  <c:v>-584.28598792900084</c:v>
                </c:pt>
                <c:pt idx="1">
                  <c:v>1451.0737121480015</c:v>
                </c:pt>
                <c:pt idx="2">
                  <c:v>36.210483004997513</c:v>
                </c:pt>
                <c:pt idx="3">
                  <c:v>-16.11279565699806</c:v>
                </c:pt>
                <c:pt idx="4">
                  <c:v>363.4494932359994</c:v>
                </c:pt>
                <c:pt idx="5">
                  <c:v>544.87630104399796</c:v>
                </c:pt>
                <c:pt idx="6">
                  <c:v>171.80588009399798</c:v>
                </c:pt>
                <c:pt idx="7">
                  <c:v>101.71563821800373</c:v>
                </c:pt>
                <c:pt idx="8">
                  <c:v>1221.8567599999988</c:v>
                </c:pt>
                <c:pt idx="9">
                  <c:v>1064.5373897480022</c:v>
                </c:pt>
                <c:pt idx="10">
                  <c:v>629.97318765799719</c:v>
                </c:pt>
                <c:pt idx="11">
                  <c:v>1104.8554553030008</c:v>
                </c:pt>
                <c:pt idx="12">
                  <c:v>665.5171049290002</c:v>
                </c:pt>
                <c:pt idx="13">
                  <c:v>-149.37242538300052</c:v>
                </c:pt>
                <c:pt idx="14">
                  <c:v>945.62335926300148</c:v>
                </c:pt>
                <c:pt idx="15">
                  <c:v>-666.82223650099695</c:v>
                </c:pt>
                <c:pt idx="16">
                  <c:v>484.63321372000064</c:v>
                </c:pt>
                <c:pt idx="17">
                  <c:v>-309.87043010500201</c:v>
                </c:pt>
                <c:pt idx="18">
                  <c:v>240.65900353999677</c:v>
                </c:pt>
                <c:pt idx="19">
                  <c:v>-512.58476747299937</c:v>
                </c:pt>
                <c:pt idx="20">
                  <c:v>-9302.3750832910009</c:v>
                </c:pt>
                <c:pt idx="21">
                  <c:v>5063.5332954470068</c:v>
                </c:pt>
                <c:pt idx="22">
                  <c:v>2790.4215091739934</c:v>
                </c:pt>
                <c:pt idx="23">
                  <c:v>969.9859305209975</c:v>
                </c:pt>
                <c:pt idx="24">
                  <c:v>835.72068611400391</c:v>
                </c:pt>
                <c:pt idx="25">
                  <c:v>2521.0117424970049</c:v>
                </c:pt>
                <c:pt idx="26">
                  <c:v>-782.98002471899963</c:v>
                </c:pt>
                <c:pt idx="27">
                  <c:v>728.37380629699328</c:v>
                </c:pt>
                <c:pt idx="28">
                  <c:v>-203.11998096499883</c:v>
                </c:pt>
                <c:pt idx="29">
                  <c:v>-265.38532206300079</c:v>
                </c:pt>
                <c:pt idx="30">
                  <c:v>126.23358159399868</c:v>
                </c:pt>
                <c:pt idx="31">
                  <c:v>-418.85665780399722</c:v>
                </c:pt>
                <c:pt idx="32">
                  <c:v>-909.51907029699578</c:v>
                </c:pt>
                <c:pt idx="33">
                  <c:v>238.19779349899909</c:v>
                </c:pt>
                <c:pt idx="34">
                  <c:v>-258.5621334790012</c:v>
                </c:pt>
                <c:pt idx="35">
                  <c:v>615.93700652500047</c:v>
                </c:pt>
                <c:pt idx="36">
                  <c:v>185.9324305959999</c:v>
                </c:pt>
                <c:pt idx="37">
                  <c:v>265.27059435599585</c:v>
                </c:pt>
                <c:pt idx="38">
                  <c:v>558.35515522100104</c:v>
                </c:pt>
                <c:pt idx="39">
                  <c:v>-780.73880538100275</c:v>
                </c:pt>
                <c:pt idx="40">
                  <c:v>-437.8568890869974</c:v>
                </c:pt>
                <c:pt idx="41">
                  <c:v>113.1774060439966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56-4BC2-BC23-BD4E83313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574144"/>
        <c:axId val="211575936"/>
      </c:barChart>
      <c:lineChart>
        <c:grouping val="standard"/>
        <c:varyColors val="0"/>
        <c:ser>
          <c:idx val="0"/>
          <c:order val="2"/>
          <c:tx>
            <c:strRef>
              <c:f>'Données Graph2'!$O$7:$O$8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Graph2'!$O$10:$O$51</c:f>
              <c:numCache>
                <c:formatCode>#,##0</c:formatCode>
                <c:ptCount val="42"/>
                <c:pt idx="0">
                  <c:v>1245.3001450737938</c:v>
                </c:pt>
                <c:pt idx="1">
                  <c:v>4120.9406490300316</c:v>
                </c:pt>
                <c:pt idx="2">
                  <c:v>-1521.827752192039</c:v>
                </c:pt>
                <c:pt idx="3">
                  <c:v>3168.0234144462738</c:v>
                </c:pt>
                <c:pt idx="4">
                  <c:v>3825.8056090931641</c:v>
                </c:pt>
                <c:pt idx="5">
                  <c:v>2420.4082908814307</c:v>
                </c:pt>
                <c:pt idx="6">
                  <c:v>2810.2323403933551</c:v>
                </c:pt>
                <c:pt idx="7">
                  <c:v>399.14518818922807</c:v>
                </c:pt>
                <c:pt idx="8">
                  <c:v>4261.0983777131187</c:v>
                </c:pt>
                <c:pt idx="9">
                  <c:v>3162.9431745642796</c:v>
                </c:pt>
                <c:pt idx="10">
                  <c:v>2654.0782382002799</c:v>
                </c:pt>
                <c:pt idx="11">
                  <c:v>1204.6720276464475</c:v>
                </c:pt>
                <c:pt idx="12">
                  <c:v>4555.678921388695</c:v>
                </c:pt>
                <c:pt idx="13">
                  <c:v>14.619231216842309</c:v>
                </c:pt>
                <c:pt idx="14">
                  <c:v>2381.9188724547857</c:v>
                </c:pt>
                <c:pt idx="15">
                  <c:v>3111.7218635827303</c:v>
                </c:pt>
                <c:pt idx="16">
                  <c:v>4088.4330564761767</c:v>
                </c:pt>
                <c:pt idx="17">
                  <c:v>3529.3351207509404</c:v>
                </c:pt>
                <c:pt idx="18">
                  <c:v>4815.0947979656048</c:v>
                </c:pt>
                <c:pt idx="19">
                  <c:v>2624.5796593859559</c:v>
                </c:pt>
                <c:pt idx="20">
                  <c:v>-14025.919767297572</c:v>
                </c:pt>
                <c:pt idx="21">
                  <c:v>-2153.9501753496006</c:v>
                </c:pt>
                <c:pt idx="22">
                  <c:v>18953.771250656573</c:v>
                </c:pt>
                <c:pt idx="23">
                  <c:v>3133.7695839959197</c:v>
                </c:pt>
                <c:pt idx="24">
                  <c:v>7003.6805378441932</c:v>
                </c:pt>
                <c:pt idx="25">
                  <c:v>9755.6205930245342</c:v>
                </c:pt>
                <c:pt idx="26">
                  <c:v>5474.963004456833</c:v>
                </c:pt>
                <c:pt idx="27">
                  <c:v>7314.7957691410556</c:v>
                </c:pt>
                <c:pt idx="28">
                  <c:v>2991.0867091738619</c:v>
                </c:pt>
                <c:pt idx="29">
                  <c:v>4151.3083351447713</c:v>
                </c:pt>
                <c:pt idx="30">
                  <c:v>2447.9807786304737</c:v>
                </c:pt>
                <c:pt idx="31">
                  <c:v>3430.649295769399</c:v>
                </c:pt>
                <c:pt idx="32">
                  <c:v>2954.3402318288572</c:v>
                </c:pt>
                <c:pt idx="33">
                  <c:v>1648.3005136398133</c:v>
                </c:pt>
                <c:pt idx="34">
                  <c:v>1499.0673851780593</c:v>
                </c:pt>
                <c:pt idx="35">
                  <c:v>2840.6589643432526</c:v>
                </c:pt>
                <c:pt idx="36">
                  <c:v>3324.44892337278</c:v>
                </c:pt>
                <c:pt idx="37">
                  <c:v>1425.1354255243205</c:v>
                </c:pt>
                <c:pt idx="38">
                  <c:v>3308.4367804593639</c:v>
                </c:pt>
                <c:pt idx="39">
                  <c:v>-2221.3781259423122</c:v>
                </c:pt>
                <c:pt idx="40">
                  <c:v>1120.7223053958733</c:v>
                </c:pt>
                <c:pt idx="41">
                  <c:v>3712.3640029996168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56-4BC2-BC23-BD4E83313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74144"/>
        <c:axId val="211575936"/>
      </c:lineChart>
      <c:catAx>
        <c:axId val="211574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575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1575936"/>
        <c:scaling>
          <c:orientation val="minMax"/>
          <c:max val="20000"/>
          <c:min val="-15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1574144"/>
        <c:crosses val="autoZero"/>
        <c:crossBetween val="between"/>
        <c:majorUnit val="5000"/>
      </c:valAx>
    </c:plotArea>
    <c:legend>
      <c:legendPos val="t"/>
      <c:layout>
        <c:manualLayout>
          <c:xMode val="edge"/>
          <c:yMode val="edge"/>
          <c:x val="0.21052382291128638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1145427308079878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D82-4825-A682-BB99394E4408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82-4825-A682-BB99394E4408}"/>
                </c:ext>
              </c:extLst>
            </c:dLbl>
            <c:dLbl>
              <c:idx val="2"/>
              <c:layout>
                <c:manualLayout>
                  <c:x val="1.8655296040950989E-3"/>
                  <c:y val="-2.874763502140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82-4825-A682-BB99394E4408}"/>
                </c:ext>
              </c:extLst>
            </c:dLbl>
            <c:dLbl>
              <c:idx val="3"/>
              <c:layout>
                <c:manualLayout>
                  <c:x val="-1.7993704753625093E-3"/>
                  <c:y val="-3.2314119551633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82-4825-A682-BB99394E4408}"/>
                </c:ext>
              </c:extLst>
            </c:dLbl>
            <c:dLbl>
              <c:idx val="4"/>
              <c:layout>
                <c:manualLayout>
                  <c:x val="0"/>
                  <c:y val="-2.3994536280479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82-4825-A682-BB99394E4408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(2)'!$BY$9:$CC$9</c:f>
              <c:numCache>
                <c:formatCode>#,##0</c:formatCode>
                <c:ptCount val="5"/>
                <c:pt idx="0">
                  <c:v>3600</c:v>
                </c:pt>
                <c:pt idx="1">
                  <c:v>2840</c:v>
                </c:pt>
                <c:pt idx="2">
                  <c:v>930</c:v>
                </c:pt>
                <c:pt idx="3">
                  <c:v>-250</c:v>
                </c:pt>
                <c:pt idx="4">
                  <c:v>-180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82-4825-A682-BB99394E4408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D82-4825-A682-BB99394E4408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82-4825-A682-BB99394E4408}"/>
                </c:ext>
              </c:extLst>
            </c:dLbl>
            <c:dLbl>
              <c:idx val="1"/>
              <c:layout>
                <c:manualLayout>
                  <c:x val="-6.9158262581718621E-5"/>
                  <c:y val="-7.9912901321897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82-4825-A682-BB99394E4408}"/>
                </c:ext>
              </c:extLst>
            </c:dLbl>
            <c:dLbl>
              <c:idx val="2"/>
              <c:layout>
                <c:manualLayout>
                  <c:x val="1.8656779857931908E-3"/>
                  <c:y val="-8.0298477131990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82-4825-A682-BB99394E4408}"/>
                </c:ext>
              </c:extLst>
            </c:dLbl>
            <c:dLbl>
              <c:idx val="3"/>
              <c:layout>
                <c:manualLayout>
                  <c:x val="0"/>
                  <c:y val="-6.1422052294321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82-4825-A682-BB99394E4408}"/>
                </c:ext>
              </c:extLst>
            </c:dLbl>
            <c:dLbl>
              <c:idx val="4"/>
              <c:layout>
                <c:manualLayout>
                  <c:x val="-1.3195231053556611E-16"/>
                  <c:y val="-1.03234500267457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82-4825-A682-BB99394E4408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(2)'!$CE$9:$CI$9</c:f>
              <c:numCache>
                <c:formatCode>#,##0</c:formatCode>
                <c:ptCount val="5"/>
                <c:pt idx="0">
                  <c:v>110</c:v>
                </c:pt>
                <c:pt idx="1">
                  <c:v>320</c:v>
                </c:pt>
                <c:pt idx="2">
                  <c:v>-90</c:v>
                </c:pt>
                <c:pt idx="3">
                  <c:v>60</c:v>
                </c:pt>
                <c:pt idx="4">
                  <c:v>-180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82-4825-A682-BB99394E4408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4012420473493947E-4"/>
                  <c:y val="0.1661844420256594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82-4825-A682-BB99394E4408}"/>
                </c:ext>
              </c:extLst>
            </c:dLbl>
            <c:dLbl>
              <c:idx val="1"/>
              <c:layout>
                <c:manualLayout>
                  <c:x val="3.4839779519026857E-3"/>
                  <c:y val="0.148587662923207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216765485637337E-2"/>
                      <c:h val="5.2844323835240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BD82-4825-A682-BB99394E4408}"/>
                </c:ext>
              </c:extLst>
            </c:dLbl>
            <c:dLbl>
              <c:idx val="2"/>
              <c:layout>
                <c:manualLayout>
                  <c:x val="-3.944021726194253E-3"/>
                  <c:y val="1.54038416247444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82-4825-A682-BB99394E4408}"/>
                </c:ext>
              </c:extLst>
            </c:dLbl>
            <c:dLbl>
              <c:idx val="3"/>
              <c:layout>
                <c:manualLayout>
                  <c:x val="-5.0439046396120408E-5"/>
                  <c:y val="-1.39572855762378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D82-4825-A682-BB99394E4408}"/>
                </c:ext>
              </c:extLst>
            </c:dLbl>
            <c:dLbl>
              <c:idx val="4"/>
              <c:layout>
                <c:manualLayout>
                  <c:x val="-1.8451339921768473E-3"/>
                  <c:y val="-6.20067098888938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D82-4825-A682-BB99394E4408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(2)'!$BS$9:$BW$9</c:f>
              <c:numCache>
                <c:formatCode>#,##0</c:formatCode>
                <c:ptCount val="5"/>
                <c:pt idx="0">
                  <c:v>3710</c:v>
                </c:pt>
                <c:pt idx="1">
                  <c:v>3160</c:v>
                </c:pt>
                <c:pt idx="2">
                  <c:v>830</c:v>
                </c:pt>
                <c:pt idx="3">
                  <c:v>-190</c:v>
                </c:pt>
                <c:pt idx="4">
                  <c:v>-360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D82-4825-A682-BB99394E4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624320"/>
        <c:axId val="211625856"/>
      </c:barChart>
      <c:catAx>
        <c:axId val="21162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1625856"/>
        <c:crosses val="autoZero"/>
        <c:auto val="1"/>
        <c:lblAlgn val="ctr"/>
        <c:lblOffset val="100"/>
        <c:noMultiLvlLbl val="0"/>
      </c:catAx>
      <c:valAx>
        <c:axId val="211625856"/>
        <c:scaling>
          <c:orientation val="minMax"/>
          <c:max val="4000"/>
          <c:min val="-5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1624320"/>
        <c:crosses val="autoZero"/>
        <c:crossBetween val="between"/>
        <c:majorUnit val="5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608162074974E-2"/>
          <c:y val="0.2627623295339831"/>
          <c:w val="0.83764367816093011"/>
          <c:h val="0.4913180258062150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3'!$AI$8:$AI$9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3'!$AI$10:$AI$51</c:f>
              <c:numCache>
                <c:formatCode>#\ ##0.0</c:formatCode>
                <c:ptCount val="42"/>
                <c:pt idx="0">
                  <c:v>100</c:v>
                </c:pt>
                <c:pt idx="1">
                  <c:v>100.5877250262086</c:v>
                </c:pt>
                <c:pt idx="2">
                  <c:v>99.676725061238258</c:v>
                </c:pt>
                <c:pt idx="3">
                  <c:v>100.19713260922678</c:v>
                </c:pt>
                <c:pt idx="4">
                  <c:v>100.5216674102267</c:v>
                </c:pt>
                <c:pt idx="5">
                  <c:v>100.80247954702801</c:v>
                </c:pt>
                <c:pt idx="6">
                  <c:v>101.18759707359908</c:v>
                </c:pt>
                <c:pt idx="7">
                  <c:v>101.52181685645172</c:v>
                </c:pt>
                <c:pt idx="8">
                  <c:v>102.75394610117137</c:v>
                </c:pt>
                <c:pt idx="9">
                  <c:v>104.11475681772231</c:v>
                </c:pt>
                <c:pt idx="10">
                  <c:v>105.30914009178332</c:v>
                </c:pt>
                <c:pt idx="11">
                  <c:v>106.22711202192426</c:v>
                </c:pt>
                <c:pt idx="12">
                  <c:v>106.37148068426751</c:v>
                </c:pt>
                <c:pt idx="13">
                  <c:v>106.32717507607836</c:v>
                </c:pt>
                <c:pt idx="14">
                  <c:v>108.64329787164817</c:v>
                </c:pt>
                <c:pt idx="15">
                  <c:v>108.79614926365507</c:v>
                </c:pt>
                <c:pt idx="16">
                  <c:v>111.80038607788154</c:v>
                </c:pt>
                <c:pt idx="17">
                  <c:v>113.06405862221638</c:v>
                </c:pt>
                <c:pt idx="18">
                  <c:v>114.41564187268544</c:v>
                </c:pt>
                <c:pt idx="19">
                  <c:v>114.13086659573339</c:v>
                </c:pt>
                <c:pt idx="20">
                  <c:v>105.67576372870688</c:v>
                </c:pt>
                <c:pt idx="21">
                  <c:v>113.4067160389737</c:v>
                </c:pt>
                <c:pt idx="22">
                  <c:v>117.18828582957843</c:v>
                </c:pt>
                <c:pt idx="23">
                  <c:v>117.99272985409934</c:v>
                </c:pt>
                <c:pt idx="24">
                  <c:v>120.3676352842222</c:v>
                </c:pt>
                <c:pt idx="25">
                  <c:v>121.35209344351503</c:v>
                </c:pt>
                <c:pt idx="26">
                  <c:v>121.68674727156588</c:v>
                </c:pt>
                <c:pt idx="27">
                  <c:v>122.90946120186238</c:v>
                </c:pt>
                <c:pt idx="28">
                  <c:v>120.35717977056166</c:v>
                </c:pt>
                <c:pt idx="29">
                  <c:v>121.45505552495422</c:v>
                </c:pt>
                <c:pt idx="30">
                  <c:v>122.38802982635339</c:v>
                </c:pt>
                <c:pt idx="31">
                  <c:v>123.17613982168065</c:v>
                </c:pt>
                <c:pt idx="32">
                  <c:v>123.75376841773551</c:v>
                </c:pt>
                <c:pt idx="33">
                  <c:v>123.58097238142417</c:v>
                </c:pt>
                <c:pt idx="34">
                  <c:v>123.21710439723242</c:v>
                </c:pt>
                <c:pt idx="35">
                  <c:v>122.9746513808919</c:v>
                </c:pt>
                <c:pt idx="36">
                  <c:v>121.83041975078284</c:v>
                </c:pt>
                <c:pt idx="37">
                  <c:v>121.875065707918</c:v>
                </c:pt>
                <c:pt idx="38">
                  <c:v>121.52202153891378</c:v>
                </c:pt>
                <c:pt idx="39">
                  <c:v>121.29138613961405</c:v>
                </c:pt>
                <c:pt idx="40">
                  <c:v>120.47788800804418</c:v>
                </c:pt>
                <c:pt idx="41">
                  <c:v>119.6867389834761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AE-47BD-A1E5-8BE811CBED2F}"/>
            </c:ext>
          </c:extLst>
        </c:ser>
        <c:ser>
          <c:idx val="1"/>
          <c:order val="1"/>
          <c:tx>
            <c:strRef>
              <c:f>'Données graph 1 et 3'!$AH$8:$AH$9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3'!$AH$10:$AH$51</c:f>
              <c:numCache>
                <c:formatCode>#\ ##0.0</c:formatCode>
                <c:ptCount val="42"/>
                <c:pt idx="0">
                  <c:v>100</c:v>
                </c:pt>
                <c:pt idx="1">
                  <c:v>100.42661201219467</c:v>
                </c:pt>
                <c:pt idx="2">
                  <c:v>100.39363461809103</c:v>
                </c:pt>
                <c:pt idx="3">
                  <c:v>100.19659443165014</c:v>
                </c:pt>
                <c:pt idx="4">
                  <c:v>100.66587775372879</c:v>
                </c:pt>
                <c:pt idx="5">
                  <c:v>100.22347856193312</c:v>
                </c:pt>
                <c:pt idx="6">
                  <c:v>99.866889450149912</c:v>
                </c:pt>
                <c:pt idx="7">
                  <c:v>99.37487312502023</c:v>
                </c:pt>
                <c:pt idx="8">
                  <c:v>99.681421405044375</c:v>
                </c:pt>
                <c:pt idx="9">
                  <c:v>99.554984898521667</c:v>
                </c:pt>
                <c:pt idx="10">
                  <c:v>99.306042121244928</c:v>
                </c:pt>
                <c:pt idx="11">
                  <c:v>99.676945386253621</c:v>
                </c:pt>
                <c:pt idx="12">
                  <c:v>100.15523946037376</c:v>
                </c:pt>
                <c:pt idx="13">
                  <c:v>100.47377679527263</c:v>
                </c:pt>
                <c:pt idx="14">
                  <c:v>101.18258053289178</c:v>
                </c:pt>
                <c:pt idx="15">
                  <c:v>100.9293826350182</c:v>
                </c:pt>
                <c:pt idx="16">
                  <c:v>100.9933126088843</c:v>
                </c:pt>
                <c:pt idx="17">
                  <c:v>101.36660977721961</c:v>
                </c:pt>
                <c:pt idx="18">
                  <c:v>101.71088118983087</c:v>
                </c:pt>
                <c:pt idx="19">
                  <c:v>101.52620463860038</c:v>
                </c:pt>
                <c:pt idx="20">
                  <c:v>98.77226361455034</c:v>
                </c:pt>
                <c:pt idx="21">
                  <c:v>99.479787516981673</c:v>
                </c:pt>
                <c:pt idx="22">
                  <c:v>100.49838501641058</c:v>
                </c:pt>
                <c:pt idx="23">
                  <c:v>101.11754170993994</c:v>
                </c:pt>
                <c:pt idx="24">
                  <c:v>102.18787530070914</c:v>
                </c:pt>
                <c:pt idx="25">
                  <c:v>102.92901265895269</c:v>
                </c:pt>
                <c:pt idx="26">
                  <c:v>103.34800620759435</c:v>
                </c:pt>
                <c:pt idx="27">
                  <c:v>104.38305545190376</c:v>
                </c:pt>
                <c:pt idx="28">
                  <c:v>104.20842906678722</c:v>
                </c:pt>
                <c:pt idx="29">
                  <c:v>104.01094106024385</c:v>
                </c:pt>
                <c:pt idx="30">
                  <c:v>104.24205676138665</c:v>
                </c:pt>
                <c:pt idx="31">
                  <c:v>104.44719510193774</c:v>
                </c:pt>
                <c:pt idx="32">
                  <c:v>104.48926109854656</c:v>
                </c:pt>
                <c:pt idx="33">
                  <c:v>104.95206492478016</c:v>
                </c:pt>
                <c:pt idx="34">
                  <c:v>105.46496054338708</c:v>
                </c:pt>
                <c:pt idx="35">
                  <c:v>106.40709494210935</c:v>
                </c:pt>
                <c:pt idx="36">
                  <c:v>106.53570366428042</c:v>
                </c:pt>
                <c:pt idx="37">
                  <c:v>106.95576346757167</c:v>
                </c:pt>
                <c:pt idx="38">
                  <c:v>107.49814038264284</c:v>
                </c:pt>
                <c:pt idx="39">
                  <c:v>107.30744884968482</c:v>
                </c:pt>
                <c:pt idx="40">
                  <c:v>107.53203710242762</c:v>
                </c:pt>
                <c:pt idx="41">
                  <c:v>107.29483278642734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AE-47BD-A1E5-8BE811CBED2F}"/>
            </c:ext>
          </c:extLst>
        </c:ser>
        <c:ser>
          <c:idx val="2"/>
          <c:order val="2"/>
          <c:tx>
            <c:strRef>
              <c:f>'Données graph 1 et 3'!$AJ$8:$AJ$9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3'!$AJ$10:$AJ$51</c:f>
              <c:numCache>
                <c:formatCode>#\ ##0.0</c:formatCode>
                <c:ptCount val="42"/>
                <c:pt idx="0">
                  <c:v>100</c:v>
                </c:pt>
                <c:pt idx="1">
                  <c:v>100.55915295026703</c:v>
                </c:pt>
                <c:pt idx="2">
                  <c:v>100.60495259631486</c:v>
                </c:pt>
                <c:pt idx="3">
                  <c:v>101.15133728828678</c:v>
                </c:pt>
                <c:pt idx="4">
                  <c:v>101.74870280193883</c:v>
                </c:pt>
                <c:pt idx="5">
                  <c:v>102.01120127997984</c:v>
                </c:pt>
                <c:pt idx="6">
                  <c:v>102.37458409384001</c:v>
                </c:pt>
                <c:pt idx="7">
                  <c:v>102.21404746322891</c:v>
                </c:pt>
                <c:pt idx="8">
                  <c:v>103.00129826005444</c:v>
                </c:pt>
                <c:pt idx="9">
                  <c:v>103.66719811271028</c:v>
                </c:pt>
                <c:pt idx="10">
                  <c:v>104.40082762526515</c:v>
                </c:pt>
                <c:pt idx="11">
                  <c:v>105.05281631802926</c:v>
                </c:pt>
                <c:pt idx="12">
                  <c:v>105.80329115818496</c:v>
                </c:pt>
                <c:pt idx="13">
                  <c:v>105.81367420775862</c:v>
                </c:pt>
                <c:pt idx="14">
                  <c:v>106.32378749083067</c:v>
                </c:pt>
                <c:pt idx="15">
                  <c:v>107.05637562699953</c:v>
                </c:pt>
                <c:pt idx="16">
                  <c:v>107.69870091949763</c:v>
                </c:pt>
                <c:pt idx="17">
                  <c:v>108.2153380399584</c:v>
                </c:pt>
                <c:pt idx="18">
                  <c:v>108.67122223544601</c:v>
                </c:pt>
                <c:pt idx="19">
                  <c:v>109.79210627673208</c:v>
                </c:pt>
                <c:pt idx="20">
                  <c:v>107.79104032005522</c:v>
                </c:pt>
                <c:pt idx="21">
                  <c:v>106.80416806451652</c:v>
                </c:pt>
                <c:pt idx="22">
                  <c:v>109.94128897023565</c:v>
                </c:pt>
                <c:pt idx="23">
                  <c:v>110.00216428483422</c:v>
                </c:pt>
                <c:pt idx="24">
                  <c:v>111.07102914150649</c:v>
                </c:pt>
                <c:pt idx="25">
                  <c:v>113.59333801395182</c:v>
                </c:pt>
                <c:pt idx="26">
                  <c:v>114.84248129664934</c:v>
                </c:pt>
                <c:pt idx="27">
                  <c:v>116.37148515794983</c:v>
                </c:pt>
                <c:pt idx="28">
                  <c:v>117.34538756526976</c:v>
                </c:pt>
                <c:pt idx="29">
                  <c:v>117.91137980976445</c:v>
                </c:pt>
                <c:pt idx="30">
                  <c:v>118.38343418542212</c:v>
                </c:pt>
                <c:pt idx="31">
                  <c:v>119.0191332058469</c:v>
                </c:pt>
                <c:pt idx="32">
                  <c:v>119.39708059325163</c:v>
                </c:pt>
                <c:pt idx="33">
                  <c:v>119.4179564155413</c:v>
                </c:pt>
                <c:pt idx="34">
                  <c:v>119.3887034907484</c:v>
                </c:pt>
                <c:pt idx="35">
                  <c:v>119.54064320745159</c:v>
                </c:pt>
                <c:pt idx="36">
                  <c:v>120.19275783752568</c:v>
                </c:pt>
                <c:pt idx="37">
                  <c:v>120.24252749210629</c:v>
                </c:pt>
                <c:pt idx="38">
                  <c:v>120.78018587627461</c:v>
                </c:pt>
                <c:pt idx="39">
                  <c:v>120.48133574068092</c:v>
                </c:pt>
                <c:pt idx="40">
                  <c:v>120.4478653009966</c:v>
                </c:pt>
                <c:pt idx="41">
                  <c:v>121.28699205724035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AE-47BD-A1E5-8BE811CBED2F}"/>
            </c:ext>
          </c:extLst>
        </c:ser>
        <c:ser>
          <c:idx val="3"/>
          <c:order val="3"/>
          <c:tx>
            <c:strRef>
              <c:f>'Données graph 1 et 3'!$AK$8:$AK$9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3'!$AK$10:$AK$51</c:f>
              <c:numCache>
                <c:formatCode>#\ ##0.0</c:formatCode>
                <c:ptCount val="42"/>
                <c:pt idx="0">
                  <c:v>100</c:v>
                </c:pt>
                <c:pt idx="1">
                  <c:v>100.49996431299053</c:v>
                </c:pt>
                <c:pt idx="2">
                  <c:v>100.08460614369714</c:v>
                </c:pt>
                <c:pt idx="3">
                  <c:v>100.44814354108729</c:v>
                </c:pt>
                <c:pt idx="4">
                  <c:v>100.82635951052674</c:v>
                </c:pt>
                <c:pt idx="5">
                  <c:v>101.3964378365235</c:v>
                </c:pt>
                <c:pt idx="6">
                  <c:v>102.06039179525411</c:v>
                </c:pt>
                <c:pt idx="7">
                  <c:v>102.48618130820675</c:v>
                </c:pt>
                <c:pt idx="8">
                  <c:v>102.65021080865743</c:v>
                </c:pt>
                <c:pt idx="9">
                  <c:v>102.6792211409691</c:v>
                </c:pt>
                <c:pt idx="10">
                  <c:v>102.45712030441916</c:v>
                </c:pt>
                <c:pt idx="11">
                  <c:v>101.72332251063972</c:v>
                </c:pt>
                <c:pt idx="12">
                  <c:v>102.20106293587301</c:v>
                </c:pt>
                <c:pt idx="13">
                  <c:v>102.0751866223934</c:v>
                </c:pt>
                <c:pt idx="14">
                  <c:v>101.6043473270007</c:v>
                </c:pt>
                <c:pt idx="15">
                  <c:v>101.77995025742202</c:v>
                </c:pt>
                <c:pt idx="16">
                  <c:v>101.79657747386443</c:v>
                </c:pt>
                <c:pt idx="17">
                  <c:v>101.9514038287361</c:v>
                </c:pt>
                <c:pt idx="18">
                  <c:v>102.699208513062</c:v>
                </c:pt>
                <c:pt idx="19">
                  <c:v>102.34304521507886</c:v>
                </c:pt>
                <c:pt idx="20">
                  <c:v>102.03963620956931</c:v>
                </c:pt>
                <c:pt idx="21">
                  <c:v>101.34323298879748</c:v>
                </c:pt>
                <c:pt idx="22">
                  <c:v>103.00304620428724</c:v>
                </c:pt>
                <c:pt idx="23">
                  <c:v>103.62568697274017</c:v>
                </c:pt>
                <c:pt idx="24">
                  <c:v>103.78925118539945</c:v>
                </c:pt>
                <c:pt idx="25">
                  <c:v>103.69269354270965</c:v>
                </c:pt>
                <c:pt idx="26">
                  <c:v>103.77206872481067</c:v>
                </c:pt>
                <c:pt idx="27">
                  <c:v>103.68385033816251</c:v>
                </c:pt>
                <c:pt idx="28">
                  <c:v>104.01716882707039</c:v>
                </c:pt>
                <c:pt idx="29">
                  <c:v>104.48207864910839</c:v>
                </c:pt>
                <c:pt idx="30">
                  <c:v>104.47918252846786</c:v>
                </c:pt>
                <c:pt idx="31">
                  <c:v>104.76709818360588</c:v>
                </c:pt>
                <c:pt idx="32">
                  <c:v>105.20896063457631</c:v>
                </c:pt>
                <c:pt idx="33">
                  <c:v>105.64538412762504</c:v>
                </c:pt>
                <c:pt idx="34">
                  <c:v>106.17910792437648</c:v>
                </c:pt>
                <c:pt idx="35">
                  <c:v>106.82025010024157</c:v>
                </c:pt>
                <c:pt idx="36">
                  <c:v>107.19483263576008</c:v>
                </c:pt>
                <c:pt idx="37">
                  <c:v>107.63597162940479</c:v>
                </c:pt>
                <c:pt idx="38">
                  <c:v>108.00713095149025</c:v>
                </c:pt>
                <c:pt idx="39">
                  <c:v>107.63959332240469</c:v>
                </c:pt>
                <c:pt idx="40">
                  <c:v>108.26072624586428</c:v>
                </c:pt>
                <c:pt idx="41">
                  <c:v>108.57268690954875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AE-47BD-A1E5-8BE811CBE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507456"/>
        <c:axId val="211521536"/>
      </c:lineChart>
      <c:catAx>
        <c:axId val="211507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521536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1521536"/>
        <c:scaling>
          <c:orientation val="minMax"/>
          <c:max val="12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1507456"/>
        <c:crosses val="autoZero"/>
        <c:crossBetween val="midCat"/>
        <c:majorUnit val="2"/>
      </c:valAx>
      <c:spPr>
        <a:ln w="28575"/>
      </c:spPr>
    </c:plotArea>
    <c:legend>
      <c:legendPos val="r"/>
      <c:layout>
        <c:manualLayout>
          <c:xMode val="edge"/>
          <c:yMode val="edge"/>
          <c:x val="3.2670454545454551E-2"/>
          <c:y val="0.18203883495145681"/>
          <c:w val="0.95596590909090906"/>
          <c:h val="8.737864077669922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1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Contrat d'apprentissage commencés dans le trimestre et en cours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au 30 juin de chaque année, dans les Bouches-du-Rhône </a:t>
            </a:r>
            <a:r>
              <a:rPr lang="fr-FR" sz="1200" b="0" i="1" baseline="0">
                <a:effectLst/>
              </a:rPr>
              <a:t>(données brutes, en nombre)</a:t>
            </a:r>
            <a:endParaRPr lang="fr-FR" sz="1200" b="0" i="1">
              <a:effectLst/>
            </a:endParaRPr>
          </a:p>
        </c:rich>
      </c:tx>
      <c:layout>
        <c:manualLayout>
          <c:xMode val="edge"/>
          <c:yMode val="edge"/>
          <c:x val="0.12417151822027912"/>
          <c:y val="2.043546640003333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89781983542202E-2"/>
          <c:y val="0.22718177019598126"/>
          <c:w val="0.93016067977190131"/>
          <c:h val="0.45357743553426189"/>
        </c:manualLayout>
      </c:layout>
      <c:barChart>
        <c:barDir val="col"/>
        <c:grouping val="stacked"/>
        <c:varyColors val="0"/>
        <c:ser>
          <c:idx val="0"/>
          <c:order val="0"/>
          <c:tx>
            <c:v>Cumul des entrées sur un trimestre (échelle de gauche)</c:v>
          </c:tx>
          <c:spPr>
            <a:ln w="25400">
              <a:noFill/>
            </a:ln>
          </c:spPr>
          <c:invertIfNegative val="0"/>
          <c:cat>
            <c:multiLvlStrRef>
              <c:f>'Graph appr (trim)'!$A$3:$B$13</c:f>
              <c:multiLvlStrCache>
                <c:ptCount val="11"/>
                <c:lvl>
                  <c:pt idx="0">
                    <c:v>T2</c:v>
                  </c:pt>
                  <c:pt idx="1">
                    <c:v>T2</c:v>
                  </c:pt>
                  <c:pt idx="2">
                    <c:v>T2</c:v>
                  </c:pt>
                  <c:pt idx="3">
                    <c:v>T2</c:v>
                  </c:pt>
                  <c:pt idx="4">
                    <c:v>T2</c:v>
                  </c:pt>
                  <c:pt idx="5">
                    <c:v>T2</c:v>
                  </c:pt>
                  <c:pt idx="6">
                    <c:v>T2</c:v>
                  </c:pt>
                  <c:pt idx="7">
                    <c:v>T2</c:v>
                  </c:pt>
                  <c:pt idx="8">
                    <c:v>T2</c:v>
                  </c:pt>
                  <c:pt idx="9">
                    <c:v>T2</c:v>
                  </c:pt>
                  <c:pt idx="10">
                    <c:v>T2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2025</c:v>
                  </c:pt>
                </c:lvl>
              </c:multiLvlStrCache>
            </c:multiLvlStrRef>
          </c:cat>
          <c:val>
            <c:numRef>
              <c:f>'Graph appr (trim)'!$K$3:$K$13</c:f>
              <c:numCache>
                <c:formatCode>#,##0</c:formatCode>
                <c:ptCount val="11"/>
                <c:pt idx="0">
                  <c:v>200</c:v>
                </c:pt>
                <c:pt idx="1">
                  <c:v>213</c:v>
                </c:pt>
                <c:pt idx="2">
                  <c:v>171</c:v>
                </c:pt>
                <c:pt idx="3">
                  <c:v>210</c:v>
                </c:pt>
                <c:pt idx="4">
                  <c:v>1147</c:v>
                </c:pt>
                <c:pt idx="5">
                  <c:v>152</c:v>
                </c:pt>
                <c:pt idx="6">
                  <c:v>813</c:v>
                </c:pt>
                <c:pt idx="7">
                  <c:v>1302</c:v>
                </c:pt>
                <c:pt idx="8">
                  <c:v>1204</c:v>
                </c:pt>
                <c:pt idx="9">
                  <c:v>1325</c:v>
                </c:pt>
                <c:pt idx="10">
                  <c:v>1522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88-4E71-A8A0-6DB348809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0029200"/>
        <c:axId val="1"/>
      </c:barChart>
      <c:lineChart>
        <c:grouping val="standard"/>
        <c:varyColors val="0"/>
        <c:ser>
          <c:idx val="1"/>
          <c:order val="1"/>
          <c:tx>
            <c:v>Stocks de bénéficiaires en fin de 2e trimestres (échelle de droite)</c:v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multiLvlStrRef>
              <c:f>'Graph appr (trim)'!$A$3:$B$13</c:f>
              <c:multiLvlStrCache>
                <c:ptCount val="11"/>
                <c:lvl>
                  <c:pt idx="0">
                    <c:v>T2</c:v>
                  </c:pt>
                  <c:pt idx="1">
                    <c:v>T2</c:v>
                  </c:pt>
                  <c:pt idx="2">
                    <c:v>T2</c:v>
                  </c:pt>
                  <c:pt idx="3">
                    <c:v>T2</c:v>
                  </c:pt>
                  <c:pt idx="4">
                    <c:v>T2</c:v>
                  </c:pt>
                  <c:pt idx="5">
                    <c:v>T2</c:v>
                  </c:pt>
                  <c:pt idx="6">
                    <c:v>T2</c:v>
                  </c:pt>
                  <c:pt idx="7">
                    <c:v>T2</c:v>
                  </c:pt>
                  <c:pt idx="8">
                    <c:v>T2</c:v>
                  </c:pt>
                  <c:pt idx="9">
                    <c:v>T2</c:v>
                  </c:pt>
                  <c:pt idx="10">
                    <c:v>T2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2025</c:v>
                  </c:pt>
                </c:lvl>
              </c:multiLvlStrCache>
            </c:multiLvlStrRef>
          </c:cat>
          <c:val>
            <c:numRef>
              <c:f>'Graph appr (trim)'!$L$3:$L$13</c:f>
              <c:numCache>
                <c:formatCode>#,##0</c:formatCode>
                <c:ptCount val="11"/>
                <c:pt idx="0">
                  <c:v>10796</c:v>
                </c:pt>
                <c:pt idx="1">
                  <c:v>10769</c:v>
                </c:pt>
                <c:pt idx="2">
                  <c:v>10856</c:v>
                </c:pt>
                <c:pt idx="3">
                  <c:v>10559</c:v>
                </c:pt>
                <c:pt idx="4">
                  <c:v>10849</c:v>
                </c:pt>
                <c:pt idx="5">
                  <c:v>13051</c:v>
                </c:pt>
                <c:pt idx="6">
                  <c:v>20691</c:v>
                </c:pt>
                <c:pt idx="7">
                  <c:v>25730</c:v>
                </c:pt>
                <c:pt idx="8">
                  <c:v>29388</c:v>
                </c:pt>
                <c:pt idx="9">
                  <c:v>30677</c:v>
                </c:pt>
                <c:pt idx="10">
                  <c:v>32260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88-4E71-A8A0-6DB348809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2400292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25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240029200"/>
        <c:crosses val="autoZero"/>
        <c:crossBetween val="between"/>
        <c:majorUnit val="50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fr-FR"/>
          </a:p>
        </c:txPr>
        <c:crossAx val="3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6.0534615536099717E-3"/>
          <c:y val="0.14396378561649836"/>
          <c:w val="0.86715920319778728"/>
          <c:h val="5.3986419606186886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Bouches-du-Rhône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388570746838E-2"/>
          <c:y val="0.18816505924925064"/>
          <c:w val="0.83764367816092788"/>
          <c:h val="0.5360306884716333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multiLvlStrRef>
              <c:f>'dates trim'!$B$134:$C$300</c:f>
              <c:multiLvlStrCache>
                <c:ptCount val="51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</c:lvl>
                <c:lvl>
                  <c:pt idx="3">
                    <c:v>2016</c:v>
                  </c:pt>
                  <c:pt idx="7">
                    <c:v>2017</c:v>
                  </c:pt>
                  <c:pt idx="11">
                    <c:v>2018</c:v>
                  </c:pt>
                  <c:pt idx="15">
                    <c:v>2019</c:v>
                  </c:pt>
                  <c:pt idx="19">
                    <c:v>2020</c:v>
                  </c:pt>
                  <c:pt idx="23">
                    <c:v>2021</c:v>
                  </c:pt>
                  <c:pt idx="27">
                    <c:v>2022</c:v>
                  </c:pt>
                  <c:pt idx="31">
                    <c:v>2023</c:v>
                  </c:pt>
                  <c:pt idx="35">
                    <c:v>2024</c:v>
                  </c:pt>
                  <c:pt idx="39">
                    <c:v>2025</c:v>
                  </c:pt>
                  <c:pt idx="43">
                    <c:v>2026</c:v>
                  </c:pt>
                  <c:pt idx="47">
                    <c:v>2027</c:v>
                  </c:pt>
                </c:lvl>
              </c:multiLvlStrCache>
            </c:multiLvlStrRef>
          </c:cat>
          <c:val>
            <c:numRef>
              <c:f>Données!$C$142:$C$182</c:f>
              <c:numCache>
                <c:formatCode>#\ ##0.0</c:formatCode>
                <c:ptCount val="41"/>
                <c:pt idx="0">
                  <c:v>11.7</c:v>
                </c:pt>
                <c:pt idx="1">
                  <c:v>11.5</c:v>
                </c:pt>
                <c:pt idx="2">
                  <c:v>11.4</c:v>
                </c:pt>
                <c:pt idx="3">
                  <c:v>11.4</c:v>
                </c:pt>
                <c:pt idx="4">
                  <c:v>11.2</c:v>
                </c:pt>
                <c:pt idx="5">
                  <c:v>11</c:v>
                </c:pt>
                <c:pt idx="6">
                  <c:v>11.4</c:v>
                </c:pt>
                <c:pt idx="7">
                  <c:v>10.9</c:v>
                </c:pt>
                <c:pt idx="8">
                  <c:v>10.8</c:v>
                </c:pt>
                <c:pt idx="9">
                  <c:v>10.8</c:v>
                </c:pt>
                <c:pt idx="10">
                  <c:v>10.3</c:v>
                </c:pt>
                <c:pt idx="11">
                  <c:v>10.6</c:v>
                </c:pt>
                <c:pt idx="12">
                  <c:v>10.4</c:v>
                </c:pt>
                <c:pt idx="13">
                  <c:v>10.199999999999999</c:v>
                </c:pt>
                <c:pt idx="14">
                  <c:v>10</c:v>
                </c:pt>
                <c:pt idx="15">
                  <c:v>10.1</c:v>
                </c:pt>
                <c:pt idx="16">
                  <c:v>9.6</c:v>
                </c:pt>
                <c:pt idx="17">
                  <c:v>9.5</c:v>
                </c:pt>
                <c:pt idx="18">
                  <c:v>9.1999999999999993</c:v>
                </c:pt>
                <c:pt idx="19">
                  <c:v>8.9</c:v>
                </c:pt>
                <c:pt idx="20">
                  <c:v>8.1999999999999993</c:v>
                </c:pt>
                <c:pt idx="21">
                  <c:v>10.1</c:v>
                </c:pt>
                <c:pt idx="22">
                  <c:v>9.1</c:v>
                </c:pt>
                <c:pt idx="23">
                  <c:v>9.1999999999999993</c:v>
                </c:pt>
                <c:pt idx="24">
                  <c:v>9.1</c:v>
                </c:pt>
                <c:pt idx="25">
                  <c:v>8.9</c:v>
                </c:pt>
                <c:pt idx="26">
                  <c:v>8.3000000000000007</c:v>
                </c:pt>
                <c:pt idx="27">
                  <c:v>8.1999999999999993</c:v>
                </c:pt>
                <c:pt idx="28">
                  <c:v>8.1999999999999993</c:v>
                </c:pt>
                <c:pt idx="29">
                  <c:v>8.1999999999999993</c:v>
                </c:pt>
                <c:pt idx="30">
                  <c:v>8</c:v>
                </c:pt>
                <c:pt idx="31">
                  <c:v>7.9</c:v>
                </c:pt>
                <c:pt idx="32">
                  <c:v>7.9</c:v>
                </c:pt>
                <c:pt idx="33">
                  <c:v>8.1</c:v>
                </c:pt>
                <c:pt idx="34">
                  <c:v>8.1999999999999993</c:v>
                </c:pt>
                <c:pt idx="35">
                  <c:v>8.1</c:v>
                </c:pt>
                <c:pt idx="36">
                  <c:v>7.8</c:v>
                </c:pt>
                <c:pt idx="37">
                  <c:v>7.9</c:v>
                </c:pt>
                <c:pt idx="38">
                  <c:v>7.8</c:v>
                </c:pt>
                <c:pt idx="39">
                  <c:v>7.9</c:v>
                </c:pt>
                <c:pt idx="4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B8-4DC5-B322-EFFB7E25D208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trim'!$B$134:$C$300</c:f>
              <c:multiLvlStrCache>
                <c:ptCount val="51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</c:lvl>
                <c:lvl>
                  <c:pt idx="3">
                    <c:v>2016</c:v>
                  </c:pt>
                  <c:pt idx="7">
                    <c:v>2017</c:v>
                  </c:pt>
                  <c:pt idx="11">
                    <c:v>2018</c:v>
                  </c:pt>
                  <c:pt idx="15">
                    <c:v>2019</c:v>
                  </c:pt>
                  <c:pt idx="19">
                    <c:v>2020</c:v>
                  </c:pt>
                  <c:pt idx="23">
                    <c:v>2021</c:v>
                  </c:pt>
                  <c:pt idx="27">
                    <c:v>2022</c:v>
                  </c:pt>
                  <c:pt idx="31">
                    <c:v>2023</c:v>
                  </c:pt>
                  <c:pt idx="35">
                    <c:v>2024</c:v>
                  </c:pt>
                  <c:pt idx="39">
                    <c:v>2025</c:v>
                  </c:pt>
                  <c:pt idx="43">
                    <c:v>2026</c:v>
                  </c:pt>
                  <c:pt idx="47">
                    <c:v>2027</c:v>
                  </c:pt>
                </c:lvl>
              </c:multiLvlStrCache>
            </c:multiLvlStrRef>
          </c:cat>
          <c:val>
            <c:numRef>
              <c:f>Données!$B$142:$B$182</c:f>
              <c:numCache>
                <c:formatCode>#\ ##0.0</c:formatCode>
                <c:ptCount val="41"/>
                <c:pt idx="0">
                  <c:v>10.199999999999999</c:v>
                </c:pt>
                <c:pt idx="1">
                  <c:v>10</c:v>
                </c:pt>
                <c:pt idx="2">
                  <c:v>9.9</c:v>
                </c:pt>
                <c:pt idx="3">
                  <c:v>9.9</c:v>
                </c:pt>
                <c:pt idx="4">
                  <c:v>9.6999999999999993</c:v>
                </c:pt>
                <c:pt idx="5">
                  <c:v>9.6</c:v>
                </c:pt>
                <c:pt idx="6">
                  <c:v>9.6999999999999993</c:v>
                </c:pt>
                <c:pt idx="7">
                  <c:v>9.3000000000000007</c:v>
                </c:pt>
                <c:pt idx="8">
                  <c:v>9.1999999999999993</c:v>
                </c:pt>
                <c:pt idx="9">
                  <c:v>9.1999999999999993</c:v>
                </c:pt>
                <c:pt idx="10">
                  <c:v>8.6999999999999993</c:v>
                </c:pt>
                <c:pt idx="11">
                  <c:v>9</c:v>
                </c:pt>
                <c:pt idx="12">
                  <c:v>8.8000000000000007</c:v>
                </c:pt>
                <c:pt idx="13">
                  <c:v>8.6</c:v>
                </c:pt>
                <c:pt idx="14">
                  <c:v>8.5</c:v>
                </c:pt>
                <c:pt idx="15">
                  <c:v>8.5</c:v>
                </c:pt>
                <c:pt idx="16">
                  <c:v>8.1999999999999993</c:v>
                </c:pt>
                <c:pt idx="17">
                  <c:v>8.1</c:v>
                </c:pt>
                <c:pt idx="18">
                  <c:v>7.9</c:v>
                </c:pt>
                <c:pt idx="19">
                  <c:v>7.7</c:v>
                </c:pt>
                <c:pt idx="20">
                  <c:v>7.1</c:v>
                </c:pt>
                <c:pt idx="21">
                  <c:v>8.6999999999999993</c:v>
                </c:pt>
                <c:pt idx="22">
                  <c:v>7.9</c:v>
                </c:pt>
                <c:pt idx="23">
                  <c:v>8</c:v>
                </c:pt>
                <c:pt idx="24">
                  <c:v>7.7</c:v>
                </c:pt>
                <c:pt idx="25">
                  <c:v>7.7</c:v>
                </c:pt>
                <c:pt idx="26">
                  <c:v>7.2</c:v>
                </c:pt>
                <c:pt idx="27">
                  <c:v>7.1</c:v>
                </c:pt>
                <c:pt idx="28">
                  <c:v>7.2</c:v>
                </c:pt>
                <c:pt idx="29">
                  <c:v>7</c:v>
                </c:pt>
                <c:pt idx="30">
                  <c:v>6.9</c:v>
                </c:pt>
                <c:pt idx="31">
                  <c:v>6.9</c:v>
                </c:pt>
                <c:pt idx="32">
                  <c:v>7</c:v>
                </c:pt>
                <c:pt idx="33">
                  <c:v>7.2</c:v>
                </c:pt>
                <c:pt idx="34">
                  <c:v>7.3</c:v>
                </c:pt>
                <c:pt idx="35">
                  <c:v>7.2</c:v>
                </c:pt>
                <c:pt idx="36">
                  <c:v>7.1</c:v>
                </c:pt>
                <c:pt idx="37">
                  <c:v>7.2</c:v>
                </c:pt>
                <c:pt idx="38">
                  <c:v>7.1</c:v>
                </c:pt>
                <c:pt idx="39">
                  <c:v>7.3</c:v>
                </c:pt>
                <c:pt idx="40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B8-4DC5-B322-EFFB7E25D208}"/>
            </c:ext>
          </c:extLst>
        </c:ser>
        <c:ser>
          <c:idx val="2"/>
          <c:order val="2"/>
          <c:tx>
            <c:strRef>
              <c:f>Données!$G$8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'dates trim'!$B$134:$C$300</c:f>
              <c:multiLvlStrCache>
                <c:ptCount val="51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</c:lvl>
                <c:lvl>
                  <c:pt idx="3">
                    <c:v>2016</c:v>
                  </c:pt>
                  <c:pt idx="7">
                    <c:v>2017</c:v>
                  </c:pt>
                  <c:pt idx="11">
                    <c:v>2018</c:v>
                  </c:pt>
                  <c:pt idx="15">
                    <c:v>2019</c:v>
                  </c:pt>
                  <c:pt idx="19">
                    <c:v>2020</c:v>
                  </c:pt>
                  <c:pt idx="23">
                    <c:v>2021</c:v>
                  </c:pt>
                  <c:pt idx="27">
                    <c:v>2022</c:v>
                  </c:pt>
                  <c:pt idx="31">
                    <c:v>2023</c:v>
                  </c:pt>
                  <c:pt idx="35">
                    <c:v>2024</c:v>
                  </c:pt>
                  <c:pt idx="39">
                    <c:v>2025</c:v>
                  </c:pt>
                  <c:pt idx="43">
                    <c:v>2026</c:v>
                  </c:pt>
                  <c:pt idx="47">
                    <c:v>2027</c:v>
                  </c:pt>
                </c:lvl>
              </c:multiLvlStrCache>
            </c:multiLvlStrRef>
          </c:cat>
          <c:val>
            <c:numRef>
              <c:f>Données!$G$142:$G$182</c:f>
              <c:numCache>
                <c:formatCode>#\ ##0.0</c:formatCode>
                <c:ptCount val="41"/>
                <c:pt idx="0">
                  <c:v>12.2</c:v>
                </c:pt>
                <c:pt idx="1">
                  <c:v>12</c:v>
                </c:pt>
                <c:pt idx="2">
                  <c:v>11.9</c:v>
                </c:pt>
                <c:pt idx="3">
                  <c:v>11.8</c:v>
                </c:pt>
                <c:pt idx="4">
                  <c:v>11.6</c:v>
                </c:pt>
                <c:pt idx="5">
                  <c:v>11.5</c:v>
                </c:pt>
                <c:pt idx="6">
                  <c:v>12</c:v>
                </c:pt>
                <c:pt idx="7">
                  <c:v>11.5</c:v>
                </c:pt>
                <c:pt idx="8">
                  <c:v>11.3</c:v>
                </c:pt>
                <c:pt idx="9">
                  <c:v>11.4</c:v>
                </c:pt>
                <c:pt idx="10">
                  <c:v>10.9</c:v>
                </c:pt>
                <c:pt idx="11">
                  <c:v>11.3</c:v>
                </c:pt>
                <c:pt idx="12">
                  <c:v>11</c:v>
                </c:pt>
                <c:pt idx="13">
                  <c:v>10.8</c:v>
                </c:pt>
                <c:pt idx="14">
                  <c:v>10.6</c:v>
                </c:pt>
                <c:pt idx="15">
                  <c:v>10.6</c:v>
                </c:pt>
                <c:pt idx="16">
                  <c:v>10.1</c:v>
                </c:pt>
                <c:pt idx="17">
                  <c:v>10</c:v>
                </c:pt>
                <c:pt idx="18">
                  <c:v>9.6999999999999993</c:v>
                </c:pt>
                <c:pt idx="19">
                  <c:v>9.4</c:v>
                </c:pt>
                <c:pt idx="20">
                  <c:v>8.3000000000000007</c:v>
                </c:pt>
                <c:pt idx="21">
                  <c:v>10.3</c:v>
                </c:pt>
                <c:pt idx="22">
                  <c:v>9.3000000000000007</c:v>
                </c:pt>
                <c:pt idx="23">
                  <c:v>9.5</c:v>
                </c:pt>
                <c:pt idx="24">
                  <c:v>9.1999999999999993</c:v>
                </c:pt>
                <c:pt idx="25">
                  <c:v>9.3000000000000007</c:v>
                </c:pt>
                <c:pt idx="26">
                  <c:v>8.8000000000000007</c:v>
                </c:pt>
                <c:pt idx="27">
                  <c:v>8.8000000000000007</c:v>
                </c:pt>
                <c:pt idx="28">
                  <c:v>8.8000000000000007</c:v>
                </c:pt>
                <c:pt idx="29">
                  <c:v>8.8000000000000007</c:v>
                </c:pt>
                <c:pt idx="30">
                  <c:v>8.6</c:v>
                </c:pt>
                <c:pt idx="31">
                  <c:v>8.5</c:v>
                </c:pt>
                <c:pt idx="32">
                  <c:v>8.5</c:v>
                </c:pt>
                <c:pt idx="33">
                  <c:v>8.6999999999999993</c:v>
                </c:pt>
                <c:pt idx="34">
                  <c:v>8.6999999999999993</c:v>
                </c:pt>
                <c:pt idx="35">
                  <c:v>8.6</c:v>
                </c:pt>
                <c:pt idx="36">
                  <c:v>8.4</c:v>
                </c:pt>
                <c:pt idx="37">
                  <c:v>8.5</c:v>
                </c:pt>
                <c:pt idx="38">
                  <c:v>8.4</c:v>
                </c:pt>
                <c:pt idx="39">
                  <c:v>8.6</c:v>
                </c:pt>
                <c:pt idx="40">
                  <c:v>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B8-4DC5-B322-EFFB7E25D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152768"/>
        <c:axId val="139162752"/>
      </c:lineChart>
      <c:catAx>
        <c:axId val="1391527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91627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9162752"/>
        <c:scaling>
          <c:orientation val="minMax"/>
          <c:max val="13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915276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1644893820090658E-2"/>
          <c:y val="0.10281869747831336"/>
          <c:w val="0.841553030303030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6408117999334595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D6C8-43DB-83A9-3BFF9F668F9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6C8-43DB-83A9-3BFF9F668F9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D6C8-43DB-83A9-3BFF9F668F9A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D6C8-43DB-83A9-3BFF9F668F9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6C8-43DB-83A9-3BFF9F668F9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6C8-43DB-83A9-3BFF9F668F9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6C8-43DB-83A9-3BFF9F668F9A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C8-43DB-83A9-3BFF9F668F9A}"/>
                </c:ext>
              </c:extLst>
            </c:dLbl>
            <c:dLbl>
              <c:idx val="2"/>
              <c:layout>
                <c:manualLayout>
                  <c:x val="0"/>
                  <c:y val="-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C8-43DB-83A9-3BFF9F668F9A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graphiques_trim'!$G$48:$G$54</c:f>
              <c:strCache>
                <c:ptCount val="7"/>
                <c:pt idx="0">
                  <c:v>Nord</c:v>
                </c:pt>
                <c:pt idx="1">
                  <c:v>Bouches-du-Rhône</c:v>
                </c:pt>
                <c:pt idx="2">
                  <c:v>Haute-Garonne</c:v>
                </c:pt>
                <c:pt idx="3">
                  <c:v>Paca</c:v>
                </c:pt>
                <c:pt idx="4">
                  <c:v>France métro.</c:v>
                </c:pt>
                <c:pt idx="5">
                  <c:v>Gironde</c:v>
                </c:pt>
                <c:pt idx="6">
                  <c:v>Rhône</c:v>
                </c:pt>
              </c:strCache>
            </c:strRef>
          </c:cat>
          <c:val>
            <c:numRef>
              <c:f>'données graphiques_trim'!$H$48:$H$54</c:f>
              <c:numCache>
                <c:formatCode>#\ ##0.0</c:formatCode>
                <c:ptCount val="7"/>
                <c:pt idx="0">
                  <c:v>9.6999999999999993</c:v>
                </c:pt>
                <c:pt idx="1">
                  <c:v>8.6</c:v>
                </c:pt>
                <c:pt idx="2">
                  <c:v>8.1</c:v>
                </c:pt>
                <c:pt idx="3">
                  <c:v>8</c:v>
                </c:pt>
                <c:pt idx="4">
                  <c:v>7.3</c:v>
                </c:pt>
                <c:pt idx="5">
                  <c:v>7.1</c:v>
                </c:pt>
                <c:pt idx="6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6C8-43DB-83A9-3BFF9F668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3796896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graphiques_trim'!$G$48:$G$54</c:f>
              <c:strCache>
                <c:ptCount val="7"/>
                <c:pt idx="0">
                  <c:v>Nord</c:v>
                </c:pt>
                <c:pt idx="1">
                  <c:v>Bouches-du-Rhône</c:v>
                </c:pt>
                <c:pt idx="2">
                  <c:v>Haute-Garonne</c:v>
                </c:pt>
                <c:pt idx="3">
                  <c:v>Paca</c:v>
                </c:pt>
                <c:pt idx="4">
                  <c:v>France métro.</c:v>
                </c:pt>
                <c:pt idx="5">
                  <c:v>Gironde</c:v>
                </c:pt>
                <c:pt idx="6">
                  <c:v>Rhône</c:v>
                </c:pt>
              </c:strCache>
            </c:strRef>
          </c:xVal>
          <c:yVal>
            <c:numRef>
              <c:f>'données graphiques_trim'!$J$48:$J$54</c:f>
              <c:numCache>
                <c:formatCode>#\ ##0.0</c:formatCode>
                <c:ptCount val="7"/>
                <c:pt idx="0">
                  <c:v>9.9999999999999645E-2</c:v>
                </c:pt>
                <c:pt idx="1">
                  <c:v>0</c:v>
                </c:pt>
                <c:pt idx="2">
                  <c:v>9.9999999999999645E-2</c:v>
                </c:pt>
                <c:pt idx="3">
                  <c:v>9.9999999999999645E-2</c:v>
                </c:pt>
                <c:pt idx="4">
                  <c:v>0</c:v>
                </c:pt>
                <c:pt idx="5">
                  <c:v>0.19999999999999929</c:v>
                </c:pt>
                <c:pt idx="6">
                  <c:v>9.9999999999999645E-2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D6C8-43DB-83A9-3BFF9F668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05379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ax val="1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53796896"/>
        <c:crosses val="autoZero"/>
        <c:crossBetween val="between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2"/>
          <c:min val="0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4.1266774252943283E-2"/>
          <c:y val="0.10261907402419769"/>
          <c:w val="0.90099174329481158"/>
          <c:h val="5.030350079479502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Bouches-du-Rhône</a:t>
            </a:r>
          </a:p>
          <a:p>
            <a:pPr>
              <a:defRPr/>
            </a:pPr>
            <a:r>
              <a:rPr lang="fr-FR" sz="1100" b="0" i="1"/>
              <a:t>(données brutes, base 100 au T4</a:t>
            </a:r>
            <a:r>
              <a:rPr lang="fr-FR" sz="1100" b="0" i="1" u="none" strike="noStrike" kern="1200" baseline="0">
                <a:solidFill>
                  <a:sysClr val="windowText" lastClr="000000"/>
                </a:solidFill>
              </a:rPr>
              <a:t> 2021</a:t>
            </a:r>
            <a:r>
              <a:rPr lang="fr-FR" sz="1100" b="0" i="1"/>
              <a:t>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9861665867272696E-2"/>
          <c:y val="0.18217115983508711"/>
          <c:w val="0.88312922262587745"/>
          <c:h val="0.50026433417110538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RSA!$A$62:$A$104</c:f>
              <c:strCache>
                <c:ptCount val="43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</c:strCache>
            </c:strRef>
          </c:cat>
          <c:val>
            <c:numRef>
              <c:f>RSA!$AV$62:$AV$104</c:f>
              <c:numCache>
                <c:formatCode>0.0</c:formatCode>
                <c:ptCount val="43"/>
                <c:pt idx="0">
                  <c:v>100</c:v>
                </c:pt>
                <c:pt idx="1">
                  <c:v>98.408419971762285</c:v>
                </c:pt>
                <c:pt idx="2">
                  <c:v>97.150558336542161</c:v>
                </c:pt>
                <c:pt idx="3">
                  <c:v>96.868181234758055</c:v>
                </c:pt>
                <c:pt idx="4">
                  <c:v>96.881016557566426</c:v>
                </c:pt>
                <c:pt idx="5">
                  <c:v>96.431780259273523</c:v>
                </c:pt>
                <c:pt idx="6">
                  <c:v>96.277756385573099</c:v>
                </c:pt>
                <c:pt idx="7">
                  <c:v>95.623154922346302</c:v>
                </c:pt>
                <c:pt idx="8">
                  <c:v>95.494801694262605</c:v>
                </c:pt>
                <c:pt idx="9">
                  <c:v>95.417789757412393</c:v>
                </c:pt>
                <c:pt idx="10">
                  <c:v>95.610319599537931</c:v>
                </c:pt>
                <c:pt idx="11">
                  <c:v>96.008214606597349</c:v>
                </c:pt>
                <c:pt idx="12">
                  <c:v>95.250930560903598</c:v>
                </c:pt>
                <c:pt idx="13">
                  <c:v>93.030419715055828</c:v>
                </c:pt>
                <c:pt idx="14">
                  <c:v>92.478500834295986</c:v>
                </c:pt>
                <c:pt idx="15">
                  <c:v>92.594018739571311</c:v>
                </c:pt>
                <c:pt idx="16">
                  <c:v>92.003593890386355</c:v>
                </c:pt>
                <c:pt idx="17">
                  <c:v>92.234629700936978</c:v>
                </c:pt>
                <c:pt idx="18">
                  <c:v>91.682710820177121</c:v>
                </c:pt>
                <c:pt idx="19">
                  <c:v>90.861250160441529</c:v>
                </c:pt>
                <c:pt idx="20">
                  <c:v>89.783083044538571</c:v>
                </c:pt>
                <c:pt idx="21">
                  <c:v>89.372352714670782</c:v>
                </c:pt>
                <c:pt idx="22">
                  <c:v>89.731741753305101</c:v>
                </c:pt>
                <c:pt idx="23">
                  <c:v>90.283660634064944</c:v>
                </c:pt>
                <c:pt idx="24">
                  <c:v>90.514696444615581</c:v>
                </c:pt>
                <c:pt idx="25">
                  <c:v>90.078295469131049</c:v>
                </c:pt>
                <c:pt idx="26">
                  <c:v>89.654729816454875</c:v>
                </c:pt>
                <c:pt idx="27">
                  <c:v>89.308176100628927</c:v>
                </c:pt>
                <c:pt idx="28">
                  <c:v>88.97445770761135</c:v>
                </c:pt>
                <c:pt idx="29">
                  <c:v>88.97445770761135</c:v>
                </c:pt>
                <c:pt idx="30">
                  <c:v>88.961622384802979</c:v>
                </c:pt>
                <c:pt idx="31">
                  <c:v>89.038634321653191</c:v>
                </c:pt>
                <c:pt idx="32">
                  <c:v>88.409703504043122</c:v>
                </c:pt>
                <c:pt idx="33">
                  <c:v>88.871775125144396</c:v>
                </c:pt>
                <c:pt idx="34">
                  <c:v>89.410858683095881</c:v>
                </c:pt>
                <c:pt idx="35">
                  <c:v>90.168142728789618</c:v>
                </c:pt>
                <c:pt idx="36">
                  <c:v>90.219484020023103</c:v>
                </c:pt>
                <c:pt idx="37">
                  <c:v>90.591708381465793</c:v>
                </c:pt>
                <c:pt idx="38">
                  <c:v>89.513541265562822</c:v>
                </c:pt>
                <c:pt idx="39">
                  <c:v>89.102810935695032</c:v>
                </c:pt>
                <c:pt idx="40">
                  <c:v>90.001283532280837</c:v>
                </c:pt>
                <c:pt idx="41">
                  <c:v>89.667565139263246</c:v>
                </c:pt>
                <c:pt idx="42">
                  <c:v>89.603388525221405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9C-48A7-8E41-F392A44DA3DF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strRef>
              <c:f>RSA!$A$62:$A$104</c:f>
              <c:strCache>
                <c:ptCount val="43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</c:strCache>
            </c:strRef>
          </c:cat>
          <c:val>
            <c:numRef>
              <c:f>ASS!$AU$62:$AU$104</c:f>
              <c:numCache>
                <c:formatCode>0.0</c:formatCode>
                <c:ptCount val="43"/>
                <c:pt idx="0">
                  <c:v>100</c:v>
                </c:pt>
                <c:pt idx="1">
                  <c:v>99.184043517679058</c:v>
                </c:pt>
                <c:pt idx="2">
                  <c:v>98.368087035358116</c:v>
                </c:pt>
                <c:pt idx="3">
                  <c:v>96.464188576609246</c:v>
                </c:pt>
                <c:pt idx="4">
                  <c:v>94.922937443336352</c:v>
                </c:pt>
                <c:pt idx="5">
                  <c:v>94.288304623753405</c:v>
                </c:pt>
                <c:pt idx="6">
                  <c:v>92.112420670897549</c:v>
                </c:pt>
                <c:pt idx="7">
                  <c:v>92.65639165911152</c:v>
                </c:pt>
                <c:pt idx="8">
                  <c:v>92.20308250226654</c:v>
                </c:pt>
                <c:pt idx="9">
                  <c:v>89.301903898458747</c:v>
                </c:pt>
                <c:pt idx="10">
                  <c:v>88.123300090661829</c:v>
                </c:pt>
                <c:pt idx="11">
                  <c:v>87.216681776971896</c:v>
                </c:pt>
                <c:pt idx="12">
                  <c:v>86.310063463281963</c:v>
                </c:pt>
                <c:pt idx="13">
                  <c:v>85.766092475068007</c:v>
                </c:pt>
                <c:pt idx="14">
                  <c:v>84.85947416137806</c:v>
                </c:pt>
                <c:pt idx="15">
                  <c:v>83.771532184950132</c:v>
                </c:pt>
                <c:pt idx="16">
                  <c:v>82.411604714415233</c:v>
                </c:pt>
                <c:pt idx="17">
                  <c:v>81.776971894832272</c:v>
                </c:pt>
                <c:pt idx="18">
                  <c:v>80.689029918404358</c:v>
                </c:pt>
                <c:pt idx="19">
                  <c:v>82.230281051677252</c:v>
                </c:pt>
                <c:pt idx="20">
                  <c:v>81.867633726201277</c:v>
                </c:pt>
                <c:pt idx="21">
                  <c:v>80.507706255666363</c:v>
                </c:pt>
                <c:pt idx="22">
                  <c:v>79.963735267452407</c:v>
                </c:pt>
                <c:pt idx="23">
                  <c:v>80.145058930190388</c:v>
                </c:pt>
                <c:pt idx="24">
                  <c:v>80.235720761559378</c:v>
                </c:pt>
                <c:pt idx="25">
                  <c:v>79.51042611060744</c:v>
                </c:pt>
                <c:pt idx="26">
                  <c:v>79.601087941976417</c:v>
                </c:pt>
                <c:pt idx="27">
                  <c:v>79.419764279238436</c:v>
                </c:pt>
                <c:pt idx="28">
                  <c:v>78.513145965548503</c:v>
                </c:pt>
                <c:pt idx="29">
                  <c:v>79.05711695376246</c:v>
                </c:pt>
                <c:pt idx="30">
                  <c:v>79.51042611060744</c:v>
                </c:pt>
                <c:pt idx="31">
                  <c:v>81.323662737987306</c:v>
                </c:pt>
                <c:pt idx="32">
                  <c:v>82.048957388939257</c:v>
                </c:pt>
                <c:pt idx="33">
                  <c:v>81.414324569356296</c:v>
                </c:pt>
                <c:pt idx="34">
                  <c:v>82.411604714415233</c:v>
                </c:pt>
                <c:pt idx="35">
                  <c:v>84.224841341795113</c:v>
                </c:pt>
                <c:pt idx="36">
                  <c:v>85.584768812330012</c:v>
                </c:pt>
                <c:pt idx="37">
                  <c:v>87.851314596554857</c:v>
                </c:pt>
                <c:pt idx="38">
                  <c:v>89.120580235720752</c:v>
                </c:pt>
                <c:pt idx="39">
                  <c:v>90.299184043517684</c:v>
                </c:pt>
                <c:pt idx="40">
                  <c:v>90.389845874886674</c:v>
                </c:pt>
                <c:pt idx="41">
                  <c:v>91.477787851314602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9C-48A7-8E41-F392A44DA3DF}"/>
            </c:ext>
          </c:extLst>
        </c:ser>
        <c:ser>
          <c:idx val="3"/>
          <c:order val="2"/>
          <c:tx>
            <c:v>PA</c:v>
          </c:tx>
          <c:marker>
            <c:symbol val="none"/>
          </c:marker>
          <c:cat>
            <c:strRef>
              <c:f>RSA!$A$62:$A$104</c:f>
              <c:strCache>
                <c:ptCount val="43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</c:strCache>
            </c:strRef>
          </c:cat>
          <c:val>
            <c:numRef>
              <c:f>PA!$AU$62:$AU$104</c:f>
              <c:numCache>
                <c:formatCode>0.0</c:formatCode>
                <c:ptCount val="43"/>
                <c:pt idx="0">
                  <c:v>100</c:v>
                </c:pt>
                <c:pt idx="1">
                  <c:v>99.533093570572277</c:v>
                </c:pt>
                <c:pt idx="2">
                  <c:v>98.75070982396366</c:v>
                </c:pt>
                <c:pt idx="3">
                  <c:v>98.870591204492399</c:v>
                </c:pt>
                <c:pt idx="4">
                  <c:v>98.706542999558337</c:v>
                </c:pt>
                <c:pt idx="5">
                  <c:v>99.400593097356307</c:v>
                </c:pt>
                <c:pt idx="6">
                  <c:v>99.949523629251061</c:v>
                </c:pt>
                <c:pt idx="7">
                  <c:v>99.652974951101015</c:v>
                </c:pt>
                <c:pt idx="8">
                  <c:v>100.17666729762129</c:v>
                </c:pt>
                <c:pt idx="9">
                  <c:v>100.99690832229162</c:v>
                </c:pt>
                <c:pt idx="10">
                  <c:v>101.76036342986939</c:v>
                </c:pt>
                <c:pt idx="11">
                  <c:v>102.29036532273329</c:v>
                </c:pt>
                <c:pt idx="12">
                  <c:v>102.37238942520032</c:v>
                </c:pt>
                <c:pt idx="13">
                  <c:v>102.17679348854818</c:v>
                </c:pt>
                <c:pt idx="14">
                  <c:v>101.55845794687362</c:v>
                </c:pt>
                <c:pt idx="15">
                  <c:v>101.72881569815131</c:v>
                </c:pt>
                <c:pt idx="16">
                  <c:v>101.36286201022146</c:v>
                </c:pt>
                <c:pt idx="17">
                  <c:v>101.98750709823963</c:v>
                </c:pt>
                <c:pt idx="18">
                  <c:v>102.1831030348918</c:v>
                </c:pt>
                <c:pt idx="19">
                  <c:v>101.74143479083855</c:v>
                </c:pt>
                <c:pt idx="20">
                  <c:v>101.91179254211622</c:v>
                </c:pt>
                <c:pt idx="21">
                  <c:v>102.39131806423119</c:v>
                </c:pt>
                <c:pt idx="22">
                  <c:v>102.30298441542054</c:v>
                </c:pt>
                <c:pt idx="23">
                  <c:v>102.14524575683008</c:v>
                </c:pt>
                <c:pt idx="24">
                  <c:v>101.8297684396492</c:v>
                </c:pt>
                <c:pt idx="25">
                  <c:v>100.78869329295223</c:v>
                </c:pt>
                <c:pt idx="26">
                  <c:v>99.867499526784016</c:v>
                </c:pt>
                <c:pt idx="27">
                  <c:v>99.457379014448861</c:v>
                </c:pt>
                <c:pt idx="28">
                  <c:v>99.059877594800938</c:v>
                </c:pt>
                <c:pt idx="29">
                  <c:v>99.507855385197814</c:v>
                </c:pt>
                <c:pt idx="30">
                  <c:v>100.01892863903086</c:v>
                </c:pt>
                <c:pt idx="31">
                  <c:v>101.23036153700549</c:v>
                </c:pt>
                <c:pt idx="32">
                  <c:v>102.17048394220456</c:v>
                </c:pt>
                <c:pt idx="33">
                  <c:v>102.9591772351568</c:v>
                </c:pt>
                <c:pt idx="34">
                  <c:v>103.12953498643446</c:v>
                </c:pt>
                <c:pt idx="35">
                  <c:v>102.98441542053128</c:v>
                </c:pt>
                <c:pt idx="36">
                  <c:v>104.09489557700802</c:v>
                </c:pt>
                <c:pt idx="37">
                  <c:v>104.441920625907</c:v>
                </c:pt>
                <c:pt idx="38">
                  <c:v>103.19263044987066</c:v>
                </c:pt>
                <c:pt idx="39">
                  <c:v>102.22726985929711</c:v>
                </c:pt>
                <c:pt idx="40">
                  <c:v>100.95274149788631</c:v>
                </c:pt>
                <c:pt idx="41">
                  <c:v>100.46690642942772</c:v>
                </c:pt>
                <c:pt idx="42">
                  <c:v>100.15142911224683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9C-48A7-8E41-F392A44DA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94624"/>
        <c:axId val="229596160"/>
      </c:lineChart>
      <c:catAx>
        <c:axId val="229594624"/>
        <c:scaling>
          <c:orientation val="minMax"/>
          <c:max val="43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1000" baseline="0"/>
            </a:pPr>
            <a:endParaRPr lang="fr-FR"/>
          </a:p>
        </c:txPr>
        <c:crossAx val="229596160"/>
        <c:crossesAt val="100"/>
        <c:auto val="1"/>
        <c:lblAlgn val="ctr"/>
        <c:lblOffset val="100"/>
        <c:tickMarkSkip val="3"/>
        <c:noMultiLvlLbl val="1"/>
      </c:catAx>
      <c:valAx>
        <c:axId val="229596160"/>
        <c:scaling>
          <c:orientation val="minMax"/>
          <c:max val="108"/>
          <c:min val="76"/>
        </c:scaling>
        <c:delete val="0"/>
        <c:axPos val="l"/>
        <c:majorGridlines/>
        <c:numFmt formatCode="0" sourceLinked="0"/>
        <c:majorTickMark val="out"/>
        <c:minorTickMark val="none"/>
        <c:tickLblPos val="low"/>
        <c:crossAx val="229594624"/>
        <c:crossesAt val="43862"/>
        <c:crossBetween val="midCat"/>
        <c:majorUnit val="4"/>
      </c:valAx>
      <c:spPr>
        <a:ln>
          <a:solidFill>
            <a:schemeClr val="tx1">
              <a:tint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9029759205527211"/>
          <c:y val="0.769177735133866"/>
          <c:w val="0.38762698385573036"/>
          <c:h val="5.880622239293258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du cumul annuel glissant des créations d'entreprises </a:t>
            </a:r>
          </a:p>
          <a:p>
            <a:pPr>
              <a:defRPr/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(données brutes, en </a:t>
            </a: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base 100 au 1</a:t>
            </a:r>
            <a:r>
              <a:rPr lang="fr-FR" sz="1000" b="0" i="1" u="none" strike="noStrike" kern="1200" spc="0" baseline="30000">
                <a:solidFill>
                  <a:srgbClr val="000000"/>
                </a:solidFill>
                <a:latin typeface="Calibri"/>
              </a:rPr>
              <a:t>e </a:t>
            </a: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trimestre 2015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)</a:t>
            </a:r>
          </a:p>
        </c:rich>
      </c:tx>
      <c:layout>
        <c:manualLayout>
          <c:xMode val="edge"/>
          <c:yMode val="edge"/>
          <c:x val="0.21786639343918568"/>
          <c:y val="2.0233109768680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0918923802737791E-2"/>
          <c:y val="0.24729020639798646"/>
          <c:w val="0.92942066234906906"/>
          <c:h val="0.52392569192019056"/>
        </c:manualLayout>
      </c:layout>
      <c:lineChart>
        <c:grouping val="standard"/>
        <c:varyColors val="0"/>
        <c:ser>
          <c:idx val="3"/>
          <c:order val="0"/>
          <c:tx>
            <c:v>Total Bouches-du-Rhône</c:v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annuel'!$AB$10:$AB$51</c:f>
              <c:numCache>
                <c:formatCode>0.0</c:formatCode>
                <c:ptCount val="42"/>
                <c:pt idx="0">
                  <c:v>100</c:v>
                </c:pt>
                <c:pt idx="1">
                  <c:v>99.156394994610295</c:v>
                </c:pt>
                <c:pt idx="2">
                  <c:v>98.973613910109208</c:v>
                </c:pt>
                <c:pt idx="3">
                  <c:v>98.279983127899897</c:v>
                </c:pt>
                <c:pt idx="4">
                  <c:v>99.873459249191541</c:v>
                </c:pt>
                <c:pt idx="5">
                  <c:v>102.10901251347424</c:v>
                </c:pt>
                <c:pt idx="6">
                  <c:v>102.81201668463234</c:v>
                </c:pt>
                <c:pt idx="7">
                  <c:v>103.99775038665229</c:v>
                </c:pt>
                <c:pt idx="8">
                  <c:v>105.80681445376577</c:v>
                </c:pt>
                <c:pt idx="9">
                  <c:v>106.1583165393448</c:v>
                </c:pt>
                <c:pt idx="10">
                  <c:v>109.68739747855838</c:v>
                </c:pt>
                <c:pt idx="11">
                  <c:v>114.38815203636874</c:v>
                </c:pt>
                <c:pt idx="12">
                  <c:v>120.69175610441955</c:v>
                </c:pt>
                <c:pt idx="13">
                  <c:v>128.04986642920747</c:v>
                </c:pt>
                <c:pt idx="14">
                  <c:v>131.98668978769274</c:v>
                </c:pt>
                <c:pt idx="15">
                  <c:v>135.55326428270141</c:v>
                </c:pt>
                <c:pt idx="16">
                  <c:v>141.79125462811081</c:v>
                </c:pt>
                <c:pt idx="17">
                  <c:v>146.19674743403476</c:v>
                </c:pt>
                <c:pt idx="18">
                  <c:v>150.48507287809906</c:v>
                </c:pt>
                <c:pt idx="19">
                  <c:v>156.32000749871116</c:v>
                </c:pt>
                <c:pt idx="20">
                  <c:v>155.25144115855088</c:v>
                </c:pt>
                <c:pt idx="21">
                  <c:v>146.39358860195904</c:v>
                </c:pt>
                <c:pt idx="22">
                  <c:v>154.04227398415898</c:v>
                </c:pt>
                <c:pt idx="23">
                  <c:v>161.08168908468855</c:v>
                </c:pt>
                <c:pt idx="24">
                  <c:v>174.60748933777006</c:v>
                </c:pt>
                <c:pt idx="25">
                  <c:v>202.45114121010454</c:v>
                </c:pt>
                <c:pt idx="26">
                  <c:v>201.3122744528284</c:v>
                </c:pt>
                <c:pt idx="27">
                  <c:v>206.71603318179689</c:v>
                </c:pt>
                <c:pt idx="28">
                  <c:v>207.87833341144491</c:v>
                </c:pt>
                <c:pt idx="29">
                  <c:v>201.57004264891972</c:v>
                </c:pt>
                <c:pt idx="30">
                  <c:v>209.66865070066083</c:v>
                </c:pt>
                <c:pt idx="31">
                  <c:v>213.2258518067207</c:v>
                </c:pt>
                <c:pt idx="32">
                  <c:v>207.22219618503067</c:v>
                </c:pt>
                <c:pt idx="33">
                  <c:v>201.19510709096872</c:v>
                </c:pt>
                <c:pt idx="34">
                  <c:v>197.14111637062379</c:v>
                </c:pt>
                <c:pt idx="35">
                  <c:v>190.4297698833013</c:v>
                </c:pt>
                <c:pt idx="36">
                  <c:v>194.99461030135444</c:v>
                </c:pt>
                <c:pt idx="37">
                  <c:v>196.61620658949244</c:v>
                </c:pt>
                <c:pt idx="38">
                  <c:v>195.25706519192013</c:v>
                </c:pt>
                <c:pt idx="39">
                  <c:v>195.83352861226976</c:v>
                </c:pt>
                <c:pt idx="40">
                  <c:v>194.10882504569526</c:v>
                </c:pt>
                <c:pt idx="41">
                  <c:v>196.1100435862586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6A-4552-993E-84589B998ED8}"/>
            </c:ext>
          </c:extLst>
        </c:ser>
        <c:ser>
          <c:idx val="1"/>
          <c:order val="1"/>
          <c:tx>
            <c:v>Bouches-du-Rhône hors micro-entrepreneurs</c:v>
          </c:tx>
          <c:spPr>
            <a:ln w="28575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annuel'!$AA$10:$AA$51</c:f>
              <c:numCache>
                <c:formatCode>0.0</c:formatCode>
                <c:ptCount val="42"/>
                <c:pt idx="0">
                  <c:v>100</c:v>
                </c:pt>
                <c:pt idx="1">
                  <c:v>102.73744113029828</c:v>
                </c:pt>
                <c:pt idx="2">
                  <c:v>104.46428571428572</c:v>
                </c:pt>
                <c:pt idx="3">
                  <c:v>107.21153846153845</c:v>
                </c:pt>
                <c:pt idx="4">
                  <c:v>112.06828885400316</c:v>
                </c:pt>
                <c:pt idx="5">
                  <c:v>115.71821036106751</c:v>
                </c:pt>
                <c:pt idx="6">
                  <c:v>118.05337519623234</c:v>
                </c:pt>
                <c:pt idx="7">
                  <c:v>120.16287284144427</c:v>
                </c:pt>
                <c:pt idx="8">
                  <c:v>122.77276295133439</c:v>
                </c:pt>
                <c:pt idx="9">
                  <c:v>123.43014128728413</c:v>
                </c:pt>
                <c:pt idx="10">
                  <c:v>126.36381475667191</c:v>
                </c:pt>
                <c:pt idx="11">
                  <c:v>129.01295133437992</c:v>
                </c:pt>
                <c:pt idx="12">
                  <c:v>129.67032967032966</c:v>
                </c:pt>
                <c:pt idx="13">
                  <c:v>133.8598901098901</c:v>
                </c:pt>
                <c:pt idx="14">
                  <c:v>134.4387755102041</c:v>
                </c:pt>
                <c:pt idx="15">
                  <c:v>135.46899529042386</c:v>
                </c:pt>
                <c:pt idx="16">
                  <c:v>139.92346938775512</c:v>
                </c:pt>
                <c:pt idx="17">
                  <c:v>142.71978021978023</c:v>
                </c:pt>
                <c:pt idx="18">
                  <c:v>143.90698587127159</c:v>
                </c:pt>
                <c:pt idx="19">
                  <c:v>141.6993720565149</c:v>
                </c:pt>
                <c:pt idx="20">
                  <c:v>136.361852433281</c:v>
                </c:pt>
                <c:pt idx="21">
                  <c:v>121.55612244897959</c:v>
                </c:pt>
                <c:pt idx="22">
                  <c:v>122.2723704866562</c:v>
                </c:pt>
                <c:pt idx="23">
                  <c:v>127.12912087912088</c:v>
                </c:pt>
                <c:pt idx="24">
                  <c:v>134.7723704866562</c:v>
                </c:pt>
                <c:pt idx="25">
                  <c:v>152.00156985871271</c:v>
                </c:pt>
                <c:pt idx="26">
                  <c:v>154.05219780219781</c:v>
                </c:pt>
                <c:pt idx="27">
                  <c:v>155.27864992150705</c:v>
                </c:pt>
                <c:pt idx="28">
                  <c:v>152.58045525902668</c:v>
                </c:pt>
                <c:pt idx="29">
                  <c:v>151.04003139717426</c:v>
                </c:pt>
                <c:pt idx="30">
                  <c:v>152.56083202511775</c:v>
                </c:pt>
                <c:pt idx="31">
                  <c:v>155.14128728414443</c:v>
                </c:pt>
                <c:pt idx="32">
                  <c:v>151.56004709576138</c:v>
                </c:pt>
                <c:pt idx="33">
                  <c:v>147.87087912087912</c:v>
                </c:pt>
                <c:pt idx="34">
                  <c:v>146.50706436420722</c:v>
                </c:pt>
                <c:pt idx="35">
                  <c:v>144.2111459968603</c:v>
                </c:pt>
                <c:pt idx="36">
                  <c:v>150.96153846153845</c:v>
                </c:pt>
                <c:pt idx="37">
                  <c:v>152.65894819466249</c:v>
                </c:pt>
                <c:pt idx="38">
                  <c:v>150.75549450549451</c:v>
                </c:pt>
                <c:pt idx="39">
                  <c:v>149.2052590266876</c:v>
                </c:pt>
                <c:pt idx="40">
                  <c:v>147.46860282574568</c:v>
                </c:pt>
                <c:pt idx="41">
                  <c:v>147.75313971742543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6A-4552-993E-84589B998ED8}"/>
            </c:ext>
          </c:extLst>
        </c:ser>
        <c:ser>
          <c:idx val="2"/>
          <c:order val="2"/>
          <c:tx>
            <c:v>Total Provence-Alpes-Côte d'Azur</c:v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annuel'!$T$10:$T$51</c:f>
              <c:numCache>
                <c:formatCode>0.0</c:formatCode>
                <c:ptCount val="42"/>
                <c:pt idx="0">
                  <c:v>100</c:v>
                </c:pt>
                <c:pt idx="1">
                  <c:v>98.939875299434263</c:v>
                </c:pt>
                <c:pt idx="2">
                  <c:v>98.503253427566634</c:v>
                </c:pt>
                <c:pt idx="3">
                  <c:v>97.949406228232618</c:v>
                </c:pt>
                <c:pt idx="4">
                  <c:v>99.559980292553647</c:v>
                </c:pt>
                <c:pt idx="5">
                  <c:v>101.47975739453967</c:v>
                </c:pt>
                <c:pt idx="6">
                  <c:v>101.42029527191178</c:v>
                </c:pt>
                <c:pt idx="7">
                  <c:v>101.868809568305</c:v>
                </c:pt>
                <c:pt idx="8">
                  <c:v>102.61123664225889</c:v>
                </c:pt>
                <c:pt idx="9">
                  <c:v>102.6791933538336</c:v>
                </c:pt>
                <c:pt idx="10">
                  <c:v>105.0440869166341</c:v>
                </c:pt>
                <c:pt idx="11">
                  <c:v>108.72054501282682</c:v>
                </c:pt>
                <c:pt idx="12">
                  <c:v>113.93962046176584</c:v>
                </c:pt>
                <c:pt idx="13">
                  <c:v>119.25383530690949</c:v>
                </c:pt>
                <c:pt idx="14">
                  <c:v>122.52085421586449</c:v>
                </c:pt>
                <c:pt idx="15">
                  <c:v>125.09981142012538</c:v>
                </c:pt>
                <c:pt idx="16">
                  <c:v>129.89415742172235</c:v>
                </c:pt>
                <c:pt idx="17">
                  <c:v>133.11700446815377</c:v>
                </c:pt>
                <c:pt idx="18">
                  <c:v>136.85292468697438</c:v>
                </c:pt>
                <c:pt idx="19">
                  <c:v>142.87728716807393</c:v>
                </c:pt>
                <c:pt idx="20">
                  <c:v>141.59120640152224</c:v>
                </c:pt>
                <c:pt idx="21">
                  <c:v>134.12955947061721</c:v>
                </c:pt>
                <c:pt idx="22">
                  <c:v>141.65576527751821</c:v>
                </c:pt>
                <c:pt idx="23">
                  <c:v>147.08210869676017</c:v>
                </c:pt>
                <c:pt idx="24">
                  <c:v>157.85324748135437</c:v>
                </c:pt>
                <c:pt idx="25">
                  <c:v>179.44989041980259</c:v>
                </c:pt>
                <c:pt idx="26">
                  <c:v>177.83761743769219</c:v>
                </c:pt>
                <c:pt idx="27">
                  <c:v>181.56164523198723</c:v>
                </c:pt>
                <c:pt idx="28">
                  <c:v>183.82290480963627</c:v>
                </c:pt>
                <c:pt idx="29">
                  <c:v>180.62044477667726</c:v>
                </c:pt>
                <c:pt idx="30">
                  <c:v>186.25235724843273</c:v>
                </c:pt>
                <c:pt idx="31">
                  <c:v>187.68794278044885</c:v>
                </c:pt>
                <c:pt idx="32">
                  <c:v>184.0658500535159</c:v>
                </c:pt>
                <c:pt idx="33">
                  <c:v>180.45564975110855</c:v>
                </c:pt>
                <c:pt idx="34">
                  <c:v>178.67178607227197</c:v>
                </c:pt>
                <c:pt idx="35">
                  <c:v>175.2382732199589</c:v>
                </c:pt>
                <c:pt idx="36">
                  <c:v>179.67754540357791</c:v>
                </c:pt>
                <c:pt idx="37">
                  <c:v>180.32313416353782</c:v>
                </c:pt>
                <c:pt idx="38">
                  <c:v>179.51784713137729</c:v>
                </c:pt>
                <c:pt idx="39">
                  <c:v>180.40128438184877</c:v>
                </c:pt>
                <c:pt idx="40">
                  <c:v>177.42987716824382</c:v>
                </c:pt>
                <c:pt idx="41">
                  <c:v>180.09717809755185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6A-4552-993E-84589B998ED8}"/>
            </c:ext>
          </c:extLst>
        </c:ser>
        <c:ser>
          <c:idx val="0"/>
          <c:order val="3"/>
          <c:tx>
            <c:v>Provence-Alpes-Côte d'Azur hors micro-entrepreneurs</c:v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annuel'!$S$10:$S$51</c:f>
              <c:numCache>
                <c:formatCode>0.0</c:formatCode>
                <c:ptCount val="42"/>
                <c:pt idx="0">
                  <c:v>100</c:v>
                </c:pt>
                <c:pt idx="1">
                  <c:v>98.698125719870163</c:v>
                </c:pt>
                <c:pt idx="2">
                  <c:v>98.952916128581904</c:v>
                </c:pt>
                <c:pt idx="3">
                  <c:v>99.232138494293395</c:v>
                </c:pt>
                <c:pt idx="4">
                  <c:v>102.80967505497189</c:v>
                </c:pt>
                <c:pt idx="5">
                  <c:v>106.614079787791</c:v>
                </c:pt>
                <c:pt idx="6">
                  <c:v>107.84963875606437</c:v>
                </c:pt>
                <c:pt idx="7">
                  <c:v>110.15322327318418</c:v>
                </c:pt>
                <c:pt idx="8">
                  <c:v>111.6365920910265</c:v>
                </c:pt>
                <c:pt idx="9">
                  <c:v>111.85647970402431</c:v>
                </c:pt>
                <c:pt idx="10">
                  <c:v>114.05884611357368</c:v>
                </c:pt>
                <c:pt idx="11">
                  <c:v>116.16697497469548</c:v>
                </c:pt>
                <c:pt idx="12">
                  <c:v>117.29433527625564</c:v>
                </c:pt>
                <c:pt idx="13">
                  <c:v>120.8963037939339</c:v>
                </c:pt>
                <c:pt idx="14">
                  <c:v>122.08299884820775</c:v>
                </c:pt>
                <c:pt idx="15">
                  <c:v>121.24533175107327</c:v>
                </c:pt>
                <c:pt idx="16">
                  <c:v>124.84031970960874</c:v>
                </c:pt>
                <c:pt idx="17">
                  <c:v>125.80014659174199</c:v>
                </c:pt>
                <c:pt idx="18">
                  <c:v>125.67100624760043</c:v>
                </c:pt>
                <c:pt idx="19">
                  <c:v>124.03057484904541</c:v>
                </c:pt>
                <c:pt idx="20">
                  <c:v>116.41827510383582</c:v>
                </c:pt>
                <c:pt idx="21">
                  <c:v>103.01909182925553</c:v>
                </c:pt>
                <c:pt idx="22">
                  <c:v>104.13947157167289</c:v>
                </c:pt>
                <c:pt idx="23">
                  <c:v>108.20215699277512</c:v>
                </c:pt>
                <c:pt idx="24">
                  <c:v>113.61209032843531</c:v>
                </c:pt>
                <c:pt idx="25">
                  <c:v>128.56444801228579</c:v>
                </c:pt>
                <c:pt idx="26">
                  <c:v>129.57313880841858</c:v>
                </c:pt>
                <c:pt idx="27">
                  <c:v>129.76859446441659</c:v>
                </c:pt>
                <c:pt idx="28">
                  <c:v>129.97801123870022</c:v>
                </c:pt>
                <c:pt idx="29">
                  <c:v>128.35503123800217</c:v>
                </c:pt>
                <c:pt idx="30">
                  <c:v>129.01818435656696</c:v>
                </c:pt>
                <c:pt idx="31">
                  <c:v>130.89595476597674</c:v>
                </c:pt>
                <c:pt idx="32">
                  <c:v>128.32710900143101</c:v>
                </c:pt>
                <c:pt idx="33">
                  <c:v>125.58025897874421</c:v>
                </c:pt>
                <c:pt idx="34">
                  <c:v>124.81937803218037</c:v>
                </c:pt>
                <c:pt idx="35">
                  <c:v>123.44071760147988</c:v>
                </c:pt>
                <c:pt idx="36">
                  <c:v>128.05137691529092</c:v>
                </c:pt>
                <c:pt idx="37">
                  <c:v>128.45624934557259</c:v>
                </c:pt>
                <c:pt idx="38">
                  <c:v>126.95193885030191</c:v>
                </c:pt>
                <c:pt idx="39">
                  <c:v>125.88740358102683</c:v>
                </c:pt>
                <c:pt idx="40">
                  <c:v>122.8229381173432</c:v>
                </c:pt>
                <c:pt idx="41">
                  <c:v>123.76880388119089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6A-4552-993E-84589B998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317920"/>
        <c:axId val="1705316960"/>
      </c:lineChart>
      <c:catAx>
        <c:axId val="170531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6960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1705316960"/>
        <c:scaling>
          <c:orientation val="minMax"/>
          <c:max val="22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7920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633682742078191E-2"/>
          <c:y val="0.10190922057280717"/>
          <c:w val="0.92431118858147676"/>
          <c:h val="0.1313306052462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0.86096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2948940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0.02599</cdr:x>
      <cdr:y>0.85678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75" y="3190875"/>
          <a:ext cx="6546165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0.88029</cdr:y>
    </cdr:from>
    <cdr:to>
      <cdr:x>1</cdr:x>
      <cdr:y>1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DA88C067-CF1C-7E00-BE62-B413ECD558F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31074"/>
          <a:ext cx="6124576" cy="520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200" b="1" i="0" u="none" strike="noStrike" baseline="0">
              <a:solidFill>
                <a:srgbClr val="000000"/>
              </a:solidFill>
              <a:latin typeface="Calibri"/>
            </a:rPr>
            <a:t>Note</a:t>
          </a:r>
          <a:r>
            <a:rPr lang="fr-FR" sz="1200" b="0" i="0" u="none" strike="noStrike" baseline="0">
              <a:solidFill>
                <a:srgbClr val="000000"/>
              </a:solidFill>
              <a:latin typeface="Calibri"/>
            </a:rPr>
            <a:t> : données en date de jugement. Chaque point représente l'évolution du cumul des quatre derniers trimestres.</a:t>
          </a:r>
        </a:p>
        <a:p xmlns:a="http://schemas.openxmlformats.org/drawingml/2006/main">
          <a:pPr algn="l" rtl="0">
            <a:defRPr sz="1000"/>
          </a:pPr>
          <a:r>
            <a:rPr lang="fr-FR" sz="1200" b="1" i="1" u="none" strike="noStrike" baseline="0">
              <a:solidFill>
                <a:srgbClr val="000000"/>
              </a:solidFill>
              <a:latin typeface="Calibri"/>
            </a:rPr>
            <a:t>Source</a:t>
          </a:r>
          <a:r>
            <a:rPr lang="fr-FR" sz="1200" b="0" i="1" u="none" strike="noStrike" baseline="0">
              <a:solidFill>
                <a:srgbClr val="000000"/>
              </a:solidFill>
              <a:latin typeface="Calibri"/>
            </a:rPr>
            <a:t> : Banque de France, Fiben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0.01213</cdr:x>
      <cdr:y>0</cdr:y>
    </cdr:from>
    <cdr:to>
      <cdr:x>0.9711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34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Bouches-du-Rhône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0.11387</cdr:x>
      <cdr:y>0</cdr:y>
    </cdr:from>
    <cdr:to>
      <cdr:x>0.94144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03681" y="0"/>
          <a:ext cx="5841009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Bouches-du-Rhône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T1 2025 et le T2 2025)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 dirty="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95240F31-DCB2-D90F-60E8-EBBFF01AA8C5}"/>
            </a:ext>
          </a:extLst>
        </cdr:cNvPr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0.01243</cdr:y>
    </cdr:from>
    <cdr:to>
      <cdr:x>0.97288</cdr:x>
      <cdr:y>0.16829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171" y="56238"/>
          <a:ext cx="6643904" cy="7051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Bouches-du-Rhône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2015)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0.00709</cdr:x>
      <cdr:y>0.85781</cdr:y>
    </cdr:from>
    <cdr:to>
      <cdr:x>0.97062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25" y="3505201"/>
          <a:ext cx="6475775" cy="581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0.82395</cdr:y>
    </cdr:from>
    <cdr:to>
      <cdr:x>1</cdr:x>
      <cdr:y>0.97377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3052906"/>
          <a:ext cx="7867650" cy="555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1 500 contrats d'apprentissage ont commencé entre avril et juin 2025 dans les </a:t>
          </a:r>
          <a:r>
            <a:rPr lang="fr-FR" sz="900" b="0" i="0" baseline="0" dirty="0" err="1">
              <a:effectLst/>
              <a:latin typeface="+mn-lt"/>
              <a:ea typeface="+mn-ea"/>
              <a:cs typeface="+mn-cs"/>
            </a:rPr>
            <a:t>Bouches-de-Rhône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. Fin juin 2025, le département  compte 32 300 bénéficiaires de contrats d'apprentissage.</a:t>
          </a:r>
          <a:endParaRPr lang="fr-FR" sz="900" dirty="0">
            <a:effectLst/>
          </a:endParaRPr>
        </a:p>
        <a:p xmlns:a="http://schemas.openxmlformats.org/drawingml/2006/main">
          <a:pPr rtl="0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b="1" i="1" baseline="0">
              <a:effectLst/>
              <a:latin typeface="+mn-lt"/>
              <a:ea typeface="+mn-ea"/>
              <a:cs typeface="+mn-cs"/>
            </a:rPr>
            <a:t>: </a:t>
          </a:r>
          <a:r>
            <a:rPr lang="fr-FR" sz="900" i="1"/>
            <a:t>Dares, Système d'information sur l'apprentissage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- </a:t>
          </a:r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Dares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0.02604</cdr:x>
      <cdr:y>0.84615</cdr:y>
    </cdr:from>
    <cdr:to>
      <cdr:x>0.9091</cdr:x>
      <cdr:y>0.99704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3" y="2724142"/>
          <a:ext cx="5921447" cy="48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taux de chômage localisés (régional et départementaux)</a:t>
          </a:r>
        </a:p>
        <a:p xmlns:a="http://schemas.openxmlformats.org/drawingml/2006/main">
          <a:pPr algn="l" rtl="0">
            <a:defRPr sz="1000"/>
          </a:pP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0.84194</cdr:y>
    </cdr:from>
    <cdr:to>
      <cdr:x>0</cdr:x>
      <cdr:y>0.84218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Bouches-du-Rhône, les critères retenus sont le nombre total d'emplois (salariés et non salariés) du département, ainsi qu'une structurelle sectorielle proche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0.00196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2023</a:t>
          </a:r>
          <a:endParaRPr lang="fr-FR" sz="1100"/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0800" y="50800"/>
          <a:ext cx="6886589" cy="371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T2 2025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0.82361</cdr:y>
    </cdr:from>
    <cdr:to>
      <cdr:x>1</cdr:x>
      <cdr:y>0.9886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98900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 i="0" baseline="0">
              <a:effectLst/>
              <a:latin typeface="+mn-lt"/>
              <a:ea typeface="+mn-ea"/>
              <a:cs typeface="+mn-cs"/>
            </a:rPr>
            <a:t>* Pour évaluer la comparabilité avec Bouches-du-Rhône, les critères retenus sont le nombre total d'emplois (salariés et non salariés) du département, ainsi qu'une structure sectorielle proche</a:t>
          </a:r>
          <a:endParaRPr lang="fr-FR" sz="1000">
            <a:effectLst/>
          </a:endParaRP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0.80753</cdr:y>
    </cdr:from>
    <cdr:to>
      <cdr:x>0.99065</cdr:x>
      <cdr:y>0.99738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676650"/>
          <a:ext cx="6057873" cy="864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l’ASS, elle renvoie à l’individu qui perçoit l’allocation.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</a:t>
          </a:r>
          <a:r>
            <a:rPr lang="fr-FR" sz="1000" b="0" i="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1100" b="0" i="0">
              <a:effectLst/>
              <a:latin typeface="+mn-lt"/>
              <a:ea typeface="+mn-ea"/>
              <a:cs typeface="+mn-cs"/>
            </a:rPr>
            <a:t>mai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>
              <a:effectLst/>
              <a:latin typeface="+mn-lt"/>
              <a:ea typeface="+mn-ea"/>
              <a:cs typeface="+mn-cs"/>
            </a:rPr>
            <a:t>données provisoires</a:t>
          </a:r>
          <a:endParaRPr lang="fr-FR" sz="1000">
            <a:effectLst/>
          </a:endParaRPr>
        </a:p>
        <a:p xmlns:a="http://schemas.openxmlformats.org/drawingml/2006/main">
          <a:r>
            <a:rPr lang="fr-FR" sz="1000" b="1" i="1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Cnaf, Allstat FR6 et FR2 ; MSA ;  France Travail, FNA - </a:t>
          </a:r>
          <a:r>
            <a:rPr lang="fr-FR" sz="10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Drees</a:t>
          </a:r>
          <a:endParaRPr lang="fr-FR" sz="1000">
            <a:effectLst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0.02592</cdr:x>
      <cdr:y>0.90134</cdr:y>
    </cdr:from>
    <cdr:to>
      <cdr:x>0.89902</cdr:x>
      <cdr:y>0.98028</cdr:y>
    </cdr:to>
    <cdr:sp macro="" textlink="">
      <cdr:nvSpPr>
        <cdr:cNvPr id="2" name="Text Box 1">
          <a:extLst xmlns:a="http://schemas.openxmlformats.org/drawingml/2006/main">
            <a:ext uri="{FF2B5EF4-FFF2-40B4-BE49-F238E27FC236}">
              <a16:creationId xmlns:a16="http://schemas.microsoft.com/office/drawing/2014/main" id="{7E4BD3CD-C52D-50EC-A772-6E89A58BAE0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150" y="4060825"/>
          <a:ext cx="6203955" cy="355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Champ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 : ensemble des activités marchandes hors agriculture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+mn-lt"/>
            </a:rPr>
            <a:t>Source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: Insee, SIDE (Système d'information sur la démographie d'entreprises)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42B4-5B0C-4F64-B942-15A058E52D3B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5D0B-1863-49FE-BB0E-BE766CD87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0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04487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161105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589054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925405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695518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85701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septembre 2025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426952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66951" y="6520993"/>
            <a:ext cx="556256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6213216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56280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253081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00875"/>
            <a:ext cx="2528714" cy="16858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24" y="4356280"/>
            <a:ext cx="2508319" cy="1774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2227" y="1964353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2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Bouches-du-Rhône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6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- avertissement :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mise en place de la loi pour le plein emploi depuis 2025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47645" y="6579716"/>
            <a:ext cx="5848710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A48EB-44EF-7369-00ED-82D1BA2D1475}"/>
              </a:ext>
            </a:extLst>
          </p:cNvPr>
          <p:cNvSpPr txBox="1"/>
          <p:nvPr/>
        </p:nvSpPr>
        <p:spPr>
          <a:xfrm>
            <a:off x="174526" y="1063996"/>
            <a:ext cx="87031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02060"/>
                </a:solidFill>
              </a:rPr>
              <a:t>Comme le prévoit la loi pour le plein emploi du 18 décembre 2023, </a:t>
            </a:r>
            <a:r>
              <a:rPr lang="fr-FR" sz="1400" b="1" dirty="0">
                <a:solidFill>
                  <a:srgbClr val="002060"/>
                </a:solidFill>
              </a:rPr>
              <a:t>depuis janvier 2025, de nouveaux publics sont systématiquement inscrits à France Travail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demandeurs et bénéficiaires du RSA </a:t>
            </a:r>
            <a:r>
              <a:rPr lang="fr-FR" sz="1400" b="1" dirty="0">
                <a:solidFill>
                  <a:srgbClr val="002060"/>
                </a:solidFill>
              </a:rPr>
              <a:t>(Revenu de solidarité active)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jeunes en recherche d'emploi </a:t>
            </a:r>
            <a:r>
              <a:rPr lang="fr-FR" sz="1400" b="1" dirty="0">
                <a:solidFill>
                  <a:srgbClr val="002060"/>
                </a:solidFill>
              </a:rPr>
              <a:t>suivis par les missions locales en CEJ (Contrat d'engagement jeune),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(Parcours contractualisé d'accompagnement vers l'emploi et l'autonomie) ou AIJ (Accompagnement intensif des jeunes)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personnes en situation de handicap </a:t>
            </a:r>
            <a:r>
              <a:rPr lang="fr-FR" sz="1400" b="1" dirty="0">
                <a:solidFill>
                  <a:srgbClr val="002060"/>
                </a:solidFill>
              </a:rPr>
              <a:t>suivies par Cap emploi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Selon leurs situations socioprofessionnelles, ces publics sont orientés vers différents parcours d'accompagnement. L’orientation des personnes bénéficiant déjà du RSA avant la mise en place de la réforme étant progressive à partir du 1</a:t>
            </a:r>
            <a:r>
              <a:rPr lang="fr-FR" sz="1400" baseline="30000" dirty="0">
                <a:solidFill>
                  <a:srgbClr val="002060"/>
                </a:solidFill>
              </a:rPr>
              <a:t>er</a:t>
            </a:r>
            <a:r>
              <a:rPr lang="fr-FR" sz="1400" dirty="0">
                <a:solidFill>
                  <a:srgbClr val="002060"/>
                </a:solidFill>
              </a:rPr>
              <a:t> janvier 2025, la montée en charge statistique l'est aussi.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Pour prendre en compte les situations de ces nouveaux publics, </a:t>
            </a:r>
            <a:r>
              <a:rPr lang="fr-FR" sz="1400" b="1" dirty="0">
                <a:solidFill>
                  <a:srgbClr val="002060"/>
                </a:solidFill>
              </a:rPr>
              <a:t>deux nouvelles catégories statistiques sont créées, selon les recommandations du </a:t>
            </a:r>
            <a:r>
              <a:rPr lang="fr-FR" sz="1400" b="1" dirty="0" err="1">
                <a:solidFill>
                  <a:srgbClr val="002060"/>
                </a:solidFill>
              </a:rPr>
              <a:t>Cnis</a:t>
            </a:r>
            <a:r>
              <a:rPr lang="fr-FR" sz="1400" b="1" dirty="0">
                <a:solidFill>
                  <a:srgbClr val="002060"/>
                </a:solidFill>
              </a:rPr>
              <a:t> : la </a:t>
            </a:r>
            <a:r>
              <a:rPr lang="fr-FR" sz="1400" b="1" dirty="0">
                <a:solidFill>
                  <a:srgbClr val="00B0F0"/>
                </a:solidFill>
              </a:rPr>
              <a:t>catégorie F</a:t>
            </a:r>
            <a:r>
              <a:rPr lang="fr-FR" sz="1400" b="1" dirty="0">
                <a:solidFill>
                  <a:srgbClr val="002060"/>
                </a:solidFill>
              </a:rPr>
              <a:t> pour les personnes orientées en parcours social et la </a:t>
            </a:r>
            <a:r>
              <a:rPr lang="fr-FR" sz="1400" b="1" dirty="0">
                <a:solidFill>
                  <a:srgbClr val="00B0F0"/>
                </a:solidFill>
              </a:rPr>
              <a:t>catégorie G </a:t>
            </a:r>
            <a:r>
              <a:rPr lang="fr-FR" sz="1400" b="1" dirty="0">
                <a:solidFill>
                  <a:srgbClr val="002060"/>
                </a:solidFill>
              </a:rPr>
              <a:t>pour les demandeurs et bénéficiaires du RSA en attente d'orientation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Cette phase de transition devrait durer deux ans en France métropolitaine. </a:t>
            </a:r>
            <a:r>
              <a:rPr lang="fr-FR" sz="1400" b="1" dirty="0">
                <a:solidFill>
                  <a:srgbClr val="002060"/>
                </a:solidFill>
              </a:rPr>
              <a:t>Afin d'appréhender les évolutions conjoncturelles du nombre d'inscrits à France Travail pendant cette période, la Dares a mis à disposition, aux niveaux national et régional seulement, des indicateurs complémentaires hors bénéficiaires du RSA et hors jeunes « en parcours » (CEJ,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et AIJ)</a:t>
            </a:r>
            <a:r>
              <a:rPr lang="fr-FR" sz="1400" dirty="0">
                <a:solidFill>
                  <a:srgbClr val="002060"/>
                </a:solidFill>
              </a:rPr>
              <a:t>. Ces séries, dites « contrefactuelles » ne sont pas disponibles au niveau départemental. </a:t>
            </a:r>
            <a:r>
              <a:rPr lang="fr-FR" sz="1400" b="1" dirty="0">
                <a:solidFill>
                  <a:srgbClr val="FF0000"/>
                </a:solidFill>
              </a:rPr>
              <a:t>Entre 2025 et 2027, il n’est donc plus possible de réaliser des analyses conjoncturelles de la demande d’emploi au niveau départemental.</a:t>
            </a:r>
          </a:p>
          <a:p>
            <a:pPr algn="just"/>
            <a:endParaRPr lang="fr-FR" sz="1400" b="1" dirty="0">
              <a:solidFill>
                <a:srgbClr val="FF000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Néanmoins, un chiffrage du nombre total d’inscrits, comprenant ces nouveaux publics, a été réalisé par la Dares et permet de situer chaque département au sein de la région. C’est ce qui est présenté dans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35338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600" b="1" dirty="0">
                <a:solidFill>
                  <a:srgbClr val="4F81BD">
                    <a:lumMod val="75000"/>
                  </a:srgbClr>
                </a:solidFill>
              </a:rPr>
              <a:t>Au 2</a:t>
            </a:r>
            <a:r>
              <a:rPr lang="fr-FR" sz="26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600" b="1" dirty="0">
                <a:solidFill>
                  <a:srgbClr val="4F81BD">
                    <a:lumMod val="75000"/>
                  </a:srgbClr>
                </a:solidFill>
              </a:rPr>
              <a:t> trimestre 2025, la demande d’emploi y compris nouveaux publics diminue bien plus vite qu’au niveau régional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CF47F1-EFD2-654D-55A6-4926D0EBD43A}"/>
              </a:ext>
            </a:extLst>
          </p:cNvPr>
          <p:cNvSpPr txBox="1"/>
          <p:nvPr/>
        </p:nvSpPr>
        <p:spPr>
          <a:xfrm>
            <a:off x="394121" y="4629775"/>
            <a:ext cx="8547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Avertissement :</a:t>
            </a:r>
            <a:r>
              <a:rPr lang="fr-FR" sz="1200" dirty="0">
                <a:solidFill>
                  <a:srgbClr val="FF0000"/>
                </a:solidFill>
              </a:rPr>
              <a:t> les évolutions sont perturbées au 2</a:t>
            </a:r>
            <a:r>
              <a:rPr lang="fr-FR" sz="1200" baseline="30000" dirty="0">
                <a:solidFill>
                  <a:srgbClr val="FF0000"/>
                </a:solidFill>
              </a:rPr>
              <a:t>e</a:t>
            </a:r>
            <a:r>
              <a:rPr lang="fr-FR" sz="1200" dirty="0">
                <a:solidFill>
                  <a:srgbClr val="FF0000"/>
                </a:solidFill>
              </a:rPr>
              <a:t> trimestre 2025 par deux facteurs : la modification des règles d’actualisation par France Travail qui a un impact à la hausse sur les sorties des catégories A, B, C et donc à la baisse sur le nombre de demandeurs d’emploi ; l’entrée en vigueur en juin 2025 du décret relatif aux sanctions applicables aux inscrits à France Travail en cas de manquement à leurs obligations, qui entraîne une baisse des radiations des listes de France Travail ce mois-ci. </a:t>
            </a:r>
          </a:p>
          <a:p>
            <a:pPr algn="just"/>
            <a:r>
              <a:rPr lang="fr-FR" sz="1200" dirty="0">
                <a:solidFill>
                  <a:srgbClr val="FF0000"/>
                </a:solidFill>
              </a:rPr>
              <a:t>La Dares estime qu’en l’absence de ces deux modifications (actualisation et décret sanctions), l’évolution du nombre d’inscrits au 2</a:t>
            </a:r>
            <a:r>
              <a:rPr lang="fr-FR" sz="1200" baseline="30000" dirty="0">
                <a:solidFill>
                  <a:srgbClr val="FF0000"/>
                </a:solidFill>
              </a:rPr>
              <a:t>e</a:t>
            </a:r>
            <a:r>
              <a:rPr lang="fr-FR" sz="1200" dirty="0">
                <a:solidFill>
                  <a:srgbClr val="FF0000"/>
                </a:solidFill>
              </a:rPr>
              <a:t> trimestre 2025 aurait été de +0,9 % pour les catégories A, B, C (estimation réalisée au niveau national uniquement).</a:t>
            </a:r>
            <a:endParaRPr lang="fr-FR" sz="1200" b="1" dirty="0">
              <a:solidFill>
                <a:srgbClr val="FF000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CEB146E-93F5-656D-9F90-2BFC3D8D9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23" y="952470"/>
            <a:ext cx="8181975" cy="3552825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90F27F04-1356-3792-919F-096892C79C2E}"/>
              </a:ext>
            </a:extLst>
          </p:cNvPr>
          <p:cNvSpPr/>
          <p:nvPr/>
        </p:nvSpPr>
        <p:spPr>
          <a:xfrm>
            <a:off x="7170031" y="2474282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C754CBF-CD53-2059-7A00-A7D0F2CC7DFC}"/>
              </a:ext>
            </a:extLst>
          </p:cNvPr>
          <p:cNvSpPr/>
          <p:nvPr/>
        </p:nvSpPr>
        <p:spPr>
          <a:xfrm>
            <a:off x="7170031" y="3071090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8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-16958"/>
            <a:ext cx="9143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376092"/>
                </a:solidFill>
              </a:rPr>
              <a:t>Sur un an, légère hausse du nombre de foyers bénéficiaires du RSA, forte hausse de l’ASS</a:t>
            </a:r>
            <a:r>
              <a:rPr lang="fr-FR" sz="2600" b="1">
                <a:solidFill>
                  <a:srgbClr val="376092"/>
                </a:solidFill>
              </a:rPr>
              <a:t>, stagnation de </a:t>
            </a:r>
            <a:r>
              <a:rPr lang="fr-FR" sz="2600" b="1" dirty="0">
                <a:solidFill>
                  <a:srgbClr val="376092"/>
                </a:solidFill>
              </a:rPr>
              <a:t>la PA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185703"/>
              </p:ext>
            </p:extLst>
          </p:nvPr>
        </p:nvGraphicFramePr>
        <p:xfrm>
          <a:off x="1158844" y="1152524"/>
          <a:ext cx="6971167" cy="518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05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Une hausse du nombre de foyers bénéficiaires du RSA à </a:t>
            </a:r>
            <a:r>
              <a:rPr lang="fr-FR" sz="2800" b="1">
                <a:solidFill>
                  <a:srgbClr val="376092"/>
                </a:solidFill>
              </a:rPr>
              <a:t>l’inverse du niveau </a:t>
            </a:r>
            <a:r>
              <a:rPr lang="fr-FR" sz="2800" b="1" dirty="0">
                <a:solidFill>
                  <a:srgbClr val="376092"/>
                </a:solidFill>
              </a:rPr>
              <a:t>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304B391-AA03-CF7C-7504-609F6D021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4" y="1708592"/>
            <a:ext cx="9144000" cy="43634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6856" y="3345057"/>
            <a:ext cx="8760245" cy="1678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065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194160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Les créations d’entreprises repartent à la hausse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D9035697-99FC-9C83-A88C-B4ED2DA40A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084169"/>
              </p:ext>
            </p:extLst>
          </p:nvPr>
        </p:nvGraphicFramePr>
        <p:xfrm>
          <a:off x="250167" y="1174433"/>
          <a:ext cx="8738558" cy="5156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8653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402433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défaillances </a:t>
            </a:r>
            <a:r>
              <a:rPr lang="fr-FR" sz="2800" b="1">
                <a:solidFill>
                  <a:srgbClr val="376092"/>
                </a:solidFill>
              </a:rPr>
              <a:t>s’accroît légèrement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D956D3EE-1888-90E5-8AFC-F839D204F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702442"/>
              </p:ext>
            </p:extLst>
          </p:nvPr>
        </p:nvGraphicFramePr>
        <p:xfrm>
          <a:off x="319177" y="1086930"/>
          <a:ext cx="8578347" cy="508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5597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18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3645" y="478122"/>
            <a:ext cx="893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Nouvelle hausse de l’emploi salarié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00116" y="6492875"/>
            <a:ext cx="579515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943094" y="207141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+ 0,4 %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69410" y="2566276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+ 0,2 %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66274" y="3065534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+ 0,2 %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95270" y="1602551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T2 2025 :</a:t>
            </a:r>
            <a:endParaRPr lang="fr-FR" b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600-0000015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090831"/>
              </p:ext>
            </p:extLst>
          </p:nvPr>
        </p:nvGraphicFramePr>
        <p:xfrm>
          <a:off x="541175" y="1184989"/>
          <a:ext cx="8070979" cy="50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3893" y="448587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progression liée surtout à l’emploi hors 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57422" y="6492875"/>
            <a:ext cx="53307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641263" y="2897352"/>
            <a:ext cx="14632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+3 600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+110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58300" y="223361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T2 2025 :</a:t>
            </a:r>
            <a:endParaRPr lang="fr-FR" b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332717"/>
              </p:ext>
            </p:extLst>
          </p:nvPr>
        </p:nvGraphicFramePr>
        <p:xfrm>
          <a:off x="653143" y="1316272"/>
          <a:ext cx="7585269" cy="4785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49970" y="6492875"/>
            <a:ext cx="54028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27221" y="402341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principalement dans le tertiaire marchand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6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591107"/>
              </p:ext>
            </p:extLst>
          </p:nvPr>
        </p:nvGraphicFramePr>
        <p:xfrm>
          <a:off x="774441" y="1308100"/>
          <a:ext cx="7326571" cy="445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998622"/>
            <a:ext cx="8045256" cy="52002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75517" y="261543"/>
            <a:ext cx="8968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effectifs augmentent uniquement dans le secteur tertiaire, mais reculent dans l’industrie et la construction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5517" y="123940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septembre 2025</a:t>
            </a:r>
            <a:endParaRPr lang="fr-FR" i="1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600-0000025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907939"/>
              </p:ext>
            </p:extLst>
          </p:nvPr>
        </p:nvGraphicFramePr>
        <p:xfrm>
          <a:off x="642257" y="1258252"/>
          <a:ext cx="7671319" cy="5086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23709" y="1167815"/>
            <a:ext cx="7675082" cy="5736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49945" y="6492875"/>
            <a:ext cx="57457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8805" y="8337"/>
            <a:ext cx="8965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an, l’emploi continue de diminuer dans la construction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384D2AC-11CB-E8BD-DF6A-8B1012CAF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14" y="1861871"/>
            <a:ext cx="8383384" cy="339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3496" y="1136938"/>
            <a:ext cx="8525753" cy="51952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94414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septembre 2025</a:t>
            </a:r>
            <a:endParaRPr lang="fr-FR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AD000AE-7DE2-DD2A-235D-9869438C9331}"/>
              </a:ext>
            </a:extLst>
          </p:cNvPr>
          <p:cNvSpPr txBox="1"/>
          <p:nvPr/>
        </p:nvSpPr>
        <p:spPr>
          <a:xfrm>
            <a:off x="103544" y="382979"/>
            <a:ext cx="9040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l’apprentissage s’accélère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110CBAC5-7256-2AE2-27A4-D5CB7BA08B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061745"/>
              </p:ext>
            </p:extLst>
          </p:nvPr>
        </p:nvGraphicFramePr>
        <p:xfrm>
          <a:off x="103544" y="1136938"/>
          <a:ext cx="8954192" cy="5355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lèche vers le bas 4">
            <a:extLst>
              <a:ext uri="{FF2B5EF4-FFF2-40B4-BE49-F238E27FC236}">
                <a16:creationId xmlns:a16="http://schemas.microsoft.com/office/drawing/2014/main" id="{5FD4CA04-8828-D7E1-A950-274043B8234B}"/>
              </a:ext>
            </a:extLst>
          </p:cNvPr>
          <p:cNvSpPr/>
          <p:nvPr/>
        </p:nvSpPr>
        <p:spPr>
          <a:xfrm>
            <a:off x="8185899" y="1973166"/>
            <a:ext cx="129209" cy="508241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ZoneTexte 19">
            <a:extLst>
              <a:ext uri="{FF2B5EF4-FFF2-40B4-BE49-F238E27FC236}">
                <a16:creationId xmlns:a16="http://schemas.microsoft.com/office/drawing/2014/main" id="{B041D18C-A1A9-1F08-2CDC-6302D0F36D46}"/>
              </a:ext>
            </a:extLst>
          </p:cNvPr>
          <p:cNvSpPr txBox="1"/>
          <p:nvPr/>
        </p:nvSpPr>
        <p:spPr bwMode="auto">
          <a:xfrm>
            <a:off x="7840942" y="1632553"/>
            <a:ext cx="819121" cy="265593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32 300</a:t>
            </a:r>
          </a:p>
        </p:txBody>
      </p:sp>
    </p:spTree>
    <p:extLst>
      <p:ext uri="{BB962C8B-B14F-4D97-AF65-F5344CB8AC3E}">
        <p14:creationId xmlns:p14="http://schemas.microsoft.com/office/powerpoint/2010/main" val="183746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3289" y="30904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est stable au 2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6868" y="4321284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7,3 % (0,0 pt)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25398" y="3811215"/>
            <a:ext cx="1601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8,6 % (0,0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09146" y="4052399"/>
            <a:ext cx="16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8,0 % (+0,1 pt)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40A2AC9-5A85-9B10-AB49-C3DC9A7C7908}"/>
              </a:ext>
            </a:extLst>
          </p:cNvPr>
          <p:cNvSpPr txBox="1"/>
          <p:nvPr/>
        </p:nvSpPr>
        <p:spPr>
          <a:xfrm>
            <a:off x="7358737" y="2386816"/>
            <a:ext cx="204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Taux au T2 2025 (évolution 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T1 2025) :</a:t>
            </a:r>
            <a:endParaRPr lang="fr-FR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200-000005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853433"/>
              </p:ext>
            </p:extLst>
          </p:nvPr>
        </p:nvGraphicFramePr>
        <p:xfrm>
          <a:off x="316871" y="1339906"/>
          <a:ext cx="7967050" cy="5051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5835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7" y="-67718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qui demeure supérieur à celui de la plupart des départements comparables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3092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75CE1AFF-E610-1EA0-65A3-14B8744F14DA}"/>
              </a:ext>
            </a:extLst>
          </p:cNvPr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15287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F75A013-2665-47DA-9765-AD20C70A5351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purl.org/dc/elements/1.1/"/>
    <ds:schemaRef ds:uri="ab994d58-9349-46a1-8cee-b96a64c5dc7e"/>
    <ds:schemaRef ds:uri="2ff91c20-40e6-4ab5-a5ac-9b5646c6652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11880</TotalTime>
  <Words>1721</Words>
  <Application>Microsoft Office PowerPoint</Application>
  <PresentationFormat>Affichage à l'écran (4:3)</PresentationFormat>
  <Paragraphs>241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DANGELO, Virginie (DREETS-PACA)</cp:lastModifiedBy>
  <cp:revision>1014</cp:revision>
  <cp:lastPrinted>2019-04-05T08:16:29Z</cp:lastPrinted>
  <dcterms:created xsi:type="dcterms:W3CDTF">2018-05-30T13:27:07Z</dcterms:created>
  <dcterms:modified xsi:type="dcterms:W3CDTF">2025-09-25T13:58:37Z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  <property fmtid="{D5CDD505-2E9C-101B-9397-08002B2CF9AE}" pid="4" name="MSIP_Label_3094c1fb-3db8-4cce-b079-9b022302847f_Enabled">
    <vt:lpwstr>true</vt:lpwstr>
  </property>
  <property fmtid="{D5CDD505-2E9C-101B-9397-08002B2CF9AE}" pid="5" name="MSIP_Label_3094c1fb-3db8-4cce-b079-9b022302847f_SetDate">
    <vt:lpwstr>2025-09-15T09:26:06Z</vt:lpwstr>
  </property>
  <property fmtid="{D5CDD505-2E9C-101B-9397-08002B2CF9AE}" pid="6" name="MSIP_Label_3094c1fb-3db8-4cce-b079-9b022302847f_Method">
    <vt:lpwstr>Standard</vt:lpwstr>
  </property>
  <property fmtid="{D5CDD505-2E9C-101B-9397-08002B2CF9AE}" pid="7" name="MSIP_Label_3094c1fb-3db8-4cce-b079-9b022302847f_Name">
    <vt:lpwstr>[Prod v5] C1 - Standard</vt:lpwstr>
  </property>
  <property fmtid="{D5CDD505-2E9C-101B-9397-08002B2CF9AE}" pid="8" name="MSIP_Label_3094c1fb-3db8-4cce-b079-9b022302847f_SiteId">
    <vt:lpwstr>035e5292-5a25-4509-bb08-a555f7d31a8b</vt:lpwstr>
  </property>
  <property fmtid="{D5CDD505-2E9C-101B-9397-08002B2CF9AE}" pid="9" name="MSIP_Label_3094c1fb-3db8-4cce-b079-9b022302847f_ActionId">
    <vt:lpwstr>b68cef21-6fc4-4a29-b42c-b867e79f42ea</vt:lpwstr>
  </property>
  <property fmtid="{D5CDD505-2E9C-101B-9397-08002B2CF9AE}" pid="10" name="MSIP_Label_3094c1fb-3db8-4cce-b079-9b022302847f_ContentBits">
    <vt:lpwstr>0</vt:lpwstr>
  </property>
  <property fmtid="{D5CDD505-2E9C-101B-9397-08002B2CF9AE}" pid="11" name="MSIP_Label_3094c1fb-3db8-4cce-b079-9b022302847f_Tag">
    <vt:lpwstr>10, 3, 0, 1</vt:lpwstr>
  </property>
</Properties>
</file>