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9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2"/>
  </p:notesMasterIdLst>
  <p:handoutMasterIdLst>
    <p:handoutMasterId r:id="rId23"/>
  </p:handoutMasterIdLst>
  <p:sldIdLst>
    <p:sldId id="300" r:id="rId6"/>
    <p:sldId id="299" r:id="rId7"/>
    <p:sldId id="264" r:id="rId8"/>
    <p:sldId id="290" r:id="rId9"/>
    <p:sldId id="292" r:id="rId10"/>
    <p:sldId id="293" r:id="rId11"/>
    <p:sldId id="315" r:id="rId12"/>
    <p:sldId id="306" r:id="rId13"/>
    <p:sldId id="302" r:id="rId14"/>
    <p:sldId id="327" r:id="rId15"/>
    <p:sldId id="314" r:id="rId16"/>
    <p:sldId id="318" r:id="rId17"/>
    <p:sldId id="326" r:id="rId18"/>
    <p:sldId id="325" r:id="rId19"/>
    <p:sldId id="324" r:id="rId20"/>
    <p:sldId id="316" r:id="rId21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05" autoAdjust="0"/>
    <p:restoredTop sz="94306" autoAdjust="0"/>
  </p:normalViewPr>
  <p:slideViewPr>
    <p:cSldViewPr snapToGrid="0" snapToObjects="1">
      <p:cViewPr varScale="1">
        <p:scale>
          <a:sx n="82" d="100"/>
          <a:sy n="82" d="100"/>
        </p:scale>
        <p:origin x="142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virginie.meyer\Desktop\NDC\Emploi%20salari&#233;%20total%20yc%20int&#233;rim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olaris.social.gouv.fr\DREETS-PACA$\Users\Cab-SESE\10%20-%20Notes%20de%20conjoncture\01%20-%20Notes\2025\2025-T3\01%20-%20Fichiers%20de%20travail\D&#233;faillances_entreprises\2025-T3%20-%20D&#233;faillances%20d'entreprise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virginie.meyer\Desktop\NDC\Emploi%20salari&#233;%20total%20yc%20int&#233;rim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virginie.meyer\Desktop\NDC\Emploi%20salari&#233;%20total%20yc%20int&#233;rim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virginie.meyer\Desktop\NDC\Emploi%20salari&#233;%20total%20yc%20int&#233;rim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olaris.social.gouv.fr\DREETS-PACA$\Users\Cab-SESE\10%20-%20Notes%20de%20conjoncture\01%20-%20Notes\2025\2025-T3\01%20-%20Fichiers%20de%20travail\Apprentissage\2025_T3_Apprentisage_note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polaris.social.gouv.fr\DREETS-PACA$\Users\Cab-SESE\10%20-%20Tableau%20de%20bord%20conjoncturel\01%20-%20Indicateurs\Taux%20de%20ch&#244;mage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olaris.social.gouv.fr\DREETS-PACA$\Users\Cab-SESE\10%20-%20Notes%20de%20conjoncture\01%20-%20Notes\2025\2025-T3\01%20-%20Fichiers%20de%20travail\DEFM-Ch&#244;mage\Tx%20ch&#244;mage%20-%20d&#233;p%20comparables\T201_&#233;clairages_d&#233;p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olaris.social.gouv.fr\DREETS-PACA$\Users\Cab-SESE\10%20-%20Notes%20de%20conjoncture\01%20-%20Notes\2025\2025-T3\01%20-%20Fichiers%20de%20travail\Prestations%20sociales\2025-T3%20-%20Prestations%20sociales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polaris.social.gouv.fr\DREETS-PACA$\Users\Cab-SESE\10%20-%20Notes%20de%20conjoncture\01%20-%20Notes\2025\2025-T3\01%20-%20Fichiers%20de%20travail\Cr&#233;ations_entreprises\2025-T3%20-%20Cr&#233;ations%20d'entreprise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de l'emploi salarié dans les Bouches-du-Rhône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(en indice base 100 au 1</a:t>
            </a:r>
            <a:r>
              <a:rPr lang="fr-FR" sz="1100" b="0" i="1" u="none" strike="noStrike" baseline="30000">
                <a:solidFill>
                  <a:srgbClr val="000000"/>
                </a:solidFill>
                <a:latin typeface="Calibri"/>
              </a:rPr>
              <a:t>er</a:t>
            </a: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 trimestre 2015)</a:t>
            </a:r>
          </a:p>
        </c:rich>
      </c:tx>
      <c:layout>
        <c:manualLayout>
          <c:xMode val="edge"/>
          <c:yMode val="edge"/>
          <c:x val="0.14133404235071226"/>
          <c:y val="2.084674198333904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3786252908862588E-2"/>
          <c:y val="0.20139006920810093"/>
          <c:w val="0.83764367816092988"/>
          <c:h val="0.54432337086895966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3'!$E$10:$E$52</c:f>
              <c:numCache>
                <c:formatCode>#\ ##0.0</c:formatCode>
                <c:ptCount val="43"/>
                <c:pt idx="0">
                  <c:v>100</c:v>
                </c:pt>
                <c:pt idx="1">
                  <c:v>100.3609684241702</c:v>
                </c:pt>
                <c:pt idx="2">
                  <c:v>100.30763595187607</c:v>
                </c:pt>
                <c:pt idx="3">
                  <c:v>100.7340173770333</c:v>
                </c:pt>
                <c:pt idx="4">
                  <c:v>101.13067068089087</c:v>
                </c:pt>
                <c:pt idx="5">
                  <c:v>101.50667017762831</c:v>
                </c:pt>
                <c:pt idx="6">
                  <c:v>101.7178289118784</c:v>
                </c:pt>
                <c:pt idx="7">
                  <c:v>101.76520462578476</c:v>
                </c:pt>
                <c:pt idx="8">
                  <c:v>102.21251821125783</c:v>
                </c:pt>
                <c:pt idx="9">
                  <c:v>102.67536390505039</c:v>
                </c:pt>
                <c:pt idx="10">
                  <c:v>102.73660160810208</c:v>
                </c:pt>
                <c:pt idx="11">
                  <c:v>103.08604620997073</c:v>
                </c:pt>
                <c:pt idx="12">
                  <c:v>103.65449910620789</c:v>
                </c:pt>
                <c:pt idx="13">
                  <c:v>103.54571867733242</c:v>
                </c:pt>
                <c:pt idx="14">
                  <c:v>103.79696027176179</c:v>
                </c:pt>
                <c:pt idx="15">
                  <c:v>103.89594266814899</c:v>
                </c:pt>
                <c:pt idx="16">
                  <c:v>104.53593233567835</c:v>
                </c:pt>
                <c:pt idx="17">
                  <c:v>104.87101391264943</c:v>
                </c:pt>
                <c:pt idx="18">
                  <c:v>105.21700693489151</c:v>
                </c:pt>
                <c:pt idx="19">
                  <c:v>105.69260120504667</c:v>
                </c:pt>
                <c:pt idx="20">
                  <c:v>103.60790278124948</c:v>
                </c:pt>
                <c:pt idx="21">
                  <c:v>102.50105913390959</c:v>
                </c:pt>
                <c:pt idx="22">
                  <c:v>105.20821097390774</c:v>
                </c:pt>
                <c:pt idx="23">
                  <c:v>105.5800351727098</c:v>
                </c:pt>
                <c:pt idx="24">
                  <c:v>106.27202121719399</c:v>
                </c:pt>
                <c:pt idx="25">
                  <c:v>107.64073955103856</c:v>
                </c:pt>
                <c:pt idx="26">
                  <c:v>108.65116165139158</c:v>
                </c:pt>
                <c:pt idx="27">
                  <c:v>109.71680902576939</c:v>
                </c:pt>
                <c:pt idx="28">
                  <c:v>110.16673913128194</c:v>
                </c:pt>
                <c:pt idx="29">
                  <c:v>110.62023215769933</c:v>
                </c:pt>
                <c:pt idx="30">
                  <c:v>110.77505220514186</c:v>
                </c:pt>
                <c:pt idx="31">
                  <c:v>111.32869671136834</c:v>
                </c:pt>
                <c:pt idx="32">
                  <c:v>111.77773608665468</c:v>
                </c:pt>
                <c:pt idx="33">
                  <c:v>111.85756778317845</c:v>
                </c:pt>
                <c:pt idx="34">
                  <c:v>112.04300668214682</c:v>
                </c:pt>
                <c:pt idx="35">
                  <c:v>112.33132492224203</c:v>
                </c:pt>
                <c:pt idx="36">
                  <c:v>112.82863074166094</c:v>
                </c:pt>
                <c:pt idx="37">
                  <c:v>112.68583555227221</c:v>
                </c:pt>
                <c:pt idx="38">
                  <c:v>112.963075335179</c:v>
                </c:pt>
                <c:pt idx="39">
                  <c:v>112.74428972336703</c:v>
                </c:pt>
                <c:pt idx="40">
                  <c:v>112.76060122063444</c:v>
                </c:pt>
                <c:pt idx="41">
                  <c:v>113.24571517008215</c:v>
                </c:pt>
                <c:pt idx="42">
                  <c:v>113.4033744201207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C7E-4286-BF71-EC15A27E77C8}"/>
            </c:ext>
          </c:extLst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3'!$C$10:$C$52</c:f>
              <c:numCache>
                <c:formatCode>#\ ##0.0</c:formatCode>
                <c:ptCount val="43"/>
                <c:pt idx="0">
                  <c:v>100</c:v>
                </c:pt>
                <c:pt idx="1">
                  <c:v>100.22146345641727</c:v>
                </c:pt>
                <c:pt idx="2">
                  <c:v>100.31288847045737</c:v>
                </c:pt>
                <c:pt idx="3">
                  <c:v>100.46521216462365</c:v>
                </c:pt>
                <c:pt idx="4">
                  <c:v>100.64702969015671</c:v>
                </c:pt>
                <c:pt idx="5">
                  <c:v>100.8669153434373</c:v>
                </c:pt>
                <c:pt idx="6">
                  <c:v>101.18445648358083</c:v>
                </c:pt>
                <c:pt idx="7">
                  <c:v>101.23838754656944</c:v>
                </c:pt>
                <c:pt idx="8">
                  <c:v>101.68173826158366</c:v>
                </c:pt>
                <c:pt idx="9">
                  <c:v>102.13106617248391</c:v>
                </c:pt>
                <c:pt idx="10">
                  <c:v>102.15313944224333</c:v>
                </c:pt>
                <c:pt idx="11">
                  <c:v>102.56750796106549</c:v>
                </c:pt>
                <c:pt idx="12">
                  <c:v>102.79972154199871</c:v>
                </c:pt>
                <c:pt idx="13">
                  <c:v>102.85339328766798</c:v>
                </c:pt>
                <c:pt idx="14">
                  <c:v>103.00842592411141</c:v>
                </c:pt>
                <c:pt idx="15">
                  <c:v>103.19480434416329</c:v>
                </c:pt>
                <c:pt idx="16">
                  <c:v>103.86899563257867</c:v>
                </c:pt>
                <c:pt idx="17">
                  <c:v>104.0411342343783</c:v>
                </c:pt>
                <c:pt idx="18">
                  <c:v>104.30211839013506</c:v>
                </c:pt>
                <c:pt idx="19">
                  <c:v>104.67694801948065</c:v>
                </c:pt>
                <c:pt idx="20">
                  <c:v>102.73568255604148</c:v>
                </c:pt>
                <c:pt idx="21">
                  <c:v>102.21621026077415</c:v>
                </c:pt>
                <c:pt idx="22">
                  <c:v>104.32728563061673</c:v>
                </c:pt>
                <c:pt idx="23">
                  <c:v>104.35795413512588</c:v>
                </c:pt>
                <c:pt idx="24">
                  <c:v>105.03602890511088</c:v>
                </c:pt>
                <c:pt idx="25">
                  <c:v>106.11573019824554</c:v>
                </c:pt>
                <c:pt idx="26">
                  <c:v>107.01497382926206</c:v>
                </c:pt>
                <c:pt idx="27">
                  <c:v>107.64942914070777</c:v>
                </c:pt>
                <c:pt idx="28">
                  <c:v>108.06048878499514</c:v>
                </c:pt>
                <c:pt idx="29">
                  <c:v>108.29863423135437</c:v>
                </c:pt>
                <c:pt idx="30">
                  <c:v>108.57649000573552</c:v>
                </c:pt>
                <c:pt idx="31">
                  <c:v>109.00578277386961</c:v>
                </c:pt>
                <c:pt idx="32">
                  <c:v>109.24525106692826</c:v>
                </c:pt>
                <c:pt idx="33">
                  <c:v>109.38344554428245</c:v>
                </c:pt>
                <c:pt idx="34">
                  <c:v>109.50057628794225</c:v>
                </c:pt>
                <c:pt idx="35">
                  <c:v>109.71110343654172</c:v>
                </c:pt>
                <c:pt idx="36">
                  <c:v>110.00652542918559</c:v>
                </c:pt>
                <c:pt idx="37">
                  <c:v>109.87337810076325</c:v>
                </c:pt>
                <c:pt idx="38">
                  <c:v>110.06061962426921</c:v>
                </c:pt>
                <c:pt idx="39">
                  <c:v>109.73415128224148</c:v>
                </c:pt>
                <c:pt idx="40">
                  <c:v>109.67576087431183</c:v>
                </c:pt>
                <c:pt idx="41">
                  <c:v>109.88119065423545</c:v>
                </c:pt>
                <c:pt idx="42">
                  <c:v>109.83602246069148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C7E-4286-BF71-EC15A27E77C8}"/>
            </c:ext>
          </c:extLst>
        </c:ser>
        <c:ser>
          <c:idx val="2"/>
          <c:order val="2"/>
          <c:tx>
            <c:strRef>
              <c:f>'Données graph 1 et 3'!$J$8:$J$9</c:f>
              <c:strCache>
                <c:ptCount val="2"/>
                <c:pt idx="0">
                  <c:v>Bouches-du-Rhône</c:v>
                </c:pt>
              </c:strCache>
            </c:strRef>
          </c:tx>
          <c:marker>
            <c:symbol val="none"/>
          </c:marker>
          <c:cat>
            <c:multiLvlStrRef>
              <c:f>'Données graph 1 et 3'!$A$10:$B$52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3'!$J$10:$J$52</c:f>
              <c:numCache>
                <c:formatCode>#\ ##0.0</c:formatCode>
                <c:ptCount val="43"/>
                <c:pt idx="0">
                  <c:v>100</c:v>
                </c:pt>
                <c:pt idx="1">
                  <c:v>100.52550953656394</c:v>
                </c:pt>
                <c:pt idx="2">
                  <c:v>100.32493421232454</c:v>
                </c:pt>
                <c:pt idx="3">
                  <c:v>100.7379373010417</c:v>
                </c:pt>
                <c:pt idx="4">
                  <c:v>101.23364427562653</c:v>
                </c:pt>
                <c:pt idx="5">
                  <c:v>101.54538311733334</c:v>
                </c:pt>
                <c:pt idx="6">
                  <c:v>101.9049772106716</c:v>
                </c:pt>
                <c:pt idx="7">
                  <c:v>101.95755223124957</c:v>
                </c:pt>
                <c:pt idx="8">
                  <c:v>102.5027286124924</c:v>
                </c:pt>
                <c:pt idx="9">
                  <c:v>102.92007445197441</c:v>
                </c:pt>
                <c:pt idx="10">
                  <c:v>103.25478668334982</c:v>
                </c:pt>
                <c:pt idx="11">
                  <c:v>103.4091500897654</c:v>
                </c:pt>
                <c:pt idx="12">
                  <c:v>103.9955582641809</c:v>
                </c:pt>
                <c:pt idx="13">
                  <c:v>104.01281307758686</c:v>
                </c:pt>
                <c:pt idx="14">
                  <c:v>104.30033630727486</c:v>
                </c:pt>
                <c:pt idx="15">
                  <c:v>104.70097995733019</c:v>
                </c:pt>
                <c:pt idx="16">
                  <c:v>105.23763230401973</c:v>
                </c:pt>
                <c:pt idx="17">
                  <c:v>105.71171996547129</c:v>
                </c:pt>
                <c:pt idx="18">
                  <c:v>106.30217262845227</c:v>
                </c:pt>
                <c:pt idx="19">
                  <c:v>106.63981795360039</c:v>
                </c:pt>
                <c:pt idx="20">
                  <c:v>104.8541849388466</c:v>
                </c:pt>
                <c:pt idx="21">
                  <c:v>104.57890401607024</c:v>
                </c:pt>
                <c:pt idx="22">
                  <c:v>106.99301238227376</c:v>
                </c:pt>
                <c:pt idx="23">
                  <c:v>107.39951014136881</c:v>
                </c:pt>
                <c:pt idx="24">
                  <c:v>108.32032770781545</c:v>
                </c:pt>
                <c:pt idx="25">
                  <c:v>109.58090427390394</c:v>
                </c:pt>
                <c:pt idx="26">
                  <c:v>110.25464255994211</c:v>
                </c:pt>
                <c:pt idx="27">
                  <c:v>111.20714345321009</c:v>
                </c:pt>
                <c:pt idx="28">
                  <c:v>111.61027599351729</c:v>
                </c:pt>
                <c:pt idx="29">
                  <c:v>112.14124111748256</c:v>
                </c:pt>
                <c:pt idx="30">
                  <c:v>112.42499970732813</c:v>
                </c:pt>
                <c:pt idx="31">
                  <c:v>112.88543186485882</c:v>
                </c:pt>
                <c:pt idx="32">
                  <c:v>113.29781404969226</c:v>
                </c:pt>
                <c:pt idx="33">
                  <c:v>113.51269560061412</c:v>
                </c:pt>
                <c:pt idx="34">
                  <c:v>113.68902385215374</c:v>
                </c:pt>
                <c:pt idx="35">
                  <c:v>114.08511325155521</c:v>
                </c:pt>
                <c:pt idx="36">
                  <c:v>114.55571606826665</c:v>
                </c:pt>
                <c:pt idx="37">
                  <c:v>114.71160810096484</c:v>
                </c:pt>
                <c:pt idx="38">
                  <c:v>115.04738507015723</c:v>
                </c:pt>
                <c:pt idx="39">
                  <c:v>114.76656239246503</c:v>
                </c:pt>
                <c:pt idx="40">
                  <c:v>114.91807909455871</c:v>
                </c:pt>
                <c:pt idx="41">
                  <c:v>115.38831527057522</c:v>
                </c:pt>
                <c:pt idx="42">
                  <c:v>115.48893436285704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C7E-4286-BF71-EC15A27E77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870656"/>
        <c:axId val="210872192"/>
      </c:lineChart>
      <c:catAx>
        <c:axId val="21087065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10872192"/>
        <c:crossesAt val="100"/>
        <c:auto val="0"/>
        <c:lblAlgn val="ctr"/>
        <c:lblOffset val="100"/>
        <c:tickLblSkip val="1"/>
        <c:tickMarkSkip val="1"/>
        <c:noMultiLvlLbl val="0"/>
      </c:catAx>
      <c:valAx>
        <c:axId val="210872192"/>
        <c:scaling>
          <c:orientation val="minMax"/>
          <c:max val="116"/>
          <c:min val="1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10870656"/>
        <c:crosses val="autoZero"/>
        <c:crossBetween val="midCat"/>
        <c:majorUnit val="2"/>
      </c:valAx>
    </c:plotArea>
    <c:legend>
      <c:legendPos val="r"/>
      <c:layout>
        <c:manualLayout>
          <c:xMode val="edge"/>
          <c:yMode val="edge"/>
          <c:x val="2.5568232542360778E-2"/>
          <c:y val="0.1418748615502346"/>
          <c:w val="0.91903409090909094"/>
          <c:h val="5.3763440860215242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1" i="0" u="none" strike="noStrike" kern="1200" spc="0" baseline="0" dirty="0">
                <a:solidFill>
                  <a:srgbClr val="000000"/>
                </a:solidFill>
                <a:latin typeface="Calibri"/>
              </a:rPr>
              <a:t>Evolution du cumul annuel glissant des défaillances d'entreprises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050" b="0" i="1" u="none" strike="noStrike" kern="1200" spc="0" baseline="0" dirty="0">
                <a:solidFill>
                  <a:srgbClr val="000000"/>
                </a:solidFill>
                <a:latin typeface="Calibri"/>
              </a:rPr>
              <a:t>(données brutes, base 100 au 1</a:t>
            </a:r>
            <a:r>
              <a:rPr lang="fr-FR" sz="1050" b="0" i="1" u="none" strike="noStrike" kern="1200" spc="0" baseline="30000" dirty="0">
                <a:solidFill>
                  <a:srgbClr val="000000"/>
                </a:solidFill>
                <a:latin typeface="Calibri"/>
              </a:rPr>
              <a:t>er</a:t>
            </a:r>
            <a:r>
              <a:rPr lang="fr-FR" sz="1050" b="0" i="1" u="none" strike="noStrike" kern="1200" spc="0" baseline="0" dirty="0">
                <a:solidFill>
                  <a:srgbClr val="000000"/>
                </a:solidFill>
                <a:latin typeface="Calibri"/>
              </a:rPr>
              <a:t> trimestre 2015)</a:t>
            </a:r>
          </a:p>
        </c:rich>
      </c:tx>
      <c:layout>
        <c:manualLayout>
          <c:xMode val="edge"/>
          <c:yMode val="edge"/>
          <c:x val="0.18500827152373447"/>
          <c:y val="3.192920863955012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9075436405720168E-2"/>
          <c:y val="0.2225039123630673"/>
          <c:w val="0.91033142539173328"/>
          <c:h val="0.53890946730250266"/>
        </c:manualLayout>
      </c:layout>
      <c:lineChart>
        <c:grouping val="standard"/>
        <c:varyColors val="0"/>
        <c:ser>
          <c:idx val="0"/>
          <c:order val="0"/>
          <c:tx>
            <c:strRef>
              <c:f>Graphique!$D$8:$D$9</c:f>
              <c:strCache>
                <c:ptCount val="2"/>
                <c:pt idx="0">
                  <c:v>Provence-Alpes-Côte d'Azur</c:v>
                </c:pt>
              </c:strCache>
            </c:strRef>
          </c:tx>
          <c:spPr>
            <a:ln w="31750">
              <a:solidFill>
                <a:schemeClr val="accent6"/>
              </a:solidFill>
            </a:ln>
          </c:spPr>
          <c:marker>
            <c:symbol val="none"/>
          </c:marker>
          <c:cat>
            <c:multiLvlStrRef>
              <c:f>'Données Eclairages Deps'!$A$10:$B$52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Graphique!$D$10:$D$52</c:f>
              <c:numCache>
                <c:formatCode>#\ ##0.0</c:formatCode>
                <c:ptCount val="43"/>
                <c:pt idx="0">
                  <c:v>100</c:v>
                </c:pt>
                <c:pt idx="1">
                  <c:v>99.742580254391271</c:v>
                </c:pt>
                <c:pt idx="2">
                  <c:v>98.606904906117506</c:v>
                </c:pt>
                <c:pt idx="3">
                  <c:v>98.622047244094489</c:v>
                </c:pt>
                <c:pt idx="4">
                  <c:v>94.654754694124776</c:v>
                </c:pt>
                <c:pt idx="5">
                  <c:v>93.912780133252568</c:v>
                </c:pt>
                <c:pt idx="6">
                  <c:v>91.111447607510598</c:v>
                </c:pt>
                <c:pt idx="7">
                  <c:v>90.596608116293154</c:v>
                </c:pt>
                <c:pt idx="8">
                  <c:v>90.233192004845549</c:v>
                </c:pt>
                <c:pt idx="9">
                  <c:v>90.929739551786795</c:v>
                </c:pt>
                <c:pt idx="10">
                  <c:v>91.066020593579651</c:v>
                </c:pt>
                <c:pt idx="11">
                  <c:v>90.642035130224102</c:v>
                </c:pt>
                <c:pt idx="12">
                  <c:v>87.416717141126583</c:v>
                </c:pt>
                <c:pt idx="13">
                  <c:v>83.176862507571173</c:v>
                </c:pt>
                <c:pt idx="14">
                  <c:v>81.46577831617202</c:v>
                </c:pt>
                <c:pt idx="15">
                  <c:v>79.270139309509389</c:v>
                </c:pt>
                <c:pt idx="16">
                  <c:v>77.801332525741969</c:v>
                </c:pt>
                <c:pt idx="17">
                  <c:v>77.771047849788005</c:v>
                </c:pt>
                <c:pt idx="18">
                  <c:v>78.664445790430037</c:v>
                </c:pt>
                <c:pt idx="19">
                  <c:v>79.224712295578442</c:v>
                </c:pt>
                <c:pt idx="20">
                  <c:v>74.015748031496059</c:v>
                </c:pt>
                <c:pt idx="21">
                  <c:v>63.597819503331309</c:v>
                </c:pt>
                <c:pt idx="22">
                  <c:v>59.176256814052088</c:v>
                </c:pt>
                <c:pt idx="23">
                  <c:v>51.483949121744402</c:v>
                </c:pt>
                <c:pt idx="24">
                  <c:v>47.198667474258031</c:v>
                </c:pt>
                <c:pt idx="25">
                  <c:v>50.378558449424595</c:v>
                </c:pt>
                <c:pt idx="26">
                  <c:v>48.394912174439739</c:v>
                </c:pt>
                <c:pt idx="27">
                  <c:v>47.637795275590548</c:v>
                </c:pt>
                <c:pt idx="28">
                  <c:v>52.104784978800723</c:v>
                </c:pt>
                <c:pt idx="29">
                  <c:v>56.571774682010897</c:v>
                </c:pt>
                <c:pt idx="30">
                  <c:v>60.751059963658392</c:v>
                </c:pt>
                <c:pt idx="31">
                  <c:v>65.944881889763778</c:v>
                </c:pt>
                <c:pt idx="32">
                  <c:v>72.471229557843728</c:v>
                </c:pt>
                <c:pt idx="33">
                  <c:v>77.165354330708652</c:v>
                </c:pt>
                <c:pt idx="34">
                  <c:v>80.723803755299812</c:v>
                </c:pt>
                <c:pt idx="35">
                  <c:v>88.370684433676558</c:v>
                </c:pt>
                <c:pt idx="36">
                  <c:v>93.988491823137494</c:v>
                </c:pt>
                <c:pt idx="37">
                  <c:v>98.031496062992133</c:v>
                </c:pt>
                <c:pt idx="38">
                  <c:v>101.54451847365233</c:v>
                </c:pt>
                <c:pt idx="39">
                  <c:v>102.10478497880074</c:v>
                </c:pt>
                <c:pt idx="40">
                  <c:v>99.046032707450024</c:v>
                </c:pt>
                <c:pt idx="41">
                  <c:v>98.803755299818292</c:v>
                </c:pt>
                <c:pt idx="42">
                  <c:v>97.743791641429439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3E5-415B-9CD7-F6971E56B4E3}"/>
            </c:ext>
          </c:extLst>
        </c:ser>
        <c:ser>
          <c:idx val="2"/>
          <c:order val="1"/>
          <c:tx>
            <c:v>France métro.</c:v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cat>
            <c:multiLvlStrRef>
              <c:f>'Données Eclairages Deps'!$A$10:$B$52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Graphique!$C$10:$C$52</c:f>
              <c:numCache>
                <c:formatCode>#\ ##0.0</c:formatCode>
                <c:ptCount val="43"/>
                <c:pt idx="0">
                  <c:v>100</c:v>
                </c:pt>
                <c:pt idx="1">
                  <c:v>99.36981174325426</c:v>
                </c:pt>
                <c:pt idx="2">
                  <c:v>98.672446058124478</c:v>
                </c:pt>
                <c:pt idx="3">
                  <c:v>98.76841381295884</c:v>
                </c:pt>
                <c:pt idx="4">
                  <c:v>95.761424161481742</c:v>
                </c:pt>
                <c:pt idx="5">
                  <c:v>95.766222549223457</c:v>
                </c:pt>
                <c:pt idx="6">
                  <c:v>93.034340461604899</c:v>
                </c:pt>
                <c:pt idx="7">
                  <c:v>90.670334767518113</c:v>
                </c:pt>
                <c:pt idx="8">
                  <c:v>89.261208234033361</c:v>
                </c:pt>
                <c:pt idx="9">
                  <c:v>86.894003614785433</c:v>
                </c:pt>
                <c:pt idx="10">
                  <c:v>85.751987332256363</c:v>
                </c:pt>
                <c:pt idx="11">
                  <c:v>84.942659266486459</c:v>
                </c:pt>
                <c:pt idx="12">
                  <c:v>82.63143583755857</c:v>
                </c:pt>
                <c:pt idx="13">
                  <c:v>82.044433070488324</c:v>
                </c:pt>
                <c:pt idx="14">
                  <c:v>82.53706754530478</c:v>
                </c:pt>
                <c:pt idx="15">
                  <c:v>83.322403672366079</c:v>
                </c:pt>
                <c:pt idx="16">
                  <c:v>83.475952080101095</c:v>
                </c:pt>
                <c:pt idx="17">
                  <c:v>82.629836374977998</c:v>
                </c:pt>
                <c:pt idx="18">
                  <c:v>81.553398058252426</c:v>
                </c:pt>
                <c:pt idx="19">
                  <c:v>79.466099390604768</c:v>
                </c:pt>
                <c:pt idx="20">
                  <c:v>73.474512563778575</c:v>
                </c:pt>
                <c:pt idx="21">
                  <c:v>62.527790662337459</c:v>
                </c:pt>
                <c:pt idx="22">
                  <c:v>56.795316773564089</c:v>
                </c:pt>
                <c:pt idx="23">
                  <c:v>48.513299531357461</c:v>
                </c:pt>
                <c:pt idx="24">
                  <c:v>43.351833783848626</c:v>
                </c:pt>
                <c:pt idx="25">
                  <c:v>44.628204923145823</c:v>
                </c:pt>
                <c:pt idx="26">
                  <c:v>42.446537963244353</c:v>
                </c:pt>
                <c:pt idx="27">
                  <c:v>42.456134738727783</c:v>
                </c:pt>
                <c:pt idx="28">
                  <c:v>46.560355720477922</c:v>
                </c:pt>
                <c:pt idx="29">
                  <c:v>51.809791909918268</c:v>
                </c:pt>
                <c:pt idx="30">
                  <c:v>57.737400233521541</c:v>
                </c:pt>
                <c:pt idx="31">
                  <c:v>64.031285488076009</c:v>
                </c:pt>
                <c:pt idx="32">
                  <c:v>71.192079461301006</c:v>
                </c:pt>
                <c:pt idx="33">
                  <c:v>76.643047935893534</c:v>
                </c:pt>
                <c:pt idx="34">
                  <c:v>80.28662369443866</c:v>
                </c:pt>
                <c:pt idx="35">
                  <c:v>87.217095056061169</c:v>
                </c:pt>
                <c:pt idx="36">
                  <c:v>92.073063450680564</c:v>
                </c:pt>
                <c:pt idx="37">
                  <c:v>96.525967274995608</c:v>
                </c:pt>
                <c:pt idx="38">
                  <c:v>99.827258041298123</c:v>
                </c:pt>
                <c:pt idx="39">
                  <c:v>102.77026918955232</c:v>
                </c:pt>
                <c:pt idx="40">
                  <c:v>103.32368324243055</c:v>
                </c:pt>
                <c:pt idx="41">
                  <c:v>104.34414036883608</c:v>
                </c:pt>
                <c:pt idx="42">
                  <c:v>105.34060555653299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3E5-415B-9CD7-F6971E56B4E3}"/>
            </c:ext>
          </c:extLst>
        </c:ser>
        <c:ser>
          <c:idx val="1"/>
          <c:order val="2"/>
          <c:tx>
            <c:strRef>
              <c:f>'Données Eclairages Deps'!$F$9</c:f>
              <c:strCache>
                <c:ptCount val="1"/>
                <c:pt idx="0">
                  <c:v>Bouches-du-Rhône</c:v>
                </c:pt>
              </c:strCache>
            </c:strRef>
          </c:tx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cat>
            <c:multiLvlStrRef>
              <c:f>'Données Eclairages Deps'!$A$10:$B$52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Eclairages Deps'!$F$10:$F$52</c:f>
              <c:numCache>
                <c:formatCode>#\ ##0.0</c:formatCode>
                <c:ptCount val="43"/>
                <c:pt idx="0">
                  <c:v>100</c:v>
                </c:pt>
                <c:pt idx="1">
                  <c:v>98.521560574948666</c:v>
                </c:pt>
                <c:pt idx="2">
                  <c:v>97.207392197125259</c:v>
                </c:pt>
                <c:pt idx="3">
                  <c:v>96.098562628336765</c:v>
                </c:pt>
                <c:pt idx="4">
                  <c:v>94.53798767967146</c:v>
                </c:pt>
                <c:pt idx="5">
                  <c:v>93.223819301848053</c:v>
                </c:pt>
                <c:pt idx="6">
                  <c:v>92.4435318275154</c:v>
                </c:pt>
                <c:pt idx="7">
                  <c:v>95.605749486652982</c:v>
                </c:pt>
                <c:pt idx="8">
                  <c:v>96.427104722792606</c:v>
                </c:pt>
                <c:pt idx="9">
                  <c:v>97.494866529774129</c:v>
                </c:pt>
                <c:pt idx="10">
                  <c:v>98.439425051334709</c:v>
                </c:pt>
                <c:pt idx="11">
                  <c:v>99.137577002053391</c:v>
                </c:pt>
                <c:pt idx="12">
                  <c:v>93.30595482546201</c:v>
                </c:pt>
                <c:pt idx="13">
                  <c:v>87.638603696098556</c:v>
                </c:pt>
                <c:pt idx="14">
                  <c:v>84.80492813141683</c:v>
                </c:pt>
                <c:pt idx="15">
                  <c:v>79.219712525667347</c:v>
                </c:pt>
                <c:pt idx="16">
                  <c:v>78.316221765913767</c:v>
                </c:pt>
                <c:pt idx="17">
                  <c:v>79.383983572895275</c:v>
                </c:pt>
                <c:pt idx="18">
                  <c:v>80.205338809034913</c:v>
                </c:pt>
                <c:pt idx="19">
                  <c:v>82.094455852156059</c:v>
                </c:pt>
                <c:pt idx="20">
                  <c:v>78.19301848049281</c:v>
                </c:pt>
                <c:pt idx="21">
                  <c:v>67.843942505133469</c:v>
                </c:pt>
                <c:pt idx="22">
                  <c:v>61.889117043121146</c:v>
                </c:pt>
                <c:pt idx="23">
                  <c:v>52.114989733059545</c:v>
                </c:pt>
                <c:pt idx="24">
                  <c:v>46.817248459958932</c:v>
                </c:pt>
                <c:pt idx="25">
                  <c:v>50.390143737166326</c:v>
                </c:pt>
                <c:pt idx="26">
                  <c:v>51.909650924024639</c:v>
                </c:pt>
                <c:pt idx="27">
                  <c:v>51.991786447638603</c:v>
                </c:pt>
                <c:pt idx="28">
                  <c:v>58.028747433264883</c:v>
                </c:pt>
                <c:pt idx="29">
                  <c:v>62.422997946611915</c:v>
                </c:pt>
                <c:pt idx="30">
                  <c:v>63.613963039014379</c:v>
                </c:pt>
                <c:pt idx="31">
                  <c:v>69.322381930184804</c:v>
                </c:pt>
                <c:pt idx="32">
                  <c:v>77.864476386036969</c:v>
                </c:pt>
                <c:pt idx="33">
                  <c:v>82.381930184804929</c:v>
                </c:pt>
                <c:pt idx="34">
                  <c:v>88.049281314168383</c:v>
                </c:pt>
                <c:pt idx="35">
                  <c:v>95.646817248459953</c:v>
                </c:pt>
                <c:pt idx="36">
                  <c:v>100.2053388090349</c:v>
                </c:pt>
                <c:pt idx="37">
                  <c:v>105.3388090349076</c:v>
                </c:pt>
                <c:pt idx="38">
                  <c:v>110.71868583162217</c:v>
                </c:pt>
                <c:pt idx="39">
                  <c:v>113.55236139630389</c:v>
                </c:pt>
                <c:pt idx="40">
                  <c:v>109.19917864476385</c:v>
                </c:pt>
                <c:pt idx="41">
                  <c:v>109.7741273100616</c:v>
                </c:pt>
                <c:pt idx="42">
                  <c:v>106.98151950718686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3E5-415B-9CD7-F6971E56B4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61269663"/>
        <c:axId val="961261023"/>
      </c:lineChart>
      <c:catAx>
        <c:axId val="961269663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61261023"/>
        <c:crossesAt val="100"/>
        <c:auto val="1"/>
        <c:lblAlgn val="ctr"/>
        <c:lblOffset val="100"/>
        <c:tickLblSkip val="4"/>
        <c:tickMarkSkip val="4"/>
        <c:noMultiLvlLbl val="1"/>
      </c:catAx>
      <c:valAx>
        <c:axId val="961261023"/>
        <c:scaling>
          <c:orientation val="minMax"/>
          <c:max val="120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61269663"/>
        <c:crosses val="autoZero"/>
        <c:crossBetween val="midCat"/>
        <c:majorUnit val="10"/>
      </c:valAx>
    </c:plotArea>
    <c:legend>
      <c:legendPos val="b"/>
      <c:layout>
        <c:manualLayout>
          <c:xMode val="edge"/>
          <c:yMode val="edge"/>
          <c:x val="0.2030416472911758"/>
          <c:y val="0.1525858563454216"/>
          <c:w val="0.79695839972431037"/>
          <c:h val="5.53300105259526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fr-F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Graph2'!$G$7:$G$8</c:f>
              <c:strCache>
                <c:ptCount val="2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Graph2'!$A$10:$B$46</c:f>
              <c:multiLvlStrCache>
                <c:ptCount val="3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</c:lvl>
              </c:multiLvlStrCache>
            </c:multiLvlStrRef>
          </c:cat>
          <c:val>
            <c:numRef>
              <c:f>'Données Graph2'!$P$10:$P$52</c:f>
              <c:numCache>
                <c:formatCode>#,##0</c:formatCode>
                <c:ptCount val="43"/>
                <c:pt idx="0">
                  <c:v>1855.4661647431785</c:v>
                </c:pt>
                <c:pt idx="1">
                  <c:v>2655.5786204757169</c:v>
                </c:pt>
                <c:pt idx="2">
                  <c:v>-1550.1215631258674</c:v>
                </c:pt>
                <c:pt idx="3">
                  <c:v>3173.0127037534257</c:v>
                </c:pt>
                <c:pt idx="4">
                  <c:v>3462.4194396294188</c:v>
                </c:pt>
                <c:pt idx="5">
                  <c:v>1883.2175504532643</c:v>
                </c:pt>
                <c:pt idx="6">
                  <c:v>2642.7782850870863</c:v>
                </c:pt>
                <c:pt idx="7">
                  <c:v>301.20072515320498</c:v>
                </c:pt>
                <c:pt idx="8">
                  <c:v>2995.0742873590207</c:v>
                </c:pt>
                <c:pt idx="9">
                  <c:v>2112.0796637686435</c:v>
                </c:pt>
                <c:pt idx="10">
                  <c:v>2059.7142895170255</c:v>
                </c:pt>
                <c:pt idx="11">
                  <c:v>93.522828576620668</c:v>
                </c:pt>
                <c:pt idx="12">
                  <c:v>3863.0728799842764</c:v>
                </c:pt>
                <c:pt idx="13">
                  <c:v>158.10325857880525</c:v>
                </c:pt>
                <c:pt idx="14">
                  <c:v>1445.5083956667222</c:v>
                </c:pt>
                <c:pt idx="15">
                  <c:v>3786.0500119200442</c:v>
                </c:pt>
                <c:pt idx="16">
                  <c:v>3636.5976789523847</c:v>
                </c:pt>
                <c:pt idx="17">
                  <c:v>3809.6572331094649</c:v>
                </c:pt>
                <c:pt idx="18">
                  <c:v>4570.7155889522983</c:v>
                </c:pt>
                <c:pt idx="19">
                  <c:v>3139.2569036536152</c:v>
                </c:pt>
                <c:pt idx="20">
                  <c:v>-4621.9294951111078</c:v>
                </c:pt>
                <c:pt idx="21">
                  <c:v>-7375.2251683105715</c:v>
                </c:pt>
                <c:pt idx="22">
                  <c:v>16179.934846667107</c:v>
                </c:pt>
                <c:pt idx="23">
                  <c:v>2202.5336141042644</c:v>
                </c:pt>
                <c:pt idx="24">
                  <c:v>6203.3080778691219</c:v>
                </c:pt>
                <c:pt idx="25">
                  <c:v>7143.5250272074481</c:v>
                </c:pt>
                <c:pt idx="26">
                  <c:v>6233.1174581993837</c:v>
                </c:pt>
                <c:pt idx="27">
                  <c:v>6661.5839034409728</c:v>
                </c:pt>
                <c:pt idx="28">
                  <c:v>3205.0206173376646</c:v>
                </c:pt>
                <c:pt idx="29">
                  <c:v>4367.4271434965776</c:v>
                </c:pt>
                <c:pt idx="30">
                  <c:v>2216.6983402364422</c:v>
                </c:pt>
                <c:pt idx="31">
                  <c:v>3973.9845452137524</c:v>
                </c:pt>
                <c:pt idx="32">
                  <c:v>3992.714087480912</c:v>
                </c:pt>
                <c:pt idx="33">
                  <c:v>1494.6317575681023</c:v>
                </c:pt>
                <c:pt idx="34">
                  <c:v>1703.5744001291459</c:v>
                </c:pt>
                <c:pt idx="35">
                  <c:v>2393.6121135222493</c:v>
                </c:pt>
                <c:pt idx="36">
                  <c:v>3384.4084131595446</c:v>
                </c:pt>
                <c:pt idx="37">
                  <c:v>1089.6610555663938</c:v>
                </c:pt>
                <c:pt idx="38">
                  <c:v>2045.0116137434961</c:v>
                </c:pt>
                <c:pt idx="39">
                  <c:v>-1475.2272074951325</c:v>
                </c:pt>
                <c:pt idx="40">
                  <c:v>1547.5979560969863</c:v>
                </c:pt>
                <c:pt idx="41">
                  <c:v>3713.450422930764</c:v>
                </c:pt>
                <c:pt idx="42">
                  <c:v>1076.4335609176196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5D-4CD0-92B7-0EE8010253CB}"/>
            </c:ext>
          </c:extLst>
        </c:ser>
        <c:ser>
          <c:idx val="2"/>
          <c:order val="1"/>
          <c:tx>
            <c:strRef>
              <c:f>'Données Graph2'!$H$7:$H$8</c:f>
              <c:strCache>
                <c:ptCount val="2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Graph2'!$A$10:$B$46</c:f>
              <c:multiLvlStrCache>
                <c:ptCount val="3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</c:lvl>
              </c:multiLvlStrCache>
            </c:multiLvlStrRef>
          </c:cat>
          <c:val>
            <c:numRef>
              <c:f>'Données Graph2'!$Q$10:$Q$52</c:f>
              <c:numCache>
                <c:formatCode>#,##0</c:formatCode>
                <c:ptCount val="43"/>
                <c:pt idx="0">
                  <c:v>-540.17828615933831</c:v>
                </c:pt>
                <c:pt idx="1">
                  <c:v>1421.8200525946195</c:v>
                </c:pt>
                <c:pt idx="2">
                  <c:v>-6.1309955846518278</c:v>
                </c:pt>
                <c:pt idx="3">
                  <c:v>31.454824885568087</c:v>
                </c:pt>
                <c:pt idx="4">
                  <c:v>383.7428462532298</c:v>
                </c:pt>
                <c:pt idx="5">
                  <c:v>535.54643208249763</c:v>
                </c:pt>
                <c:pt idx="6">
                  <c:v>147.2918792113378</c:v>
                </c:pt>
                <c:pt idx="7">
                  <c:v>106.72587603232387</c:v>
                </c:pt>
                <c:pt idx="8">
                  <c:v>1234.9183175389917</c:v>
                </c:pt>
                <c:pt idx="9">
                  <c:v>1126.0830216165705</c:v>
                </c:pt>
                <c:pt idx="10">
                  <c:v>537.29891978449814</c:v>
                </c:pt>
                <c:pt idx="11">
                  <c:v>1104.17408212995</c:v>
                </c:pt>
                <c:pt idx="12">
                  <c:v>686.83486835664007</c:v>
                </c:pt>
                <c:pt idx="13">
                  <c:v>-24.224140522088419</c:v>
                </c:pt>
                <c:pt idx="14">
                  <c:v>785.36802738006736</c:v>
                </c:pt>
                <c:pt idx="15">
                  <c:v>-677.47866649618663</c:v>
                </c:pt>
                <c:pt idx="16">
                  <c:v>527.25742556061596</c:v>
                </c:pt>
                <c:pt idx="17">
                  <c:v>-131.23797099517469</c:v>
                </c:pt>
                <c:pt idx="18">
                  <c:v>10.573116655323247</c:v>
                </c:pt>
                <c:pt idx="19">
                  <c:v>-519.48598621405836</c:v>
                </c:pt>
                <c:pt idx="20">
                  <c:v>-9232.6957369122483</c:v>
                </c:pt>
                <c:pt idx="21">
                  <c:v>5239.3361098761579</c:v>
                </c:pt>
                <c:pt idx="22">
                  <c:v>2550.9949731165143</c:v>
                </c:pt>
                <c:pt idx="23">
                  <c:v>951.45943115528644</c:v>
                </c:pt>
                <c:pt idx="24">
                  <c:v>941.26316648635475</c:v>
                </c:pt>
                <c:pt idx="25">
                  <c:v>2637.2170150397505</c:v>
                </c:pt>
                <c:pt idx="26">
                  <c:v>-1005.6203295066043</c:v>
                </c:pt>
                <c:pt idx="27">
                  <c:v>728.81647578536285</c:v>
                </c:pt>
                <c:pt idx="28">
                  <c:v>-77.138113686716679</c:v>
                </c:pt>
                <c:pt idx="29">
                  <c:v>-247.69887736821329</c:v>
                </c:pt>
                <c:pt idx="30">
                  <c:v>-15.031544094763376</c:v>
                </c:pt>
                <c:pt idx="31">
                  <c:v>-401.5175631113525</c:v>
                </c:pt>
                <c:pt idx="32">
                  <c:v>-793.06411684116392</c:v>
                </c:pt>
                <c:pt idx="33">
                  <c:v>172.62200213496908</c:v>
                </c:pt>
                <c:pt idx="34">
                  <c:v>-335.45350254582809</c:v>
                </c:pt>
                <c:pt idx="35">
                  <c:v>679.62305951872622</c:v>
                </c:pt>
                <c:pt idx="36">
                  <c:v>266.97213637095774</c:v>
                </c:pt>
                <c:pt idx="37">
                  <c:v>119.89637972204218</c:v>
                </c:pt>
                <c:pt idx="38">
                  <c:v>560.26283585922647</c:v>
                </c:pt>
                <c:pt idx="39">
                  <c:v>-703.66001285292805</c:v>
                </c:pt>
                <c:pt idx="40">
                  <c:v>-371.98846268195484</c:v>
                </c:pt>
                <c:pt idx="41">
                  <c:v>-64.914617746442673</c:v>
                </c:pt>
                <c:pt idx="42">
                  <c:v>-295.73573374221087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5D-4CD0-92B7-0EE8010253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1574144"/>
        <c:axId val="211575936"/>
      </c:barChart>
      <c:lineChart>
        <c:grouping val="standard"/>
        <c:varyColors val="0"/>
        <c:ser>
          <c:idx val="0"/>
          <c:order val="2"/>
          <c:tx>
            <c:strRef>
              <c:f>'Données Graph2'!$O$7:$O$8</c:f>
              <c:strCache>
                <c:ptCount val="2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Graph2'!$A$10:$B$52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Graph2'!$O$10:$O$52</c:f>
              <c:numCache>
                <c:formatCode>#,##0</c:formatCode>
                <c:ptCount val="43"/>
                <c:pt idx="0">
                  <c:v>1315.2878785838839</c:v>
                </c:pt>
                <c:pt idx="1">
                  <c:v>4077.3986730703618</c:v>
                </c:pt>
                <c:pt idx="2">
                  <c:v>-1556.2525587105192</c:v>
                </c:pt>
                <c:pt idx="3">
                  <c:v>3204.467528639012</c:v>
                </c:pt>
                <c:pt idx="4">
                  <c:v>3846.1622858826304</c:v>
                </c:pt>
                <c:pt idx="5">
                  <c:v>2418.7639825356891</c:v>
                </c:pt>
                <c:pt idx="6">
                  <c:v>2790.0701642984059</c:v>
                </c:pt>
                <c:pt idx="7">
                  <c:v>407.92660118557978</c:v>
                </c:pt>
                <c:pt idx="8">
                  <c:v>4229.992604898056</c:v>
                </c:pt>
                <c:pt idx="9">
                  <c:v>3238.1626853852067</c:v>
                </c:pt>
                <c:pt idx="10">
                  <c:v>2597.0132093015127</c:v>
                </c:pt>
                <c:pt idx="11">
                  <c:v>1197.6969107065815</c:v>
                </c:pt>
                <c:pt idx="12">
                  <c:v>4549.9077483408619</c:v>
                </c:pt>
                <c:pt idx="13">
                  <c:v>133.87911805673502</c:v>
                </c:pt>
                <c:pt idx="14">
                  <c:v>2230.8764230468078</c:v>
                </c:pt>
                <c:pt idx="15">
                  <c:v>3108.5713454238139</c:v>
                </c:pt>
                <c:pt idx="16">
                  <c:v>4163.8551045130007</c:v>
                </c:pt>
                <c:pt idx="17">
                  <c:v>3678.4192621143302</c:v>
                </c:pt>
                <c:pt idx="18">
                  <c:v>4581.2887056076434</c:v>
                </c:pt>
                <c:pt idx="19">
                  <c:v>2619.770917439484</c:v>
                </c:pt>
                <c:pt idx="20">
                  <c:v>-13854.625232023303</c:v>
                </c:pt>
                <c:pt idx="21">
                  <c:v>-2135.8890584344044</c:v>
                </c:pt>
                <c:pt idx="22">
                  <c:v>18730.929819783545</c:v>
                </c:pt>
                <c:pt idx="23">
                  <c:v>3153.9930452596163</c:v>
                </c:pt>
                <c:pt idx="24">
                  <c:v>7144.571244355524</c:v>
                </c:pt>
                <c:pt idx="25">
                  <c:v>9780.7420422470896</c:v>
                </c:pt>
                <c:pt idx="26">
                  <c:v>5227.4971286928048</c:v>
                </c:pt>
                <c:pt idx="27">
                  <c:v>7390.4003792263102</c:v>
                </c:pt>
                <c:pt idx="28">
                  <c:v>3127.8825036509661</c:v>
                </c:pt>
                <c:pt idx="29">
                  <c:v>4119.7282661284553</c:v>
                </c:pt>
                <c:pt idx="30">
                  <c:v>2201.6667961416533</c:v>
                </c:pt>
                <c:pt idx="31">
                  <c:v>3572.4669821023708</c:v>
                </c:pt>
                <c:pt idx="32">
                  <c:v>3199.6499706397299</c:v>
                </c:pt>
                <c:pt idx="33">
                  <c:v>1667.2537597031333</c:v>
                </c:pt>
                <c:pt idx="34">
                  <c:v>1368.1208975833142</c:v>
                </c:pt>
                <c:pt idx="35">
                  <c:v>3073.2351730408845</c:v>
                </c:pt>
                <c:pt idx="36">
                  <c:v>3651.3805495304987</c:v>
                </c:pt>
                <c:pt idx="37">
                  <c:v>1209.5574352884432</c:v>
                </c:pt>
                <c:pt idx="38">
                  <c:v>2605.2744496028172</c:v>
                </c:pt>
                <c:pt idx="39">
                  <c:v>-2178.8872203481151</c:v>
                </c:pt>
                <c:pt idx="40">
                  <c:v>1175.6094934149878</c:v>
                </c:pt>
                <c:pt idx="41">
                  <c:v>3648.5358051843941</c:v>
                </c:pt>
                <c:pt idx="42">
                  <c:v>780.69782717537601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E5D-4CD0-92B7-0EE8010253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574144"/>
        <c:axId val="211575936"/>
      </c:lineChart>
      <c:catAx>
        <c:axId val="21157414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115759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11575936"/>
        <c:scaling>
          <c:orientation val="minMax"/>
          <c:max val="20000"/>
          <c:min val="-150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11574144"/>
        <c:crosses val="autoZero"/>
        <c:crossBetween val="between"/>
        <c:majorUnit val="5000"/>
      </c:valAx>
    </c:plotArea>
    <c:legend>
      <c:legendPos val="t"/>
      <c:layout>
        <c:manualLayout>
          <c:xMode val="edge"/>
          <c:yMode val="edge"/>
          <c:x val="0.21052382291128638"/>
          <c:y val="0.2071737786023500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72941883742E-2"/>
          <c:y val="0.21145427308079878"/>
          <c:w val="0.90516390406154157"/>
          <c:h val="0.50871373175295609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2D0-43DB-A4DB-E33558D08BDE}"/>
              </c:ext>
            </c:extLst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D0-43DB-A4DB-E33558D08BDE}"/>
                </c:ext>
              </c:extLst>
            </c:dLbl>
            <c:dLbl>
              <c:idx val="2"/>
              <c:layout>
                <c:manualLayout>
                  <c:x val="1.8655296040950989E-3"/>
                  <c:y val="-2.8747635021402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D0-43DB-A4DB-E33558D08BDE}"/>
                </c:ext>
              </c:extLst>
            </c:dLbl>
            <c:dLbl>
              <c:idx val="3"/>
              <c:layout>
                <c:manualLayout>
                  <c:x val="-1.7993704753625093E-3"/>
                  <c:y val="-3.23141195516336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D0-43DB-A4DB-E33558D08BDE}"/>
                </c:ext>
              </c:extLst>
            </c:dLbl>
            <c:dLbl>
              <c:idx val="4"/>
              <c:layout>
                <c:manualLayout>
                  <c:x val="0"/>
                  <c:y val="-2.39945362804791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2D0-43DB-A4DB-E33558D08BDE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(2)'!$BY$9:$CC$9</c:f>
              <c:numCache>
                <c:formatCode>#,##0</c:formatCode>
                <c:ptCount val="5"/>
                <c:pt idx="0">
                  <c:v>1080</c:v>
                </c:pt>
                <c:pt idx="1">
                  <c:v>450</c:v>
                </c:pt>
                <c:pt idx="2">
                  <c:v>820</c:v>
                </c:pt>
                <c:pt idx="3">
                  <c:v>-400</c:v>
                </c:pt>
                <c:pt idx="4">
                  <c:v>210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2D0-43DB-A4DB-E33558D08BDE}"/>
            </c:ext>
          </c:extLst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82D0-43DB-A4DB-E33558D08BDE}"/>
              </c:ext>
            </c:extLst>
          </c:dPt>
          <c:dLbls>
            <c:dLbl>
              <c:idx val="0"/>
              <c:layout>
                <c:manualLayout>
                  <c:x val="-3.7316403700606328E-3"/>
                  <c:y val="-7.8606602266349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2D0-43DB-A4DB-E33558D08BDE}"/>
                </c:ext>
              </c:extLst>
            </c:dLbl>
            <c:dLbl>
              <c:idx val="1"/>
              <c:layout>
                <c:manualLayout>
                  <c:x val="-6.9158262581718621E-5"/>
                  <c:y val="-7.99129013218976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2D0-43DB-A4DB-E33558D08BDE}"/>
                </c:ext>
              </c:extLst>
            </c:dLbl>
            <c:dLbl>
              <c:idx val="2"/>
              <c:layout>
                <c:manualLayout>
                  <c:x val="3.49379877318986E-3"/>
                  <c:y val="5.9870768309680486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2D0-43DB-A4DB-E33558D08BDE}"/>
                </c:ext>
              </c:extLst>
            </c:dLbl>
            <c:dLbl>
              <c:idx val="3"/>
              <c:layout>
                <c:manualLayout>
                  <c:x val="0"/>
                  <c:y val="-6.14220522943213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2D0-43DB-A4DB-E33558D08BDE}"/>
                </c:ext>
              </c:extLst>
            </c:dLbl>
            <c:dLbl>
              <c:idx val="4"/>
              <c:layout>
                <c:manualLayout>
                  <c:x val="-1.3195231053556611E-16"/>
                  <c:y val="-1.03234500267457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2D0-43DB-A4DB-E33558D08BDE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(2)'!$CE$9:$CI$9</c:f>
              <c:numCache>
                <c:formatCode>#,##0</c:formatCode>
                <c:ptCount val="5"/>
                <c:pt idx="0">
                  <c:v>-300</c:v>
                </c:pt>
                <c:pt idx="1">
                  <c:v>140</c:v>
                </c:pt>
                <c:pt idx="2">
                  <c:v>-80</c:v>
                </c:pt>
                <c:pt idx="3">
                  <c:v>-120</c:v>
                </c:pt>
                <c:pt idx="4">
                  <c:v>-210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2D0-43DB-A4DB-E33558D08BDE}"/>
            </c:ext>
          </c:extLst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-1.9394946800974323E-3"/>
                  <c:y val="8.534609961480968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2D0-43DB-A4DB-E33558D08BDE}"/>
                </c:ext>
              </c:extLst>
            </c:dLbl>
            <c:dLbl>
              <c:idx val="1"/>
              <c:layout>
                <c:manualLayout>
                  <c:x val="1.6846074765401102E-3"/>
                  <c:y val="5.277925710294146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6216765485637337E-2"/>
                      <c:h val="5.2844323835240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82D0-43DB-A4DB-E33558D08BDE}"/>
                </c:ext>
              </c:extLst>
            </c:dLbl>
            <c:dLbl>
              <c:idx val="2"/>
              <c:layout>
                <c:manualLayout>
                  <c:x val="-3.4528077546923413E-4"/>
                  <c:y val="7.52840952624110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2D0-43DB-A4DB-E33558D08BDE}"/>
                </c:ext>
              </c:extLst>
            </c:dLbl>
            <c:dLbl>
              <c:idx val="3"/>
              <c:layout>
                <c:manualLayout>
                  <c:x val="1.748931428966521E-3"/>
                  <c:y val="5.191122917422547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2D0-43DB-A4DB-E33558D08BDE}"/>
                </c:ext>
              </c:extLst>
            </c:dLbl>
            <c:dLbl>
              <c:idx val="4"/>
              <c:layout>
                <c:manualLayout>
                  <c:x val="-1.8451339921768473E-3"/>
                  <c:y val="-6.200670988889383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2D0-43DB-A4DB-E33558D08BDE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(2)'!$BS$9:$BW$9</c:f>
              <c:numCache>
                <c:formatCode>#,##0</c:formatCode>
                <c:ptCount val="5"/>
                <c:pt idx="0">
                  <c:v>780</c:v>
                </c:pt>
                <c:pt idx="1">
                  <c:v>580</c:v>
                </c:pt>
                <c:pt idx="2">
                  <c:v>740</c:v>
                </c:pt>
                <c:pt idx="3">
                  <c:v>-520</c:v>
                </c:pt>
                <c:pt idx="4">
                  <c:v>-10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2D0-43DB-A4DB-E33558D08B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1624320"/>
        <c:axId val="211625856"/>
      </c:barChart>
      <c:catAx>
        <c:axId val="211624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211625856"/>
        <c:crosses val="autoZero"/>
        <c:auto val="1"/>
        <c:lblAlgn val="ctr"/>
        <c:lblOffset val="100"/>
        <c:noMultiLvlLbl val="0"/>
      </c:catAx>
      <c:valAx>
        <c:axId val="211625856"/>
        <c:scaling>
          <c:orientation val="minMax"/>
          <c:max val="1200"/>
          <c:min val="-60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11624320"/>
        <c:crosses val="autoZero"/>
        <c:crossBetween val="between"/>
        <c:majorUnit val="2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7865425198382032"/>
          <c:y val="0.15810180484344899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1">
          <a:tint val="75000"/>
          <a:shade val="95000"/>
          <a:satMod val="105000"/>
        </a:schemeClr>
      </a:solidFill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608162074974E-2"/>
          <c:y val="0.2627623295339831"/>
          <c:w val="0.83764367816093011"/>
          <c:h val="0.49131802580621503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3'!$AI$8:$AI$9</c:f>
              <c:strCache>
                <c:ptCount val="2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3'!$AI$10:$AI$52</c:f>
              <c:numCache>
                <c:formatCode>#\ ##0.0</c:formatCode>
                <c:ptCount val="43"/>
                <c:pt idx="0">
                  <c:v>100</c:v>
                </c:pt>
                <c:pt idx="1">
                  <c:v>100.57148551700514</c:v>
                </c:pt>
                <c:pt idx="2">
                  <c:v>99.575841165443919</c:v>
                </c:pt>
                <c:pt idx="3">
                  <c:v>100.15114850667636</c:v>
                </c:pt>
                <c:pt idx="4">
                  <c:v>100.53762832013528</c:v>
                </c:pt>
                <c:pt idx="5">
                  <c:v>100.76284968539699</c:v>
                </c:pt>
                <c:pt idx="6">
                  <c:v>101.08740220646908</c:v>
                </c:pt>
                <c:pt idx="7">
                  <c:v>101.51268708337165</c:v>
                </c:pt>
                <c:pt idx="8">
                  <c:v>102.75993828909868</c:v>
                </c:pt>
                <c:pt idx="9">
                  <c:v>104.09165881580576</c:v>
                </c:pt>
                <c:pt idx="10">
                  <c:v>105.22575542579462</c:v>
                </c:pt>
                <c:pt idx="11">
                  <c:v>106.14480283681746</c:v>
                </c:pt>
                <c:pt idx="12">
                  <c:v>106.38913042228356</c:v>
                </c:pt>
                <c:pt idx="13">
                  <c:v>106.32963021587373</c:v>
                </c:pt>
                <c:pt idx="14">
                  <c:v>108.55153939198512</c:v>
                </c:pt>
                <c:pt idx="15">
                  <c:v>108.73267959176793</c:v>
                </c:pt>
                <c:pt idx="16">
                  <c:v>111.80549882454305</c:v>
                </c:pt>
                <c:pt idx="17">
                  <c:v>113.07631253361006</c:v>
                </c:pt>
                <c:pt idx="18">
                  <c:v>114.32767307048736</c:v>
                </c:pt>
                <c:pt idx="19">
                  <c:v>114.02474111385462</c:v>
                </c:pt>
                <c:pt idx="20">
                  <c:v>105.64944437119605</c:v>
                </c:pt>
                <c:pt idx="21">
                  <c:v>113.44997187492325</c:v>
                </c:pt>
                <c:pt idx="22">
                  <c:v>117.10184725825449</c:v>
                </c:pt>
                <c:pt idx="23">
                  <c:v>117.88740117836485</c:v>
                </c:pt>
                <c:pt idx="24">
                  <c:v>120.38260139330832</c:v>
                </c:pt>
                <c:pt idx="25">
                  <c:v>121.36221504049499</c:v>
                </c:pt>
                <c:pt idx="26">
                  <c:v>121.6052121238985</c:v>
                </c:pt>
                <c:pt idx="27">
                  <c:v>122.78118201089259</c:v>
                </c:pt>
                <c:pt idx="28">
                  <c:v>120.42424222006267</c:v>
                </c:pt>
                <c:pt idx="29">
                  <c:v>121.42514295845407</c:v>
                </c:pt>
                <c:pt idx="30">
                  <c:v>122.31177544256067</c:v>
                </c:pt>
                <c:pt idx="31">
                  <c:v>123.0263939326109</c:v>
                </c:pt>
                <c:pt idx="32">
                  <c:v>123.78459181579251</c:v>
                </c:pt>
                <c:pt idx="33">
                  <c:v>123.53246593456709</c:v>
                </c:pt>
                <c:pt idx="34">
                  <c:v>123.13903535760188</c:v>
                </c:pt>
                <c:pt idx="35">
                  <c:v>122.8735823260613</c:v>
                </c:pt>
                <c:pt idx="36">
                  <c:v>121.83913160313892</c:v>
                </c:pt>
                <c:pt idx="37">
                  <c:v>121.89098484668979</c:v>
                </c:pt>
                <c:pt idx="38">
                  <c:v>121.47209109976541</c:v>
                </c:pt>
                <c:pt idx="39">
                  <c:v>121.18484384994584</c:v>
                </c:pt>
                <c:pt idx="40">
                  <c:v>120.54876455813238</c:v>
                </c:pt>
                <c:pt idx="41">
                  <c:v>119.89783852456117</c:v>
                </c:pt>
                <c:pt idx="42">
                  <c:v>119.87979038320074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750-4950-A184-E78D5188BE10}"/>
            </c:ext>
          </c:extLst>
        </c:ser>
        <c:ser>
          <c:idx val="1"/>
          <c:order val="1"/>
          <c:tx>
            <c:strRef>
              <c:f>'Données graph 1 et 3'!$AH$8:$AH$9</c:f>
              <c:strCache>
                <c:ptCount val="2"/>
                <c:pt idx="0">
                  <c:v>Industrie </c:v>
                </c:pt>
              </c:strCache>
            </c:strRef>
          </c:tx>
          <c:spPr>
            <a:ln w="28575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3'!$AH$10:$AH$52</c:f>
              <c:numCache>
                <c:formatCode>#\ ##0.0</c:formatCode>
                <c:ptCount val="43"/>
                <c:pt idx="0">
                  <c:v>100</c:v>
                </c:pt>
                <c:pt idx="1">
                  <c:v>100.46546832036979</c:v>
                </c:pt>
                <c:pt idx="2">
                  <c:v>100.45632807605232</c:v>
                </c:pt>
                <c:pt idx="3">
                  <c:v>100.29144739413421</c:v>
                </c:pt>
                <c:pt idx="4">
                  <c:v>100.66906109782563</c:v>
                </c:pt>
                <c:pt idx="5">
                  <c:v>100.26208219594244</c:v>
                </c:pt>
                <c:pt idx="6">
                  <c:v>99.925864972308531</c:v>
                </c:pt>
                <c:pt idx="7">
                  <c:v>99.478016604414591</c:v>
                </c:pt>
                <c:pt idx="8">
                  <c:v>99.63377250929409</c:v>
                </c:pt>
                <c:pt idx="9">
                  <c:v>99.566844845929097</c:v>
                </c:pt>
                <c:pt idx="10">
                  <c:v>99.389694396746975</c:v>
                </c:pt>
                <c:pt idx="11">
                  <c:v>99.745723293377495</c:v>
                </c:pt>
                <c:pt idx="12">
                  <c:v>100.12842139165615</c:v>
                </c:pt>
                <c:pt idx="13">
                  <c:v>100.5507546587754</c:v>
                </c:pt>
                <c:pt idx="14">
                  <c:v>101.2245149086575</c:v>
                </c:pt>
                <c:pt idx="15">
                  <c:v>101.01447776052801</c:v>
                </c:pt>
                <c:pt idx="16">
                  <c:v>100.95845500687463</c:v>
                </c:pt>
                <c:pt idx="17">
                  <c:v>101.46052883897218</c:v>
                </c:pt>
                <c:pt idx="18">
                  <c:v>101.74180126136592</c:v>
                </c:pt>
                <c:pt idx="19">
                  <c:v>101.57387165896816</c:v>
                </c:pt>
                <c:pt idx="20">
                  <c:v>98.740773384071034</c:v>
                </c:pt>
                <c:pt idx="21">
                  <c:v>99.633310152685098</c:v>
                </c:pt>
                <c:pt idx="22">
                  <c:v>100.51535347099463</c:v>
                </c:pt>
                <c:pt idx="23">
                  <c:v>101.16828771637503</c:v>
                </c:pt>
                <c:pt idx="24">
                  <c:v>102.16754380162176</c:v>
                </c:pt>
                <c:pt idx="25">
                  <c:v>103.0099184654153</c:v>
                </c:pt>
                <c:pt idx="26">
                  <c:v>103.36989841645472</c:v>
                </c:pt>
                <c:pt idx="27">
                  <c:v>104.43183677737815</c:v>
                </c:pt>
                <c:pt idx="28">
                  <c:v>104.23776983459238</c:v>
                </c:pt>
                <c:pt idx="29">
                  <c:v>104.07807623231753</c:v>
                </c:pt>
                <c:pt idx="30">
                  <c:v>104.25075465677369</c:v>
                </c:pt>
                <c:pt idx="31">
                  <c:v>104.47875860210839</c:v>
                </c:pt>
                <c:pt idx="32">
                  <c:v>104.52378852739275</c:v>
                </c:pt>
                <c:pt idx="33">
                  <c:v>105.01902543221568</c:v>
                </c:pt>
                <c:pt idx="34">
                  <c:v>105.48379983021623</c:v>
                </c:pt>
                <c:pt idx="35">
                  <c:v>106.47016347363881</c:v>
                </c:pt>
                <c:pt idx="36">
                  <c:v>106.58653858865557</c:v>
                </c:pt>
                <c:pt idx="37">
                  <c:v>106.99884263077195</c:v>
                </c:pt>
                <c:pt idx="38">
                  <c:v>107.49191590747049</c:v>
                </c:pt>
                <c:pt idx="39">
                  <c:v>107.35619831321073</c:v>
                </c:pt>
                <c:pt idx="40">
                  <c:v>107.58449239929759</c:v>
                </c:pt>
                <c:pt idx="41">
                  <c:v>107.30723503382589</c:v>
                </c:pt>
                <c:pt idx="42">
                  <c:v>106.66593192275356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750-4950-A184-E78D5188BE10}"/>
            </c:ext>
          </c:extLst>
        </c:ser>
        <c:ser>
          <c:idx val="2"/>
          <c:order val="2"/>
          <c:tx>
            <c:strRef>
              <c:f>'Données graph 1 et 3'!$AJ$8:$AJ$9</c:f>
              <c:strCache>
                <c:ptCount val="2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3'!$A$10:$B$52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3'!$AJ$10:$AJ$52</c:f>
              <c:numCache>
                <c:formatCode>#\ ##0.0</c:formatCode>
                <c:ptCount val="43"/>
                <c:pt idx="0">
                  <c:v>100</c:v>
                </c:pt>
                <c:pt idx="1">
                  <c:v>100.5503105758023</c:v>
                </c:pt>
                <c:pt idx="2">
                  <c:v>100.58343286569307</c:v>
                </c:pt>
                <c:pt idx="3">
                  <c:v>101.1236978426132</c:v>
                </c:pt>
                <c:pt idx="4">
                  <c:v>101.74743108262992</c:v>
                </c:pt>
                <c:pt idx="5">
                  <c:v>102.00969164549699</c:v>
                </c:pt>
                <c:pt idx="6">
                  <c:v>102.36180881821528</c:v>
                </c:pt>
                <c:pt idx="7">
                  <c:v>102.17609235375052</c:v>
                </c:pt>
                <c:pt idx="8">
                  <c:v>103.00253239666523</c:v>
                </c:pt>
                <c:pt idx="9">
                  <c:v>103.67657945415107</c:v>
                </c:pt>
                <c:pt idx="10">
                  <c:v>104.38189815869781</c:v>
                </c:pt>
                <c:pt idx="11">
                  <c:v>105.02927721942787</c:v>
                </c:pt>
                <c:pt idx="12">
                  <c:v>105.80347557741436</c:v>
                </c:pt>
                <c:pt idx="13">
                  <c:v>105.81598057799346</c:v>
                </c:pt>
                <c:pt idx="14">
                  <c:v>106.30972915601795</c:v>
                </c:pt>
                <c:pt idx="15">
                  <c:v>107.02367545867433</c:v>
                </c:pt>
                <c:pt idx="16">
                  <c:v>107.70115084601119</c:v>
                </c:pt>
                <c:pt idx="17">
                  <c:v>108.2394226750601</c:v>
                </c:pt>
                <c:pt idx="18">
                  <c:v>108.66617055878768</c:v>
                </c:pt>
                <c:pt idx="19">
                  <c:v>109.77047773579969</c:v>
                </c:pt>
                <c:pt idx="20">
                  <c:v>107.80836018290718</c:v>
                </c:pt>
                <c:pt idx="21">
                  <c:v>106.79780147567274</c:v>
                </c:pt>
                <c:pt idx="22">
                  <c:v>109.92653496404314</c:v>
                </c:pt>
                <c:pt idx="23">
                  <c:v>109.97266433960857</c:v>
                </c:pt>
                <c:pt idx="24">
                  <c:v>111.06819475814478</c:v>
                </c:pt>
                <c:pt idx="25">
                  <c:v>113.60530659750285</c:v>
                </c:pt>
                <c:pt idx="26">
                  <c:v>114.81304469900573</c:v>
                </c:pt>
                <c:pt idx="27">
                  <c:v>116.34096998564947</c:v>
                </c:pt>
                <c:pt idx="28">
                  <c:v>117.33329856255619</c:v>
                </c:pt>
                <c:pt idx="29">
                  <c:v>117.90931977929824</c:v>
                </c:pt>
                <c:pt idx="30">
                  <c:v>118.34495277982491</c:v>
                </c:pt>
                <c:pt idx="31">
                  <c:v>118.98949664317988</c:v>
                </c:pt>
                <c:pt idx="32">
                  <c:v>119.42713067224207</c:v>
                </c:pt>
                <c:pt idx="33">
                  <c:v>119.45994647336282</c:v>
                </c:pt>
                <c:pt idx="34">
                  <c:v>119.41248698710099</c:v>
                </c:pt>
                <c:pt idx="35">
                  <c:v>119.5886053603829</c:v>
                </c:pt>
                <c:pt idx="36">
                  <c:v>120.34489615827206</c:v>
                </c:pt>
                <c:pt idx="37">
                  <c:v>120.32788716199173</c:v>
                </c:pt>
                <c:pt idx="38">
                  <c:v>120.77374096246388</c:v>
                </c:pt>
                <c:pt idx="39">
                  <c:v>120.57017216515547</c:v>
                </c:pt>
                <c:pt idx="40">
                  <c:v>120.47579574862688</c:v>
                </c:pt>
                <c:pt idx="41">
                  <c:v>121.24331402761742</c:v>
                </c:pt>
                <c:pt idx="42">
                  <c:v>121.3983977463937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750-4950-A184-E78D5188BE10}"/>
            </c:ext>
          </c:extLst>
        </c:ser>
        <c:ser>
          <c:idx val="3"/>
          <c:order val="3"/>
          <c:tx>
            <c:strRef>
              <c:f>'Données graph 1 et 3'!$AK$8:$AK$9</c:f>
              <c:strCache>
                <c:ptCount val="2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3'!$AK$10:$AK$52</c:f>
              <c:numCache>
                <c:formatCode>#\ ##0.0</c:formatCode>
                <c:ptCount val="43"/>
                <c:pt idx="0">
                  <c:v>100</c:v>
                </c:pt>
                <c:pt idx="1">
                  <c:v>100.48574845659644</c:v>
                </c:pt>
                <c:pt idx="2">
                  <c:v>100.09114034859365</c:v>
                </c:pt>
                <c:pt idx="3">
                  <c:v>100.45786557608439</c:v>
                </c:pt>
                <c:pt idx="4">
                  <c:v>100.82220521762262</c:v>
                </c:pt>
                <c:pt idx="5">
                  <c:v>101.38119762005422</c:v>
                </c:pt>
                <c:pt idx="6">
                  <c:v>102.06634195462006</c:v>
                </c:pt>
                <c:pt idx="7">
                  <c:v>102.49975446150899</c:v>
                </c:pt>
                <c:pt idx="8">
                  <c:v>102.64606128284208</c:v>
                </c:pt>
                <c:pt idx="9">
                  <c:v>102.67037568012903</c:v>
                </c:pt>
                <c:pt idx="10">
                  <c:v>102.45279214764685</c:v>
                </c:pt>
                <c:pt idx="11">
                  <c:v>101.73280381271282</c:v>
                </c:pt>
                <c:pt idx="12">
                  <c:v>102.19583067640501</c:v>
                </c:pt>
                <c:pt idx="13">
                  <c:v>102.06635256774507</c:v>
                </c:pt>
                <c:pt idx="14">
                  <c:v>101.59164172401273</c:v>
                </c:pt>
                <c:pt idx="15">
                  <c:v>101.78440575117529</c:v>
                </c:pt>
                <c:pt idx="16">
                  <c:v>101.78942168760265</c:v>
                </c:pt>
                <c:pt idx="17">
                  <c:v>101.94130099773821</c:v>
                </c:pt>
                <c:pt idx="18">
                  <c:v>102.67310442599633</c:v>
                </c:pt>
                <c:pt idx="19">
                  <c:v>102.34580094760896</c:v>
                </c:pt>
                <c:pt idx="20">
                  <c:v>102.03401943595809</c:v>
                </c:pt>
                <c:pt idx="21">
                  <c:v>101.33712603407416</c:v>
                </c:pt>
                <c:pt idx="22">
                  <c:v>102.98314654647798</c:v>
                </c:pt>
                <c:pt idx="23">
                  <c:v>103.6267390152024</c:v>
                </c:pt>
                <c:pt idx="24">
                  <c:v>103.78399666140032</c:v>
                </c:pt>
                <c:pt idx="25">
                  <c:v>103.67491790279924</c:v>
                </c:pt>
                <c:pt idx="26">
                  <c:v>103.75293035875488</c:v>
                </c:pt>
                <c:pt idx="27">
                  <c:v>103.67910136455944</c:v>
                </c:pt>
                <c:pt idx="28">
                  <c:v>104.00500161757267</c:v>
                </c:pt>
                <c:pt idx="29">
                  <c:v>104.46025141744582</c:v>
                </c:pt>
                <c:pt idx="30">
                  <c:v>104.45709495949291</c:v>
                </c:pt>
                <c:pt idx="31">
                  <c:v>104.76598682003568</c:v>
                </c:pt>
                <c:pt idx="32">
                  <c:v>105.18829391566831</c:v>
                </c:pt>
                <c:pt idx="33">
                  <c:v>105.61908919497421</c:v>
                </c:pt>
                <c:pt idx="34">
                  <c:v>106.17409136083882</c:v>
                </c:pt>
                <c:pt idx="35">
                  <c:v>106.82148646332283</c:v>
                </c:pt>
                <c:pt idx="36">
                  <c:v>107.16380895340222</c:v>
                </c:pt>
                <c:pt idx="37">
                  <c:v>107.63217780466015</c:v>
                </c:pt>
                <c:pt idx="38">
                  <c:v>107.91173954427853</c:v>
                </c:pt>
                <c:pt idx="39">
                  <c:v>107.39773947872951</c:v>
                </c:pt>
                <c:pt idx="40">
                  <c:v>108.09476815254411</c:v>
                </c:pt>
                <c:pt idx="41">
                  <c:v>108.45960645426453</c:v>
                </c:pt>
                <c:pt idx="42">
                  <c:v>108.7386937832368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750-4950-A184-E78D5188BE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1507456"/>
        <c:axId val="211521536"/>
      </c:lineChart>
      <c:catAx>
        <c:axId val="21150745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11521536"/>
        <c:crossesAt val="100"/>
        <c:auto val="0"/>
        <c:lblAlgn val="ctr"/>
        <c:lblOffset val="100"/>
        <c:tickLblSkip val="1"/>
        <c:tickMarkSkip val="1"/>
        <c:noMultiLvlLbl val="0"/>
      </c:catAx>
      <c:valAx>
        <c:axId val="211521536"/>
        <c:scaling>
          <c:orientation val="minMax"/>
          <c:max val="124"/>
          <c:min val="9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11507456"/>
        <c:crosses val="autoZero"/>
        <c:crossBetween val="midCat"/>
        <c:majorUnit val="2"/>
      </c:valAx>
      <c:spPr>
        <a:ln w="28575"/>
      </c:spPr>
    </c:plotArea>
    <c:legend>
      <c:legendPos val="r"/>
      <c:layout>
        <c:manualLayout>
          <c:xMode val="edge"/>
          <c:yMode val="edge"/>
          <c:x val="3.2670454545454551E-2"/>
          <c:y val="0.18203883495145681"/>
          <c:w val="0.95596590909090906"/>
          <c:h val="8.737864077669922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anchor="t" anchorCtr="1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>
                <a:effectLst/>
              </a:rPr>
              <a:t>Contrats d'apprentissage commencés dans le trimestre et en cours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>
                <a:effectLst/>
              </a:rPr>
              <a:t>au 30 septembre de chaque année, dans les Bouches-du-Rhône </a:t>
            </a:r>
            <a:r>
              <a:rPr lang="fr-FR" sz="1200" b="0" i="1" baseline="0">
                <a:effectLst/>
              </a:rPr>
              <a:t>(données brutes, en nombre)</a:t>
            </a:r>
            <a:endParaRPr lang="fr-FR" sz="1200" b="0" i="1">
              <a:effectLst/>
            </a:endParaRPr>
          </a:p>
        </c:rich>
      </c:tx>
      <c:layout>
        <c:manualLayout>
          <c:xMode val="edge"/>
          <c:yMode val="edge"/>
          <c:x val="0.12417152979144172"/>
          <c:y val="2.043554870326523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1589781983542202E-2"/>
          <c:y val="0.22718177019598126"/>
          <c:w val="0.93016067977190131"/>
          <c:h val="0.45357743553426189"/>
        </c:manualLayout>
      </c:layout>
      <c:barChart>
        <c:barDir val="col"/>
        <c:grouping val="stacked"/>
        <c:varyColors val="0"/>
        <c:ser>
          <c:idx val="0"/>
          <c:order val="0"/>
          <c:tx>
            <c:v>Cumul des entrées sur un trimestre (échelle de gauche)</c:v>
          </c:tx>
          <c:spPr>
            <a:ln w="25400">
              <a:noFill/>
            </a:ln>
          </c:spPr>
          <c:invertIfNegative val="0"/>
          <c:cat>
            <c:multiLvlStrRef>
              <c:f>'Graph appr (trim)'!$A$3:$B$13</c:f>
              <c:multiLvlStrCache>
                <c:ptCount val="11"/>
                <c:lvl>
                  <c:pt idx="0">
                    <c:v>T3</c:v>
                  </c:pt>
                  <c:pt idx="1">
                    <c:v>T3</c:v>
                  </c:pt>
                  <c:pt idx="2">
                    <c:v>T3</c:v>
                  </c:pt>
                  <c:pt idx="3">
                    <c:v>T3</c:v>
                  </c:pt>
                  <c:pt idx="4">
                    <c:v>T3</c:v>
                  </c:pt>
                  <c:pt idx="5">
                    <c:v>T3</c:v>
                  </c:pt>
                  <c:pt idx="6">
                    <c:v>T3</c:v>
                  </c:pt>
                  <c:pt idx="7">
                    <c:v>T3</c:v>
                  </c:pt>
                  <c:pt idx="8">
                    <c:v>T3</c:v>
                  </c:pt>
                  <c:pt idx="9">
                    <c:v>T3</c:v>
                  </c:pt>
                  <c:pt idx="10">
                    <c:v>T3</c:v>
                  </c:pt>
                </c:lvl>
                <c:lvl>
                  <c:pt idx="0">
                    <c:v>2015</c:v>
                  </c:pt>
                  <c:pt idx="1">
                    <c:v>2016</c:v>
                  </c:pt>
                  <c:pt idx="2">
                    <c:v>2017</c:v>
                  </c:pt>
                  <c:pt idx="3">
                    <c:v>2018</c:v>
                  </c:pt>
                  <c:pt idx="4">
                    <c:v>2019</c:v>
                  </c:pt>
                  <c:pt idx="5">
                    <c:v>2020</c:v>
                  </c:pt>
                  <c:pt idx="6">
                    <c:v>2021</c:v>
                  </c:pt>
                  <c:pt idx="7">
                    <c:v>2022</c:v>
                  </c:pt>
                  <c:pt idx="8">
                    <c:v>2023</c:v>
                  </c:pt>
                  <c:pt idx="9">
                    <c:v>2024</c:v>
                  </c:pt>
                  <c:pt idx="10">
                    <c:v>2025</c:v>
                  </c:pt>
                </c:lvl>
              </c:multiLvlStrCache>
            </c:multiLvlStrRef>
          </c:cat>
          <c:val>
            <c:numRef>
              <c:f>'Graph appr (trim)'!$K$3:$K$13</c:f>
              <c:numCache>
                <c:formatCode>#,##0</c:formatCode>
                <c:ptCount val="11"/>
                <c:pt idx="0">
                  <c:v>5602</c:v>
                </c:pt>
                <c:pt idx="1">
                  <c:v>5430</c:v>
                </c:pt>
                <c:pt idx="2">
                  <c:v>5650</c:v>
                </c:pt>
                <c:pt idx="3">
                  <c:v>5961</c:v>
                </c:pt>
                <c:pt idx="4">
                  <c:v>8364</c:v>
                </c:pt>
                <c:pt idx="5">
                  <c:v>11414</c:v>
                </c:pt>
                <c:pt idx="6">
                  <c:v>15241</c:v>
                </c:pt>
                <c:pt idx="7">
                  <c:v>18314</c:v>
                </c:pt>
                <c:pt idx="8">
                  <c:v>18749</c:v>
                </c:pt>
                <c:pt idx="9">
                  <c:v>19923</c:v>
                </c:pt>
                <c:pt idx="10">
                  <c:v>18991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BE-49EF-8549-27D8C95187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9363136"/>
        <c:axId val="1"/>
      </c:barChart>
      <c:lineChart>
        <c:grouping val="standard"/>
        <c:varyColors val="0"/>
        <c:ser>
          <c:idx val="1"/>
          <c:order val="1"/>
          <c:tx>
            <c:v>Stocks de bénéficiaires en fin de 3e trimestres (échelle de droite)</c:v>
          </c:tx>
          <c:spPr>
            <a:ln>
              <a:solidFill>
                <a:srgbClr val="F79646">
                  <a:lumMod val="75000"/>
                </a:srgbClr>
              </a:solidFill>
            </a:ln>
          </c:spPr>
          <c:marker>
            <c:symbol val="none"/>
          </c:marker>
          <c:cat>
            <c:multiLvlStrRef>
              <c:f>'Graph appr (trim)'!$A$3:$B$13</c:f>
              <c:multiLvlStrCache>
                <c:ptCount val="11"/>
                <c:lvl>
                  <c:pt idx="0">
                    <c:v>T3</c:v>
                  </c:pt>
                  <c:pt idx="1">
                    <c:v>T3</c:v>
                  </c:pt>
                  <c:pt idx="2">
                    <c:v>T3</c:v>
                  </c:pt>
                  <c:pt idx="3">
                    <c:v>T3</c:v>
                  </c:pt>
                  <c:pt idx="4">
                    <c:v>T3</c:v>
                  </c:pt>
                  <c:pt idx="5">
                    <c:v>T3</c:v>
                  </c:pt>
                  <c:pt idx="6">
                    <c:v>T3</c:v>
                  </c:pt>
                  <c:pt idx="7">
                    <c:v>T3</c:v>
                  </c:pt>
                  <c:pt idx="8">
                    <c:v>T3</c:v>
                  </c:pt>
                  <c:pt idx="9">
                    <c:v>T3</c:v>
                  </c:pt>
                  <c:pt idx="10">
                    <c:v>T3</c:v>
                  </c:pt>
                </c:lvl>
                <c:lvl>
                  <c:pt idx="0">
                    <c:v>2015</c:v>
                  </c:pt>
                  <c:pt idx="1">
                    <c:v>2016</c:v>
                  </c:pt>
                  <c:pt idx="2">
                    <c:v>2017</c:v>
                  </c:pt>
                  <c:pt idx="3">
                    <c:v>2018</c:v>
                  </c:pt>
                  <c:pt idx="4">
                    <c:v>2019</c:v>
                  </c:pt>
                  <c:pt idx="5">
                    <c:v>2020</c:v>
                  </c:pt>
                  <c:pt idx="6">
                    <c:v>2021</c:v>
                  </c:pt>
                  <c:pt idx="7">
                    <c:v>2022</c:v>
                  </c:pt>
                  <c:pt idx="8">
                    <c:v>2023</c:v>
                  </c:pt>
                  <c:pt idx="9">
                    <c:v>2024</c:v>
                  </c:pt>
                  <c:pt idx="10">
                    <c:v>2025</c:v>
                  </c:pt>
                </c:lvl>
              </c:multiLvlStrCache>
            </c:multiLvlStrRef>
          </c:cat>
          <c:val>
            <c:numRef>
              <c:f>'Graph appr (trim)'!$L$3:$L$13</c:f>
              <c:numCache>
                <c:formatCode>#,##0</c:formatCode>
                <c:ptCount val="11"/>
                <c:pt idx="0">
                  <c:v>10861</c:v>
                </c:pt>
                <c:pt idx="1">
                  <c:v>11027</c:v>
                </c:pt>
                <c:pt idx="2">
                  <c:v>10991</c:v>
                </c:pt>
                <c:pt idx="3">
                  <c:v>10931</c:v>
                </c:pt>
                <c:pt idx="4">
                  <c:v>10137</c:v>
                </c:pt>
                <c:pt idx="5">
                  <c:v>17321</c:v>
                </c:pt>
                <c:pt idx="6">
                  <c:v>24938</c:v>
                </c:pt>
                <c:pt idx="7">
                  <c:v>29029</c:v>
                </c:pt>
                <c:pt idx="8">
                  <c:v>31022</c:v>
                </c:pt>
                <c:pt idx="9">
                  <c:v>32615</c:v>
                </c:pt>
                <c:pt idx="10">
                  <c:v>32546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EBE-49EF-8549-27D8C95187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46936313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>
            <a:solidFill>
              <a:sysClr val="windowText" lastClr="000000">
                <a:tint val="75000"/>
                <a:shade val="95000"/>
                <a:satMod val="105000"/>
              </a:sysClr>
            </a:solidFill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At val="0"/>
        <c:auto val="0"/>
        <c:lblAlgn val="ctr"/>
        <c:lblOffset val="100"/>
        <c:noMultiLvlLbl val="0"/>
      </c:catAx>
      <c:valAx>
        <c:axId val="1"/>
        <c:scaling>
          <c:orientation val="minMax"/>
          <c:max val="200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469363136"/>
        <c:crosses val="autoZero"/>
        <c:crossBetween val="between"/>
        <c:majorUnit val="5000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6">
                    <a:lumMod val="75000"/>
                  </a:schemeClr>
                </a:solidFill>
              </a:defRPr>
            </a:pPr>
            <a:endParaRPr lang="fr-FR"/>
          </a:p>
        </c:txPr>
        <c:crossAx val="3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6.0534615536099717E-3"/>
          <c:y val="0.14139300373048946"/>
          <c:w val="0.86596743179282354"/>
          <c:h val="5.3986419606186886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Taux de chômage dans les Bouches-du-Rhône </a:t>
            </a:r>
            <a:r>
              <a:rPr lang="fr-FR" sz="1500" b="0" i="1" u="none" strike="noStrike" baseline="0">
                <a:solidFill>
                  <a:srgbClr val="000000"/>
                </a:solidFill>
                <a:latin typeface="Calibri"/>
              </a:rPr>
              <a:t>(en %)</a:t>
            </a:r>
          </a:p>
        </c:rich>
      </c:tx>
      <c:layout>
        <c:manualLayout>
          <c:xMode val="edge"/>
          <c:yMode val="edge"/>
          <c:x val="0.22257113457408734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374388570746838E-2"/>
          <c:y val="0.18816505924925064"/>
          <c:w val="0.83764367816092788"/>
          <c:h val="0.53603068847163338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chemeClr val="accent6"/>
              </a:solidFill>
              <a:prstDash val="solid"/>
            </a:ln>
          </c:spPr>
          <c:marker>
            <c:symbol val="none"/>
          </c:marker>
          <c:cat>
            <c:multiLvlStrRef>
              <c:f>'dates trim'!$B$135:$C$300</c:f>
              <c:multiLvlStrCache>
                <c:ptCount val="50"/>
                <c:lvl>
                  <c:pt idx="0">
                    <c:v>T3</c:v>
                  </c:pt>
                  <c:pt idx="1">
                    <c:v>T4</c:v>
                  </c:pt>
                  <c:pt idx="2">
                    <c:v>T1</c:v>
                  </c:pt>
                  <c:pt idx="3">
                    <c:v>T2</c:v>
                  </c:pt>
                  <c:pt idx="4">
                    <c:v>T3</c:v>
                  </c:pt>
                  <c:pt idx="5">
                    <c:v>T4</c:v>
                  </c:pt>
                  <c:pt idx="6">
                    <c:v>T1</c:v>
                  </c:pt>
                  <c:pt idx="7">
                    <c:v>T2</c:v>
                  </c:pt>
                  <c:pt idx="8">
                    <c:v>T3</c:v>
                  </c:pt>
                  <c:pt idx="9">
                    <c:v>T4</c:v>
                  </c:pt>
                  <c:pt idx="10">
                    <c:v>T1</c:v>
                  </c:pt>
                  <c:pt idx="11">
                    <c:v>T2</c:v>
                  </c:pt>
                  <c:pt idx="12">
                    <c:v>T3</c:v>
                  </c:pt>
                  <c:pt idx="13">
                    <c:v>T4</c:v>
                  </c:pt>
                  <c:pt idx="14">
                    <c:v>T1</c:v>
                  </c:pt>
                  <c:pt idx="15">
                    <c:v>T2</c:v>
                  </c:pt>
                  <c:pt idx="16">
                    <c:v>T3</c:v>
                  </c:pt>
                  <c:pt idx="17">
                    <c:v>T4</c:v>
                  </c:pt>
                  <c:pt idx="18">
                    <c:v>T1</c:v>
                  </c:pt>
                  <c:pt idx="19">
                    <c:v>T2</c:v>
                  </c:pt>
                  <c:pt idx="20">
                    <c:v>T3</c:v>
                  </c:pt>
                  <c:pt idx="21">
                    <c:v>T4</c:v>
                  </c:pt>
                  <c:pt idx="22">
                    <c:v>T1</c:v>
                  </c:pt>
                  <c:pt idx="23">
                    <c:v>T2</c:v>
                  </c:pt>
                  <c:pt idx="24">
                    <c:v>T3</c:v>
                  </c:pt>
                  <c:pt idx="25">
                    <c:v>T4</c:v>
                  </c:pt>
                  <c:pt idx="26">
                    <c:v>T1</c:v>
                  </c:pt>
                  <c:pt idx="27">
                    <c:v>T2</c:v>
                  </c:pt>
                  <c:pt idx="28">
                    <c:v>T3</c:v>
                  </c:pt>
                  <c:pt idx="29">
                    <c:v>T4</c:v>
                  </c:pt>
                  <c:pt idx="30">
                    <c:v>T1</c:v>
                  </c:pt>
                  <c:pt idx="31">
                    <c:v>T2</c:v>
                  </c:pt>
                  <c:pt idx="32">
                    <c:v>T3</c:v>
                  </c:pt>
                  <c:pt idx="33">
                    <c:v>T4</c:v>
                  </c:pt>
                  <c:pt idx="34">
                    <c:v>T1</c:v>
                  </c:pt>
                  <c:pt idx="35">
                    <c:v>T2</c:v>
                  </c:pt>
                  <c:pt idx="36">
                    <c:v>T3</c:v>
                  </c:pt>
                  <c:pt idx="37">
                    <c:v>T4</c:v>
                  </c:pt>
                  <c:pt idx="38">
                    <c:v>T1</c:v>
                  </c:pt>
                  <c:pt idx="39">
                    <c:v>T2</c:v>
                  </c:pt>
                  <c:pt idx="40">
                    <c:v>T3</c:v>
                  </c:pt>
                  <c:pt idx="41">
                    <c:v>T4</c:v>
                  </c:pt>
                  <c:pt idx="42">
                    <c:v>T1</c:v>
                  </c:pt>
                  <c:pt idx="43">
                    <c:v>T2</c:v>
                  </c:pt>
                  <c:pt idx="44">
                    <c:v>T3</c:v>
                  </c:pt>
                  <c:pt idx="45">
                    <c:v>T4</c:v>
                  </c:pt>
                  <c:pt idx="46">
                    <c:v>T1</c:v>
                  </c:pt>
                  <c:pt idx="47">
                    <c:v>T2</c:v>
                  </c:pt>
                  <c:pt idx="48">
                    <c:v>T3</c:v>
                  </c:pt>
                  <c:pt idx="49">
                    <c:v>T4</c:v>
                  </c:pt>
                </c:lvl>
                <c:lvl>
                  <c:pt idx="2">
                    <c:v>2016</c:v>
                  </c:pt>
                  <c:pt idx="6">
                    <c:v>2017</c:v>
                  </c:pt>
                  <c:pt idx="10">
                    <c:v>2018</c:v>
                  </c:pt>
                  <c:pt idx="14">
                    <c:v>2019</c:v>
                  </c:pt>
                  <c:pt idx="18">
                    <c:v>2020</c:v>
                  </c:pt>
                  <c:pt idx="22">
                    <c:v>2021</c:v>
                  </c:pt>
                  <c:pt idx="26">
                    <c:v>2022</c:v>
                  </c:pt>
                  <c:pt idx="30">
                    <c:v>2023</c:v>
                  </c:pt>
                  <c:pt idx="34">
                    <c:v>2024</c:v>
                  </c:pt>
                  <c:pt idx="38">
                    <c:v>2025</c:v>
                  </c:pt>
                  <c:pt idx="42">
                    <c:v>2026</c:v>
                  </c:pt>
                  <c:pt idx="46">
                    <c:v>2027</c:v>
                  </c:pt>
                </c:lvl>
              </c:multiLvlStrCache>
            </c:multiLvlStrRef>
          </c:cat>
          <c:val>
            <c:numRef>
              <c:f>Données!$C$143:$C$183</c:f>
              <c:numCache>
                <c:formatCode>#\ ##0.0</c:formatCode>
                <c:ptCount val="41"/>
                <c:pt idx="0">
                  <c:v>11.5</c:v>
                </c:pt>
                <c:pt idx="1">
                  <c:v>11.4</c:v>
                </c:pt>
                <c:pt idx="2">
                  <c:v>11.3</c:v>
                </c:pt>
                <c:pt idx="3">
                  <c:v>11.2</c:v>
                </c:pt>
                <c:pt idx="4">
                  <c:v>11</c:v>
                </c:pt>
                <c:pt idx="5">
                  <c:v>11.4</c:v>
                </c:pt>
                <c:pt idx="6">
                  <c:v>10.9</c:v>
                </c:pt>
                <c:pt idx="7">
                  <c:v>10.8</c:v>
                </c:pt>
                <c:pt idx="8">
                  <c:v>10.8</c:v>
                </c:pt>
                <c:pt idx="9">
                  <c:v>10.3</c:v>
                </c:pt>
                <c:pt idx="10">
                  <c:v>10.6</c:v>
                </c:pt>
                <c:pt idx="11">
                  <c:v>10.4</c:v>
                </c:pt>
                <c:pt idx="12">
                  <c:v>10.199999999999999</c:v>
                </c:pt>
                <c:pt idx="13">
                  <c:v>10</c:v>
                </c:pt>
                <c:pt idx="14">
                  <c:v>10.1</c:v>
                </c:pt>
                <c:pt idx="15">
                  <c:v>9.6</c:v>
                </c:pt>
                <c:pt idx="16">
                  <c:v>9.5</c:v>
                </c:pt>
                <c:pt idx="17">
                  <c:v>9.1999999999999993</c:v>
                </c:pt>
                <c:pt idx="18">
                  <c:v>8.9</c:v>
                </c:pt>
                <c:pt idx="19">
                  <c:v>8.1999999999999993</c:v>
                </c:pt>
                <c:pt idx="20">
                  <c:v>10.1</c:v>
                </c:pt>
                <c:pt idx="21">
                  <c:v>9.1</c:v>
                </c:pt>
                <c:pt idx="22">
                  <c:v>9.1999999999999993</c:v>
                </c:pt>
                <c:pt idx="23">
                  <c:v>9.1</c:v>
                </c:pt>
                <c:pt idx="24">
                  <c:v>8.9</c:v>
                </c:pt>
                <c:pt idx="25">
                  <c:v>8.3000000000000007</c:v>
                </c:pt>
                <c:pt idx="26">
                  <c:v>8.1999999999999993</c:v>
                </c:pt>
                <c:pt idx="27">
                  <c:v>8.3000000000000007</c:v>
                </c:pt>
                <c:pt idx="28">
                  <c:v>8.1</c:v>
                </c:pt>
                <c:pt idx="29">
                  <c:v>8</c:v>
                </c:pt>
                <c:pt idx="30">
                  <c:v>7.9</c:v>
                </c:pt>
                <c:pt idx="31">
                  <c:v>7.9</c:v>
                </c:pt>
                <c:pt idx="32">
                  <c:v>8.1</c:v>
                </c:pt>
                <c:pt idx="33">
                  <c:v>8.1999999999999993</c:v>
                </c:pt>
                <c:pt idx="34">
                  <c:v>8.1</c:v>
                </c:pt>
                <c:pt idx="35">
                  <c:v>7.8</c:v>
                </c:pt>
                <c:pt idx="36">
                  <c:v>7.8</c:v>
                </c:pt>
                <c:pt idx="37">
                  <c:v>7.8</c:v>
                </c:pt>
                <c:pt idx="38">
                  <c:v>7.9</c:v>
                </c:pt>
                <c:pt idx="39">
                  <c:v>8</c:v>
                </c:pt>
                <c:pt idx="40">
                  <c:v>8.1999999999999993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A08-49D0-B1B3-B39A68302DB4}"/>
            </c:ext>
          </c:extLst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trim'!$B$135:$C$300</c:f>
              <c:multiLvlStrCache>
                <c:ptCount val="50"/>
                <c:lvl>
                  <c:pt idx="0">
                    <c:v>T3</c:v>
                  </c:pt>
                  <c:pt idx="1">
                    <c:v>T4</c:v>
                  </c:pt>
                  <c:pt idx="2">
                    <c:v>T1</c:v>
                  </c:pt>
                  <c:pt idx="3">
                    <c:v>T2</c:v>
                  </c:pt>
                  <c:pt idx="4">
                    <c:v>T3</c:v>
                  </c:pt>
                  <c:pt idx="5">
                    <c:v>T4</c:v>
                  </c:pt>
                  <c:pt idx="6">
                    <c:v>T1</c:v>
                  </c:pt>
                  <c:pt idx="7">
                    <c:v>T2</c:v>
                  </c:pt>
                  <c:pt idx="8">
                    <c:v>T3</c:v>
                  </c:pt>
                  <c:pt idx="9">
                    <c:v>T4</c:v>
                  </c:pt>
                  <c:pt idx="10">
                    <c:v>T1</c:v>
                  </c:pt>
                  <c:pt idx="11">
                    <c:v>T2</c:v>
                  </c:pt>
                  <c:pt idx="12">
                    <c:v>T3</c:v>
                  </c:pt>
                  <c:pt idx="13">
                    <c:v>T4</c:v>
                  </c:pt>
                  <c:pt idx="14">
                    <c:v>T1</c:v>
                  </c:pt>
                  <c:pt idx="15">
                    <c:v>T2</c:v>
                  </c:pt>
                  <c:pt idx="16">
                    <c:v>T3</c:v>
                  </c:pt>
                  <c:pt idx="17">
                    <c:v>T4</c:v>
                  </c:pt>
                  <c:pt idx="18">
                    <c:v>T1</c:v>
                  </c:pt>
                  <c:pt idx="19">
                    <c:v>T2</c:v>
                  </c:pt>
                  <c:pt idx="20">
                    <c:v>T3</c:v>
                  </c:pt>
                  <c:pt idx="21">
                    <c:v>T4</c:v>
                  </c:pt>
                  <c:pt idx="22">
                    <c:v>T1</c:v>
                  </c:pt>
                  <c:pt idx="23">
                    <c:v>T2</c:v>
                  </c:pt>
                  <c:pt idx="24">
                    <c:v>T3</c:v>
                  </c:pt>
                  <c:pt idx="25">
                    <c:v>T4</c:v>
                  </c:pt>
                  <c:pt idx="26">
                    <c:v>T1</c:v>
                  </c:pt>
                  <c:pt idx="27">
                    <c:v>T2</c:v>
                  </c:pt>
                  <c:pt idx="28">
                    <c:v>T3</c:v>
                  </c:pt>
                  <c:pt idx="29">
                    <c:v>T4</c:v>
                  </c:pt>
                  <c:pt idx="30">
                    <c:v>T1</c:v>
                  </c:pt>
                  <c:pt idx="31">
                    <c:v>T2</c:v>
                  </c:pt>
                  <c:pt idx="32">
                    <c:v>T3</c:v>
                  </c:pt>
                  <c:pt idx="33">
                    <c:v>T4</c:v>
                  </c:pt>
                  <c:pt idx="34">
                    <c:v>T1</c:v>
                  </c:pt>
                  <c:pt idx="35">
                    <c:v>T2</c:v>
                  </c:pt>
                  <c:pt idx="36">
                    <c:v>T3</c:v>
                  </c:pt>
                  <c:pt idx="37">
                    <c:v>T4</c:v>
                  </c:pt>
                  <c:pt idx="38">
                    <c:v>T1</c:v>
                  </c:pt>
                  <c:pt idx="39">
                    <c:v>T2</c:v>
                  </c:pt>
                  <c:pt idx="40">
                    <c:v>T3</c:v>
                  </c:pt>
                  <c:pt idx="41">
                    <c:v>T4</c:v>
                  </c:pt>
                  <c:pt idx="42">
                    <c:v>T1</c:v>
                  </c:pt>
                  <c:pt idx="43">
                    <c:v>T2</c:v>
                  </c:pt>
                  <c:pt idx="44">
                    <c:v>T3</c:v>
                  </c:pt>
                  <c:pt idx="45">
                    <c:v>T4</c:v>
                  </c:pt>
                  <c:pt idx="46">
                    <c:v>T1</c:v>
                  </c:pt>
                  <c:pt idx="47">
                    <c:v>T2</c:v>
                  </c:pt>
                  <c:pt idx="48">
                    <c:v>T3</c:v>
                  </c:pt>
                  <c:pt idx="49">
                    <c:v>T4</c:v>
                  </c:pt>
                </c:lvl>
                <c:lvl>
                  <c:pt idx="2">
                    <c:v>2016</c:v>
                  </c:pt>
                  <c:pt idx="6">
                    <c:v>2017</c:v>
                  </c:pt>
                  <c:pt idx="10">
                    <c:v>2018</c:v>
                  </c:pt>
                  <c:pt idx="14">
                    <c:v>2019</c:v>
                  </c:pt>
                  <c:pt idx="18">
                    <c:v>2020</c:v>
                  </c:pt>
                  <c:pt idx="22">
                    <c:v>2021</c:v>
                  </c:pt>
                  <c:pt idx="26">
                    <c:v>2022</c:v>
                  </c:pt>
                  <c:pt idx="30">
                    <c:v>2023</c:v>
                  </c:pt>
                  <c:pt idx="34">
                    <c:v>2024</c:v>
                  </c:pt>
                  <c:pt idx="38">
                    <c:v>2025</c:v>
                  </c:pt>
                  <c:pt idx="42">
                    <c:v>2026</c:v>
                  </c:pt>
                  <c:pt idx="46">
                    <c:v>2027</c:v>
                  </c:pt>
                </c:lvl>
              </c:multiLvlStrCache>
            </c:multiLvlStrRef>
          </c:cat>
          <c:val>
            <c:numRef>
              <c:f>Données!$B$143:$B$183</c:f>
              <c:numCache>
                <c:formatCode>#\ ##0.0</c:formatCode>
                <c:ptCount val="41"/>
                <c:pt idx="0">
                  <c:v>10</c:v>
                </c:pt>
                <c:pt idx="1">
                  <c:v>9.9</c:v>
                </c:pt>
                <c:pt idx="2">
                  <c:v>9.9</c:v>
                </c:pt>
                <c:pt idx="3">
                  <c:v>9.6999999999999993</c:v>
                </c:pt>
                <c:pt idx="4">
                  <c:v>9.6</c:v>
                </c:pt>
                <c:pt idx="5">
                  <c:v>9.6999999999999993</c:v>
                </c:pt>
                <c:pt idx="6">
                  <c:v>9.3000000000000007</c:v>
                </c:pt>
                <c:pt idx="7">
                  <c:v>9.1999999999999993</c:v>
                </c:pt>
                <c:pt idx="8">
                  <c:v>9.1999999999999993</c:v>
                </c:pt>
                <c:pt idx="9">
                  <c:v>8.6999999999999993</c:v>
                </c:pt>
                <c:pt idx="10">
                  <c:v>9</c:v>
                </c:pt>
                <c:pt idx="11">
                  <c:v>8.8000000000000007</c:v>
                </c:pt>
                <c:pt idx="12">
                  <c:v>8.6</c:v>
                </c:pt>
                <c:pt idx="13">
                  <c:v>8.4</c:v>
                </c:pt>
                <c:pt idx="14">
                  <c:v>8.5</c:v>
                </c:pt>
                <c:pt idx="15">
                  <c:v>8.1999999999999993</c:v>
                </c:pt>
                <c:pt idx="16">
                  <c:v>8.1</c:v>
                </c:pt>
                <c:pt idx="17">
                  <c:v>7.9</c:v>
                </c:pt>
                <c:pt idx="18">
                  <c:v>7.7</c:v>
                </c:pt>
                <c:pt idx="19">
                  <c:v>7.1</c:v>
                </c:pt>
                <c:pt idx="20">
                  <c:v>8.6999999999999993</c:v>
                </c:pt>
                <c:pt idx="21">
                  <c:v>7.9</c:v>
                </c:pt>
                <c:pt idx="22">
                  <c:v>8</c:v>
                </c:pt>
                <c:pt idx="23">
                  <c:v>7.8</c:v>
                </c:pt>
                <c:pt idx="24">
                  <c:v>7.7</c:v>
                </c:pt>
                <c:pt idx="25">
                  <c:v>7.2</c:v>
                </c:pt>
                <c:pt idx="26">
                  <c:v>7.1</c:v>
                </c:pt>
                <c:pt idx="27">
                  <c:v>7.2</c:v>
                </c:pt>
                <c:pt idx="28">
                  <c:v>7</c:v>
                </c:pt>
                <c:pt idx="29">
                  <c:v>6.9</c:v>
                </c:pt>
                <c:pt idx="30">
                  <c:v>6.9</c:v>
                </c:pt>
                <c:pt idx="31">
                  <c:v>7</c:v>
                </c:pt>
                <c:pt idx="32">
                  <c:v>7.2</c:v>
                </c:pt>
                <c:pt idx="33">
                  <c:v>7.3</c:v>
                </c:pt>
                <c:pt idx="34">
                  <c:v>7.3</c:v>
                </c:pt>
                <c:pt idx="35">
                  <c:v>7.1</c:v>
                </c:pt>
                <c:pt idx="36">
                  <c:v>7.2</c:v>
                </c:pt>
                <c:pt idx="37">
                  <c:v>7.1</c:v>
                </c:pt>
                <c:pt idx="38">
                  <c:v>7.3</c:v>
                </c:pt>
                <c:pt idx="39">
                  <c:v>7.4</c:v>
                </c:pt>
                <c:pt idx="40">
                  <c:v>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A08-49D0-B1B3-B39A68302DB4}"/>
            </c:ext>
          </c:extLst>
        </c:ser>
        <c:ser>
          <c:idx val="2"/>
          <c:order val="2"/>
          <c:tx>
            <c:strRef>
              <c:f>Données!$G$8</c:f>
              <c:strCache>
                <c:ptCount val="1"/>
                <c:pt idx="0">
                  <c:v>Bouches-du-Rhône</c:v>
                </c:pt>
              </c:strCache>
            </c:strRef>
          </c:tx>
          <c:marker>
            <c:symbol val="none"/>
          </c:marker>
          <c:cat>
            <c:multiLvlStrRef>
              <c:f>'dates trim'!$B$135:$C$300</c:f>
              <c:multiLvlStrCache>
                <c:ptCount val="50"/>
                <c:lvl>
                  <c:pt idx="0">
                    <c:v>T3</c:v>
                  </c:pt>
                  <c:pt idx="1">
                    <c:v>T4</c:v>
                  </c:pt>
                  <c:pt idx="2">
                    <c:v>T1</c:v>
                  </c:pt>
                  <c:pt idx="3">
                    <c:v>T2</c:v>
                  </c:pt>
                  <c:pt idx="4">
                    <c:v>T3</c:v>
                  </c:pt>
                  <c:pt idx="5">
                    <c:v>T4</c:v>
                  </c:pt>
                  <c:pt idx="6">
                    <c:v>T1</c:v>
                  </c:pt>
                  <c:pt idx="7">
                    <c:v>T2</c:v>
                  </c:pt>
                  <c:pt idx="8">
                    <c:v>T3</c:v>
                  </c:pt>
                  <c:pt idx="9">
                    <c:v>T4</c:v>
                  </c:pt>
                  <c:pt idx="10">
                    <c:v>T1</c:v>
                  </c:pt>
                  <c:pt idx="11">
                    <c:v>T2</c:v>
                  </c:pt>
                  <c:pt idx="12">
                    <c:v>T3</c:v>
                  </c:pt>
                  <c:pt idx="13">
                    <c:v>T4</c:v>
                  </c:pt>
                  <c:pt idx="14">
                    <c:v>T1</c:v>
                  </c:pt>
                  <c:pt idx="15">
                    <c:v>T2</c:v>
                  </c:pt>
                  <c:pt idx="16">
                    <c:v>T3</c:v>
                  </c:pt>
                  <c:pt idx="17">
                    <c:v>T4</c:v>
                  </c:pt>
                  <c:pt idx="18">
                    <c:v>T1</c:v>
                  </c:pt>
                  <c:pt idx="19">
                    <c:v>T2</c:v>
                  </c:pt>
                  <c:pt idx="20">
                    <c:v>T3</c:v>
                  </c:pt>
                  <c:pt idx="21">
                    <c:v>T4</c:v>
                  </c:pt>
                  <c:pt idx="22">
                    <c:v>T1</c:v>
                  </c:pt>
                  <c:pt idx="23">
                    <c:v>T2</c:v>
                  </c:pt>
                  <c:pt idx="24">
                    <c:v>T3</c:v>
                  </c:pt>
                  <c:pt idx="25">
                    <c:v>T4</c:v>
                  </c:pt>
                  <c:pt idx="26">
                    <c:v>T1</c:v>
                  </c:pt>
                  <c:pt idx="27">
                    <c:v>T2</c:v>
                  </c:pt>
                  <c:pt idx="28">
                    <c:v>T3</c:v>
                  </c:pt>
                  <c:pt idx="29">
                    <c:v>T4</c:v>
                  </c:pt>
                  <c:pt idx="30">
                    <c:v>T1</c:v>
                  </c:pt>
                  <c:pt idx="31">
                    <c:v>T2</c:v>
                  </c:pt>
                  <c:pt idx="32">
                    <c:v>T3</c:v>
                  </c:pt>
                  <c:pt idx="33">
                    <c:v>T4</c:v>
                  </c:pt>
                  <c:pt idx="34">
                    <c:v>T1</c:v>
                  </c:pt>
                  <c:pt idx="35">
                    <c:v>T2</c:v>
                  </c:pt>
                  <c:pt idx="36">
                    <c:v>T3</c:v>
                  </c:pt>
                  <c:pt idx="37">
                    <c:v>T4</c:v>
                  </c:pt>
                  <c:pt idx="38">
                    <c:v>T1</c:v>
                  </c:pt>
                  <c:pt idx="39">
                    <c:v>T2</c:v>
                  </c:pt>
                  <c:pt idx="40">
                    <c:v>T3</c:v>
                  </c:pt>
                  <c:pt idx="41">
                    <c:v>T4</c:v>
                  </c:pt>
                  <c:pt idx="42">
                    <c:v>T1</c:v>
                  </c:pt>
                  <c:pt idx="43">
                    <c:v>T2</c:v>
                  </c:pt>
                  <c:pt idx="44">
                    <c:v>T3</c:v>
                  </c:pt>
                  <c:pt idx="45">
                    <c:v>T4</c:v>
                  </c:pt>
                  <c:pt idx="46">
                    <c:v>T1</c:v>
                  </c:pt>
                  <c:pt idx="47">
                    <c:v>T2</c:v>
                  </c:pt>
                  <c:pt idx="48">
                    <c:v>T3</c:v>
                  </c:pt>
                  <c:pt idx="49">
                    <c:v>T4</c:v>
                  </c:pt>
                </c:lvl>
                <c:lvl>
                  <c:pt idx="2">
                    <c:v>2016</c:v>
                  </c:pt>
                  <c:pt idx="6">
                    <c:v>2017</c:v>
                  </c:pt>
                  <c:pt idx="10">
                    <c:v>2018</c:v>
                  </c:pt>
                  <c:pt idx="14">
                    <c:v>2019</c:v>
                  </c:pt>
                  <c:pt idx="18">
                    <c:v>2020</c:v>
                  </c:pt>
                  <c:pt idx="22">
                    <c:v>2021</c:v>
                  </c:pt>
                  <c:pt idx="26">
                    <c:v>2022</c:v>
                  </c:pt>
                  <c:pt idx="30">
                    <c:v>2023</c:v>
                  </c:pt>
                  <c:pt idx="34">
                    <c:v>2024</c:v>
                  </c:pt>
                  <c:pt idx="38">
                    <c:v>2025</c:v>
                  </c:pt>
                  <c:pt idx="42">
                    <c:v>2026</c:v>
                  </c:pt>
                  <c:pt idx="46">
                    <c:v>2027</c:v>
                  </c:pt>
                </c:lvl>
              </c:multiLvlStrCache>
            </c:multiLvlStrRef>
          </c:cat>
          <c:val>
            <c:numRef>
              <c:f>Données!$G$143:$G$183</c:f>
              <c:numCache>
                <c:formatCode>#\ ##0.0</c:formatCode>
                <c:ptCount val="41"/>
                <c:pt idx="0">
                  <c:v>12</c:v>
                </c:pt>
                <c:pt idx="1">
                  <c:v>11.9</c:v>
                </c:pt>
                <c:pt idx="2">
                  <c:v>11.8</c:v>
                </c:pt>
                <c:pt idx="3">
                  <c:v>11.6</c:v>
                </c:pt>
                <c:pt idx="4">
                  <c:v>11.5</c:v>
                </c:pt>
                <c:pt idx="5">
                  <c:v>12</c:v>
                </c:pt>
                <c:pt idx="6">
                  <c:v>11.5</c:v>
                </c:pt>
                <c:pt idx="7">
                  <c:v>11.4</c:v>
                </c:pt>
                <c:pt idx="8">
                  <c:v>11.4</c:v>
                </c:pt>
                <c:pt idx="9">
                  <c:v>10.9</c:v>
                </c:pt>
                <c:pt idx="10">
                  <c:v>11.3</c:v>
                </c:pt>
                <c:pt idx="11">
                  <c:v>11</c:v>
                </c:pt>
                <c:pt idx="12">
                  <c:v>10.8</c:v>
                </c:pt>
                <c:pt idx="13">
                  <c:v>10.6</c:v>
                </c:pt>
                <c:pt idx="14">
                  <c:v>10.6</c:v>
                </c:pt>
                <c:pt idx="15">
                  <c:v>10.1</c:v>
                </c:pt>
                <c:pt idx="16">
                  <c:v>10</c:v>
                </c:pt>
                <c:pt idx="17">
                  <c:v>9.6999999999999993</c:v>
                </c:pt>
                <c:pt idx="18">
                  <c:v>9.4</c:v>
                </c:pt>
                <c:pt idx="19">
                  <c:v>8.4</c:v>
                </c:pt>
                <c:pt idx="20">
                  <c:v>10.3</c:v>
                </c:pt>
                <c:pt idx="21">
                  <c:v>9.3000000000000007</c:v>
                </c:pt>
                <c:pt idx="22">
                  <c:v>9.5</c:v>
                </c:pt>
                <c:pt idx="23">
                  <c:v>9.1999999999999993</c:v>
                </c:pt>
                <c:pt idx="24">
                  <c:v>9.3000000000000007</c:v>
                </c:pt>
                <c:pt idx="25">
                  <c:v>8.8000000000000007</c:v>
                </c:pt>
                <c:pt idx="26">
                  <c:v>8.8000000000000007</c:v>
                </c:pt>
                <c:pt idx="27">
                  <c:v>8.9</c:v>
                </c:pt>
                <c:pt idx="28">
                  <c:v>8.6999999999999993</c:v>
                </c:pt>
                <c:pt idx="29">
                  <c:v>8.6</c:v>
                </c:pt>
                <c:pt idx="30">
                  <c:v>8.5</c:v>
                </c:pt>
                <c:pt idx="31">
                  <c:v>8.5</c:v>
                </c:pt>
                <c:pt idx="32">
                  <c:v>8.6999999999999993</c:v>
                </c:pt>
                <c:pt idx="33">
                  <c:v>8.8000000000000007</c:v>
                </c:pt>
                <c:pt idx="34">
                  <c:v>8.6999999999999993</c:v>
                </c:pt>
                <c:pt idx="35">
                  <c:v>8.4</c:v>
                </c:pt>
                <c:pt idx="36">
                  <c:v>8.4</c:v>
                </c:pt>
                <c:pt idx="37">
                  <c:v>8.4</c:v>
                </c:pt>
                <c:pt idx="38">
                  <c:v>8.6</c:v>
                </c:pt>
                <c:pt idx="39">
                  <c:v>8.6999999999999993</c:v>
                </c:pt>
                <c:pt idx="40">
                  <c:v>8.8000000000000007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A08-49D0-B1B3-B39A68302D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9152768"/>
        <c:axId val="139162752"/>
      </c:lineChart>
      <c:catAx>
        <c:axId val="13915276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13916275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39162752"/>
        <c:scaling>
          <c:orientation val="minMax"/>
          <c:max val="13"/>
          <c:min val="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39152768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1644893820090658E-2"/>
          <c:y val="0.10281869747831336"/>
          <c:w val="0.8415530303030303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68268667008E-2"/>
          <c:y val="0.1861788714061014"/>
          <c:w val="0.87735585029537844"/>
          <c:h val="0.56408117999334595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F4DF-4051-8EFB-0EF489FA5D3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4DF-4051-8EFB-0EF489FA5D3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4-F4DF-4051-8EFB-0EF489FA5D3F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6-F4DF-4051-8EFB-0EF489FA5D3F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F4DF-4051-8EFB-0EF489FA5D3F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F4DF-4051-8EFB-0EF489FA5D3F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4DF-4051-8EFB-0EF489FA5D3F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4DF-4051-8EFB-0EF489FA5D3F}"/>
                </c:ext>
              </c:extLst>
            </c:dLbl>
            <c:dLbl>
              <c:idx val="2"/>
              <c:layout>
                <c:manualLayout>
                  <c:x val="0"/>
                  <c:y val="-5.365526492287055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4DF-4051-8EFB-0EF489FA5D3F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graphiques_trim'!$G$48:$G$54</c:f>
              <c:strCache>
                <c:ptCount val="7"/>
                <c:pt idx="0">
                  <c:v>Nord</c:v>
                </c:pt>
                <c:pt idx="1">
                  <c:v>Bouches-du-Rhône</c:v>
                </c:pt>
                <c:pt idx="2">
                  <c:v>Haute-Garonne</c:v>
                </c:pt>
                <c:pt idx="3">
                  <c:v>Paca</c:v>
                </c:pt>
                <c:pt idx="4">
                  <c:v>France métro.</c:v>
                </c:pt>
                <c:pt idx="5">
                  <c:v>Gironde</c:v>
                </c:pt>
                <c:pt idx="6">
                  <c:v>Rhône</c:v>
                </c:pt>
              </c:strCache>
            </c:strRef>
          </c:cat>
          <c:val>
            <c:numRef>
              <c:f>'données graphiques_trim'!$H$48:$H$54</c:f>
              <c:numCache>
                <c:formatCode>#\ ##0.0</c:formatCode>
                <c:ptCount val="7"/>
                <c:pt idx="0">
                  <c:v>10</c:v>
                </c:pt>
                <c:pt idx="1">
                  <c:v>8.8000000000000007</c:v>
                </c:pt>
                <c:pt idx="2">
                  <c:v>8.4</c:v>
                </c:pt>
                <c:pt idx="3">
                  <c:v>8.1999999999999993</c:v>
                </c:pt>
                <c:pt idx="4">
                  <c:v>7.5</c:v>
                </c:pt>
                <c:pt idx="5">
                  <c:v>7.3</c:v>
                </c:pt>
                <c:pt idx="6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4DF-4051-8EFB-0EF489FA5D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1437168"/>
        <c:axId val="1"/>
      </c:barChart>
      <c:scatterChart>
        <c:scatterStyle val="lineMarker"/>
        <c:varyColors val="0"/>
        <c:ser>
          <c:idx val="1"/>
          <c:order val="1"/>
          <c:tx>
            <c:v>Variation trimestrielle, en point (échelle de droite)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xVal>
            <c:strRef>
              <c:f>'données graphiques_trim'!$G$48:$G$54</c:f>
              <c:strCache>
                <c:ptCount val="7"/>
                <c:pt idx="0">
                  <c:v>Nord</c:v>
                </c:pt>
                <c:pt idx="1">
                  <c:v>Bouches-du-Rhône</c:v>
                </c:pt>
                <c:pt idx="2">
                  <c:v>Haute-Garonne</c:v>
                </c:pt>
                <c:pt idx="3">
                  <c:v>Paca</c:v>
                </c:pt>
                <c:pt idx="4">
                  <c:v>France métro.</c:v>
                </c:pt>
                <c:pt idx="5">
                  <c:v>Gironde</c:v>
                </c:pt>
                <c:pt idx="6">
                  <c:v>Rhône</c:v>
                </c:pt>
              </c:strCache>
            </c:strRef>
          </c:xVal>
          <c:yVal>
            <c:numRef>
              <c:f>'données graphiques_trim'!$J$48:$J$54</c:f>
              <c:numCache>
                <c:formatCode>#\ ##0.0</c:formatCode>
                <c:ptCount val="7"/>
                <c:pt idx="0">
                  <c:v>0.19999999999999929</c:v>
                </c:pt>
                <c:pt idx="1">
                  <c:v>0.10000000000000142</c:v>
                </c:pt>
                <c:pt idx="2">
                  <c:v>0.20000000000000107</c:v>
                </c:pt>
                <c:pt idx="3">
                  <c:v>0.19999999999999929</c:v>
                </c:pt>
                <c:pt idx="4">
                  <c:v>9.9999999999999645E-2</c:v>
                </c:pt>
                <c:pt idx="5">
                  <c:v>0.20000000000000018</c:v>
                </c:pt>
                <c:pt idx="6">
                  <c:v>0.20000000000000018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F4DF-4051-8EFB-0EF489FA5D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"/>
        <c:axId val="4"/>
      </c:scatterChart>
      <c:catAx>
        <c:axId val="181437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fr-FR"/>
          </a:p>
        </c:txPr>
        <c:crossAx val="1"/>
        <c:crosses val="autoZero"/>
        <c:auto val="1"/>
        <c:lblAlgn val="ctr"/>
        <c:lblOffset val="100"/>
        <c:tickLblSkip val="1"/>
        <c:noMultiLvlLbl val="0"/>
      </c:catAx>
      <c:valAx>
        <c:axId val="1"/>
        <c:scaling>
          <c:orientation val="minMax"/>
          <c:max val="1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81437168"/>
        <c:crosses val="autoZero"/>
        <c:crossBetween val="between"/>
      </c:valAx>
      <c:valAx>
        <c:axId val="3"/>
        <c:scaling>
          <c:orientation val="minMax"/>
        </c:scaling>
        <c:delete val="1"/>
        <c:axPos val="b"/>
        <c:majorTickMark val="out"/>
        <c:minorTickMark val="none"/>
        <c:tickLblPos val="nextTo"/>
        <c:crossAx val="4"/>
        <c:crosses val="autoZero"/>
        <c:crossBetween val="midCat"/>
      </c:valAx>
      <c:valAx>
        <c:axId val="4"/>
        <c:scaling>
          <c:orientation val="minMax"/>
          <c:max val="0.2"/>
          <c:min val="0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3"/>
        <c:crosses val="max"/>
        <c:crossBetween val="midCat"/>
        <c:majorUnit val="0.1"/>
      </c:valAx>
    </c:plotArea>
    <c:legend>
      <c:legendPos val="r"/>
      <c:layout>
        <c:manualLayout>
          <c:xMode val="edge"/>
          <c:yMode val="edge"/>
          <c:x val="4.1266774252943283E-2"/>
          <c:y val="0.10261907402419769"/>
          <c:w val="0.90099174329481158"/>
          <c:h val="5.0303500794795022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500" b="1" i="0" u="none" strike="noStrike" baseline="0">
                <a:effectLst/>
              </a:rPr>
              <a:t>Evolution du nombre de bénéficiaires* des principales prestations sociales </a:t>
            </a:r>
            <a:r>
              <a:rPr lang="fr-FR" sz="1500" baseline="0"/>
              <a:t>dans les Bouches-du-Rhône</a:t>
            </a:r>
          </a:p>
          <a:p>
            <a:pPr>
              <a:defRPr/>
            </a:pPr>
            <a:r>
              <a:rPr lang="fr-FR" sz="1100" b="0" i="1"/>
              <a:t>(données brutes, base 100 au T4</a:t>
            </a:r>
            <a:r>
              <a:rPr lang="fr-FR" sz="1100" b="0" i="1" u="none" strike="noStrike" kern="1200" baseline="0">
                <a:solidFill>
                  <a:sysClr val="windowText" lastClr="000000"/>
                </a:solidFill>
              </a:rPr>
              <a:t> 2021</a:t>
            </a:r>
            <a:r>
              <a:rPr lang="fr-FR" sz="1100" b="0" i="1"/>
              <a:t>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9861665867272696E-2"/>
          <c:y val="0.18217115983508711"/>
          <c:w val="0.88312922262587745"/>
          <c:h val="0.50026433417110538"/>
        </c:manualLayout>
      </c:layout>
      <c:lineChart>
        <c:grouping val="standard"/>
        <c:varyColors val="0"/>
        <c:ser>
          <c:idx val="1"/>
          <c:order val="0"/>
          <c:tx>
            <c:v>RSA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RSA!$A$62:$A$107</c:f>
              <c:strCache>
                <c:ptCount val="46"/>
                <c:pt idx="0">
                  <c:v>T4
2021</c:v>
                </c:pt>
                <c:pt idx="3">
                  <c:v>T1
2022</c:v>
                </c:pt>
                <c:pt idx="6">
                  <c:v>T2
2022</c:v>
                </c:pt>
                <c:pt idx="9">
                  <c:v>T3
2022</c:v>
                </c:pt>
                <c:pt idx="12">
                  <c:v>T4
2022</c:v>
                </c:pt>
                <c:pt idx="15">
                  <c:v>T1
2023</c:v>
                </c:pt>
                <c:pt idx="18">
                  <c:v>T2
2023</c:v>
                </c:pt>
                <c:pt idx="21">
                  <c:v>T3
2023</c:v>
                </c:pt>
                <c:pt idx="24">
                  <c:v>T4
2023</c:v>
                </c:pt>
                <c:pt idx="27">
                  <c:v>T1
2024</c:v>
                </c:pt>
                <c:pt idx="30">
                  <c:v>T2
2024</c:v>
                </c:pt>
                <c:pt idx="33">
                  <c:v>T3
2024</c:v>
                </c:pt>
                <c:pt idx="36">
                  <c:v>T4
2024</c:v>
                </c:pt>
                <c:pt idx="39">
                  <c:v>T1
2025</c:v>
                </c:pt>
                <c:pt idx="42">
                  <c:v>T2
2025</c:v>
                </c:pt>
                <c:pt idx="45">
                  <c:v>T3
2025</c:v>
                </c:pt>
              </c:strCache>
            </c:strRef>
          </c:cat>
          <c:val>
            <c:numRef>
              <c:f>RSA!$AV$62:$AV$107</c:f>
              <c:numCache>
                <c:formatCode>0.0</c:formatCode>
                <c:ptCount val="46"/>
                <c:pt idx="0">
                  <c:v>100</c:v>
                </c:pt>
                <c:pt idx="1">
                  <c:v>98.408419971762285</c:v>
                </c:pt>
                <c:pt idx="2">
                  <c:v>97.150558336542161</c:v>
                </c:pt>
                <c:pt idx="3">
                  <c:v>96.868181234758055</c:v>
                </c:pt>
                <c:pt idx="4">
                  <c:v>96.881016557566426</c:v>
                </c:pt>
                <c:pt idx="5">
                  <c:v>96.431780259273523</c:v>
                </c:pt>
                <c:pt idx="6">
                  <c:v>96.277756385573099</c:v>
                </c:pt>
                <c:pt idx="7">
                  <c:v>95.623154922346302</c:v>
                </c:pt>
                <c:pt idx="8">
                  <c:v>95.494801694262605</c:v>
                </c:pt>
                <c:pt idx="9">
                  <c:v>95.417789757412393</c:v>
                </c:pt>
                <c:pt idx="10">
                  <c:v>95.610319599537931</c:v>
                </c:pt>
                <c:pt idx="11">
                  <c:v>96.008214606597349</c:v>
                </c:pt>
                <c:pt idx="12">
                  <c:v>95.250930560903598</c:v>
                </c:pt>
                <c:pt idx="13">
                  <c:v>93.030419715055828</c:v>
                </c:pt>
                <c:pt idx="14">
                  <c:v>92.478500834295986</c:v>
                </c:pt>
                <c:pt idx="15">
                  <c:v>92.594018739571311</c:v>
                </c:pt>
                <c:pt idx="16">
                  <c:v>92.003593890386355</c:v>
                </c:pt>
                <c:pt idx="17">
                  <c:v>92.234629700936978</c:v>
                </c:pt>
                <c:pt idx="18">
                  <c:v>91.682710820177121</c:v>
                </c:pt>
                <c:pt idx="19">
                  <c:v>90.861250160441529</c:v>
                </c:pt>
                <c:pt idx="20">
                  <c:v>89.783083044538571</c:v>
                </c:pt>
                <c:pt idx="21">
                  <c:v>89.372352714670782</c:v>
                </c:pt>
                <c:pt idx="22">
                  <c:v>89.731741753305101</c:v>
                </c:pt>
                <c:pt idx="23">
                  <c:v>90.283660634064944</c:v>
                </c:pt>
                <c:pt idx="24">
                  <c:v>90.514696444615581</c:v>
                </c:pt>
                <c:pt idx="25">
                  <c:v>90.078295469131049</c:v>
                </c:pt>
                <c:pt idx="26">
                  <c:v>89.654729816454875</c:v>
                </c:pt>
                <c:pt idx="27">
                  <c:v>89.308176100628927</c:v>
                </c:pt>
                <c:pt idx="28">
                  <c:v>88.97445770761135</c:v>
                </c:pt>
                <c:pt idx="29">
                  <c:v>88.97445770761135</c:v>
                </c:pt>
                <c:pt idx="30">
                  <c:v>88.961622384802979</c:v>
                </c:pt>
                <c:pt idx="31">
                  <c:v>89.038634321653191</c:v>
                </c:pt>
                <c:pt idx="32">
                  <c:v>88.409703504043122</c:v>
                </c:pt>
                <c:pt idx="33">
                  <c:v>88.871775125144396</c:v>
                </c:pt>
                <c:pt idx="34">
                  <c:v>89.410858683095881</c:v>
                </c:pt>
                <c:pt idx="35">
                  <c:v>90.168142728789618</c:v>
                </c:pt>
                <c:pt idx="36">
                  <c:v>90.219484020023103</c:v>
                </c:pt>
                <c:pt idx="37">
                  <c:v>90.591708381465793</c:v>
                </c:pt>
                <c:pt idx="38">
                  <c:v>90.8740854832499</c:v>
                </c:pt>
                <c:pt idx="39">
                  <c:v>91.233474521884233</c:v>
                </c:pt>
                <c:pt idx="40">
                  <c:v>91.477345655243226</c:v>
                </c:pt>
                <c:pt idx="41">
                  <c:v>89.667565139263246</c:v>
                </c:pt>
                <c:pt idx="42">
                  <c:v>89.603388525221405</c:v>
                </c:pt>
                <c:pt idx="43">
                  <c:v>88.33269156719291</c:v>
                </c:pt>
                <c:pt idx="44">
                  <c:v>87.652419458349371</c:v>
                </c:pt>
                <c:pt idx="45">
                  <c:v>89.051469644461562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EE2-4481-8F2A-CE9995E1C98E}"/>
            </c:ext>
          </c:extLst>
        </c:ser>
        <c:ser>
          <c:idx val="0"/>
          <c:order val="1"/>
          <c:tx>
            <c:v>ASS**</c:v>
          </c:tx>
          <c:marker>
            <c:symbol val="none"/>
          </c:marker>
          <c:cat>
            <c:strRef>
              <c:f>RSA!$A$62:$A$107</c:f>
              <c:strCache>
                <c:ptCount val="46"/>
                <c:pt idx="0">
                  <c:v>T4
2021</c:v>
                </c:pt>
                <c:pt idx="3">
                  <c:v>T1
2022</c:v>
                </c:pt>
                <c:pt idx="6">
                  <c:v>T2
2022</c:v>
                </c:pt>
                <c:pt idx="9">
                  <c:v>T3
2022</c:v>
                </c:pt>
                <c:pt idx="12">
                  <c:v>T4
2022</c:v>
                </c:pt>
                <c:pt idx="15">
                  <c:v>T1
2023</c:v>
                </c:pt>
                <c:pt idx="18">
                  <c:v>T2
2023</c:v>
                </c:pt>
                <c:pt idx="21">
                  <c:v>T3
2023</c:v>
                </c:pt>
                <c:pt idx="24">
                  <c:v>T4
2023</c:v>
                </c:pt>
                <c:pt idx="27">
                  <c:v>T1
2024</c:v>
                </c:pt>
                <c:pt idx="30">
                  <c:v>T2
2024</c:v>
                </c:pt>
                <c:pt idx="33">
                  <c:v>T3
2024</c:v>
                </c:pt>
                <c:pt idx="36">
                  <c:v>T4
2024</c:v>
                </c:pt>
                <c:pt idx="39">
                  <c:v>T1
2025</c:v>
                </c:pt>
                <c:pt idx="42">
                  <c:v>T2
2025</c:v>
                </c:pt>
                <c:pt idx="45">
                  <c:v>T3
2025</c:v>
                </c:pt>
              </c:strCache>
            </c:strRef>
          </c:cat>
          <c:val>
            <c:numRef>
              <c:f>ASS!$AU$62:$AU$106</c:f>
              <c:numCache>
                <c:formatCode>0.0</c:formatCode>
                <c:ptCount val="45"/>
                <c:pt idx="0">
                  <c:v>100</c:v>
                </c:pt>
                <c:pt idx="1">
                  <c:v>99.184043517679058</c:v>
                </c:pt>
                <c:pt idx="2">
                  <c:v>98.368087035358116</c:v>
                </c:pt>
                <c:pt idx="3">
                  <c:v>96.464188576609246</c:v>
                </c:pt>
                <c:pt idx="4">
                  <c:v>94.922937443336352</c:v>
                </c:pt>
                <c:pt idx="5">
                  <c:v>94.288304623753405</c:v>
                </c:pt>
                <c:pt idx="6">
                  <c:v>92.112420670897549</c:v>
                </c:pt>
                <c:pt idx="7">
                  <c:v>92.65639165911152</c:v>
                </c:pt>
                <c:pt idx="8">
                  <c:v>92.20308250226654</c:v>
                </c:pt>
                <c:pt idx="9">
                  <c:v>89.301903898458747</c:v>
                </c:pt>
                <c:pt idx="10">
                  <c:v>88.123300090661829</c:v>
                </c:pt>
                <c:pt idx="11">
                  <c:v>87.216681776971896</c:v>
                </c:pt>
                <c:pt idx="12">
                  <c:v>86.310063463281963</c:v>
                </c:pt>
                <c:pt idx="13">
                  <c:v>85.766092475068007</c:v>
                </c:pt>
                <c:pt idx="14">
                  <c:v>84.85947416137806</c:v>
                </c:pt>
                <c:pt idx="15">
                  <c:v>83.771532184950132</c:v>
                </c:pt>
                <c:pt idx="16">
                  <c:v>82.411604714415233</c:v>
                </c:pt>
                <c:pt idx="17">
                  <c:v>81.776971894832272</c:v>
                </c:pt>
                <c:pt idx="18">
                  <c:v>80.689029918404358</c:v>
                </c:pt>
                <c:pt idx="19">
                  <c:v>82.230281051677252</c:v>
                </c:pt>
                <c:pt idx="20">
                  <c:v>81.867633726201277</c:v>
                </c:pt>
                <c:pt idx="21">
                  <c:v>80.507706255666363</c:v>
                </c:pt>
                <c:pt idx="22">
                  <c:v>79.963735267452407</c:v>
                </c:pt>
                <c:pt idx="23">
                  <c:v>80.145058930190388</c:v>
                </c:pt>
                <c:pt idx="24">
                  <c:v>80.235720761559378</c:v>
                </c:pt>
                <c:pt idx="25">
                  <c:v>79.51042611060744</c:v>
                </c:pt>
                <c:pt idx="26">
                  <c:v>79.601087941976417</c:v>
                </c:pt>
                <c:pt idx="27">
                  <c:v>79.419764279238436</c:v>
                </c:pt>
                <c:pt idx="28">
                  <c:v>78.513145965548503</c:v>
                </c:pt>
                <c:pt idx="29">
                  <c:v>79.05711695376246</c:v>
                </c:pt>
                <c:pt idx="30">
                  <c:v>79.51042611060744</c:v>
                </c:pt>
                <c:pt idx="31">
                  <c:v>81.323662737987306</c:v>
                </c:pt>
                <c:pt idx="32">
                  <c:v>82.048957388939257</c:v>
                </c:pt>
                <c:pt idx="33">
                  <c:v>81.414324569356296</c:v>
                </c:pt>
                <c:pt idx="34">
                  <c:v>82.411604714415233</c:v>
                </c:pt>
                <c:pt idx="35">
                  <c:v>84.224841341795113</c:v>
                </c:pt>
                <c:pt idx="36">
                  <c:v>85.584768812330012</c:v>
                </c:pt>
                <c:pt idx="37">
                  <c:v>88.213961922030819</c:v>
                </c:pt>
                <c:pt idx="38">
                  <c:v>89.392565729827737</c:v>
                </c:pt>
                <c:pt idx="39">
                  <c:v>90.480507706255665</c:v>
                </c:pt>
                <c:pt idx="40">
                  <c:v>90.389845874886674</c:v>
                </c:pt>
                <c:pt idx="41">
                  <c:v>91.477787851314602</c:v>
                </c:pt>
                <c:pt idx="42">
                  <c:v>91.568449682683593</c:v>
                </c:pt>
                <c:pt idx="43">
                  <c:v>95.648232094288304</c:v>
                </c:pt>
                <c:pt idx="44">
                  <c:v>97.008159564823202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EE2-4481-8F2A-CE9995E1C98E}"/>
            </c:ext>
          </c:extLst>
        </c:ser>
        <c:ser>
          <c:idx val="3"/>
          <c:order val="2"/>
          <c:tx>
            <c:v>PA</c:v>
          </c:tx>
          <c:marker>
            <c:symbol val="none"/>
          </c:marker>
          <c:cat>
            <c:strRef>
              <c:f>RSA!$A$62:$A$107</c:f>
              <c:strCache>
                <c:ptCount val="46"/>
                <c:pt idx="0">
                  <c:v>T4
2021</c:v>
                </c:pt>
                <c:pt idx="3">
                  <c:v>T1
2022</c:v>
                </c:pt>
                <c:pt idx="6">
                  <c:v>T2
2022</c:v>
                </c:pt>
                <c:pt idx="9">
                  <c:v>T3
2022</c:v>
                </c:pt>
                <c:pt idx="12">
                  <c:v>T4
2022</c:v>
                </c:pt>
                <c:pt idx="15">
                  <c:v>T1
2023</c:v>
                </c:pt>
                <c:pt idx="18">
                  <c:v>T2
2023</c:v>
                </c:pt>
                <c:pt idx="21">
                  <c:v>T3
2023</c:v>
                </c:pt>
                <c:pt idx="24">
                  <c:v>T4
2023</c:v>
                </c:pt>
                <c:pt idx="27">
                  <c:v>T1
2024</c:v>
                </c:pt>
                <c:pt idx="30">
                  <c:v>T2
2024</c:v>
                </c:pt>
                <c:pt idx="33">
                  <c:v>T3
2024</c:v>
                </c:pt>
                <c:pt idx="36">
                  <c:v>T4
2024</c:v>
                </c:pt>
                <c:pt idx="39">
                  <c:v>T1
2025</c:v>
                </c:pt>
                <c:pt idx="42">
                  <c:v>T2
2025</c:v>
                </c:pt>
                <c:pt idx="45">
                  <c:v>T3
2025</c:v>
                </c:pt>
              </c:strCache>
            </c:strRef>
          </c:cat>
          <c:val>
            <c:numRef>
              <c:f>PA!$AU$62:$AU$107</c:f>
              <c:numCache>
                <c:formatCode>0.0</c:formatCode>
                <c:ptCount val="46"/>
                <c:pt idx="0">
                  <c:v>100</c:v>
                </c:pt>
                <c:pt idx="1">
                  <c:v>99.533093570572277</c:v>
                </c:pt>
                <c:pt idx="2">
                  <c:v>98.75070982396366</c:v>
                </c:pt>
                <c:pt idx="3">
                  <c:v>98.870591204492399</c:v>
                </c:pt>
                <c:pt idx="4">
                  <c:v>98.706542999558337</c:v>
                </c:pt>
                <c:pt idx="5">
                  <c:v>99.400593097356307</c:v>
                </c:pt>
                <c:pt idx="6">
                  <c:v>99.949523629251061</c:v>
                </c:pt>
                <c:pt idx="7">
                  <c:v>99.652974951101015</c:v>
                </c:pt>
                <c:pt idx="8">
                  <c:v>100.17666729762129</c:v>
                </c:pt>
                <c:pt idx="9">
                  <c:v>100.99690832229162</c:v>
                </c:pt>
                <c:pt idx="10">
                  <c:v>101.76036342986939</c:v>
                </c:pt>
                <c:pt idx="11">
                  <c:v>102.29036532273329</c:v>
                </c:pt>
                <c:pt idx="12">
                  <c:v>102.37238942520032</c:v>
                </c:pt>
                <c:pt idx="13">
                  <c:v>102.17679348854818</c:v>
                </c:pt>
                <c:pt idx="14">
                  <c:v>101.55845794687362</c:v>
                </c:pt>
                <c:pt idx="15">
                  <c:v>101.72881569815131</c:v>
                </c:pt>
                <c:pt idx="16">
                  <c:v>101.36286201022146</c:v>
                </c:pt>
                <c:pt idx="17">
                  <c:v>101.98750709823963</c:v>
                </c:pt>
                <c:pt idx="18">
                  <c:v>102.1831030348918</c:v>
                </c:pt>
                <c:pt idx="19">
                  <c:v>101.74143479083855</c:v>
                </c:pt>
                <c:pt idx="20">
                  <c:v>101.91179254211622</c:v>
                </c:pt>
                <c:pt idx="21">
                  <c:v>102.39131806423119</c:v>
                </c:pt>
                <c:pt idx="22">
                  <c:v>102.30298441542054</c:v>
                </c:pt>
                <c:pt idx="23">
                  <c:v>102.14524575683008</c:v>
                </c:pt>
                <c:pt idx="24">
                  <c:v>101.8297684396492</c:v>
                </c:pt>
                <c:pt idx="25">
                  <c:v>100.78869329295223</c:v>
                </c:pt>
                <c:pt idx="26">
                  <c:v>99.867499526784016</c:v>
                </c:pt>
                <c:pt idx="27">
                  <c:v>99.457379014448861</c:v>
                </c:pt>
                <c:pt idx="28">
                  <c:v>99.059877594800938</c:v>
                </c:pt>
                <c:pt idx="29">
                  <c:v>99.507855385197814</c:v>
                </c:pt>
                <c:pt idx="30">
                  <c:v>100.01892863903086</c:v>
                </c:pt>
                <c:pt idx="31">
                  <c:v>101.23036153700549</c:v>
                </c:pt>
                <c:pt idx="32">
                  <c:v>102.17048394220456</c:v>
                </c:pt>
                <c:pt idx="33">
                  <c:v>102.9591772351568</c:v>
                </c:pt>
                <c:pt idx="34">
                  <c:v>103.12953498643446</c:v>
                </c:pt>
                <c:pt idx="35">
                  <c:v>102.98441542053128</c:v>
                </c:pt>
                <c:pt idx="36">
                  <c:v>104.09489557700802</c:v>
                </c:pt>
                <c:pt idx="37">
                  <c:v>104.441920625907</c:v>
                </c:pt>
                <c:pt idx="38">
                  <c:v>104.29049151366017</c:v>
                </c:pt>
                <c:pt idx="39">
                  <c:v>101.94334027383431</c:v>
                </c:pt>
                <c:pt idx="40">
                  <c:v>99.810713609691462</c:v>
                </c:pt>
                <c:pt idx="41">
                  <c:v>99.331188087576507</c:v>
                </c:pt>
                <c:pt idx="42">
                  <c:v>99.009401224051999</c:v>
                </c:pt>
                <c:pt idx="43">
                  <c:v>98.700233453214707</c:v>
                </c:pt>
                <c:pt idx="44">
                  <c:v>99.047258502113706</c:v>
                </c:pt>
                <c:pt idx="45">
                  <c:v>99.413212190043538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EE2-4481-8F2A-CE9995E1C9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9594624"/>
        <c:axId val="229596160"/>
      </c:lineChart>
      <c:catAx>
        <c:axId val="229594624"/>
        <c:scaling>
          <c:orientation val="minMax"/>
          <c:min val="1"/>
        </c:scaling>
        <c:delete val="0"/>
        <c:axPos val="b"/>
        <c:majorGridlines/>
        <c:numFmt formatCode="General" sourceLinked="1"/>
        <c:majorTickMark val="out"/>
        <c:minorTickMark val="none"/>
        <c:tickLblPos val="low"/>
        <c:spPr>
          <a:ln w="19050"/>
        </c:spPr>
        <c:txPr>
          <a:bodyPr/>
          <a:lstStyle/>
          <a:p>
            <a:pPr>
              <a:defRPr sz="1000" baseline="0"/>
            </a:pPr>
            <a:endParaRPr lang="fr-FR"/>
          </a:p>
        </c:txPr>
        <c:crossAx val="229596160"/>
        <c:crossesAt val="100"/>
        <c:auto val="1"/>
        <c:lblAlgn val="ctr"/>
        <c:lblOffset val="100"/>
        <c:tickMarkSkip val="3"/>
        <c:noMultiLvlLbl val="1"/>
      </c:catAx>
      <c:valAx>
        <c:axId val="229596160"/>
        <c:scaling>
          <c:orientation val="minMax"/>
          <c:max val="108"/>
          <c:min val="76"/>
        </c:scaling>
        <c:delete val="0"/>
        <c:axPos val="l"/>
        <c:majorGridlines/>
        <c:numFmt formatCode="0" sourceLinked="0"/>
        <c:majorTickMark val="out"/>
        <c:minorTickMark val="none"/>
        <c:tickLblPos val="low"/>
        <c:crossAx val="229594624"/>
        <c:crossesAt val="43862"/>
        <c:crossBetween val="midCat"/>
        <c:majorUnit val="4"/>
      </c:valAx>
      <c:spPr>
        <a:ln>
          <a:solidFill>
            <a:schemeClr val="tx1">
              <a:tint val="75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29029759205527211"/>
          <c:y val="0.769177735133866"/>
          <c:w val="0.38762698385573036"/>
          <c:h val="5.8806222392932588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1" i="0" u="none" strike="noStrike" kern="1200" spc="0" baseline="0" dirty="0">
                <a:solidFill>
                  <a:srgbClr val="000000"/>
                </a:solidFill>
                <a:latin typeface="Calibri"/>
              </a:rPr>
              <a:t>Evolution du cumul annuel glissant des créations d'entreprises </a:t>
            </a:r>
          </a:p>
          <a:p>
            <a:pPr>
              <a:defRPr/>
            </a:pPr>
            <a:r>
              <a:rPr lang="fr-FR" sz="1000" b="0" i="1" u="none" strike="noStrike" kern="1200" spc="0" baseline="0" dirty="0">
                <a:solidFill>
                  <a:srgbClr val="000000"/>
                </a:solidFill>
                <a:latin typeface="Calibri"/>
              </a:rPr>
              <a:t>(données brutes,  base 100 au 1</a:t>
            </a:r>
            <a:r>
              <a:rPr lang="fr-FR" sz="1000" b="0" i="1" u="none" strike="noStrike" kern="1200" spc="0" baseline="30000" dirty="0">
                <a:solidFill>
                  <a:srgbClr val="000000"/>
                </a:solidFill>
                <a:latin typeface="Calibri"/>
              </a:rPr>
              <a:t>er </a:t>
            </a:r>
            <a:r>
              <a:rPr lang="fr-FR" sz="1000" b="0" i="1" u="none" strike="noStrike" kern="1200" spc="0" baseline="0" dirty="0">
                <a:solidFill>
                  <a:srgbClr val="000000"/>
                </a:solidFill>
                <a:latin typeface="Calibri"/>
              </a:rPr>
              <a:t>trimestre 2015 )</a:t>
            </a:r>
          </a:p>
        </c:rich>
      </c:tx>
      <c:layout>
        <c:manualLayout>
          <c:xMode val="edge"/>
          <c:yMode val="edge"/>
          <c:x val="0.21786639343918568"/>
          <c:y val="2.02331097686805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5.0918923802737791E-2"/>
          <c:y val="0.24729020639798646"/>
          <c:w val="0.92942066234906906"/>
          <c:h val="0.52392569192019056"/>
        </c:manualLayout>
      </c:layout>
      <c:lineChart>
        <c:grouping val="standard"/>
        <c:varyColors val="0"/>
        <c:ser>
          <c:idx val="3"/>
          <c:order val="0"/>
          <c:tx>
            <c:v>Total Bouches-du-Rhône</c:v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'Cumul annuel'!$A$10:$B$52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'Cumul annuel'!$AB$10:$AB$52</c:f>
              <c:numCache>
                <c:formatCode>0.0</c:formatCode>
                <c:ptCount val="43"/>
                <c:pt idx="0">
                  <c:v>100</c:v>
                </c:pt>
                <c:pt idx="1">
                  <c:v>99.156394994610295</c:v>
                </c:pt>
                <c:pt idx="2">
                  <c:v>98.973613910109208</c:v>
                </c:pt>
                <c:pt idx="3">
                  <c:v>98.279983127899897</c:v>
                </c:pt>
                <c:pt idx="4">
                  <c:v>99.873459249191541</c:v>
                </c:pt>
                <c:pt idx="5">
                  <c:v>102.10901251347424</c:v>
                </c:pt>
                <c:pt idx="6">
                  <c:v>102.81201668463234</c:v>
                </c:pt>
                <c:pt idx="7">
                  <c:v>103.99775038665229</c:v>
                </c:pt>
                <c:pt idx="8">
                  <c:v>105.80681445376577</c:v>
                </c:pt>
                <c:pt idx="9">
                  <c:v>106.1583165393448</c:v>
                </c:pt>
                <c:pt idx="10">
                  <c:v>109.68739747855838</c:v>
                </c:pt>
                <c:pt idx="11">
                  <c:v>114.38815203636874</c:v>
                </c:pt>
                <c:pt idx="12">
                  <c:v>120.69175610441955</c:v>
                </c:pt>
                <c:pt idx="13">
                  <c:v>128.04986642920747</c:v>
                </c:pt>
                <c:pt idx="14">
                  <c:v>131.98668978769274</c:v>
                </c:pt>
                <c:pt idx="15">
                  <c:v>135.55326428270141</c:v>
                </c:pt>
                <c:pt idx="16">
                  <c:v>141.79125462811081</c:v>
                </c:pt>
                <c:pt idx="17">
                  <c:v>146.19674743403476</c:v>
                </c:pt>
                <c:pt idx="18">
                  <c:v>150.48507287809906</c:v>
                </c:pt>
                <c:pt idx="19">
                  <c:v>156.32000749871116</c:v>
                </c:pt>
                <c:pt idx="20">
                  <c:v>155.25144115855088</c:v>
                </c:pt>
                <c:pt idx="21">
                  <c:v>146.39358860195904</c:v>
                </c:pt>
                <c:pt idx="22">
                  <c:v>154.04227398415898</c:v>
                </c:pt>
                <c:pt idx="23">
                  <c:v>161.08168908468855</c:v>
                </c:pt>
                <c:pt idx="24">
                  <c:v>174.60748933777006</c:v>
                </c:pt>
                <c:pt idx="25">
                  <c:v>202.45114121010454</c:v>
                </c:pt>
                <c:pt idx="26">
                  <c:v>201.3122744528284</c:v>
                </c:pt>
                <c:pt idx="27">
                  <c:v>206.71603318179689</c:v>
                </c:pt>
                <c:pt idx="28">
                  <c:v>207.87833341144491</c:v>
                </c:pt>
                <c:pt idx="29">
                  <c:v>201.57004264891972</c:v>
                </c:pt>
                <c:pt idx="30">
                  <c:v>209.66865070066083</c:v>
                </c:pt>
                <c:pt idx="31">
                  <c:v>213.2258518067207</c:v>
                </c:pt>
                <c:pt idx="32">
                  <c:v>207.22219618503067</c:v>
                </c:pt>
                <c:pt idx="33">
                  <c:v>201.19510709096872</c:v>
                </c:pt>
                <c:pt idx="34">
                  <c:v>197.14111637062379</c:v>
                </c:pt>
                <c:pt idx="35">
                  <c:v>190.4297698833013</c:v>
                </c:pt>
                <c:pt idx="36">
                  <c:v>194.99461030135444</c:v>
                </c:pt>
                <c:pt idx="37">
                  <c:v>196.61620658949244</c:v>
                </c:pt>
                <c:pt idx="38">
                  <c:v>195.25706519192013</c:v>
                </c:pt>
                <c:pt idx="39">
                  <c:v>195.83352861226976</c:v>
                </c:pt>
                <c:pt idx="40">
                  <c:v>194.10882504569526</c:v>
                </c:pt>
                <c:pt idx="41">
                  <c:v>196.1569105310025</c:v>
                </c:pt>
                <c:pt idx="42">
                  <c:v>203.44940713314901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E8-45F0-B5C2-33C872189ADA}"/>
            </c:ext>
          </c:extLst>
        </c:ser>
        <c:ser>
          <c:idx val="1"/>
          <c:order val="1"/>
          <c:tx>
            <c:v>Bouches-du-Rhône hors micro-entrepreneurs</c:v>
          </c:tx>
          <c:spPr>
            <a:ln w="28575" cap="rnd">
              <a:solidFill>
                <a:schemeClr val="accent1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multiLvlStrRef>
              <c:f>'Cumul annuel'!$A$10:$B$52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'Cumul annuel'!$AA$10:$AA$52</c:f>
              <c:numCache>
                <c:formatCode>0.0</c:formatCode>
                <c:ptCount val="43"/>
                <c:pt idx="0">
                  <c:v>100</c:v>
                </c:pt>
                <c:pt idx="1">
                  <c:v>102.73744113029828</c:v>
                </c:pt>
                <c:pt idx="2">
                  <c:v>104.46428571428572</c:v>
                </c:pt>
                <c:pt idx="3">
                  <c:v>107.21153846153845</c:v>
                </c:pt>
                <c:pt idx="4">
                  <c:v>112.06828885400316</c:v>
                </c:pt>
                <c:pt idx="5">
                  <c:v>115.71821036106751</c:v>
                </c:pt>
                <c:pt idx="6">
                  <c:v>118.05337519623234</c:v>
                </c:pt>
                <c:pt idx="7">
                  <c:v>120.16287284144427</c:v>
                </c:pt>
                <c:pt idx="8">
                  <c:v>122.77276295133439</c:v>
                </c:pt>
                <c:pt idx="9">
                  <c:v>123.43014128728413</c:v>
                </c:pt>
                <c:pt idx="10">
                  <c:v>126.36381475667191</c:v>
                </c:pt>
                <c:pt idx="11">
                  <c:v>129.01295133437992</c:v>
                </c:pt>
                <c:pt idx="12">
                  <c:v>129.67032967032966</c:v>
                </c:pt>
                <c:pt idx="13">
                  <c:v>133.8598901098901</c:v>
                </c:pt>
                <c:pt idx="14">
                  <c:v>134.4387755102041</c:v>
                </c:pt>
                <c:pt idx="15">
                  <c:v>135.46899529042386</c:v>
                </c:pt>
                <c:pt idx="16">
                  <c:v>139.92346938775512</c:v>
                </c:pt>
                <c:pt idx="17">
                  <c:v>142.71978021978023</c:v>
                </c:pt>
                <c:pt idx="18">
                  <c:v>143.90698587127159</c:v>
                </c:pt>
                <c:pt idx="19">
                  <c:v>141.6993720565149</c:v>
                </c:pt>
                <c:pt idx="20">
                  <c:v>136.361852433281</c:v>
                </c:pt>
                <c:pt idx="21">
                  <c:v>121.55612244897959</c:v>
                </c:pt>
                <c:pt idx="22">
                  <c:v>122.2723704866562</c:v>
                </c:pt>
                <c:pt idx="23">
                  <c:v>127.12912087912088</c:v>
                </c:pt>
                <c:pt idx="24">
                  <c:v>134.7723704866562</c:v>
                </c:pt>
                <c:pt idx="25">
                  <c:v>152.00156985871271</c:v>
                </c:pt>
                <c:pt idx="26">
                  <c:v>154.05219780219781</c:v>
                </c:pt>
                <c:pt idx="27">
                  <c:v>155.27864992150705</c:v>
                </c:pt>
                <c:pt idx="28">
                  <c:v>152.58045525902668</c:v>
                </c:pt>
                <c:pt idx="29">
                  <c:v>151.04003139717426</c:v>
                </c:pt>
                <c:pt idx="30">
                  <c:v>152.56083202511775</c:v>
                </c:pt>
                <c:pt idx="31">
                  <c:v>155.14128728414443</c:v>
                </c:pt>
                <c:pt idx="32">
                  <c:v>151.56004709576138</c:v>
                </c:pt>
                <c:pt idx="33">
                  <c:v>147.87087912087912</c:v>
                </c:pt>
                <c:pt idx="34">
                  <c:v>146.50706436420722</c:v>
                </c:pt>
                <c:pt idx="35">
                  <c:v>144.2111459968603</c:v>
                </c:pt>
                <c:pt idx="36">
                  <c:v>150.96153846153845</c:v>
                </c:pt>
                <c:pt idx="37">
                  <c:v>152.65894819466249</c:v>
                </c:pt>
                <c:pt idx="38">
                  <c:v>150.75549450549451</c:v>
                </c:pt>
                <c:pt idx="39">
                  <c:v>149.2052590266876</c:v>
                </c:pt>
                <c:pt idx="40">
                  <c:v>147.46860282574568</c:v>
                </c:pt>
                <c:pt idx="41">
                  <c:v>147.79238618524332</c:v>
                </c:pt>
                <c:pt idx="42">
                  <c:v>152.31554160125589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4E8-45F0-B5C2-33C872189ADA}"/>
            </c:ext>
          </c:extLst>
        </c:ser>
        <c:ser>
          <c:idx val="2"/>
          <c:order val="2"/>
          <c:tx>
            <c:v>Total Provence-Alpes-Côte d'Azur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multiLvlStrRef>
              <c:f>'Cumul annuel'!$A$10:$B$52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'Cumul annuel'!$T$10:$T$52</c:f>
              <c:numCache>
                <c:formatCode>0.0</c:formatCode>
                <c:ptCount val="43"/>
                <c:pt idx="0">
                  <c:v>100</c:v>
                </c:pt>
                <c:pt idx="1">
                  <c:v>98.939875299434263</c:v>
                </c:pt>
                <c:pt idx="2">
                  <c:v>98.503253427566634</c:v>
                </c:pt>
                <c:pt idx="3">
                  <c:v>97.949406228232618</c:v>
                </c:pt>
                <c:pt idx="4">
                  <c:v>99.559980292553647</c:v>
                </c:pt>
                <c:pt idx="5">
                  <c:v>101.47975739453967</c:v>
                </c:pt>
                <c:pt idx="6">
                  <c:v>101.42029527191178</c:v>
                </c:pt>
                <c:pt idx="7">
                  <c:v>101.868809568305</c:v>
                </c:pt>
                <c:pt idx="8">
                  <c:v>102.61123664225889</c:v>
                </c:pt>
                <c:pt idx="9">
                  <c:v>102.6791933538336</c:v>
                </c:pt>
                <c:pt idx="10">
                  <c:v>105.0440869166341</c:v>
                </c:pt>
                <c:pt idx="11">
                  <c:v>108.72054501282682</c:v>
                </c:pt>
                <c:pt idx="12">
                  <c:v>113.93962046176584</c:v>
                </c:pt>
                <c:pt idx="13">
                  <c:v>119.25383530690949</c:v>
                </c:pt>
                <c:pt idx="14">
                  <c:v>122.52085421586449</c:v>
                </c:pt>
                <c:pt idx="15">
                  <c:v>125.09981142012538</c:v>
                </c:pt>
                <c:pt idx="16">
                  <c:v>129.89415742172235</c:v>
                </c:pt>
                <c:pt idx="17">
                  <c:v>133.11700446815377</c:v>
                </c:pt>
                <c:pt idx="18">
                  <c:v>136.85292468697438</c:v>
                </c:pt>
                <c:pt idx="19">
                  <c:v>142.87728716807393</c:v>
                </c:pt>
                <c:pt idx="20">
                  <c:v>141.59120640152224</c:v>
                </c:pt>
                <c:pt idx="21">
                  <c:v>134.12955947061721</c:v>
                </c:pt>
                <c:pt idx="22">
                  <c:v>141.65576527751821</c:v>
                </c:pt>
                <c:pt idx="23">
                  <c:v>147.08210869676017</c:v>
                </c:pt>
                <c:pt idx="24">
                  <c:v>157.85324748135437</c:v>
                </c:pt>
                <c:pt idx="25">
                  <c:v>179.44989041980259</c:v>
                </c:pt>
                <c:pt idx="26">
                  <c:v>177.83761743769219</c:v>
                </c:pt>
                <c:pt idx="27">
                  <c:v>181.56164523198723</c:v>
                </c:pt>
                <c:pt idx="28">
                  <c:v>183.82290480963627</c:v>
                </c:pt>
                <c:pt idx="29">
                  <c:v>180.62044477667726</c:v>
                </c:pt>
                <c:pt idx="30">
                  <c:v>186.25235724843273</c:v>
                </c:pt>
                <c:pt idx="31">
                  <c:v>187.68794278044885</c:v>
                </c:pt>
                <c:pt idx="32">
                  <c:v>184.0658500535159</c:v>
                </c:pt>
                <c:pt idx="33">
                  <c:v>180.45564975110855</c:v>
                </c:pt>
                <c:pt idx="34">
                  <c:v>178.67178607227197</c:v>
                </c:pt>
                <c:pt idx="35">
                  <c:v>175.2382732199589</c:v>
                </c:pt>
                <c:pt idx="36">
                  <c:v>179.67754540357791</c:v>
                </c:pt>
                <c:pt idx="37">
                  <c:v>180.32313416353782</c:v>
                </c:pt>
                <c:pt idx="38">
                  <c:v>179.51784713137729</c:v>
                </c:pt>
                <c:pt idx="39">
                  <c:v>180.40128438184877</c:v>
                </c:pt>
                <c:pt idx="40">
                  <c:v>177.42987716824382</c:v>
                </c:pt>
                <c:pt idx="41">
                  <c:v>180.22459693175449</c:v>
                </c:pt>
                <c:pt idx="42">
                  <c:v>186.62102240872565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4E8-45F0-B5C2-33C872189ADA}"/>
            </c:ext>
          </c:extLst>
        </c:ser>
        <c:ser>
          <c:idx val="0"/>
          <c:order val="3"/>
          <c:tx>
            <c:v>Provence-Alpes-Côte d'Azur hors micro-entrepreneurs</c:v>
          </c:tx>
          <c:spPr>
            <a:ln w="28575" cap="rnd">
              <a:solidFill>
                <a:schemeClr val="accent6"/>
              </a:solidFill>
              <a:prstDash val="dash"/>
              <a:round/>
            </a:ln>
            <a:effectLst/>
          </c:spPr>
          <c:marker>
            <c:symbol val="none"/>
          </c:marker>
          <c:cat>
            <c:multiLvlStrRef>
              <c:f>'Cumul annuel'!$A$10:$B$52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'Cumul annuel'!$S$10:$S$52</c:f>
              <c:numCache>
                <c:formatCode>0.0</c:formatCode>
                <c:ptCount val="43"/>
                <c:pt idx="0">
                  <c:v>100</c:v>
                </c:pt>
                <c:pt idx="1">
                  <c:v>98.698125719870163</c:v>
                </c:pt>
                <c:pt idx="2">
                  <c:v>98.952916128581904</c:v>
                </c:pt>
                <c:pt idx="3">
                  <c:v>99.232138494293395</c:v>
                </c:pt>
                <c:pt idx="4">
                  <c:v>102.80967505497189</c:v>
                </c:pt>
                <c:pt idx="5">
                  <c:v>106.614079787791</c:v>
                </c:pt>
                <c:pt idx="6">
                  <c:v>107.84963875606437</c:v>
                </c:pt>
                <c:pt idx="7">
                  <c:v>110.15322327318418</c:v>
                </c:pt>
                <c:pt idx="8">
                  <c:v>111.6365920910265</c:v>
                </c:pt>
                <c:pt idx="9">
                  <c:v>111.85647970402431</c:v>
                </c:pt>
                <c:pt idx="10">
                  <c:v>114.05884611357368</c:v>
                </c:pt>
                <c:pt idx="11">
                  <c:v>116.16697497469548</c:v>
                </c:pt>
                <c:pt idx="12">
                  <c:v>117.29433527625564</c:v>
                </c:pt>
                <c:pt idx="13">
                  <c:v>120.8963037939339</c:v>
                </c:pt>
                <c:pt idx="14">
                  <c:v>122.08299884820775</c:v>
                </c:pt>
                <c:pt idx="15">
                  <c:v>121.24533175107327</c:v>
                </c:pt>
                <c:pt idx="16">
                  <c:v>124.84031970960874</c:v>
                </c:pt>
                <c:pt idx="17">
                  <c:v>125.80014659174199</c:v>
                </c:pt>
                <c:pt idx="18">
                  <c:v>125.67100624760043</c:v>
                </c:pt>
                <c:pt idx="19">
                  <c:v>124.03057484904541</c:v>
                </c:pt>
                <c:pt idx="20">
                  <c:v>116.41827510383582</c:v>
                </c:pt>
                <c:pt idx="21">
                  <c:v>103.01909182925553</c:v>
                </c:pt>
                <c:pt idx="22">
                  <c:v>104.13947157167289</c:v>
                </c:pt>
                <c:pt idx="23">
                  <c:v>108.20215699277512</c:v>
                </c:pt>
                <c:pt idx="24">
                  <c:v>113.61209032843531</c:v>
                </c:pt>
                <c:pt idx="25">
                  <c:v>128.56444801228579</c:v>
                </c:pt>
                <c:pt idx="26">
                  <c:v>129.57313880841858</c:v>
                </c:pt>
                <c:pt idx="27">
                  <c:v>129.76859446441659</c:v>
                </c:pt>
                <c:pt idx="28">
                  <c:v>129.97801123870022</c:v>
                </c:pt>
                <c:pt idx="29">
                  <c:v>128.35503123800217</c:v>
                </c:pt>
                <c:pt idx="30">
                  <c:v>129.01818435656696</c:v>
                </c:pt>
                <c:pt idx="31">
                  <c:v>130.89595476597674</c:v>
                </c:pt>
                <c:pt idx="32">
                  <c:v>128.32710900143101</c:v>
                </c:pt>
                <c:pt idx="33">
                  <c:v>125.58025897874421</c:v>
                </c:pt>
                <c:pt idx="34">
                  <c:v>124.81937803218037</c:v>
                </c:pt>
                <c:pt idx="35">
                  <c:v>123.44071760147988</c:v>
                </c:pt>
                <c:pt idx="36">
                  <c:v>128.05137691529092</c:v>
                </c:pt>
                <c:pt idx="37">
                  <c:v>128.45624934557259</c:v>
                </c:pt>
                <c:pt idx="38">
                  <c:v>126.95193885030191</c:v>
                </c:pt>
                <c:pt idx="39">
                  <c:v>125.88740358102683</c:v>
                </c:pt>
                <c:pt idx="40">
                  <c:v>122.8229381173432</c:v>
                </c:pt>
                <c:pt idx="41">
                  <c:v>123.86304142961851</c:v>
                </c:pt>
                <c:pt idx="42">
                  <c:v>127.0077833234442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4E8-45F0-B5C2-33C872189A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5317920"/>
        <c:axId val="1705316960"/>
      </c:lineChart>
      <c:catAx>
        <c:axId val="1705317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05316960"/>
        <c:crossesAt val="100"/>
        <c:auto val="1"/>
        <c:lblAlgn val="ctr"/>
        <c:lblOffset val="100"/>
        <c:tickLblSkip val="4"/>
        <c:tickMarkSkip val="4"/>
        <c:noMultiLvlLbl val="1"/>
      </c:catAx>
      <c:valAx>
        <c:axId val="1705316960"/>
        <c:scaling>
          <c:orientation val="minMax"/>
          <c:max val="220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05317920"/>
        <c:crosses val="autoZero"/>
        <c:crossBetween val="midCat"/>
        <c:majorUnit val="20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6633682742078191E-2"/>
          <c:y val="0.10190922057280717"/>
          <c:w val="0.92431118858147676"/>
          <c:h val="0.131330605246290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0.02599</cdr:x>
      <cdr:y>0.86096</cdr:y>
    </cdr:from>
    <cdr:to>
      <cdr:x>1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9317" y="2948940"/>
          <a:ext cx="6720593" cy="4762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0.02599</cdr:x>
      <cdr:y>0.85678</cdr:y>
    </cdr:from>
    <cdr:to>
      <cdr:x>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4675" y="3190875"/>
          <a:ext cx="6546165" cy="533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provisoires, corrigées des variations saisonnières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</cdr:x>
      <cdr:y>0.88029</cdr:y>
    </cdr:from>
    <cdr:to>
      <cdr:x>1</cdr:x>
      <cdr:y>1</cdr:y>
    </cdr:to>
    <cdr:sp macro="" textlink="">
      <cdr:nvSpPr>
        <cdr:cNvPr id="3" name="Text Box 1">
          <a:extLst xmlns:a="http://schemas.openxmlformats.org/drawingml/2006/main">
            <a:ext uri="{FF2B5EF4-FFF2-40B4-BE49-F238E27FC236}">
              <a16:creationId xmlns:a16="http://schemas.microsoft.com/office/drawing/2014/main" id="{DA88C067-CF1C-7E00-BE62-B413ECD558F2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831074"/>
          <a:ext cx="6124576" cy="5209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200" b="1" dirty="0">
              <a:solidFill>
                <a:srgbClr val="000000"/>
              </a:solidFill>
            </a:rPr>
            <a:t>Note</a:t>
          </a:r>
          <a:r>
            <a:rPr lang="fr-FR" sz="1200" dirty="0">
              <a:solidFill>
                <a:srgbClr val="000000"/>
              </a:solidFill>
            </a:rPr>
            <a:t> : données en date de jugement. </a:t>
          </a:r>
        </a:p>
        <a:p xmlns:a="http://schemas.openxmlformats.org/drawingml/2006/main">
          <a:pPr algn="l" rtl="0">
            <a:defRPr sz="1000"/>
          </a:pPr>
          <a:r>
            <a:rPr lang="fr-FR" sz="1200" b="1" i="1" dirty="0">
              <a:solidFill>
                <a:srgbClr val="000000"/>
              </a:solidFill>
            </a:rPr>
            <a:t>Source</a:t>
          </a:r>
          <a:r>
            <a:rPr lang="fr-FR" sz="1200" i="1" dirty="0">
              <a:solidFill>
                <a:srgbClr val="000000"/>
              </a:solidFill>
            </a:rPr>
            <a:t> : Banque de France, </a:t>
          </a:r>
          <a:r>
            <a:rPr lang="fr-FR" sz="1200" i="1" dirty="0" err="1">
              <a:solidFill>
                <a:srgbClr val="000000"/>
              </a:solidFill>
            </a:rPr>
            <a:t>Fiben</a:t>
          </a:r>
          <a:endParaRPr lang="fr-FR" sz="1200" i="1" dirty="0">
            <a:solidFill>
              <a:srgbClr val="00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0.01213</cdr:x>
      <cdr:y>0</cdr:y>
    </cdr:from>
    <cdr:to>
      <cdr:x>0.9711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83480" y="0"/>
          <a:ext cx="6600365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de l'emploi salarié, dans les Bouches-du-Rhône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0.11387</cdr:x>
      <cdr:y>0</cdr:y>
    </cdr:from>
    <cdr:to>
      <cdr:x>0.94144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803681" y="0"/>
          <a:ext cx="5841009" cy="7468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/>
            <a:t>à l'emploi salarié, dans les Bouches-du-Rhône</a:t>
          </a:r>
        </a:p>
        <a:p xmlns:a="http://schemas.openxmlformats.org/drawingml/2006/main">
          <a:pPr algn="ctr" eaLnBrk="1" fontAlgn="auto" latinLnBrk="0" hangingPunct="1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nombre, entre le T2 2025 et le T3 2025) </a:t>
          </a:r>
          <a:endParaRPr lang="fr-FR">
            <a:effectLst/>
          </a:endParaRPr>
        </a:p>
        <a:p xmlns:a="http://schemas.openxmlformats.org/drawingml/2006/main">
          <a:pPr algn="ctr"/>
          <a:endParaRPr lang="fr-FR" sz="1400" b="1" i="0" baseline="0"/>
        </a:p>
        <a:p xmlns:a="http://schemas.openxmlformats.org/drawingml/2006/main">
          <a:pPr algn="ctr"/>
          <a:endParaRPr lang="fr-FR" sz="1400" b="1" i="0" baseline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30911"/>
          <a:ext cx="6783928" cy="7861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secteurs d'activité ne correspond pas au total de l'emploi salarié, car le secteur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qui représente 1 % de l'emploi salarié total n'est pas représentée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0.26781</cdr:x>
      <cdr:y>0.20807</cdr:y>
    </cdr:from>
    <cdr:to>
      <cdr:x>0.26781</cdr:x>
      <cdr:y>0.70657</cdr:y>
    </cdr:to>
    <cdr:cxnSp macro="">
      <cdr:nvCxnSpPr>
        <cdr:cNvPr id="5" name="Connecteur droit 4">
          <a:extLst xmlns:a="http://schemas.openxmlformats.org/drawingml/2006/main">
            <a:ext uri="{FF2B5EF4-FFF2-40B4-BE49-F238E27FC236}">
              <a16:creationId xmlns:a16="http://schemas.microsoft.com/office/drawing/2014/main" id="{95240F31-DCB2-D90F-60E8-EBBFF01AA8C5}"/>
            </a:ext>
          </a:extLst>
        </cdr:cNvPr>
        <cdr:cNvCxnSpPr/>
      </cdr:nvCxnSpPr>
      <cdr:spPr>
        <a:xfrm xmlns:a="http://schemas.openxmlformats.org/drawingml/2006/main" flipV="1">
          <a:off x="1843299" y="919071"/>
          <a:ext cx="0" cy="2201904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0.00758</cdr:x>
      <cdr:y>0.01243</cdr:y>
    </cdr:from>
    <cdr:to>
      <cdr:x>0.97288</cdr:x>
      <cdr:y>0.16829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52171" y="56238"/>
          <a:ext cx="6643904" cy="70516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+mn-lt"/>
              <a:ea typeface="Calibri"/>
              <a:cs typeface="Calibri"/>
            </a:rPr>
            <a:t>Evolution de l'emploi salarié par secteur d'activité y compris intérim, </a:t>
          </a:r>
        </a:p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dans les Bouches-du-Rhône</a:t>
          </a:r>
        </a:p>
        <a:p xmlns:a="http://schemas.openxmlformats.org/drawingml/2006/main">
          <a:pPr algn="ctr" rtl="0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indice base 100 au 1</a:t>
          </a:r>
          <a:r>
            <a:rPr lang="fr-FR" sz="1100" b="0" i="1" baseline="30000">
              <a:effectLst/>
              <a:latin typeface="+mn-lt"/>
              <a:ea typeface="+mn-ea"/>
              <a:cs typeface="+mn-cs"/>
            </a:rPr>
            <a:t>er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trimestre 2015)</a:t>
          </a:r>
          <a:endParaRPr lang="fr-FR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0.00709</cdr:x>
      <cdr:y>0.85781</cdr:y>
    </cdr:from>
    <cdr:to>
      <cdr:x>0.97062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625" y="3505201"/>
          <a:ext cx="6475775" cy="581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0.82225</cdr:y>
    </cdr:from>
    <cdr:to>
      <cdr:x>0</cdr:x>
      <cdr:y>0.82249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0" y="3052906"/>
          <a:ext cx="7867650" cy="5551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</a:t>
          </a:r>
        </a:p>
        <a:p xmlns:a="http://schemas.openxmlformats.org/drawingml/2006/main">
          <a:pPr rtl="0"/>
          <a:r>
            <a:rPr lang="fr-FR" sz="900" b="1" i="0" baseline="0">
              <a:effectLst/>
              <a:latin typeface="+mn-lt"/>
              <a:ea typeface="+mn-ea"/>
              <a:cs typeface="+mn-cs"/>
            </a:rPr>
            <a:t>Lecture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19 000 contrats d'apprentissage ont commencé entre juillet et septembre 2025 dans les Bouches-de-Rhône. Fin septembre 2025, le département  compte 32 500 bénéficiaires de contrats d'apprentissage.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 :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Dares, Système d'information sur l'apprentissage - </a:t>
          </a:r>
          <a:r>
            <a:rPr lang="fr-FR" sz="900" b="1" i="1" baseline="0">
              <a:effectLst/>
              <a:latin typeface="+mn-lt"/>
              <a:ea typeface="+mn-ea"/>
              <a:cs typeface="+mn-cs"/>
            </a:rPr>
            <a:t>Traitements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900" i="1"/>
        </a:p>
      </cdr:txBody>
    </cdr:sp>
  </cdr:relSizeAnchor>
  <cdr:relSizeAnchor xmlns:cdr="http://schemas.openxmlformats.org/drawingml/2006/chartDrawing">
    <cdr:from>
      <cdr:x>0.00776</cdr:x>
      <cdr:y>0.85073</cdr:y>
    </cdr:from>
    <cdr:to>
      <cdr:x>0.90544</cdr:x>
      <cdr:y>0.96438</cdr:y>
    </cdr:to>
    <cdr:sp macro="" textlink="">
      <cdr:nvSpPr>
        <cdr:cNvPr id="3" name="ZoneTexte 1">
          <a:extLst xmlns:a="http://schemas.openxmlformats.org/drawingml/2006/main">
            <a:ext uri="{FF2B5EF4-FFF2-40B4-BE49-F238E27FC236}">
              <a16:creationId xmlns:a16="http://schemas.microsoft.com/office/drawing/2014/main" id="{D81B7549-89C9-7AC9-EA47-671C9FB33169}"/>
            </a:ext>
          </a:extLst>
        </cdr:cNvPr>
        <cdr:cNvSpPr txBox="1"/>
      </cdr:nvSpPr>
      <cdr:spPr>
        <a:xfrm xmlns:a="http://schemas.openxmlformats.org/drawingml/2006/main">
          <a:off x="68053" y="4648348"/>
          <a:ext cx="7867650" cy="6209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900" b="1" i="0" baseline="0" dirty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 : données provisoires</a:t>
          </a:r>
        </a:p>
        <a:p xmlns:a="http://schemas.openxmlformats.org/drawingml/2006/main">
          <a:pPr rtl="0"/>
          <a:r>
            <a:rPr lang="fr-FR" sz="900" b="1" i="0" baseline="0" dirty="0">
              <a:effectLst/>
              <a:latin typeface="+mn-lt"/>
              <a:ea typeface="+mn-ea"/>
              <a:cs typeface="+mn-cs"/>
            </a:rPr>
            <a:t>Lecture : 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19 000 contrats d'apprentissage ont commencé entre juillet et septembre 2025 dans les Bouches-du-Rhône. Fin septembre 2025, le département compte 32 500 bénéficiaires de contrats d'apprentissage.</a:t>
          </a:r>
          <a:endParaRPr lang="fr-FR" sz="900" dirty="0">
            <a:effectLst/>
          </a:endParaRPr>
        </a:p>
        <a:p xmlns:a="http://schemas.openxmlformats.org/drawingml/2006/main">
          <a:pPr rtl="0"/>
          <a:r>
            <a:rPr lang="fr-FR" sz="900" b="1" i="1" baseline="0" dirty="0">
              <a:effectLst/>
              <a:latin typeface="+mn-lt"/>
              <a:ea typeface="+mn-ea"/>
              <a:cs typeface="+mn-cs"/>
            </a:rPr>
            <a:t>Source : </a:t>
          </a:r>
          <a:r>
            <a:rPr lang="fr-FR" sz="900" b="0" i="1" baseline="0" dirty="0">
              <a:effectLst/>
              <a:latin typeface="+mn-lt"/>
              <a:ea typeface="+mn-ea"/>
              <a:cs typeface="+mn-cs"/>
            </a:rPr>
            <a:t>Dares, Système d'information sur l'apprentissage - </a:t>
          </a:r>
          <a:r>
            <a:rPr lang="fr-FR" sz="900" b="1" i="1" baseline="0" dirty="0">
              <a:effectLst/>
              <a:latin typeface="+mn-lt"/>
              <a:ea typeface="+mn-ea"/>
              <a:cs typeface="+mn-cs"/>
            </a:rPr>
            <a:t>Traitements</a:t>
          </a:r>
          <a:r>
            <a:rPr lang="fr-FR" sz="900" b="0" i="1" baseline="0" dirty="0">
              <a:effectLst/>
              <a:latin typeface="+mn-lt"/>
              <a:ea typeface="+mn-ea"/>
              <a:cs typeface="+mn-cs"/>
            </a:rPr>
            <a:t> : Dares</a:t>
          </a:r>
          <a:endParaRPr lang="fr-FR" sz="900" dirty="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900" i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0.02604</cdr:x>
      <cdr:y>0.84615</cdr:y>
    </cdr:from>
    <cdr:to>
      <cdr:x>0.9091</cdr:x>
      <cdr:y>0.99704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4623" y="2724142"/>
          <a:ext cx="5921447" cy="4857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Insee, taux de chômage au sens du BIT (national ) et taux de chômage localisés (régional et départementaux)</a:t>
          </a:r>
        </a:p>
        <a:p xmlns:a="http://schemas.openxmlformats.org/drawingml/2006/main">
          <a:pPr algn="l" rtl="0">
            <a:defRPr sz="1000"/>
          </a:pP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 et départementaux)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0.84194</cdr:y>
    </cdr:from>
    <cdr:to>
      <cdr:x>0</cdr:x>
      <cdr:y>0.84218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952875"/>
          <a:ext cx="6924675" cy="781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* Pour évaluer la comparabilité avec Bouches-du-Rhône, les critères retenus sont le nombre total d'emplois (salariés et non salariés) du département, ainsi qu'une structurelle sectorielle proche</a:t>
          </a:r>
        </a:p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 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 et départementaux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)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0.00196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50800" y="50800"/>
          <a:ext cx="68865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au T3 2023</a:t>
          </a:r>
          <a:endParaRPr lang="fr-FR" sz="1100"/>
        </a:p>
      </cdr:txBody>
    </cdr:sp>
  </cdr:relSizeAnchor>
  <cdr:relSizeAnchor xmlns:cdr="http://schemas.openxmlformats.org/drawingml/2006/chartDrawing">
    <cdr:from>
      <cdr:x>0.0055</cdr:x>
      <cdr:y>0.01073</cdr:y>
    </cdr:from>
    <cdr:to>
      <cdr:x>1</cdr:x>
      <cdr:y>0.0892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0800" y="50800"/>
          <a:ext cx="6886589" cy="3714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au T3 2025</a:t>
          </a:r>
          <a:endParaRPr lang="fr-FR" sz="1100"/>
        </a:p>
      </cdr:txBody>
    </cdr:sp>
  </cdr:relSizeAnchor>
  <cdr:relSizeAnchor xmlns:cdr="http://schemas.openxmlformats.org/drawingml/2006/chartDrawing">
    <cdr:from>
      <cdr:x>0</cdr:x>
      <cdr:y>0.82361</cdr:y>
    </cdr:from>
    <cdr:to>
      <cdr:x>1</cdr:x>
      <cdr:y>0.9886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898900"/>
          <a:ext cx="6924675" cy="781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 i="0" baseline="0">
              <a:effectLst/>
              <a:latin typeface="+mn-lt"/>
              <a:ea typeface="+mn-ea"/>
              <a:cs typeface="+mn-cs"/>
            </a:rPr>
            <a:t>* Pour évaluer la comparabilité avec Bouches-du-Rhône, les critères retenus sont le nombre total d'emplois (salariés et non salariés) du département, ainsi qu'une structure sectorielle proche</a:t>
          </a:r>
          <a:endParaRPr lang="fr-FR" sz="1000">
            <a:effectLst/>
          </a:endParaRPr>
        </a:p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 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 et départementaux)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0.80753</cdr:y>
    </cdr:from>
    <cdr:to>
      <cdr:x>0.99065</cdr:x>
      <cdr:y>0.99738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3676650"/>
          <a:ext cx="6057873" cy="8643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b="0" i="0">
              <a:effectLst/>
              <a:latin typeface="+mn-lt"/>
              <a:ea typeface="+mn-ea"/>
              <a:cs typeface="+mn-cs"/>
            </a:rPr>
            <a:t>* Pour le RSA et la PA, la notion de bénéficiaires renvoie à celle de foyer et non d’individu. Pour l’ASS, elle renvoie à l’individu qui perçoit l’allocation.</a:t>
          </a:r>
          <a:endParaRPr lang="fr-FR" sz="1000">
            <a:effectLst/>
          </a:endParaRPr>
        </a:p>
        <a:p xmlns:a="http://schemas.openxmlformats.org/drawingml/2006/main">
          <a:pPr eaLnBrk="1" fontAlgn="auto" latinLnBrk="0" hangingPunct="1"/>
          <a:r>
            <a:rPr lang="fr-FR" sz="1000" b="0" i="0">
              <a:effectLst/>
              <a:latin typeface="+mn-lt"/>
              <a:ea typeface="+mn-ea"/>
              <a:cs typeface="+mn-cs"/>
            </a:rPr>
            <a:t>** Données à fin</a:t>
          </a:r>
          <a:r>
            <a:rPr lang="fr-FR" sz="1000" b="0" i="0" baseline="0">
              <a:effectLst/>
              <a:latin typeface="+mn-lt"/>
              <a:ea typeface="+mn-ea"/>
              <a:cs typeface="+mn-cs"/>
            </a:rPr>
            <a:t> </a:t>
          </a:r>
          <a:r>
            <a:rPr lang="fr-FR" sz="1000" b="0" i="0">
              <a:effectLst/>
              <a:latin typeface="+mn-lt"/>
              <a:ea typeface="+mn-ea"/>
              <a:cs typeface="+mn-cs"/>
            </a:rPr>
            <a:t>août</a:t>
          </a:r>
          <a:endParaRPr lang="fr-FR" sz="1000">
            <a:effectLst/>
          </a:endParaRPr>
        </a:p>
        <a:p xmlns:a="http://schemas.openxmlformats.org/drawingml/2006/main">
          <a:pPr eaLnBrk="1" fontAlgn="auto" latinLnBrk="0" hangingPunct="1"/>
          <a:r>
            <a:rPr lang="fr-FR" sz="1000" b="1" i="0">
              <a:effectLst/>
              <a:latin typeface="+mn-lt"/>
              <a:ea typeface="+mn-ea"/>
              <a:cs typeface="+mn-cs"/>
            </a:rPr>
            <a:t>Note : </a:t>
          </a:r>
          <a:r>
            <a:rPr lang="fr-FR" sz="1000" i="0">
              <a:effectLst/>
              <a:latin typeface="+mn-lt"/>
              <a:ea typeface="+mn-ea"/>
              <a:cs typeface="+mn-cs"/>
            </a:rPr>
            <a:t>données provisoires</a:t>
          </a:r>
          <a:endParaRPr lang="fr-FR" sz="1000">
            <a:effectLst/>
          </a:endParaRPr>
        </a:p>
        <a:p xmlns:a="http://schemas.openxmlformats.org/drawingml/2006/main">
          <a:r>
            <a:rPr lang="fr-FR" sz="1000" b="1" i="1">
              <a:effectLst/>
              <a:latin typeface="+mn-lt"/>
              <a:ea typeface="+mn-ea"/>
              <a:cs typeface="+mn-cs"/>
            </a:rPr>
            <a:t>Sources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Cnaf, Allstat FR6 et FR2 ; MSA ;  France Travail, FNA - </a:t>
          </a:r>
          <a:r>
            <a:rPr lang="fr-FR" sz="1000" b="1" i="1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Drees</a:t>
          </a:r>
          <a:endParaRPr lang="fr-FR" sz="1000">
            <a:effectLst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0.02592</cdr:x>
      <cdr:y>0.90134</cdr:y>
    </cdr:from>
    <cdr:to>
      <cdr:x>0.89902</cdr:x>
      <cdr:y>0.98028</cdr:y>
    </cdr:to>
    <cdr:sp macro="" textlink="">
      <cdr:nvSpPr>
        <cdr:cNvPr id="2" name="Text Box 1">
          <a:extLst xmlns:a="http://schemas.openxmlformats.org/drawingml/2006/main">
            <a:ext uri="{FF2B5EF4-FFF2-40B4-BE49-F238E27FC236}">
              <a16:creationId xmlns:a16="http://schemas.microsoft.com/office/drawing/2014/main" id="{7E4BD3CD-C52D-50EC-A772-6E89A58BAE0E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4150" y="4060825"/>
          <a:ext cx="6203955" cy="3556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Champ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 : ensemble des activités marchandes hors agriculture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+mn-lt"/>
            </a:rPr>
            <a:t>Source</a:t>
          </a: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 : Insee, SIDE (Système d'information sur la démographie d'entreprises)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B42B4-5B0C-4F64-B942-15A058E52D3B}" type="datetimeFigureOut">
              <a:rPr lang="fr-FR" smtClean="0"/>
              <a:t>05/01/2026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25D0B-1863-49FE-BB0E-BE766CD873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6805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05/01/2026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044874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4161105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25890545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9254050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6955184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2857017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/>
              <a:t>Edition janvier 2026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/>
              <a:t>Les éclairages conjoncturels départementaux - Bouches-du-Rhône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Edition janvier 2026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ca.dreets.gouv.fr/Les-indicateurs-cles-de-la-Dreets-Pa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1426952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</a:p>
          <a:p>
            <a:pPr algn="ctr"/>
            <a:endParaRPr lang="fr-FR" sz="1500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266951" y="6520993"/>
            <a:ext cx="5562564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669362" y="6213216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/>
              <a:t>Services études, statistiques, évaluation</a:t>
            </a:r>
          </a:p>
        </p:txBody>
      </p:sp>
      <p:pic>
        <p:nvPicPr>
          <p:cNvPr id="1031" name="Picture 7" descr="Résultat de recherche d'images pour &quot;conjonctur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4356280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4" y="5253081"/>
            <a:ext cx="1674047" cy="24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/>
              <a:t>Crédit photo : ©</a:t>
            </a:r>
            <a:r>
              <a:rPr lang="fr-FR" sz="1000" i="1" dirty="0" err="1"/>
              <a:t>Shutterstock</a:t>
            </a:r>
            <a:endParaRPr lang="fr-FR" sz="1000" i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9" y="4400875"/>
            <a:ext cx="2528714" cy="168580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824" y="4356280"/>
            <a:ext cx="2508319" cy="177499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02227" y="1964353"/>
            <a:ext cx="7537512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au 3</a:t>
            </a:r>
            <a:r>
              <a:rPr lang="fr-FR" sz="5000" b="1" baseline="30000" dirty="0">
                <a:ln/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 trimestre 2025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dans les Bouches-du-Rhône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5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4197" cy="12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667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8965" y="-1637"/>
            <a:ext cx="8932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Demande d’emploi - avertissement : </a:t>
            </a:r>
          </a:p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mise en place de la loi pour le plein emploi depuis 2025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74526" y="87296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47645" y="6579716"/>
            <a:ext cx="5848710" cy="365125"/>
          </a:xfrm>
        </p:spPr>
        <p:txBody>
          <a:bodyPr/>
          <a:lstStyle/>
          <a:p>
            <a:r>
              <a:rPr lang="fr-FR"/>
              <a:t>Les éclairages conjoncturels départementaux - Bouches-du-Rhône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7BA48EB-44EF-7369-00ED-82D1BA2D1475}"/>
              </a:ext>
            </a:extLst>
          </p:cNvPr>
          <p:cNvSpPr txBox="1"/>
          <p:nvPr/>
        </p:nvSpPr>
        <p:spPr>
          <a:xfrm>
            <a:off x="174526" y="1063996"/>
            <a:ext cx="87031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rgbClr val="002060"/>
                </a:solidFill>
              </a:rPr>
              <a:t>Comme le prévoit la loi pour le plein emploi du 18 décembre 2023, </a:t>
            </a:r>
            <a:r>
              <a:rPr lang="fr-FR" sz="1400" b="1" dirty="0">
                <a:solidFill>
                  <a:srgbClr val="002060"/>
                </a:solidFill>
              </a:rPr>
              <a:t>depuis janvier 2025, de nouveaux publics sont systématiquement inscrits à France Travail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02060"/>
                </a:solidFill>
              </a:rPr>
              <a:t>les </a:t>
            </a:r>
            <a:r>
              <a:rPr lang="fr-FR" sz="1400" b="1" dirty="0">
                <a:solidFill>
                  <a:srgbClr val="00B0F0"/>
                </a:solidFill>
              </a:rPr>
              <a:t>demandeurs et bénéficiaires du RSA </a:t>
            </a:r>
            <a:r>
              <a:rPr lang="fr-FR" sz="1400" b="1" dirty="0">
                <a:solidFill>
                  <a:srgbClr val="002060"/>
                </a:solidFill>
              </a:rPr>
              <a:t>(Revenu de solidarité active)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02060"/>
                </a:solidFill>
              </a:rPr>
              <a:t>les </a:t>
            </a:r>
            <a:r>
              <a:rPr lang="fr-FR" sz="1400" b="1" dirty="0">
                <a:solidFill>
                  <a:srgbClr val="00B0F0"/>
                </a:solidFill>
              </a:rPr>
              <a:t>jeunes en recherche d'emploi </a:t>
            </a:r>
            <a:r>
              <a:rPr lang="fr-FR" sz="1400" b="1" dirty="0">
                <a:solidFill>
                  <a:srgbClr val="002060"/>
                </a:solidFill>
              </a:rPr>
              <a:t>suivis par les missions locales en CEJ (Contrat d'engagement jeune), </a:t>
            </a:r>
            <a:r>
              <a:rPr lang="fr-FR" sz="1400" b="1" dirty="0" err="1">
                <a:solidFill>
                  <a:srgbClr val="002060"/>
                </a:solidFill>
              </a:rPr>
              <a:t>Pacea</a:t>
            </a:r>
            <a:r>
              <a:rPr lang="fr-FR" sz="1400" b="1" dirty="0">
                <a:solidFill>
                  <a:srgbClr val="002060"/>
                </a:solidFill>
              </a:rPr>
              <a:t> (Parcours contractualisé d'accompagnement vers l'emploi et l'autonomie) ou AIJ (Accompagnement intensif des jeunes)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02060"/>
                </a:solidFill>
              </a:rPr>
              <a:t>les </a:t>
            </a:r>
            <a:r>
              <a:rPr lang="fr-FR" sz="1400" b="1" dirty="0">
                <a:solidFill>
                  <a:srgbClr val="00B0F0"/>
                </a:solidFill>
              </a:rPr>
              <a:t>personnes en situation de handicap </a:t>
            </a:r>
            <a:r>
              <a:rPr lang="fr-FR" sz="1400" b="1" dirty="0">
                <a:solidFill>
                  <a:srgbClr val="002060"/>
                </a:solidFill>
              </a:rPr>
              <a:t>suivies par Cap emploi</a:t>
            </a:r>
            <a:r>
              <a:rPr lang="fr-FR" sz="1400" dirty="0">
                <a:solidFill>
                  <a:srgbClr val="002060"/>
                </a:solidFill>
              </a:rPr>
              <a:t>. </a:t>
            </a: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Selon leurs situations socioprofessionnelles, ces publics sont orientés vers différents parcours d'accompagnement. L’orientation des personnes bénéficiant déjà du RSA avant la mise en place de la réforme étant progressive à partir du 1</a:t>
            </a:r>
            <a:r>
              <a:rPr lang="fr-FR" sz="1400" baseline="30000" dirty="0">
                <a:solidFill>
                  <a:srgbClr val="002060"/>
                </a:solidFill>
              </a:rPr>
              <a:t>er</a:t>
            </a:r>
            <a:r>
              <a:rPr lang="fr-FR" sz="1400" dirty="0">
                <a:solidFill>
                  <a:srgbClr val="002060"/>
                </a:solidFill>
              </a:rPr>
              <a:t> janvier 2025, la montée en charge statistique l'est aussi. </a:t>
            </a:r>
          </a:p>
          <a:p>
            <a:pPr algn="just"/>
            <a:endParaRPr lang="fr-FR" sz="1400" dirty="0">
              <a:solidFill>
                <a:srgbClr val="002060"/>
              </a:solidFill>
            </a:endParaRP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Pour prendre en compte les situations de ces nouveaux publics, </a:t>
            </a:r>
            <a:r>
              <a:rPr lang="fr-FR" sz="1400" b="1" dirty="0">
                <a:solidFill>
                  <a:srgbClr val="002060"/>
                </a:solidFill>
              </a:rPr>
              <a:t>deux nouvelles catégories statistiques sont créées, selon les recommandations du </a:t>
            </a:r>
            <a:r>
              <a:rPr lang="fr-FR" sz="1400" b="1" dirty="0" err="1">
                <a:solidFill>
                  <a:srgbClr val="002060"/>
                </a:solidFill>
              </a:rPr>
              <a:t>Cnis</a:t>
            </a:r>
            <a:r>
              <a:rPr lang="fr-FR" sz="1400" b="1" dirty="0">
                <a:solidFill>
                  <a:srgbClr val="002060"/>
                </a:solidFill>
              </a:rPr>
              <a:t> : la </a:t>
            </a:r>
            <a:r>
              <a:rPr lang="fr-FR" sz="1400" b="1" dirty="0">
                <a:solidFill>
                  <a:srgbClr val="00B0F0"/>
                </a:solidFill>
              </a:rPr>
              <a:t>catégorie F</a:t>
            </a:r>
            <a:r>
              <a:rPr lang="fr-FR" sz="1400" b="1" dirty="0">
                <a:solidFill>
                  <a:srgbClr val="002060"/>
                </a:solidFill>
              </a:rPr>
              <a:t> pour les personnes orientées en parcours social et la </a:t>
            </a:r>
            <a:r>
              <a:rPr lang="fr-FR" sz="1400" b="1" dirty="0">
                <a:solidFill>
                  <a:srgbClr val="00B0F0"/>
                </a:solidFill>
              </a:rPr>
              <a:t>catégorie G </a:t>
            </a:r>
            <a:r>
              <a:rPr lang="fr-FR" sz="1400" b="1" dirty="0">
                <a:solidFill>
                  <a:srgbClr val="002060"/>
                </a:solidFill>
              </a:rPr>
              <a:t>pour les demandeurs et bénéficiaires du RSA en attente d'orientation</a:t>
            </a:r>
            <a:r>
              <a:rPr lang="fr-FR" sz="1400" dirty="0">
                <a:solidFill>
                  <a:srgbClr val="002060"/>
                </a:solidFill>
              </a:rPr>
              <a:t>. </a:t>
            </a:r>
          </a:p>
          <a:p>
            <a:pPr algn="just"/>
            <a:endParaRPr lang="fr-FR" sz="1400" dirty="0">
              <a:solidFill>
                <a:srgbClr val="002060"/>
              </a:solidFill>
            </a:endParaRP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Cette phase de transition devrait durer deux ans en France métropolitaine. </a:t>
            </a:r>
            <a:r>
              <a:rPr lang="fr-FR" sz="1400" b="1" dirty="0">
                <a:solidFill>
                  <a:srgbClr val="002060"/>
                </a:solidFill>
              </a:rPr>
              <a:t>Afin d'appréhender les évolutions conjoncturelles du nombre d'inscrits à France Travail pendant cette période, la Dares a mis à disposition, aux niveaux national et régional seulement, des indicateurs complémentaires hors bénéficiaires du RSA et hors jeunes « en parcours » (CEJ, </a:t>
            </a:r>
            <a:r>
              <a:rPr lang="fr-FR" sz="1400" b="1" dirty="0" err="1">
                <a:solidFill>
                  <a:srgbClr val="002060"/>
                </a:solidFill>
              </a:rPr>
              <a:t>Pacea</a:t>
            </a:r>
            <a:r>
              <a:rPr lang="fr-FR" sz="1400" b="1" dirty="0">
                <a:solidFill>
                  <a:srgbClr val="002060"/>
                </a:solidFill>
              </a:rPr>
              <a:t> et AIJ)</a:t>
            </a:r>
            <a:r>
              <a:rPr lang="fr-FR" sz="1400" dirty="0">
                <a:solidFill>
                  <a:srgbClr val="002060"/>
                </a:solidFill>
              </a:rPr>
              <a:t>. Ces séries, dites « contrefactuelles » ne sont pas disponibles au niveau départemental. </a:t>
            </a:r>
            <a:r>
              <a:rPr lang="fr-FR" sz="1400" b="1" dirty="0">
                <a:solidFill>
                  <a:srgbClr val="FF0000"/>
                </a:solidFill>
              </a:rPr>
              <a:t>Entre 2025 et 2027, il n’est donc plus possible de réaliser des analyses conjoncturelles de la demande d’emploi au niveau départemental.</a:t>
            </a:r>
          </a:p>
          <a:p>
            <a:pPr algn="just"/>
            <a:endParaRPr lang="fr-FR" sz="1400" b="1" dirty="0">
              <a:solidFill>
                <a:srgbClr val="FF0000"/>
              </a:solidFill>
            </a:endParaRP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Néanmoins, un chiffrage du nombre total d’inscrits, comprenant ces nouveaux publics, a été réalisé par la Dares et permet de situer chaque département au sein de la région. C’est ce qui est présenté dans la diapositive suivante.</a:t>
            </a:r>
          </a:p>
        </p:txBody>
      </p:sp>
    </p:spTree>
    <p:extLst>
      <p:ext uri="{BB962C8B-B14F-4D97-AF65-F5344CB8AC3E}">
        <p14:creationId xmlns:p14="http://schemas.microsoft.com/office/powerpoint/2010/main" val="353388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49E13485-91D5-8FC2-23D5-F55E6CBEB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66" y="928317"/>
            <a:ext cx="8181975" cy="355282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8965" y="-1637"/>
            <a:ext cx="893233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600" b="1" dirty="0">
                <a:solidFill>
                  <a:srgbClr val="4F81BD">
                    <a:lumMod val="75000"/>
                  </a:srgbClr>
                </a:solidFill>
              </a:rPr>
              <a:t>Au 3</a:t>
            </a:r>
            <a:r>
              <a:rPr lang="fr-FR" sz="2600" b="1" baseline="30000" dirty="0">
                <a:solidFill>
                  <a:srgbClr val="4F81BD">
                    <a:lumMod val="75000"/>
                  </a:srgbClr>
                </a:solidFill>
              </a:rPr>
              <a:t>e</a:t>
            </a:r>
            <a:r>
              <a:rPr lang="fr-FR" sz="2600" b="1" dirty="0">
                <a:solidFill>
                  <a:srgbClr val="4F81BD">
                    <a:lumMod val="75000"/>
                  </a:srgbClr>
                </a:solidFill>
              </a:rPr>
              <a:t> trimestre 2025, la demande d’emploi y compris nouveaux publics augmente un peu moins vite qu’au niveau régional</a:t>
            </a:r>
            <a:endParaRPr lang="fr-F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74526" y="87296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90777" y="6568767"/>
            <a:ext cx="5848710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FCF47F1-EFD2-654D-55A6-4926D0EBD43A}"/>
              </a:ext>
            </a:extLst>
          </p:cNvPr>
          <p:cNvSpPr txBox="1"/>
          <p:nvPr/>
        </p:nvSpPr>
        <p:spPr>
          <a:xfrm>
            <a:off x="394121" y="4629775"/>
            <a:ext cx="85475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b="1" dirty="0">
                <a:solidFill>
                  <a:srgbClr val="FF0000"/>
                </a:solidFill>
              </a:rPr>
              <a:t>Avertissement :</a:t>
            </a:r>
            <a:r>
              <a:rPr lang="fr-FR" sz="1200" dirty="0">
                <a:solidFill>
                  <a:srgbClr val="FF0000"/>
                </a:solidFill>
              </a:rPr>
              <a:t> les évolutions sont perturbées au 3</a:t>
            </a:r>
            <a:r>
              <a:rPr lang="fr-FR" sz="1200" baseline="30000" dirty="0">
                <a:solidFill>
                  <a:srgbClr val="FF0000"/>
                </a:solidFill>
              </a:rPr>
              <a:t>e</a:t>
            </a:r>
            <a:r>
              <a:rPr lang="fr-FR" sz="1200" dirty="0">
                <a:solidFill>
                  <a:srgbClr val="FF0000"/>
                </a:solidFill>
              </a:rPr>
              <a:t> trimestre 2025 par l’entrée en vigueur en juin 2025 du décret relatif aux sanctions applicables aux inscrits à France Travail en cas de manquement à leurs obligations, qui entraîne une baisse des radiations des listes de France Travail. </a:t>
            </a:r>
          </a:p>
          <a:p>
            <a:pPr algn="just"/>
            <a:r>
              <a:rPr lang="fr-FR" sz="1200">
                <a:solidFill>
                  <a:srgbClr val="FF0000"/>
                </a:solidFill>
              </a:rPr>
              <a:t>La Dares estime qu’en l’absence de ce changement, </a:t>
            </a:r>
            <a:r>
              <a:rPr lang="fr-FR" sz="1200" b="1">
                <a:solidFill>
                  <a:srgbClr val="FF0000"/>
                </a:solidFill>
              </a:rPr>
              <a:t>le nombre de demandeurs d’emploi en catégories A, B, C aurait légèrement diminué ce trimestre, et non augmenté (-0,1 % au niveau régional et -0,3 % au niveau national).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0F27F04-1356-3792-919F-096892C79C2E}"/>
              </a:ext>
            </a:extLst>
          </p:cNvPr>
          <p:cNvSpPr/>
          <p:nvPr/>
        </p:nvSpPr>
        <p:spPr>
          <a:xfrm>
            <a:off x="7170031" y="2474282"/>
            <a:ext cx="544945" cy="184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C754CBF-CD53-2059-7A00-A7D0F2CC7DFC}"/>
              </a:ext>
            </a:extLst>
          </p:cNvPr>
          <p:cNvSpPr/>
          <p:nvPr/>
        </p:nvSpPr>
        <p:spPr>
          <a:xfrm>
            <a:off x="7170031" y="3043931"/>
            <a:ext cx="544945" cy="184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9582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0" y="-16958"/>
            <a:ext cx="91439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rgbClr val="376092"/>
                </a:solidFill>
              </a:rPr>
              <a:t>Sur un an, légère hausse du nombre de foyers bénéficiaires du RSA</a:t>
            </a:r>
            <a:r>
              <a:rPr lang="fr-FR" sz="2600" b="1">
                <a:solidFill>
                  <a:srgbClr val="376092"/>
                </a:solidFill>
              </a:rPr>
              <a:t>, très forte </a:t>
            </a:r>
            <a:r>
              <a:rPr lang="fr-FR" sz="2600" b="1" dirty="0">
                <a:solidFill>
                  <a:srgbClr val="376092"/>
                </a:solidFill>
              </a:rPr>
              <a:t>hausse de l’ASS, baisse de la PA</a:t>
            </a:r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00000000-0008-0000-03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6588605"/>
              </p:ext>
            </p:extLst>
          </p:nvPr>
        </p:nvGraphicFramePr>
        <p:xfrm>
          <a:off x="443620" y="1150619"/>
          <a:ext cx="7776927" cy="5123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055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A714AD9-67F3-5FD1-BDF1-2F9C071A5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22" y="1866612"/>
            <a:ext cx="8653798" cy="297698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6856" y="0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Une hausse du nombre de foyers bénéficiaires du RSA à </a:t>
            </a:r>
            <a:r>
              <a:rPr lang="fr-FR" sz="2800" b="1">
                <a:solidFill>
                  <a:srgbClr val="376092"/>
                </a:solidFill>
              </a:rPr>
              <a:t>l’inverse du niveau </a:t>
            </a:r>
            <a:r>
              <a:rPr lang="fr-FR" sz="2800" b="1" dirty="0">
                <a:solidFill>
                  <a:srgbClr val="376092"/>
                </a:solidFill>
              </a:rPr>
              <a:t>régional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Bouches-du-Rhône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181453" y="3406168"/>
            <a:ext cx="8557945" cy="16788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8065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9719" y="420492"/>
            <a:ext cx="8995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Nouvelle hausse des créations d’entreprises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Bouches-du-Rhône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D9035697-99FC-9C83-A88C-B4ED2DA40A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0335067"/>
              </p:ext>
            </p:extLst>
          </p:nvPr>
        </p:nvGraphicFramePr>
        <p:xfrm>
          <a:off x="69719" y="1174433"/>
          <a:ext cx="8995113" cy="5394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8653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9719" y="402433"/>
            <a:ext cx="8995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Le nombre de défaillances repart à </a:t>
            </a:r>
            <a:r>
              <a:rPr lang="fr-FR" sz="2800" b="1">
                <a:solidFill>
                  <a:srgbClr val="376092"/>
                </a:solidFill>
              </a:rPr>
              <a:t>la baisse</a:t>
            </a:r>
            <a:endParaRPr lang="fr-FR" sz="2800" b="1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Bouches-du-Rhône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D956D3EE-1888-90E5-8AFC-F839D204F5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4908731"/>
              </p:ext>
            </p:extLst>
          </p:nvPr>
        </p:nvGraphicFramePr>
        <p:xfrm>
          <a:off x="681487" y="1104181"/>
          <a:ext cx="7806905" cy="5080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5597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d’Azur:</a:t>
            </a:r>
          </a:p>
          <a:p>
            <a:pPr algn="ctr">
              <a:defRPr/>
            </a:pPr>
            <a:br>
              <a:rPr lang="fr-FR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/>
              <a:t>Retrouvez tous nos indicateurs dans le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Tableau de bord des indicateurs clés </a:t>
            </a: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/>
              <a:t>en téléchargement sur le site 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algn="ctr"/>
            <a:r>
              <a:rPr lang="fr-FR" u="sng" dirty="0">
                <a:hlinkClick r:id="rId4"/>
              </a:rPr>
              <a:t>https://paca.dreets.gouv.fr/Les-indicateurs-cles-de-la-Dreets-Paca</a:t>
            </a: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0186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13645" y="478122"/>
            <a:ext cx="8938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Comme en région, l’emploi salarié marque le pas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00116" y="6492875"/>
            <a:ext cx="5795154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943094" y="2071417"/>
            <a:ext cx="89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+ 0,1 %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969410" y="2566276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>
                <a:solidFill>
                  <a:schemeClr val="accent6">
                    <a:lumMod val="75000"/>
                  </a:schemeClr>
                </a:solidFill>
              </a:rPr>
              <a:t>+ 0,1 </a:t>
            </a:r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966274" y="3065534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  0,0 %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695270" y="1602551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T3 2025 :</a:t>
            </a:r>
            <a:endParaRPr lang="fr-FR" b="1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600-0000015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3909534"/>
              </p:ext>
            </p:extLst>
          </p:nvPr>
        </p:nvGraphicFramePr>
        <p:xfrm>
          <a:off x="522514" y="1278295"/>
          <a:ext cx="8052319" cy="4721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13893" y="87009"/>
            <a:ext cx="8827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Une faible croissance portée uniquement par l’emploi hors intérim…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57422" y="6492875"/>
            <a:ext cx="5330750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7641263" y="2897352"/>
            <a:ext cx="14632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B0F0"/>
                </a:solidFill>
              </a:rPr>
              <a:t>+1 080</a:t>
            </a:r>
          </a:p>
          <a:p>
            <a:pPr algn="ctr"/>
            <a:r>
              <a:rPr lang="fr-FR" b="1" dirty="0">
                <a:solidFill>
                  <a:srgbClr val="00B0F0"/>
                </a:solidFill>
              </a:rPr>
              <a:t>emplois hors intérim</a:t>
            </a: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-300</a:t>
            </a: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intérimaires</a:t>
            </a: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758300" y="2233616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T3 2025 :</a:t>
            </a:r>
            <a:endParaRPr lang="fr-FR" b="1" dirty="0"/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00000000-0008-0000-06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2733725"/>
              </p:ext>
            </p:extLst>
          </p:nvPr>
        </p:nvGraphicFramePr>
        <p:xfrm>
          <a:off x="522515" y="1455420"/>
          <a:ext cx="7578498" cy="4516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49970" y="6492875"/>
            <a:ext cx="5402804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13645" y="472660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essentiellement dans le tertiaire non marchand</a:t>
            </a:r>
            <a:endParaRPr lang="fr-FR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6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3157755"/>
              </p:ext>
            </p:extLst>
          </p:nvPr>
        </p:nvGraphicFramePr>
        <p:xfrm>
          <a:off x="606490" y="1308099"/>
          <a:ext cx="7800392" cy="4710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998622"/>
            <a:ext cx="8045256" cy="520027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i="1" dirty="0">
              <a:sym typeface="Wingdings" panose="05000000000000000000" pitchFamily="2" charset="2"/>
            </a:endParaRPr>
          </a:p>
          <a:p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175517" y="261543"/>
            <a:ext cx="89684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baisse des effectifs s’interrompt dans la construction, tandis qu’elle se prolonge dans l’industrie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75517" y="123940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28825" y="6492875"/>
            <a:ext cx="5387899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i="1"/>
              <a:t>Edition janvier 2026</a:t>
            </a:r>
            <a:endParaRPr lang="fr-FR" i="1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600-0000025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0569808"/>
              </p:ext>
            </p:extLst>
          </p:nvPr>
        </p:nvGraphicFramePr>
        <p:xfrm>
          <a:off x="792082" y="1346841"/>
          <a:ext cx="7559836" cy="494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23709" y="1167815"/>
            <a:ext cx="7675082" cy="57367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49945" y="6492875"/>
            <a:ext cx="5745704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78805" y="8337"/>
            <a:ext cx="89651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Hors crise sanitaire, la croissance de l’emploi industriel se contracte en </a:t>
            </a:r>
            <a:r>
              <a:rPr lang="fr-FR" sz="2800" b="1">
                <a:solidFill>
                  <a:schemeClr val="accent1">
                    <a:lumMod val="75000"/>
                  </a:schemeClr>
                </a:solidFill>
              </a:rPr>
              <a:t>rythme annuel pour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1</a:t>
            </a:r>
            <a:r>
              <a:rPr lang="fr-FR" sz="2800" b="1" baseline="30000" dirty="0">
                <a:solidFill>
                  <a:schemeClr val="accent1">
                    <a:lumMod val="75000"/>
                  </a:schemeClr>
                </a:solidFill>
              </a:rPr>
              <a:t>ère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 fois depuis 2017</a:t>
            </a:r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1BF8BA9-25FB-A1B0-5E86-23FA66278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45" y="1637936"/>
            <a:ext cx="8752452" cy="354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93496" y="1136938"/>
            <a:ext cx="8525753" cy="519525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i="1" dirty="0">
              <a:sym typeface="Wingdings" panose="05000000000000000000" pitchFamily="2" charset="2"/>
            </a:endParaRPr>
          </a:p>
          <a:p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0" y="944145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28825" y="6492875"/>
            <a:ext cx="5387899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i="1"/>
              <a:t>Edition janvier 2026</a:t>
            </a:r>
            <a:endParaRPr lang="fr-FR" i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AD000AE-7DE2-DD2A-235D-9869438C9331}"/>
              </a:ext>
            </a:extLst>
          </p:cNvPr>
          <p:cNvSpPr txBox="1"/>
          <p:nvPr/>
        </p:nvSpPr>
        <p:spPr>
          <a:xfrm>
            <a:off x="99893" y="386083"/>
            <a:ext cx="9040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Les entrées en contrat d’apprentissage diminuent</a:t>
            </a: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EF881082-BA96-9678-75D5-2D0937A493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5019087"/>
              </p:ext>
            </p:extLst>
          </p:nvPr>
        </p:nvGraphicFramePr>
        <p:xfrm>
          <a:off x="189781" y="1104826"/>
          <a:ext cx="8764437" cy="5463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Flèche vers le bas 4">
            <a:extLst>
              <a:ext uri="{FF2B5EF4-FFF2-40B4-BE49-F238E27FC236}">
                <a16:creationId xmlns:a16="http://schemas.microsoft.com/office/drawing/2014/main" id="{5FD4CA04-8828-D7E1-A950-274043B8234B}"/>
              </a:ext>
            </a:extLst>
          </p:cNvPr>
          <p:cNvSpPr/>
          <p:nvPr/>
        </p:nvSpPr>
        <p:spPr>
          <a:xfrm>
            <a:off x="8050099" y="1927901"/>
            <a:ext cx="129209" cy="508241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9" name="ZoneTexte 19">
            <a:extLst>
              <a:ext uri="{FF2B5EF4-FFF2-40B4-BE49-F238E27FC236}">
                <a16:creationId xmlns:a16="http://schemas.microsoft.com/office/drawing/2014/main" id="{B041D18C-A1A9-1F08-2CDC-6302D0F36D46}"/>
              </a:ext>
            </a:extLst>
          </p:cNvPr>
          <p:cNvSpPr txBox="1"/>
          <p:nvPr/>
        </p:nvSpPr>
        <p:spPr bwMode="auto">
          <a:xfrm>
            <a:off x="7705142" y="1650659"/>
            <a:ext cx="819121" cy="265593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 b="1" dirty="0"/>
              <a:t>32 500</a:t>
            </a:r>
          </a:p>
        </p:txBody>
      </p:sp>
    </p:spTree>
    <p:extLst>
      <p:ext uri="{BB962C8B-B14F-4D97-AF65-F5344CB8AC3E}">
        <p14:creationId xmlns:p14="http://schemas.microsoft.com/office/powerpoint/2010/main" val="1837464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3289" y="91769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 taux de chômage en progression modérée au 3</a:t>
            </a:r>
            <a:r>
              <a:rPr lang="fr-FR" sz="2800" b="1" baseline="3000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 trimestre 2025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25699" y="104318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/>
              <a:t>Les éclairages conjoncturels départementaux - Bouches-du-Rhône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616868" y="4321284"/>
            <a:ext cx="1652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7,5 % (+0,1 pt)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625398" y="3811215"/>
            <a:ext cx="1601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8,8 % (+0,1 pt)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609146" y="4052399"/>
            <a:ext cx="1652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8,2 % (+0,2 pt)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40A2AC9-5A85-9B10-AB49-C3DC9A7C7908}"/>
              </a:ext>
            </a:extLst>
          </p:cNvPr>
          <p:cNvSpPr txBox="1"/>
          <p:nvPr/>
        </p:nvSpPr>
        <p:spPr>
          <a:xfrm>
            <a:off x="7358737" y="2386816"/>
            <a:ext cx="2043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Taux au T3 2025 (évolution par rapport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au T2 2025) :</a:t>
            </a:r>
            <a:endParaRPr lang="fr-FR" dirty="0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00000000-0008-0000-0200-0000051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0950152"/>
              </p:ext>
            </p:extLst>
          </p:nvPr>
        </p:nvGraphicFramePr>
        <p:xfrm>
          <a:off x="244446" y="1548138"/>
          <a:ext cx="7921782" cy="4753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55835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4667" y="-67718"/>
            <a:ext cx="8827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 taux qui demeure supérieur à celui de la plupart des départements comparables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83092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52984" y="6492875"/>
            <a:ext cx="5505450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  <a:endParaRPr lang="fr-FR" dirty="0"/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EB7933F9-45A0-CD54-F08B-1B5A2CD40516}"/>
              </a:ext>
            </a:extLst>
          </p:cNvPr>
          <p:cNvGraphicFramePr>
            <a:graphicFrameLocks/>
          </p:cNvGraphicFramePr>
          <p:nvPr/>
        </p:nvGraphicFramePr>
        <p:xfrm>
          <a:off x="1109662" y="1062037"/>
          <a:ext cx="6924675" cy="473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152874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75A013-2665-47DA-9765-AD20C70A5351}">
  <ds:schemaRefs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www.w3.org/XML/1998/namespace"/>
    <ds:schemaRef ds:uri="http://purl.org/dc/terms/"/>
    <ds:schemaRef ds:uri="http://purl.org/dc/elements/1.1/"/>
    <ds:schemaRef ds:uri="ab994d58-9349-46a1-8cee-b96a64c5dc7e"/>
    <ds:schemaRef ds:uri="2ff91c20-40e6-4ab5-a5ac-9b5646c66526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12433</TotalTime>
  <Words>1749</Words>
  <Application>Microsoft Office PowerPoint</Application>
  <PresentationFormat>Affichage à l'écran (4:3)</PresentationFormat>
  <Paragraphs>258</Paragraphs>
  <Slides>16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MEYER, Virginie (DREETS-PACA)</cp:lastModifiedBy>
  <cp:revision>1034</cp:revision>
  <cp:lastPrinted>2019-04-05T08:16:29Z</cp:lastPrinted>
  <dcterms:created xsi:type="dcterms:W3CDTF">2018-05-30T13:27:07Z</dcterms:created>
  <dcterms:modified xsi:type="dcterms:W3CDTF">2026-01-05T13:32:52Z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  <property fmtid="{D5CDD505-2E9C-101B-9397-08002B2CF9AE}" pid="4" name="MSIP_Label_3094c1fb-3db8-4cce-b079-9b022302847f_Enabled">
    <vt:lpwstr>true</vt:lpwstr>
  </property>
  <property fmtid="{D5CDD505-2E9C-101B-9397-08002B2CF9AE}" pid="5" name="MSIP_Label_3094c1fb-3db8-4cce-b079-9b022302847f_SetDate">
    <vt:lpwstr>2025-09-15T09:26:06Z</vt:lpwstr>
  </property>
  <property fmtid="{D5CDD505-2E9C-101B-9397-08002B2CF9AE}" pid="6" name="MSIP_Label_3094c1fb-3db8-4cce-b079-9b022302847f_Method">
    <vt:lpwstr>Standard</vt:lpwstr>
  </property>
  <property fmtid="{D5CDD505-2E9C-101B-9397-08002B2CF9AE}" pid="7" name="MSIP_Label_3094c1fb-3db8-4cce-b079-9b022302847f_Name">
    <vt:lpwstr>[Prod v5] C1 - Standard</vt:lpwstr>
  </property>
  <property fmtid="{D5CDD505-2E9C-101B-9397-08002B2CF9AE}" pid="8" name="MSIP_Label_3094c1fb-3db8-4cce-b079-9b022302847f_SiteId">
    <vt:lpwstr>035e5292-5a25-4509-bb08-a555f7d31a8b</vt:lpwstr>
  </property>
  <property fmtid="{D5CDD505-2E9C-101B-9397-08002B2CF9AE}" pid="9" name="MSIP_Label_3094c1fb-3db8-4cce-b079-9b022302847f_ActionId">
    <vt:lpwstr>b68cef21-6fc4-4a29-b42c-b867e79f42ea</vt:lpwstr>
  </property>
  <property fmtid="{D5CDD505-2E9C-101B-9397-08002B2CF9AE}" pid="10" name="MSIP_Label_3094c1fb-3db8-4cce-b079-9b022302847f_ContentBits">
    <vt:lpwstr>0</vt:lpwstr>
  </property>
  <property fmtid="{D5CDD505-2E9C-101B-9397-08002B2CF9AE}" pid="11" name="MSIP_Label_3094c1fb-3db8-4cce-b079-9b022302847f_Tag">
    <vt:lpwstr>10, 3, 0, 1</vt:lpwstr>
  </property>
</Properties>
</file>