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00" r:id="rId6"/>
    <p:sldId id="299" r:id="rId7"/>
    <p:sldId id="264" r:id="rId8"/>
    <p:sldId id="290" r:id="rId9"/>
    <p:sldId id="292" r:id="rId10"/>
    <p:sldId id="293" r:id="rId11"/>
    <p:sldId id="316" r:id="rId12"/>
    <p:sldId id="261" r:id="rId13"/>
    <p:sldId id="314" r:id="rId14"/>
    <p:sldId id="305" r:id="rId15"/>
    <p:sldId id="302" r:id="rId16"/>
    <p:sldId id="296" r:id="rId17"/>
    <p:sldId id="304" r:id="rId18"/>
    <p:sldId id="271" r:id="rId19"/>
    <p:sldId id="272" r:id="rId20"/>
    <p:sldId id="317" r:id="rId21"/>
    <p:sldId id="318" r:id="rId22"/>
    <p:sldId id="315"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306" autoAdjust="0"/>
  </p:normalViewPr>
  <p:slideViewPr>
    <p:cSldViewPr snapToGrid="0" snapToObjects="1">
      <p:cViewPr varScale="1">
        <p:scale>
          <a:sx n="88" d="100"/>
          <a:sy n="88" d="100"/>
        </p:scale>
        <p:origin x="1368" y="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3\2023-T1\01%20-%20Fichiers%20de%20travail\DEFM-Ch&#244;mage\2023_T1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3\2023-T1\01%20-%20Fichiers%20de%20travail\DEFM-Ch&#244;mage\2023_T1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3\2023-T1\01%20-%20Fichiers%20de%20travail\DEFM-Ch&#244;mage\2023_T1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3\2023-T1\01%20-%20Fichiers%20de%20travail\DEFM-Ch&#244;mage\2023_T1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3\2023-T1\01%20-%20Fichiers%20de%20travail\Prestations%20sociales\2023-T1%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olaris.social.gouv.fr\DREETS-PACA$\Users\Cab-SESE\10%20-%20Notes%20de%20conjoncture\01%20-%20Notes\2023\2023-T1\01%20-%20Fichiers%20de%20travail\DPAE\dpae-par-departement-x-grand-secteur.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3\2023-T1\01%20-%20Fichiers%20de%20travail\Politiques%20emploi\2022_T4_Politiques%20de%20l'emploi_note.xls"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3\2023-T1\01%20-%20Fichiers%20de%20travail\Politiques%20emploi\2022_T4_Politiques%20de%20l'emploi_note.xls"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3\2023-T1\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2013)</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2'!$E$10:$E$50</c:f>
              <c:numCache>
                <c:formatCode>#\ ##0.0</c:formatCode>
                <c:ptCount val="41"/>
                <c:pt idx="0">
                  <c:v>100</c:v>
                </c:pt>
                <c:pt idx="1">
                  <c:v>100.08350112143911</c:v>
                </c:pt>
                <c:pt idx="2">
                  <c:v>100.25325306456267</c:v>
                </c:pt>
                <c:pt idx="3">
                  <c:v>100.62042230904862</c:v>
                </c:pt>
                <c:pt idx="4">
                  <c:v>100.73697595774911</c:v>
                </c:pt>
                <c:pt idx="5">
                  <c:v>100.66441752337415</c:v>
                </c:pt>
                <c:pt idx="6">
                  <c:v>100.68714464309731</c:v>
                </c:pt>
                <c:pt idx="7">
                  <c:v>100.87580779487242</c:v>
                </c:pt>
                <c:pt idx="8">
                  <c:v>100.81043225331008</c:v>
                </c:pt>
                <c:pt idx="9">
                  <c:v>101.18220303830647</c:v>
                </c:pt>
                <c:pt idx="10">
                  <c:v>101.09971201079124</c:v>
                </c:pt>
                <c:pt idx="11">
                  <c:v>101.54757655966691</c:v>
                </c:pt>
                <c:pt idx="12">
                  <c:v>101.94207446453404</c:v>
                </c:pt>
                <c:pt idx="13">
                  <c:v>102.3333176209799</c:v>
                </c:pt>
                <c:pt idx="14">
                  <c:v>102.51968000239069</c:v>
                </c:pt>
                <c:pt idx="15">
                  <c:v>102.60862440899969</c:v>
                </c:pt>
                <c:pt idx="16">
                  <c:v>103.10216766207169</c:v>
                </c:pt>
                <c:pt idx="17">
                  <c:v>103.55906694255026</c:v>
                </c:pt>
                <c:pt idx="18">
                  <c:v>103.65165891159343</c:v>
                </c:pt>
                <c:pt idx="19">
                  <c:v>103.93807673592568</c:v>
                </c:pt>
                <c:pt idx="20">
                  <c:v>104.56495242442672</c:v>
                </c:pt>
                <c:pt idx="21">
                  <c:v>104.56843163801591</c:v>
                </c:pt>
                <c:pt idx="22">
                  <c:v>104.53133873422682</c:v>
                </c:pt>
                <c:pt idx="23">
                  <c:v>104.72684807970765</c:v>
                </c:pt>
                <c:pt idx="24">
                  <c:v>105.28520571118192</c:v>
                </c:pt>
                <c:pt idx="25">
                  <c:v>105.78699806767689</c:v>
                </c:pt>
                <c:pt idx="26">
                  <c:v>106.11505421966237</c:v>
                </c:pt>
                <c:pt idx="27">
                  <c:v>106.54221183686747</c:v>
                </c:pt>
                <c:pt idx="28">
                  <c:v>104.43358406132958</c:v>
                </c:pt>
                <c:pt idx="29">
                  <c:v>103.78465464872552</c:v>
                </c:pt>
                <c:pt idx="30">
                  <c:v>106.1447958824733</c:v>
                </c:pt>
                <c:pt idx="31">
                  <c:v>106.41617452656176</c:v>
                </c:pt>
                <c:pt idx="32">
                  <c:v>107.080984864196</c:v>
                </c:pt>
                <c:pt idx="33">
                  <c:v>108.77356605901679</c:v>
                </c:pt>
                <c:pt idx="34">
                  <c:v>109.94729552889191</c:v>
                </c:pt>
                <c:pt idx="35">
                  <c:v>111.12989138152014</c:v>
                </c:pt>
                <c:pt idx="36">
                  <c:v>111.46170732871869</c:v>
                </c:pt>
                <c:pt idx="37">
                  <c:v>112.09492416441758</c:v>
                </c:pt>
                <c:pt idx="38">
                  <c:v>112.1698956012261</c:v>
                </c:pt>
                <c:pt idx="39">
                  <c:v>112.45659400745555</c:v>
                </c:pt>
                <c:pt idx="40">
                  <c:v>112.98734239750394</c:v>
                </c:pt>
              </c:numCache>
            </c:numRef>
          </c:val>
          <c:smooth val="0"/>
          <c:extLst>
            <c:ext xmlns:c16="http://schemas.microsoft.com/office/drawing/2014/chart" uri="{C3380CC4-5D6E-409C-BE32-E72D297353CC}">
              <c16:uniqueId val="{00000000-64A1-4DF6-A9D1-1DF85A4C0D54}"/>
            </c:ext>
          </c:extLst>
        </c:ser>
        <c:ser>
          <c:idx val="1"/>
          <c:order val="1"/>
          <c:tx>
            <c:v>France métropolitaine</c:v>
          </c:tx>
          <c:spPr>
            <a:ln w="28575">
              <a:solidFill>
                <a:srgbClr val="0000FF"/>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2'!$C$10:$C$50</c:f>
              <c:numCache>
                <c:formatCode>#\ ##0.0</c:formatCode>
                <c:ptCount val="41"/>
                <c:pt idx="0">
                  <c:v>100</c:v>
                </c:pt>
                <c:pt idx="1">
                  <c:v>99.845812491309744</c:v>
                </c:pt>
                <c:pt idx="2">
                  <c:v>100.04588336485369</c:v>
                </c:pt>
                <c:pt idx="3">
                  <c:v>100.33572653434793</c:v>
                </c:pt>
                <c:pt idx="4">
                  <c:v>100.33334600034949</c:v>
                </c:pt>
                <c:pt idx="5">
                  <c:v>100.38830368571314</c:v>
                </c:pt>
                <c:pt idx="6">
                  <c:v>100.25079745396435</c:v>
                </c:pt>
                <c:pt idx="7">
                  <c:v>100.34758993117903</c:v>
                </c:pt>
                <c:pt idx="8">
                  <c:v>100.27868954503576</c:v>
                </c:pt>
                <c:pt idx="9">
                  <c:v>100.50224246779042</c:v>
                </c:pt>
                <c:pt idx="10">
                  <c:v>100.58857052664149</c:v>
                </c:pt>
                <c:pt idx="11">
                  <c:v>100.73410045529134</c:v>
                </c:pt>
                <c:pt idx="12">
                  <c:v>100.92772774443614</c:v>
                </c:pt>
                <c:pt idx="13">
                  <c:v>101.14235706565049</c:v>
                </c:pt>
                <c:pt idx="14">
                  <c:v>101.47265642122976</c:v>
                </c:pt>
                <c:pt idx="15">
                  <c:v>101.51835892119456</c:v>
                </c:pt>
                <c:pt idx="16">
                  <c:v>102.01767291044423</c:v>
                </c:pt>
                <c:pt idx="17">
                  <c:v>102.48964505083961</c:v>
                </c:pt>
                <c:pt idx="18">
                  <c:v>102.50912606440082</c:v>
                </c:pt>
                <c:pt idx="19">
                  <c:v>102.84538109019141</c:v>
                </c:pt>
                <c:pt idx="20">
                  <c:v>103.18046993266508</c:v>
                </c:pt>
                <c:pt idx="21">
                  <c:v>103.29952920418812</c:v>
                </c:pt>
                <c:pt idx="22">
                  <c:v>103.18047086139251</c:v>
                </c:pt>
                <c:pt idx="23">
                  <c:v>103.46198953350205</c:v>
                </c:pt>
                <c:pt idx="24">
                  <c:v>104.046405221783</c:v>
                </c:pt>
                <c:pt idx="25">
                  <c:v>104.39073726986425</c:v>
                </c:pt>
                <c:pt idx="26">
                  <c:v>104.58752441658248</c:v>
                </c:pt>
                <c:pt idx="27">
                  <c:v>104.95309281185837</c:v>
                </c:pt>
                <c:pt idx="28">
                  <c:v>103.03627387531829</c:v>
                </c:pt>
                <c:pt idx="29">
                  <c:v>102.87993827391114</c:v>
                </c:pt>
                <c:pt idx="30">
                  <c:v>104.72185179183136</c:v>
                </c:pt>
                <c:pt idx="31">
                  <c:v>104.62586625184218</c:v>
                </c:pt>
                <c:pt idx="32">
                  <c:v>105.28380709042402</c:v>
                </c:pt>
                <c:pt idx="33">
                  <c:v>106.58780563473724</c:v>
                </c:pt>
                <c:pt idx="34">
                  <c:v>107.61381192217803</c:v>
                </c:pt>
                <c:pt idx="35">
                  <c:v>108.2696648790714</c:v>
                </c:pt>
                <c:pt idx="36">
                  <c:v>108.61883898850584</c:v>
                </c:pt>
                <c:pt idx="37">
                  <c:v>109.06908899377783</c:v>
                </c:pt>
                <c:pt idx="38">
                  <c:v>109.42929782631504</c:v>
                </c:pt>
                <c:pt idx="39">
                  <c:v>109.63741184606877</c:v>
                </c:pt>
                <c:pt idx="40">
                  <c:v>110.01931517222006</c:v>
                </c:pt>
              </c:numCache>
            </c:numRef>
          </c:val>
          <c:smooth val="0"/>
          <c:extLst>
            <c:ext xmlns:c16="http://schemas.microsoft.com/office/drawing/2014/chart" uri="{C3380CC4-5D6E-409C-BE32-E72D297353CC}">
              <c16:uniqueId val="{00000001-64A1-4DF6-A9D1-1DF85A4C0D54}"/>
            </c:ext>
          </c:extLst>
        </c:ser>
        <c:ser>
          <c:idx val="2"/>
          <c:order val="2"/>
          <c:tx>
            <c:strRef>
              <c:f>'Données graph 1 et 2'!$K$8:$K$9</c:f>
              <c:strCache>
                <c:ptCount val="2"/>
                <c:pt idx="0">
                  <c:v>Var</c:v>
                </c:pt>
              </c:strCache>
            </c:strRef>
          </c:tx>
          <c:spPr>
            <a:ln w="28575"/>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2'!$K$10:$K$50</c:f>
              <c:numCache>
                <c:formatCode>#\ ##0.0</c:formatCode>
                <c:ptCount val="41"/>
                <c:pt idx="0">
                  <c:v>100</c:v>
                </c:pt>
                <c:pt idx="1">
                  <c:v>99.824210724071762</c:v>
                </c:pt>
                <c:pt idx="2">
                  <c:v>100.17189050510198</c:v>
                </c:pt>
                <c:pt idx="3">
                  <c:v>100.104283448394</c:v>
                </c:pt>
                <c:pt idx="4">
                  <c:v>100.40237685674236</c:v>
                </c:pt>
                <c:pt idx="5">
                  <c:v>100.10100880121364</c:v>
                </c:pt>
                <c:pt idx="6">
                  <c:v>100.01266667244026</c:v>
                </c:pt>
                <c:pt idx="7">
                  <c:v>100.06461330197227</c:v>
                </c:pt>
                <c:pt idx="8">
                  <c:v>99.568742184281291</c:v>
                </c:pt>
                <c:pt idx="9">
                  <c:v>100.0964301531624</c:v>
                </c:pt>
                <c:pt idx="10">
                  <c:v>100.11681858172028</c:v>
                </c:pt>
                <c:pt idx="11">
                  <c:v>100.42868805934037</c:v>
                </c:pt>
                <c:pt idx="12">
                  <c:v>100.87425196302829</c:v>
                </c:pt>
                <c:pt idx="13">
                  <c:v>101.21706720136228</c:v>
                </c:pt>
                <c:pt idx="14">
                  <c:v>101.02576578595861</c:v>
                </c:pt>
                <c:pt idx="15">
                  <c:v>101.06971457288887</c:v>
                </c:pt>
                <c:pt idx="16">
                  <c:v>101.71743923805496</c:v>
                </c:pt>
                <c:pt idx="17">
                  <c:v>102.20952645597488</c:v>
                </c:pt>
                <c:pt idx="18">
                  <c:v>102.26383031487916</c:v>
                </c:pt>
                <c:pt idx="19">
                  <c:v>102.55718938010479</c:v>
                </c:pt>
                <c:pt idx="20">
                  <c:v>103.37698977855312</c:v>
                </c:pt>
                <c:pt idx="21">
                  <c:v>102.91467331352318</c:v>
                </c:pt>
                <c:pt idx="22">
                  <c:v>102.73894941958268</c:v>
                </c:pt>
                <c:pt idx="23">
                  <c:v>102.92280503099782</c:v>
                </c:pt>
                <c:pt idx="24">
                  <c:v>103.73027904619772</c:v>
                </c:pt>
                <c:pt idx="25">
                  <c:v>104.26640310871609</c:v>
                </c:pt>
                <c:pt idx="26">
                  <c:v>104.72733031875119</c:v>
                </c:pt>
                <c:pt idx="27">
                  <c:v>105.32140068249454</c:v>
                </c:pt>
                <c:pt idx="28">
                  <c:v>103.7071196360597</c:v>
                </c:pt>
                <c:pt idx="29">
                  <c:v>102.67122815816094</c:v>
                </c:pt>
                <c:pt idx="30">
                  <c:v>104.8479832957305</c:v>
                </c:pt>
                <c:pt idx="31">
                  <c:v>105.54906014090244</c:v>
                </c:pt>
                <c:pt idx="32">
                  <c:v>106.20947749604457</c:v>
                </c:pt>
                <c:pt idx="33">
                  <c:v>107.79933600824316</c:v>
                </c:pt>
                <c:pt idx="34">
                  <c:v>109.18274718621414</c:v>
                </c:pt>
                <c:pt idx="35">
                  <c:v>110.08817867515597</c:v>
                </c:pt>
                <c:pt idx="36">
                  <c:v>110.29924574638716</c:v>
                </c:pt>
                <c:pt idx="37">
                  <c:v>110.61762053381585</c:v>
                </c:pt>
                <c:pt idx="38">
                  <c:v>110.72490418787177</c:v>
                </c:pt>
                <c:pt idx="39">
                  <c:v>111.04887134405487</c:v>
                </c:pt>
                <c:pt idx="40">
                  <c:v>111.57517835080144</c:v>
                </c:pt>
              </c:numCache>
            </c:numRef>
          </c:val>
          <c:smooth val="0"/>
          <c:extLst>
            <c:ext xmlns:c16="http://schemas.microsoft.com/office/drawing/2014/chart" uri="{C3380CC4-5D6E-409C-BE32-E72D297353CC}">
              <c16:uniqueId val="{00000002-64A1-4DF6-A9D1-1DF85A4C0D54}"/>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4"/>
        <c:tickMarkSkip val="4"/>
        <c:noMultiLvlLbl val="0"/>
      </c:catAx>
      <c:valAx>
        <c:axId val="211022592"/>
        <c:scaling>
          <c:orientation val="minMax"/>
          <c:max val="114"/>
          <c:min val="98"/>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trim'!$A$21:$B$100</c:f>
              <c:multiLvlStrCache>
                <c:ptCount val="6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pt idx="48">
                    <c:v>2025</c:v>
                  </c:pt>
                  <c:pt idx="52">
                    <c:v>2026</c:v>
                  </c:pt>
                  <c:pt idx="56">
                    <c:v>2027</c:v>
                  </c:pt>
                  <c:pt idx="60">
                    <c:v>2028</c:v>
                  </c:pt>
                </c:lvl>
              </c:multiLvlStrCache>
            </c:multiLvlStrRef>
          </c:cat>
          <c:val>
            <c:numRef>
              <c:f>dep83_trim!$BG$79:$BG$120</c:f>
              <c:numCache>
                <c:formatCode>#\ ##0.0</c:formatCode>
                <c:ptCount val="42"/>
                <c:pt idx="0">
                  <c:v>2.2415329768270986</c:v>
                </c:pt>
                <c:pt idx="1">
                  <c:v>1.5211611384736035</c:v>
                </c:pt>
                <c:pt idx="2">
                  <c:v>1.1162630946247809</c:v>
                </c:pt>
                <c:pt idx="3">
                  <c:v>2.1144701086956541</c:v>
                </c:pt>
                <c:pt idx="4">
                  <c:v>1.4636174636174504</c:v>
                </c:pt>
                <c:pt idx="5">
                  <c:v>1.5408573067781317</c:v>
                </c:pt>
                <c:pt idx="6">
                  <c:v>1.7354104447493857</c:v>
                </c:pt>
                <c:pt idx="7">
                  <c:v>1.4717549984131884</c:v>
                </c:pt>
                <c:pt idx="8">
                  <c:v>2.3143985300441816</c:v>
                </c:pt>
                <c:pt idx="9">
                  <c:v>2.7778839173130399</c:v>
                </c:pt>
                <c:pt idx="10">
                  <c:v>0.47215406349914169</c:v>
                </c:pt>
                <c:pt idx="11">
                  <c:v>1.150786308973184</c:v>
                </c:pt>
                <c:pt idx="12">
                  <c:v>0.19022534386887724</c:v>
                </c:pt>
                <c:pt idx="13">
                  <c:v>-0.13874689645099192</c:v>
                </c:pt>
                <c:pt idx="14">
                  <c:v>0.97623400365631774</c:v>
                </c:pt>
                <c:pt idx="15">
                  <c:v>8.6902994532356281E-2</c:v>
                </c:pt>
                <c:pt idx="16">
                  <c:v>1.2445280561484751</c:v>
                </c:pt>
                <c:pt idx="17">
                  <c:v>0.82901554404146705</c:v>
                </c:pt>
                <c:pt idx="18">
                  <c:v>0.86472693766168618</c:v>
                </c:pt>
                <c:pt idx="19">
                  <c:v>0.77650117704930466</c:v>
                </c:pt>
                <c:pt idx="20">
                  <c:v>0.11156823094622403</c:v>
                </c:pt>
                <c:pt idx="21">
                  <c:v>0.65473288291426623</c:v>
                </c:pt>
                <c:pt idx="22">
                  <c:v>0.19375821742440014</c:v>
                </c:pt>
                <c:pt idx="23">
                  <c:v>-0.19683679812141364</c:v>
                </c:pt>
                <c:pt idx="24">
                  <c:v>-0.13494342756306121</c:v>
                </c:pt>
                <c:pt idx="25">
                  <c:v>-1.2230614649019533</c:v>
                </c:pt>
                <c:pt idx="26">
                  <c:v>-1.4381423410151251</c:v>
                </c:pt>
                <c:pt idx="27">
                  <c:v>-1.6513043168795982</c:v>
                </c:pt>
                <c:pt idx="28">
                  <c:v>-1.194137868644829</c:v>
                </c:pt>
                <c:pt idx="29">
                  <c:v>9.8370261856802763</c:v>
                </c:pt>
                <c:pt idx="30">
                  <c:v>-3.0109032709812911</c:v>
                </c:pt>
                <c:pt idx="31">
                  <c:v>-3.1112486248624949</c:v>
                </c:pt>
                <c:pt idx="32">
                  <c:v>-0.3796614980661972</c:v>
                </c:pt>
                <c:pt idx="33">
                  <c:v>0.40604074654508882</c:v>
                </c:pt>
                <c:pt idx="34">
                  <c:v>-3.788577509755231</c:v>
                </c:pt>
                <c:pt idx="35">
                  <c:v>-3.1192389941744669</c:v>
                </c:pt>
                <c:pt idx="36">
                  <c:v>-3.2044451210229918</c:v>
                </c:pt>
                <c:pt idx="37">
                  <c:v>-1.9226232602028825</c:v>
                </c:pt>
                <c:pt idx="38">
                  <c:v>0.19242333132891698</c:v>
                </c:pt>
                <c:pt idx="39">
                  <c:v>0.54415236266154299</c:v>
                </c:pt>
                <c:pt idx="40">
                  <c:v>-0.32631620836482966</c:v>
                </c:pt>
                <c:pt idx="41">
                  <c:v>-0.45514432866211596</c:v>
                </c:pt>
              </c:numCache>
            </c:numRef>
          </c:val>
          <c:extLst>
            <c:ext xmlns:c16="http://schemas.microsoft.com/office/drawing/2014/chart" uri="{C3380CC4-5D6E-409C-BE32-E72D297353CC}">
              <c16:uniqueId val="{00000000-D4A3-43B7-BAF3-93BE2EA0730C}"/>
            </c:ext>
          </c:extLst>
        </c:ser>
        <c:dLbls>
          <c:showLegendKey val="0"/>
          <c:showVal val="0"/>
          <c:showCatName val="0"/>
          <c:showSerName val="0"/>
          <c:showPercent val="0"/>
          <c:showBubbleSize val="0"/>
        </c:dLbls>
        <c:gapWidth val="150"/>
        <c:overlap val="100"/>
        <c:axId val="151953408"/>
        <c:axId val="151954944"/>
      </c:barChart>
      <c:catAx>
        <c:axId val="1519534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51954944"/>
        <c:crosses val="autoZero"/>
        <c:auto val="0"/>
        <c:lblAlgn val="ctr"/>
        <c:lblOffset val="100"/>
        <c:tickLblSkip val="4"/>
        <c:tickMarkSkip val="4"/>
        <c:noMultiLvlLbl val="0"/>
      </c:catAx>
      <c:valAx>
        <c:axId val="151954944"/>
        <c:scaling>
          <c:orientation val="minMax"/>
          <c:max val="10"/>
          <c:min val="-4"/>
        </c:scaling>
        <c:delete val="0"/>
        <c:axPos val="l"/>
        <c:majorGridlines>
          <c:spPr>
            <a:ln>
              <a:prstDash val="sysDash"/>
            </a:ln>
          </c:spPr>
        </c:majorGridlines>
        <c:numFmt formatCode="[Blue][&lt;0]\-&quot;&quot;0&quot;&quot;;[Red][&gt;0]\+&quot;&quot;0&quot;&quot;;0" sourceLinked="0"/>
        <c:majorTickMark val="out"/>
        <c:minorTickMark val="none"/>
        <c:tickLblPos val="nextTo"/>
        <c:crossAx val="151953408"/>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dep83_trim!$BH$103:$BH$120</c:f>
              <c:numCache>
                <c:formatCode>#\ ##0.0</c:formatCode>
                <c:ptCount val="18"/>
                <c:pt idx="0">
                  <c:v>-0.33063923585598953</c:v>
                </c:pt>
                <c:pt idx="1">
                  <c:v>-1.3343162550681797</c:v>
                </c:pt>
                <c:pt idx="2">
                  <c:v>-1.4494919306634935</c:v>
                </c:pt>
                <c:pt idx="3">
                  <c:v>-2.0773313115996839</c:v>
                </c:pt>
                <c:pt idx="4">
                  <c:v>-1.238773614122024</c:v>
                </c:pt>
                <c:pt idx="5">
                  <c:v>12.260896832862977</c:v>
                </c:pt>
                <c:pt idx="6">
                  <c:v>-4.1759776536312909</c:v>
                </c:pt>
                <c:pt idx="7">
                  <c:v>-3.1482291211193725</c:v>
                </c:pt>
                <c:pt idx="8">
                  <c:v>-0.29345372460496399</c:v>
                </c:pt>
                <c:pt idx="9">
                  <c:v>-1.5093200513160987E-2</c:v>
                </c:pt>
                <c:pt idx="10">
                  <c:v>-4.2191863536870766</c:v>
                </c:pt>
                <c:pt idx="11">
                  <c:v>-3.2781717888100803</c:v>
                </c:pt>
                <c:pt idx="12">
                  <c:v>-4.106240834283847</c:v>
                </c:pt>
                <c:pt idx="13">
                  <c:v>-2.1580288870008624</c:v>
                </c:pt>
                <c:pt idx="14">
                  <c:v>0.26919069121222883</c:v>
                </c:pt>
                <c:pt idx="15">
                  <c:v>0.79674374296352379</c:v>
                </c:pt>
                <c:pt idx="16">
                  <c:v>-0.64438525646532963</c:v>
                </c:pt>
                <c:pt idx="17">
                  <c:v>-0.38049117952264622</c:v>
                </c:pt>
              </c:numCache>
            </c:numRef>
          </c:val>
          <c:extLst>
            <c:ext xmlns:c16="http://schemas.microsoft.com/office/drawing/2014/chart" uri="{C3380CC4-5D6E-409C-BE32-E72D297353CC}">
              <c16:uniqueId val="{00000000-E962-4BA2-9664-0FAFED47F9B6}"/>
            </c:ext>
          </c:extLst>
        </c:ser>
        <c:ser>
          <c:idx val="0"/>
          <c:order val="1"/>
          <c:tx>
            <c:v>Femmes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dep83_trim!$BI$103:$BI$120</c:f>
              <c:numCache>
                <c:formatCode>#\ ##0.0</c:formatCode>
                <c:ptCount val="18"/>
                <c:pt idx="0">
                  <c:v>3.9238767902682881E-2</c:v>
                </c:pt>
                <c:pt idx="1">
                  <c:v>-1.1244034778061129</c:v>
                </c:pt>
                <c:pt idx="2">
                  <c:v>-1.4280991735537207</c:v>
                </c:pt>
                <c:pt idx="3">
                  <c:v>-1.2743980146220357</c:v>
                </c:pt>
                <c:pt idx="4">
                  <c:v>-1.1549697669678727</c:v>
                </c:pt>
                <c:pt idx="5">
                  <c:v>7.7118702316310461</c:v>
                </c:pt>
                <c:pt idx="6">
                  <c:v>-1.9462701805883387</c:v>
                </c:pt>
                <c:pt idx="7">
                  <c:v>-3.0782246518287093</c:v>
                </c:pt>
                <c:pt idx="8">
                  <c:v>-0.45659034445714175</c:v>
                </c:pt>
                <c:pt idx="9">
                  <c:v>0.78246205733558671</c:v>
                </c:pt>
                <c:pt idx="10">
                  <c:v>-3.4067331503915499</c:v>
                </c:pt>
                <c:pt idx="11">
                  <c:v>-2.979490022172937</c:v>
                </c:pt>
                <c:pt idx="12">
                  <c:v>-2.4139408655906358</c:v>
                </c:pt>
                <c:pt idx="13">
                  <c:v>-1.7198477751756314</c:v>
                </c:pt>
                <c:pt idx="14">
                  <c:v>0.12659170452007373</c:v>
                </c:pt>
                <c:pt idx="15">
                  <c:v>0.32723486538746016</c:v>
                </c:pt>
                <c:pt idx="16">
                  <c:v>-5.1890289103029286E-2</c:v>
                </c:pt>
                <c:pt idx="17">
                  <c:v>-0.51917229103315421</c:v>
                </c:pt>
              </c:numCache>
            </c:numRef>
          </c:val>
          <c:extLst>
            <c:ext xmlns:c16="http://schemas.microsoft.com/office/drawing/2014/chart" uri="{C3380CC4-5D6E-409C-BE32-E72D297353CC}">
              <c16:uniqueId val="{00000001-E962-4BA2-9664-0FAFED47F9B6}"/>
            </c:ext>
          </c:extLst>
        </c:ser>
        <c:dLbls>
          <c:showLegendKey val="0"/>
          <c:showVal val="0"/>
          <c:showCatName val="0"/>
          <c:showSerName val="0"/>
          <c:showPercent val="0"/>
          <c:showBubbleSize val="0"/>
        </c:dLbls>
        <c:gapWidth val="150"/>
        <c:axId val="172561152"/>
        <c:axId val="172562688"/>
      </c:barChart>
      <c:catAx>
        <c:axId val="1725611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562688"/>
        <c:crosses val="autoZero"/>
        <c:auto val="0"/>
        <c:lblAlgn val="ctr"/>
        <c:lblOffset val="100"/>
        <c:tickLblSkip val="4"/>
        <c:tickMarkSkip val="4"/>
        <c:noMultiLvlLbl val="0"/>
      </c:catAx>
      <c:valAx>
        <c:axId val="172562688"/>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25611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dep83_trim!$BJ$103:$BJ$120</c:f>
              <c:numCache>
                <c:formatCode>#\ ##0.0</c:formatCode>
                <c:ptCount val="18"/>
                <c:pt idx="0">
                  <c:v>1.0050251256281451</c:v>
                </c:pt>
                <c:pt idx="1">
                  <c:v>-1.6758313694684501</c:v>
                </c:pt>
                <c:pt idx="2">
                  <c:v>-1.8109187749667077</c:v>
                </c:pt>
                <c:pt idx="3">
                  <c:v>-2.8207214537564362</c:v>
                </c:pt>
                <c:pt idx="4">
                  <c:v>-3.0700530281886795</c:v>
                </c:pt>
                <c:pt idx="5">
                  <c:v>17.736826950763039</c:v>
                </c:pt>
                <c:pt idx="6">
                  <c:v>-5.9427732942039624</c:v>
                </c:pt>
                <c:pt idx="7">
                  <c:v>-4.784191367654711</c:v>
                </c:pt>
                <c:pt idx="8">
                  <c:v>0.46422719825232051</c:v>
                </c:pt>
                <c:pt idx="9">
                  <c:v>-0.9785267735797798</c:v>
                </c:pt>
                <c:pt idx="10">
                  <c:v>-7.4114740598407947</c:v>
                </c:pt>
                <c:pt idx="11">
                  <c:v>-4.9510821227394146</c:v>
                </c:pt>
                <c:pt idx="12">
                  <c:v>-4.3668122270742344</c:v>
                </c:pt>
                <c:pt idx="13">
                  <c:v>-0.58708414872798986</c:v>
                </c:pt>
                <c:pt idx="14">
                  <c:v>0.19685039370078705</c:v>
                </c:pt>
                <c:pt idx="15">
                  <c:v>0.85134250163718672</c:v>
                </c:pt>
                <c:pt idx="16">
                  <c:v>-1.5909090909090762</c:v>
                </c:pt>
                <c:pt idx="17">
                  <c:v>0.36291652919828721</c:v>
                </c:pt>
              </c:numCache>
            </c:numRef>
          </c:val>
          <c:extLst>
            <c:ext xmlns:c16="http://schemas.microsoft.com/office/drawing/2014/chart" uri="{C3380CC4-5D6E-409C-BE32-E72D297353CC}">
              <c16:uniqueId val="{00000000-FEA2-403E-AB31-3871A1ACD6D3}"/>
            </c:ext>
          </c:extLst>
        </c:ser>
        <c:ser>
          <c:idx val="0"/>
          <c:order val="1"/>
          <c:tx>
            <c:v>25 à 49 ans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dep83_trim!$BK$103:$BK$120</c:f>
              <c:numCache>
                <c:formatCode>#\ ##0.0</c:formatCode>
                <c:ptCount val="18"/>
                <c:pt idx="0">
                  <c:v>-0.62933772497354434</c:v>
                </c:pt>
                <c:pt idx="1">
                  <c:v>-1.4619709973364814</c:v>
                </c:pt>
                <c:pt idx="2">
                  <c:v>-1.7960115329168747</c:v>
                </c:pt>
                <c:pt idx="3">
                  <c:v>-1.9634228393173858</c:v>
                </c:pt>
                <c:pt idx="4">
                  <c:v>-1.1230346892937337</c:v>
                </c:pt>
                <c:pt idx="5">
                  <c:v>10.310449268046451</c:v>
                </c:pt>
                <c:pt idx="6">
                  <c:v>-3.1689738016245417</c:v>
                </c:pt>
                <c:pt idx="7">
                  <c:v>-3.5503308128544298</c:v>
                </c:pt>
                <c:pt idx="8">
                  <c:v>-0.52673485637289019</c:v>
                </c:pt>
                <c:pt idx="9">
                  <c:v>0.30170556000246318</c:v>
                </c:pt>
                <c:pt idx="10">
                  <c:v>-3.5481890730509447</c:v>
                </c:pt>
                <c:pt idx="11">
                  <c:v>-3.3350305498981769</c:v>
                </c:pt>
                <c:pt idx="12">
                  <c:v>-3.3184092704766965</c:v>
                </c:pt>
                <c:pt idx="13">
                  <c:v>-2.2269136475074891</c:v>
                </c:pt>
                <c:pt idx="14">
                  <c:v>0.66169812634953029</c:v>
                </c:pt>
                <c:pt idx="15">
                  <c:v>0.31137558815388378</c:v>
                </c:pt>
                <c:pt idx="16">
                  <c:v>-6.8979788921852414E-2</c:v>
                </c:pt>
                <c:pt idx="17">
                  <c:v>-2.7610961551738367E-2</c:v>
                </c:pt>
              </c:numCache>
            </c:numRef>
          </c:val>
          <c:extLst>
            <c:ext xmlns:c16="http://schemas.microsoft.com/office/drawing/2014/chart" uri="{C3380CC4-5D6E-409C-BE32-E72D297353CC}">
              <c16:uniqueId val="{00000001-FEA2-403E-AB31-3871A1ACD6D3}"/>
            </c:ext>
          </c:extLst>
        </c:ser>
        <c:ser>
          <c:idx val="2"/>
          <c:order val="2"/>
          <c:tx>
            <c:v>50 ans ou plus</c:v>
          </c:tx>
          <c:spPr>
            <a:solidFill>
              <a:srgbClr val="92D050"/>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dep83_trim!$BL$103:$BL$120</c:f>
              <c:numCache>
                <c:formatCode>#\ ##0.0</c:formatCode>
                <c:ptCount val="18"/>
                <c:pt idx="0">
                  <c:v>0.36954915003695188</c:v>
                </c:pt>
                <c:pt idx="1">
                  <c:v>-0.51546391752577136</c:v>
                </c:pt>
                <c:pt idx="2">
                  <c:v>-0.53047125585985455</c:v>
                </c:pt>
                <c:pt idx="3">
                  <c:v>-0.48369093389557527</c:v>
                </c:pt>
                <c:pt idx="4">
                  <c:v>-0.49850448654038537</c:v>
                </c:pt>
                <c:pt idx="5">
                  <c:v>5.460921843687383</c:v>
                </c:pt>
                <c:pt idx="6">
                  <c:v>-1.2589073634204362</c:v>
                </c:pt>
                <c:pt idx="7">
                  <c:v>-1.4433485686793368</c:v>
                </c:pt>
                <c:pt idx="8">
                  <c:v>-0.46375396631680443</c:v>
                </c:pt>
                <c:pt idx="9">
                  <c:v>1.2383521333987124</c:v>
                </c:pt>
                <c:pt idx="10">
                  <c:v>-2.6644059585805957</c:v>
                </c:pt>
                <c:pt idx="11">
                  <c:v>-1.9285803160383308</c:v>
                </c:pt>
                <c:pt idx="12">
                  <c:v>-2.5120527784826208</c:v>
                </c:pt>
                <c:pt idx="13">
                  <c:v>-1.874023945861536</c:v>
                </c:pt>
                <c:pt idx="14">
                  <c:v>-0.70291777188328242</c:v>
                </c:pt>
                <c:pt idx="15">
                  <c:v>0.86817149726190479</c:v>
                </c:pt>
                <c:pt idx="16">
                  <c:v>-0.3045550847457501</c:v>
                </c:pt>
                <c:pt idx="17">
                  <c:v>-1.6071191393279394</c:v>
                </c:pt>
              </c:numCache>
            </c:numRef>
          </c:val>
          <c:extLst>
            <c:ext xmlns:c16="http://schemas.microsoft.com/office/drawing/2014/chart" uri="{C3380CC4-5D6E-409C-BE32-E72D297353CC}">
              <c16:uniqueId val="{00000002-FEA2-403E-AB31-3871A1ACD6D3}"/>
            </c:ext>
          </c:extLst>
        </c:ser>
        <c:dLbls>
          <c:showLegendKey val="0"/>
          <c:showVal val="0"/>
          <c:showCatName val="0"/>
          <c:showSerName val="0"/>
          <c:showPercent val="0"/>
          <c:showBubbleSize val="0"/>
        </c:dLbls>
        <c:gapWidth val="150"/>
        <c:axId val="171311872"/>
        <c:axId val="171313408"/>
      </c:barChart>
      <c:catAx>
        <c:axId val="1713118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13408"/>
        <c:crosses val="autoZero"/>
        <c:auto val="0"/>
        <c:lblAlgn val="ctr"/>
        <c:lblOffset val="100"/>
        <c:tickLblSkip val="4"/>
        <c:tickMarkSkip val="4"/>
        <c:noMultiLvlLbl val="0"/>
      </c:catAx>
      <c:valAx>
        <c:axId val="171313408"/>
        <c:scaling>
          <c:orientation val="minMax"/>
          <c:max val="18"/>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131187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dep83_trim!$BS$103:$BS$120</c:f>
              <c:numCache>
                <c:formatCode>#\ ##0.0</c:formatCode>
                <c:ptCount val="18"/>
                <c:pt idx="0">
                  <c:v>-0.94268947434137385</c:v>
                </c:pt>
                <c:pt idx="1">
                  <c:v>-1.562992374109784</c:v>
                </c:pt>
                <c:pt idx="2">
                  <c:v>-1.4597605480504483</c:v>
                </c:pt>
                <c:pt idx="3">
                  <c:v>-1.0980443116106908</c:v>
                </c:pt>
                <c:pt idx="4">
                  <c:v>-0.29562475364603991</c:v>
                </c:pt>
                <c:pt idx="5">
                  <c:v>11.873229228437765</c:v>
                </c:pt>
                <c:pt idx="6">
                  <c:v>-6.3372401201484134</c:v>
                </c:pt>
                <c:pt idx="7">
                  <c:v>-5.6970382946613825</c:v>
                </c:pt>
                <c:pt idx="8">
                  <c:v>-1.3602720544108826</c:v>
                </c:pt>
                <c:pt idx="9">
                  <c:v>1.9468667613060209</c:v>
                </c:pt>
                <c:pt idx="10">
                  <c:v>-1.6842384457264048</c:v>
                </c:pt>
                <c:pt idx="11">
                  <c:v>-1.3961017063465309</c:v>
                </c:pt>
                <c:pt idx="12">
                  <c:v>-0.60191518467852534</c:v>
                </c:pt>
                <c:pt idx="13">
                  <c:v>0.63996696944674802</c:v>
                </c:pt>
                <c:pt idx="14">
                  <c:v>2.4615384615384706</c:v>
                </c:pt>
                <c:pt idx="15">
                  <c:v>2.7027027027026973</c:v>
                </c:pt>
                <c:pt idx="16">
                  <c:v>0.66276803118907601</c:v>
                </c:pt>
                <c:pt idx="17">
                  <c:v>-8.3914278337215986E-2</c:v>
                </c:pt>
              </c:numCache>
            </c:numRef>
          </c:val>
          <c:extLst>
            <c:ext xmlns:c16="http://schemas.microsoft.com/office/drawing/2014/chart" uri="{C3380CC4-5D6E-409C-BE32-E72D297353CC}">
              <c16:uniqueId val="{00000000-864C-4A57-8764-572E280188AD}"/>
            </c:ext>
          </c:extLst>
        </c:ser>
        <c:ser>
          <c:idx val="0"/>
          <c:order val="1"/>
          <c:tx>
            <c:v>Un an ou plus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dep83_trim!$BT$103:$BT$120</c:f>
              <c:numCache>
                <c:formatCode>#\ ##0.0</c:formatCode>
                <c:ptCount val="18"/>
                <c:pt idx="0">
                  <c:v>0.86936272607309739</c:v>
                </c:pt>
                <c:pt idx="1">
                  <c:v>-0.80800307810696692</c:v>
                </c:pt>
                <c:pt idx="2">
                  <c:v>-1.4119472459270699</c:v>
                </c:pt>
                <c:pt idx="3">
                  <c:v>-2.3213723638652928</c:v>
                </c:pt>
                <c:pt idx="4">
                  <c:v>-2.295980020945787</c:v>
                </c:pt>
                <c:pt idx="5">
                  <c:v>7.2889182058047508</c:v>
                </c:pt>
                <c:pt idx="6">
                  <c:v>1.3295419612665116</c:v>
                </c:pt>
                <c:pt idx="7">
                  <c:v>7.5843761850657998E-3</c:v>
                </c:pt>
                <c:pt idx="8">
                  <c:v>0.73562869710297463</c:v>
                </c:pt>
                <c:pt idx="9">
                  <c:v>-1.3099450425355763</c:v>
                </c:pt>
                <c:pt idx="10">
                  <c:v>-6.2094744068960095</c:v>
                </c:pt>
                <c:pt idx="11">
                  <c:v>-5.1972346482309861</c:v>
                </c:pt>
                <c:pt idx="12">
                  <c:v>-6.4687714481811991</c:v>
                </c:pt>
                <c:pt idx="13">
                  <c:v>-5.3384700055035816</c:v>
                </c:pt>
                <c:pt idx="14">
                  <c:v>-3.0232558139534849</c:v>
                </c:pt>
                <c:pt idx="15">
                  <c:v>-2.6878497202238227</c:v>
                </c:pt>
                <c:pt idx="16">
                  <c:v>-1.8893110175582706</c:v>
                </c:pt>
                <c:pt idx="17">
                  <c:v>-1.0570381998953438</c:v>
                </c:pt>
              </c:numCache>
            </c:numRef>
          </c:val>
          <c:extLst>
            <c:ext xmlns:c16="http://schemas.microsoft.com/office/drawing/2014/chart" uri="{C3380CC4-5D6E-409C-BE32-E72D297353CC}">
              <c16:uniqueId val="{00000001-864C-4A57-8764-572E280188AD}"/>
            </c:ext>
          </c:extLst>
        </c:ser>
        <c:dLbls>
          <c:showLegendKey val="0"/>
          <c:showVal val="0"/>
          <c:showCatName val="0"/>
          <c:showSerName val="0"/>
          <c:showPercent val="0"/>
          <c:showBubbleSize val="0"/>
        </c:dLbls>
        <c:gapWidth val="150"/>
        <c:axId val="171686912"/>
        <c:axId val="171692800"/>
      </c:barChart>
      <c:catAx>
        <c:axId val="1716869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692800"/>
        <c:crosses val="autoZero"/>
        <c:auto val="0"/>
        <c:lblAlgn val="ctr"/>
        <c:lblOffset val="100"/>
        <c:tickLblSkip val="4"/>
        <c:tickMarkSkip val="4"/>
        <c:noMultiLvlLbl val="0"/>
      </c:catAx>
      <c:valAx>
        <c:axId val="171692800"/>
        <c:scaling>
          <c:orientation val="minMax"/>
          <c:max val="12"/>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1686912"/>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layout/>
      <c:overlay val="0"/>
    </c:title>
    <c:autoTitleDeleted val="0"/>
    <c:plotArea>
      <c:layout>
        <c:manualLayout>
          <c:layoutTarget val="inner"/>
          <c:xMode val="edge"/>
          <c:yMode val="edge"/>
          <c:x val="9.3634640170640548E-2"/>
          <c:y val="0.1800808404481079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numCache>
            </c:numRef>
          </c:cat>
          <c:val>
            <c:numRef>
              <c:f>RSA!$AV$40:$AV$77</c:f>
              <c:numCache>
                <c:formatCode>0.0</c:formatCode>
                <c:ptCount val="38"/>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102.26497052435619</c:v>
                </c:pt>
                <c:pt idx="25">
                  <c:v>102.57524045919951</c:v>
                </c:pt>
                <c:pt idx="26">
                  <c:v>102.26497052435619</c:v>
                </c:pt>
                <c:pt idx="27">
                  <c:v>101.83059261557554</c:v>
                </c:pt>
                <c:pt idx="28">
                  <c:v>100.99286379149861</c:v>
                </c:pt>
                <c:pt idx="29">
                  <c:v>100</c:v>
                </c:pt>
                <c:pt idx="30">
                  <c:v>99.720757058641013</c:v>
                </c:pt>
                <c:pt idx="31">
                  <c:v>100.71362085013962</c:v>
                </c:pt>
                <c:pt idx="32">
                  <c:v>102.04778156996588</c:v>
                </c:pt>
                <c:pt idx="33">
                  <c:v>103.44399627676077</c:v>
                </c:pt>
                <c:pt idx="34">
                  <c:v>102.73037542662115</c:v>
                </c:pt>
                <c:pt idx="35">
                  <c:v>103.10269934843315</c:v>
                </c:pt>
                <c:pt idx="36">
                  <c:v>103.00961836798015</c:v>
                </c:pt>
                <c:pt idx="37">
                  <c:v>101.86161960905989</c:v>
                </c:pt>
              </c:numCache>
            </c:numRef>
          </c:val>
          <c:smooth val="0"/>
          <c:extLst>
            <c:ext xmlns:c16="http://schemas.microsoft.com/office/drawing/2014/chart" uri="{C3380CC4-5D6E-409C-BE32-E72D297353CC}">
              <c16:uniqueId val="{00000000-1C1F-430E-858E-B4B91D8C3873}"/>
            </c:ext>
          </c:extLst>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numCache>
            </c:numRef>
          </c:cat>
          <c:val>
            <c:numRef>
              <c:f>ASS!$AV$40:$AV$76</c:f>
              <c:numCache>
                <c:formatCode>0.0</c:formatCode>
                <c:ptCount val="37"/>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85.714285714285708</c:v>
                </c:pt>
                <c:pt idx="24">
                  <c:v>86.128364389233951</c:v>
                </c:pt>
                <c:pt idx="25">
                  <c:v>86.335403726708066</c:v>
                </c:pt>
                <c:pt idx="26">
                  <c:v>84.265010351966879</c:v>
                </c:pt>
                <c:pt idx="27">
                  <c:v>83.02277432712215</c:v>
                </c:pt>
                <c:pt idx="28">
                  <c:v>80.745341614906835</c:v>
                </c:pt>
                <c:pt idx="29">
                  <c:v>78.881987577639762</c:v>
                </c:pt>
                <c:pt idx="30">
                  <c:v>78.053830227743276</c:v>
                </c:pt>
                <c:pt idx="31">
                  <c:v>74.948240165631475</c:v>
                </c:pt>
                <c:pt idx="32">
                  <c:v>74.741200828157346</c:v>
                </c:pt>
                <c:pt idx="33">
                  <c:v>74.948240165631475</c:v>
                </c:pt>
                <c:pt idx="34">
                  <c:v>74.534161490683232</c:v>
                </c:pt>
                <c:pt idx="35">
                  <c:v>73.91304347826086</c:v>
                </c:pt>
                <c:pt idx="36">
                  <c:v>73.706004140786746</c:v>
                </c:pt>
              </c:numCache>
            </c:numRef>
          </c:val>
          <c:smooth val="0"/>
          <c:extLst>
            <c:ext xmlns:c16="http://schemas.microsoft.com/office/drawing/2014/chart" uri="{C3380CC4-5D6E-409C-BE32-E72D297353CC}">
              <c16:uniqueId val="{00000001-1C1F-430E-858E-B4B91D8C3873}"/>
            </c:ext>
          </c:extLst>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numCache>
            </c:numRef>
          </c:cat>
          <c:val>
            <c:numRef>
              <c:f>AAH!$AV$40:$AV$77</c:f>
              <c:numCache>
                <c:formatCode>0.0</c:formatCode>
                <c:ptCount val="38"/>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104.38775510204081</c:v>
                </c:pt>
                <c:pt idx="20">
                  <c:v>104.5408163265306</c:v>
                </c:pt>
                <c:pt idx="21">
                  <c:v>104.89795918367346</c:v>
                </c:pt>
                <c:pt idx="22">
                  <c:v>105.20408163265307</c:v>
                </c:pt>
                <c:pt idx="23">
                  <c:v>104.1326530612245</c:v>
                </c:pt>
                <c:pt idx="24">
                  <c:v>104.18367346938776</c:v>
                </c:pt>
                <c:pt idx="25">
                  <c:v>104.28571428571429</c:v>
                </c:pt>
                <c:pt idx="26">
                  <c:v>105.96938775510205</c:v>
                </c:pt>
                <c:pt idx="27">
                  <c:v>106.17346938775509</c:v>
                </c:pt>
                <c:pt idx="28">
                  <c:v>106.37755102040816</c:v>
                </c:pt>
                <c:pt idx="29">
                  <c:v>106.78571428571428</c:v>
                </c:pt>
                <c:pt idx="30">
                  <c:v>106.78571428571428</c:v>
                </c:pt>
                <c:pt idx="31">
                  <c:v>106.73469387755101</c:v>
                </c:pt>
                <c:pt idx="32">
                  <c:v>106.98979591836735</c:v>
                </c:pt>
                <c:pt idx="33">
                  <c:v>107.5</c:v>
                </c:pt>
                <c:pt idx="34">
                  <c:v>108.16326530612245</c:v>
                </c:pt>
                <c:pt idx="35">
                  <c:v>108.26530612244898</c:v>
                </c:pt>
                <c:pt idx="36">
                  <c:v>107.5</c:v>
                </c:pt>
                <c:pt idx="37">
                  <c:v>106.88775510204083</c:v>
                </c:pt>
              </c:numCache>
            </c:numRef>
          </c:val>
          <c:smooth val="0"/>
          <c:extLst>
            <c:ext xmlns:c16="http://schemas.microsoft.com/office/drawing/2014/chart" uri="{C3380CC4-5D6E-409C-BE32-E72D297353CC}">
              <c16:uniqueId val="{00000002-1C1F-430E-858E-B4B91D8C3873}"/>
            </c:ext>
          </c:extLst>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numCache>
            </c:numRef>
          </c:cat>
          <c:val>
            <c:numRef>
              <c:f>PA!$AV$40:$AV$77</c:f>
              <c:numCache>
                <c:formatCode>0.0</c:formatCode>
                <c:ptCount val="38"/>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102.59327864514422</c:v>
                </c:pt>
                <c:pt idx="25">
                  <c:v>102.35512040222281</c:v>
                </c:pt>
                <c:pt idx="26">
                  <c:v>101.73326276792803</c:v>
                </c:pt>
                <c:pt idx="27">
                  <c:v>102.35512040222281</c:v>
                </c:pt>
                <c:pt idx="28">
                  <c:v>102.97697803651759</c:v>
                </c:pt>
                <c:pt idx="29">
                  <c:v>103.71791479227308</c:v>
                </c:pt>
                <c:pt idx="30">
                  <c:v>105.14686424980152</c:v>
                </c:pt>
                <c:pt idx="31">
                  <c:v>106.8536649907383</c:v>
                </c:pt>
                <c:pt idx="32">
                  <c:v>107.70044985445885</c:v>
                </c:pt>
                <c:pt idx="33">
                  <c:v>108.57369674517068</c:v>
                </c:pt>
                <c:pt idx="34">
                  <c:v>108.16353532680603</c:v>
                </c:pt>
                <c:pt idx="35">
                  <c:v>107.52844667901562</c:v>
                </c:pt>
                <c:pt idx="36">
                  <c:v>106.95951309870335</c:v>
                </c:pt>
                <c:pt idx="37">
                  <c:v>106.69489282879067</c:v>
                </c:pt>
              </c:numCache>
            </c:numRef>
          </c:val>
          <c:smooth val="0"/>
          <c:extLst>
            <c:ext xmlns:c16="http://schemas.microsoft.com/office/drawing/2014/chart" uri="{C3380CC4-5D6E-409C-BE32-E72D297353CC}">
              <c16:uniqueId val="{00000003-1C1F-430E-858E-B4B91D8C3873}"/>
            </c:ext>
          </c:extLst>
        </c:ser>
        <c:dLbls>
          <c:showLegendKey val="0"/>
          <c:showVal val="0"/>
          <c:showCatName val="0"/>
          <c:showSerName val="0"/>
          <c:showPercent val="0"/>
          <c:showBubbleSize val="0"/>
        </c:dLbls>
        <c:smooth val="0"/>
        <c:axId val="231151872"/>
        <c:axId val="231161856"/>
      </c:lineChart>
      <c:dateAx>
        <c:axId val="231151872"/>
        <c:scaling>
          <c:orientation val="minMax"/>
          <c:max val="44986"/>
        </c:scaling>
        <c:delete val="0"/>
        <c:axPos val="b"/>
        <c:numFmt formatCode="mmm\-yy" sourceLinked="1"/>
        <c:majorTickMark val="out"/>
        <c:minorTickMark val="none"/>
        <c:tickLblPos val="low"/>
        <c:spPr>
          <a:ln w="19050"/>
        </c:spPr>
        <c:txPr>
          <a:bodyPr/>
          <a:lstStyle/>
          <a:p>
            <a:pPr>
              <a:defRPr sz="880" baseline="0"/>
            </a:pPr>
            <a:endParaRPr lang="fr-FR"/>
          </a:p>
        </c:txPr>
        <c:crossAx val="231161856"/>
        <c:crossesAt val="100"/>
        <c:auto val="1"/>
        <c:lblOffset val="100"/>
        <c:baseTimeUnit val="months"/>
      </c:dateAx>
      <c:valAx>
        <c:axId val="231161856"/>
        <c:scaling>
          <c:orientation val="minMax"/>
          <c:max val="112"/>
          <c:min val="72"/>
        </c:scaling>
        <c:delete val="0"/>
        <c:axPos val="l"/>
        <c:majorGridlines/>
        <c:numFmt formatCode="0" sourceLinked="0"/>
        <c:majorTickMark val="out"/>
        <c:minorTickMark val="none"/>
        <c:tickLblPos val="nextTo"/>
        <c:crossAx val="231151872"/>
        <c:crossesAt val="43862"/>
        <c:crossBetween val="midCat"/>
        <c:majorUnit val="4"/>
      </c:valAx>
    </c:plotArea>
    <c:legend>
      <c:legendPos val="b"/>
      <c:layout>
        <c:manualLayout>
          <c:xMode val="edge"/>
          <c:yMode val="edge"/>
          <c:x val="0.30073838429818611"/>
          <c:y val="0.68864485399236863"/>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2"/>
                <c:pt idx="0">
                  <c:v>Emploi hors intérim</c:v>
                </c:pt>
              </c:strCache>
            </c:strRef>
          </c:tx>
          <c:spPr>
            <a:solidFill>
              <a:srgbClr val="00B0F0"/>
            </a:solidFill>
            <a:ln w="28575">
              <a:noFill/>
              <a:prstDash val="solid"/>
            </a:ln>
          </c:spPr>
          <c:invertIfNegative val="0"/>
          <c:cat>
            <c:multiLvlStrRef>
              <c:f>'Données Graph3'!$A$10:$B$58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Graph3'!$S$10:$S$50</c:f>
              <c:numCache>
                <c:formatCode>#,##0</c:formatCode>
                <c:ptCount val="41"/>
                <c:pt idx="0">
                  <c:v>323.00045300001511</c:v>
                </c:pt>
                <c:pt idx="1">
                  <c:v>-513.92116799997166</c:v>
                </c:pt>
                <c:pt idx="2">
                  <c:v>1223.1354609999689</c:v>
                </c:pt>
                <c:pt idx="3">
                  <c:v>-234.64639999996871</c:v>
                </c:pt>
                <c:pt idx="4">
                  <c:v>812.81662499997765</c:v>
                </c:pt>
                <c:pt idx="5">
                  <c:v>-631.74386099999538</c:v>
                </c:pt>
                <c:pt idx="6">
                  <c:v>-265.6167139999452</c:v>
                </c:pt>
                <c:pt idx="7">
                  <c:v>-250.99917200003983</c:v>
                </c:pt>
                <c:pt idx="8">
                  <c:v>-1053.1119720000424</c:v>
                </c:pt>
                <c:pt idx="9">
                  <c:v>710.94507900002645</c:v>
                </c:pt>
                <c:pt idx="10">
                  <c:v>735.81190900004003</c:v>
                </c:pt>
                <c:pt idx="11">
                  <c:v>769.53511699993396</c:v>
                </c:pt>
                <c:pt idx="12">
                  <c:v>1039.3655459999572</c:v>
                </c:pt>
                <c:pt idx="13">
                  <c:v>764.19008800003212</c:v>
                </c:pt>
                <c:pt idx="14">
                  <c:v>-626.09096199995838</c:v>
                </c:pt>
                <c:pt idx="15">
                  <c:v>-657.48508600000059</c:v>
                </c:pt>
                <c:pt idx="16">
                  <c:v>1856.9935440000263</c:v>
                </c:pt>
                <c:pt idx="17">
                  <c:v>1472.4036150000175</c:v>
                </c:pt>
                <c:pt idx="18">
                  <c:v>-170.50886400003219</c:v>
                </c:pt>
                <c:pt idx="19">
                  <c:v>983.74461300001713</c:v>
                </c:pt>
                <c:pt idx="20">
                  <c:v>2680.0542789999745</c:v>
                </c:pt>
                <c:pt idx="21">
                  <c:v>-1512.3794580000103</c:v>
                </c:pt>
                <c:pt idx="22">
                  <c:v>-472.59677800000645</c:v>
                </c:pt>
                <c:pt idx="23">
                  <c:v>580.43673100008164</c:v>
                </c:pt>
                <c:pt idx="24">
                  <c:v>2327.9424269999727</c:v>
                </c:pt>
                <c:pt idx="25">
                  <c:v>2076.04588099994</c:v>
                </c:pt>
                <c:pt idx="26">
                  <c:v>1287.2487489999621</c:v>
                </c:pt>
                <c:pt idx="27">
                  <c:v>2118.2878670000937</c:v>
                </c:pt>
                <c:pt idx="28">
                  <c:v>-2637.3627326000133</c:v>
                </c:pt>
                <c:pt idx="29">
                  <c:v>-5374.3744124000077</c:v>
                </c:pt>
                <c:pt idx="30">
                  <c:v>6412.1004740000353</c:v>
                </c:pt>
                <c:pt idx="31">
                  <c:v>1815.1910379999317</c:v>
                </c:pt>
                <c:pt idx="32">
                  <c:v>2121.3176600000006</c:v>
                </c:pt>
                <c:pt idx="33">
                  <c:v>5191.5289460000349</c:v>
                </c:pt>
                <c:pt idx="34">
                  <c:v>4001.8401929999818</c:v>
                </c:pt>
                <c:pt idx="35">
                  <c:v>3147.4555690000416</c:v>
                </c:pt>
                <c:pt idx="36">
                  <c:v>880.76990399998613</c:v>
                </c:pt>
                <c:pt idx="37">
                  <c:v>1030.4606719999574</c:v>
                </c:pt>
                <c:pt idx="38">
                  <c:v>179.14409499999601</c:v>
                </c:pt>
                <c:pt idx="39">
                  <c:v>1141.1616150000482</c:v>
                </c:pt>
                <c:pt idx="40">
                  <c:v>1777.242052000016</c:v>
                </c:pt>
              </c:numCache>
            </c:numRef>
          </c:val>
          <c:extLst>
            <c:ext xmlns:c16="http://schemas.microsoft.com/office/drawing/2014/chart" uri="{C3380CC4-5D6E-409C-BE32-E72D297353CC}">
              <c16:uniqueId val="{00000000-937C-4C78-97DB-7C47280F5B2B}"/>
            </c:ext>
          </c:extLst>
        </c:ser>
        <c:ser>
          <c:idx val="2"/>
          <c:order val="1"/>
          <c:tx>
            <c:strRef>
              <c:f>'Données Graph3'!$H$7:$H$8</c:f>
              <c:strCache>
                <c:ptCount val="2"/>
                <c:pt idx="0">
                  <c:v>Intérim</c:v>
                </c:pt>
              </c:strCache>
            </c:strRef>
          </c:tx>
          <c:spPr>
            <a:solidFill>
              <a:schemeClr val="accent6">
                <a:lumMod val="75000"/>
              </a:schemeClr>
            </a:solidFill>
            <a:ln w="28575">
              <a:noFill/>
            </a:ln>
          </c:spPr>
          <c:invertIfNegative val="0"/>
          <c:cat>
            <c:multiLvlStrRef>
              <c:f>'Données Graph3'!$A$10:$B$58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Graph3'!$T$10:$T$50</c:f>
              <c:numCache>
                <c:formatCode>#,##0</c:formatCode>
                <c:ptCount val="41"/>
                <c:pt idx="0">
                  <c:v>51.284235382138831</c:v>
                </c:pt>
                <c:pt idx="1">
                  <c:v>-69.366650786923856</c:v>
                </c:pt>
                <c:pt idx="2">
                  <c:v>-69.496366450189271</c:v>
                </c:pt>
                <c:pt idx="3">
                  <c:v>10.318878121432135</c:v>
                </c:pt>
                <c:pt idx="4">
                  <c:v>176.28952514568482</c:v>
                </c:pt>
                <c:pt idx="5">
                  <c:v>-368.22792245027904</c:v>
                </c:pt>
                <c:pt idx="6">
                  <c:v>-27.512018268371321</c:v>
                </c:pt>
                <c:pt idx="7">
                  <c:v>423.36370375580373</c:v>
                </c:pt>
                <c:pt idx="8">
                  <c:v>-592.24199575539478</c:v>
                </c:pt>
                <c:pt idx="9">
                  <c:v>1039.9806401228307</c:v>
                </c:pt>
                <c:pt idx="10">
                  <c:v>-668.16089923721438</c:v>
                </c:pt>
                <c:pt idx="11">
                  <c:v>265.28152005976563</c:v>
                </c:pt>
                <c:pt idx="12">
                  <c:v>439.06364793094508</c:v>
                </c:pt>
                <c:pt idx="13">
                  <c:v>373.30792806992849</c:v>
                </c:pt>
                <c:pt idx="14">
                  <c:v>-8.6678122907533179</c:v>
                </c:pt>
                <c:pt idx="15">
                  <c:v>803.31191150753966</c:v>
                </c:pt>
                <c:pt idx="16">
                  <c:v>292.22690829542262</c:v>
                </c:pt>
                <c:pt idx="17">
                  <c:v>160.39496430913459</c:v>
                </c:pt>
                <c:pt idx="18">
                  <c:v>350.69493760847945</c:v>
                </c:pt>
                <c:pt idx="19">
                  <c:v>-10.34752507597932</c:v>
                </c:pt>
                <c:pt idx="20">
                  <c:v>40.132056182015731</c:v>
                </c:pt>
                <c:pt idx="21">
                  <c:v>-21.636545266592293</c:v>
                </c:pt>
                <c:pt idx="22">
                  <c:v>-110.47409628431615</c:v>
                </c:pt>
                <c:pt idx="23">
                  <c:v>29.616060831436698</c:v>
                </c:pt>
                <c:pt idx="24">
                  <c:v>351.34363619134092</c:v>
                </c:pt>
                <c:pt idx="25">
                  <c:v>-297.12829132195566</c:v>
                </c:pt>
                <c:pt idx="26">
                  <c:v>242.15755602768786</c:v>
                </c:pt>
                <c:pt idx="27">
                  <c:v>-147.09818637800072</c:v>
                </c:pt>
                <c:pt idx="28">
                  <c:v>-2718.9962688918386</c:v>
                </c:pt>
                <c:pt idx="29">
                  <c:v>1937.174518078009</c:v>
                </c:pt>
                <c:pt idx="30">
                  <c:v>810.60836032262796</c:v>
                </c:pt>
                <c:pt idx="31">
                  <c:v>511.05771445096707</c:v>
                </c:pt>
                <c:pt idx="32">
                  <c:v>70.018509602875383</c:v>
                </c:pt>
                <c:pt idx="33">
                  <c:v>83.793447037285659</c:v>
                </c:pt>
                <c:pt idx="34">
                  <c:v>588.46762994979326</c:v>
                </c:pt>
                <c:pt idx="35">
                  <c:v>-143.1360196014848</c:v>
                </c:pt>
                <c:pt idx="36">
                  <c:v>-180.42654718201447</c:v>
                </c:pt>
                <c:pt idx="37">
                  <c:v>25.941286170795138</c:v>
                </c:pt>
                <c:pt idx="38">
                  <c:v>176.8346655661926</c:v>
                </c:pt>
                <c:pt idx="39">
                  <c:v>-66.203572816749329</c:v>
                </c:pt>
                <c:pt idx="40">
                  <c:v>-30.898514509347478</c:v>
                </c:pt>
              </c:numCache>
            </c:numRef>
          </c:val>
          <c:extLst>
            <c:ext xmlns:c16="http://schemas.microsoft.com/office/drawing/2014/chart" uri="{C3380CC4-5D6E-409C-BE32-E72D297353CC}">
              <c16:uniqueId val="{00000001-937C-4C78-97DB-7C47280F5B2B}"/>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Graph3'!$F$7:$F$8</c:f>
              <c:strCache>
                <c:ptCount val="2"/>
                <c:pt idx="0">
                  <c:v>Emploi total</c:v>
                </c:pt>
              </c:strCache>
            </c:strRef>
          </c:tx>
          <c:spPr>
            <a:ln w="28575">
              <a:solidFill>
                <a:srgbClr val="002060"/>
              </a:solidFill>
              <a:prstDash val="solid"/>
            </a:ln>
          </c:spPr>
          <c:marker>
            <c:symbol val="none"/>
          </c:marker>
          <c:cat>
            <c:multiLvlStrRef>
              <c:f>'Données Graph3'!$A$10:$B$53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Graph3'!$R$10:$R$50</c:f>
              <c:numCache>
                <c:formatCode>#,##0</c:formatCode>
                <c:ptCount val="41"/>
                <c:pt idx="0">
                  <c:v>374.28468838217668</c:v>
                </c:pt>
                <c:pt idx="1">
                  <c:v>-583.28781878686277</c:v>
                </c:pt>
                <c:pt idx="2">
                  <c:v>1153.6390945497551</c:v>
                </c:pt>
                <c:pt idx="3">
                  <c:v>-224.32752187852748</c:v>
                </c:pt>
                <c:pt idx="4">
                  <c:v>989.10615014564246</c:v>
                </c:pt>
                <c:pt idx="5">
                  <c:v>-999.97178345028078</c:v>
                </c:pt>
                <c:pt idx="6">
                  <c:v>-293.12873226829106</c:v>
                </c:pt>
                <c:pt idx="7">
                  <c:v>172.36453175573843</c:v>
                </c:pt>
                <c:pt idx="8">
                  <c:v>-1645.3539677554509</c:v>
                </c:pt>
                <c:pt idx="9">
                  <c:v>1750.925719122868</c:v>
                </c:pt>
                <c:pt idx="10">
                  <c:v>67.651009762834292</c:v>
                </c:pt>
                <c:pt idx="11">
                  <c:v>1034.8166370597319</c:v>
                </c:pt>
                <c:pt idx="12">
                  <c:v>1478.429193930875</c:v>
                </c:pt>
                <c:pt idx="13">
                  <c:v>1137.4980160699342</c:v>
                </c:pt>
                <c:pt idx="14">
                  <c:v>-634.75877429067623</c:v>
                </c:pt>
                <c:pt idx="15">
                  <c:v>145.82682550750906</c:v>
                </c:pt>
                <c:pt idx="16">
                  <c:v>2149.2204522954999</c:v>
                </c:pt>
                <c:pt idx="17">
                  <c:v>1632.7985793091357</c:v>
                </c:pt>
                <c:pt idx="18">
                  <c:v>180.18607360846363</c:v>
                </c:pt>
                <c:pt idx="19">
                  <c:v>973.39708792400779</c:v>
                </c:pt>
                <c:pt idx="20">
                  <c:v>2720.186335181992</c:v>
                </c:pt>
                <c:pt idx="21">
                  <c:v>-1534.0160032666172</c:v>
                </c:pt>
                <c:pt idx="22">
                  <c:v>-583.07087428431259</c:v>
                </c:pt>
                <c:pt idx="23">
                  <c:v>610.05279183154926</c:v>
                </c:pt>
                <c:pt idx="24">
                  <c:v>2679.2860631913063</c:v>
                </c:pt>
                <c:pt idx="25">
                  <c:v>1778.9175896779634</c:v>
                </c:pt>
                <c:pt idx="26">
                  <c:v>1529.40630502766</c:v>
                </c:pt>
                <c:pt idx="27">
                  <c:v>1971.1896806220757</c:v>
                </c:pt>
                <c:pt idx="28">
                  <c:v>-5356.3590014918591</c:v>
                </c:pt>
                <c:pt idx="29">
                  <c:v>-3437.199894321966</c:v>
                </c:pt>
                <c:pt idx="30">
                  <c:v>7222.7088343226351</c:v>
                </c:pt>
                <c:pt idx="31">
                  <c:v>2326.2487524509197</c:v>
                </c:pt>
                <c:pt idx="32">
                  <c:v>2191.3361696028733</c:v>
                </c:pt>
                <c:pt idx="33">
                  <c:v>5275.3223930373206</c:v>
                </c:pt>
                <c:pt idx="34">
                  <c:v>4590.3078229497769</c:v>
                </c:pt>
                <c:pt idx="35">
                  <c:v>3004.319549398555</c:v>
                </c:pt>
                <c:pt idx="36">
                  <c:v>700.34335681796074</c:v>
                </c:pt>
                <c:pt idx="37">
                  <c:v>1056.4019581707544</c:v>
                </c:pt>
                <c:pt idx="38">
                  <c:v>355.97876056621317</c:v>
                </c:pt>
                <c:pt idx="39">
                  <c:v>1074.9580421832507</c:v>
                </c:pt>
                <c:pt idx="40">
                  <c:v>1746.3435374906985</c:v>
                </c:pt>
              </c:numCache>
            </c:numRef>
          </c:val>
          <c:smooth val="0"/>
          <c:extLst>
            <c:ext xmlns:c16="http://schemas.microsoft.com/office/drawing/2014/chart" uri="{C3380CC4-5D6E-409C-BE32-E72D297353CC}">
              <c16:uniqueId val="{00000002-937C-4C78-97DB-7C47280F5B2B}"/>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4"/>
        <c:tickMarkSkip val="4"/>
        <c:noMultiLvlLbl val="0"/>
      </c:catAx>
      <c:valAx>
        <c:axId val="211415808"/>
        <c:scaling>
          <c:orientation val="minMax"/>
          <c:max val="8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2043642331944532"/>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D4F2-4F50-B5B4-59AC4D293779}"/>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F2-4F50-B5B4-59AC4D293779}"/>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F2-4F50-B5B4-59AC4D293779}"/>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F2-4F50-B5B4-59AC4D293779}"/>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graph4'!$CP$49:$CT$49</c:f>
              <c:numCache>
                <c:formatCode>#,##0</c:formatCode>
                <c:ptCount val="5"/>
                <c:pt idx="0">
                  <c:v>1780</c:v>
                </c:pt>
                <c:pt idx="1">
                  <c:v>1450</c:v>
                </c:pt>
                <c:pt idx="2">
                  <c:v>370</c:v>
                </c:pt>
                <c:pt idx="3">
                  <c:v>230</c:v>
                </c:pt>
                <c:pt idx="4">
                  <c:v>-270</c:v>
                </c:pt>
              </c:numCache>
            </c:numRef>
          </c:val>
          <c:extLst>
            <c:ext xmlns:c16="http://schemas.microsoft.com/office/drawing/2014/chart" uri="{C3380CC4-5D6E-409C-BE32-E72D297353CC}">
              <c16:uniqueId val="{00000004-D4F2-4F50-B5B4-59AC4D293779}"/>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D4F2-4F50-B5B4-59AC4D293779}"/>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F2-4F50-B5B4-59AC4D293779}"/>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F2-4F50-B5B4-59AC4D293779}"/>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F2-4F50-B5B4-59AC4D293779}"/>
                </c:ext>
              </c:extLst>
            </c:dLbl>
            <c:dLbl>
              <c:idx val="3"/>
              <c:layout>
                <c:manualLayout>
                  <c:x val="1.7993704753625093E-3"/>
                  <c:y val="-2.7099586755525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F2-4F50-B5B4-59AC4D293779}"/>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F2-4F50-B5B4-59AC4D293779}"/>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graph4'!$CV$49:$CZ$49</c:f>
              <c:numCache>
                <c:formatCode>#,##0</c:formatCode>
                <c:ptCount val="5"/>
                <c:pt idx="0">
                  <c:v>-30</c:v>
                </c:pt>
                <c:pt idx="1">
                  <c:v>0</c:v>
                </c:pt>
                <c:pt idx="2">
                  <c:v>-170</c:v>
                </c:pt>
                <c:pt idx="3">
                  <c:v>0</c:v>
                </c:pt>
                <c:pt idx="4">
                  <c:v>150</c:v>
                </c:pt>
              </c:numCache>
            </c:numRef>
          </c:val>
          <c:extLst>
            <c:ext xmlns:c16="http://schemas.microsoft.com/office/drawing/2014/chart" uri="{C3380CC4-5D6E-409C-BE32-E72D297353CC}">
              <c16:uniqueId val="{0000000A-D4F2-4F50-B5B4-59AC4D293779}"/>
            </c:ext>
          </c:extLst>
        </c:ser>
        <c:ser>
          <c:idx val="2"/>
          <c:order val="2"/>
          <c:tx>
            <c:v>Total</c:v>
          </c:tx>
          <c:spPr>
            <a:noFill/>
          </c:spPr>
          <c:invertIfNegative val="0"/>
          <c:dLbls>
            <c:dLbl>
              <c:idx val="0"/>
              <c:layout>
                <c:manualLayout>
                  <c:x val="-3.464000689144724E-3"/>
                  <c:y val="0.160908142983672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F2-4F50-B5B4-59AC4D293779}"/>
                </c:ext>
              </c:extLst>
            </c:dLbl>
            <c:dLbl>
              <c:idx val="1"/>
              <c:layout>
                <c:manualLayout>
                  <c:x val="-1.1476299882239926E-4"/>
                  <c:y val="0.124992249750636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F2-4F50-B5B4-59AC4D293779}"/>
                </c:ext>
              </c:extLst>
            </c:dLbl>
            <c:dLbl>
              <c:idx val="2"/>
              <c:layout>
                <c:manualLayout>
                  <c:x val="1.4540896998932753E-3"/>
                  <c:y val="-1.17808505306357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F2-4F50-B5B4-59AC4D293779}"/>
                </c:ext>
              </c:extLst>
            </c:dLbl>
            <c:dLbl>
              <c:idx val="3"/>
              <c:layout>
                <c:manualLayout>
                  <c:x val="4.1229669947282696E-5"/>
                  <c:y val="-3.99540383690976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F2-4F50-B5B4-59AC4D293779}"/>
                </c:ext>
              </c:extLst>
            </c:dLbl>
            <c:dLbl>
              <c:idx val="4"/>
              <c:layout>
                <c:manualLayout>
                  <c:x val="1.7993704753625093E-3"/>
                  <c:y val="-1.6371827142210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F2-4F50-B5B4-59AC4D293779}"/>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graph4'!$CJ$49:$CN$49</c:f>
              <c:numCache>
                <c:formatCode>#,##0</c:formatCode>
                <c:ptCount val="5"/>
                <c:pt idx="0">
                  <c:v>1750</c:v>
                </c:pt>
                <c:pt idx="1">
                  <c:v>1450</c:v>
                </c:pt>
                <c:pt idx="2">
                  <c:v>200</c:v>
                </c:pt>
                <c:pt idx="3">
                  <c:v>230</c:v>
                </c:pt>
                <c:pt idx="4">
                  <c:v>-120</c:v>
                </c:pt>
              </c:numCache>
            </c:numRef>
          </c:val>
          <c:extLst>
            <c:ext xmlns:c16="http://schemas.microsoft.com/office/drawing/2014/chart" uri="{C3380CC4-5D6E-409C-BE32-E72D297353CC}">
              <c16:uniqueId val="{00000010-D4F2-4F50-B5B4-59AC4D293779}"/>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1800"/>
          <c:min val="-4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2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98453887596032E-2"/>
          <c:y val="0.2720863631744368"/>
          <c:w val="0.83764367816093033"/>
          <c:h val="0.49141655087231767"/>
        </c:manualLayout>
      </c:layout>
      <c:lineChart>
        <c:grouping val="standard"/>
        <c:varyColors val="0"/>
        <c:ser>
          <c:idx val="0"/>
          <c:order val="0"/>
          <c:tx>
            <c:strRef>
              <c:f>'Données graph 1 et 2'!$AN$8:$AN$9</c:f>
              <c:strCache>
                <c:ptCount val="2"/>
                <c:pt idx="0">
                  <c:v>Construction </c:v>
                </c:pt>
              </c:strCache>
            </c:strRef>
          </c:tx>
          <c:spPr>
            <a:ln w="28575">
              <a:solidFill>
                <a:srgbClr val="00B05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2'!$AN$10:$AN$50</c:f>
              <c:numCache>
                <c:formatCode>#\ ##0.0</c:formatCode>
                <c:ptCount val="41"/>
                <c:pt idx="0">
                  <c:v>100</c:v>
                </c:pt>
                <c:pt idx="1">
                  <c:v>100.61935257514357</c:v>
                </c:pt>
                <c:pt idx="2">
                  <c:v>100.05135510203964</c:v>
                </c:pt>
                <c:pt idx="3">
                  <c:v>98.848845753597701</c:v>
                </c:pt>
                <c:pt idx="4">
                  <c:v>98.824539417727053</c:v>
                </c:pt>
                <c:pt idx="5">
                  <c:v>96.670896455464828</c:v>
                </c:pt>
                <c:pt idx="6">
                  <c:v>95.710760872651576</c:v>
                </c:pt>
                <c:pt idx="7">
                  <c:v>95.585969691580885</c:v>
                </c:pt>
                <c:pt idx="8">
                  <c:v>92.853253214814544</c:v>
                </c:pt>
                <c:pt idx="9">
                  <c:v>93.229460088912191</c:v>
                </c:pt>
                <c:pt idx="10">
                  <c:v>91.348088120324533</c:v>
                </c:pt>
                <c:pt idx="11">
                  <c:v>91.299330129465389</c:v>
                </c:pt>
                <c:pt idx="12">
                  <c:v>91.385783369915643</c:v>
                </c:pt>
                <c:pt idx="13">
                  <c:v>92.044005117830423</c:v>
                </c:pt>
                <c:pt idx="14">
                  <c:v>92.667796495989862</c:v>
                </c:pt>
                <c:pt idx="15">
                  <c:v>94.325932101280941</c:v>
                </c:pt>
                <c:pt idx="16">
                  <c:v>96.20014114867179</c:v>
                </c:pt>
                <c:pt idx="17">
                  <c:v>96.792032110945655</c:v>
                </c:pt>
                <c:pt idx="18">
                  <c:v>98.254700203091261</c:v>
                </c:pt>
                <c:pt idx="19">
                  <c:v>98.619406012744008</c:v>
                </c:pt>
                <c:pt idx="20">
                  <c:v>99.519818904744426</c:v>
                </c:pt>
                <c:pt idx="21">
                  <c:v>100.17861976964255</c:v>
                </c:pt>
                <c:pt idx="22">
                  <c:v>101.01895336880962</c:v>
                </c:pt>
                <c:pt idx="23">
                  <c:v>99.948702374187519</c:v>
                </c:pt>
                <c:pt idx="24">
                  <c:v>103.65242451017194</c:v>
                </c:pt>
                <c:pt idx="25">
                  <c:v>103.63761691012587</c:v>
                </c:pt>
                <c:pt idx="26">
                  <c:v>104.94487103913947</c:v>
                </c:pt>
                <c:pt idx="27">
                  <c:v>104.8812871084746</c:v>
                </c:pt>
                <c:pt idx="28">
                  <c:v>98.105755084536142</c:v>
                </c:pt>
                <c:pt idx="29">
                  <c:v>104.82209824713529</c:v>
                </c:pt>
                <c:pt idx="30">
                  <c:v>107.56088446520221</c:v>
                </c:pt>
                <c:pt idx="31">
                  <c:v>109.61104187777524</c:v>
                </c:pt>
                <c:pt idx="32">
                  <c:v>111.03270744399578</c:v>
                </c:pt>
                <c:pt idx="33">
                  <c:v>112.45517824672568</c:v>
                </c:pt>
                <c:pt idx="34">
                  <c:v>113.47243249492122</c:v>
                </c:pt>
                <c:pt idx="35">
                  <c:v>113.19781829982487</c:v>
                </c:pt>
                <c:pt idx="36">
                  <c:v>113.47123436872188</c:v>
                </c:pt>
                <c:pt idx="37">
                  <c:v>112.88351198760888</c:v>
                </c:pt>
                <c:pt idx="38">
                  <c:v>114.42490954177235</c:v>
                </c:pt>
                <c:pt idx="39">
                  <c:v>114.51397676778663</c:v>
                </c:pt>
                <c:pt idx="40">
                  <c:v>113.972582545411</c:v>
                </c:pt>
              </c:numCache>
            </c:numRef>
          </c:val>
          <c:smooth val="0"/>
          <c:extLst>
            <c:ext xmlns:c16="http://schemas.microsoft.com/office/drawing/2014/chart" uri="{C3380CC4-5D6E-409C-BE32-E72D297353CC}">
              <c16:uniqueId val="{00000000-A4E1-484D-A885-3125EF28777B}"/>
            </c:ext>
          </c:extLst>
        </c:ser>
        <c:ser>
          <c:idx val="1"/>
          <c:order val="1"/>
          <c:tx>
            <c:strRef>
              <c:f>'Données graph 1 et 2'!$AM$8:$AM$9</c:f>
              <c:strCache>
                <c:ptCount val="2"/>
                <c:pt idx="0">
                  <c:v>Industrie </c:v>
                </c:pt>
              </c:strCache>
            </c:strRef>
          </c:tx>
          <c:spPr>
            <a:ln w="28575">
              <a:solidFill>
                <a:srgbClr val="0070C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2'!$AM$10:$AM$50</c:f>
              <c:numCache>
                <c:formatCode>#\ ##0.0</c:formatCode>
                <c:ptCount val="41"/>
                <c:pt idx="0">
                  <c:v>100</c:v>
                </c:pt>
                <c:pt idx="1">
                  <c:v>99.849734112739881</c:v>
                </c:pt>
                <c:pt idx="2">
                  <c:v>99.449774135778327</c:v>
                </c:pt>
                <c:pt idx="3">
                  <c:v>100.20143795548489</c:v>
                </c:pt>
                <c:pt idx="4">
                  <c:v>100.12566105086044</c:v>
                </c:pt>
                <c:pt idx="5">
                  <c:v>99.4992515539533</c:v>
                </c:pt>
                <c:pt idx="6">
                  <c:v>99.553753603152884</c:v>
                </c:pt>
                <c:pt idx="7">
                  <c:v>99.938823331667194</c:v>
                </c:pt>
                <c:pt idx="8">
                  <c:v>98.535340445669107</c:v>
                </c:pt>
                <c:pt idx="9">
                  <c:v>99.501910476248923</c:v>
                </c:pt>
                <c:pt idx="10">
                  <c:v>98.560508886526605</c:v>
                </c:pt>
                <c:pt idx="11">
                  <c:v>98.51788478788724</c:v>
                </c:pt>
                <c:pt idx="12">
                  <c:v>98.837394428302659</c:v>
                </c:pt>
                <c:pt idx="13">
                  <c:v>98.559821122088394</c:v>
                </c:pt>
                <c:pt idx="14">
                  <c:v>98.343163229714051</c:v>
                </c:pt>
                <c:pt idx="15">
                  <c:v>98.834392080580031</c:v>
                </c:pt>
                <c:pt idx="16">
                  <c:v>98.790151534249063</c:v>
                </c:pt>
                <c:pt idx="17">
                  <c:v>99.587241774127449</c:v>
                </c:pt>
                <c:pt idx="18">
                  <c:v>100.1240357880951</c:v>
                </c:pt>
                <c:pt idx="19">
                  <c:v>101.06601899455627</c:v>
                </c:pt>
                <c:pt idx="20">
                  <c:v>101.77458053422632</c:v>
                </c:pt>
                <c:pt idx="21">
                  <c:v>102.52427099607009</c:v>
                </c:pt>
                <c:pt idx="22">
                  <c:v>102.96525015338347</c:v>
                </c:pt>
                <c:pt idx="23">
                  <c:v>103.83393598402348</c:v>
                </c:pt>
                <c:pt idx="24">
                  <c:v>104.27807319725437</c:v>
                </c:pt>
                <c:pt idx="25">
                  <c:v>105.0810841827446</c:v>
                </c:pt>
                <c:pt idx="26">
                  <c:v>105.95195737517167</c:v>
                </c:pt>
                <c:pt idx="27">
                  <c:v>107.00711571501451</c:v>
                </c:pt>
                <c:pt idx="28">
                  <c:v>103.88815969245726</c:v>
                </c:pt>
                <c:pt idx="29">
                  <c:v>106.2886513339413</c:v>
                </c:pt>
                <c:pt idx="30">
                  <c:v>108.04353994334312</c:v>
                </c:pt>
                <c:pt idx="31">
                  <c:v>109.04972322952813</c:v>
                </c:pt>
                <c:pt idx="32">
                  <c:v>111.2716498102013</c:v>
                </c:pt>
                <c:pt idx="33">
                  <c:v>111.92189907573371</c:v>
                </c:pt>
                <c:pt idx="34">
                  <c:v>113.34272134201741</c:v>
                </c:pt>
                <c:pt idx="35">
                  <c:v>114.60138735103035</c:v>
                </c:pt>
                <c:pt idx="36">
                  <c:v>114.65701161822022</c:v>
                </c:pt>
                <c:pt idx="37">
                  <c:v>114.73299808277595</c:v>
                </c:pt>
                <c:pt idx="38">
                  <c:v>115.21596811520457</c:v>
                </c:pt>
                <c:pt idx="39">
                  <c:v>116.38325756861254</c:v>
                </c:pt>
                <c:pt idx="40">
                  <c:v>117.28301771161291</c:v>
                </c:pt>
              </c:numCache>
            </c:numRef>
          </c:val>
          <c:smooth val="0"/>
          <c:extLst>
            <c:ext xmlns:c16="http://schemas.microsoft.com/office/drawing/2014/chart" uri="{C3380CC4-5D6E-409C-BE32-E72D297353CC}">
              <c16:uniqueId val="{00000001-A4E1-484D-A885-3125EF28777B}"/>
            </c:ext>
          </c:extLst>
        </c:ser>
        <c:ser>
          <c:idx val="2"/>
          <c:order val="2"/>
          <c:tx>
            <c:strRef>
              <c:f>'Données graph 1 et 2'!$AO$8:$AO$9</c:f>
              <c:strCache>
                <c:ptCount val="2"/>
                <c:pt idx="0">
                  <c:v>Tertiaire marchand </c:v>
                </c:pt>
              </c:strCache>
            </c:strRef>
          </c:tx>
          <c:spPr>
            <a:ln w="28575">
              <a:solidFill>
                <a:srgbClr val="FF0000"/>
              </a:solidFill>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2'!$AO$10:$AO$50</c:f>
              <c:numCache>
                <c:formatCode>#\ ##0.0</c:formatCode>
                <c:ptCount val="41"/>
                <c:pt idx="0">
                  <c:v>100</c:v>
                </c:pt>
                <c:pt idx="1">
                  <c:v>99.537385140328198</c:v>
                </c:pt>
                <c:pt idx="2">
                  <c:v>99.347908214837375</c:v>
                </c:pt>
                <c:pt idx="3">
                  <c:v>99.714659123128001</c:v>
                </c:pt>
                <c:pt idx="4">
                  <c:v>99.710582617803112</c:v>
                </c:pt>
                <c:pt idx="5">
                  <c:v>99.951211736407416</c:v>
                </c:pt>
                <c:pt idx="6">
                  <c:v>99.885952978821152</c:v>
                </c:pt>
                <c:pt idx="7">
                  <c:v>99.963794398905804</c:v>
                </c:pt>
                <c:pt idx="8">
                  <c:v>99.808913445872889</c:v>
                </c:pt>
                <c:pt idx="9">
                  <c:v>100.48387833528676</c:v>
                </c:pt>
                <c:pt idx="10">
                  <c:v>100.64876120739201</c:v>
                </c:pt>
                <c:pt idx="11">
                  <c:v>101.05074811664778</c:v>
                </c:pt>
                <c:pt idx="12">
                  <c:v>101.89645506658323</c:v>
                </c:pt>
                <c:pt idx="13">
                  <c:v>102.34221529654988</c:v>
                </c:pt>
                <c:pt idx="14">
                  <c:v>102.03256801742175</c:v>
                </c:pt>
                <c:pt idx="15">
                  <c:v>101.83820045868544</c:v>
                </c:pt>
                <c:pt idx="16">
                  <c:v>102.52579645838364</c:v>
                </c:pt>
                <c:pt idx="17">
                  <c:v>103.51156686118186</c:v>
                </c:pt>
                <c:pt idx="18">
                  <c:v>103.10977551638894</c:v>
                </c:pt>
                <c:pt idx="19">
                  <c:v>104.12317818652797</c:v>
                </c:pt>
                <c:pt idx="20">
                  <c:v>106.06625790628914</c:v>
                </c:pt>
                <c:pt idx="21">
                  <c:v>105.40112224676692</c:v>
                </c:pt>
                <c:pt idx="22">
                  <c:v>105.26972834493552</c:v>
                </c:pt>
                <c:pt idx="23">
                  <c:v>105.41677159828492</c:v>
                </c:pt>
                <c:pt idx="24">
                  <c:v>106.33392647664147</c:v>
                </c:pt>
                <c:pt idx="25">
                  <c:v>107.08314545509521</c:v>
                </c:pt>
                <c:pt idx="26">
                  <c:v>106.87239023116537</c:v>
                </c:pt>
                <c:pt idx="27">
                  <c:v>108.04095893881495</c:v>
                </c:pt>
                <c:pt idx="28">
                  <c:v>106.05317021950147</c:v>
                </c:pt>
                <c:pt idx="29">
                  <c:v>103.55372045595028</c:v>
                </c:pt>
                <c:pt idx="30">
                  <c:v>106.94167638365739</c:v>
                </c:pt>
                <c:pt idx="31">
                  <c:v>107.53507937236823</c:v>
                </c:pt>
                <c:pt idx="32">
                  <c:v>108.18044456821561</c:v>
                </c:pt>
                <c:pt idx="33">
                  <c:v>111.55104982870949</c:v>
                </c:pt>
                <c:pt idx="34">
                  <c:v>113.88702364462569</c:v>
                </c:pt>
                <c:pt idx="35">
                  <c:v>115.62364664131299</c:v>
                </c:pt>
                <c:pt idx="36">
                  <c:v>116.09530506957103</c:v>
                </c:pt>
                <c:pt idx="37">
                  <c:v>117.20900216124632</c:v>
                </c:pt>
                <c:pt idx="38">
                  <c:v>117.46168434219275</c:v>
                </c:pt>
                <c:pt idx="39">
                  <c:v>117.82155792033633</c:v>
                </c:pt>
                <c:pt idx="40">
                  <c:v>118.84924478983724</c:v>
                </c:pt>
              </c:numCache>
            </c:numRef>
          </c:val>
          <c:smooth val="0"/>
          <c:extLst>
            <c:ext xmlns:c16="http://schemas.microsoft.com/office/drawing/2014/chart" uri="{C3380CC4-5D6E-409C-BE32-E72D297353CC}">
              <c16:uniqueId val="{00000002-A4E1-484D-A885-3125EF28777B}"/>
            </c:ext>
          </c:extLst>
        </c:ser>
        <c:ser>
          <c:idx val="3"/>
          <c:order val="3"/>
          <c:tx>
            <c:strRef>
              <c:f>'Données graph 1 et 2'!$AP$8:$AP$9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2'!$AP$10:$AP$50</c:f>
              <c:numCache>
                <c:formatCode>#\ ##0.0</c:formatCode>
                <c:ptCount val="41"/>
                <c:pt idx="0">
                  <c:v>100</c:v>
                </c:pt>
                <c:pt idx="1">
                  <c:v>99.977959839639809</c:v>
                </c:pt>
                <c:pt idx="2">
                  <c:v>100.47105321845895</c:v>
                </c:pt>
                <c:pt idx="3">
                  <c:v>100.6353188405741</c:v>
                </c:pt>
                <c:pt idx="4">
                  <c:v>101.4056240423091</c:v>
                </c:pt>
                <c:pt idx="5">
                  <c:v>100.88641130682537</c:v>
                </c:pt>
                <c:pt idx="6">
                  <c:v>100.43642132602666</c:v>
                </c:pt>
                <c:pt idx="7">
                  <c:v>100.93136497265991</c:v>
                </c:pt>
                <c:pt idx="8">
                  <c:v>100.54549926835345</c:v>
                </c:pt>
                <c:pt idx="9">
                  <c:v>100.88993931572108</c:v>
                </c:pt>
                <c:pt idx="10">
                  <c:v>101.32203320399695</c:v>
                </c:pt>
                <c:pt idx="11">
                  <c:v>101.6032119147921</c:v>
                </c:pt>
                <c:pt idx="12">
                  <c:v>101.69811819443196</c:v>
                </c:pt>
                <c:pt idx="13">
                  <c:v>101.96919330712528</c:v>
                </c:pt>
                <c:pt idx="14">
                  <c:v>101.7979047412701</c:v>
                </c:pt>
                <c:pt idx="15">
                  <c:v>101.64469666093005</c:v>
                </c:pt>
                <c:pt idx="16">
                  <c:v>101.85063705207698</c:v>
                </c:pt>
                <c:pt idx="17">
                  <c:v>101.8666620957206</c:v>
                </c:pt>
                <c:pt idx="18">
                  <c:v>101.80975531277994</c:v>
                </c:pt>
                <c:pt idx="19">
                  <c:v>101.38619509807741</c:v>
                </c:pt>
                <c:pt idx="20">
                  <c:v>101.0288912244482</c:v>
                </c:pt>
                <c:pt idx="21">
                  <c:v>100.38499619699112</c:v>
                </c:pt>
                <c:pt idx="22">
                  <c:v>99.982876451260509</c:v>
                </c:pt>
                <c:pt idx="23">
                  <c:v>100.1837943162317</c:v>
                </c:pt>
                <c:pt idx="24">
                  <c:v>100.47504323249466</c:v>
                </c:pt>
                <c:pt idx="25">
                  <c:v>100.84160725222522</c:v>
                </c:pt>
                <c:pt idx="26">
                  <c:v>101.63090969761224</c:v>
                </c:pt>
                <c:pt idx="27">
                  <c:v>101.81259629524202</c:v>
                </c:pt>
                <c:pt idx="28">
                  <c:v>101.80243728762423</c:v>
                </c:pt>
                <c:pt idx="29">
                  <c:v>100.40059445117977</c:v>
                </c:pt>
                <c:pt idx="30">
                  <c:v>101.52530500364574</c:v>
                </c:pt>
                <c:pt idx="31">
                  <c:v>101.7089944107616</c:v>
                </c:pt>
                <c:pt idx="32">
                  <c:v>101.99370245472481</c:v>
                </c:pt>
                <c:pt idx="33">
                  <c:v>101.91586005727721</c:v>
                </c:pt>
                <c:pt idx="34">
                  <c:v>102.29304814386977</c:v>
                </c:pt>
                <c:pt idx="35">
                  <c:v>102.60217525296285</c:v>
                </c:pt>
                <c:pt idx="36">
                  <c:v>102.45036252213984</c:v>
                </c:pt>
                <c:pt idx="37">
                  <c:v>102.37513103911522</c:v>
                </c:pt>
                <c:pt idx="38">
                  <c:v>102.27827903845088</c:v>
                </c:pt>
                <c:pt idx="39">
                  <c:v>102.03813784984406</c:v>
                </c:pt>
                <c:pt idx="40">
                  <c:v>102.1791553552315</c:v>
                </c:pt>
              </c:numCache>
            </c:numRef>
          </c:val>
          <c:smooth val="0"/>
          <c:extLst>
            <c:ext xmlns:c16="http://schemas.microsoft.com/office/drawing/2014/chart" uri="{C3380CC4-5D6E-409C-BE32-E72D297353CC}">
              <c16:uniqueId val="{00000003-A4E1-484D-A885-3125EF28777B}"/>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4"/>
        <c:tickMarkSkip val="4"/>
        <c:noMultiLvlLbl val="0"/>
      </c:catAx>
      <c:valAx>
        <c:axId val="211348480"/>
        <c:scaling>
          <c:orientation val="minMax"/>
          <c:max val="120"/>
          <c:min val="85"/>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baseline="0">
                <a:effectLst/>
              </a:rPr>
              <a:t>Evolution des DPAE par type de contrat, </a:t>
            </a:r>
            <a:endParaRPr lang="fr-FR" sz="1400" b="1">
              <a:effectLst/>
            </a:endParaRPr>
          </a:p>
          <a:p>
            <a:pPr>
              <a:defRPr sz="1000" b="0" i="0" u="none" strike="noStrike" baseline="0">
                <a:solidFill>
                  <a:srgbClr val="000000"/>
                </a:solidFill>
                <a:latin typeface="Calibri"/>
                <a:ea typeface="Calibri"/>
                <a:cs typeface="Calibri"/>
              </a:defRPr>
            </a:pPr>
            <a:r>
              <a:rPr lang="fr-FR" sz="1400" b="1" i="0" baseline="0">
                <a:effectLst/>
              </a:rPr>
              <a:t>dans le Var</a:t>
            </a:r>
            <a:endParaRPr lang="fr-FR" sz="1400" b="1">
              <a:effectLst/>
            </a:endParaRPr>
          </a:p>
          <a:p>
            <a:pPr>
              <a:defRPr sz="1000" b="0" i="0" u="none" strike="noStrike" baseline="0">
                <a:solidFill>
                  <a:srgbClr val="000000"/>
                </a:solidFill>
                <a:latin typeface="Calibri"/>
                <a:ea typeface="Calibri"/>
                <a:cs typeface="Calibri"/>
              </a:defRPr>
            </a:pPr>
            <a:r>
              <a:rPr lang="fr-FR" sz="1200" b="0" i="1" baseline="0">
                <a:effectLst/>
              </a:rPr>
              <a:t>(données CVS, base 100 au 1</a:t>
            </a:r>
            <a:r>
              <a:rPr lang="fr-FR" sz="1200" b="0" i="1" baseline="30000">
                <a:effectLst/>
              </a:rPr>
              <a:t>er</a:t>
            </a:r>
            <a:r>
              <a:rPr lang="fr-FR" sz="1200" b="0" i="1" baseline="0">
                <a:effectLst/>
              </a:rPr>
              <a:t> trimestre 2013)</a:t>
            </a:r>
            <a:endParaRPr lang="fr-FR" sz="1200">
              <a:effectLst/>
            </a:endParaRPr>
          </a:p>
        </c:rich>
      </c:tx>
      <c:layout>
        <c:manualLayout>
          <c:xMode val="edge"/>
          <c:yMode val="edge"/>
          <c:x val="0.29091766691218929"/>
          <c:y val="0"/>
        </c:manualLayout>
      </c:layout>
      <c:overlay val="0"/>
      <c:spPr>
        <a:solidFill>
          <a:sysClr val="window" lastClr="FFFFFF"/>
        </a:solidFill>
        <a:ln w="25400">
          <a:noFill/>
        </a:ln>
      </c:spPr>
    </c:title>
    <c:autoTitleDeleted val="0"/>
    <c:plotArea>
      <c:layout>
        <c:manualLayout>
          <c:layoutTarget val="inner"/>
          <c:xMode val="edge"/>
          <c:yMode val="edge"/>
          <c:x val="7.7799010301577903E-2"/>
          <c:y val="0.21001566315074691"/>
          <c:w val="0.86019971469329792"/>
          <c:h val="0.68328684786054095"/>
        </c:manualLayout>
      </c:layout>
      <c:lineChart>
        <c:grouping val="standard"/>
        <c:varyColors val="0"/>
        <c:ser>
          <c:idx val="1"/>
          <c:order val="0"/>
          <c:tx>
            <c:v>CDD de plus d'un mois</c:v>
          </c:tx>
          <c:spPr>
            <a:ln w="25400">
              <a:solidFill>
                <a:schemeClr val="accent6"/>
              </a:solidFill>
            </a:ln>
          </c:spPr>
          <c:marker>
            <c:symbol val="none"/>
          </c:marker>
          <c:cat>
            <c:strRef>
              <c:f>'Dep 04'!$F$2:$F$42</c:f>
              <c:strCache>
                <c:ptCount val="41"/>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strCache>
            </c:strRef>
          </c:cat>
          <c:val>
            <c:numRef>
              <c:f>'Dep 83'!$G$2:$G$42</c:f>
              <c:numCache>
                <c:formatCode>General</c:formatCode>
                <c:ptCount val="41"/>
                <c:pt idx="0">
                  <c:v>100</c:v>
                </c:pt>
                <c:pt idx="1">
                  <c:v>95.020469418738145</c:v>
                </c:pt>
                <c:pt idx="2">
                  <c:v>97.954033207449882</c:v>
                </c:pt>
                <c:pt idx="3">
                  <c:v>95.644116825304664</c:v>
                </c:pt>
                <c:pt idx="4">
                  <c:v>91.593457990448996</c:v>
                </c:pt>
                <c:pt idx="5">
                  <c:v>102.16535804197223</c:v>
                </c:pt>
                <c:pt idx="6">
                  <c:v>97.215570845188125</c:v>
                </c:pt>
                <c:pt idx="7">
                  <c:v>98.202130182450205</c:v>
                </c:pt>
                <c:pt idx="8">
                  <c:v>102.35634168094347</c:v>
                </c:pt>
                <c:pt idx="9">
                  <c:v>103.35239543713992</c:v>
                </c:pt>
                <c:pt idx="10">
                  <c:v>103.98983316639901</c:v>
                </c:pt>
                <c:pt idx="11">
                  <c:v>106.75598572805769</c:v>
                </c:pt>
                <c:pt idx="12">
                  <c:v>114.56644121573353</c:v>
                </c:pt>
                <c:pt idx="13">
                  <c:v>106.73174513516048</c:v>
                </c:pt>
                <c:pt idx="14">
                  <c:v>112.10329475635181</c:v>
                </c:pt>
                <c:pt idx="15">
                  <c:v>117.36730892967293</c:v>
                </c:pt>
                <c:pt idx="16">
                  <c:v>113.23118936332929</c:v>
                </c:pt>
                <c:pt idx="17">
                  <c:v>113.22605251229589</c:v>
                </c:pt>
                <c:pt idx="18">
                  <c:v>111.16049716337861</c:v>
                </c:pt>
                <c:pt idx="19">
                  <c:v>115.19411094702158</c:v>
                </c:pt>
                <c:pt idx="20">
                  <c:v>126.2228631713546</c:v>
                </c:pt>
                <c:pt idx="21">
                  <c:v>114.02560616652097</c:v>
                </c:pt>
                <c:pt idx="22">
                  <c:v>116.54533687389834</c:v>
                </c:pt>
                <c:pt idx="23">
                  <c:v>122.58224523814143</c:v>
                </c:pt>
                <c:pt idx="24">
                  <c:v>121.54885551448085</c:v>
                </c:pt>
                <c:pt idx="25">
                  <c:v>119.68010205334511</c:v>
                </c:pt>
                <c:pt idx="26">
                  <c:v>118.95639197902685</c:v>
                </c:pt>
                <c:pt idx="27">
                  <c:v>120.09581382622976</c:v>
                </c:pt>
                <c:pt idx="28">
                  <c:v>114.22800848015548</c:v>
                </c:pt>
                <c:pt idx="29">
                  <c:v>74.061911266834912</c:v>
                </c:pt>
                <c:pt idx="30">
                  <c:v>123.83219339169003</c:v>
                </c:pt>
                <c:pt idx="31">
                  <c:v>95.588273799432727</c:v>
                </c:pt>
                <c:pt idx="32">
                  <c:v>95.026887271537561</c:v>
                </c:pt>
                <c:pt idx="33">
                  <c:v>121.8781420480902</c:v>
                </c:pt>
                <c:pt idx="34">
                  <c:v>138.46339785489002</c:v>
                </c:pt>
                <c:pt idx="35">
                  <c:v>135.2572958469267</c:v>
                </c:pt>
                <c:pt idx="36">
                  <c:v>132.04749557594994</c:v>
                </c:pt>
                <c:pt idx="37">
                  <c:v>131.24327604324614</c:v>
                </c:pt>
                <c:pt idx="38">
                  <c:v>135.32549188979536</c:v>
                </c:pt>
                <c:pt idx="39">
                  <c:v>140.70801906547453</c:v>
                </c:pt>
                <c:pt idx="40">
                  <c:v>135.09440631307348</c:v>
                </c:pt>
              </c:numCache>
            </c:numRef>
          </c:val>
          <c:smooth val="0"/>
          <c:extLst>
            <c:ext xmlns:c16="http://schemas.microsoft.com/office/drawing/2014/chart" uri="{C3380CC4-5D6E-409C-BE32-E72D297353CC}">
              <c16:uniqueId val="{00000000-F9DD-471B-B5A9-DE15A8FC2EF3}"/>
            </c:ext>
          </c:extLst>
        </c:ser>
        <c:ser>
          <c:idx val="0"/>
          <c:order val="1"/>
          <c:tx>
            <c:v>CDI</c:v>
          </c:tx>
          <c:spPr>
            <a:ln w="25400">
              <a:solidFill>
                <a:schemeClr val="tx2">
                  <a:lumMod val="60000"/>
                  <a:lumOff val="40000"/>
                </a:schemeClr>
              </a:solidFill>
            </a:ln>
          </c:spPr>
          <c:marker>
            <c:symbol val="none"/>
          </c:marker>
          <c:cat>
            <c:strRef>
              <c:f>'Dep 04'!$F$2:$F$42</c:f>
              <c:strCache>
                <c:ptCount val="41"/>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strCache>
            </c:strRef>
          </c:cat>
          <c:val>
            <c:numRef>
              <c:f>'Dep 83'!$H$2:$H$42</c:f>
              <c:numCache>
                <c:formatCode>General</c:formatCode>
                <c:ptCount val="41"/>
                <c:pt idx="0">
                  <c:v>100</c:v>
                </c:pt>
                <c:pt idx="1">
                  <c:v>97.571883443725383</c:v>
                </c:pt>
                <c:pt idx="2">
                  <c:v>99.103678049987266</c:v>
                </c:pt>
                <c:pt idx="3">
                  <c:v>98.630884233226112</c:v>
                </c:pt>
                <c:pt idx="4">
                  <c:v>96.407862468173107</c:v>
                </c:pt>
                <c:pt idx="5">
                  <c:v>97.576461909308676</c:v>
                </c:pt>
                <c:pt idx="6">
                  <c:v>95.778304935144035</c:v>
                </c:pt>
                <c:pt idx="7">
                  <c:v>94.288754958573676</c:v>
                </c:pt>
                <c:pt idx="8">
                  <c:v>93.602655601507706</c:v>
                </c:pt>
                <c:pt idx="9">
                  <c:v>95.861726139771335</c:v>
                </c:pt>
                <c:pt idx="10">
                  <c:v>97.641500417897788</c:v>
                </c:pt>
                <c:pt idx="11">
                  <c:v>104.84345714864618</c:v>
                </c:pt>
                <c:pt idx="12">
                  <c:v>105.67797598101576</c:v>
                </c:pt>
                <c:pt idx="13">
                  <c:v>112.04201715132372</c:v>
                </c:pt>
                <c:pt idx="14">
                  <c:v>108.70815352484109</c:v>
                </c:pt>
                <c:pt idx="15">
                  <c:v>115.38930341694086</c:v>
                </c:pt>
                <c:pt idx="16">
                  <c:v>112.18190217432414</c:v>
                </c:pt>
                <c:pt idx="17">
                  <c:v>120.00776166470803</c:v>
                </c:pt>
                <c:pt idx="18">
                  <c:v>125.65831389748958</c:v>
                </c:pt>
                <c:pt idx="19">
                  <c:v>126.56131591947317</c:v>
                </c:pt>
                <c:pt idx="20">
                  <c:v>135.70991804626533</c:v>
                </c:pt>
                <c:pt idx="21">
                  <c:v>132.20515847339976</c:v>
                </c:pt>
                <c:pt idx="22">
                  <c:v>136.58902271015677</c:v>
                </c:pt>
                <c:pt idx="23">
                  <c:v>134.06743174372264</c:v>
                </c:pt>
                <c:pt idx="24">
                  <c:v>137.4924079435639</c:v>
                </c:pt>
                <c:pt idx="25">
                  <c:v>134.40248207321108</c:v>
                </c:pt>
                <c:pt idx="26">
                  <c:v>136.40098505293167</c:v>
                </c:pt>
                <c:pt idx="27">
                  <c:v>144.76476217564715</c:v>
                </c:pt>
                <c:pt idx="28">
                  <c:v>131.41817295047139</c:v>
                </c:pt>
                <c:pt idx="29">
                  <c:v>76.564713772062959</c:v>
                </c:pt>
                <c:pt idx="30">
                  <c:v>139.5626855429403</c:v>
                </c:pt>
                <c:pt idx="31">
                  <c:v>117.13770843536638</c:v>
                </c:pt>
                <c:pt idx="32">
                  <c:v>121.53384364698978</c:v>
                </c:pt>
                <c:pt idx="33">
                  <c:v>153.56271383203807</c:v>
                </c:pt>
                <c:pt idx="34">
                  <c:v>159.00107637644697</c:v>
                </c:pt>
                <c:pt idx="35">
                  <c:v>165.39212194904525</c:v>
                </c:pt>
                <c:pt idx="36">
                  <c:v>167.24507764637738</c:v>
                </c:pt>
                <c:pt idx="37">
                  <c:v>169.56438543912108</c:v>
                </c:pt>
                <c:pt idx="38">
                  <c:v>171.48884585502725</c:v>
                </c:pt>
                <c:pt idx="39">
                  <c:v>176.57877400436408</c:v>
                </c:pt>
                <c:pt idx="40">
                  <c:v>172.81782014906423</c:v>
                </c:pt>
              </c:numCache>
            </c:numRef>
          </c:val>
          <c:smooth val="0"/>
          <c:extLst>
            <c:ext xmlns:c16="http://schemas.microsoft.com/office/drawing/2014/chart" uri="{C3380CC4-5D6E-409C-BE32-E72D297353CC}">
              <c16:uniqueId val="{00000001-F9DD-471B-B5A9-DE15A8FC2EF3}"/>
            </c:ext>
          </c:extLst>
        </c:ser>
        <c:ser>
          <c:idx val="2"/>
          <c:order val="2"/>
          <c:tx>
            <c:v>Total</c:v>
          </c:tx>
          <c:spPr>
            <a:ln w="25400">
              <a:solidFill>
                <a:schemeClr val="bg1">
                  <a:lumMod val="50000"/>
                </a:schemeClr>
              </a:solidFill>
            </a:ln>
          </c:spPr>
          <c:marker>
            <c:symbol val="none"/>
          </c:marker>
          <c:cat>
            <c:strRef>
              <c:f>'Dep 04'!$F$2:$F$42</c:f>
              <c:strCache>
                <c:ptCount val="41"/>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strCache>
            </c:strRef>
          </c:cat>
          <c:val>
            <c:numRef>
              <c:f>'Dep 83'!$I$2:$I$42</c:f>
              <c:numCache>
                <c:formatCode>General</c:formatCode>
                <c:ptCount val="41"/>
                <c:pt idx="0">
                  <c:v>100</c:v>
                </c:pt>
                <c:pt idx="1">
                  <c:v>95.910671821976862</c:v>
                </c:pt>
                <c:pt idx="2">
                  <c:v>98.355150623782535</c:v>
                </c:pt>
                <c:pt idx="3">
                  <c:v>96.686216421217992</c:v>
                </c:pt>
                <c:pt idx="4">
                  <c:v>93.273230224300647</c:v>
                </c:pt>
                <c:pt idx="5">
                  <c:v>100.56426691152333</c:v>
                </c:pt>
                <c:pt idx="6">
                  <c:v>96.714100854553919</c:v>
                </c:pt>
                <c:pt idx="7">
                  <c:v>96.836732016981088</c:v>
                </c:pt>
                <c:pt idx="8">
                  <c:v>99.302132403736877</c:v>
                </c:pt>
                <c:pt idx="9">
                  <c:v>100.73885967027536</c:v>
                </c:pt>
                <c:pt idx="10">
                  <c:v>101.7748649119609</c:v>
                </c:pt>
                <c:pt idx="11">
                  <c:v>106.08869397494311</c:v>
                </c:pt>
                <c:pt idx="12">
                  <c:v>111.46520674905808</c:v>
                </c:pt>
                <c:pt idx="13">
                  <c:v>108.58452828377685</c:v>
                </c:pt>
                <c:pt idx="14">
                  <c:v>110.91871128458823</c:v>
                </c:pt>
                <c:pt idx="15">
                  <c:v>116.67717191395973</c:v>
                </c:pt>
                <c:pt idx="16">
                  <c:v>112.86508728495545</c:v>
                </c:pt>
                <c:pt idx="17">
                  <c:v>115.59222818054067</c:v>
                </c:pt>
                <c:pt idx="18">
                  <c:v>116.21886525731611</c:v>
                </c:pt>
                <c:pt idx="19">
                  <c:v>119.16019135791616</c:v>
                </c:pt>
                <c:pt idx="20">
                  <c:v>129.53294885975845</c:v>
                </c:pt>
                <c:pt idx="21">
                  <c:v>120.36855207608124</c:v>
                </c:pt>
                <c:pt idx="22">
                  <c:v>123.53868923711914</c:v>
                </c:pt>
                <c:pt idx="23">
                  <c:v>126.58949005563611</c:v>
                </c:pt>
                <c:pt idx="24">
                  <c:v>127.11164875365468</c:v>
                </c:pt>
                <c:pt idx="25">
                  <c:v>124.81682151428953</c:v>
                </c:pt>
                <c:pt idx="26">
                  <c:v>125.04290656498837</c:v>
                </c:pt>
                <c:pt idx="27">
                  <c:v>128.70294575031375</c:v>
                </c:pt>
                <c:pt idx="28">
                  <c:v>120.22575152525796</c:v>
                </c:pt>
                <c:pt idx="29">
                  <c:v>74.935152843139647</c:v>
                </c:pt>
                <c:pt idx="30">
                  <c:v>129.32064872666487</c:v>
                </c:pt>
                <c:pt idx="31">
                  <c:v>103.10699021059607</c:v>
                </c:pt>
                <c:pt idx="32">
                  <c:v>104.27531031729924</c:v>
                </c:pt>
                <c:pt idx="33">
                  <c:v>132.93306362155036</c:v>
                </c:pt>
                <c:pt idx="34">
                  <c:v>145.62910698629048</c:v>
                </c:pt>
                <c:pt idx="35">
                  <c:v>145.77150261798224</c:v>
                </c:pt>
                <c:pt idx="36">
                  <c:v>144.32812578352409</c:v>
                </c:pt>
                <c:pt idx="37">
                  <c:v>144.61372213505692</c:v>
                </c:pt>
                <c:pt idx="38">
                  <c:v>147.94308522970144</c:v>
                </c:pt>
                <c:pt idx="39">
                  <c:v>153.22352299382908</c:v>
                </c:pt>
                <c:pt idx="40">
                  <c:v>148.25631313269903</c:v>
                </c:pt>
              </c:numCache>
            </c:numRef>
          </c:val>
          <c:smooth val="0"/>
          <c:extLst>
            <c:ext xmlns:c16="http://schemas.microsoft.com/office/drawing/2014/chart" uri="{C3380CC4-5D6E-409C-BE32-E72D297353CC}">
              <c16:uniqueId val="{00000002-F9DD-471B-B5A9-DE15A8FC2EF3}"/>
            </c:ext>
          </c:extLst>
        </c:ser>
        <c:dLbls>
          <c:showLegendKey val="0"/>
          <c:showVal val="0"/>
          <c:showCatName val="0"/>
          <c:showSerName val="0"/>
          <c:showPercent val="0"/>
          <c:showBubbleSize val="0"/>
        </c:dLbls>
        <c:smooth val="0"/>
        <c:axId val="210598528"/>
        <c:axId val="212083072"/>
      </c:lineChart>
      <c:catAx>
        <c:axId val="210598528"/>
        <c:scaling>
          <c:orientation val="minMax"/>
        </c:scaling>
        <c:delete val="0"/>
        <c:axPos val="b"/>
        <c:majorGridlines>
          <c:spPr>
            <a:ln w="3175">
              <a:solidFill>
                <a:srgbClr val="969696"/>
              </a:solidFill>
              <a:prstDash val="sysDash"/>
            </a:ln>
          </c:spPr>
        </c:majorGridlines>
        <c:numFmt formatCode="General" sourceLinked="1"/>
        <c:majorTickMark val="none"/>
        <c:minorTickMark val="none"/>
        <c:tickLblPos val="low"/>
        <c:spPr>
          <a:ln w="31750"/>
        </c:spPr>
        <c:txPr>
          <a:bodyPr rot="0" vert="horz"/>
          <a:lstStyle/>
          <a:p>
            <a:pPr>
              <a:defRPr sz="1000" b="0" i="0" u="none" strike="noStrike" baseline="0">
                <a:solidFill>
                  <a:srgbClr val="000000"/>
                </a:solidFill>
                <a:latin typeface="Calibri"/>
                <a:ea typeface="Calibri"/>
                <a:cs typeface="Calibri"/>
              </a:defRPr>
            </a:pPr>
            <a:endParaRPr lang="fr-FR"/>
          </a:p>
        </c:txPr>
        <c:crossAx val="212083072"/>
        <c:crossesAt val="100"/>
        <c:auto val="0"/>
        <c:lblAlgn val="ctr"/>
        <c:lblOffset val="100"/>
        <c:tickLblSkip val="4"/>
        <c:tickMarkSkip val="4"/>
        <c:noMultiLvlLbl val="0"/>
      </c:catAx>
      <c:valAx>
        <c:axId val="212083072"/>
        <c:scaling>
          <c:orientation val="minMax"/>
          <c:max val="180"/>
          <c:min val="7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10598528"/>
        <c:crossesAt val="1"/>
        <c:crossBetween val="midCat"/>
        <c:majorUnit val="10"/>
        <c:minorUnit val="0.2"/>
      </c:valAx>
      <c:spPr>
        <a:ln>
          <a:solidFill>
            <a:schemeClr val="bg1">
              <a:lumMod val="50000"/>
            </a:schemeClr>
          </a:solidFill>
        </a:ln>
      </c:spPr>
    </c:plotArea>
    <c:legend>
      <c:legendPos val="t"/>
      <c:overlay val="0"/>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GRAPHIQUE_stocks_bénéf'!$BD$3:$BE$55</c:f>
              <c:multiLvlStrCache>
                <c:ptCount val="5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GRAPHIQUE_stocks_bénéf'!$BF$3:$BF$55</c:f>
              <c:numCache>
                <c:formatCode>#,##0</c:formatCode>
                <c:ptCount val="53"/>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3431</c:v>
                </c:pt>
                <c:pt idx="17">
                  <c:v>3515</c:v>
                </c:pt>
                <c:pt idx="18">
                  <c:v>3221</c:v>
                </c:pt>
                <c:pt idx="19">
                  <c:v>3158</c:v>
                </c:pt>
                <c:pt idx="20">
                  <c:v>3335</c:v>
                </c:pt>
                <c:pt idx="21">
                  <c:v>3434</c:v>
                </c:pt>
                <c:pt idx="22">
                  <c:v>3413</c:v>
                </c:pt>
                <c:pt idx="23">
                  <c:v>3591</c:v>
                </c:pt>
                <c:pt idx="24">
                  <c:v>3695</c:v>
                </c:pt>
                <c:pt idx="25">
                  <c:v>3707</c:v>
                </c:pt>
                <c:pt idx="26">
                  <c:v>3581</c:v>
                </c:pt>
                <c:pt idx="27">
                  <c:v>3593</c:v>
                </c:pt>
                <c:pt idx="28">
                  <c:v>3642</c:v>
                </c:pt>
                <c:pt idx="29">
                  <c:v>3499</c:v>
                </c:pt>
                <c:pt idx="30">
                  <c:v>2483</c:v>
                </c:pt>
                <c:pt idx="31">
                  <c:v>1852</c:v>
                </c:pt>
                <c:pt idx="32">
                  <c:v>1641</c:v>
                </c:pt>
                <c:pt idx="33">
                  <c:v>1406</c:v>
                </c:pt>
                <c:pt idx="34">
                  <c:v>1478</c:v>
                </c:pt>
                <c:pt idx="35">
                  <c:v>1487</c:v>
                </c:pt>
                <c:pt idx="36">
                  <c:v>1562</c:v>
                </c:pt>
                <c:pt idx="37">
                  <c:v>1597</c:v>
                </c:pt>
                <c:pt idx="38">
                  <c:v>1613</c:v>
                </c:pt>
                <c:pt idx="39">
                  <c:v>1403</c:v>
                </c:pt>
                <c:pt idx="40">
                  <c:v>1364</c:v>
                </c:pt>
                <c:pt idx="41">
                  <c:v>1203</c:v>
                </c:pt>
                <c:pt idx="42">
                  <c:v>1159</c:v>
                </c:pt>
                <c:pt idx="43">
                  <c:v>1158</c:v>
                </c:pt>
                <c:pt idx="44">
                  <c:v>1195</c:v>
                </c:pt>
                <c:pt idx="45">
                  <c:v>1208</c:v>
                </c:pt>
                <c:pt idx="46">
                  <c:v>1224</c:v>
                </c:pt>
                <c:pt idx="47">
                  <c:v>1303</c:v>
                </c:pt>
                <c:pt idx="48">
                  <c:v>1296</c:v>
                </c:pt>
                <c:pt idx="49">
                  <c:v>1172</c:v>
                </c:pt>
                <c:pt idx="50">
                  <c:v>809</c:v>
                </c:pt>
                <c:pt idx="51">
                  <c:v>597</c:v>
                </c:pt>
                <c:pt idx="52">
                  <c:v>445</c:v>
                </c:pt>
              </c:numCache>
            </c:numRef>
          </c:val>
          <c:extLst>
            <c:ext xmlns:c16="http://schemas.microsoft.com/office/drawing/2014/chart" uri="{C3380CC4-5D6E-409C-BE32-E72D297353CC}">
              <c16:uniqueId val="{00000000-0309-448C-B1B4-0480AEBD04A0}"/>
            </c:ext>
          </c:extLst>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GRAPHIQUE_stocks_bénéf'!$BD$3:$BE$55</c:f>
              <c:multiLvlStrCache>
                <c:ptCount val="5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GRAPHIQUE_stocks_bénéf'!$BI$3:$BI$55</c:f>
              <c:numCache>
                <c:formatCode>#,##0</c:formatCode>
                <c:ptCount val="53"/>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402</c:v>
                </c:pt>
                <c:pt idx="21">
                  <c:v>569</c:v>
                </c:pt>
                <c:pt idx="22">
                  <c:v>657</c:v>
                </c:pt>
                <c:pt idx="23">
                  <c:v>746</c:v>
                </c:pt>
                <c:pt idx="24">
                  <c:v>887</c:v>
                </c:pt>
                <c:pt idx="25">
                  <c:v>805</c:v>
                </c:pt>
                <c:pt idx="26">
                  <c:v>624</c:v>
                </c:pt>
                <c:pt idx="27">
                  <c:v>543</c:v>
                </c:pt>
                <c:pt idx="28">
                  <c:v>507</c:v>
                </c:pt>
                <c:pt idx="29">
                  <c:v>396</c:v>
                </c:pt>
                <c:pt idx="30">
                  <c:v>293</c:v>
                </c:pt>
                <c:pt idx="31">
                  <c:v>191</c:v>
                </c:pt>
                <c:pt idx="32">
                  <c:v>66</c:v>
                </c:pt>
                <c:pt idx="33">
                  <c:v>5</c:v>
                </c:pt>
                <c:pt idx="34">
                  <c:v>0</c:v>
                </c:pt>
                <c:pt idx="35">
                  <c:v>1</c:v>
                </c:pt>
                <c:pt idx="36">
                  <c:v>2</c:v>
                </c:pt>
                <c:pt idx="37">
                  <c:v>3</c:v>
                </c:pt>
                <c:pt idx="38">
                  <c:v>0</c:v>
                </c:pt>
                <c:pt idx="39">
                  <c:v>1</c:v>
                </c:pt>
                <c:pt idx="40">
                  <c:v>1</c:v>
                </c:pt>
                <c:pt idx="41">
                  <c:v>1</c:v>
                </c:pt>
                <c:pt idx="42">
                  <c:v>1</c:v>
                </c:pt>
                <c:pt idx="43">
                  <c:v>36</c:v>
                </c:pt>
                <c:pt idx="44">
                  <c:v>197</c:v>
                </c:pt>
                <c:pt idx="45">
                  <c:v>372</c:v>
                </c:pt>
                <c:pt idx="46">
                  <c:v>479</c:v>
                </c:pt>
                <c:pt idx="47">
                  <c:v>602</c:v>
                </c:pt>
                <c:pt idx="48">
                  <c:v>688</c:v>
                </c:pt>
                <c:pt idx="49">
                  <c:v>553</c:v>
                </c:pt>
                <c:pt idx="50">
                  <c:v>380</c:v>
                </c:pt>
                <c:pt idx="51">
                  <c:v>317</c:v>
                </c:pt>
                <c:pt idx="52">
                  <c:v>261</c:v>
                </c:pt>
              </c:numCache>
            </c:numRef>
          </c:val>
          <c:extLst>
            <c:ext xmlns:c16="http://schemas.microsoft.com/office/drawing/2014/chart" uri="{C3380CC4-5D6E-409C-BE32-E72D297353CC}">
              <c16:uniqueId val="{00000001-0309-448C-B1B4-0480AEBD04A0}"/>
            </c:ext>
          </c:extLst>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GRAPHIQUE_stocks_bénéf'!$BD$3:$BE$55</c:f>
              <c:multiLvlStrCache>
                <c:ptCount val="5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GRAPHIQUE_stocks_bénéf'!$BL$3:$BL$55</c:f>
              <c:numCache>
                <c:formatCode>General</c:formatCode>
                <c:ptCount val="53"/>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1383</c:v>
                </c:pt>
                <c:pt idx="17">
                  <c:v>1484</c:v>
                </c:pt>
                <c:pt idx="18">
                  <c:v>1561</c:v>
                </c:pt>
                <c:pt idx="19">
                  <c:v>1706</c:v>
                </c:pt>
                <c:pt idx="20">
                  <c:v>1772</c:v>
                </c:pt>
                <c:pt idx="21">
                  <c:v>1837</c:v>
                </c:pt>
                <c:pt idx="22">
                  <c:v>1875</c:v>
                </c:pt>
                <c:pt idx="23">
                  <c:v>1950</c:v>
                </c:pt>
                <c:pt idx="24">
                  <c:v>1935</c:v>
                </c:pt>
                <c:pt idx="25">
                  <c:v>1913</c:v>
                </c:pt>
                <c:pt idx="26">
                  <c:v>1803</c:v>
                </c:pt>
                <c:pt idx="27">
                  <c:v>1683</c:v>
                </c:pt>
                <c:pt idx="28">
                  <c:v>1680</c:v>
                </c:pt>
                <c:pt idx="29">
                  <c:v>1546</c:v>
                </c:pt>
                <c:pt idx="30">
                  <c:v>1235</c:v>
                </c:pt>
                <c:pt idx="31">
                  <c:v>1028</c:v>
                </c:pt>
                <c:pt idx="32">
                  <c:v>816</c:v>
                </c:pt>
                <c:pt idx="33">
                  <c:v>657</c:v>
                </c:pt>
                <c:pt idx="34">
                  <c:v>498</c:v>
                </c:pt>
                <c:pt idx="35">
                  <c:v>369</c:v>
                </c:pt>
                <c:pt idx="36">
                  <c:v>278</c:v>
                </c:pt>
                <c:pt idx="37">
                  <c:v>216</c:v>
                </c:pt>
                <c:pt idx="38">
                  <c:v>143</c:v>
                </c:pt>
                <c:pt idx="39">
                  <c:v>90</c:v>
                </c:pt>
                <c:pt idx="40">
                  <c:v>22</c:v>
                </c:pt>
                <c:pt idx="41">
                  <c:v>3</c:v>
                </c:pt>
                <c:pt idx="42">
                  <c:v>0</c:v>
                </c:pt>
                <c:pt idx="43">
                  <c:v>0</c:v>
                </c:pt>
                <c:pt idx="44">
                  <c:v>0</c:v>
                </c:pt>
                <c:pt idx="45">
                  <c:v>0</c:v>
                </c:pt>
                <c:pt idx="46">
                  <c:v>0</c:v>
                </c:pt>
                <c:pt idx="47">
                  <c:v>0</c:v>
                </c:pt>
                <c:pt idx="48">
                  <c:v>0</c:v>
                </c:pt>
                <c:pt idx="49">
                  <c:v>0</c:v>
                </c:pt>
                <c:pt idx="50">
                  <c:v>0</c:v>
                </c:pt>
                <c:pt idx="51">
                  <c:v>0</c:v>
                </c:pt>
                <c:pt idx="52">
                  <c:v>0</c:v>
                </c:pt>
              </c:numCache>
            </c:numRef>
          </c:val>
          <c:extLst>
            <c:ext xmlns:c16="http://schemas.microsoft.com/office/drawing/2014/chart" uri="{C3380CC4-5D6E-409C-BE32-E72D297353CC}">
              <c16:uniqueId val="{00000002-0309-448C-B1B4-0480AEBD04A0}"/>
            </c:ext>
          </c:extLst>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GRAPHIQUE_stocks_bénéf'!$BD$3:$BE$55</c:f>
              <c:multiLvlStrCache>
                <c:ptCount val="5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GRAPHIQUE_stocks_bénéf'!$BM$3:$BM$55</c:f>
              <c:numCache>
                <c:formatCode>General</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806</c:v>
                </c:pt>
                <c:pt idx="25">
                  <c:v>811</c:v>
                </c:pt>
                <c:pt idx="26">
                  <c:v>875</c:v>
                </c:pt>
                <c:pt idx="27">
                  <c:v>859</c:v>
                </c:pt>
                <c:pt idx="28">
                  <c:v>831</c:v>
                </c:pt>
                <c:pt idx="29">
                  <c:v>869</c:v>
                </c:pt>
                <c:pt idx="30">
                  <c:v>846</c:v>
                </c:pt>
                <c:pt idx="31">
                  <c:v>880</c:v>
                </c:pt>
                <c:pt idx="32">
                  <c:v>840</c:v>
                </c:pt>
                <c:pt idx="33">
                  <c:v>888</c:v>
                </c:pt>
                <c:pt idx="34">
                  <c:v>853</c:v>
                </c:pt>
                <c:pt idx="35">
                  <c:v>897</c:v>
                </c:pt>
                <c:pt idx="36">
                  <c:v>855</c:v>
                </c:pt>
                <c:pt idx="37">
                  <c:v>850</c:v>
                </c:pt>
                <c:pt idx="38">
                  <c:v>819</c:v>
                </c:pt>
                <c:pt idx="39">
                  <c:v>855</c:v>
                </c:pt>
                <c:pt idx="40">
                  <c:v>841</c:v>
                </c:pt>
                <c:pt idx="41">
                  <c:v>810</c:v>
                </c:pt>
                <c:pt idx="42">
                  <c:v>863</c:v>
                </c:pt>
                <c:pt idx="43">
                  <c:v>897</c:v>
                </c:pt>
                <c:pt idx="44">
                  <c:v>859</c:v>
                </c:pt>
                <c:pt idx="45">
                  <c:v>905</c:v>
                </c:pt>
                <c:pt idx="46">
                  <c:v>920</c:v>
                </c:pt>
                <c:pt idx="47">
                  <c:v>1000</c:v>
                </c:pt>
                <c:pt idx="48">
                  <c:v>1010</c:v>
                </c:pt>
                <c:pt idx="49">
                  <c:v>1049</c:v>
                </c:pt>
                <c:pt idx="50">
                  <c:v>956</c:v>
                </c:pt>
                <c:pt idx="51">
                  <c:v>1012</c:v>
                </c:pt>
                <c:pt idx="52">
                  <c:v>977</c:v>
                </c:pt>
              </c:numCache>
            </c:numRef>
          </c:val>
          <c:extLst>
            <c:ext xmlns:c16="http://schemas.microsoft.com/office/drawing/2014/chart" uri="{C3380CC4-5D6E-409C-BE32-E72D297353CC}">
              <c16:uniqueId val="{00000003-0309-448C-B1B4-0480AEBD04A0}"/>
            </c:ext>
          </c:extLst>
        </c:ser>
        <c:dLbls>
          <c:showLegendKey val="0"/>
          <c:showVal val="0"/>
          <c:showCatName val="0"/>
          <c:showSerName val="0"/>
          <c:showPercent val="0"/>
          <c:showBubbleSize val="0"/>
        </c:dLbls>
        <c:axId val="388866671"/>
        <c:axId val="1"/>
      </c:areaChart>
      <c:catAx>
        <c:axId val="388866671"/>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4"/>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388866671"/>
        <c:crosses val="autoZero"/>
        <c:crossBetween val="between"/>
        <c:majorUnit val="2000"/>
      </c:valAx>
    </c:plotArea>
    <c:legend>
      <c:legendPos val="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800" b="1" i="0" baseline="0">
                <a:effectLst/>
              </a:rPr>
              <a:t>Stock de bénéficiaires de contrats d'apprentissage dans le Var</a:t>
            </a:r>
          </a:p>
          <a:p>
            <a:pPr>
              <a:defRPr sz="1000" b="0" i="0" u="none" strike="noStrike" baseline="0">
                <a:solidFill>
                  <a:srgbClr val="000000"/>
                </a:solidFill>
                <a:latin typeface="Calibri"/>
                <a:ea typeface="Calibri"/>
                <a:cs typeface="Calibri"/>
              </a:defRPr>
            </a:pPr>
            <a:r>
              <a:rPr lang="fr-FR" sz="1400" b="0" i="0" baseline="0">
                <a:effectLst/>
              </a:rPr>
              <a:t>(données brutes, en nombre)</a:t>
            </a:r>
            <a:endParaRPr lang="fr-FR" sz="1200" b="0">
              <a:effectLst/>
            </a:endParaRPr>
          </a:p>
        </c:rich>
      </c:tx>
      <c:layout>
        <c:manualLayout>
          <c:xMode val="edge"/>
          <c:yMode val="edge"/>
          <c:x val="0.16217141636149754"/>
          <c:y val="2.2880812530450927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appr'!$A$2:$B$22</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2018</c:v>
                  </c:pt>
                  <c:pt idx="4">
                    <c:v>2019</c:v>
                  </c:pt>
                  <c:pt idx="8">
                    <c:v>2020</c:v>
                  </c:pt>
                  <c:pt idx="12">
                    <c:v>2021</c:v>
                  </c:pt>
                  <c:pt idx="16">
                    <c:v>2022</c:v>
                  </c:pt>
                  <c:pt idx="20">
                    <c:v>2023</c:v>
                  </c:pt>
                </c:lvl>
              </c:multiLvlStrCache>
            </c:multiLvlStrRef>
          </c:cat>
          <c:val>
            <c:numRef>
              <c:f>'Graph appr'!$Q$2:$Q$22</c:f>
              <c:numCache>
                <c:formatCode>#,##0</c:formatCode>
                <c:ptCount val="21"/>
                <c:pt idx="0">
                  <c:v>5291</c:v>
                </c:pt>
                <c:pt idx="1">
                  <c:v>5013</c:v>
                </c:pt>
                <c:pt idx="2">
                  <c:v>4986</c:v>
                </c:pt>
                <c:pt idx="3">
                  <c:v>5440</c:v>
                </c:pt>
                <c:pt idx="4">
                  <c:v>5224</c:v>
                </c:pt>
                <c:pt idx="5">
                  <c:v>5027</c:v>
                </c:pt>
                <c:pt idx="6">
                  <c:v>5283</c:v>
                </c:pt>
                <c:pt idx="7">
                  <c:v>5782</c:v>
                </c:pt>
                <c:pt idx="8">
                  <c:v>5743</c:v>
                </c:pt>
                <c:pt idx="9">
                  <c:v>5534</c:v>
                </c:pt>
                <c:pt idx="10">
                  <c:v>6847</c:v>
                </c:pt>
                <c:pt idx="11">
                  <c:v>8038</c:v>
                </c:pt>
                <c:pt idx="12">
                  <c:v>8423</c:v>
                </c:pt>
                <c:pt idx="13">
                  <c:v>8148</c:v>
                </c:pt>
                <c:pt idx="14">
                  <c:v>9382</c:v>
                </c:pt>
                <c:pt idx="15">
                  <c:v>10308</c:v>
                </c:pt>
                <c:pt idx="16">
                  <c:v>10251</c:v>
                </c:pt>
                <c:pt idx="17">
                  <c:v>9826</c:v>
                </c:pt>
                <c:pt idx="18">
                  <c:v>10538</c:v>
                </c:pt>
                <c:pt idx="19">
                  <c:v>11400</c:v>
                </c:pt>
                <c:pt idx="20">
                  <c:v>11151</c:v>
                </c:pt>
              </c:numCache>
            </c:numRef>
          </c:val>
          <c:extLst>
            <c:ext xmlns:c16="http://schemas.microsoft.com/office/drawing/2014/chart" uri="{C3380CC4-5D6E-409C-BE32-E72D297353CC}">
              <c16:uniqueId val="{00000000-B31F-49DD-9196-99467188F88C}"/>
            </c:ext>
          </c:extLst>
        </c:ser>
        <c:ser>
          <c:idx val="1"/>
          <c:order val="1"/>
          <c:tx>
            <c:v>Secteur public</c:v>
          </c:tx>
          <c:spPr>
            <a:ln w="25400">
              <a:noFill/>
            </a:ln>
          </c:spPr>
          <c:cat>
            <c:multiLvlStrRef>
              <c:f>'Graph appr'!$A$2:$B$22</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2018</c:v>
                  </c:pt>
                  <c:pt idx="4">
                    <c:v>2019</c:v>
                  </c:pt>
                  <c:pt idx="8">
                    <c:v>2020</c:v>
                  </c:pt>
                  <c:pt idx="12">
                    <c:v>2021</c:v>
                  </c:pt>
                  <c:pt idx="16">
                    <c:v>2022</c:v>
                  </c:pt>
                  <c:pt idx="20">
                    <c:v>2023</c:v>
                  </c:pt>
                </c:lvl>
              </c:multiLvlStrCache>
            </c:multiLvlStrRef>
          </c:cat>
          <c:val>
            <c:numRef>
              <c:f>'Graph appr'!$R$2:$R$22</c:f>
              <c:numCache>
                <c:formatCode>#,##0</c:formatCode>
                <c:ptCount val="21"/>
                <c:pt idx="0">
                  <c:v>257</c:v>
                </c:pt>
                <c:pt idx="1">
                  <c:v>249</c:v>
                </c:pt>
                <c:pt idx="2">
                  <c:v>203</c:v>
                </c:pt>
                <c:pt idx="3">
                  <c:v>250</c:v>
                </c:pt>
                <c:pt idx="4">
                  <c:v>242</c:v>
                </c:pt>
                <c:pt idx="5">
                  <c:v>240</c:v>
                </c:pt>
                <c:pt idx="6">
                  <c:v>229</c:v>
                </c:pt>
                <c:pt idx="7">
                  <c:v>267</c:v>
                </c:pt>
                <c:pt idx="8">
                  <c:v>264</c:v>
                </c:pt>
                <c:pt idx="9">
                  <c:v>260</c:v>
                </c:pt>
                <c:pt idx="10">
                  <c:v>226</c:v>
                </c:pt>
                <c:pt idx="11">
                  <c:v>284</c:v>
                </c:pt>
                <c:pt idx="12">
                  <c:v>293</c:v>
                </c:pt>
                <c:pt idx="13">
                  <c:v>286</c:v>
                </c:pt>
                <c:pt idx="14">
                  <c:v>253</c:v>
                </c:pt>
                <c:pt idx="15">
                  <c:v>345</c:v>
                </c:pt>
                <c:pt idx="16">
                  <c:v>346</c:v>
                </c:pt>
                <c:pt idx="17">
                  <c:v>339</c:v>
                </c:pt>
                <c:pt idx="18">
                  <c:v>393</c:v>
                </c:pt>
                <c:pt idx="19">
                  <c:v>474</c:v>
                </c:pt>
                <c:pt idx="20">
                  <c:v>475</c:v>
                </c:pt>
              </c:numCache>
            </c:numRef>
          </c:val>
          <c:extLst>
            <c:ext xmlns:c16="http://schemas.microsoft.com/office/drawing/2014/chart" uri="{C3380CC4-5D6E-409C-BE32-E72D297353CC}">
              <c16:uniqueId val="{00000001-B31F-49DD-9196-99467188F88C}"/>
            </c:ext>
          </c:extLst>
        </c:ser>
        <c:dLbls>
          <c:showLegendKey val="0"/>
          <c:showVal val="0"/>
          <c:showCatName val="0"/>
          <c:showSerName val="0"/>
          <c:showPercent val="0"/>
          <c:showBubbleSize val="0"/>
        </c:dLbls>
        <c:axId val="388871247"/>
        <c:axId val="1"/>
      </c:areaChart>
      <c:catAx>
        <c:axId val="388871247"/>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100"/>
        <c:auto val="0"/>
        <c:lblAlgn val="ctr"/>
        <c:lblOffset val="100"/>
        <c:tickLblSkip val="1"/>
        <c:noMultiLvlLbl val="0"/>
      </c:catAx>
      <c:valAx>
        <c:axId val="1"/>
        <c:scaling>
          <c:orientation val="minMax"/>
          <c:max val="12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388871247"/>
        <c:crosses val="autoZero"/>
        <c:crossBetween val="between"/>
        <c:majorUnit val="2000"/>
      </c:valAx>
    </c:plotArea>
    <c:legend>
      <c:legendPos val="t"/>
      <c:layout>
        <c:manualLayout>
          <c:xMode val="edge"/>
          <c:yMode val="edge"/>
          <c:x val="0.37963072824852118"/>
          <c:y val="0.11487160879083662"/>
          <c:w val="0.25562573063483812"/>
          <c:h val="3.9764384290673346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trim'!$B$125:$C$300</c:f>
              <c:multiLvlStrCache>
                <c:ptCount val="6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pt idx="48">
                    <c:v>2025</c:v>
                  </c:pt>
                  <c:pt idx="52">
                    <c:v>2026</c:v>
                  </c:pt>
                  <c:pt idx="56">
                    <c:v>2027</c:v>
                  </c:pt>
                </c:lvl>
              </c:multiLvlStrCache>
            </c:multiLvlStrRef>
          </c:cat>
          <c:val>
            <c:numRef>
              <c:f>Données!$C$133:$C$173</c:f>
              <c:numCache>
                <c:formatCode>#\ ##0.0</c:formatCode>
                <c:ptCount val="41"/>
                <c:pt idx="0">
                  <c:v>11.4</c:v>
                </c:pt>
                <c:pt idx="1">
                  <c:v>11.5</c:v>
                </c:pt>
                <c:pt idx="2">
                  <c:v>11.3</c:v>
                </c:pt>
                <c:pt idx="3">
                  <c:v>11.2</c:v>
                </c:pt>
                <c:pt idx="4">
                  <c:v>11.2</c:v>
                </c:pt>
                <c:pt idx="5">
                  <c:v>11.2</c:v>
                </c:pt>
                <c:pt idx="6">
                  <c:v>11.4</c:v>
                </c:pt>
                <c:pt idx="7">
                  <c:v>11.6</c:v>
                </c:pt>
                <c:pt idx="8">
                  <c:v>11.4</c:v>
                </c:pt>
                <c:pt idx="9">
                  <c:v>11.7</c:v>
                </c:pt>
                <c:pt idx="10">
                  <c:v>11.5</c:v>
                </c:pt>
                <c:pt idx="11">
                  <c:v>11.4</c:v>
                </c:pt>
                <c:pt idx="12">
                  <c:v>11.3</c:v>
                </c:pt>
                <c:pt idx="13">
                  <c:v>11.1</c:v>
                </c:pt>
                <c:pt idx="14">
                  <c:v>11.1</c:v>
                </c:pt>
                <c:pt idx="15">
                  <c:v>11.4</c:v>
                </c:pt>
                <c:pt idx="16">
                  <c:v>10.9</c:v>
                </c:pt>
                <c:pt idx="17">
                  <c:v>10.8</c:v>
                </c:pt>
                <c:pt idx="18">
                  <c:v>10.8</c:v>
                </c:pt>
                <c:pt idx="19">
                  <c:v>10.3</c:v>
                </c:pt>
                <c:pt idx="20">
                  <c:v>10.6</c:v>
                </c:pt>
                <c:pt idx="21">
                  <c:v>10.4</c:v>
                </c:pt>
                <c:pt idx="22">
                  <c:v>10.199999999999999</c:v>
                </c:pt>
                <c:pt idx="23">
                  <c:v>10</c:v>
                </c:pt>
                <c:pt idx="24">
                  <c:v>10.1</c:v>
                </c:pt>
                <c:pt idx="25">
                  <c:v>9.6</c:v>
                </c:pt>
                <c:pt idx="26">
                  <c:v>9.5</c:v>
                </c:pt>
                <c:pt idx="27">
                  <c:v>9.3000000000000007</c:v>
                </c:pt>
                <c:pt idx="28">
                  <c:v>9</c:v>
                </c:pt>
                <c:pt idx="29">
                  <c:v>8.1999999999999993</c:v>
                </c:pt>
                <c:pt idx="30">
                  <c:v>10.1</c:v>
                </c:pt>
                <c:pt idx="31">
                  <c:v>9.1</c:v>
                </c:pt>
                <c:pt idx="32">
                  <c:v>9.3000000000000007</c:v>
                </c:pt>
                <c:pt idx="33">
                  <c:v>9</c:v>
                </c:pt>
                <c:pt idx="34">
                  <c:v>8.9</c:v>
                </c:pt>
                <c:pt idx="35">
                  <c:v>8.4</c:v>
                </c:pt>
                <c:pt idx="36">
                  <c:v>8.3000000000000007</c:v>
                </c:pt>
                <c:pt idx="37">
                  <c:v>8.1</c:v>
                </c:pt>
                <c:pt idx="38">
                  <c:v>8.1999999999999993</c:v>
                </c:pt>
                <c:pt idx="39">
                  <c:v>8</c:v>
                </c:pt>
                <c:pt idx="40">
                  <c:v>8</c:v>
                </c:pt>
              </c:numCache>
            </c:numRef>
          </c:val>
          <c:smooth val="0"/>
          <c:extLst>
            <c:ext xmlns:c16="http://schemas.microsoft.com/office/drawing/2014/chart" uri="{C3380CC4-5D6E-409C-BE32-E72D297353CC}">
              <c16:uniqueId val="{00000000-A3C2-48DC-B010-3053F06ACFE3}"/>
            </c:ext>
          </c:extLst>
        </c:ser>
        <c:ser>
          <c:idx val="1"/>
          <c:order val="1"/>
          <c:tx>
            <c:v>France métropolitaine</c:v>
          </c:tx>
          <c:spPr>
            <a:ln w="25400">
              <a:solidFill>
                <a:srgbClr val="0000FF"/>
              </a:solidFill>
              <a:prstDash val="solid"/>
            </a:ln>
          </c:spPr>
          <c:marker>
            <c:symbol val="none"/>
          </c:marker>
          <c:cat>
            <c:multiLvlStrRef>
              <c:f>'dates trim'!$B$125:$C$300</c:f>
              <c:multiLvlStrCache>
                <c:ptCount val="6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pt idx="48">
                    <c:v>2025</c:v>
                  </c:pt>
                  <c:pt idx="52">
                    <c:v>2026</c:v>
                  </c:pt>
                  <c:pt idx="56">
                    <c:v>2027</c:v>
                  </c:pt>
                </c:lvl>
              </c:multiLvlStrCache>
            </c:multiLvlStrRef>
          </c:cat>
          <c:val>
            <c:numRef>
              <c:f>Données!$B$133:$B$173</c:f>
              <c:numCache>
                <c:formatCode>#\ ##0.0</c:formatCode>
                <c:ptCount val="41"/>
                <c:pt idx="0">
                  <c:v>10</c:v>
                </c:pt>
                <c:pt idx="1">
                  <c:v>10.1</c:v>
                </c:pt>
                <c:pt idx="2">
                  <c:v>9.9</c:v>
                </c:pt>
                <c:pt idx="3">
                  <c:v>9.8000000000000007</c:v>
                </c:pt>
                <c:pt idx="4">
                  <c:v>9.8000000000000007</c:v>
                </c:pt>
                <c:pt idx="5">
                  <c:v>9.8000000000000007</c:v>
                </c:pt>
                <c:pt idx="6">
                  <c:v>9.9</c:v>
                </c:pt>
                <c:pt idx="7">
                  <c:v>10.1</c:v>
                </c:pt>
                <c:pt idx="8">
                  <c:v>10</c:v>
                </c:pt>
                <c:pt idx="9">
                  <c:v>10.199999999999999</c:v>
                </c:pt>
                <c:pt idx="10">
                  <c:v>10</c:v>
                </c:pt>
                <c:pt idx="11">
                  <c:v>9.9</c:v>
                </c:pt>
                <c:pt idx="12">
                  <c:v>9.9</c:v>
                </c:pt>
                <c:pt idx="13">
                  <c:v>9.6999999999999993</c:v>
                </c:pt>
                <c:pt idx="14">
                  <c:v>9.6</c:v>
                </c:pt>
                <c:pt idx="15">
                  <c:v>9.6999999999999993</c:v>
                </c:pt>
                <c:pt idx="16">
                  <c:v>9.3000000000000007</c:v>
                </c:pt>
                <c:pt idx="17">
                  <c:v>9.1999999999999993</c:v>
                </c:pt>
                <c:pt idx="18">
                  <c:v>9.1999999999999993</c:v>
                </c:pt>
                <c:pt idx="19">
                  <c:v>8.6999999999999993</c:v>
                </c:pt>
                <c:pt idx="20">
                  <c:v>9</c:v>
                </c:pt>
                <c:pt idx="21">
                  <c:v>8.8000000000000007</c:v>
                </c:pt>
                <c:pt idx="22">
                  <c:v>8.6</c:v>
                </c:pt>
                <c:pt idx="23">
                  <c:v>8.4</c:v>
                </c:pt>
                <c:pt idx="24">
                  <c:v>8.5</c:v>
                </c:pt>
                <c:pt idx="25">
                  <c:v>8.1999999999999993</c:v>
                </c:pt>
                <c:pt idx="26">
                  <c:v>8.1</c:v>
                </c:pt>
                <c:pt idx="27">
                  <c:v>7.9</c:v>
                </c:pt>
                <c:pt idx="28">
                  <c:v>7.7</c:v>
                </c:pt>
                <c:pt idx="29">
                  <c:v>7</c:v>
                </c:pt>
                <c:pt idx="30">
                  <c:v>8.8000000000000007</c:v>
                </c:pt>
                <c:pt idx="31">
                  <c:v>7.9</c:v>
                </c:pt>
                <c:pt idx="32">
                  <c:v>8</c:v>
                </c:pt>
                <c:pt idx="33">
                  <c:v>7.7</c:v>
                </c:pt>
                <c:pt idx="34">
                  <c:v>7.7</c:v>
                </c:pt>
                <c:pt idx="35">
                  <c:v>7.2</c:v>
                </c:pt>
                <c:pt idx="36">
                  <c:v>7.1</c:v>
                </c:pt>
                <c:pt idx="37">
                  <c:v>7.2</c:v>
                </c:pt>
                <c:pt idx="38">
                  <c:v>7.1</c:v>
                </c:pt>
                <c:pt idx="39">
                  <c:v>6.9</c:v>
                </c:pt>
                <c:pt idx="40">
                  <c:v>6.9</c:v>
                </c:pt>
              </c:numCache>
            </c:numRef>
          </c:val>
          <c:smooth val="0"/>
          <c:extLst>
            <c:ext xmlns:c16="http://schemas.microsoft.com/office/drawing/2014/chart" uri="{C3380CC4-5D6E-409C-BE32-E72D297353CC}">
              <c16:uniqueId val="{00000001-A3C2-48DC-B010-3053F06ACFE3}"/>
            </c:ext>
          </c:extLst>
        </c:ser>
        <c:ser>
          <c:idx val="2"/>
          <c:order val="2"/>
          <c:tx>
            <c:strRef>
              <c:f>Données!$H$8</c:f>
              <c:strCache>
                <c:ptCount val="1"/>
                <c:pt idx="0">
                  <c:v>Var</c:v>
                </c:pt>
              </c:strCache>
            </c:strRef>
          </c:tx>
          <c:marker>
            <c:symbol val="none"/>
          </c:marker>
          <c:cat>
            <c:multiLvlStrRef>
              <c:f>'dates trim'!$B$125:$C$300</c:f>
              <c:multiLvlStrCache>
                <c:ptCount val="6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pt idx="48">
                    <c:v>2025</c:v>
                  </c:pt>
                  <c:pt idx="52">
                    <c:v>2026</c:v>
                  </c:pt>
                  <c:pt idx="56">
                    <c:v>2027</c:v>
                  </c:pt>
                </c:lvl>
              </c:multiLvlStrCache>
            </c:multiLvlStrRef>
          </c:cat>
          <c:val>
            <c:numRef>
              <c:f>Données!$H$133:$H$173</c:f>
              <c:numCache>
                <c:formatCode>#\ ##0.0</c:formatCode>
                <c:ptCount val="41"/>
                <c:pt idx="0">
                  <c:v>10.8</c:v>
                </c:pt>
                <c:pt idx="1">
                  <c:v>10.9</c:v>
                </c:pt>
                <c:pt idx="2">
                  <c:v>10.8</c:v>
                </c:pt>
                <c:pt idx="3">
                  <c:v>10.8</c:v>
                </c:pt>
                <c:pt idx="4">
                  <c:v>10.7</c:v>
                </c:pt>
                <c:pt idx="5">
                  <c:v>10.8</c:v>
                </c:pt>
                <c:pt idx="6">
                  <c:v>11</c:v>
                </c:pt>
                <c:pt idx="7">
                  <c:v>11.1</c:v>
                </c:pt>
                <c:pt idx="8">
                  <c:v>11</c:v>
                </c:pt>
                <c:pt idx="9">
                  <c:v>11.3</c:v>
                </c:pt>
                <c:pt idx="10">
                  <c:v>11.1</c:v>
                </c:pt>
                <c:pt idx="11">
                  <c:v>11</c:v>
                </c:pt>
                <c:pt idx="12">
                  <c:v>10.9</c:v>
                </c:pt>
                <c:pt idx="13">
                  <c:v>10.7</c:v>
                </c:pt>
                <c:pt idx="14">
                  <c:v>10.6</c:v>
                </c:pt>
                <c:pt idx="15">
                  <c:v>10.9</c:v>
                </c:pt>
                <c:pt idx="16">
                  <c:v>10.4</c:v>
                </c:pt>
                <c:pt idx="17">
                  <c:v>10.3</c:v>
                </c:pt>
                <c:pt idx="18">
                  <c:v>10.199999999999999</c:v>
                </c:pt>
                <c:pt idx="19">
                  <c:v>9.8000000000000007</c:v>
                </c:pt>
                <c:pt idx="20">
                  <c:v>10.1</c:v>
                </c:pt>
                <c:pt idx="21">
                  <c:v>9.9</c:v>
                </c:pt>
                <c:pt idx="22">
                  <c:v>9.6999999999999993</c:v>
                </c:pt>
                <c:pt idx="23">
                  <c:v>9.5</c:v>
                </c:pt>
                <c:pt idx="24">
                  <c:v>9.6</c:v>
                </c:pt>
                <c:pt idx="25">
                  <c:v>9.1</c:v>
                </c:pt>
                <c:pt idx="26">
                  <c:v>9</c:v>
                </c:pt>
                <c:pt idx="27">
                  <c:v>8.6999999999999993</c:v>
                </c:pt>
                <c:pt idx="28">
                  <c:v>8.3000000000000007</c:v>
                </c:pt>
                <c:pt idx="29">
                  <c:v>7.8</c:v>
                </c:pt>
                <c:pt idx="30">
                  <c:v>9.5</c:v>
                </c:pt>
                <c:pt idx="31">
                  <c:v>8.3000000000000007</c:v>
                </c:pt>
                <c:pt idx="32">
                  <c:v>8.4</c:v>
                </c:pt>
                <c:pt idx="33">
                  <c:v>8.4</c:v>
                </c:pt>
                <c:pt idx="34">
                  <c:v>8.1</c:v>
                </c:pt>
                <c:pt idx="35">
                  <c:v>7.5</c:v>
                </c:pt>
                <c:pt idx="36">
                  <c:v>7.5</c:v>
                </c:pt>
                <c:pt idx="37">
                  <c:v>7.3</c:v>
                </c:pt>
                <c:pt idx="38">
                  <c:v>7.4</c:v>
                </c:pt>
                <c:pt idx="39">
                  <c:v>7.2</c:v>
                </c:pt>
                <c:pt idx="40">
                  <c:v>7.2</c:v>
                </c:pt>
              </c:numCache>
            </c:numRef>
          </c:val>
          <c:smooth val="0"/>
          <c:extLst>
            <c:ext xmlns:c16="http://schemas.microsoft.com/office/drawing/2014/chart" uri="{C3380CC4-5D6E-409C-BE32-E72D297353CC}">
              <c16:uniqueId val="{00000002-A3C2-48DC-B010-3053F06ACFE3}"/>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4"/>
        <c:tickMarkSkip val="4"/>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BB6F-4BE8-9A0F-889B55300491}"/>
              </c:ext>
            </c:extLst>
          </c:dPt>
          <c:dPt>
            <c:idx val="2"/>
            <c:invertIfNegative val="0"/>
            <c:bubble3D val="0"/>
            <c:spPr>
              <a:solidFill>
                <a:srgbClr val="FF0000"/>
              </a:solidFill>
            </c:spPr>
            <c:extLst>
              <c:ext xmlns:c16="http://schemas.microsoft.com/office/drawing/2014/chart" uri="{C3380CC4-5D6E-409C-BE32-E72D297353CC}">
                <c16:uniqueId val="{00000002-BB6F-4BE8-9A0F-889B55300491}"/>
              </c:ext>
            </c:extLst>
          </c:dPt>
          <c:dPt>
            <c:idx val="3"/>
            <c:invertIfNegative val="0"/>
            <c:bubble3D val="0"/>
            <c:spPr>
              <a:solidFill>
                <a:srgbClr val="92D050"/>
              </a:solidFill>
            </c:spPr>
            <c:extLst>
              <c:ext xmlns:c16="http://schemas.microsoft.com/office/drawing/2014/chart" uri="{C3380CC4-5D6E-409C-BE32-E72D297353CC}">
                <c16:uniqueId val="{00000004-BB6F-4BE8-9A0F-889B55300491}"/>
              </c:ext>
            </c:extLst>
          </c:dPt>
          <c:dPt>
            <c:idx val="4"/>
            <c:invertIfNegative val="0"/>
            <c:bubble3D val="0"/>
            <c:extLst>
              <c:ext xmlns:c16="http://schemas.microsoft.com/office/drawing/2014/chart" uri="{C3380CC4-5D6E-409C-BE32-E72D297353CC}">
                <c16:uniqueId val="{00000005-BB6F-4BE8-9A0F-889B55300491}"/>
              </c:ext>
            </c:extLst>
          </c:dPt>
          <c:dPt>
            <c:idx val="5"/>
            <c:invertIfNegative val="0"/>
            <c:bubble3D val="0"/>
            <c:spPr>
              <a:solidFill>
                <a:srgbClr val="0070C0"/>
              </a:solidFill>
            </c:spPr>
            <c:extLst>
              <c:ext xmlns:c16="http://schemas.microsoft.com/office/drawing/2014/chart" uri="{C3380CC4-5D6E-409C-BE32-E72D297353CC}">
                <c16:uniqueId val="{00000007-BB6F-4BE8-9A0F-889B55300491}"/>
              </c:ext>
            </c:extLst>
          </c:dPt>
          <c:dPt>
            <c:idx val="6"/>
            <c:invertIfNegative val="0"/>
            <c:bubble3D val="0"/>
            <c:extLst>
              <c:ext xmlns:c16="http://schemas.microsoft.com/office/drawing/2014/chart" uri="{C3380CC4-5D6E-409C-BE32-E72D297353CC}">
                <c16:uniqueId val="{00000008-BB6F-4BE8-9A0F-889B55300491}"/>
              </c:ext>
            </c:extLst>
          </c:dPt>
          <c:dPt>
            <c:idx val="7"/>
            <c:invertIfNegative val="0"/>
            <c:bubble3D val="0"/>
            <c:extLst>
              <c:ext xmlns:c16="http://schemas.microsoft.com/office/drawing/2014/chart" uri="{C3380CC4-5D6E-409C-BE32-E72D297353CC}">
                <c16:uniqueId val="{00000009-BB6F-4BE8-9A0F-889B55300491}"/>
              </c:ext>
            </c:extLst>
          </c:dPt>
          <c:dPt>
            <c:idx val="8"/>
            <c:invertIfNegative val="0"/>
            <c:bubble3D val="0"/>
            <c:extLst>
              <c:ext xmlns:c16="http://schemas.microsoft.com/office/drawing/2014/chart" uri="{C3380CC4-5D6E-409C-BE32-E72D297353CC}">
                <c16:uniqueId val="{0000000A-BB6F-4BE8-9A0F-889B55300491}"/>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6F-4BE8-9A0F-889B55300491}"/>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6F-4BE8-9A0F-889B55300491}"/>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6F-4BE8-9A0F-889B55300491}"/>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graphiques_trim'!$G$68:$G$74</c:f>
              <c:strCache>
                <c:ptCount val="7"/>
                <c:pt idx="0">
                  <c:v>Herault</c:v>
                </c:pt>
                <c:pt idx="1">
                  <c:v>Pas de Calais</c:v>
                </c:pt>
                <c:pt idx="2">
                  <c:v>Paca</c:v>
                </c:pt>
                <c:pt idx="3">
                  <c:v>Var</c:v>
                </c:pt>
                <c:pt idx="4">
                  <c:v>Moselle</c:v>
                </c:pt>
                <c:pt idx="5">
                  <c:v>France métro.</c:v>
                </c:pt>
                <c:pt idx="6">
                  <c:v>Finistere</c:v>
                </c:pt>
              </c:strCache>
            </c:strRef>
          </c:cat>
          <c:val>
            <c:numRef>
              <c:f>'données graphiques_trim'!$H$68:$H$74</c:f>
              <c:numCache>
                <c:formatCode>#\ ##0.0</c:formatCode>
                <c:ptCount val="7"/>
                <c:pt idx="0">
                  <c:v>9.8000000000000007</c:v>
                </c:pt>
                <c:pt idx="1">
                  <c:v>8.1999999999999993</c:v>
                </c:pt>
                <c:pt idx="2">
                  <c:v>8</c:v>
                </c:pt>
                <c:pt idx="3">
                  <c:v>7.2</c:v>
                </c:pt>
                <c:pt idx="4">
                  <c:v>6.9</c:v>
                </c:pt>
                <c:pt idx="5">
                  <c:v>6.9</c:v>
                </c:pt>
                <c:pt idx="6" formatCode="#,##0">
                  <c:v>6.1</c:v>
                </c:pt>
              </c:numCache>
            </c:numRef>
          </c:val>
          <c:extLst>
            <c:ext xmlns:c16="http://schemas.microsoft.com/office/drawing/2014/chart" uri="{C3380CC4-5D6E-409C-BE32-E72D297353CC}">
              <c16:uniqueId val="{0000000C-BB6F-4BE8-9A0F-889B55300491}"/>
            </c:ext>
          </c:extLst>
        </c:ser>
        <c:dLbls>
          <c:showLegendKey val="0"/>
          <c:showVal val="0"/>
          <c:showCatName val="0"/>
          <c:showSerName val="0"/>
          <c:showPercent val="0"/>
          <c:showBubbleSize val="0"/>
        </c:dLbls>
        <c:gapWidth val="150"/>
        <c:axId val="641148360"/>
        <c:axId val="1"/>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graphiques_trim'!$G$68:$G$74</c:f>
              <c:strCache>
                <c:ptCount val="7"/>
                <c:pt idx="0">
                  <c:v>Herault</c:v>
                </c:pt>
                <c:pt idx="1">
                  <c:v>Pas de Calais</c:v>
                </c:pt>
                <c:pt idx="2">
                  <c:v>Paca</c:v>
                </c:pt>
                <c:pt idx="3">
                  <c:v>Var</c:v>
                </c:pt>
                <c:pt idx="4">
                  <c:v>Moselle</c:v>
                </c:pt>
                <c:pt idx="5">
                  <c:v>France métro.</c:v>
                </c:pt>
                <c:pt idx="6">
                  <c:v>Finistere</c:v>
                </c:pt>
              </c:strCache>
            </c:strRef>
          </c:xVal>
          <c:yVal>
            <c:numRef>
              <c:f>'données graphiques_trim'!$J$68:$J$74</c:f>
              <c:numCache>
                <c:formatCode>#\ ##0.0</c:formatCode>
                <c:ptCount val="7"/>
                <c:pt idx="0">
                  <c:v>-9.9999999999999645E-2</c:v>
                </c:pt>
                <c:pt idx="1">
                  <c:v>9.9999999999999645E-2</c:v>
                </c:pt>
                <c:pt idx="2">
                  <c:v>0</c:v>
                </c:pt>
                <c:pt idx="3">
                  <c:v>0</c:v>
                </c:pt>
                <c:pt idx="4">
                  <c:v>-9.9999999999999645E-2</c:v>
                </c:pt>
                <c:pt idx="5">
                  <c:v>0</c:v>
                </c:pt>
                <c:pt idx="6" formatCode="General">
                  <c:v>0</c:v>
                </c:pt>
              </c:numCache>
            </c:numRef>
          </c:yVal>
          <c:smooth val="0"/>
          <c:extLst>
            <c:ext xmlns:c16="http://schemas.microsoft.com/office/drawing/2014/chart" uri="{C3380CC4-5D6E-409C-BE32-E72D297353CC}">
              <c16:uniqueId val="{0000000D-BB6F-4BE8-9A0F-889B55300491}"/>
            </c:ext>
          </c:extLst>
        </c:ser>
        <c:dLbls>
          <c:showLegendKey val="0"/>
          <c:showVal val="0"/>
          <c:showCatName val="0"/>
          <c:showSerName val="0"/>
          <c:showPercent val="0"/>
          <c:showBubbleSize val="0"/>
        </c:dLbls>
        <c:axId val="3"/>
        <c:axId val="4"/>
      </c:scatterChart>
      <c:catAx>
        <c:axId val="641148360"/>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0"/>
        </c:scaling>
        <c:delete val="0"/>
        <c:axPos val="l"/>
        <c:majorGridlines/>
        <c:numFmt formatCode="#,##0" sourceLinked="0"/>
        <c:majorTickMark val="out"/>
        <c:minorTickMark val="none"/>
        <c:tickLblPos val="nextTo"/>
        <c:crossAx val="641148360"/>
        <c:crosses val="autoZero"/>
        <c:crossBetween val="between"/>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1"/>
          <c:min val="-0.1"/>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0.903</cdr:x>
      <cdr:y>0.27386</cdr:y>
    </cdr:from>
    <cdr:to>
      <cdr:x>0.90343</cdr:x>
      <cdr:y>0.7742</cdr:y>
    </cdr:to>
    <cdr:cxnSp macro="">
      <cdr:nvCxnSpPr>
        <cdr:cNvPr id="4" name="Connecteur droit 3">
          <a:extLst xmlns:a="http://schemas.openxmlformats.org/drawingml/2006/main">
            <a:ext uri="{FF2B5EF4-FFF2-40B4-BE49-F238E27FC236}">
              <a16:creationId xmlns:a16="http://schemas.microsoft.com/office/drawing/2014/main" id="{B32F7996-713B-49F6-B7A3-A9431A269BDA}"/>
            </a:ext>
          </a:extLst>
        </cdr:cNvPr>
        <cdr:cNvCxnSpPr/>
      </cdr:nvCxnSpPr>
      <cdr:spPr>
        <a:xfrm xmlns:a="http://schemas.openxmlformats.org/drawingml/2006/main" flipH="1">
          <a:off x="6777616" y="1306867"/>
          <a:ext cx="3228"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0.90442</cdr:x>
      <cdr:y>0.29793</cdr:y>
    </cdr:from>
    <cdr:to>
      <cdr:x>0.96788</cdr:x>
      <cdr:y>0.29793</cdr:y>
    </cdr:to>
    <cdr:cxnSp macro="">
      <cdr:nvCxnSpPr>
        <cdr:cNvPr id="6" name="Connecteur droit avec flèche 5">
          <a:extLst xmlns:a="http://schemas.openxmlformats.org/drawingml/2006/main">
            <a:ext uri="{FF2B5EF4-FFF2-40B4-BE49-F238E27FC236}">
              <a16:creationId xmlns:a16="http://schemas.microsoft.com/office/drawing/2014/main" id="{E8C97695-1256-75EF-EFEB-E02ACD8F1E21}"/>
            </a:ext>
          </a:extLst>
        </cdr:cNvPr>
        <cdr:cNvCxnSpPr/>
      </cdr:nvCxnSpPr>
      <cdr:spPr>
        <a:xfrm xmlns:a="http://schemas.openxmlformats.org/drawingml/2006/main">
          <a:off x="6788324" y="1421729"/>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userShapes>
</file>

<file path=ppt/drawings/drawing11.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0.91189</cdr:x>
      <cdr:y>0.27771</cdr:y>
    </cdr:from>
    <cdr:to>
      <cdr:x>0.97109</cdr:x>
      <cdr:y>0.27893</cdr:y>
    </cdr:to>
    <cdr:cxnSp macro="">
      <cdr:nvCxnSpPr>
        <cdr:cNvPr id="6" name="Connecteur droit avec flèche 5">
          <a:extLst xmlns:a="http://schemas.openxmlformats.org/drawingml/2006/main">
            <a:ext uri="{FF2B5EF4-FFF2-40B4-BE49-F238E27FC236}">
              <a16:creationId xmlns:a16="http://schemas.microsoft.com/office/drawing/2014/main" id="{9F0B514D-D0DE-FF1B-72C8-BB25D7260372}"/>
            </a:ext>
          </a:extLst>
        </cdr:cNvPr>
        <cdr:cNvCxnSpPr/>
      </cdr:nvCxnSpPr>
      <cdr:spPr>
        <a:xfrm xmlns:a="http://schemas.openxmlformats.org/drawingml/2006/main" flipV="1">
          <a:off x="6844381" y="1325239"/>
          <a:ext cx="444337"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0.89752</cdr:x>
      <cdr:y>0.20348</cdr:y>
    </cdr:from>
    <cdr:to>
      <cdr:x>0.98593</cdr:x>
      <cdr:y>0.2622</cdr:y>
    </cdr:to>
    <cdr:sp macro="" textlink="">
      <cdr:nvSpPr>
        <cdr:cNvPr id="8" name="ZoneTexte 15"/>
        <cdr:cNvSpPr txBox="1"/>
      </cdr:nvSpPr>
      <cdr:spPr>
        <a:xfrm xmlns:a="http://schemas.openxmlformats.org/drawingml/2006/main">
          <a:off x="6736550" y="971018"/>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dr:relSizeAnchor xmlns:cdr="http://schemas.openxmlformats.org/drawingml/2006/chartDrawing">
    <cdr:from>
      <cdr:x>0.90267</cdr:x>
      <cdr:y>0.24473</cdr:y>
    </cdr:from>
    <cdr:to>
      <cdr:x>0.90267</cdr:x>
      <cdr:y>0.76195</cdr:y>
    </cdr:to>
    <cdr:cxnSp macro="">
      <cdr:nvCxnSpPr>
        <cdr:cNvPr id="7" name="Connecteur droit 6">
          <a:extLst xmlns:a="http://schemas.openxmlformats.org/drawingml/2006/main">
            <a:ext uri="{FF2B5EF4-FFF2-40B4-BE49-F238E27FC236}">
              <a16:creationId xmlns:a16="http://schemas.microsoft.com/office/drawing/2014/main" id="{F634556F-A991-33C3-44D9-A453917686E7}"/>
            </a:ext>
          </a:extLst>
        </cdr:cNvPr>
        <cdr:cNvCxnSpPr/>
      </cdr:nvCxnSpPr>
      <cdr:spPr>
        <a:xfrm xmlns:a="http://schemas.openxmlformats.org/drawingml/2006/main">
          <a:off x="6775139" y="1167851"/>
          <a:ext cx="0" cy="246818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0.90267</cdr:x>
      <cdr:y>0.27424</cdr:y>
    </cdr:from>
    <cdr:to>
      <cdr:x>0.90267</cdr:x>
      <cdr:y>0.75848</cdr:y>
    </cdr:to>
    <cdr:cxnSp macro="">
      <cdr:nvCxnSpPr>
        <cdr:cNvPr id="4" name="Connecteur droit 3">
          <a:extLst xmlns:a="http://schemas.openxmlformats.org/drawingml/2006/main">
            <a:ext uri="{FF2B5EF4-FFF2-40B4-BE49-F238E27FC236}">
              <a16:creationId xmlns:a16="http://schemas.microsoft.com/office/drawing/2014/main" id="{46144538-33FA-5514-F60E-73FB52414856}"/>
            </a:ext>
          </a:extLst>
        </cdr:cNvPr>
        <cdr:cNvCxnSpPr/>
      </cdr:nvCxnSpPr>
      <cdr:spPr>
        <a:xfrm xmlns:a="http://schemas.openxmlformats.org/drawingml/2006/main">
          <a:off x="6775139" y="1308680"/>
          <a:ext cx="0" cy="231080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0.90879</cdr:x>
      <cdr:y>0.35477</cdr:y>
    </cdr:from>
    <cdr:to>
      <cdr:x>0.97225</cdr:x>
      <cdr:y>0.35477</cdr:y>
    </cdr:to>
    <cdr:cxnSp macro="">
      <cdr:nvCxnSpPr>
        <cdr:cNvPr id="6" name="Connecteur droit avec flèche 5">
          <a:extLst xmlns:a="http://schemas.openxmlformats.org/drawingml/2006/main">
            <a:ext uri="{FF2B5EF4-FFF2-40B4-BE49-F238E27FC236}">
              <a16:creationId xmlns:a16="http://schemas.microsoft.com/office/drawing/2014/main" id="{D7AF504F-E333-6C50-7975-D43FD06DBC61}"/>
            </a:ext>
          </a:extLst>
        </cdr:cNvPr>
        <cdr:cNvCxnSpPr/>
      </cdr:nvCxnSpPr>
      <cdr:spPr>
        <a:xfrm xmlns:a="http://schemas.openxmlformats.org/drawingml/2006/main">
          <a:off x="6821126" y="1692984"/>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0.89901</cdr:x>
      <cdr:y>0.27586</cdr:y>
    </cdr:from>
    <cdr:to>
      <cdr:x>0.98996</cdr:x>
      <cdr:y>0.33458</cdr:y>
    </cdr:to>
    <cdr:sp macro="" textlink="">
      <cdr:nvSpPr>
        <cdr:cNvPr id="9" name="ZoneTexte 15"/>
        <cdr:cNvSpPr txBox="1"/>
      </cdr:nvSpPr>
      <cdr:spPr>
        <a:xfrm xmlns:a="http://schemas.openxmlformats.org/drawingml/2006/main">
          <a:off x="6747719" y="1316411"/>
          <a:ext cx="682643"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0.80024</cdr:y>
    </cdr:from>
    <cdr:to>
      <cdr:x>1</cdr:x>
      <cdr:y>1</cdr:y>
    </cdr:to>
    <cdr:sp macro="" textlink="">
      <cdr:nvSpPr>
        <cdr:cNvPr id="4" name="ZoneTexte 1"/>
        <cdr:cNvSpPr txBox="1"/>
      </cdr:nvSpPr>
      <cdr:spPr>
        <a:xfrm xmlns:a="http://schemas.openxmlformats.org/drawingml/2006/main">
          <a:off x="50800" y="4224805"/>
          <a:ext cx="8643357" cy="10487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dirty="0"/>
            <a:t>* Pour le RSA et la PA, la notion de bénéficiaires renvoie à celle de foyer et non d’individu. Pour l’</a:t>
          </a:r>
          <a:r>
            <a:rPr lang="fr-FR" sz="1000" b="0" i="0" dirty="0" err="1"/>
            <a:t>AAH</a:t>
          </a:r>
          <a:r>
            <a:rPr lang="fr-FR" sz="1000" b="0" i="0" dirty="0"/>
            <a:t> et l’</a:t>
          </a:r>
          <a:r>
            <a:rPr lang="fr-FR" sz="1000" b="0" i="0" dirty="0" err="1"/>
            <a:t>ASS</a:t>
          </a:r>
          <a:r>
            <a:rPr lang="fr-FR" sz="1000" b="0" i="0" dirty="0"/>
            <a:t>, elle renvoie à l’individu qui perçoit l’allocation.</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fr-FR" sz="1000" b="0" i="0" dirty="0">
              <a:effectLst/>
              <a:latin typeface="+mn-lt"/>
              <a:ea typeface="+mn-ea"/>
              <a:cs typeface="+mn-cs"/>
            </a:rPr>
            <a:t>** Données à fin </a:t>
          </a:r>
          <a:r>
            <a:rPr lang="fr-FR" sz="1000" dirty="0"/>
            <a:t>février</a:t>
          </a:r>
          <a:endParaRPr lang="fr-FR" sz="1000" b="0" i="0" dirty="0"/>
        </a:p>
        <a:p xmlns:a="http://schemas.openxmlformats.org/drawingml/2006/main">
          <a:r>
            <a:rPr lang="fr-FR" sz="1000" b="1" i="0" dirty="0" smtClean="0"/>
            <a:t>Notes </a:t>
          </a:r>
          <a:r>
            <a:rPr lang="fr-FR" sz="1000" b="1" i="0" dirty="0"/>
            <a:t>: </a:t>
          </a:r>
          <a:r>
            <a:rPr lang="fr-FR" sz="1000" i="0" dirty="0"/>
            <a:t>données </a:t>
          </a:r>
          <a:r>
            <a:rPr lang="fr-FR" sz="1000" i="0" dirty="0" smtClean="0"/>
            <a:t>provisoires ; </a:t>
          </a:r>
          <a:r>
            <a:rPr lang="fr-FR" sz="1000" dirty="0" smtClean="0"/>
            <a:t>le </a:t>
          </a:r>
          <a:r>
            <a:rPr lang="fr-FR" dirty="0" smtClean="0"/>
            <a:t>RSA</a:t>
          </a:r>
          <a:r>
            <a:rPr lang="fr-FR" dirty="0"/>
            <a:t>, </a:t>
          </a:r>
          <a:r>
            <a:rPr lang="fr-FR" dirty="0" smtClean="0"/>
            <a:t>l’ASS, l’AAH </a:t>
          </a:r>
          <a:r>
            <a:rPr lang="fr-FR" dirty="0"/>
            <a:t>et la Prime d’activité ont </a:t>
          </a:r>
          <a:r>
            <a:rPr lang="fr-FR" dirty="0" smtClean="0"/>
            <a:t>bénéficié </a:t>
          </a:r>
          <a:r>
            <a:rPr lang="fr-FR" dirty="0"/>
            <a:t>d’une </a:t>
          </a:r>
          <a:r>
            <a:rPr lang="fr-FR" dirty="0" smtClean="0"/>
            <a:t>revalorisation exceptionnelle </a:t>
          </a:r>
          <a:r>
            <a:rPr lang="fr-FR" dirty="0"/>
            <a:t>anticipée au 1</a:t>
          </a:r>
          <a:r>
            <a:rPr lang="fr-FR" baseline="30000" dirty="0"/>
            <a:t>er</a:t>
          </a:r>
          <a:r>
            <a:rPr lang="fr-FR" dirty="0"/>
            <a:t> juillet 2022. Si ces revalorisations ont pu jouer à </a:t>
          </a:r>
          <a:r>
            <a:rPr lang="fr-FR" dirty="0" smtClean="0"/>
            <a:t>la hausse </a:t>
          </a:r>
          <a:r>
            <a:rPr lang="fr-FR" dirty="0"/>
            <a:t>sur les effectifs de bénéficiaires (augmentation du nombre de </a:t>
          </a:r>
          <a:r>
            <a:rPr lang="fr-FR" dirty="0" smtClean="0"/>
            <a:t>personnes éligibles</a:t>
          </a:r>
          <a:r>
            <a:rPr lang="fr-FR" dirty="0"/>
            <a:t>, hausse du taux de recours), ils n’ont pas toujours suffi à les voir </a:t>
          </a:r>
          <a:r>
            <a:rPr lang="fr-FR" dirty="0" smtClean="0"/>
            <a:t>augmenter </a:t>
          </a:r>
        </a:p>
        <a:p xmlns:a="http://schemas.openxmlformats.org/drawingml/2006/main">
          <a:r>
            <a:rPr lang="fr-FR" sz="1000" b="1" i="1" dirty="0" smtClean="0"/>
            <a:t>Sources </a:t>
          </a:r>
          <a:r>
            <a:rPr lang="fr-FR" sz="1000" b="1" i="1" dirty="0"/>
            <a:t>: </a:t>
          </a:r>
          <a:r>
            <a:rPr lang="fr-FR" sz="1000" dirty="0" err="1"/>
            <a:t>Cnaf</a:t>
          </a:r>
          <a:r>
            <a:rPr lang="fr-FR" sz="1000" dirty="0"/>
            <a:t>, </a:t>
          </a:r>
          <a:r>
            <a:rPr lang="fr-FR" sz="1000" dirty="0" err="1"/>
            <a:t>Allstat</a:t>
          </a:r>
          <a:r>
            <a:rPr lang="fr-FR" sz="1000" dirty="0"/>
            <a:t> FR6 et FR2 ; MSA ;  Pôle emploi, FNA - </a:t>
          </a:r>
          <a:r>
            <a:rPr lang="fr-FR" sz="1000" b="1" i="1" dirty="0"/>
            <a:t>Traitements : </a:t>
          </a:r>
          <a:r>
            <a:rPr lang="fr-FR" sz="1000" dirty="0"/>
            <a:t>Drees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0.98079</cdr:x>
      <cdr:y>1</cdr:y>
    </cdr:to>
    <cdr:sp macro="" textlink="">
      <cdr:nvSpPr>
        <cdr:cNvPr id="5" name="ZoneTexte 1"/>
        <cdr:cNvSpPr txBox="1"/>
      </cdr:nvSpPr>
      <cdr:spPr>
        <a:xfrm xmlns:a="http://schemas.openxmlformats.org/drawingml/2006/main">
          <a:off x="0" y="0"/>
          <a:ext cx="6922440" cy="394716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dirty="0">
              <a:effectLst/>
              <a:latin typeface="+mn-lt"/>
              <a:ea typeface="+mn-ea"/>
              <a:cs typeface="+mn-cs"/>
            </a:rPr>
            <a:t>(en nombre)</a:t>
          </a:r>
          <a:endParaRPr lang="fr-FR" sz="1400" dirty="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dirty="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0.08821</cdr:x>
      <cdr:y>0</cdr:y>
    </cdr:from>
    <cdr:to>
      <cdr:x>0.92547</cdr:x>
      <cdr:y>0.1958</cdr:y>
    </cdr:to>
    <cdr:sp macro="" textlink="">
      <cdr:nvSpPr>
        <cdr:cNvPr id="2" name="ZoneTexte 1"/>
        <cdr:cNvSpPr txBox="1"/>
      </cdr:nvSpPr>
      <cdr:spPr>
        <a:xfrm xmlns:a="http://schemas.openxmlformats.org/drawingml/2006/main">
          <a:off x="622586"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T4 2022 et le T1 2023)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FE89DF06-6D99-1498-84B6-C1D0728F7E9E}"/>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2013)</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0.86091</cdr:y>
    </cdr:from>
    <cdr:to>
      <cdr:x>1</cdr:x>
      <cdr:y>0.93289</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0.86016</cdr:y>
    </cdr:from>
    <cdr:to>
      <cdr:x>1</cdr:x>
      <cdr:y>0.95737</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T1 2023</a:t>
          </a:r>
          <a:endParaRPr lang="fr-FR" sz="1100"/>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a:extLst xmlns:a="http://schemas.openxmlformats.org/drawingml/2006/main">
            <a:ext uri="{FF2B5EF4-FFF2-40B4-BE49-F238E27FC236}">
              <a16:creationId xmlns:a16="http://schemas.microsoft.com/office/drawing/2014/main" id="{F64DB027-7D82-536F-F93A-BFF12E63377D}"/>
            </a:ext>
          </a:extLst>
        </cdr:cNvPr>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a:extLst xmlns:a="http://schemas.openxmlformats.org/drawingml/2006/main">
            <a:ext uri="{FF2B5EF4-FFF2-40B4-BE49-F238E27FC236}">
              <a16:creationId xmlns:a16="http://schemas.microsoft.com/office/drawing/2014/main" id="{1584972B-DBF2-48CC-1751-100325EF63E3}"/>
            </a:ext>
          </a:extLst>
        </cdr:cNvPr>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solidFill>
                <a:schemeClr val="accent1">
                  <a:lumMod val="75000"/>
                </a:schemeClr>
              </a:solidFill>
            </a:rPr>
            <a:t>*acquis</a:t>
          </a:r>
        </a:p>
      </cdr:txBody>
    </cdr:sp>
  </cdr:relSizeAnchor>
  <cdr:relSizeAnchor xmlns:cdr="http://schemas.openxmlformats.org/drawingml/2006/chartDrawing">
    <cdr:from>
      <cdr:x>0.34208</cdr:x>
      <cdr:y>0.18315</cdr:y>
    </cdr:from>
    <cdr:to>
      <cdr:x>0.66816</cdr:x>
      <cdr:y>0.32458</cdr:y>
    </cdr:to>
    <cdr:sp macro="" textlink="">
      <cdr:nvSpPr>
        <cdr:cNvPr id="7" name="ZoneTexte 17"/>
        <cdr:cNvSpPr txBox="1"/>
      </cdr:nvSpPr>
      <cdr:spPr>
        <a:xfrm xmlns:a="http://schemas.openxmlformats.org/drawingml/2006/main">
          <a:off x="2567557" y="874002"/>
          <a:ext cx="2447459" cy="6749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a:solidFill>
                <a:srgbClr val="FF0000"/>
              </a:solidFill>
            </a:rPr>
            <a:t>83 500 demandeurs d’emploi catégories A,B,C en moyenne </a:t>
          </a:r>
        </a:p>
        <a:p xmlns:a="http://schemas.openxmlformats.org/drawingml/2006/main">
          <a:pPr algn="ctr"/>
          <a:r>
            <a:rPr lang="fr-FR" sz="1400" b="1" dirty="0">
              <a:solidFill>
                <a:srgbClr val="FF0000"/>
              </a:solidFill>
            </a:rPr>
            <a:t>au T1 2023</a:t>
          </a:r>
        </a:p>
        <a:p xmlns:a="http://schemas.openxmlformats.org/drawingml/2006/main">
          <a:pPr algn="ctr"/>
          <a:endParaRPr lang="fr-FR" sz="1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03/07/2023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64440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juillet 2023</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juillet 2023</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juillet 2023</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juillet 2023</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juillet 2023</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juillet 2023</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juillet 2023</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juillet 2023</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juillet 2023</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juillet 2023</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juillet 2023</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juillet 2023</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juillet 2023</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1</a:t>
            </a:r>
            <a:r>
              <a:rPr lang="fr-FR" sz="5000" b="1" baseline="30000" dirty="0">
                <a:ln/>
                <a:solidFill>
                  <a:schemeClr val="accent1">
                    <a:lumMod val="75000"/>
                  </a:schemeClr>
                </a:solidFill>
              </a:rPr>
              <a:t>er</a:t>
            </a:r>
            <a:r>
              <a:rPr lang="fr-FR" sz="5000" b="1" dirty="0">
                <a:ln/>
                <a:solidFill>
                  <a:schemeClr val="accent1">
                    <a:lumMod val="75000"/>
                  </a:schemeClr>
                </a:solidFill>
              </a:rPr>
              <a:t> trimestre 2023</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9" y="343201"/>
            <a:ext cx="9018301" cy="523220"/>
          </a:xfrm>
          <a:prstGeom prst="rect">
            <a:avLst/>
          </a:prstGeom>
          <a:noFill/>
        </p:spPr>
        <p:txBody>
          <a:bodyPr wrap="square" rtlCol="0">
            <a:spAutoFit/>
          </a:bodyPr>
          <a:lstStyle/>
          <a:p>
            <a:r>
              <a:rPr lang="fr-FR" sz="2800" b="1" dirty="0">
                <a:solidFill>
                  <a:schemeClr val="accent1">
                    <a:lumMod val="75000"/>
                  </a:schemeClr>
                </a:solidFill>
              </a:rPr>
              <a:t>Stabilité du taux de chômage</a:t>
            </a:r>
            <a:endParaRPr lang="fr-FR" sz="2800" dirty="0">
              <a:solidFill>
                <a:schemeClr val="accent1">
                  <a:lumMod val="75000"/>
                </a:schemeClr>
              </a:solidFill>
            </a:endParaRP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juillet 2023</a:t>
            </a:r>
            <a:endParaRPr lang="fr-FR" dirty="0"/>
          </a:p>
        </p:txBody>
      </p:sp>
      <p:sp>
        <p:nvSpPr>
          <p:cNvPr id="12" name="ZoneTexte 11"/>
          <p:cNvSpPr txBox="1"/>
          <p:nvPr/>
        </p:nvSpPr>
        <p:spPr>
          <a:xfrm>
            <a:off x="7680740" y="4721056"/>
            <a:ext cx="1652756" cy="338554"/>
          </a:xfrm>
          <a:prstGeom prst="rect">
            <a:avLst/>
          </a:prstGeom>
          <a:noFill/>
        </p:spPr>
        <p:txBody>
          <a:bodyPr wrap="square" rtlCol="0">
            <a:spAutoFit/>
          </a:bodyPr>
          <a:lstStyle/>
          <a:p>
            <a:pPr algn="ctr"/>
            <a:r>
              <a:rPr lang="fr-FR" sz="1600" b="1" dirty="0">
                <a:solidFill>
                  <a:schemeClr val="accent1">
                    <a:lumMod val="75000"/>
                  </a:schemeClr>
                </a:solidFill>
              </a:rPr>
              <a:t>6,9 % (0,0 pt) </a:t>
            </a:r>
            <a:endParaRPr lang="fr-FR" b="1" dirty="0">
              <a:solidFill>
                <a:srgbClr val="FF0000"/>
              </a:solidFill>
            </a:endParaRPr>
          </a:p>
        </p:txBody>
      </p:sp>
      <p:sp>
        <p:nvSpPr>
          <p:cNvPr id="13" name="ZoneTexte 12"/>
          <p:cNvSpPr txBox="1"/>
          <p:nvPr/>
        </p:nvSpPr>
        <p:spPr>
          <a:xfrm>
            <a:off x="7690281" y="4395790"/>
            <a:ext cx="1572743" cy="338554"/>
          </a:xfrm>
          <a:prstGeom prst="rect">
            <a:avLst/>
          </a:prstGeom>
          <a:noFill/>
        </p:spPr>
        <p:txBody>
          <a:bodyPr wrap="square" rtlCol="0">
            <a:spAutoFit/>
          </a:bodyPr>
          <a:lstStyle/>
          <a:p>
            <a:pPr algn="ctr"/>
            <a:r>
              <a:rPr lang="fr-FR" sz="1600" b="1" dirty="0">
                <a:solidFill>
                  <a:schemeClr val="accent3">
                    <a:lumMod val="75000"/>
                  </a:schemeClr>
                </a:solidFill>
              </a:rPr>
              <a:t>7,2 % (0,0 pt)</a:t>
            </a:r>
            <a:endParaRPr lang="fr-FR" b="1" dirty="0">
              <a:solidFill>
                <a:srgbClr val="FF0000"/>
              </a:solidFill>
            </a:endParaRPr>
          </a:p>
        </p:txBody>
      </p:sp>
      <p:sp>
        <p:nvSpPr>
          <p:cNvPr id="11" name="ZoneTexte 10"/>
          <p:cNvSpPr txBox="1"/>
          <p:nvPr/>
        </p:nvSpPr>
        <p:spPr>
          <a:xfrm>
            <a:off x="7690281" y="4035180"/>
            <a:ext cx="1595602" cy="338554"/>
          </a:xfrm>
          <a:prstGeom prst="rect">
            <a:avLst/>
          </a:prstGeom>
          <a:noFill/>
        </p:spPr>
        <p:txBody>
          <a:bodyPr wrap="square" rtlCol="0">
            <a:spAutoFit/>
          </a:bodyPr>
          <a:lstStyle/>
          <a:p>
            <a:pPr algn="ctr"/>
            <a:r>
              <a:rPr lang="fr-FR" sz="1600" b="1" dirty="0">
                <a:solidFill>
                  <a:srgbClr val="FF0000"/>
                </a:solidFill>
              </a:rPr>
              <a:t>8,0 % (0,0 pt)</a:t>
            </a:r>
            <a:endParaRPr lang="fr-FR" b="1" dirty="0">
              <a:solidFill>
                <a:srgbClr val="FF0000"/>
              </a:solidFill>
            </a:endParaRPr>
          </a:p>
        </p:txBody>
      </p:sp>
      <p:graphicFrame>
        <p:nvGraphicFramePr>
          <p:cNvPr id="15" name="Graphique 14"/>
          <p:cNvGraphicFramePr>
            <a:graphicFrameLocks/>
          </p:cNvGraphicFramePr>
          <p:nvPr>
            <p:extLst>
              <p:ext uri="{D42A27DB-BD31-4B8C-83A1-F6EECF244321}">
                <p14:modId xmlns:p14="http://schemas.microsoft.com/office/powerpoint/2010/main" val="1231317726"/>
              </p:ext>
            </p:extLst>
          </p:nvPr>
        </p:nvGraphicFramePr>
        <p:xfrm>
          <a:off x="125698" y="1520282"/>
          <a:ext cx="8250550" cy="5193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44917"/>
            <a:ext cx="8889332" cy="923330"/>
          </a:xfrm>
          <a:prstGeom prst="rect">
            <a:avLst/>
          </a:prstGeom>
          <a:noFill/>
        </p:spPr>
        <p:txBody>
          <a:bodyPr wrap="square" rtlCol="0">
            <a:spAutoFit/>
          </a:bodyPr>
          <a:lstStyle/>
          <a:p>
            <a:r>
              <a:rPr lang="fr-FR" sz="2700" b="1" dirty="0">
                <a:solidFill>
                  <a:schemeClr val="accent1">
                    <a:lumMod val="75000"/>
                  </a:schemeClr>
                </a:solidFill>
              </a:rPr>
              <a:t>Un taux qui se situe dans la moyenne des départements comparables</a:t>
            </a:r>
            <a:endParaRPr lang="fr-FR" sz="27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3455392750"/>
              </p:ext>
            </p:extLst>
          </p:nvPr>
        </p:nvGraphicFramePr>
        <p:xfrm>
          <a:off x="560717" y="1062037"/>
          <a:ext cx="7815531" cy="5453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7418" y="369223"/>
            <a:ext cx="8674279" cy="523220"/>
          </a:xfrm>
          <a:prstGeom prst="rect">
            <a:avLst/>
          </a:prstGeom>
          <a:noFill/>
        </p:spPr>
        <p:txBody>
          <a:bodyPr wrap="square" rtlCol="0">
            <a:spAutoFit/>
          </a:bodyPr>
          <a:lstStyle/>
          <a:p>
            <a:pPr lvl="0"/>
            <a:r>
              <a:rPr lang="fr-FR" sz="2800" b="1" dirty="0">
                <a:solidFill>
                  <a:srgbClr val="4F81BD">
                    <a:lumMod val="75000"/>
                  </a:srgbClr>
                </a:solidFill>
              </a:rPr>
              <a:t>La demande d’emploi repart légèrement à la baisse</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1308516024"/>
              </p:ext>
            </p:extLst>
          </p:nvPr>
        </p:nvGraphicFramePr>
        <p:xfrm>
          <a:off x="267419" y="1042987"/>
          <a:ext cx="8289985" cy="5440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3096" y="271413"/>
            <a:ext cx="8861565" cy="523220"/>
          </a:xfrm>
          <a:prstGeom prst="rect">
            <a:avLst/>
          </a:prstGeom>
          <a:noFill/>
        </p:spPr>
        <p:txBody>
          <a:bodyPr wrap="square" rtlCol="0">
            <a:spAutoFit/>
          </a:bodyPr>
          <a:lstStyle/>
          <a:p>
            <a:r>
              <a:rPr lang="fr-FR" sz="2800" b="1" dirty="0">
                <a:solidFill>
                  <a:schemeClr val="accent1">
                    <a:lumMod val="75000"/>
                  </a:schemeClr>
                </a:solidFill>
              </a:rPr>
              <a:t>Cette diminution ne concerne que les hommes…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p:cNvGraphicFramePr>
            <a:graphicFrameLocks/>
          </p:cNvGraphicFramePr>
          <p:nvPr>
            <p:extLst>
              <p:ext uri="{D42A27DB-BD31-4B8C-83A1-F6EECF244321}">
                <p14:modId xmlns:p14="http://schemas.microsoft.com/office/powerpoint/2010/main" val="1002722982"/>
              </p:ext>
            </p:extLst>
          </p:nvPr>
        </p:nvGraphicFramePr>
        <p:xfrm>
          <a:off x="209005" y="1042987"/>
          <a:ext cx="8288013" cy="5525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232913" y="35089"/>
            <a:ext cx="8643668" cy="954107"/>
          </a:xfrm>
          <a:prstGeom prst="rect">
            <a:avLst/>
          </a:prstGeom>
          <a:noFill/>
        </p:spPr>
        <p:txBody>
          <a:bodyPr wrap="square" rtlCol="0">
            <a:spAutoFit/>
          </a:bodyPr>
          <a:lstStyle/>
          <a:p>
            <a:r>
              <a:rPr lang="fr-FR" sz="2800" b="1" dirty="0">
                <a:solidFill>
                  <a:schemeClr val="accent1">
                    <a:lumMod val="75000"/>
                  </a:schemeClr>
                </a:solidFill>
              </a:rPr>
              <a:t>… et est beaucoup plus marquée chez les jeunes que pour les autres tranches d’âge</a:t>
            </a:r>
          </a:p>
        </p:txBody>
      </p:sp>
      <p:graphicFrame>
        <p:nvGraphicFramePr>
          <p:cNvPr id="9" name="Graphique 8"/>
          <p:cNvGraphicFramePr>
            <a:graphicFrameLocks/>
          </p:cNvGraphicFramePr>
          <p:nvPr>
            <p:extLst>
              <p:ext uri="{D42A27DB-BD31-4B8C-83A1-F6EECF244321}">
                <p14:modId xmlns:p14="http://schemas.microsoft.com/office/powerpoint/2010/main" val="1036928392"/>
              </p:ext>
            </p:extLst>
          </p:nvPr>
        </p:nvGraphicFramePr>
        <p:xfrm>
          <a:off x="232913" y="1042987"/>
          <a:ext cx="8264106" cy="5418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0"/>
            <a:ext cx="8997143" cy="954107"/>
          </a:xfrm>
          <a:prstGeom prst="rect">
            <a:avLst/>
          </a:prstGeom>
          <a:noFill/>
        </p:spPr>
        <p:txBody>
          <a:bodyPr wrap="square" rtlCol="0">
            <a:spAutoFit/>
          </a:bodyPr>
          <a:lstStyle/>
          <a:p>
            <a:r>
              <a:rPr lang="fr-FR" sz="2800" b="1" dirty="0">
                <a:solidFill>
                  <a:schemeClr val="accent1">
                    <a:lumMod val="75000"/>
                  </a:schemeClr>
                </a:solidFill>
              </a:rPr>
              <a:t>Fort recul de la demande d’emploi de longue durée, hausse ralentie chez les inscrits depuis moins d’un an</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118590297"/>
              </p:ext>
            </p:extLst>
          </p:nvPr>
        </p:nvGraphicFramePr>
        <p:xfrm>
          <a:off x="448574" y="1042987"/>
          <a:ext cx="8108830" cy="5469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a:t>Les éclairages conjoncturels départementaux - Alpes-de-Haute-Provence</a:t>
            </a:r>
          </a:p>
        </p:txBody>
      </p:sp>
      <p:sp>
        <p:nvSpPr>
          <p:cNvPr id="3" name="Espace réservé de la date 2"/>
          <p:cNvSpPr>
            <a:spLocks noGrp="1"/>
          </p:cNvSpPr>
          <p:nvPr>
            <p:ph type="dt" sz="half" idx="10"/>
          </p:nvPr>
        </p:nvSpPr>
        <p:spPr/>
        <p:txBody>
          <a:bodyPr/>
          <a:lstStyle/>
          <a:p>
            <a:r>
              <a:rPr lang="fr-FR"/>
              <a:t>Edition juillet 2023</a:t>
            </a:r>
            <a:endParaRPr lang="fr-FR" dirty="0"/>
          </a:p>
        </p:txBody>
      </p:sp>
      <p:sp>
        <p:nvSpPr>
          <p:cNvPr id="9" name="ZoneTexte 8"/>
          <p:cNvSpPr txBox="1"/>
          <p:nvPr/>
        </p:nvSpPr>
        <p:spPr>
          <a:xfrm>
            <a:off x="63201" y="-16958"/>
            <a:ext cx="8995113" cy="892552"/>
          </a:xfrm>
          <a:prstGeom prst="rect">
            <a:avLst/>
          </a:prstGeom>
          <a:noFill/>
        </p:spPr>
        <p:txBody>
          <a:bodyPr wrap="square" rtlCol="0">
            <a:spAutoFit/>
          </a:bodyPr>
          <a:lstStyle/>
          <a:p>
            <a:r>
              <a:rPr lang="fr-FR" sz="2600" b="1" dirty="0" smtClean="0">
                <a:solidFill>
                  <a:srgbClr val="376092"/>
                </a:solidFill>
              </a:rPr>
              <a:t>Sur un an, très légère </a:t>
            </a:r>
            <a:r>
              <a:rPr lang="fr-FR" sz="2600" b="1" dirty="0">
                <a:solidFill>
                  <a:srgbClr val="376092"/>
                </a:solidFill>
              </a:rPr>
              <a:t>baisse </a:t>
            </a:r>
            <a:r>
              <a:rPr lang="fr-FR" sz="2600" b="1" dirty="0" smtClean="0">
                <a:solidFill>
                  <a:srgbClr val="376092"/>
                </a:solidFill>
              </a:rPr>
              <a:t>du </a:t>
            </a:r>
            <a:r>
              <a:rPr lang="fr-FR" sz="2600" b="1" dirty="0">
                <a:solidFill>
                  <a:srgbClr val="376092"/>
                </a:solidFill>
              </a:rPr>
              <a:t>nombre </a:t>
            </a:r>
            <a:r>
              <a:rPr lang="fr-FR" sz="2600" b="1" dirty="0" smtClean="0">
                <a:solidFill>
                  <a:srgbClr val="376092"/>
                </a:solidFill>
              </a:rPr>
              <a:t>de foyers </a:t>
            </a:r>
            <a:r>
              <a:rPr lang="fr-FR" sz="2600" b="1" dirty="0">
                <a:solidFill>
                  <a:srgbClr val="376092"/>
                </a:solidFill>
              </a:rPr>
              <a:t>bénéficiaires du </a:t>
            </a:r>
            <a:r>
              <a:rPr lang="fr-FR" sz="2600" b="1" dirty="0" smtClean="0">
                <a:solidFill>
                  <a:srgbClr val="376092"/>
                </a:solidFill>
              </a:rPr>
              <a:t>RSA, plus prononcée pour l’ASS ; hausse pour l’AAH et la PA</a:t>
            </a:r>
            <a:endParaRPr lang="fr-FR" sz="2600" b="1" dirty="0">
              <a:solidFill>
                <a:srgbClr val="376092"/>
              </a:solidFill>
            </a:endParaRPr>
          </a:p>
        </p:txBody>
      </p:sp>
      <p:graphicFrame>
        <p:nvGraphicFramePr>
          <p:cNvPr id="8" name="Graphique 7">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1519824331"/>
              </p:ext>
            </p:extLst>
          </p:nvPr>
        </p:nvGraphicFramePr>
        <p:xfrm>
          <a:off x="258792" y="1176337"/>
          <a:ext cx="8600535" cy="52503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0"/>
            <a:ext cx="8995113" cy="954107"/>
          </a:xfrm>
          <a:prstGeom prst="rect">
            <a:avLst/>
          </a:prstGeom>
          <a:noFill/>
        </p:spPr>
        <p:txBody>
          <a:bodyPr wrap="square" rtlCol="0">
            <a:spAutoFit/>
          </a:bodyPr>
          <a:lstStyle/>
          <a:p>
            <a:r>
              <a:rPr lang="fr-FR" sz="2800" b="1" dirty="0" smtClean="0">
                <a:solidFill>
                  <a:srgbClr val="376092"/>
                </a:solidFill>
              </a:rPr>
              <a:t>Un repli du nombre de </a:t>
            </a:r>
            <a:r>
              <a:rPr lang="fr-FR" sz="2800" b="1" dirty="0">
                <a:solidFill>
                  <a:srgbClr val="376092"/>
                </a:solidFill>
              </a:rPr>
              <a:t>foyers bénéficiaires du RSA </a:t>
            </a:r>
            <a:r>
              <a:rPr lang="fr-FR" sz="2800" b="1" dirty="0" smtClean="0">
                <a:solidFill>
                  <a:srgbClr val="376092"/>
                </a:solidFill>
              </a:rPr>
              <a:t>bien moins marqué qu’au niveau régional</a:t>
            </a:r>
            <a:endParaRPr lang="fr-FR" sz="2800" b="1" dirty="0">
              <a:solidFill>
                <a:srgbClr val="376092"/>
              </a:solidFill>
            </a:endParaRP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a:t>Les éclairages conjoncturels départementaux - Alpes-de-Haute-Provence</a:t>
            </a:r>
          </a:p>
        </p:txBody>
      </p:sp>
      <p:sp>
        <p:nvSpPr>
          <p:cNvPr id="3" name="Espace réservé de la date 2"/>
          <p:cNvSpPr>
            <a:spLocks noGrp="1"/>
          </p:cNvSpPr>
          <p:nvPr>
            <p:ph type="dt" sz="half" idx="10"/>
          </p:nvPr>
        </p:nvSpPr>
        <p:spPr/>
        <p:txBody>
          <a:bodyPr/>
          <a:lstStyle/>
          <a:p>
            <a:r>
              <a:rPr lang="fr-FR"/>
              <a:t>Edition juillet 2023</a:t>
            </a:r>
            <a:endParaRPr lang="fr-FR" dirty="0"/>
          </a:p>
        </p:txBody>
      </p:sp>
      <p:pic>
        <p:nvPicPr>
          <p:cNvPr id="9" name="Image 8" descr="Une image contenant texte, capture d’écran, Police, nombre&#10;&#10;Description générée automatiquement">
            <a:extLst>
              <a:ext uri="{FF2B5EF4-FFF2-40B4-BE49-F238E27FC236}">
                <a16:creationId xmlns:a16="http://schemas.microsoft.com/office/drawing/2014/main" id="{58DB512F-55D1-538C-389B-C70549A3D227}"/>
              </a:ext>
            </a:extLst>
          </p:cNvPr>
          <p:cNvPicPr>
            <a:picLocks noChangeAspect="1"/>
          </p:cNvPicPr>
          <p:nvPr/>
        </p:nvPicPr>
        <p:blipFill>
          <a:blip r:embed="rId3"/>
          <a:stretch>
            <a:fillRect/>
          </a:stretch>
        </p:blipFill>
        <p:spPr>
          <a:xfrm>
            <a:off x="0" y="1726020"/>
            <a:ext cx="9144000" cy="3405960"/>
          </a:xfrm>
          <a:prstGeom prst="rect">
            <a:avLst/>
          </a:prstGeom>
        </p:spPr>
      </p:pic>
      <p:sp>
        <p:nvSpPr>
          <p:cNvPr id="2" name="Rectangle 1"/>
          <p:cNvSpPr/>
          <p:nvPr/>
        </p:nvSpPr>
        <p:spPr>
          <a:xfrm>
            <a:off x="78402" y="3746822"/>
            <a:ext cx="898719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163385" y="441936"/>
            <a:ext cx="8928324" cy="523220"/>
          </a:xfrm>
          <a:prstGeom prst="rect">
            <a:avLst/>
          </a:prstGeom>
          <a:noFill/>
        </p:spPr>
        <p:txBody>
          <a:bodyPr wrap="square" rtlCol="0">
            <a:spAutoFit/>
          </a:bodyPr>
          <a:lstStyle/>
          <a:p>
            <a:r>
              <a:rPr lang="fr-FR" sz="2800" b="1" dirty="0">
                <a:solidFill>
                  <a:schemeClr val="accent1">
                    <a:lumMod val="75000"/>
                  </a:schemeClr>
                </a:solidFill>
              </a:rPr>
              <a:t>La croissance de l’emploi salarié accélère</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a:solidFill>
                  <a:srgbClr val="FF0000"/>
                </a:solidFill>
              </a:rPr>
              <a:t>+0,5 %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a:solidFill>
                  <a:schemeClr val="accent3">
                    <a:lumMod val="75000"/>
                  </a:schemeClr>
                </a:solidFill>
              </a:rPr>
              <a:t>+0,5 %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613351" y="2736406"/>
            <a:ext cx="891727" cy="615553"/>
          </a:xfrm>
          <a:prstGeom prst="rect">
            <a:avLst/>
          </a:prstGeom>
          <a:noFill/>
        </p:spPr>
        <p:txBody>
          <a:bodyPr wrap="square" rtlCol="0">
            <a:spAutoFit/>
          </a:bodyPr>
          <a:lstStyle/>
          <a:p>
            <a:pPr algn="ctr"/>
            <a:r>
              <a:rPr lang="fr-FR" sz="1600" b="1" dirty="0">
                <a:solidFill>
                  <a:schemeClr val="accent1">
                    <a:lumMod val="75000"/>
                  </a:schemeClr>
                </a:solidFill>
              </a:rPr>
              <a:t>+0,3 % </a:t>
            </a:r>
          </a:p>
          <a:p>
            <a:pPr algn="ctr"/>
            <a:endParaRPr lang="fr-FR" b="1" dirty="0">
              <a:solidFill>
                <a:srgbClr val="FF0000"/>
              </a:solidFill>
            </a:endParaRPr>
          </a:p>
        </p:txBody>
      </p:sp>
      <p:sp>
        <p:nvSpPr>
          <p:cNvPr id="13" name="ZoneTexte 12"/>
          <p:cNvSpPr txBox="1"/>
          <p:nvPr/>
        </p:nvSpPr>
        <p:spPr>
          <a:xfrm>
            <a:off x="7695270" y="1602551"/>
            <a:ext cx="1346180" cy="338554"/>
          </a:xfrm>
          <a:prstGeom prst="rect">
            <a:avLst/>
          </a:prstGeom>
          <a:noFill/>
        </p:spPr>
        <p:txBody>
          <a:bodyPr wrap="square" rtlCol="0">
            <a:spAutoFit/>
          </a:bodyPr>
          <a:lstStyle/>
          <a:p>
            <a:pPr algn="ctr"/>
            <a:r>
              <a:rPr lang="fr-FR" sz="1600" b="1" dirty="0"/>
              <a:t>Au T1 2023 :</a:t>
            </a:r>
            <a:endParaRPr lang="fr-FR" b="1" dirty="0"/>
          </a:p>
        </p:txBody>
      </p:sp>
      <p:graphicFrame>
        <p:nvGraphicFramePr>
          <p:cNvPr id="17" name="Graphique 16"/>
          <p:cNvGraphicFramePr>
            <a:graphicFrameLocks/>
          </p:cNvGraphicFramePr>
          <p:nvPr>
            <p:extLst>
              <p:ext uri="{D42A27DB-BD31-4B8C-83A1-F6EECF244321}">
                <p14:modId xmlns:p14="http://schemas.microsoft.com/office/powerpoint/2010/main" val="3535920055"/>
              </p:ext>
            </p:extLst>
          </p:nvPr>
        </p:nvGraphicFramePr>
        <p:xfrm>
          <a:off x="844787" y="1400575"/>
          <a:ext cx="7358743" cy="4146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39" y="-15769"/>
            <a:ext cx="8827805" cy="954107"/>
          </a:xfrm>
          <a:prstGeom prst="rect">
            <a:avLst/>
          </a:prstGeom>
          <a:noFill/>
        </p:spPr>
        <p:txBody>
          <a:bodyPr wrap="square" rtlCol="0">
            <a:spAutoFit/>
          </a:bodyPr>
          <a:lstStyle/>
          <a:p>
            <a:r>
              <a:rPr lang="fr-FR" sz="2800" b="1" dirty="0">
                <a:solidFill>
                  <a:schemeClr val="accent1">
                    <a:lumMod val="75000"/>
                  </a:schemeClr>
                </a:solidFill>
              </a:rPr>
              <a:t>Une croissance exclusivement tirée par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endParaRPr lang="fr-FR" dirty="0"/>
          </a:p>
        </p:txBody>
      </p:sp>
      <p:sp>
        <p:nvSpPr>
          <p:cNvPr id="14" name="ZoneTexte 13"/>
          <p:cNvSpPr txBox="1"/>
          <p:nvPr/>
        </p:nvSpPr>
        <p:spPr>
          <a:xfrm>
            <a:off x="7695270" y="2222466"/>
            <a:ext cx="1597688" cy="3970318"/>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+1 780</a:t>
            </a: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a:solidFill>
                  <a:schemeClr val="accent6">
                    <a:lumMod val="75000"/>
                  </a:schemeClr>
                </a:solidFill>
              </a:rPr>
              <a:t>-30</a:t>
            </a: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T1 2023 :</a:t>
            </a:r>
            <a:endParaRPr lang="fr-FR" b="1" dirty="0"/>
          </a:p>
        </p:txBody>
      </p:sp>
      <p:graphicFrame>
        <p:nvGraphicFramePr>
          <p:cNvPr id="12" name="Graphique 11"/>
          <p:cNvGraphicFramePr>
            <a:graphicFrameLocks/>
          </p:cNvGraphicFramePr>
          <p:nvPr>
            <p:extLst>
              <p:ext uri="{D42A27DB-BD31-4B8C-83A1-F6EECF244321}">
                <p14:modId xmlns:p14="http://schemas.microsoft.com/office/powerpoint/2010/main" val="1468547733"/>
              </p:ext>
            </p:extLst>
          </p:nvPr>
        </p:nvGraphicFramePr>
        <p:xfrm>
          <a:off x="487681" y="1166949"/>
          <a:ext cx="7898674" cy="48593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juillet 2023</a:t>
            </a:r>
            <a:endParaRPr lang="fr-FR" dirty="0"/>
          </a:p>
        </p:txBody>
      </p:sp>
      <p:sp>
        <p:nvSpPr>
          <p:cNvPr id="12" name="ZoneTexte 11"/>
          <p:cNvSpPr txBox="1"/>
          <p:nvPr/>
        </p:nvSpPr>
        <p:spPr>
          <a:xfrm>
            <a:off x="157080" y="437244"/>
            <a:ext cx="8827804" cy="523220"/>
          </a:xfrm>
          <a:prstGeom prst="rect">
            <a:avLst/>
          </a:prstGeom>
          <a:noFill/>
        </p:spPr>
        <p:txBody>
          <a:bodyPr wrap="square" rtlCol="0">
            <a:spAutoFit/>
          </a:bodyPr>
          <a:lstStyle/>
          <a:p>
            <a:r>
              <a:rPr lang="fr-FR" sz="2800" b="1" dirty="0">
                <a:solidFill>
                  <a:schemeClr val="accent1">
                    <a:lumMod val="75000"/>
                  </a:schemeClr>
                </a:solidFill>
              </a:rPr>
              <a:t>… sauf dans la construction où l’emploi hors intérim recule</a:t>
            </a:r>
            <a:endParaRPr lang="fr-FR" sz="2800" b="1" dirty="0">
              <a:solidFill>
                <a:srgbClr val="FF0000"/>
              </a:solidFill>
            </a:endParaRPr>
          </a:p>
        </p:txBody>
      </p:sp>
      <p:graphicFrame>
        <p:nvGraphicFramePr>
          <p:cNvPr id="9" name="Graphique 8"/>
          <p:cNvGraphicFramePr>
            <a:graphicFrameLocks/>
          </p:cNvGraphicFramePr>
          <p:nvPr>
            <p:extLst>
              <p:ext uri="{D42A27DB-BD31-4B8C-83A1-F6EECF244321}">
                <p14:modId xmlns:p14="http://schemas.microsoft.com/office/powerpoint/2010/main" val="2846208242"/>
              </p:ext>
            </p:extLst>
          </p:nvPr>
        </p:nvGraphicFramePr>
        <p:xfrm>
          <a:off x="1042988" y="1308100"/>
          <a:ext cx="7058024" cy="4241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endParaRPr lang="fr-FR" dirty="0"/>
          </a:p>
        </p:txBody>
      </p:sp>
      <p:sp>
        <p:nvSpPr>
          <p:cNvPr id="14" name="ZoneTexte 13"/>
          <p:cNvSpPr txBox="1"/>
          <p:nvPr/>
        </p:nvSpPr>
        <p:spPr>
          <a:xfrm>
            <a:off x="213645" y="129315"/>
            <a:ext cx="9017000" cy="923330"/>
          </a:xfrm>
          <a:prstGeom prst="rect">
            <a:avLst/>
          </a:prstGeom>
          <a:noFill/>
        </p:spPr>
        <p:txBody>
          <a:bodyPr wrap="square" rtlCol="0">
            <a:spAutoFit/>
          </a:bodyPr>
          <a:lstStyle/>
          <a:p>
            <a:r>
              <a:rPr lang="fr-FR" sz="2700" b="1" dirty="0">
                <a:solidFill>
                  <a:schemeClr val="accent1">
                    <a:lumMod val="75000"/>
                  </a:schemeClr>
                </a:solidFill>
              </a:rPr>
              <a:t>Forte croissance dans l’industrie et le tertiaire marchand, recul dans la construction, stabilité dans le non marchand </a:t>
            </a:r>
            <a:endParaRPr lang="fr-FR" sz="2700" b="1" dirty="0">
              <a:solidFill>
                <a:srgbClr val="FF0000"/>
              </a:solidFill>
            </a:endParaRPr>
          </a:p>
        </p:txBody>
      </p:sp>
      <p:graphicFrame>
        <p:nvGraphicFramePr>
          <p:cNvPr id="9" name="Graphique 8"/>
          <p:cNvGraphicFramePr>
            <a:graphicFrameLocks/>
          </p:cNvGraphicFramePr>
          <p:nvPr>
            <p:extLst>
              <p:ext uri="{D42A27DB-BD31-4B8C-83A1-F6EECF244321}">
                <p14:modId xmlns:p14="http://schemas.microsoft.com/office/powerpoint/2010/main" val="1121131222"/>
              </p:ext>
            </p:extLst>
          </p:nvPr>
        </p:nvGraphicFramePr>
        <p:xfrm>
          <a:off x="748937" y="1387157"/>
          <a:ext cx="7352075" cy="4743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juillet 2023</a:t>
            </a:r>
            <a:endParaRPr lang="fr-FR" dirty="0"/>
          </a:p>
        </p:txBody>
      </p:sp>
      <p:sp>
        <p:nvSpPr>
          <p:cNvPr id="12" name="ZoneTexte 11"/>
          <p:cNvSpPr txBox="1"/>
          <p:nvPr/>
        </p:nvSpPr>
        <p:spPr>
          <a:xfrm>
            <a:off x="213645" y="247399"/>
            <a:ext cx="8930354" cy="769441"/>
          </a:xfrm>
          <a:prstGeom prst="rect">
            <a:avLst/>
          </a:prstGeom>
          <a:noFill/>
        </p:spPr>
        <p:txBody>
          <a:bodyPr wrap="square" rtlCol="0">
            <a:spAutoFit/>
          </a:bodyPr>
          <a:lstStyle/>
          <a:p>
            <a:r>
              <a:rPr lang="fr-FR" sz="2200" b="1" dirty="0">
                <a:solidFill>
                  <a:schemeClr val="accent1">
                    <a:lumMod val="75000"/>
                  </a:schemeClr>
                </a:solidFill>
              </a:rPr>
              <a:t>Sur un an, croissance vigoureuse dans l’industrie et le tertiaire marchand, faible dans la construction ; léger recul dans le tertiaire non marchand</a:t>
            </a:r>
            <a:endParaRPr lang="fr-FR" sz="2200" b="1" dirty="0">
              <a:solidFill>
                <a:srgbClr val="FF0000"/>
              </a:solidFill>
            </a:endParaRPr>
          </a:p>
        </p:txBody>
      </p:sp>
      <p:pic>
        <p:nvPicPr>
          <p:cNvPr id="4" name="Image 3"/>
          <p:cNvPicPr>
            <a:picLocks noChangeAspect="1"/>
          </p:cNvPicPr>
          <p:nvPr/>
        </p:nvPicPr>
        <p:blipFill>
          <a:blip r:embed="rId3"/>
          <a:stretch>
            <a:fillRect/>
          </a:stretch>
        </p:blipFill>
        <p:spPr>
          <a:xfrm>
            <a:off x="213645" y="1497875"/>
            <a:ext cx="8837385" cy="3735976"/>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juillet 2023</a:t>
            </a:r>
            <a:endParaRPr lang="fr-FR" dirty="0"/>
          </a:p>
        </p:txBody>
      </p:sp>
      <p:sp>
        <p:nvSpPr>
          <p:cNvPr id="12" name="ZoneTexte 11"/>
          <p:cNvSpPr txBox="1"/>
          <p:nvPr/>
        </p:nvSpPr>
        <p:spPr>
          <a:xfrm>
            <a:off x="213646" y="467869"/>
            <a:ext cx="8930354" cy="523220"/>
          </a:xfrm>
          <a:prstGeom prst="rect">
            <a:avLst/>
          </a:prstGeom>
          <a:noFill/>
        </p:spPr>
        <p:txBody>
          <a:bodyPr wrap="square" rtlCol="0">
            <a:spAutoFit/>
          </a:bodyPr>
          <a:lstStyle/>
          <a:p>
            <a:r>
              <a:rPr lang="fr-FR" sz="2800" b="1" dirty="0">
                <a:solidFill>
                  <a:schemeClr val="accent1">
                    <a:lumMod val="75000"/>
                  </a:schemeClr>
                </a:solidFill>
              </a:rPr>
              <a:t>Premier recul des embauches en CDI en plus de 2 ans</a:t>
            </a:r>
          </a:p>
        </p:txBody>
      </p:sp>
      <p:graphicFrame>
        <p:nvGraphicFramePr>
          <p:cNvPr id="2" name="Graphique 1">
            <a:extLst>
              <a:ext uri="{FF2B5EF4-FFF2-40B4-BE49-F238E27FC236}">
                <a16:creationId xmlns:a16="http://schemas.microsoft.com/office/drawing/2014/main" id="{809E2797-6BE4-463E-B013-3CB7C23633CC}"/>
              </a:ext>
            </a:extLst>
          </p:cNvPr>
          <p:cNvGraphicFramePr>
            <a:graphicFrameLocks/>
          </p:cNvGraphicFramePr>
          <p:nvPr>
            <p:extLst>
              <p:ext uri="{D42A27DB-BD31-4B8C-83A1-F6EECF244321}">
                <p14:modId xmlns:p14="http://schemas.microsoft.com/office/powerpoint/2010/main" val="987715331"/>
              </p:ext>
            </p:extLst>
          </p:nvPr>
        </p:nvGraphicFramePr>
        <p:xfrm>
          <a:off x="976392" y="1298384"/>
          <a:ext cx="7404859" cy="4033451"/>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a:extLst>
              <a:ext uri="{FF2B5EF4-FFF2-40B4-BE49-F238E27FC236}">
                <a16:creationId xmlns:a16="http://schemas.microsoft.com/office/drawing/2014/main" id="{356FC983-B4C4-375C-3F7F-79FFB9A02E09}"/>
              </a:ext>
            </a:extLst>
          </p:cNvPr>
          <p:cNvPicPr>
            <a:picLocks noChangeAspect="1"/>
          </p:cNvPicPr>
          <p:nvPr/>
        </p:nvPicPr>
        <p:blipFill>
          <a:blip r:embed="rId4"/>
          <a:stretch>
            <a:fillRect/>
          </a:stretch>
        </p:blipFill>
        <p:spPr>
          <a:xfrm>
            <a:off x="976392" y="5355074"/>
            <a:ext cx="6791739" cy="876300"/>
          </a:xfrm>
          <a:prstGeom prst="rect">
            <a:avLst/>
          </a:prstGeom>
        </p:spPr>
      </p:pic>
    </p:spTree>
    <p:extLst>
      <p:ext uri="{BB962C8B-B14F-4D97-AF65-F5344CB8AC3E}">
        <p14:creationId xmlns:p14="http://schemas.microsoft.com/office/powerpoint/2010/main" val="372133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7" y="87240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endParaRPr lang="fr-FR" dirty="0"/>
          </a:p>
        </p:txBody>
      </p:sp>
      <p:sp>
        <p:nvSpPr>
          <p:cNvPr id="12" name="ZoneTexte 11"/>
          <p:cNvSpPr txBox="1"/>
          <p:nvPr/>
        </p:nvSpPr>
        <p:spPr>
          <a:xfrm>
            <a:off x="107807" y="0"/>
            <a:ext cx="8732567" cy="954107"/>
          </a:xfrm>
          <a:prstGeom prst="rect">
            <a:avLst/>
          </a:prstGeom>
          <a:noFill/>
        </p:spPr>
        <p:txBody>
          <a:bodyPr wrap="square" rtlCol="0">
            <a:spAutoFit/>
          </a:bodyPr>
          <a:lstStyle/>
          <a:p>
            <a:r>
              <a:rPr lang="fr-FR" sz="2800" b="1" dirty="0">
                <a:solidFill>
                  <a:schemeClr val="accent1">
                    <a:lumMod val="75000"/>
                  </a:schemeClr>
                </a:solidFill>
              </a:rPr>
              <a:t>Le nombre de bénéficiaires de contrat aidé poursuit sa baisse</a:t>
            </a:r>
          </a:p>
        </p:txBody>
      </p:sp>
      <p:grpSp>
        <p:nvGrpSpPr>
          <p:cNvPr id="2" name="Groupe 1">
            <a:extLst>
              <a:ext uri="{FF2B5EF4-FFF2-40B4-BE49-F238E27FC236}">
                <a16:creationId xmlns:a16="http://schemas.microsoft.com/office/drawing/2014/main" id="{D91B75E6-6D46-4E13-AA54-F6074D55858B}"/>
              </a:ext>
            </a:extLst>
          </p:cNvPr>
          <p:cNvGrpSpPr>
            <a:grpSpLocks/>
          </p:cNvGrpSpPr>
          <p:nvPr/>
        </p:nvGrpSpPr>
        <p:grpSpPr bwMode="auto">
          <a:xfrm>
            <a:off x="303625" y="1185165"/>
            <a:ext cx="8745876" cy="5372573"/>
            <a:chOff x="212732" y="111188"/>
            <a:chExt cx="9501360" cy="6042212"/>
          </a:xfrm>
        </p:grpSpPr>
        <p:graphicFrame>
          <p:nvGraphicFramePr>
            <p:cNvPr id="3" name="Graphique 2">
              <a:extLst>
                <a:ext uri="{FF2B5EF4-FFF2-40B4-BE49-F238E27FC236}">
                  <a16:creationId xmlns:a16="http://schemas.microsoft.com/office/drawing/2014/main" id="{A3E10020-4FDD-D1CA-F365-D1B73355D224}"/>
                </a:ext>
              </a:extLst>
            </p:cNvPr>
            <p:cNvGraphicFramePr>
              <a:graphicFrameLocks/>
            </p:cNvGraphicFramePr>
            <p:nvPr>
              <p:extLst>
                <p:ext uri="{D42A27DB-BD31-4B8C-83A1-F6EECF244321}">
                  <p14:modId xmlns:p14="http://schemas.microsoft.com/office/powerpoint/2010/main" val="2344946376"/>
                </p:ext>
              </p:extLst>
            </p:nvPr>
          </p:nvGraphicFramePr>
          <p:xfrm>
            <a:off x="212732" y="111188"/>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22">
              <a:extLst>
                <a:ext uri="{FF2B5EF4-FFF2-40B4-BE49-F238E27FC236}">
                  <a16:creationId xmlns:a16="http://schemas.microsoft.com/office/drawing/2014/main" id="{D1DB506C-EE91-8784-8C45-0989E0BB4598}"/>
                </a:ext>
              </a:extLst>
            </p:cNvPr>
            <p:cNvSpPr txBox="1"/>
            <p:nvPr/>
          </p:nvSpPr>
          <p:spPr>
            <a:xfrm>
              <a:off x="9047342" y="2375159"/>
              <a:ext cx="666750" cy="253383"/>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1 700</a:t>
              </a:r>
            </a:p>
          </p:txBody>
        </p:sp>
        <p:sp>
          <p:nvSpPr>
            <p:cNvPr id="9" name="Flèche vers le bas 23">
              <a:extLst>
                <a:ext uri="{FF2B5EF4-FFF2-40B4-BE49-F238E27FC236}">
                  <a16:creationId xmlns:a16="http://schemas.microsoft.com/office/drawing/2014/main" id="{CFA8F7A3-DABE-2F21-A46F-E2A771CEAF11}"/>
                </a:ext>
              </a:extLst>
            </p:cNvPr>
            <p:cNvSpPr/>
            <p:nvPr/>
          </p:nvSpPr>
          <p:spPr>
            <a:xfrm>
              <a:off x="9380718" y="2804411"/>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8" y="8636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2023</a:t>
            </a:r>
            <a:endParaRPr lang="fr-FR" dirty="0"/>
          </a:p>
        </p:txBody>
      </p:sp>
      <p:sp>
        <p:nvSpPr>
          <p:cNvPr id="12" name="ZoneTexte 11"/>
          <p:cNvSpPr txBox="1"/>
          <p:nvPr/>
        </p:nvSpPr>
        <p:spPr>
          <a:xfrm>
            <a:off x="107808" y="311573"/>
            <a:ext cx="8732567" cy="523220"/>
          </a:xfrm>
          <a:prstGeom prst="rect">
            <a:avLst/>
          </a:prstGeom>
          <a:noFill/>
        </p:spPr>
        <p:txBody>
          <a:bodyPr wrap="square" rtlCol="0">
            <a:spAutoFit/>
          </a:bodyPr>
          <a:lstStyle/>
          <a:p>
            <a:r>
              <a:rPr lang="fr-FR" sz="2800" b="1" dirty="0">
                <a:solidFill>
                  <a:schemeClr val="accent1">
                    <a:lumMod val="75000"/>
                  </a:schemeClr>
                </a:solidFill>
              </a:rPr>
              <a:t>Le nombre d’apprentis toujours à un haut niveau</a:t>
            </a:r>
            <a:endParaRPr lang="fr-FR" sz="2800" b="1" dirty="0">
              <a:solidFill>
                <a:srgbClr val="376092"/>
              </a:solidFill>
            </a:endParaRPr>
          </a:p>
        </p:txBody>
      </p:sp>
      <p:graphicFrame>
        <p:nvGraphicFramePr>
          <p:cNvPr id="2" name="Graphique 1">
            <a:extLst>
              <a:ext uri="{FF2B5EF4-FFF2-40B4-BE49-F238E27FC236}">
                <a16:creationId xmlns:a16="http://schemas.microsoft.com/office/drawing/2014/main" id="{9FA3472D-D852-4506-090A-A5BBCCCFE774}"/>
              </a:ext>
            </a:extLst>
          </p:cNvPr>
          <p:cNvGraphicFramePr>
            <a:graphicFrameLocks/>
          </p:cNvGraphicFramePr>
          <p:nvPr>
            <p:extLst>
              <p:ext uri="{D42A27DB-BD31-4B8C-83A1-F6EECF244321}">
                <p14:modId xmlns:p14="http://schemas.microsoft.com/office/powerpoint/2010/main" val="164431514"/>
              </p:ext>
            </p:extLst>
          </p:nvPr>
        </p:nvGraphicFramePr>
        <p:xfrm>
          <a:off x="212035" y="1073431"/>
          <a:ext cx="8723578" cy="5194833"/>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8335403" y="1121375"/>
            <a:ext cx="593842" cy="2343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11 600</a:t>
            </a:r>
            <a:endParaRPr lang="fr-FR" sz="1100" b="1" dirty="0"/>
          </a:p>
        </p:txBody>
      </p:sp>
      <p:sp>
        <p:nvSpPr>
          <p:cNvPr id="11" name="Flèche vers le bas 10"/>
          <p:cNvSpPr/>
          <p:nvPr/>
        </p:nvSpPr>
        <p:spPr bwMode="auto">
          <a:xfrm>
            <a:off x="8529158" y="1403705"/>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5131041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8748</TotalTime>
  <Words>1615</Words>
  <Application>Microsoft Office PowerPoint</Application>
  <PresentationFormat>Affichage à l'écran (4:3)</PresentationFormat>
  <Paragraphs>250</Paragraphs>
  <Slides>18</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MS Gothic</vt:lpstr>
      <vt:lpstr>Arial</vt:lpstr>
      <vt:lpstr>Calibri</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MEYER, Virginie (DREETS-PACA)</cp:lastModifiedBy>
  <cp:revision>814</cp:revision>
  <cp:lastPrinted>2018-10-09T12:30:48Z</cp:lastPrinted>
  <dcterms:created xsi:type="dcterms:W3CDTF">2018-05-30T13:27:07Z</dcterms:created>
  <dcterms:modified xsi:type="dcterms:W3CDTF">2023-07-03T12:41:47Z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