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sldIdLst>
    <p:sldId id="300" r:id="rId6"/>
    <p:sldId id="299" r:id="rId7"/>
    <p:sldId id="264" r:id="rId8"/>
    <p:sldId id="290" r:id="rId9"/>
    <p:sldId id="292" r:id="rId10"/>
    <p:sldId id="293" r:id="rId11"/>
    <p:sldId id="261" r:id="rId12"/>
    <p:sldId id="314" r:id="rId13"/>
    <p:sldId id="305" r:id="rId14"/>
    <p:sldId id="302" r:id="rId15"/>
    <p:sldId id="296" r:id="rId16"/>
    <p:sldId id="304" r:id="rId17"/>
    <p:sldId id="271" r:id="rId18"/>
    <p:sldId id="272" r:id="rId19"/>
    <p:sldId id="317" r:id="rId20"/>
    <p:sldId id="318" r:id="rId21"/>
    <p:sldId id="315" r:id="rId22"/>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306" autoAdjust="0"/>
  </p:normalViewPr>
  <p:slideViewPr>
    <p:cSldViewPr snapToGrid="0" snapToObjects="1">
      <p:cViewPr varScale="1">
        <p:scale>
          <a:sx n="86" d="100"/>
          <a:sy n="86"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4\2024-T1\01%20-%20Fichiers%20de%20travail\DEFM-Ch&#244;mage\2024_T1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4\2024-T1\01%20-%20Fichiers%20de%20travail\DEFM-Ch&#244;mage\2024_T1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4\2024-T1\01%20-%20Fichiers%20de%20travail\DEFM-Ch&#244;mage\2024_T1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4\2024-T1\01%20-%20Fichiers%20de%20travail\Prestations%20sociales\2024-T1%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_V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_V2.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4\2024-T1\01%20-%20Fichiers%20de%20travail\Politiques%20emploi\2024_T1_Politiques%20de%20l'emploi_note_V2_VM.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4\2024-T1\01%20-%20Fichiers%20de%20travail\Politiques%20emploi\2024_T1_Politiques%20de%20l'emploi_note_V2_VM.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4\2024-T1\01%20-%20Fichiers%20de%20travail\DEFM-Ch&#244;mage\Tx%20ch&#244;mage%20-%20d&#233;p%20comparables\T201_&#233;clairages_d&#233;p.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4\2024-T1\01%20-%20Fichiers%20de%20travail\DEFM-Ch&#244;mage\2024_T1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2014)</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3'!$E$10:$E$50</c:f>
              <c:numCache>
                <c:formatCode>#\ ##0.0</c:formatCode>
                <c:ptCount val="41"/>
                <c:pt idx="0">
                  <c:v>100</c:v>
                </c:pt>
                <c:pt idx="1">
                  <c:v>99.940561109808186</c:v>
                </c:pt>
                <c:pt idx="2">
                  <c:v>99.953596442802393</c:v>
                </c:pt>
                <c:pt idx="3">
                  <c:v>100.13085468890388</c:v>
                </c:pt>
                <c:pt idx="4">
                  <c:v>100.0736440607624</c:v>
                </c:pt>
                <c:pt idx="5">
                  <c:v>100.444705398689</c:v>
                </c:pt>
                <c:pt idx="6">
                  <c:v>100.36699475968467</c:v>
                </c:pt>
                <c:pt idx="7">
                  <c:v>100.80406836085147</c:v>
                </c:pt>
                <c:pt idx="8">
                  <c:v>101.20315009406038</c:v>
                </c:pt>
                <c:pt idx="9">
                  <c:v>101.59025491874925</c:v>
                </c:pt>
                <c:pt idx="10">
                  <c:v>101.77793028993587</c:v>
                </c:pt>
                <c:pt idx="11">
                  <c:v>101.84912326244296</c:v>
                </c:pt>
                <c:pt idx="12">
                  <c:v>102.29399578078586</c:v>
                </c:pt>
                <c:pt idx="13">
                  <c:v>102.72950959851714</c:v>
                </c:pt>
                <c:pt idx="14">
                  <c:v>102.84053275517363</c:v>
                </c:pt>
                <c:pt idx="15">
                  <c:v>103.16981417965701</c:v>
                </c:pt>
                <c:pt idx="16">
                  <c:v>103.71690821955752</c:v>
                </c:pt>
                <c:pt idx="17">
                  <c:v>103.61006305424534</c:v>
                </c:pt>
                <c:pt idx="18">
                  <c:v>103.82024387214011</c:v>
                </c:pt>
                <c:pt idx="19">
                  <c:v>103.95282546413307</c:v>
                </c:pt>
                <c:pt idx="20">
                  <c:v>104.66380817783305</c:v>
                </c:pt>
                <c:pt idx="21">
                  <c:v>104.91493331090209</c:v>
                </c:pt>
                <c:pt idx="22">
                  <c:v>105.27797290544758</c:v>
                </c:pt>
                <c:pt idx="23">
                  <c:v>105.72356960895679</c:v>
                </c:pt>
                <c:pt idx="24">
                  <c:v>103.75584709888648</c:v>
                </c:pt>
                <c:pt idx="25">
                  <c:v>102.5550366799786</c:v>
                </c:pt>
                <c:pt idx="26">
                  <c:v>105.161044854358</c:v>
                </c:pt>
                <c:pt idx="27">
                  <c:v>105.57444317124025</c:v>
                </c:pt>
                <c:pt idx="28">
                  <c:v>106.49621947489898</c:v>
                </c:pt>
                <c:pt idx="29">
                  <c:v>107.79379217334095</c:v>
                </c:pt>
                <c:pt idx="30">
                  <c:v>108.73545571579857</c:v>
                </c:pt>
                <c:pt idx="31">
                  <c:v>109.68397116406088</c:v>
                </c:pt>
                <c:pt idx="32">
                  <c:v>109.9808313757122</c:v>
                </c:pt>
                <c:pt idx="33">
                  <c:v>110.63276514507936</c:v>
                </c:pt>
                <c:pt idx="34">
                  <c:v>110.9080669213941</c:v>
                </c:pt>
                <c:pt idx="35">
                  <c:v>111.22347741461434</c:v>
                </c:pt>
                <c:pt idx="36">
                  <c:v>111.5383308423221</c:v>
                </c:pt>
                <c:pt idx="37">
                  <c:v>111.72188392871563</c:v>
                </c:pt>
                <c:pt idx="38">
                  <c:v>112.0613039455279</c:v>
                </c:pt>
                <c:pt idx="39">
                  <c:v>112.15533660405058</c:v>
                </c:pt>
                <c:pt idx="40">
                  <c:v>112.54751072490376</c:v>
                </c:pt>
              </c:numCache>
            </c:numRef>
          </c:val>
          <c:smooth val="0"/>
          <c:extLst>
            <c:ext xmlns:c16="http://schemas.microsoft.com/office/drawing/2014/chart" uri="{C3380CC4-5D6E-409C-BE32-E72D297353CC}">
              <c16:uniqueId val="{00000000-432A-4E11-89C4-DA8DD53ED36F}"/>
            </c:ext>
          </c:extLst>
        </c:ser>
        <c:ser>
          <c:idx val="1"/>
          <c:order val="1"/>
          <c:tx>
            <c:v>France métropolitaine</c:v>
          </c:tx>
          <c:spPr>
            <a:ln w="28575">
              <a:solidFill>
                <a:srgbClr val="0000FF"/>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3'!$C$10:$C$50</c:f>
              <c:numCache>
                <c:formatCode>#\ ##0.0</c:formatCode>
                <c:ptCount val="41"/>
                <c:pt idx="0">
                  <c:v>100</c:v>
                </c:pt>
                <c:pt idx="1">
                  <c:v>100.05745799782287</c:v>
                </c:pt>
                <c:pt idx="2">
                  <c:v>99.923947094053759</c:v>
                </c:pt>
                <c:pt idx="3">
                  <c:v>100.01087737628484</c:v>
                </c:pt>
                <c:pt idx="4">
                  <c:v>99.94451900306683</c:v>
                </c:pt>
                <c:pt idx="5">
                  <c:v>100.16899478931691</c:v>
                </c:pt>
                <c:pt idx="6">
                  <c:v>100.26318718130717</c:v>
                </c:pt>
                <c:pt idx="7">
                  <c:v>100.40125372281182</c:v>
                </c:pt>
                <c:pt idx="8">
                  <c:v>100.59522178615394</c:v>
                </c:pt>
                <c:pt idx="9">
                  <c:v>100.80652744601066</c:v>
                </c:pt>
                <c:pt idx="10">
                  <c:v>101.14231515519457</c:v>
                </c:pt>
                <c:pt idx="11">
                  <c:v>101.17332480278922</c:v>
                </c:pt>
                <c:pt idx="12">
                  <c:v>101.61951274552558</c:v>
                </c:pt>
                <c:pt idx="13">
                  <c:v>102.06594636030634</c:v>
                </c:pt>
                <c:pt idx="14">
                  <c:v>102.11004481526172</c:v>
                </c:pt>
                <c:pt idx="15">
                  <c:v>102.49437838053042</c:v>
                </c:pt>
                <c:pt idx="16">
                  <c:v>102.75975762971686</c:v>
                </c:pt>
                <c:pt idx="17">
                  <c:v>102.77413963694116</c:v>
                </c:pt>
                <c:pt idx="18">
                  <c:v>102.86010434403524</c:v>
                </c:pt>
                <c:pt idx="19">
                  <c:v>103.11438304385435</c:v>
                </c:pt>
                <c:pt idx="20">
                  <c:v>103.81403013446733</c:v>
                </c:pt>
                <c:pt idx="21">
                  <c:v>103.96505049412124</c:v>
                </c:pt>
                <c:pt idx="22">
                  <c:v>104.18373262665376</c:v>
                </c:pt>
                <c:pt idx="23">
                  <c:v>104.580046863775</c:v>
                </c:pt>
                <c:pt idx="24">
                  <c:v>102.729157596824</c:v>
                </c:pt>
                <c:pt idx="25">
                  <c:v>102.12303873080776</c:v>
                </c:pt>
                <c:pt idx="26">
                  <c:v>104.19546670747654</c:v>
                </c:pt>
                <c:pt idx="27">
                  <c:v>104.2501052137259</c:v>
                </c:pt>
                <c:pt idx="28">
                  <c:v>105.10189229093866</c:v>
                </c:pt>
                <c:pt idx="29">
                  <c:v>106.13118865653411</c:v>
                </c:pt>
                <c:pt idx="30">
                  <c:v>106.95378326999356</c:v>
                </c:pt>
                <c:pt idx="31">
                  <c:v>107.50049808987075</c:v>
                </c:pt>
                <c:pt idx="32">
                  <c:v>107.854311220559</c:v>
                </c:pt>
                <c:pt idx="33">
                  <c:v>108.25105328550922</c:v>
                </c:pt>
                <c:pt idx="34">
                  <c:v>108.71857794621482</c:v>
                </c:pt>
                <c:pt idx="35">
                  <c:v>108.99359369793176</c:v>
                </c:pt>
                <c:pt idx="36">
                  <c:v>109.181765910976</c:v>
                </c:pt>
                <c:pt idx="37">
                  <c:v>109.37626100706981</c:v>
                </c:pt>
                <c:pt idx="38">
                  <c:v>109.58455522740272</c:v>
                </c:pt>
                <c:pt idx="39">
                  <c:v>109.61518921379142</c:v>
                </c:pt>
                <c:pt idx="40">
                  <c:v>109.92323641270264</c:v>
                </c:pt>
              </c:numCache>
            </c:numRef>
          </c:val>
          <c:smooth val="0"/>
          <c:extLst>
            <c:ext xmlns:c16="http://schemas.microsoft.com/office/drawing/2014/chart" uri="{C3380CC4-5D6E-409C-BE32-E72D297353CC}">
              <c16:uniqueId val="{00000001-432A-4E11-89C4-DA8DD53ED36F}"/>
            </c:ext>
          </c:extLst>
        </c:ser>
        <c:ser>
          <c:idx val="2"/>
          <c:order val="2"/>
          <c:tx>
            <c:strRef>
              <c:f>'Données graph 1 et 3'!$K$8:$K$9</c:f>
              <c:strCache>
                <c:ptCount val="2"/>
                <c:pt idx="0">
                  <c:v>Var</c:v>
                </c:pt>
              </c:strCache>
            </c:strRef>
          </c:tx>
          <c:spPr>
            <a:ln w="28575"/>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3'!$K$10:$K$50</c:f>
              <c:numCache>
                <c:formatCode>#\ ##0.0</c:formatCode>
                <c:ptCount val="41"/>
                <c:pt idx="0">
                  <c:v>100</c:v>
                </c:pt>
                <c:pt idx="1">
                  <c:v>99.725684797362561</c:v>
                </c:pt>
                <c:pt idx="2">
                  <c:v>99.617185617690268</c:v>
                </c:pt>
                <c:pt idx="3">
                  <c:v>99.665160368282059</c:v>
                </c:pt>
                <c:pt idx="4">
                  <c:v>99.174138362672551</c:v>
                </c:pt>
                <c:pt idx="5">
                  <c:v>99.701624649340886</c:v>
                </c:pt>
                <c:pt idx="6">
                  <c:v>99.722941431408088</c:v>
                </c:pt>
                <c:pt idx="7">
                  <c:v>100.02550021648211</c:v>
                </c:pt>
                <c:pt idx="8">
                  <c:v>100.47422675324779</c:v>
                </c:pt>
                <c:pt idx="9">
                  <c:v>100.82346806610789</c:v>
                </c:pt>
                <c:pt idx="10">
                  <c:v>100.64098506840497</c:v>
                </c:pt>
                <c:pt idx="11">
                  <c:v>100.67139168277406</c:v>
                </c:pt>
                <c:pt idx="12">
                  <c:v>101.26107223252203</c:v>
                </c:pt>
                <c:pt idx="13">
                  <c:v>101.71422042357423</c:v>
                </c:pt>
                <c:pt idx="14">
                  <c:v>101.86986688122329</c:v>
                </c:pt>
                <c:pt idx="15">
                  <c:v>102.16376810889433</c:v>
                </c:pt>
                <c:pt idx="16">
                  <c:v>102.88343135881894</c:v>
                </c:pt>
                <c:pt idx="17">
                  <c:v>102.35742745382859</c:v>
                </c:pt>
                <c:pt idx="18">
                  <c:v>102.38497821391678</c:v>
                </c:pt>
                <c:pt idx="19">
                  <c:v>102.53362818267821</c:v>
                </c:pt>
                <c:pt idx="20">
                  <c:v>103.51040700432242</c:v>
                </c:pt>
                <c:pt idx="21">
                  <c:v>103.82997143561768</c:v>
                </c:pt>
                <c:pt idx="22">
                  <c:v>104.31713218710736</c:v>
                </c:pt>
                <c:pt idx="23">
                  <c:v>104.88250535771073</c:v>
                </c:pt>
                <c:pt idx="24">
                  <c:v>103.46841635255237</c:v>
                </c:pt>
                <c:pt idx="25">
                  <c:v>101.91093737049191</c:v>
                </c:pt>
                <c:pt idx="26">
                  <c:v>104.39052753279039</c:v>
                </c:pt>
                <c:pt idx="27">
                  <c:v>105.07142744152836</c:v>
                </c:pt>
                <c:pt idx="28">
                  <c:v>106.0284109968386</c:v>
                </c:pt>
                <c:pt idx="29">
                  <c:v>107.44005727729846</c:v>
                </c:pt>
                <c:pt idx="30">
                  <c:v>108.74160410007705</c:v>
                </c:pt>
                <c:pt idx="31">
                  <c:v>109.31442326008616</c:v>
                </c:pt>
                <c:pt idx="32">
                  <c:v>109.31458755616194</c:v>
                </c:pt>
                <c:pt idx="33">
                  <c:v>109.98149489956465</c:v>
                </c:pt>
                <c:pt idx="34">
                  <c:v>110.37846998005638</c:v>
                </c:pt>
                <c:pt idx="35">
                  <c:v>110.65571591293204</c:v>
                </c:pt>
                <c:pt idx="36">
                  <c:v>110.97201140080335</c:v>
                </c:pt>
                <c:pt idx="37">
                  <c:v>110.93643306637276</c:v>
                </c:pt>
                <c:pt idx="38">
                  <c:v>111.34486776133392</c:v>
                </c:pt>
                <c:pt idx="39">
                  <c:v>111.39771484417891</c:v>
                </c:pt>
                <c:pt idx="40">
                  <c:v>111.59832515685659</c:v>
                </c:pt>
              </c:numCache>
            </c:numRef>
          </c:val>
          <c:smooth val="0"/>
          <c:extLst>
            <c:ext xmlns:c16="http://schemas.microsoft.com/office/drawing/2014/chart" uri="{C3380CC4-5D6E-409C-BE32-E72D297353CC}">
              <c16:uniqueId val="{00000002-432A-4E11-89C4-DA8DD53ED36F}"/>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4"/>
          <c:min val="98"/>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4037464860041E-2"/>
          <c:y val="0.27208616886960985"/>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dep83_trim!$BH$107:$BH$123</c:f>
              <c:numCache>
                <c:formatCode>#\ ##0.0</c:formatCode>
                <c:ptCount val="17"/>
                <c:pt idx="0">
                  <c:v>-0.97659277631374497</c:v>
                </c:pt>
                <c:pt idx="1">
                  <c:v>12.304320601127117</c:v>
                </c:pt>
                <c:pt idx="2">
                  <c:v>-4.4396431558405229</c:v>
                </c:pt>
                <c:pt idx="3">
                  <c:v>-3.2601560790606054</c:v>
                </c:pt>
                <c:pt idx="4">
                  <c:v>-1.5078407720159337E-2</c:v>
                </c:pt>
                <c:pt idx="5">
                  <c:v>0.14326647564470996</c:v>
                </c:pt>
                <c:pt idx="6">
                  <c:v>-4.4951434379941313</c:v>
                </c:pt>
                <c:pt idx="7">
                  <c:v>-3.5004730368968784</c:v>
                </c:pt>
                <c:pt idx="8">
                  <c:v>-3.8316993464052373</c:v>
                </c:pt>
                <c:pt idx="9">
                  <c:v>-1.8859909948177767</c:v>
                </c:pt>
                <c:pt idx="10">
                  <c:v>2.597627500215971E-2</c:v>
                </c:pt>
                <c:pt idx="11">
                  <c:v>0.25969529085871912</c:v>
                </c:pt>
                <c:pt idx="12">
                  <c:v>-0.207218097047146</c:v>
                </c:pt>
                <c:pt idx="13">
                  <c:v>-0.23360442983214602</c:v>
                </c:pt>
                <c:pt idx="14">
                  <c:v>0.79784927586508125</c:v>
                </c:pt>
                <c:pt idx="15">
                  <c:v>2.0304568527918621</c:v>
                </c:pt>
                <c:pt idx="16">
                  <c:v>-0.31199932540687536</c:v>
                </c:pt>
              </c:numCache>
            </c:numRef>
          </c:val>
          <c:extLst>
            <c:ext xmlns:c16="http://schemas.microsoft.com/office/drawing/2014/chart" uri="{C3380CC4-5D6E-409C-BE32-E72D297353CC}">
              <c16:uniqueId val="{00000000-A3D2-4661-80B4-50EDD3337F0C}"/>
            </c:ext>
          </c:extLst>
        </c:ser>
        <c:ser>
          <c:idx val="0"/>
          <c:order val="1"/>
          <c:tx>
            <c:v>Femmes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dep83_trim!$BI$107:$BI$123</c:f>
              <c:numCache>
                <c:formatCode>#\ ##0.0</c:formatCode>
                <c:ptCount val="17"/>
                <c:pt idx="0">
                  <c:v>-1.1746333514394469</c:v>
                </c:pt>
                <c:pt idx="1">
                  <c:v>7.9216763998625872</c:v>
                </c:pt>
                <c:pt idx="2">
                  <c:v>-2.183600713012479</c:v>
                </c:pt>
                <c:pt idx="3">
                  <c:v>-3.0328669053042545</c:v>
                </c:pt>
                <c:pt idx="4">
                  <c:v>-0.54366064836566252</c:v>
                </c:pt>
                <c:pt idx="5">
                  <c:v>0.76933459306249841</c:v>
                </c:pt>
                <c:pt idx="6">
                  <c:v>-3.2614519153495891</c:v>
                </c:pt>
                <c:pt idx="7">
                  <c:v>-2.9629629629629561</c:v>
                </c:pt>
                <c:pt idx="8">
                  <c:v>-2.4898337732753184</c:v>
                </c:pt>
                <c:pt idx="9">
                  <c:v>-2.0997951419373662</c:v>
                </c:pt>
                <c:pt idx="10">
                  <c:v>0.52312981092592636</c:v>
                </c:pt>
                <c:pt idx="11">
                  <c:v>0.33454761727753635</c:v>
                </c:pt>
                <c:pt idx="12">
                  <c:v>-0.17042086544161172</c:v>
                </c:pt>
                <c:pt idx="13">
                  <c:v>-0.84613671788020817</c:v>
                </c:pt>
                <c:pt idx="14">
                  <c:v>-0.16468298525339486</c:v>
                </c:pt>
                <c:pt idx="15">
                  <c:v>1.2071680287920827</c:v>
                </c:pt>
                <c:pt idx="16">
                  <c:v>-0.73344199140613631</c:v>
                </c:pt>
              </c:numCache>
            </c:numRef>
          </c:val>
          <c:extLst>
            <c:ext xmlns:c16="http://schemas.microsoft.com/office/drawing/2014/chart" uri="{C3380CC4-5D6E-409C-BE32-E72D297353CC}">
              <c16:uniqueId val="{00000001-A3D2-4661-80B4-50EDD3337F0C}"/>
            </c:ext>
          </c:extLst>
        </c:ser>
        <c:dLbls>
          <c:showLegendKey val="0"/>
          <c:showVal val="0"/>
          <c:showCatName val="0"/>
          <c:showSerName val="0"/>
          <c:showPercent val="0"/>
          <c:showBubbleSize val="0"/>
        </c:dLbls>
        <c:gapWidth val="150"/>
        <c:axId val="172561152"/>
        <c:axId val="172562688"/>
      </c:barChart>
      <c:catAx>
        <c:axId val="1725611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562688"/>
        <c:crosses val="autoZero"/>
        <c:auto val="0"/>
        <c:lblAlgn val="ctr"/>
        <c:lblOffset val="100"/>
        <c:tickLblSkip val="1"/>
        <c:tickMarkSkip val="1"/>
        <c:noMultiLvlLbl val="0"/>
      </c:catAx>
      <c:valAx>
        <c:axId val="172562688"/>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25611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44274351492887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dep83_trim!$BJ$107:$BJ$123</c:f>
              <c:numCache>
                <c:formatCode>#\ ##0.0</c:formatCode>
                <c:ptCount val="17"/>
                <c:pt idx="0">
                  <c:v>-3.2672437866517745</c:v>
                </c:pt>
                <c:pt idx="1">
                  <c:v>19.948036951501159</c:v>
                </c:pt>
                <c:pt idx="2">
                  <c:v>-6.9314079422382662</c:v>
                </c:pt>
                <c:pt idx="3">
                  <c:v>-5.6374450478406946</c:v>
                </c:pt>
                <c:pt idx="4">
                  <c:v>0.27404768429706294</c:v>
                </c:pt>
                <c:pt idx="5">
                  <c:v>8.1989614648803055E-2</c:v>
                </c:pt>
                <c:pt idx="6">
                  <c:v>-7.7007099945385011</c:v>
                </c:pt>
                <c:pt idx="7">
                  <c:v>-4.9112426035502814</c:v>
                </c:pt>
                <c:pt idx="8">
                  <c:v>-4.5426260112010119</c:v>
                </c:pt>
                <c:pt idx="9">
                  <c:v>-1.2059973924380629</c:v>
                </c:pt>
                <c:pt idx="10">
                  <c:v>0.65984823490596867</c:v>
                </c:pt>
                <c:pt idx="11">
                  <c:v>1.1799410029498469</c:v>
                </c:pt>
                <c:pt idx="12">
                  <c:v>-1.7816650469711703</c:v>
                </c:pt>
                <c:pt idx="13">
                  <c:v>-6.5963060686013986E-2</c:v>
                </c:pt>
                <c:pt idx="14">
                  <c:v>0.99009900990099098</c:v>
                </c:pt>
                <c:pt idx="15">
                  <c:v>3.3333333333333437</c:v>
                </c:pt>
                <c:pt idx="16">
                  <c:v>-0.72738772928525597</c:v>
                </c:pt>
              </c:numCache>
            </c:numRef>
          </c:val>
          <c:extLst>
            <c:ext xmlns:c16="http://schemas.microsoft.com/office/drawing/2014/chart" uri="{C3380CC4-5D6E-409C-BE32-E72D297353CC}">
              <c16:uniqueId val="{00000000-8842-4A29-B9B5-38B79997F871}"/>
            </c:ext>
          </c:extLst>
        </c:ser>
        <c:ser>
          <c:idx val="0"/>
          <c:order val="1"/>
          <c:tx>
            <c:v>25 à 49 ans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dep83_trim!$BK$107:$BK$123</c:f>
              <c:numCache>
                <c:formatCode>#\ ##0.0</c:formatCode>
                <c:ptCount val="17"/>
                <c:pt idx="0">
                  <c:v>-0.91101959316111092</c:v>
                </c:pt>
                <c:pt idx="1">
                  <c:v>10.050377833753155</c:v>
                </c:pt>
                <c:pt idx="2">
                  <c:v>-3.3245593957427433</c:v>
                </c:pt>
                <c:pt idx="3">
                  <c:v>-3.3382657591003229</c:v>
                </c:pt>
                <c:pt idx="4">
                  <c:v>-0.38576939562794399</c:v>
                </c:pt>
                <c:pt idx="5">
                  <c:v>0.12908777969018459</c:v>
                </c:pt>
                <c:pt idx="6">
                  <c:v>-3.7141629320400216</c:v>
                </c:pt>
                <c:pt idx="7">
                  <c:v>-3.2325937260902826</c:v>
                </c:pt>
                <c:pt idx="8">
                  <c:v>-3.1231468669697615</c:v>
                </c:pt>
                <c:pt idx="9">
                  <c:v>-2.3804665714480033</c:v>
                </c:pt>
                <c:pt idx="10">
                  <c:v>0.48770291925031017</c:v>
                </c:pt>
                <c:pt idx="11">
                  <c:v>0.36746862649934542</c:v>
                </c:pt>
                <c:pt idx="12">
                  <c:v>0.13815971262778337</c:v>
                </c:pt>
                <c:pt idx="13">
                  <c:v>-0.28283664459161084</c:v>
                </c:pt>
                <c:pt idx="14">
                  <c:v>0.37357315807680092</c:v>
                </c:pt>
                <c:pt idx="15">
                  <c:v>1.1716865393893494</c:v>
                </c:pt>
                <c:pt idx="16">
                  <c:v>-0.58587097213705919</c:v>
                </c:pt>
              </c:numCache>
            </c:numRef>
          </c:val>
          <c:extLst>
            <c:ext xmlns:c16="http://schemas.microsoft.com/office/drawing/2014/chart" uri="{C3380CC4-5D6E-409C-BE32-E72D297353CC}">
              <c16:uniqueId val="{00000001-8842-4A29-B9B5-38B79997F871}"/>
            </c:ext>
          </c:extLst>
        </c:ser>
        <c:ser>
          <c:idx val="2"/>
          <c:order val="2"/>
          <c:tx>
            <c:v>50 ans ou plus</c:v>
          </c:tx>
          <c:spPr>
            <a:solidFill>
              <a:srgbClr val="92D050"/>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dep83_trim!$BL$107:$BL$123</c:f>
              <c:numCache>
                <c:formatCode>#\ ##0.0</c:formatCode>
                <c:ptCount val="17"/>
                <c:pt idx="0">
                  <c:v>-0.44870995886825416</c:v>
                </c:pt>
                <c:pt idx="1">
                  <c:v>5.4839113559534303</c:v>
                </c:pt>
                <c:pt idx="2">
                  <c:v>-1.3175074183976232</c:v>
                </c:pt>
                <c:pt idx="3">
                  <c:v>-1.5756555208082612</c:v>
                </c:pt>
                <c:pt idx="4">
                  <c:v>-0.36661371135280341</c:v>
                </c:pt>
                <c:pt idx="5">
                  <c:v>1.3369311909726456</c:v>
                </c:pt>
                <c:pt idx="6">
                  <c:v>-2.3844105543451954</c:v>
                </c:pt>
                <c:pt idx="7">
                  <c:v>-2.4674519528828265</c:v>
                </c:pt>
                <c:pt idx="8">
                  <c:v>-2.517162471395884</c:v>
                </c:pt>
                <c:pt idx="9">
                  <c:v>-1.5910276473656837</c:v>
                </c:pt>
                <c:pt idx="10">
                  <c:v>-0.22528491916246063</c:v>
                </c:pt>
                <c:pt idx="11">
                  <c:v>-0.1859476690131534</c:v>
                </c:pt>
                <c:pt idx="12">
                  <c:v>-0.15968063872255911</c:v>
                </c:pt>
                <c:pt idx="13">
                  <c:v>-1.3061442089830733</c:v>
                </c:pt>
                <c:pt idx="14">
                  <c:v>-0.18906144496960708</c:v>
                </c:pt>
                <c:pt idx="15">
                  <c:v>1.6912461101339371</c:v>
                </c:pt>
                <c:pt idx="16">
                  <c:v>-0.35923363491219273</c:v>
                </c:pt>
              </c:numCache>
            </c:numRef>
          </c:val>
          <c:extLst>
            <c:ext xmlns:c16="http://schemas.microsoft.com/office/drawing/2014/chart" uri="{C3380CC4-5D6E-409C-BE32-E72D297353CC}">
              <c16:uniqueId val="{00000002-8842-4A29-B9B5-38B79997F871}"/>
            </c:ext>
          </c:extLst>
        </c:ser>
        <c:dLbls>
          <c:showLegendKey val="0"/>
          <c:showVal val="0"/>
          <c:showCatName val="0"/>
          <c:showSerName val="0"/>
          <c:showPercent val="0"/>
          <c:showBubbleSize val="0"/>
        </c:dLbls>
        <c:gapWidth val="150"/>
        <c:axId val="171311872"/>
        <c:axId val="171313408"/>
      </c:barChart>
      <c:catAx>
        <c:axId val="1713118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13408"/>
        <c:crosses val="autoZero"/>
        <c:auto val="0"/>
        <c:lblAlgn val="ctr"/>
        <c:lblOffset val="100"/>
        <c:tickLblSkip val="1"/>
        <c:tickMarkSkip val="1"/>
        <c:noMultiLvlLbl val="0"/>
      </c:catAx>
      <c:valAx>
        <c:axId val="171313408"/>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131187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4037464860041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dep83_trim!$BS$107:$BS$123</c:f>
              <c:numCache>
                <c:formatCode>#\ ##0.0</c:formatCode>
                <c:ptCount val="17"/>
                <c:pt idx="0">
                  <c:v>-0.13152702880441236</c:v>
                </c:pt>
                <c:pt idx="1">
                  <c:v>12.162518108784393</c:v>
                </c:pt>
                <c:pt idx="2">
                  <c:v>-6.6635354899313048</c:v>
                </c:pt>
                <c:pt idx="3">
                  <c:v>-5.8497924267203461</c:v>
                </c:pt>
                <c:pt idx="4">
                  <c:v>-1.1892036344200996</c:v>
                </c:pt>
                <c:pt idx="5">
                  <c:v>2.2109533468559928</c:v>
                </c:pt>
                <c:pt idx="6">
                  <c:v>-1.8852947013296317</c:v>
                </c:pt>
                <c:pt idx="7">
                  <c:v>-1.7462243797195298</c:v>
                </c:pt>
                <c:pt idx="8">
                  <c:v>-0.24017017772592908</c:v>
                </c:pt>
                <c:pt idx="9">
                  <c:v>0.70848810015133878</c:v>
                </c:pt>
                <c:pt idx="10">
                  <c:v>2.3017553445802807</c:v>
                </c:pt>
                <c:pt idx="11">
                  <c:v>2.3367605821872139</c:v>
                </c:pt>
                <c:pt idx="12">
                  <c:v>1.0699373695198355</c:v>
                </c:pt>
                <c:pt idx="13">
                  <c:v>-0.15491866769945517</c:v>
                </c:pt>
                <c:pt idx="14">
                  <c:v>0.42022239462113919</c:v>
                </c:pt>
                <c:pt idx="15">
                  <c:v>0.77254876714092369</c:v>
                </c:pt>
                <c:pt idx="16">
                  <c:v>-1.5460295151089154</c:v>
                </c:pt>
              </c:numCache>
            </c:numRef>
          </c:val>
          <c:extLst>
            <c:ext xmlns:c16="http://schemas.microsoft.com/office/drawing/2014/chart" uri="{C3380CC4-5D6E-409C-BE32-E72D297353CC}">
              <c16:uniqueId val="{00000000-0E1C-42AF-B402-7CEEF9D282AB}"/>
            </c:ext>
          </c:extLst>
        </c:ser>
        <c:ser>
          <c:idx val="0"/>
          <c:order val="1"/>
          <c:tx>
            <c:v>Un an ou plus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dep83_trim!$BT$107:$BT$123</c:f>
              <c:numCache>
                <c:formatCode>#\ ##0.0</c:formatCode>
                <c:ptCount val="17"/>
                <c:pt idx="0">
                  <c:v>-2.2456535737282679</c:v>
                </c:pt>
                <c:pt idx="1">
                  <c:v>7.2293124742692338</c:v>
                </c:pt>
                <c:pt idx="2">
                  <c:v>1.1902019503954531</c:v>
                </c:pt>
                <c:pt idx="3">
                  <c:v>0.12900288359387613</c:v>
                </c:pt>
                <c:pt idx="4">
                  <c:v>0.71996968548693197</c:v>
                </c:pt>
                <c:pt idx="5">
                  <c:v>-1.4597441685477719</c:v>
                </c:pt>
                <c:pt idx="6">
                  <c:v>-6.1010995723885237</c:v>
                </c:pt>
                <c:pt idx="7">
                  <c:v>-4.9849556802472161</c:v>
                </c:pt>
                <c:pt idx="8">
                  <c:v>-6.7014720985963727</c:v>
                </c:pt>
                <c:pt idx="9">
                  <c:v>-5.6141638381799863</c:v>
                </c:pt>
                <c:pt idx="10">
                  <c:v>-2.5658470210904838</c:v>
                </c:pt>
                <c:pt idx="11">
                  <c:v>-2.7431421446383997</c:v>
                </c:pt>
                <c:pt idx="12">
                  <c:v>-2.1641025641025657</c:v>
                </c:pt>
                <c:pt idx="13">
                  <c:v>-1.2265436628577375</c:v>
                </c:pt>
                <c:pt idx="14">
                  <c:v>5.30672893228612E-2</c:v>
                </c:pt>
                <c:pt idx="15">
                  <c:v>2.9383685159647843</c:v>
                </c:pt>
                <c:pt idx="16">
                  <c:v>1.0923330585325575</c:v>
                </c:pt>
              </c:numCache>
            </c:numRef>
          </c:val>
          <c:extLst>
            <c:ext xmlns:c16="http://schemas.microsoft.com/office/drawing/2014/chart" uri="{C3380CC4-5D6E-409C-BE32-E72D297353CC}">
              <c16:uniqueId val="{00000001-0E1C-42AF-B402-7CEEF9D282AB}"/>
            </c:ext>
          </c:extLst>
        </c:ser>
        <c:dLbls>
          <c:showLegendKey val="0"/>
          <c:showVal val="0"/>
          <c:showCatName val="0"/>
          <c:showSerName val="0"/>
          <c:showPercent val="0"/>
          <c:showBubbleSize val="0"/>
        </c:dLbls>
        <c:gapWidth val="150"/>
        <c:axId val="171686912"/>
        <c:axId val="171692800"/>
      </c:barChart>
      <c:catAx>
        <c:axId val="1716869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692800"/>
        <c:crosses val="autoZero"/>
        <c:auto val="0"/>
        <c:lblAlgn val="ctr"/>
        <c:lblOffset val="100"/>
        <c:tickLblSkip val="1"/>
        <c:tickMarkSkip val="1"/>
        <c:noMultiLvlLbl val="0"/>
      </c:catAx>
      <c:valAx>
        <c:axId val="171692800"/>
        <c:scaling>
          <c:orientation val="minMax"/>
          <c:max val="14"/>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1686912"/>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7.771817322834644E-2"/>
          <c:y val="0.1870131040461889"/>
          <c:w val="0.88312922262587745"/>
          <c:h val="0.50372596503803679"/>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numCache>
            </c:numRef>
          </c:cat>
          <c:val>
            <c:numRef>
              <c:f>RSA!$AV$40:$AV$89</c:f>
              <c:numCache>
                <c:formatCode>0.0</c:formatCode>
                <c:ptCount val="50"/>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102.26497052435619</c:v>
                </c:pt>
                <c:pt idx="25">
                  <c:v>102.57524045919951</c:v>
                </c:pt>
                <c:pt idx="26">
                  <c:v>102.26497052435619</c:v>
                </c:pt>
                <c:pt idx="27">
                  <c:v>101.83059261557554</c:v>
                </c:pt>
                <c:pt idx="28">
                  <c:v>100.99286379149861</c:v>
                </c:pt>
                <c:pt idx="29">
                  <c:v>100</c:v>
                </c:pt>
                <c:pt idx="30">
                  <c:v>99.720757058641013</c:v>
                </c:pt>
                <c:pt idx="31">
                  <c:v>100.71362085013962</c:v>
                </c:pt>
                <c:pt idx="32">
                  <c:v>102.04778156996588</c:v>
                </c:pt>
                <c:pt idx="33">
                  <c:v>103.44399627676077</c:v>
                </c:pt>
                <c:pt idx="34">
                  <c:v>103.31988830282346</c:v>
                </c:pt>
                <c:pt idx="35">
                  <c:v>103.35091529630778</c:v>
                </c:pt>
                <c:pt idx="36">
                  <c:v>102.73037542662115</c:v>
                </c:pt>
                <c:pt idx="37">
                  <c:v>102.32702451132485</c:v>
                </c:pt>
                <c:pt idx="38">
                  <c:v>102.32702451132485</c:v>
                </c:pt>
                <c:pt idx="39">
                  <c:v>101.52032268073224</c:v>
                </c:pt>
                <c:pt idx="40">
                  <c:v>100.52745888923363</c:v>
                </c:pt>
                <c:pt idx="41">
                  <c:v>99.689730065156695</c:v>
                </c:pt>
                <c:pt idx="42">
                  <c:v>98.758920260626752</c:v>
                </c:pt>
                <c:pt idx="43">
                  <c:v>98.820974247595402</c:v>
                </c:pt>
                <c:pt idx="44">
                  <c:v>100.4033509152963</c:v>
                </c:pt>
                <c:pt idx="45">
                  <c:v>101.21005274588893</c:v>
                </c:pt>
                <c:pt idx="46">
                  <c:v>101.33416071982624</c:v>
                </c:pt>
                <c:pt idx="47">
                  <c:v>101.39621470679492</c:v>
                </c:pt>
                <c:pt idx="48">
                  <c:v>100.58951287620231</c:v>
                </c:pt>
                <c:pt idx="49">
                  <c:v>100</c:v>
                </c:pt>
              </c:numCache>
            </c:numRef>
          </c:val>
          <c:smooth val="0"/>
          <c:extLst>
            <c:ext xmlns:c16="http://schemas.microsoft.com/office/drawing/2014/chart" uri="{C3380CC4-5D6E-409C-BE32-E72D297353CC}">
              <c16:uniqueId val="{00000000-CEAA-465D-8FE5-EDD83D6A5B58}"/>
            </c:ext>
          </c:extLst>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numCache>
            </c:numRef>
          </c:cat>
          <c:val>
            <c:numRef>
              <c:f>ASS!$AV$40:$AV$88</c:f>
              <c:numCache>
                <c:formatCode>0.0</c:formatCode>
                <c:ptCount val="49"/>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85.714285714285708</c:v>
                </c:pt>
                <c:pt idx="24">
                  <c:v>86.128364389233951</c:v>
                </c:pt>
                <c:pt idx="25">
                  <c:v>86.335403726708066</c:v>
                </c:pt>
                <c:pt idx="26">
                  <c:v>84.265010351966879</c:v>
                </c:pt>
                <c:pt idx="27">
                  <c:v>83.02277432712215</c:v>
                </c:pt>
                <c:pt idx="28">
                  <c:v>80.745341614906835</c:v>
                </c:pt>
                <c:pt idx="29">
                  <c:v>78.881987577639762</c:v>
                </c:pt>
                <c:pt idx="30">
                  <c:v>78.053830227743276</c:v>
                </c:pt>
                <c:pt idx="31">
                  <c:v>74.948240165631475</c:v>
                </c:pt>
                <c:pt idx="32">
                  <c:v>74.948240165631475</c:v>
                </c:pt>
                <c:pt idx="33">
                  <c:v>74.741200828157346</c:v>
                </c:pt>
                <c:pt idx="34">
                  <c:v>74.741200828157346</c:v>
                </c:pt>
                <c:pt idx="35">
                  <c:v>74.120082815734989</c:v>
                </c:pt>
                <c:pt idx="36">
                  <c:v>74.120082815734989</c:v>
                </c:pt>
                <c:pt idx="37">
                  <c:v>72.463768115942031</c:v>
                </c:pt>
                <c:pt idx="38">
                  <c:v>71.221532091097302</c:v>
                </c:pt>
                <c:pt idx="39">
                  <c:v>70.186335403726702</c:v>
                </c:pt>
                <c:pt idx="40">
                  <c:v>68.737060041407872</c:v>
                </c:pt>
                <c:pt idx="41">
                  <c:v>69.35817805383023</c:v>
                </c:pt>
                <c:pt idx="42">
                  <c:v>69.35817805383023</c:v>
                </c:pt>
                <c:pt idx="43">
                  <c:v>67.494824016563143</c:v>
                </c:pt>
                <c:pt idx="44">
                  <c:v>68.530020703933744</c:v>
                </c:pt>
                <c:pt idx="45">
                  <c:v>68.944099378881987</c:v>
                </c:pt>
                <c:pt idx="46">
                  <c:v>69.565217391304344</c:v>
                </c:pt>
                <c:pt idx="47">
                  <c:v>69.979296066252587</c:v>
                </c:pt>
                <c:pt idx="48">
                  <c:v>69.151138716356115</c:v>
                </c:pt>
              </c:numCache>
            </c:numRef>
          </c:val>
          <c:smooth val="0"/>
          <c:extLst>
            <c:ext xmlns:c16="http://schemas.microsoft.com/office/drawing/2014/chart" uri="{C3380CC4-5D6E-409C-BE32-E72D297353CC}">
              <c16:uniqueId val="{00000001-CEAA-465D-8FE5-EDD83D6A5B58}"/>
            </c:ext>
          </c:extLst>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numCache>
            </c:numRef>
          </c:cat>
          <c:val>
            <c:numRef>
              <c:f>AAH!$AV$40:$AV$89</c:f>
              <c:numCache>
                <c:formatCode>0.0</c:formatCode>
                <c:ptCount val="50"/>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104.38775510204081</c:v>
                </c:pt>
                <c:pt idx="20">
                  <c:v>104.5408163265306</c:v>
                </c:pt>
                <c:pt idx="21">
                  <c:v>104.89795918367346</c:v>
                </c:pt>
                <c:pt idx="22">
                  <c:v>105.20408163265307</c:v>
                </c:pt>
                <c:pt idx="23">
                  <c:v>104.1326530612245</c:v>
                </c:pt>
                <c:pt idx="24">
                  <c:v>104.18367346938776</c:v>
                </c:pt>
                <c:pt idx="25">
                  <c:v>104.28571428571429</c:v>
                </c:pt>
                <c:pt idx="26">
                  <c:v>105.96938775510205</c:v>
                </c:pt>
                <c:pt idx="27">
                  <c:v>106.17346938775509</c:v>
                </c:pt>
                <c:pt idx="28">
                  <c:v>106.37755102040816</c:v>
                </c:pt>
                <c:pt idx="29">
                  <c:v>106.78571428571428</c:v>
                </c:pt>
                <c:pt idx="30">
                  <c:v>106.78571428571428</c:v>
                </c:pt>
                <c:pt idx="31">
                  <c:v>106.73469387755101</c:v>
                </c:pt>
                <c:pt idx="32">
                  <c:v>106.98979591836735</c:v>
                </c:pt>
                <c:pt idx="33">
                  <c:v>107.24489795918369</c:v>
                </c:pt>
                <c:pt idx="34">
                  <c:v>107.34693877551021</c:v>
                </c:pt>
                <c:pt idx="35">
                  <c:v>105.66326530612244</c:v>
                </c:pt>
                <c:pt idx="36">
                  <c:v>105.71428571428572</c:v>
                </c:pt>
                <c:pt idx="37">
                  <c:v>105.76530612244899</c:v>
                </c:pt>
                <c:pt idx="38">
                  <c:v>107.24489795918369</c:v>
                </c:pt>
                <c:pt idx="39">
                  <c:v>107.34693877551021</c:v>
                </c:pt>
                <c:pt idx="40">
                  <c:v>107.5</c:v>
                </c:pt>
                <c:pt idx="41">
                  <c:v>107.55102040816327</c:v>
                </c:pt>
                <c:pt idx="42">
                  <c:v>107.80612244897961</c:v>
                </c:pt>
                <c:pt idx="43">
                  <c:v>107.85714285714285</c:v>
                </c:pt>
                <c:pt idx="44">
                  <c:v>110.10204081632654</c:v>
                </c:pt>
                <c:pt idx="45">
                  <c:v>110.05102040816325</c:v>
                </c:pt>
                <c:pt idx="46">
                  <c:v>110.25510204081633</c:v>
                </c:pt>
                <c:pt idx="47">
                  <c:v>107.90816326530613</c:v>
                </c:pt>
                <c:pt idx="48">
                  <c:v>107.5</c:v>
                </c:pt>
                <c:pt idx="49">
                  <c:v>107.29591836734693</c:v>
                </c:pt>
              </c:numCache>
            </c:numRef>
          </c:val>
          <c:smooth val="0"/>
          <c:extLst>
            <c:ext xmlns:c16="http://schemas.microsoft.com/office/drawing/2014/chart" uri="{C3380CC4-5D6E-409C-BE32-E72D297353CC}">
              <c16:uniqueId val="{00000002-CEAA-465D-8FE5-EDD83D6A5B58}"/>
            </c:ext>
          </c:extLst>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numCache>
            </c:numRef>
          </c:cat>
          <c:val>
            <c:numRef>
              <c:f>PA!$AV$40:$AV$89</c:f>
              <c:numCache>
                <c:formatCode>0.0</c:formatCode>
                <c:ptCount val="50"/>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102.59327864514422</c:v>
                </c:pt>
                <c:pt idx="25">
                  <c:v>102.35512040222281</c:v>
                </c:pt>
                <c:pt idx="26">
                  <c:v>101.73326276792803</c:v>
                </c:pt>
                <c:pt idx="27">
                  <c:v>102.35512040222281</c:v>
                </c:pt>
                <c:pt idx="28">
                  <c:v>102.97697803651759</c:v>
                </c:pt>
                <c:pt idx="29">
                  <c:v>103.71791479227308</c:v>
                </c:pt>
                <c:pt idx="30">
                  <c:v>105.14686424980152</c:v>
                </c:pt>
                <c:pt idx="31">
                  <c:v>106.8536649907383</c:v>
                </c:pt>
                <c:pt idx="32">
                  <c:v>107.70044985445885</c:v>
                </c:pt>
                <c:pt idx="33">
                  <c:v>108.62662079915322</c:v>
                </c:pt>
                <c:pt idx="34">
                  <c:v>108.29584546176237</c:v>
                </c:pt>
                <c:pt idx="35">
                  <c:v>107.68721884096321</c:v>
                </c:pt>
                <c:pt idx="36">
                  <c:v>106.66843080179942</c:v>
                </c:pt>
                <c:pt idx="37">
                  <c:v>106.32442445091294</c:v>
                </c:pt>
                <c:pt idx="38">
                  <c:v>105.43794654670549</c:v>
                </c:pt>
                <c:pt idx="39">
                  <c:v>105.80841492458322</c:v>
                </c:pt>
                <c:pt idx="40">
                  <c:v>106.40381053188675</c:v>
                </c:pt>
                <c:pt idx="41">
                  <c:v>105.8745699920614</c:v>
                </c:pt>
                <c:pt idx="42">
                  <c:v>106.52288965334745</c:v>
                </c:pt>
                <c:pt idx="43">
                  <c:v>107.10505424715532</c:v>
                </c:pt>
                <c:pt idx="44">
                  <c:v>106.74781688277322</c:v>
                </c:pt>
                <c:pt idx="45">
                  <c:v>106.89335803122519</c:v>
                </c:pt>
                <c:pt idx="46">
                  <c:v>106.27150039693041</c:v>
                </c:pt>
                <c:pt idx="47">
                  <c:v>104.45885154802859</c:v>
                </c:pt>
                <c:pt idx="48">
                  <c:v>103.21513627943901</c:v>
                </c:pt>
                <c:pt idx="49">
                  <c:v>102.18311722677957</c:v>
                </c:pt>
              </c:numCache>
            </c:numRef>
          </c:val>
          <c:smooth val="0"/>
          <c:extLst>
            <c:ext xmlns:c16="http://schemas.microsoft.com/office/drawing/2014/chart" uri="{C3380CC4-5D6E-409C-BE32-E72D297353CC}">
              <c16:uniqueId val="{00000003-CEAA-465D-8FE5-EDD83D6A5B58}"/>
            </c:ext>
          </c:extLst>
        </c:ser>
        <c:dLbls>
          <c:showLegendKey val="0"/>
          <c:showVal val="0"/>
          <c:showCatName val="0"/>
          <c:showSerName val="0"/>
          <c:showPercent val="0"/>
          <c:showBubbleSize val="0"/>
        </c:dLbls>
        <c:smooth val="0"/>
        <c:axId val="231151872"/>
        <c:axId val="231161856"/>
      </c:lineChart>
      <c:dateAx>
        <c:axId val="231151872"/>
        <c:scaling>
          <c:orientation val="minMax"/>
        </c:scaling>
        <c:delete val="0"/>
        <c:axPos val="b"/>
        <c:numFmt formatCode="mmm\-yy" sourceLinked="1"/>
        <c:majorTickMark val="out"/>
        <c:minorTickMark val="none"/>
        <c:tickLblPos val="low"/>
        <c:spPr>
          <a:ln w="19050"/>
        </c:spPr>
        <c:txPr>
          <a:bodyPr/>
          <a:lstStyle/>
          <a:p>
            <a:pPr>
              <a:defRPr sz="660" baseline="0"/>
            </a:pPr>
            <a:endParaRPr lang="fr-FR"/>
          </a:p>
        </c:txPr>
        <c:crossAx val="231161856"/>
        <c:crossesAt val="100"/>
        <c:auto val="1"/>
        <c:lblOffset val="100"/>
        <c:baseTimeUnit val="months"/>
      </c:dateAx>
      <c:valAx>
        <c:axId val="231161856"/>
        <c:scaling>
          <c:orientation val="minMax"/>
          <c:max val="112"/>
          <c:min val="64"/>
        </c:scaling>
        <c:delete val="0"/>
        <c:axPos val="l"/>
        <c:majorGridlines/>
        <c:numFmt formatCode="0" sourceLinked="0"/>
        <c:majorTickMark val="out"/>
        <c:minorTickMark val="none"/>
        <c:tickLblPos val="nextTo"/>
        <c:crossAx val="231151872"/>
        <c:crossesAt val="43862"/>
        <c:crossBetween val="midCat"/>
        <c:majorUnit val="4"/>
      </c:valAx>
    </c:plotArea>
    <c:legend>
      <c:legendPos val="b"/>
      <c:layout>
        <c:manualLayout>
          <c:xMode val="edge"/>
          <c:yMode val="edge"/>
          <c:x val="0.27513835170603679"/>
          <c:y val="0.74849133764187203"/>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Graph2'!$G$7:$G$8</c:f>
              <c:strCache>
                <c:ptCount val="2"/>
                <c:pt idx="0">
                  <c:v>Emploi hors intérim</c:v>
                </c:pt>
              </c:strCache>
            </c:strRef>
          </c:tx>
          <c:spPr>
            <a:solidFill>
              <a:srgbClr val="00B0F0"/>
            </a:solidFill>
            <a:ln w="28575">
              <a:noFill/>
              <a:prstDash val="solid"/>
            </a:ln>
          </c:spPr>
          <c:invertIfNegative val="0"/>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Graph2'!$S$10:$S$50</c:f>
              <c:numCache>
                <c:formatCode>#,##0</c:formatCode>
                <c:ptCount val="41"/>
                <c:pt idx="0">
                  <c:v>822.45775736955693</c:v>
                </c:pt>
                <c:pt idx="1">
                  <c:v>-609.77503022603923</c:v>
                </c:pt>
                <c:pt idx="2">
                  <c:v>-251.02958593243966</c:v>
                </c:pt>
                <c:pt idx="3">
                  <c:v>-282.35016025474761</c:v>
                </c:pt>
                <c:pt idx="4">
                  <c:v>-1064.5586520917132</c:v>
                </c:pt>
                <c:pt idx="5">
                  <c:v>736.90661778766662</c:v>
                </c:pt>
                <c:pt idx="6">
                  <c:v>760.35967600339791</c:v>
                </c:pt>
                <c:pt idx="7">
                  <c:v>744.09125599113759</c:v>
                </c:pt>
                <c:pt idx="8">
                  <c:v>1027.8633458596887</c:v>
                </c:pt>
                <c:pt idx="9">
                  <c:v>781.6469505589921</c:v>
                </c:pt>
                <c:pt idx="10">
                  <c:v>-612.44110440596705</c:v>
                </c:pt>
                <c:pt idx="11">
                  <c:v>-722.60905100195669</c:v>
                </c:pt>
                <c:pt idx="12">
                  <c:v>1746.5313087718678</c:v>
                </c:pt>
                <c:pt idx="13">
                  <c:v>1341.020943302894</c:v>
                </c:pt>
                <c:pt idx="14">
                  <c:v>46.100820953783114</c:v>
                </c:pt>
                <c:pt idx="15">
                  <c:v>1042.181679540372</c:v>
                </c:pt>
                <c:pt idx="16">
                  <c:v>2436.0011747276294</c:v>
                </c:pt>
                <c:pt idx="17">
                  <c:v>-1767.0701225489029</c:v>
                </c:pt>
                <c:pt idx="18">
                  <c:v>161.4160946282791</c:v>
                </c:pt>
                <c:pt idx="19">
                  <c:v>500.30206846701913</c:v>
                </c:pt>
                <c:pt idx="20">
                  <c:v>2913.5187718114466</c:v>
                </c:pt>
                <c:pt idx="21">
                  <c:v>1320.312966274214</c:v>
                </c:pt>
                <c:pt idx="22">
                  <c:v>1405.956921255507</c:v>
                </c:pt>
                <c:pt idx="23">
                  <c:v>2055.3079198490013</c:v>
                </c:pt>
                <c:pt idx="24">
                  <c:v>-2138.7115344077465</c:v>
                </c:pt>
                <c:pt idx="25">
                  <c:v>-7006.801250973891</c:v>
                </c:pt>
                <c:pt idx="26">
                  <c:v>7501.0545579547179</c:v>
                </c:pt>
                <c:pt idx="27">
                  <c:v>1768.6259027803317</c:v>
                </c:pt>
                <c:pt idx="28">
                  <c:v>3023.9913957007229</c:v>
                </c:pt>
                <c:pt idx="29">
                  <c:v>4644.3231581642758</c:v>
                </c:pt>
                <c:pt idx="30">
                  <c:v>3779.538515212771</c:v>
                </c:pt>
                <c:pt idx="31">
                  <c:v>2118.8933502600994</c:v>
                </c:pt>
                <c:pt idx="32">
                  <c:v>67.909655926225241</c:v>
                </c:pt>
                <c:pt idx="33">
                  <c:v>2194.7722095702775</c:v>
                </c:pt>
                <c:pt idx="34">
                  <c:v>1207.4386708185775</c:v>
                </c:pt>
                <c:pt idx="35">
                  <c:v>1080.3836590453866</c:v>
                </c:pt>
                <c:pt idx="36">
                  <c:v>908.07749985094415</c:v>
                </c:pt>
                <c:pt idx="37">
                  <c:v>254.26545086572878</c:v>
                </c:pt>
                <c:pt idx="38">
                  <c:v>1230.0580279928399</c:v>
                </c:pt>
                <c:pt idx="39">
                  <c:v>113.66916077223141</c:v>
                </c:pt>
                <c:pt idx="40">
                  <c:v>962.82081551355077</c:v>
                </c:pt>
              </c:numCache>
            </c:numRef>
          </c:val>
          <c:extLst>
            <c:ext xmlns:c16="http://schemas.microsoft.com/office/drawing/2014/chart" uri="{C3380CC4-5D6E-409C-BE32-E72D297353CC}">
              <c16:uniqueId val="{00000000-B29F-48AD-AC1E-4DF9752C2432}"/>
            </c:ext>
          </c:extLst>
        </c:ser>
        <c:ser>
          <c:idx val="2"/>
          <c:order val="1"/>
          <c:tx>
            <c:strRef>
              <c:f>'Données Graph2'!$H$7:$H$8</c:f>
              <c:strCache>
                <c:ptCount val="2"/>
                <c:pt idx="0">
                  <c:v>Intérim</c:v>
                </c:pt>
              </c:strCache>
            </c:strRef>
          </c:tx>
          <c:spPr>
            <a:solidFill>
              <a:schemeClr val="accent6">
                <a:lumMod val="75000"/>
              </a:schemeClr>
            </a:solidFill>
            <a:ln w="28575">
              <a:noFill/>
            </a:ln>
          </c:spPr>
          <c:invertIfNegative val="0"/>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Graph2'!$T$10:$T$50</c:f>
              <c:numCache>
                <c:formatCode>#,##0</c:formatCode>
                <c:ptCount val="41"/>
                <c:pt idx="0">
                  <c:v>168.63291051199985</c:v>
                </c:pt>
                <c:pt idx="1">
                  <c:v>-304.06584364999935</c:v>
                </c:pt>
                <c:pt idx="2">
                  <c:v>-110.41952156600064</c:v>
                </c:pt>
                <c:pt idx="3">
                  <c:v>442.17100716099958</c:v>
                </c:pt>
                <c:pt idx="4">
                  <c:v>-571.20915947799995</c:v>
                </c:pt>
                <c:pt idx="5">
                  <c:v>1020.3365992560007</c:v>
                </c:pt>
                <c:pt idx="6">
                  <c:v>-689.34594229400091</c:v>
                </c:pt>
                <c:pt idx="7">
                  <c:v>263.83897132600077</c:v>
                </c:pt>
                <c:pt idx="8">
                  <c:v>467.00331317599921</c:v>
                </c:pt>
                <c:pt idx="9">
                  <c:v>381.7992728700001</c:v>
                </c:pt>
                <c:pt idx="10">
                  <c:v>4.5257556210008261</c:v>
                </c:pt>
                <c:pt idx="11">
                  <c:v>823.90422815399961</c:v>
                </c:pt>
                <c:pt idx="12">
                  <c:v>217.90297597900008</c:v>
                </c:pt>
                <c:pt idx="13">
                  <c:v>168.5758086270007</c:v>
                </c:pt>
                <c:pt idx="14">
                  <c:v>472.41252976899978</c:v>
                </c:pt>
                <c:pt idx="15">
                  <c:v>-63.092835225999806</c:v>
                </c:pt>
                <c:pt idx="16">
                  <c:v>-38.548584115001177</c:v>
                </c:pt>
                <c:pt idx="17">
                  <c:v>14.765242698999828</c:v>
                </c:pt>
                <c:pt idx="18">
                  <c:v>-69.634777249998479</c:v>
                </c:pt>
                <c:pt idx="19">
                  <c:v>-5.0964945560008346</c:v>
                </c:pt>
                <c:pt idx="20">
                  <c:v>340.4766443110002</c:v>
                </c:pt>
                <c:pt idx="21">
                  <c:v>-255.7309221630012</c:v>
                </c:pt>
                <c:pt idx="22">
                  <c:v>216.9476884020014</c:v>
                </c:pt>
                <c:pt idx="23">
                  <c:v>-171.8501044500008</c:v>
                </c:pt>
                <c:pt idx="24">
                  <c:v>-2572.118633909</c:v>
                </c:pt>
                <c:pt idx="25">
                  <c:v>1818.2884003360004</c:v>
                </c:pt>
                <c:pt idx="26">
                  <c:v>759.33647755099901</c:v>
                </c:pt>
                <c:pt idx="27">
                  <c:v>499.69230066100135</c:v>
                </c:pt>
                <c:pt idx="28">
                  <c:v>164.05899327299994</c:v>
                </c:pt>
                <c:pt idx="29">
                  <c:v>58.369431004000944</c:v>
                </c:pt>
                <c:pt idx="30">
                  <c:v>556.3738749239983</c:v>
                </c:pt>
                <c:pt idx="31">
                  <c:v>-210.63031298500027</c:v>
                </c:pt>
                <c:pt idx="32">
                  <c:v>-67.362327640999865</c:v>
                </c:pt>
                <c:pt idx="33">
                  <c:v>26.931814231000317</c:v>
                </c:pt>
                <c:pt idx="34">
                  <c:v>115.02560012100093</c:v>
                </c:pt>
                <c:pt idx="35">
                  <c:v>-156.77948712300076</c:v>
                </c:pt>
                <c:pt idx="36">
                  <c:v>145.6145385789996</c:v>
                </c:pt>
                <c:pt idx="37">
                  <c:v>-372.78945505699903</c:v>
                </c:pt>
                <c:pt idx="38">
                  <c:v>130.58226819199899</c:v>
                </c:pt>
                <c:pt idx="39">
                  <c:v>62.383146590000251</c:v>
                </c:pt>
                <c:pt idx="40">
                  <c:v>-294.51697495600001</c:v>
                </c:pt>
              </c:numCache>
            </c:numRef>
          </c:val>
          <c:extLst>
            <c:ext xmlns:c16="http://schemas.microsoft.com/office/drawing/2014/chart" uri="{C3380CC4-5D6E-409C-BE32-E72D297353CC}">
              <c16:uniqueId val="{00000001-B29F-48AD-AC1E-4DF9752C2432}"/>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Graph2'!$F$7:$F$8</c:f>
              <c:strCache>
                <c:ptCount val="2"/>
                <c:pt idx="0">
                  <c:v>Emploi total</c:v>
                </c:pt>
              </c:strCache>
            </c:strRef>
          </c:tx>
          <c:spPr>
            <a:ln w="28575">
              <a:solidFill>
                <a:srgbClr val="002060"/>
              </a:solidFill>
              <a:prstDash val="solid"/>
            </a:ln>
          </c:spPr>
          <c:marker>
            <c:symbol val="none"/>
          </c:marker>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Graph2'!$R$10:$R$50</c:f>
              <c:numCache>
                <c:formatCode>#,##0</c:formatCode>
                <c:ptCount val="41"/>
                <c:pt idx="0">
                  <c:v>991.09066788153723</c:v>
                </c:pt>
                <c:pt idx="1">
                  <c:v>-913.84087387600448</c:v>
                </c:pt>
                <c:pt idx="2">
                  <c:v>-361.4491074984544</c:v>
                </c:pt>
                <c:pt idx="3">
                  <c:v>159.82084690628108</c:v>
                </c:pt>
                <c:pt idx="4">
                  <c:v>-1635.7678115697345</c:v>
                </c:pt>
                <c:pt idx="5">
                  <c:v>1757.243217043695</c:v>
                </c:pt>
                <c:pt idx="6">
                  <c:v>71.013733709347434</c:v>
                </c:pt>
                <c:pt idx="7">
                  <c:v>1007.9302273171488</c:v>
                </c:pt>
                <c:pt idx="8">
                  <c:v>1494.8666590356734</c:v>
                </c:pt>
                <c:pt idx="9">
                  <c:v>1163.4462234289967</c:v>
                </c:pt>
                <c:pt idx="10">
                  <c:v>-607.91534878493985</c:v>
                </c:pt>
                <c:pt idx="11">
                  <c:v>101.2951771520311</c:v>
                </c:pt>
                <c:pt idx="12">
                  <c:v>1964.434284750896</c:v>
                </c:pt>
                <c:pt idx="13">
                  <c:v>1509.5967519299011</c:v>
                </c:pt>
                <c:pt idx="14">
                  <c:v>518.51335072272923</c:v>
                </c:pt>
                <c:pt idx="15">
                  <c:v>979.08884431439219</c:v>
                </c:pt>
                <c:pt idx="16">
                  <c:v>2397.4525906126364</c:v>
                </c:pt>
                <c:pt idx="17">
                  <c:v>-1752.304879849893</c:v>
                </c:pt>
                <c:pt idx="18">
                  <c:v>91.78131737827789</c:v>
                </c:pt>
                <c:pt idx="19">
                  <c:v>495.20557391102193</c:v>
                </c:pt>
                <c:pt idx="20">
                  <c:v>3253.9954161224305</c:v>
                </c:pt>
                <c:pt idx="21">
                  <c:v>1064.5820441112155</c:v>
                </c:pt>
                <c:pt idx="22">
                  <c:v>1622.904609657533</c:v>
                </c:pt>
                <c:pt idx="23">
                  <c:v>1883.457815398986</c:v>
                </c:pt>
                <c:pt idx="24">
                  <c:v>-4710.8301683167811</c:v>
                </c:pt>
                <c:pt idx="25">
                  <c:v>-5188.5128506378387</c:v>
                </c:pt>
                <c:pt idx="26">
                  <c:v>8260.3910355056869</c:v>
                </c:pt>
                <c:pt idx="27">
                  <c:v>2268.318203441333</c:v>
                </c:pt>
                <c:pt idx="28">
                  <c:v>3188.0503889737302</c:v>
                </c:pt>
                <c:pt idx="29">
                  <c:v>4702.6925891682622</c:v>
                </c:pt>
                <c:pt idx="30">
                  <c:v>4335.9123901368002</c:v>
                </c:pt>
                <c:pt idx="31">
                  <c:v>1908.2630372750573</c:v>
                </c:pt>
                <c:pt idx="32">
                  <c:v>0.54732828523265198</c:v>
                </c:pt>
                <c:pt idx="33">
                  <c:v>2221.7040238013142</c:v>
                </c:pt>
                <c:pt idx="34">
                  <c:v>1322.4642709395848</c:v>
                </c:pt>
                <c:pt idx="35">
                  <c:v>923.60417192237219</c:v>
                </c:pt>
                <c:pt idx="36">
                  <c:v>1053.692038429901</c:v>
                </c:pt>
                <c:pt idx="37">
                  <c:v>-118.52400419121841</c:v>
                </c:pt>
                <c:pt idx="38">
                  <c:v>1360.6402961848071</c:v>
                </c:pt>
                <c:pt idx="39">
                  <c:v>176.05230736226076</c:v>
                </c:pt>
                <c:pt idx="40">
                  <c:v>668.30384055752074</c:v>
                </c:pt>
              </c:numCache>
            </c:numRef>
          </c:val>
          <c:smooth val="0"/>
          <c:extLst>
            <c:ext xmlns:c16="http://schemas.microsoft.com/office/drawing/2014/chart" uri="{C3380CC4-5D6E-409C-BE32-E72D297353CC}">
              <c16:uniqueId val="{00000002-B29F-48AD-AC1E-4DF9752C2432}"/>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8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2043642331944532"/>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A5EF-484B-85BC-4A8721C7DFA6}"/>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EF-484B-85BC-4A8721C7DFA6}"/>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EF-484B-85BC-4A8721C7DFA6}"/>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EF-484B-85BC-4A8721C7DFA6}"/>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graph4'!$CP$53:$CT$53</c:f>
              <c:numCache>
                <c:formatCode>#,##0</c:formatCode>
                <c:ptCount val="5"/>
                <c:pt idx="0">
                  <c:v>960</c:v>
                </c:pt>
                <c:pt idx="1">
                  <c:v>440</c:v>
                </c:pt>
                <c:pt idx="2">
                  <c:v>520</c:v>
                </c:pt>
                <c:pt idx="3">
                  <c:v>140</c:v>
                </c:pt>
                <c:pt idx="4">
                  <c:v>-280</c:v>
                </c:pt>
              </c:numCache>
            </c:numRef>
          </c:val>
          <c:extLst>
            <c:ext xmlns:c16="http://schemas.microsoft.com/office/drawing/2014/chart" uri="{C3380CC4-5D6E-409C-BE32-E72D297353CC}">
              <c16:uniqueId val="{00000004-A5EF-484B-85BC-4A8721C7DFA6}"/>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A5EF-484B-85BC-4A8721C7DFA6}"/>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EF-484B-85BC-4A8721C7DFA6}"/>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EF-484B-85BC-4A8721C7DFA6}"/>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EF-484B-85BC-4A8721C7DFA6}"/>
                </c:ext>
              </c:extLst>
            </c:dLbl>
            <c:dLbl>
              <c:idx val="3"/>
              <c:layout>
                <c:manualLayout>
                  <c:x val="1.7993704753625093E-3"/>
                  <c:y val="-2.7099586755525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EF-484B-85BC-4A8721C7DFA6}"/>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EF-484B-85BC-4A8721C7DFA6}"/>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graph4'!$CV$53:$CZ$53</c:f>
              <c:numCache>
                <c:formatCode>#,##0</c:formatCode>
                <c:ptCount val="5"/>
                <c:pt idx="0">
                  <c:v>-290</c:v>
                </c:pt>
                <c:pt idx="1">
                  <c:v>110</c:v>
                </c:pt>
                <c:pt idx="2">
                  <c:v>-130</c:v>
                </c:pt>
                <c:pt idx="3">
                  <c:v>-60</c:v>
                </c:pt>
                <c:pt idx="4">
                  <c:v>-220</c:v>
                </c:pt>
              </c:numCache>
            </c:numRef>
          </c:val>
          <c:extLst>
            <c:ext xmlns:c16="http://schemas.microsoft.com/office/drawing/2014/chart" uri="{C3380CC4-5D6E-409C-BE32-E72D297353CC}">
              <c16:uniqueId val="{0000000A-A5EF-484B-85BC-4A8721C7DFA6}"/>
            </c:ext>
          </c:extLst>
        </c:ser>
        <c:ser>
          <c:idx val="2"/>
          <c:order val="2"/>
          <c:tx>
            <c:v>Total</c:v>
          </c:tx>
          <c:spPr>
            <a:noFill/>
          </c:spPr>
          <c:invertIfNegative val="0"/>
          <c:dLbls>
            <c:dLbl>
              <c:idx val="0"/>
              <c:layout>
                <c:manualLayout>
                  <c:x val="1.34740261580295E-4"/>
                  <c:y val="8.90520743675030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5EF-484B-85BC-4A8721C7DFA6}"/>
                </c:ext>
              </c:extLst>
            </c:dLbl>
            <c:dLbl>
              <c:idx val="1"/>
              <c:layout>
                <c:manualLayout>
                  <c:x val="-1.1476299882239926E-4"/>
                  <c:y val="7.11012002218870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5EF-484B-85BC-4A8721C7DFA6}"/>
                </c:ext>
              </c:extLst>
            </c:dLbl>
            <c:dLbl>
              <c:idx val="2"/>
              <c:layout>
                <c:manualLayout>
                  <c:x val="3.2534601752557866E-3"/>
                  <c:y val="3.9117482935895828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7966649022445943E-2"/>
                      <c:h val="4.685629847147401E-2"/>
                    </c:manualLayout>
                  </c15:layout>
                </c:ext>
                <c:ext xmlns:c16="http://schemas.microsoft.com/office/drawing/2014/chart" uri="{C3380CC4-5D6E-409C-BE32-E72D297353CC}">
                  <c16:uniqueId val="{0000000D-A5EF-484B-85BC-4A8721C7DFA6}"/>
                </c:ext>
              </c:extLst>
            </c:dLbl>
            <c:dLbl>
              <c:idx val="3"/>
              <c:layout>
                <c:manualLayout>
                  <c:x val="1.8406001453096601E-3"/>
                  <c:y val="1.962139177268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5EF-484B-85BC-4A8721C7DFA6}"/>
                </c:ext>
              </c:extLst>
            </c:dLbl>
            <c:dLbl>
              <c:idx val="4"/>
              <c:layout>
                <c:manualLayout>
                  <c:x val="1.7993704753625093E-3"/>
                  <c:y val="6.74609994485830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5EF-484B-85BC-4A8721C7DFA6}"/>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graph4'!$CJ$53:$CN$53</c:f>
              <c:numCache>
                <c:formatCode>#,##0</c:formatCode>
                <c:ptCount val="5"/>
                <c:pt idx="0">
                  <c:v>670</c:v>
                </c:pt>
                <c:pt idx="1">
                  <c:v>550</c:v>
                </c:pt>
                <c:pt idx="2">
                  <c:v>390</c:v>
                </c:pt>
                <c:pt idx="3">
                  <c:v>80</c:v>
                </c:pt>
                <c:pt idx="4">
                  <c:v>-500</c:v>
                </c:pt>
              </c:numCache>
            </c:numRef>
          </c:val>
          <c:extLst>
            <c:ext xmlns:c16="http://schemas.microsoft.com/office/drawing/2014/chart" uri="{C3380CC4-5D6E-409C-BE32-E72D297353CC}">
              <c16:uniqueId val="{00000010-A5EF-484B-85BC-4A8721C7DFA6}"/>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1000"/>
          <c:min val="-5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5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3'!$AN$8:$AN$9</c:f>
              <c:strCache>
                <c:ptCount val="2"/>
                <c:pt idx="0">
                  <c:v>Construction </c:v>
                </c:pt>
              </c:strCache>
            </c:strRef>
          </c:tx>
          <c:spPr>
            <a:ln w="28575">
              <a:solidFill>
                <a:srgbClr val="00B050"/>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3'!$AN$10:$AN$50</c:f>
              <c:numCache>
                <c:formatCode>#\ ##0.0</c:formatCode>
                <c:ptCount val="41"/>
                <c:pt idx="0">
                  <c:v>100</c:v>
                </c:pt>
                <c:pt idx="1">
                  <c:v>97.800890155918125</c:v>
                </c:pt>
                <c:pt idx="2">
                  <c:v>96.792870294944294</c:v>
                </c:pt>
                <c:pt idx="3">
                  <c:v>96.723923114479305</c:v>
                </c:pt>
                <c:pt idx="4">
                  <c:v>93.956489774948665</c:v>
                </c:pt>
                <c:pt idx="5">
                  <c:v>94.18337804233299</c:v>
                </c:pt>
                <c:pt idx="6">
                  <c:v>92.348093747803446</c:v>
                </c:pt>
                <c:pt idx="7">
                  <c:v>92.324576928773013</c:v>
                </c:pt>
                <c:pt idx="8">
                  <c:v>92.457122444511839</c:v>
                </c:pt>
                <c:pt idx="9">
                  <c:v>93.009846579169491</c:v>
                </c:pt>
                <c:pt idx="10">
                  <c:v>93.759114775641564</c:v>
                </c:pt>
                <c:pt idx="11">
                  <c:v>95.52776764857694</c:v>
                </c:pt>
                <c:pt idx="12">
                  <c:v>97.020308736287419</c:v>
                </c:pt>
                <c:pt idx="13">
                  <c:v>97.546841559767401</c:v>
                </c:pt>
                <c:pt idx="14">
                  <c:v>99.385168023789646</c:v>
                </c:pt>
                <c:pt idx="15">
                  <c:v>99.890067288676818</c:v>
                </c:pt>
                <c:pt idx="16">
                  <c:v>100.0177647457606</c:v>
                </c:pt>
                <c:pt idx="17">
                  <c:v>100.72343806316067</c:v>
                </c:pt>
                <c:pt idx="18">
                  <c:v>102.1885708353359</c:v>
                </c:pt>
                <c:pt idx="19">
                  <c:v>101.23987647079704</c:v>
                </c:pt>
                <c:pt idx="20">
                  <c:v>104.39448208743838</c:v>
                </c:pt>
                <c:pt idx="21">
                  <c:v>104.65558441654628</c:v>
                </c:pt>
                <c:pt idx="22">
                  <c:v>105.91693499908727</c:v>
                </c:pt>
                <c:pt idx="23">
                  <c:v>106.23364066741863</c:v>
                </c:pt>
                <c:pt idx="24">
                  <c:v>98.765274993031596</c:v>
                </c:pt>
                <c:pt idx="25">
                  <c:v>105.5103504238766</c:v>
                </c:pt>
                <c:pt idx="26">
                  <c:v>108.49114869978807</c:v>
                </c:pt>
                <c:pt idx="27">
                  <c:v>110.97994742797445</c:v>
                </c:pt>
                <c:pt idx="28">
                  <c:v>112.62739136639028</c:v>
                </c:pt>
                <c:pt idx="29">
                  <c:v>114.29971007406303</c:v>
                </c:pt>
                <c:pt idx="30">
                  <c:v>114.56806931697317</c:v>
                </c:pt>
                <c:pt idx="31">
                  <c:v>114.29210684351101</c:v>
                </c:pt>
                <c:pt idx="32">
                  <c:v>114.87477118678426</c:v>
                </c:pt>
                <c:pt idx="33">
                  <c:v>114.79571417996537</c:v>
                </c:pt>
                <c:pt idx="34">
                  <c:v>115.67681219786812</c:v>
                </c:pt>
                <c:pt idx="35">
                  <c:v>115.58412622755085</c:v>
                </c:pt>
                <c:pt idx="36">
                  <c:v>115.63837462467362</c:v>
                </c:pt>
                <c:pt idx="37">
                  <c:v>113.72912404770202</c:v>
                </c:pt>
                <c:pt idx="38">
                  <c:v>114.34252540344714</c:v>
                </c:pt>
                <c:pt idx="39">
                  <c:v>113.53224308600818</c:v>
                </c:pt>
                <c:pt idx="40">
                  <c:v>111.32656879548031</c:v>
                </c:pt>
              </c:numCache>
            </c:numRef>
          </c:val>
          <c:smooth val="0"/>
          <c:extLst>
            <c:ext xmlns:c16="http://schemas.microsoft.com/office/drawing/2014/chart" uri="{C3380CC4-5D6E-409C-BE32-E72D297353CC}">
              <c16:uniqueId val="{00000000-0F1C-45A2-A2A8-93A5760F7A60}"/>
            </c:ext>
          </c:extLst>
        </c:ser>
        <c:ser>
          <c:idx val="1"/>
          <c:order val="1"/>
          <c:tx>
            <c:strRef>
              <c:f>'Données graph 1 et 3'!$AM$8:$AM$9</c:f>
              <c:strCache>
                <c:ptCount val="2"/>
                <c:pt idx="0">
                  <c:v>Industrie </c:v>
                </c:pt>
              </c:strCache>
            </c:strRef>
          </c:tx>
          <c:spPr>
            <a:ln w="28575">
              <a:solidFill>
                <a:srgbClr val="0070C0"/>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3'!$AM$10:$AM$50</c:f>
              <c:numCache>
                <c:formatCode>#\ ##0.0</c:formatCode>
                <c:ptCount val="41"/>
                <c:pt idx="0">
                  <c:v>100</c:v>
                </c:pt>
                <c:pt idx="1">
                  <c:v>99.460624820672905</c:v>
                </c:pt>
                <c:pt idx="2">
                  <c:v>99.393879283955542</c:v>
                </c:pt>
                <c:pt idx="3">
                  <c:v>99.787562300631237</c:v>
                </c:pt>
                <c:pt idx="4">
                  <c:v>98.470657355329081</c:v>
                </c:pt>
                <c:pt idx="5">
                  <c:v>99.453976404256011</c:v>
                </c:pt>
                <c:pt idx="6">
                  <c:v>98.435188316021609</c:v>
                </c:pt>
                <c:pt idx="7">
                  <c:v>98.375313801105534</c:v>
                </c:pt>
                <c:pt idx="8">
                  <c:v>98.780303071280414</c:v>
                </c:pt>
                <c:pt idx="9">
                  <c:v>98.545624997760299</c:v>
                </c:pt>
                <c:pt idx="10">
                  <c:v>98.274252135345961</c:v>
                </c:pt>
                <c:pt idx="11">
                  <c:v>98.645390376988601</c:v>
                </c:pt>
                <c:pt idx="12">
                  <c:v>98.787250639405926</c:v>
                </c:pt>
                <c:pt idx="13">
                  <c:v>99.549434264757124</c:v>
                </c:pt>
                <c:pt idx="14">
                  <c:v>100.14018310465893</c:v>
                </c:pt>
                <c:pt idx="15">
                  <c:v>100.96448119702002</c:v>
                </c:pt>
                <c:pt idx="16">
                  <c:v>101.49541895325652</c:v>
                </c:pt>
                <c:pt idx="17">
                  <c:v>102.24075097150683</c:v>
                </c:pt>
                <c:pt idx="18">
                  <c:v>102.79314234444685</c:v>
                </c:pt>
                <c:pt idx="19">
                  <c:v>103.72589789831794</c:v>
                </c:pt>
                <c:pt idx="20">
                  <c:v>104.2439561098589</c:v>
                </c:pt>
                <c:pt idx="21">
                  <c:v>104.94585099717786</c:v>
                </c:pt>
                <c:pt idx="22">
                  <c:v>106.00166699086478</c:v>
                </c:pt>
                <c:pt idx="23">
                  <c:v>106.94727443798853</c:v>
                </c:pt>
                <c:pt idx="24">
                  <c:v>103.80928998603338</c:v>
                </c:pt>
                <c:pt idx="25">
                  <c:v>105.84333708150646</c:v>
                </c:pt>
                <c:pt idx="26">
                  <c:v>108.04117662079315</c:v>
                </c:pt>
                <c:pt idx="27">
                  <c:v>108.96963486198104</c:v>
                </c:pt>
                <c:pt idx="28">
                  <c:v>110.85971436378811</c:v>
                </c:pt>
                <c:pt idx="29">
                  <c:v>111.78910864549732</c:v>
                </c:pt>
                <c:pt idx="30">
                  <c:v>113.41718263804982</c:v>
                </c:pt>
                <c:pt idx="31">
                  <c:v>114.20803635769346</c:v>
                </c:pt>
                <c:pt idx="32">
                  <c:v>114.28135016150756</c:v>
                </c:pt>
                <c:pt idx="33">
                  <c:v>114.58487323889723</c:v>
                </c:pt>
                <c:pt idx="34">
                  <c:v>115.30803657713611</c:v>
                </c:pt>
                <c:pt idx="35">
                  <c:v>115.93105384440581</c:v>
                </c:pt>
                <c:pt idx="36">
                  <c:v>116.7973466325717</c:v>
                </c:pt>
                <c:pt idx="37">
                  <c:v>117.46860465159523</c:v>
                </c:pt>
                <c:pt idx="38">
                  <c:v>118.46920983061094</c:v>
                </c:pt>
                <c:pt idx="39">
                  <c:v>119.11285469826166</c:v>
                </c:pt>
                <c:pt idx="40">
                  <c:v>119.43350162541687</c:v>
                </c:pt>
              </c:numCache>
            </c:numRef>
          </c:val>
          <c:smooth val="0"/>
          <c:extLst>
            <c:ext xmlns:c16="http://schemas.microsoft.com/office/drawing/2014/chart" uri="{C3380CC4-5D6E-409C-BE32-E72D297353CC}">
              <c16:uniqueId val="{00000001-0F1C-45A2-A2A8-93A5760F7A60}"/>
            </c:ext>
          </c:extLst>
        </c:ser>
        <c:ser>
          <c:idx val="2"/>
          <c:order val="2"/>
          <c:tx>
            <c:strRef>
              <c:f>'Données graph 1 et 3'!$AO$8:$AO$9</c:f>
              <c:strCache>
                <c:ptCount val="2"/>
                <c:pt idx="0">
                  <c:v>Tertiaire marchand </c:v>
                </c:pt>
              </c:strCache>
            </c:strRef>
          </c:tx>
          <c:spPr>
            <a:ln w="28575">
              <a:solidFill>
                <a:srgbClr val="FF0000"/>
              </a:solidFill>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3'!$AO$10:$AO$50</c:f>
              <c:numCache>
                <c:formatCode>#\ ##0.0</c:formatCode>
                <c:ptCount val="41"/>
                <c:pt idx="0">
                  <c:v>100</c:v>
                </c:pt>
                <c:pt idx="1">
                  <c:v>100.26520477655762</c:v>
                </c:pt>
                <c:pt idx="2">
                  <c:v>100.18492205684059</c:v>
                </c:pt>
                <c:pt idx="3">
                  <c:v>100.26089824189866</c:v>
                </c:pt>
                <c:pt idx="4">
                  <c:v>100.10414131020991</c:v>
                </c:pt>
                <c:pt idx="5">
                  <c:v>100.78012498174149</c:v>
                </c:pt>
                <c:pt idx="6">
                  <c:v>100.95043783168509</c:v>
                </c:pt>
                <c:pt idx="7">
                  <c:v>101.34222510957211</c:v>
                </c:pt>
                <c:pt idx="8">
                  <c:v>102.19469603886435</c:v>
                </c:pt>
                <c:pt idx="9">
                  <c:v>102.64522879435698</c:v>
                </c:pt>
                <c:pt idx="10">
                  <c:v>102.35554572196651</c:v>
                </c:pt>
                <c:pt idx="11">
                  <c:v>102.16632415066876</c:v>
                </c:pt>
                <c:pt idx="12">
                  <c:v>102.79537707213922</c:v>
                </c:pt>
                <c:pt idx="13">
                  <c:v>103.69154135772366</c:v>
                </c:pt>
                <c:pt idx="14">
                  <c:v>103.4614104571902</c:v>
                </c:pt>
                <c:pt idx="15">
                  <c:v>104.45730618810214</c:v>
                </c:pt>
                <c:pt idx="16">
                  <c:v>106.37287935439205</c:v>
                </c:pt>
                <c:pt idx="17">
                  <c:v>105.5576312849779</c:v>
                </c:pt>
                <c:pt idx="18">
                  <c:v>105.72708322688258</c:v>
                </c:pt>
                <c:pt idx="19">
                  <c:v>105.76170732703312</c:v>
                </c:pt>
                <c:pt idx="20">
                  <c:v>107.23304457237364</c:v>
                </c:pt>
                <c:pt idx="21">
                  <c:v>107.41160362076872</c:v>
                </c:pt>
                <c:pt idx="22">
                  <c:v>107.22540530506978</c:v>
                </c:pt>
                <c:pt idx="23">
                  <c:v>108.28357509303447</c:v>
                </c:pt>
                <c:pt idx="24">
                  <c:v>106.94609402673898</c:v>
                </c:pt>
                <c:pt idx="25">
                  <c:v>103.20190267024975</c:v>
                </c:pt>
                <c:pt idx="26">
                  <c:v>107.14722865942028</c:v>
                </c:pt>
                <c:pt idx="27">
                  <c:v>107.74324628345862</c:v>
                </c:pt>
                <c:pt idx="28">
                  <c:v>108.96281423291482</c:v>
                </c:pt>
                <c:pt idx="29">
                  <c:v>111.28605773024769</c:v>
                </c:pt>
                <c:pt idx="30">
                  <c:v>113.41615013698527</c:v>
                </c:pt>
                <c:pt idx="31">
                  <c:v>114.72564717683136</c:v>
                </c:pt>
                <c:pt idx="32">
                  <c:v>114.6163438955996</c:v>
                </c:pt>
                <c:pt idx="33">
                  <c:v>116.12891630724948</c:v>
                </c:pt>
                <c:pt idx="34">
                  <c:v>116.76776206271786</c:v>
                </c:pt>
                <c:pt idx="35">
                  <c:v>116.75710931317951</c:v>
                </c:pt>
                <c:pt idx="36">
                  <c:v>117.29213772310992</c:v>
                </c:pt>
                <c:pt idx="37">
                  <c:v>117.37162699012504</c:v>
                </c:pt>
                <c:pt idx="38">
                  <c:v>117.49272965779893</c:v>
                </c:pt>
                <c:pt idx="39">
                  <c:v>117.14222002078327</c:v>
                </c:pt>
                <c:pt idx="40">
                  <c:v>117.53624451336539</c:v>
                </c:pt>
              </c:numCache>
            </c:numRef>
          </c:val>
          <c:smooth val="0"/>
          <c:extLst>
            <c:ext xmlns:c16="http://schemas.microsoft.com/office/drawing/2014/chart" uri="{C3380CC4-5D6E-409C-BE32-E72D297353CC}">
              <c16:uniqueId val="{00000002-0F1C-45A2-A2A8-93A5760F7A60}"/>
            </c:ext>
          </c:extLst>
        </c:ser>
        <c:ser>
          <c:idx val="3"/>
          <c:order val="3"/>
          <c:tx>
            <c:strRef>
              <c:f>'Données graph 1 et 3'!$AP$8:$AP$9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3'!$AP$10:$AP$50</c:f>
              <c:numCache>
                <c:formatCode>#\ ##0.0</c:formatCode>
                <c:ptCount val="41"/>
                <c:pt idx="0">
                  <c:v>100</c:v>
                </c:pt>
                <c:pt idx="1">
                  <c:v>99.506250751649148</c:v>
                </c:pt>
                <c:pt idx="2">
                  <c:v>99.050072637731219</c:v>
                </c:pt>
                <c:pt idx="3">
                  <c:v>99.525930471665205</c:v>
                </c:pt>
                <c:pt idx="4">
                  <c:v>99.145684813818932</c:v>
                </c:pt>
                <c:pt idx="5">
                  <c:v>99.508933609034216</c:v>
                </c:pt>
                <c:pt idx="6">
                  <c:v>99.927437154949729</c:v>
                </c:pt>
                <c:pt idx="7">
                  <c:v>100.20080191817897</c:v>
                </c:pt>
                <c:pt idx="8">
                  <c:v>100.28836792067094</c:v>
                </c:pt>
                <c:pt idx="9">
                  <c:v>100.57434027471801</c:v>
                </c:pt>
                <c:pt idx="10">
                  <c:v>100.38677556416332</c:v>
                </c:pt>
                <c:pt idx="11">
                  <c:v>100.21052160175752</c:v>
                </c:pt>
                <c:pt idx="12">
                  <c:v>100.39204275035279</c:v>
                </c:pt>
                <c:pt idx="13">
                  <c:v>100.40987987059921</c:v>
                </c:pt>
                <c:pt idx="14">
                  <c:v>100.34788900047388</c:v>
                </c:pt>
                <c:pt idx="15">
                  <c:v>99.962846616839897</c:v>
                </c:pt>
                <c:pt idx="16">
                  <c:v>99.586603059014465</c:v>
                </c:pt>
                <c:pt idx="17">
                  <c:v>98.924522020971096</c:v>
                </c:pt>
                <c:pt idx="18">
                  <c:v>98.572960320245471</c:v>
                </c:pt>
                <c:pt idx="19">
                  <c:v>98.786095376889648</c:v>
                </c:pt>
                <c:pt idx="20">
                  <c:v>99.034060230681092</c:v>
                </c:pt>
                <c:pt idx="21">
                  <c:v>99.406952431218429</c:v>
                </c:pt>
                <c:pt idx="22">
                  <c:v>100.1806412415394</c:v>
                </c:pt>
                <c:pt idx="23">
                  <c:v>100.39512700079369</c:v>
                </c:pt>
                <c:pt idx="24">
                  <c:v>100.32619239276382</c:v>
                </c:pt>
                <c:pt idx="25">
                  <c:v>98.964755840824395</c:v>
                </c:pt>
                <c:pt idx="26">
                  <c:v>100.11537506629008</c:v>
                </c:pt>
                <c:pt idx="27">
                  <c:v>100.25004038287501</c:v>
                </c:pt>
                <c:pt idx="28">
                  <c:v>100.73379282879445</c:v>
                </c:pt>
                <c:pt idx="29">
                  <c:v>101.09360806876582</c:v>
                </c:pt>
                <c:pt idx="30">
                  <c:v>101.51909266684622</c:v>
                </c:pt>
                <c:pt idx="31">
                  <c:v>101.79721359746267</c:v>
                </c:pt>
                <c:pt idx="32">
                  <c:v>101.78606134370834</c:v>
                </c:pt>
                <c:pt idx="33">
                  <c:v>101.88562483513446</c:v>
                </c:pt>
                <c:pt idx="34">
                  <c:v>102.05285909852056</c:v>
                </c:pt>
                <c:pt idx="35">
                  <c:v>102.33643752594435</c:v>
                </c:pt>
                <c:pt idx="36">
                  <c:v>102.45012735398554</c:v>
                </c:pt>
                <c:pt idx="37">
                  <c:v>102.63572640348958</c:v>
                </c:pt>
                <c:pt idx="38">
                  <c:v>103.2970695534182</c:v>
                </c:pt>
                <c:pt idx="39">
                  <c:v>103.68268444396982</c:v>
                </c:pt>
                <c:pt idx="40">
                  <c:v>103.96229129262228</c:v>
                </c:pt>
              </c:numCache>
            </c:numRef>
          </c:val>
          <c:smooth val="0"/>
          <c:extLst>
            <c:ext xmlns:c16="http://schemas.microsoft.com/office/drawing/2014/chart" uri="{C3380CC4-5D6E-409C-BE32-E72D297353CC}">
              <c16:uniqueId val="{00000003-0F1C-45A2-A2A8-93A5760F7A60}"/>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0"/>
          <c:min val="90"/>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GRAPHIQUE_stocks_bénéf'!$BD$3:$BE$59</c:f>
              <c:multiLvlStrCache>
                <c:ptCount val="5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pt idx="56">
                    <c:v>2024</c:v>
                  </c:pt>
                </c:lvl>
              </c:multiLvlStrCache>
            </c:multiLvlStrRef>
          </c:cat>
          <c:val>
            <c:numRef>
              <c:f>'Données GRAPHIQUE_stocks_bénéf'!$BF$3:$BF$59</c:f>
              <c:numCache>
                <c:formatCode>#,##0</c:formatCode>
                <c:ptCount val="57"/>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3431</c:v>
                </c:pt>
                <c:pt idx="17">
                  <c:v>3515</c:v>
                </c:pt>
                <c:pt idx="18">
                  <c:v>3222</c:v>
                </c:pt>
                <c:pt idx="19">
                  <c:v>3159</c:v>
                </c:pt>
                <c:pt idx="20">
                  <c:v>3336</c:v>
                </c:pt>
                <c:pt idx="21">
                  <c:v>3436</c:v>
                </c:pt>
                <c:pt idx="22">
                  <c:v>3414</c:v>
                </c:pt>
                <c:pt idx="23">
                  <c:v>3592</c:v>
                </c:pt>
                <c:pt idx="24">
                  <c:v>3698</c:v>
                </c:pt>
                <c:pt idx="25">
                  <c:v>3713</c:v>
                </c:pt>
                <c:pt idx="26">
                  <c:v>3585</c:v>
                </c:pt>
                <c:pt idx="27">
                  <c:v>3595</c:v>
                </c:pt>
                <c:pt idx="28">
                  <c:v>3646</c:v>
                </c:pt>
                <c:pt idx="29">
                  <c:v>3500</c:v>
                </c:pt>
                <c:pt idx="30">
                  <c:v>2483</c:v>
                </c:pt>
                <c:pt idx="31">
                  <c:v>1850</c:v>
                </c:pt>
                <c:pt idx="32">
                  <c:v>1638</c:v>
                </c:pt>
                <c:pt idx="33">
                  <c:v>1401</c:v>
                </c:pt>
                <c:pt idx="34">
                  <c:v>1472</c:v>
                </c:pt>
                <c:pt idx="35">
                  <c:v>1481</c:v>
                </c:pt>
                <c:pt idx="36">
                  <c:v>1558</c:v>
                </c:pt>
                <c:pt idx="37">
                  <c:v>1597</c:v>
                </c:pt>
                <c:pt idx="38">
                  <c:v>1613</c:v>
                </c:pt>
                <c:pt idx="39">
                  <c:v>1403</c:v>
                </c:pt>
                <c:pt idx="40">
                  <c:v>1364</c:v>
                </c:pt>
                <c:pt idx="41">
                  <c:v>1203</c:v>
                </c:pt>
                <c:pt idx="42">
                  <c:v>1159</c:v>
                </c:pt>
                <c:pt idx="43">
                  <c:v>1158</c:v>
                </c:pt>
                <c:pt idx="44">
                  <c:v>1195</c:v>
                </c:pt>
                <c:pt idx="45">
                  <c:v>1207</c:v>
                </c:pt>
                <c:pt idx="46">
                  <c:v>1223</c:v>
                </c:pt>
                <c:pt idx="47">
                  <c:v>1302</c:v>
                </c:pt>
                <c:pt idx="48">
                  <c:v>1294</c:v>
                </c:pt>
                <c:pt idx="49">
                  <c:v>1171</c:v>
                </c:pt>
                <c:pt idx="50">
                  <c:v>804</c:v>
                </c:pt>
                <c:pt idx="51">
                  <c:v>589</c:v>
                </c:pt>
                <c:pt idx="52">
                  <c:v>444</c:v>
                </c:pt>
                <c:pt idx="53">
                  <c:v>423</c:v>
                </c:pt>
                <c:pt idx="54">
                  <c:v>429</c:v>
                </c:pt>
                <c:pt idx="55">
                  <c:v>509</c:v>
                </c:pt>
                <c:pt idx="56">
                  <c:v>604</c:v>
                </c:pt>
              </c:numCache>
            </c:numRef>
          </c:val>
          <c:extLst>
            <c:ext xmlns:c16="http://schemas.microsoft.com/office/drawing/2014/chart" uri="{C3380CC4-5D6E-409C-BE32-E72D297353CC}">
              <c16:uniqueId val="{00000000-4386-40FC-8B2E-A4365A404428}"/>
            </c:ext>
          </c:extLst>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GRAPHIQUE_stocks_bénéf'!$BD$3:$BE$59</c:f>
              <c:multiLvlStrCache>
                <c:ptCount val="5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pt idx="56">
                    <c:v>2024</c:v>
                  </c:pt>
                </c:lvl>
              </c:multiLvlStrCache>
            </c:multiLvlStrRef>
          </c:cat>
          <c:val>
            <c:numRef>
              <c:f>'Données GRAPHIQUE_stocks_bénéf'!$BI$3:$BI$59</c:f>
              <c:numCache>
                <c:formatCode>#,##0</c:formatCode>
                <c:ptCount val="57"/>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402</c:v>
                </c:pt>
                <c:pt idx="21">
                  <c:v>569</c:v>
                </c:pt>
                <c:pt idx="22">
                  <c:v>657</c:v>
                </c:pt>
                <c:pt idx="23">
                  <c:v>746</c:v>
                </c:pt>
                <c:pt idx="24">
                  <c:v>887</c:v>
                </c:pt>
                <c:pt idx="25">
                  <c:v>805</c:v>
                </c:pt>
                <c:pt idx="26">
                  <c:v>623</c:v>
                </c:pt>
                <c:pt idx="27">
                  <c:v>542</c:v>
                </c:pt>
                <c:pt idx="28">
                  <c:v>507</c:v>
                </c:pt>
                <c:pt idx="29">
                  <c:v>396</c:v>
                </c:pt>
                <c:pt idx="30">
                  <c:v>294</c:v>
                </c:pt>
                <c:pt idx="31">
                  <c:v>192</c:v>
                </c:pt>
                <c:pt idx="32">
                  <c:v>66</c:v>
                </c:pt>
                <c:pt idx="33">
                  <c:v>5</c:v>
                </c:pt>
                <c:pt idx="34">
                  <c:v>0</c:v>
                </c:pt>
                <c:pt idx="35">
                  <c:v>1</c:v>
                </c:pt>
                <c:pt idx="36">
                  <c:v>2</c:v>
                </c:pt>
                <c:pt idx="37">
                  <c:v>3</c:v>
                </c:pt>
                <c:pt idx="38">
                  <c:v>0</c:v>
                </c:pt>
                <c:pt idx="39">
                  <c:v>1</c:v>
                </c:pt>
                <c:pt idx="40">
                  <c:v>1</c:v>
                </c:pt>
                <c:pt idx="41">
                  <c:v>1</c:v>
                </c:pt>
                <c:pt idx="42">
                  <c:v>1</c:v>
                </c:pt>
                <c:pt idx="43">
                  <c:v>36</c:v>
                </c:pt>
                <c:pt idx="44">
                  <c:v>196</c:v>
                </c:pt>
                <c:pt idx="45">
                  <c:v>371</c:v>
                </c:pt>
                <c:pt idx="46">
                  <c:v>477</c:v>
                </c:pt>
                <c:pt idx="47">
                  <c:v>600</c:v>
                </c:pt>
                <c:pt idx="48">
                  <c:v>685</c:v>
                </c:pt>
                <c:pt idx="49">
                  <c:v>549</c:v>
                </c:pt>
                <c:pt idx="50">
                  <c:v>372</c:v>
                </c:pt>
                <c:pt idx="51">
                  <c:v>305</c:v>
                </c:pt>
                <c:pt idx="52">
                  <c:v>251</c:v>
                </c:pt>
                <c:pt idx="53">
                  <c:v>240</c:v>
                </c:pt>
                <c:pt idx="54">
                  <c:v>227</c:v>
                </c:pt>
                <c:pt idx="55">
                  <c:v>275</c:v>
                </c:pt>
                <c:pt idx="56">
                  <c:v>303</c:v>
                </c:pt>
              </c:numCache>
            </c:numRef>
          </c:val>
          <c:extLst>
            <c:ext xmlns:c16="http://schemas.microsoft.com/office/drawing/2014/chart" uri="{C3380CC4-5D6E-409C-BE32-E72D297353CC}">
              <c16:uniqueId val="{00000001-4386-40FC-8B2E-A4365A404428}"/>
            </c:ext>
          </c:extLst>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GRAPHIQUE_stocks_bénéf'!$BD$3:$BE$59</c:f>
              <c:multiLvlStrCache>
                <c:ptCount val="5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pt idx="56">
                    <c:v>2024</c:v>
                  </c:pt>
                </c:lvl>
              </c:multiLvlStrCache>
            </c:multiLvlStrRef>
          </c:cat>
          <c:val>
            <c:numRef>
              <c:f>'Données GRAPHIQUE_stocks_bénéf'!$BL$3:$BL$59</c:f>
              <c:numCache>
                <c:formatCode>General</c:formatCode>
                <c:ptCount val="57"/>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1383</c:v>
                </c:pt>
                <c:pt idx="17">
                  <c:v>1484</c:v>
                </c:pt>
                <c:pt idx="18">
                  <c:v>1561</c:v>
                </c:pt>
                <c:pt idx="19">
                  <c:v>1706</c:v>
                </c:pt>
                <c:pt idx="20">
                  <c:v>1772</c:v>
                </c:pt>
                <c:pt idx="21">
                  <c:v>1837</c:v>
                </c:pt>
                <c:pt idx="22">
                  <c:v>1875</c:v>
                </c:pt>
                <c:pt idx="23">
                  <c:v>1950</c:v>
                </c:pt>
                <c:pt idx="24">
                  <c:v>1935</c:v>
                </c:pt>
                <c:pt idx="25">
                  <c:v>1913</c:v>
                </c:pt>
                <c:pt idx="26">
                  <c:v>1803</c:v>
                </c:pt>
                <c:pt idx="27">
                  <c:v>1683</c:v>
                </c:pt>
                <c:pt idx="28">
                  <c:v>1680</c:v>
                </c:pt>
                <c:pt idx="29">
                  <c:v>1546</c:v>
                </c:pt>
                <c:pt idx="30">
                  <c:v>1235</c:v>
                </c:pt>
                <c:pt idx="31">
                  <c:v>1028</c:v>
                </c:pt>
                <c:pt idx="32">
                  <c:v>816</c:v>
                </c:pt>
                <c:pt idx="33">
                  <c:v>657</c:v>
                </c:pt>
                <c:pt idx="34">
                  <c:v>498</c:v>
                </c:pt>
                <c:pt idx="35">
                  <c:v>369</c:v>
                </c:pt>
                <c:pt idx="36">
                  <c:v>278</c:v>
                </c:pt>
                <c:pt idx="37">
                  <c:v>216</c:v>
                </c:pt>
                <c:pt idx="38">
                  <c:v>143</c:v>
                </c:pt>
                <c:pt idx="39">
                  <c:v>90</c:v>
                </c:pt>
                <c:pt idx="40">
                  <c:v>22</c:v>
                </c:pt>
                <c:pt idx="41">
                  <c:v>3</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numCache>
            </c:numRef>
          </c:val>
          <c:extLst>
            <c:ext xmlns:c16="http://schemas.microsoft.com/office/drawing/2014/chart" uri="{C3380CC4-5D6E-409C-BE32-E72D297353CC}">
              <c16:uniqueId val="{00000002-4386-40FC-8B2E-A4365A404428}"/>
            </c:ext>
          </c:extLst>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GRAPHIQUE_stocks_bénéf'!$BD$3:$BE$59</c:f>
              <c:multiLvlStrCache>
                <c:ptCount val="5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pt idx="56">
                    <c:v>2024</c:v>
                  </c:pt>
                </c:lvl>
              </c:multiLvlStrCache>
            </c:multiLvlStrRef>
          </c:cat>
          <c:val>
            <c:numRef>
              <c:f>'Données GRAPHIQUE_stocks_bénéf'!$BM$3:$BM$59</c:f>
              <c:numCache>
                <c:formatCode>General</c:formatCode>
                <c:ptCount val="5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888</c:v>
                </c:pt>
                <c:pt idx="31">
                  <c:v>989</c:v>
                </c:pt>
                <c:pt idx="32">
                  <c:v>906</c:v>
                </c:pt>
                <c:pt idx="33">
                  <c:v>904</c:v>
                </c:pt>
                <c:pt idx="34">
                  <c:v>871</c:v>
                </c:pt>
                <c:pt idx="35">
                  <c:v>919</c:v>
                </c:pt>
                <c:pt idx="36">
                  <c:v>866</c:v>
                </c:pt>
                <c:pt idx="37">
                  <c:v>850</c:v>
                </c:pt>
                <c:pt idx="38">
                  <c:v>818</c:v>
                </c:pt>
                <c:pt idx="39">
                  <c:v>855</c:v>
                </c:pt>
                <c:pt idx="40">
                  <c:v>841</c:v>
                </c:pt>
                <c:pt idx="41">
                  <c:v>810</c:v>
                </c:pt>
                <c:pt idx="42">
                  <c:v>863</c:v>
                </c:pt>
                <c:pt idx="43">
                  <c:v>897</c:v>
                </c:pt>
                <c:pt idx="44">
                  <c:v>859</c:v>
                </c:pt>
                <c:pt idx="45">
                  <c:v>905</c:v>
                </c:pt>
                <c:pt idx="46">
                  <c:v>920</c:v>
                </c:pt>
                <c:pt idx="47">
                  <c:v>1000</c:v>
                </c:pt>
                <c:pt idx="48">
                  <c:v>1010</c:v>
                </c:pt>
                <c:pt idx="49">
                  <c:v>1049</c:v>
                </c:pt>
                <c:pt idx="50">
                  <c:v>956</c:v>
                </c:pt>
                <c:pt idx="51">
                  <c:v>1012</c:v>
                </c:pt>
                <c:pt idx="52">
                  <c:v>978</c:v>
                </c:pt>
                <c:pt idx="53">
                  <c:v>1004</c:v>
                </c:pt>
                <c:pt idx="54">
                  <c:v>1017</c:v>
                </c:pt>
                <c:pt idx="55">
                  <c:v>1066</c:v>
                </c:pt>
                <c:pt idx="56">
                  <c:v>1040</c:v>
                </c:pt>
              </c:numCache>
            </c:numRef>
          </c:val>
          <c:extLst>
            <c:ext xmlns:c16="http://schemas.microsoft.com/office/drawing/2014/chart" uri="{C3380CC4-5D6E-409C-BE32-E72D297353CC}">
              <c16:uniqueId val="{00000003-4386-40FC-8B2E-A4365A404428}"/>
            </c:ext>
          </c:extLst>
        </c:ser>
        <c:dLbls>
          <c:showLegendKey val="0"/>
          <c:showVal val="0"/>
          <c:showCatName val="0"/>
          <c:showSerName val="0"/>
          <c:showPercent val="0"/>
          <c:showBubbleSize val="0"/>
        </c:dLbls>
        <c:axId val="862938831"/>
        <c:axId val="1"/>
      </c:areaChart>
      <c:catAx>
        <c:axId val="862938831"/>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1"/>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862938831"/>
        <c:crosses val="autoZero"/>
        <c:crossBetween val="between"/>
        <c:majorUnit val="2000"/>
      </c:valAx>
    </c:plotArea>
    <c:legend>
      <c:legendPos val="b"/>
      <c:layout>
        <c:manualLayout>
          <c:xMode val="edge"/>
          <c:yMode val="edge"/>
          <c:x val="0.29910295487257643"/>
          <c:y val="8.709946456692913E-2"/>
          <c:w val="0.39376852087037506"/>
          <c:h val="3.548506036745408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Calibri"/>
                <a:ea typeface="Calibri"/>
                <a:cs typeface="Calibri"/>
              </a:defRPr>
            </a:pPr>
            <a:r>
              <a:rPr lang="fr-FR" sz="1400" b="1" i="0" baseline="0">
                <a:effectLst/>
              </a:rPr>
              <a:t>Stock de bénéficiaires de contrats d'apprentissage dans le Var</a:t>
            </a:r>
          </a:p>
          <a:p>
            <a:pPr>
              <a:defRPr sz="1400" b="0" i="0" u="none" strike="noStrike" baseline="0">
                <a:solidFill>
                  <a:srgbClr val="000000"/>
                </a:solidFill>
                <a:latin typeface="Calibri"/>
                <a:ea typeface="Calibri"/>
                <a:cs typeface="Calibri"/>
              </a:defRPr>
            </a:pPr>
            <a:r>
              <a:rPr lang="fr-FR" sz="1400" b="0" i="0" baseline="0">
                <a:effectLst/>
              </a:rPr>
              <a:t>(données brutes, en nombre)</a:t>
            </a:r>
            <a:endParaRPr lang="fr-FR" sz="1400" b="0">
              <a:effectLst/>
            </a:endParaRPr>
          </a:p>
        </c:rich>
      </c:tx>
      <c:layout>
        <c:manualLayout>
          <c:xMode val="edge"/>
          <c:yMode val="edge"/>
          <c:x val="0.24078592332938609"/>
          <c:y val="2.0436105517438189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appr'!$A$3:$B$27</c:f>
              <c:multiLvlStrCache>
                <c:ptCount val="2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lvl>
                <c:lvl>
                  <c:pt idx="0">
                    <c:v>2018</c:v>
                  </c:pt>
                  <c:pt idx="4">
                    <c:v>2019</c:v>
                  </c:pt>
                  <c:pt idx="8">
                    <c:v>2020</c:v>
                  </c:pt>
                  <c:pt idx="12">
                    <c:v>2021</c:v>
                  </c:pt>
                  <c:pt idx="16">
                    <c:v>2022</c:v>
                  </c:pt>
                  <c:pt idx="20">
                    <c:v>2023</c:v>
                  </c:pt>
                  <c:pt idx="24">
                    <c:v>2024</c:v>
                  </c:pt>
                </c:lvl>
              </c:multiLvlStrCache>
            </c:multiLvlStrRef>
          </c:cat>
          <c:val>
            <c:numRef>
              <c:f>'Graph appr'!$R$3:$R$27</c:f>
              <c:numCache>
                <c:formatCode>#,##0</c:formatCode>
                <c:ptCount val="25"/>
                <c:pt idx="0">
                  <c:v>5292</c:v>
                </c:pt>
                <c:pt idx="1">
                  <c:v>5013</c:v>
                </c:pt>
                <c:pt idx="2">
                  <c:v>4981</c:v>
                </c:pt>
                <c:pt idx="3">
                  <c:v>5436</c:v>
                </c:pt>
                <c:pt idx="4">
                  <c:v>5216</c:v>
                </c:pt>
                <c:pt idx="5">
                  <c:v>5017</c:v>
                </c:pt>
                <c:pt idx="6">
                  <c:v>5281</c:v>
                </c:pt>
                <c:pt idx="7">
                  <c:v>5779</c:v>
                </c:pt>
                <c:pt idx="8">
                  <c:v>5731</c:v>
                </c:pt>
                <c:pt idx="9">
                  <c:v>5514</c:v>
                </c:pt>
                <c:pt idx="10">
                  <c:v>6823</c:v>
                </c:pt>
                <c:pt idx="11">
                  <c:v>8013</c:v>
                </c:pt>
                <c:pt idx="12">
                  <c:v>8385</c:v>
                </c:pt>
                <c:pt idx="13">
                  <c:v>8116</c:v>
                </c:pt>
                <c:pt idx="14">
                  <c:v>9368</c:v>
                </c:pt>
                <c:pt idx="15">
                  <c:v>10281</c:v>
                </c:pt>
                <c:pt idx="16">
                  <c:v>10204</c:v>
                </c:pt>
                <c:pt idx="17">
                  <c:v>9783</c:v>
                </c:pt>
                <c:pt idx="18">
                  <c:v>10529</c:v>
                </c:pt>
                <c:pt idx="19">
                  <c:v>11458</c:v>
                </c:pt>
                <c:pt idx="20">
                  <c:v>11174</c:v>
                </c:pt>
                <c:pt idx="21">
                  <c:v>10600</c:v>
                </c:pt>
                <c:pt idx="22">
                  <c:v>10766</c:v>
                </c:pt>
                <c:pt idx="23">
                  <c:v>11634</c:v>
                </c:pt>
                <c:pt idx="24">
                  <c:v>11479</c:v>
                </c:pt>
              </c:numCache>
            </c:numRef>
          </c:val>
          <c:extLst>
            <c:ext xmlns:c16="http://schemas.microsoft.com/office/drawing/2014/chart" uri="{C3380CC4-5D6E-409C-BE32-E72D297353CC}">
              <c16:uniqueId val="{00000000-4BEA-436C-935D-E18C8BD10401}"/>
            </c:ext>
          </c:extLst>
        </c:ser>
        <c:ser>
          <c:idx val="1"/>
          <c:order val="1"/>
          <c:tx>
            <c:v>Secteur public</c:v>
          </c:tx>
          <c:spPr>
            <a:ln w="25400">
              <a:noFill/>
            </a:ln>
          </c:spPr>
          <c:cat>
            <c:multiLvlStrRef>
              <c:f>'Graph appr'!$A$3:$B$27</c:f>
              <c:multiLvlStrCache>
                <c:ptCount val="2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lvl>
                <c:lvl>
                  <c:pt idx="0">
                    <c:v>2018</c:v>
                  </c:pt>
                  <c:pt idx="4">
                    <c:v>2019</c:v>
                  </c:pt>
                  <c:pt idx="8">
                    <c:v>2020</c:v>
                  </c:pt>
                  <c:pt idx="12">
                    <c:v>2021</c:v>
                  </c:pt>
                  <c:pt idx="16">
                    <c:v>2022</c:v>
                  </c:pt>
                  <c:pt idx="20">
                    <c:v>2023</c:v>
                  </c:pt>
                  <c:pt idx="24">
                    <c:v>2024</c:v>
                  </c:pt>
                </c:lvl>
              </c:multiLvlStrCache>
            </c:multiLvlStrRef>
          </c:cat>
          <c:val>
            <c:numRef>
              <c:f>'Graph appr'!$S$3:$S$27</c:f>
              <c:numCache>
                <c:formatCode>#,##0</c:formatCode>
                <c:ptCount val="25"/>
                <c:pt idx="0">
                  <c:v>257</c:v>
                </c:pt>
                <c:pt idx="1">
                  <c:v>249</c:v>
                </c:pt>
                <c:pt idx="2">
                  <c:v>203</c:v>
                </c:pt>
                <c:pt idx="3">
                  <c:v>250</c:v>
                </c:pt>
                <c:pt idx="4">
                  <c:v>242</c:v>
                </c:pt>
                <c:pt idx="5">
                  <c:v>240</c:v>
                </c:pt>
                <c:pt idx="6">
                  <c:v>229</c:v>
                </c:pt>
                <c:pt idx="7">
                  <c:v>267</c:v>
                </c:pt>
                <c:pt idx="8">
                  <c:v>263</c:v>
                </c:pt>
                <c:pt idx="9">
                  <c:v>259</c:v>
                </c:pt>
                <c:pt idx="10">
                  <c:v>226</c:v>
                </c:pt>
                <c:pt idx="11">
                  <c:v>285</c:v>
                </c:pt>
                <c:pt idx="12">
                  <c:v>294</c:v>
                </c:pt>
                <c:pt idx="13">
                  <c:v>287</c:v>
                </c:pt>
                <c:pt idx="14">
                  <c:v>252</c:v>
                </c:pt>
                <c:pt idx="15">
                  <c:v>343</c:v>
                </c:pt>
                <c:pt idx="16">
                  <c:v>344</c:v>
                </c:pt>
                <c:pt idx="17">
                  <c:v>337</c:v>
                </c:pt>
                <c:pt idx="18">
                  <c:v>387</c:v>
                </c:pt>
                <c:pt idx="19">
                  <c:v>460</c:v>
                </c:pt>
                <c:pt idx="20">
                  <c:v>458</c:v>
                </c:pt>
                <c:pt idx="21">
                  <c:v>445</c:v>
                </c:pt>
                <c:pt idx="22">
                  <c:v>511</c:v>
                </c:pt>
                <c:pt idx="23">
                  <c:v>661</c:v>
                </c:pt>
                <c:pt idx="24">
                  <c:v>651</c:v>
                </c:pt>
              </c:numCache>
            </c:numRef>
          </c:val>
          <c:extLst>
            <c:ext xmlns:c16="http://schemas.microsoft.com/office/drawing/2014/chart" uri="{C3380CC4-5D6E-409C-BE32-E72D297353CC}">
              <c16:uniqueId val="{00000001-4BEA-436C-935D-E18C8BD10401}"/>
            </c:ext>
          </c:extLst>
        </c:ser>
        <c:dLbls>
          <c:showLegendKey val="0"/>
          <c:showVal val="0"/>
          <c:showCatName val="0"/>
          <c:showSerName val="0"/>
          <c:showPercent val="0"/>
          <c:showBubbleSize val="0"/>
        </c:dLbls>
        <c:axId val="859732927"/>
        <c:axId val="1"/>
      </c:areaChart>
      <c:catAx>
        <c:axId val="859732927"/>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100"/>
        <c:auto val="0"/>
        <c:lblAlgn val="ctr"/>
        <c:lblOffset val="100"/>
        <c:tickLblSkip val="1"/>
        <c:noMultiLvlLbl val="0"/>
      </c:catAx>
      <c:valAx>
        <c:axId val="1"/>
        <c:scaling>
          <c:orientation val="minMax"/>
          <c:max val="14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859732927"/>
        <c:crosses val="autoZero"/>
        <c:crossBetween val="between"/>
        <c:majorUnit val="2000"/>
      </c:valAx>
    </c:plotArea>
    <c:legend>
      <c:legendPos val="b"/>
      <c:layout>
        <c:manualLayout>
          <c:xMode val="edge"/>
          <c:yMode val="edge"/>
          <c:x val="0.36022820259384741"/>
          <c:y val="0.11616326136838022"/>
          <c:w val="0.27304237823030769"/>
          <c:h val="3.4004172143106914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trim'!$B$129:$C$300</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lvl>
              </c:multiLvlStrCache>
            </c:multiLvlStrRef>
          </c:cat>
          <c:val>
            <c:numRef>
              <c:f>Données!$C$137:$C$177</c:f>
              <c:numCache>
                <c:formatCode>#\ ##0.0</c:formatCode>
                <c:ptCount val="41"/>
                <c:pt idx="0">
                  <c:v>11.2</c:v>
                </c:pt>
                <c:pt idx="1">
                  <c:v>11.2</c:v>
                </c:pt>
                <c:pt idx="2">
                  <c:v>11.4</c:v>
                </c:pt>
                <c:pt idx="3">
                  <c:v>11.6</c:v>
                </c:pt>
                <c:pt idx="4">
                  <c:v>11.4</c:v>
                </c:pt>
                <c:pt idx="5">
                  <c:v>11.7</c:v>
                </c:pt>
                <c:pt idx="6">
                  <c:v>11.5</c:v>
                </c:pt>
                <c:pt idx="7">
                  <c:v>11.4</c:v>
                </c:pt>
                <c:pt idx="8">
                  <c:v>11.3</c:v>
                </c:pt>
                <c:pt idx="9">
                  <c:v>11.1</c:v>
                </c:pt>
                <c:pt idx="10">
                  <c:v>11</c:v>
                </c:pt>
                <c:pt idx="11">
                  <c:v>11.4</c:v>
                </c:pt>
                <c:pt idx="12">
                  <c:v>10.9</c:v>
                </c:pt>
                <c:pt idx="13">
                  <c:v>10.8</c:v>
                </c:pt>
                <c:pt idx="14">
                  <c:v>10.8</c:v>
                </c:pt>
                <c:pt idx="15">
                  <c:v>10.3</c:v>
                </c:pt>
                <c:pt idx="16">
                  <c:v>10.6</c:v>
                </c:pt>
                <c:pt idx="17">
                  <c:v>10.4</c:v>
                </c:pt>
                <c:pt idx="18">
                  <c:v>10.199999999999999</c:v>
                </c:pt>
                <c:pt idx="19">
                  <c:v>10</c:v>
                </c:pt>
                <c:pt idx="20">
                  <c:v>10.1</c:v>
                </c:pt>
                <c:pt idx="21">
                  <c:v>9.6</c:v>
                </c:pt>
                <c:pt idx="22">
                  <c:v>9.5</c:v>
                </c:pt>
                <c:pt idx="23">
                  <c:v>9.1999999999999993</c:v>
                </c:pt>
                <c:pt idx="24">
                  <c:v>8.9</c:v>
                </c:pt>
                <c:pt idx="25">
                  <c:v>8.1999999999999993</c:v>
                </c:pt>
                <c:pt idx="26">
                  <c:v>10.1</c:v>
                </c:pt>
                <c:pt idx="27">
                  <c:v>9.1</c:v>
                </c:pt>
                <c:pt idx="28">
                  <c:v>9.3000000000000007</c:v>
                </c:pt>
                <c:pt idx="29">
                  <c:v>9.1</c:v>
                </c:pt>
                <c:pt idx="30">
                  <c:v>8.9</c:v>
                </c:pt>
                <c:pt idx="31">
                  <c:v>8.3000000000000007</c:v>
                </c:pt>
                <c:pt idx="32">
                  <c:v>8.3000000000000007</c:v>
                </c:pt>
                <c:pt idx="33">
                  <c:v>8.1999999999999993</c:v>
                </c:pt>
                <c:pt idx="34">
                  <c:v>8.1999999999999993</c:v>
                </c:pt>
                <c:pt idx="35">
                  <c:v>8</c:v>
                </c:pt>
                <c:pt idx="36">
                  <c:v>7.9</c:v>
                </c:pt>
                <c:pt idx="37">
                  <c:v>7.9</c:v>
                </c:pt>
                <c:pt idx="38">
                  <c:v>8.1999999999999993</c:v>
                </c:pt>
                <c:pt idx="39">
                  <c:v>8.1999999999999993</c:v>
                </c:pt>
                <c:pt idx="40">
                  <c:v>8.1</c:v>
                </c:pt>
              </c:numCache>
            </c:numRef>
          </c:val>
          <c:smooth val="0"/>
          <c:extLst>
            <c:ext xmlns:c16="http://schemas.microsoft.com/office/drawing/2014/chart" uri="{C3380CC4-5D6E-409C-BE32-E72D297353CC}">
              <c16:uniqueId val="{00000000-4C78-4717-8BBC-E4A03305F920}"/>
            </c:ext>
          </c:extLst>
        </c:ser>
        <c:ser>
          <c:idx val="1"/>
          <c:order val="1"/>
          <c:tx>
            <c:v>France métropolitaine</c:v>
          </c:tx>
          <c:spPr>
            <a:ln w="25400">
              <a:solidFill>
                <a:srgbClr val="0000FF"/>
              </a:solidFill>
              <a:prstDash val="solid"/>
            </a:ln>
          </c:spPr>
          <c:marker>
            <c:symbol val="none"/>
          </c:marker>
          <c:cat>
            <c:multiLvlStrRef>
              <c:f>'dates trim'!$B$129:$C$300</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lvl>
              </c:multiLvlStrCache>
            </c:multiLvlStrRef>
          </c:cat>
          <c:val>
            <c:numRef>
              <c:f>Données!$B$137:$B$177</c:f>
              <c:numCache>
                <c:formatCode>#\ ##0.0</c:formatCode>
                <c:ptCount val="41"/>
                <c:pt idx="0">
                  <c:v>9.8000000000000007</c:v>
                </c:pt>
                <c:pt idx="1">
                  <c:v>9.8000000000000007</c:v>
                </c:pt>
                <c:pt idx="2">
                  <c:v>9.9</c:v>
                </c:pt>
                <c:pt idx="3">
                  <c:v>10.1</c:v>
                </c:pt>
                <c:pt idx="4">
                  <c:v>10</c:v>
                </c:pt>
                <c:pt idx="5">
                  <c:v>10.199999999999999</c:v>
                </c:pt>
                <c:pt idx="6">
                  <c:v>10</c:v>
                </c:pt>
                <c:pt idx="7">
                  <c:v>9.9</c:v>
                </c:pt>
                <c:pt idx="8">
                  <c:v>9.9</c:v>
                </c:pt>
                <c:pt idx="9">
                  <c:v>9.6999999999999993</c:v>
                </c:pt>
                <c:pt idx="10">
                  <c:v>9.6</c:v>
                </c:pt>
                <c:pt idx="11">
                  <c:v>9.6999999999999993</c:v>
                </c:pt>
                <c:pt idx="12">
                  <c:v>9.3000000000000007</c:v>
                </c:pt>
                <c:pt idx="13">
                  <c:v>9.1999999999999993</c:v>
                </c:pt>
                <c:pt idx="14">
                  <c:v>9.1999999999999993</c:v>
                </c:pt>
                <c:pt idx="15">
                  <c:v>8.6999999999999993</c:v>
                </c:pt>
                <c:pt idx="16">
                  <c:v>9</c:v>
                </c:pt>
                <c:pt idx="17">
                  <c:v>8.8000000000000007</c:v>
                </c:pt>
                <c:pt idx="18">
                  <c:v>8.6</c:v>
                </c:pt>
                <c:pt idx="19">
                  <c:v>8.4</c:v>
                </c:pt>
                <c:pt idx="20">
                  <c:v>8.5</c:v>
                </c:pt>
                <c:pt idx="21">
                  <c:v>8.1999999999999993</c:v>
                </c:pt>
                <c:pt idx="22">
                  <c:v>8.1</c:v>
                </c:pt>
                <c:pt idx="23">
                  <c:v>7.9</c:v>
                </c:pt>
                <c:pt idx="24">
                  <c:v>7.7</c:v>
                </c:pt>
                <c:pt idx="25">
                  <c:v>7.1</c:v>
                </c:pt>
                <c:pt idx="26">
                  <c:v>8.8000000000000007</c:v>
                </c:pt>
                <c:pt idx="27">
                  <c:v>7.8</c:v>
                </c:pt>
                <c:pt idx="28">
                  <c:v>8</c:v>
                </c:pt>
                <c:pt idx="29">
                  <c:v>7.7</c:v>
                </c:pt>
                <c:pt idx="30">
                  <c:v>7.7</c:v>
                </c:pt>
                <c:pt idx="31">
                  <c:v>7.2</c:v>
                </c:pt>
                <c:pt idx="32">
                  <c:v>7.1</c:v>
                </c:pt>
                <c:pt idx="33">
                  <c:v>7.2</c:v>
                </c:pt>
                <c:pt idx="34">
                  <c:v>7</c:v>
                </c:pt>
                <c:pt idx="35">
                  <c:v>6.9</c:v>
                </c:pt>
                <c:pt idx="36">
                  <c:v>6.9</c:v>
                </c:pt>
                <c:pt idx="37">
                  <c:v>7</c:v>
                </c:pt>
                <c:pt idx="38">
                  <c:v>7.2</c:v>
                </c:pt>
                <c:pt idx="39">
                  <c:v>7.3</c:v>
                </c:pt>
                <c:pt idx="40">
                  <c:v>7.3</c:v>
                </c:pt>
              </c:numCache>
            </c:numRef>
          </c:val>
          <c:smooth val="0"/>
          <c:extLst>
            <c:ext xmlns:c16="http://schemas.microsoft.com/office/drawing/2014/chart" uri="{C3380CC4-5D6E-409C-BE32-E72D297353CC}">
              <c16:uniqueId val="{00000001-4C78-4717-8BBC-E4A03305F920}"/>
            </c:ext>
          </c:extLst>
        </c:ser>
        <c:ser>
          <c:idx val="2"/>
          <c:order val="2"/>
          <c:tx>
            <c:strRef>
              <c:f>Données!$H$8</c:f>
              <c:strCache>
                <c:ptCount val="1"/>
                <c:pt idx="0">
                  <c:v>Var</c:v>
                </c:pt>
              </c:strCache>
            </c:strRef>
          </c:tx>
          <c:marker>
            <c:symbol val="none"/>
          </c:marker>
          <c:cat>
            <c:multiLvlStrRef>
              <c:f>'dates trim'!$B$129:$C$300</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lvl>
              </c:multiLvlStrCache>
            </c:multiLvlStrRef>
          </c:cat>
          <c:val>
            <c:numRef>
              <c:f>Données!$H$137:$H$177</c:f>
              <c:numCache>
                <c:formatCode>#\ ##0.0</c:formatCode>
                <c:ptCount val="41"/>
                <c:pt idx="0">
                  <c:v>10.7</c:v>
                </c:pt>
                <c:pt idx="1">
                  <c:v>10.8</c:v>
                </c:pt>
                <c:pt idx="2">
                  <c:v>11</c:v>
                </c:pt>
                <c:pt idx="3">
                  <c:v>11.1</c:v>
                </c:pt>
                <c:pt idx="4">
                  <c:v>11</c:v>
                </c:pt>
                <c:pt idx="5">
                  <c:v>11.3</c:v>
                </c:pt>
                <c:pt idx="6">
                  <c:v>11.1</c:v>
                </c:pt>
                <c:pt idx="7">
                  <c:v>11</c:v>
                </c:pt>
                <c:pt idx="8">
                  <c:v>10.9</c:v>
                </c:pt>
                <c:pt idx="9">
                  <c:v>10.7</c:v>
                </c:pt>
                <c:pt idx="10">
                  <c:v>10.6</c:v>
                </c:pt>
                <c:pt idx="11">
                  <c:v>10.9</c:v>
                </c:pt>
                <c:pt idx="12">
                  <c:v>10.4</c:v>
                </c:pt>
                <c:pt idx="13">
                  <c:v>10.3</c:v>
                </c:pt>
                <c:pt idx="14">
                  <c:v>10.199999999999999</c:v>
                </c:pt>
                <c:pt idx="15">
                  <c:v>9.8000000000000007</c:v>
                </c:pt>
                <c:pt idx="16">
                  <c:v>10.1</c:v>
                </c:pt>
                <c:pt idx="17">
                  <c:v>9.9</c:v>
                </c:pt>
                <c:pt idx="18">
                  <c:v>9.6999999999999993</c:v>
                </c:pt>
                <c:pt idx="19">
                  <c:v>9.5</c:v>
                </c:pt>
                <c:pt idx="20">
                  <c:v>9.6</c:v>
                </c:pt>
                <c:pt idx="21">
                  <c:v>9.1</c:v>
                </c:pt>
                <c:pt idx="22">
                  <c:v>9</c:v>
                </c:pt>
                <c:pt idx="23">
                  <c:v>8.6999999999999993</c:v>
                </c:pt>
                <c:pt idx="24">
                  <c:v>8.3000000000000007</c:v>
                </c:pt>
                <c:pt idx="25">
                  <c:v>7.8</c:v>
                </c:pt>
                <c:pt idx="26">
                  <c:v>9.4</c:v>
                </c:pt>
                <c:pt idx="27">
                  <c:v>8.3000000000000007</c:v>
                </c:pt>
                <c:pt idx="28">
                  <c:v>8.4</c:v>
                </c:pt>
                <c:pt idx="29">
                  <c:v>8.4</c:v>
                </c:pt>
                <c:pt idx="30">
                  <c:v>8.1</c:v>
                </c:pt>
                <c:pt idx="31">
                  <c:v>7.5</c:v>
                </c:pt>
                <c:pt idx="32">
                  <c:v>7.5</c:v>
                </c:pt>
                <c:pt idx="33">
                  <c:v>7.4</c:v>
                </c:pt>
                <c:pt idx="34">
                  <c:v>7.4</c:v>
                </c:pt>
                <c:pt idx="35">
                  <c:v>7.2</c:v>
                </c:pt>
                <c:pt idx="36">
                  <c:v>7.2</c:v>
                </c:pt>
                <c:pt idx="37">
                  <c:v>7.2</c:v>
                </c:pt>
                <c:pt idx="38">
                  <c:v>7.5</c:v>
                </c:pt>
                <c:pt idx="39">
                  <c:v>7.4</c:v>
                </c:pt>
                <c:pt idx="40">
                  <c:v>7.4</c:v>
                </c:pt>
              </c:numCache>
            </c:numRef>
          </c:val>
          <c:smooth val="0"/>
          <c:extLst>
            <c:ext xmlns:c16="http://schemas.microsoft.com/office/drawing/2014/chart" uri="{C3380CC4-5D6E-409C-BE32-E72D297353CC}">
              <c16:uniqueId val="{00000002-4C78-4717-8BBC-E4A03305F920}"/>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CFE5-4AF4-AAE1-61A661732708}"/>
              </c:ext>
            </c:extLst>
          </c:dPt>
          <c:dPt>
            <c:idx val="2"/>
            <c:invertIfNegative val="0"/>
            <c:bubble3D val="0"/>
            <c:spPr>
              <a:solidFill>
                <a:srgbClr val="FF0000"/>
              </a:solidFill>
            </c:spPr>
            <c:extLst>
              <c:ext xmlns:c16="http://schemas.microsoft.com/office/drawing/2014/chart" uri="{C3380CC4-5D6E-409C-BE32-E72D297353CC}">
                <c16:uniqueId val="{00000002-CFE5-4AF4-AAE1-61A661732708}"/>
              </c:ext>
            </c:extLst>
          </c:dPt>
          <c:dPt>
            <c:idx val="3"/>
            <c:invertIfNegative val="0"/>
            <c:bubble3D val="0"/>
            <c:spPr>
              <a:solidFill>
                <a:srgbClr val="92D050"/>
              </a:solidFill>
            </c:spPr>
            <c:extLst>
              <c:ext xmlns:c16="http://schemas.microsoft.com/office/drawing/2014/chart" uri="{C3380CC4-5D6E-409C-BE32-E72D297353CC}">
                <c16:uniqueId val="{00000004-CFE5-4AF4-AAE1-61A661732708}"/>
              </c:ext>
            </c:extLst>
          </c:dPt>
          <c:dPt>
            <c:idx val="4"/>
            <c:invertIfNegative val="0"/>
            <c:bubble3D val="0"/>
            <c:extLst>
              <c:ext xmlns:c16="http://schemas.microsoft.com/office/drawing/2014/chart" uri="{C3380CC4-5D6E-409C-BE32-E72D297353CC}">
                <c16:uniqueId val="{00000005-CFE5-4AF4-AAE1-61A661732708}"/>
              </c:ext>
            </c:extLst>
          </c:dPt>
          <c:dPt>
            <c:idx val="5"/>
            <c:invertIfNegative val="0"/>
            <c:bubble3D val="0"/>
            <c:spPr>
              <a:solidFill>
                <a:srgbClr val="0070C0"/>
              </a:solidFill>
            </c:spPr>
            <c:extLst>
              <c:ext xmlns:c16="http://schemas.microsoft.com/office/drawing/2014/chart" uri="{C3380CC4-5D6E-409C-BE32-E72D297353CC}">
                <c16:uniqueId val="{00000007-CFE5-4AF4-AAE1-61A661732708}"/>
              </c:ext>
            </c:extLst>
          </c:dPt>
          <c:dPt>
            <c:idx val="6"/>
            <c:invertIfNegative val="0"/>
            <c:bubble3D val="0"/>
            <c:extLst>
              <c:ext xmlns:c16="http://schemas.microsoft.com/office/drawing/2014/chart" uri="{C3380CC4-5D6E-409C-BE32-E72D297353CC}">
                <c16:uniqueId val="{00000008-CFE5-4AF4-AAE1-61A661732708}"/>
              </c:ext>
            </c:extLst>
          </c:dPt>
          <c:dPt>
            <c:idx val="7"/>
            <c:invertIfNegative val="0"/>
            <c:bubble3D val="0"/>
            <c:extLst>
              <c:ext xmlns:c16="http://schemas.microsoft.com/office/drawing/2014/chart" uri="{C3380CC4-5D6E-409C-BE32-E72D297353CC}">
                <c16:uniqueId val="{00000009-CFE5-4AF4-AAE1-61A661732708}"/>
              </c:ext>
            </c:extLst>
          </c:dPt>
          <c:dPt>
            <c:idx val="8"/>
            <c:invertIfNegative val="0"/>
            <c:bubble3D val="0"/>
            <c:extLst>
              <c:ext xmlns:c16="http://schemas.microsoft.com/office/drawing/2014/chart" uri="{C3380CC4-5D6E-409C-BE32-E72D297353CC}">
                <c16:uniqueId val="{0000000A-CFE5-4AF4-AAE1-61A661732708}"/>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E5-4AF4-AAE1-61A661732708}"/>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E5-4AF4-AAE1-61A661732708}"/>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5-4AF4-AAE1-61A661732708}"/>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graphiques_trim'!$G$60:$G$66</c:f>
              <c:strCache>
                <c:ptCount val="7"/>
                <c:pt idx="0">
                  <c:v>Hérault</c:v>
                </c:pt>
                <c:pt idx="1">
                  <c:v>Pas-de-Calais</c:v>
                </c:pt>
                <c:pt idx="2">
                  <c:v>Paca</c:v>
                </c:pt>
                <c:pt idx="3">
                  <c:v>Var</c:v>
                </c:pt>
                <c:pt idx="4">
                  <c:v>Moselle</c:v>
                </c:pt>
                <c:pt idx="5">
                  <c:v>France métro.</c:v>
                </c:pt>
                <c:pt idx="6">
                  <c:v>Finistère</c:v>
                </c:pt>
              </c:strCache>
            </c:strRef>
          </c:cat>
          <c:val>
            <c:numRef>
              <c:f>'données graphiques_trim'!$H$60:$H$66</c:f>
              <c:numCache>
                <c:formatCode>#\ ##0.0</c:formatCode>
                <c:ptCount val="7"/>
                <c:pt idx="0">
                  <c:v>10.3</c:v>
                </c:pt>
                <c:pt idx="1">
                  <c:v>8.6999999999999993</c:v>
                </c:pt>
                <c:pt idx="2">
                  <c:v>8.1</c:v>
                </c:pt>
                <c:pt idx="3">
                  <c:v>7.4</c:v>
                </c:pt>
                <c:pt idx="4">
                  <c:v>7.3</c:v>
                </c:pt>
                <c:pt idx="5">
                  <c:v>7.3</c:v>
                </c:pt>
                <c:pt idx="6">
                  <c:v>6.3</c:v>
                </c:pt>
              </c:numCache>
            </c:numRef>
          </c:val>
          <c:extLst>
            <c:ext xmlns:c16="http://schemas.microsoft.com/office/drawing/2014/chart" uri="{C3380CC4-5D6E-409C-BE32-E72D297353CC}">
              <c16:uniqueId val="{0000000C-CFE5-4AF4-AAE1-61A661732708}"/>
            </c:ext>
          </c:extLst>
        </c:ser>
        <c:dLbls>
          <c:showLegendKey val="0"/>
          <c:showVal val="0"/>
          <c:showCatName val="0"/>
          <c:showSerName val="0"/>
          <c:showPercent val="0"/>
          <c:showBubbleSize val="0"/>
        </c:dLbls>
        <c:gapWidth val="150"/>
        <c:axId val="2014645152"/>
        <c:axId val="1"/>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graphiques_trim'!$G$60:$G$66</c:f>
              <c:strCache>
                <c:ptCount val="7"/>
                <c:pt idx="0">
                  <c:v>Hérault</c:v>
                </c:pt>
                <c:pt idx="1">
                  <c:v>Pas-de-Calais</c:v>
                </c:pt>
                <c:pt idx="2">
                  <c:v>Paca</c:v>
                </c:pt>
                <c:pt idx="3">
                  <c:v>Var</c:v>
                </c:pt>
                <c:pt idx="4">
                  <c:v>Moselle</c:v>
                </c:pt>
                <c:pt idx="5">
                  <c:v>France métro.</c:v>
                </c:pt>
                <c:pt idx="6">
                  <c:v>Finistère</c:v>
                </c:pt>
              </c:strCache>
            </c:strRef>
          </c:xVal>
          <c:yVal>
            <c:numRef>
              <c:f>'données graphiques_trim'!$J$60:$J$66</c:f>
              <c:numCache>
                <c:formatCode>#\ ##0.0</c:formatCode>
                <c:ptCount val="7"/>
                <c:pt idx="0">
                  <c:v>0</c:v>
                </c:pt>
                <c:pt idx="1">
                  <c:v>0</c:v>
                </c:pt>
                <c:pt idx="2">
                  <c:v>-9.9999999999999645E-2</c:v>
                </c:pt>
                <c:pt idx="3">
                  <c:v>0</c:v>
                </c:pt>
                <c:pt idx="4">
                  <c:v>0</c:v>
                </c:pt>
                <c:pt idx="5">
                  <c:v>0</c:v>
                </c:pt>
                <c:pt idx="6">
                  <c:v>0</c:v>
                </c:pt>
              </c:numCache>
            </c:numRef>
          </c:yVal>
          <c:smooth val="0"/>
          <c:extLst>
            <c:ext xmlns:c16="http://schemas.microsoft.com/office/drawing/2014/chart" uri="{C3380CC4-5D6E-409C-BE32-E72D297353CC}">
              <c16:uniqueId val="{0000000D-CFE5-4AF4-AAE1-61A661732708}"/>
            </c:ext>
          </c:extLst>
        </c:ser>
        <c:dLbls>
          <c:showLegendKey val="0"/>
          <c:showVal val="0"/>
          <c:showCatName val="0"/>
          <c:showSerName val="0"/>
          <c:showPercent val="0"/>
          <c:showBubbleSize val="0"/>
        </c:dLbls>
        <c:axId val="3"/>
        <c:axId val="4"/>
      </c:scatterChart>
      <c:catAx>
        <c:axId val="2014645152"/>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2"/>
        </c:scaling>
        <c:delete val="0"/>
        <c:axPos val="l"/>
        <c:majorGridlines/>
        <c:numFmt formatCode="#,##0" sourceLinked="0"/>
        <c:majorTickMark val="out"/>
        <c:minorTickMark val="none"/>
        <c:tickLblPos val="nextTo"/>
        <c:crossAx val="2014645152"/>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
          <c:min val="-0.1"/>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r"/>
      <c:layout>
        <c:manualLayout>
          <c:xMode val="edge"/>
          <c:yMode val="edge"/>
          <c:x val="4.264229007137519E-2"/>
          <c:y val="0.12274043209387558"/>
          <c:w val="0.90099174329481169"/>
          <c:h val="5.0303500794795009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trim'!$A$25:$B$100</c:f>
              <c:multiLvlStrCache>
                <c:ptCount val="7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pt idx="64">
                    <c:v>T1</c:v>
                  </c:pt>
                  <c:pt idx="65">
                    <c:v>T2</c:v>
                  </c:pt>
                  <c:pt idx="66">
                    <c:v>T3</c:v>
                  </c:pt>
                  <c:pt idx="67">
                    <c:v>T4</c:v>
                  </c:pt>
                  <c:pt idx="68">
                    <c:v>T1</c:v>
                  </c:pt>
                  <c:pt idx="69">
                    <c:v>T2</c:v>
                  </c:pt>
                  <c:pt idx="70">
                    <c:v>T3</c:v>
                  </c:pt>
                  <c:pt idx="71">
                    <c:v>T4</c:v>
                  </c:pt>
                  <c:pt idx="72">
                    <c:v>T1</c:v>
                  </c:pt>
                  <c:pt idx="73">
                    <c:v>T2</c:v>
                  </c:pt>
                  <c:pt idx="74">
                    <c:v>T3</c:v>
                  </c:pt>
                  <c:pt idx="7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pt idx="56">
                    <c:v>2028</c:v>
                  </c:pt>
                  <c:pt idx="60">
                    <c:v>2029</c:v>
                  </c:pt>
                  <c:pt idx="64">
                    <c:v>2030</c:v>
                  </c:pt>
                  <c:pt idx="68">
                    <c:v>2031</c:v>
                  </c:pt>
                  <c:pt idx="72">
                    <c:v>2032</c:v>
                  </c:pt>
                </c:lvl>
              </c:multiLvlStrCache>
            </c:multiLvlStrRef>
          </c:cat>
          <c:val>
            <c:numRef>
              <c:f>dep83_trim!$BG$83:$BG$123</c:f>
              <c:numCache>
                <c:formatCode>#\ ##0.0</c:formatCode>
                <c:ptCount val="41"/>
                <c:pt idx="0">
                  <c:v>1.4392080196331314</c:v>
                </c:pt>
                <c:pt idx="1">
                  <c:v>1.6033132406610084</c:v>
                </c:pt>
                <c:pt idx="2">
                  <c:v>1.7233029300185665</c:v>
                </c:pt>
                <c:pt idx="3">
                  <c:v>1.5076373735369852</c:v>
                </c:pt>
                <c:pt idx="4">
                  <c:v>2.290404533906587</c:v>
                </c:pt>
                <c:pt idx="5">
                  <c:v>2.7664208475029595</c:v>
                </c:pt>
                <c:pt idx="6">
                  <c:v>0.48707938278491625</c:v>
                </c:pt>
                <c:pt idx="7">
                  <c:v>1.1396433064456257</c:v>
                </c:pt>
                <c:pt idx="8">
                  <c:v>0.26340820955585986</c:v>
                </c:pt>
                <c:pt idx="9">
                  <c:v>-0.28460920966212333</c:v>
                </c:pt>
                <c:pt idx="10">
                  <c:v>1.0209309133489386</c:v>
                </c:pt>
                <c:pt idx="11">
                  <c:v>0.18111348571014929</c:v>
                </c:pt>
                <c:pt idx="12">
                  <c:v>1.2401923563654771</c:v>
                </c:pt>
                <c:pt idx="13">
                  <c:v>0.70357142857142563</c:v>
                </c:pt>
                <c:pt idx="14">
                  <c:v>0.87243323757846269</c:v>
                </c:pt>
                <c:pt idx="15">
                  <c:v>0.86488767007699696</c:v>
                </c:pt>
                <c:pt idx="16">
                  <c:v>0.11154100874899431</c:v>
                </c:pt>
                <c:pt idx="17">
                  <c:v>0.64064621705370861</c:v>
                </c:pt>
                <c:pt idx="18">
                  <c:v>0.11416709911780121</c:v>
                </c:pt>
                <c:pt idx="19">
                  <c:v>-9.6758587324619061E-2</c:v>
                </c:pt>
                <c:pt idx="20">
                  <c:v>-0.14527845036319542</c:v>
                </c:pt>
                <c:pt idx="21">
                  <c:v>-1.219343217403368</c:v>
                </c:pt>
                <c:pt idx="22">
                  <c:v>-1.560527423201008</c:v>
                </c:pt>
                <c:pt idx="23">
                  <c:v>-1.5710163513946829</c:v>
                </c:pt>
                <c:pt idx="24">
                  <c:v>-1.0821570756424204</c:v>
                </c:pt>
                <c:pt idx="25">
                  <c:v>9.9703633236983826</c:v>
                </c:pt>
                <c:pt idx="26">
                  <c:v>-3.2605802501996295</c:v>
                </c:pt>
                <c:pt idx="27">
                  <c:v>-3.1400467739716609</c:v>
                </c:pt>
                <c:pt idx="28">
                  <c:v>-0.29471292120868409</c:v>
                </c:pt>
                <c:pt idx="29">
                  <c:v>0.47364672364671456</c:v>
                </c:pt>
                <c:pt idx="30">
                  <c:v>-3.8422004040690405</c:v>
                </c:pt>
                <c:pt idx="31">
                  <c:v>-3.2142725496701052</c:v>
                </c:pt>
                <c:pt idx="32">
                  <c:v>-3.1153597136001743</c:v>
                </c:pt>
                <c:pt idx="33">
                  <c:v>-2.0008648138684748</c:v>
                </c:pt>
                <c:pt idx="34">
                  <c:v>0.29281989570797418</c:v>
                </c:pt>
                <c:pt idx="35">
                  <c:v>0.29996400431948622</c:v>
                </c:pt>
                <c:pt idx="36">
                  <c:v>-0.18741526437513478</c:v>
                </c:pt>
                <c:pt idx="37">
                  <c:v>-0.56330150613239649</c:v>
                </c:pt>
                <c:pt idx="38">
                  <c:v>0.28123744475692103</c:v>
                </c:pt>
                <c:pt idx="39">
                  <c:v>1.5905448717948634</c:v>
                </c:pt>
                <c:pt idx="40">
                  <c:v>-0.53634104980873065</c:v>
                </c:pt>
              </c:numCache>
            </c:numRef>
          </c:val>
          <c:extLst>
            <c:ext xmlns:c16="http://schemas.microsoft.com/office/drawing/2014/chart" uri="{C3380CC4-5D6E-409C-BE32-E72D297353CC}">
              <c16:uniqueId val="{00000000-A022-4AB3-A572-2EA883247AD9}"/>
            </c:ext>
          </c:extLst>
        </c:ser>
        <c:dLbls>
          <c:showLegendKey val="0"/>
          <c:showVal val="0"/>
          <c:showCatName val="0"/>
          <c:showSerName val="0"/>
          <c:showPercent val="0"/>
          <c:showBubbleSize val="0"/>
        </c:dLbls>
        <c:gapWidth val="150"/>
        <c:overlap val="100"/>
        <c:axId val="151953408"/>
        <c:axId val="151954944"/>
      </c:barChart>
      <c:catAx>
        <c:axId val="1519534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51954944"/>
        <c:crosses val="autoZero"/>
        <c:auto val="0"/>
        <c:lblAlgn val="ctr"/>
        <c:lblOffset val="100"/>
        <c:tickLblSkip val="1"/>
        <c:tickMarkSkip val="1"/>
        <c:noMultiLvlLbl val="0"/>
      </c:catAx>
      <c:valAx>
        <c:axId val="151954944"/>
        <c:scaling>
          <c:orientation val="minMax"/>
          <c:max val="12"/>
          <c:min val="-4"/>
        </c:scaling>
        <c:delete val="0"/>
        <c:axPos val="l"/>
        <c:majorGridlines>
          <c:spPr>
            <a:ln>
              <a:prstDash val="sysDash"/>
            </a:ln>
          </c:spPr>
        </c:majorGridlines>
        <c:numFmt formatCode="[Blue][&lt;0]\-&quot;&quot;0&quot;&quot;;[Red][&gt;0]\+&quot;&quot;0&quot;&quot;;0" sourceLinked="0"/>
        <c:majorTickMark val="out"/>
        <c:minorTickMark val="none"/>
        <c:tickLblPos val="nextTo"/>
        <c:crossAx val="151953408"/>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0.95403</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60039"/>
          <a:ext cx="7362791" cy="4926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0.81405</cdr:y>
    </cdr:from>
    <cdr:to>
      <cdr:x>1</cdr:x>
      <cdr:y>1</cdr:y>
    </cdr:to>
    <cdr:sp macro="" textlink="">
      <cdr:nvSpPr>
        <cdr:cNvPr id="3" name="ZoneTexte 1"/>
        <cdr:cNvSpPr txBox="1"/>
      </cdr:nvSpPr>
      <cdr:spPr>
        <a:xfrm xmlns:a="http://schemas.openxmlformats.org/drawingml/2006/main">
          <a:off x="0" y="3886201"/>
          <a:ext cx="5953125" cy="887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effectLst/>
              <a:latin typeface="+mn-lt"/>
              <a:ea typeface="+mn-ea"/>
              <a:cs typeface="+mn-cs"/>
            </a:rPr>
            <a:t>* Pour le RSA et la PA, la notion de bénéficiaires renvoie à celle de foyer et non d’individu. Pour l’AAH et l’ASS, elle renvoie à l’individu qui perçoit l’allocation.</a:t>
          </a:r>
          <a:endParaRPr lang="fr-FR" sz="1000">
            <a:effectLst/>
          </a:endParaRPr>
        </a:p>
        <a:p xmlns:a="http://schemas.openxmlformats.org/drawingml/2006/main">
          <a:pPr eaLnBrk="1" fontAlgn="auto" latinLnBrk="0" hangingPunct="1"/>
          <a:r>
            <a:rPr lang="fr-FR" sz="1000" b="0" i="0">
              <a:effectLst/>
              <a:latin typeface="+mn-lt"/>
              <a:ea typeface="+mn-ea"/>
              <a:cs typeface="+mn-cs"/>
            </a:rPr>
            <a:t>** Données à fin février</a:t>
          </a:r>
          <a:endParaRPr lang="fr-FR" sz="1000">
            <a:effectLst/>
          </a:endParaRPr>
        </a:p>
        <a:p xmlns:a="http://schemas.openxmlformats.org/drawingml/2006/main">
          <a:pPr eaLnBrk="1" fontAlgn="auto" latinLnBrk="0" hangingPunct="1"/>
          <a:r>
            <a:rPr lang="fr-FR" sz="1000" b="1" i="0">
              <a:effectLst/>
              <a:latin typeface="+mn-lt"/>
              <a:ea typeface="+mn-ea"/>
              <a:cs typeface="+mn-cs"/>
            </a:rPr>
            <a:t>Note : </a:t>
          </a:r>
          <a:r>
            <a:rPr lang="fr-FR" sz="1000" i="0">
              <a:effectLst/>
              <a:latin typeface="+mn-lt"/>
              <a:ea typeface="+mn-ea"/>
              <a:cs typeface="+mn-cs"/>
            </a:rPr>
            <a:t>données provisoires</a:t>
          </a:r>
        </a:p>
        <a:p xmlns:a="http://schemas.openxmlformats.org/drawingml/2006/main">
          <a:pPr eaLnBrk="1" fontAlgn="auto" latinLnBrk="0" hangingPunct="1"/>
          <a:r>
            <a:rPr lang="fr-FR" sz="1000" b="1" i="1">
              <a:effectLst/>
              <a:latin typeface="+mn-lt"/>
              <a:ea typeface="+mn-ea"/>
              <a:cs typeface="+mn-cs"/>
            </a:rPr>
            <a:t>Sources : </a:t>
          </a:r>
          <a:r>
            <a:rPr lang="fr-FR" sz="1000" i="1">
              <a:effectLst/>
              <a:latin typeface="+mn-lt"/>
              <a:ea typeface="+mn-ea"/>
              <a:cs typeface="+mn-cs"/>
            </a:rPr>
            <a:t>Cnaf, Allstat FR6 et FR2 ; MSA ;  France Travail, FNA - </a:t>
          </a:r>
          <a:r>
            <a:rPr lang="fr-FR" sz="1000" b="1" i="1">
              <a:effectLst/>
              <a:latin typeface="+mn-lt"/>
              <a:ea typeface="+mn-ea"/>
              <a:cs typeface="+mn-cs"/>
            </a:rPr>
            <a:t>Traitements : </a:t>
          </a:r>
          <a:r>
            <a:rPr lang="fr-FR" sz="1000" i="1">
              <a:effectLst/>
              <a:latin typeface="+mn-lt"/>
              <a:ea typeface="+mn-ea"/>
              <a:cs typeface="+mn-cs"/>
            </a:rPr>
            <a:t>Drees</a:t>
          </a:r>
          <a:endParaRPr lang="fr-FR"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0.11304</cdr:x>
      <cdr:y>0</cdr:y>
    </cdr:from>
    <cdr:to>
      <cdr:x>0.9503</cdr:x>
      <cdr:y>0.1958</cdr:y>
    </cdr:to>
    <cdr:sp macro="" textlink="">
      <cdr:nvSpPr>
        <cdr:cNvPr id="2" name="ZoneTexte 1"/>
        <cdr:cNvSpPr txBox="1"/>
      </cdr:nvSpPr>
      <cdr:spPr>
        <a:xfrm xmlns:a="http://schemas.openxmlformats.org/drawingml/2006/main">
          <a:off x="797848"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T4 2023 et le T1 2024)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2014)</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0.8655</cdr:y>
    </cdr:from>
    <cdr:to>
      <cdr:x>0</cdr:x>
      <cdr:y>0.86624</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cdr:x>
      <cdr:y>0.89026</cdr:y>
    </cdr:from>
    <cdr:to>
      <cdr:x>1</cdr:x>
      <cdr:y>0.97374</cdr:y>
    </cdr:to>
    <cdr:sp macro="" textlink="">
      <cdr:nvSpPr>
        <cdr:cNvPr id="2" name="ZoneTexte 1">
          <a:extLst xmlns:a="http://schemas.openxmlformats.org/drawingml/2006/main">
            <a:ext uri="{FF2B5EF4-FFF2-40B4-BE49-F238E27FC236}">
              <a16:creationId xmlns:a16="http://schemas.microsoft.com/office/drawing/2014/main" id="{2C22EB04-8AB7-95EB-B895-1AF2417E6065}"/>
            </a:ext>
          </a:extLst>
        </cdr:cNvPr>
        <cdr:cNvSpPr txBox="1"/>
      </cdr:nvSpPr>
      <cdr:spPr>
        <a:xfrm xmlns:a="http://schemas.openxmlformats.org/drawingml/2006/main">
          <a:off x="0" y="4672596"/>
          <a:ext cx="8508254" cy="438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0.86845</cdr:y>
    </cdr:from>
    <cdr:to>
      <cdr:x>0</cdr:x>
      <cdr:y>0.86845</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0.84196</cdr:y>
    </cdr:from>
    <cdr:to>
      <cdr:x>0</cdr:x>
      <cdr:y>0.8422</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2" name="ZoneTexte 1">
          <a:extLst xmlns:a="http://schemas.openxmlformats.org/drawingml/2006/main">
            <a:ext uri="{FF2B5EF4-FFF2-40B4-BE49-F238E27FC236}">
              <a16:creationId xmlns:a16="http://schemas.microsoft.com/office/drawing/2014/main" id="{B9434B36-1C8D-CDCD-31FF-D45F3C1E6546}"/>
            </a:ext>
          </a:extLst>
        </cdr:cNvPr>
        <cdr:cNvSpPr txBox="1"/>
      </cdr:nvSpPr>
      <cdr:spPr>
        <a:xfrm xmlns:a="http://schemas.openxmlformats.org/drawingml/2006/main">
          <a:off x="50800" y="50800"/>
          <a:ext cx="6886589" cy="371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T1 2024</a:t>
          </a:r>
          <a:endParaRPr lang="fr-FR" sz="1100"/>
        </a:p>
      </cdr:txBody>
    </cdr:sp>
  </cdr:relSizeAnchor>
  <cdr:relSizeAnchor xmlns:cdr="http://schemas.openxmlformats.org/drawingml/2006/chartDrawing">
    <cdr:from>
      <cdr:x>0</cdr:x>
      <cdr:y>0.81958</cdr:y>
    </cdr:from>
    <cdr:to>
      <cdr:x>1</cdr:x>
      <cdr:y>0.98457</cdr:y>
    </cdr:to>
    <cdr:sp macro="" textlink="">
      <cdr:nvSpPr>
        <cdr:cNvPr id="4" name="Text Box 1">
          <a:extLst xmlns:a="http://schemas.openxmlformats.org/drawingml/2006/main">
            <a:ext uri="{FF2B5EF4-FFF2-40B4-BE49-F238E27FC236}">
              <a16:creationId xmlns:a16="http://schemas.microsoft.com/office/drawing/2014/main" id="{4C85728E-7CDD-2C34-C380-360626260A65}"/>
            </a:ext>
          </a:extLst>
        </cdr:cNvPr>
        <cdr:cNvSpPr txBox="1">
          <a:spLocks xmlns:a="http://schemas.openxmlformats.org/drawingml/2006/main" noChangeArrowheads="1"/>
        </cdr:cNvSpPr>
      </cdr:nvSpPr>
      <cdr:spPr bwMode="auto">
        <a:xfrm xmlns:a="http://schemas.openxmlformats.org/drawingml/2006/main">
          <a:off x="0" y="3879850"/>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les Alpes-de-Haute-Provence, les critères retenus sont le nombre total d'emplois (salariés et non salariés) du département, ainsi que le poids des secteurs de l'agriculture et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 et départementaux)</a:t>
          </a:r>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dr:relSizeAnchor xmlns:cdr="http://schemas.openxmlformats.org/drawingml/2006/chartDrawing">
    <cdr:from>
      <cdr:x>0.13384</cdr:x>
      <cdr:y>0.18515</cdr:y>
    </cdr:from>
    <cdr:to>
      <cdr:x>0.45992</cdr:x>
      <cdr:y>0.32658</cdr:y>
    </cdr:to>
    <cdr:sp macro="" textlink="">
      <cdr:nvSpPr>
        <cdr:cNvPr id="7" name="ZoneTexte 17"/>
        <cdr:cNvSpPr txBox="1"/>
      </cdr:nvSpPr>
      <cdr:spPr>
        <a:xfrm xmlns:a="http://schemas.openxmlformats.org/drawingml/2006/main">
          <a:off x="1004586" y="883521"/>
          <a:ext cx="2447459" cy="6749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a:solidFill>
                <a:srgbClr val="FF0000"/>
              </a:solidFill>
            </a:rPr>
            <a:t>84 100 demandeurs d’emploi catégories A,B,C en moyenne </a:t>
          </a:r>
        </a:p>
        <a:p xmlns:a="http://schemas.openxmlformats.org/drawingml/2006/main">
          <a:pPr algn="ctr"/>
          <a:r>
            <a:rPr lang="fr-FR" sz="1400" b="1" dirty="0">
              <a:solidFill>
                <a:srgbClr val="FF0000"/>
              </a:solidFill>
            </a:rPr>
            <a:t>au T1 2024</a:t>
          </a:r>
        </a:p>
        <a:p xmlns:a="http://schemas.openxmlformats.org/drawingml/2006/main">
          <a:pPr algn="ctr"/>
          <a:endParaRPr lang="fr-FR" sz="14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09/07/2024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juillet 2024</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juillet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juillet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juillet 2024</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juillet 2024</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juillet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juillet 2024</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juillet 2024</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juillet 2024</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juillet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juillet 2024</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juillet 2024</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juillet 2024</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1</a:t>
            </a:r>
            <a:r>
              <a:rPr lang="fr-FR" sz="5000" b="1" baseline="30000" dirty="0">
                <a:ln/>
                <a:solidFill>
                  <a:schemeClr val="accent1">
                    <a:lumMod val="75000"/>
                  </a:schemeClr>
                </a:solidFill>
              </a:rPr>
              <a:t>er</a:t>
            </a:r>
            <a:r>
              <a:rPr lang="fr-FR" sz="5000" b="1" dirty="0">
                <a:ln/>
                <a:solidFill>
                  <a:schemeClr val="accent1">
                    <a:lumMod val="75000"/>
                  </a:schemeClr>
                </a:solidFill>
              </a:rPr>
              <a:t> trimestre 2024</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528" y="301793"/>
            <a:ext cx="9143999" cy="523220"/>
          </a:xfrm>
          <a:prstGeom prst="rect">
            <a:avLst/>
          </a:prstGeom>
          <a:noFill/>
        </p:spPr>
        <p:txBody>
          <a:bodyPr wrap="square" rtlCol="0">
            <a:spAutoFit/>
          </a:bodyPr>
          <a:lstStyle/>
          <a:p>
            <a:r>
              <a:rPr lang="fr-FR" sz="2800" b="1" dirty="0">
                <a:solidFill>
                  <a:schemeClr val="accent1">
                    <a:lumMod val="75000"/>
                  </a:schemeClr>
                </a:solidFill>
              </a:rPr>
              <a:t>… et reste dans la moyenne des départements comparables</a:t>
            </a:r>
            <a:endParaRPr lang="fr-FR" sz="28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graphicFrame>
        <p:nvGraphicFramePr>
          <p:cNvPr id="2" name="Graphique 1">
            <a:extLst>
              <a:ext uri="{FF2B5EF4-FFF2-40B4-BE49-F238E27FC236}">
                <a16:creationId xmlns:a16="http://schemas.microsoft.com/office/drawing/2014/main" id="{4F6B1134-F46B-AD97-878A-C0F83ABC5EED}"/>
              </a:ext>
            </a:extLst>
          </p:cNvPr>
          <p:cNvGraphicFramePr>
            <a:graphicFrameLocks/>
          </p:cNvGraphicFramePr>
          <p:nvPr>
            <p:extLst>
              <p:ext uri="{D42A27DB-BD31-4B8C-83A1-F6EECF244321}">
                <p14:modId xmlns:p14="http://schemas.microsoft.com/office/powerpoint/2010/main" val="1419258384"/>
              </p:ext>
            </p:extLst>
          </p:nvPr>
        </p:nvGraphicFramePr>
        <p:xfrm>
          <a:off x="348344" y="1062037"/>
          <a:ext cx="8064136" cy="5330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4860" y="-11483"/>
            <a:ext cx="8674279" cy="954107"/>
          </a:xfrm>
          <a:prstGeom prst="rect">
            <a:avLst/>
          </a:prstGeom>
          <a:noFill/>
        </p:spPr>
        <p:txBody>
          <a:bodyPr wrap="square" rtlCol="0">
            <a:spAutoFit/>
          </a:bodyPr>
          <a:lstStyle/>
          <a:p>
            <a:pPr lvl="0"/>
            <a:r>
              <a:rPr lang="fr-FR" sz="2800" b="1" dirty="0">
                <a:solidFill>
                  <a:srgbClr val="4F81BD">
                    <a:lumMod val="75000"/>
                  </a:srgbClr>
                </a:solidFill>
              </a:rPr>
              <a:t>Début 2024, la demande d’emploi repart à la baisse en rythme trimestriel</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graphicFrame>
        <p:nvGraphicFramePr>
          <p:cNvPr id="2" name="Graphique 1">
            <a:extLst>
              <a:ext uri="{FF2B5EF4-FFF2-40B4-BE49-F238E27FC236}">
                <a16:creationId xmlns:a16="http://schemas.microsoft.com/office/drawing/2014/main" id="{EE33FF77-B134-40BD-94BA-4A10D8C704D2}"/>
              </a:ext>
            </a:extLst>
          </p:cNvPr>
          <p:cNvGraphicFramePr>
            <a:graphicFrameLocks/>
          </p:cNvGraphicFramePr>
          <p:nvPr>
            <p:extLst>
              <p:ext uri="{D42A27DB-BD31-4B8C-83A1-F6EECF244321}">
                <p14:modId xmlns:p14="http://schemas.microsoft.com/office/powerpoint/2010/main" val="3682214782"/>
              </p:ext>
            </p:extLst>
          </p:nvPr>
        </p:nvGraphicFramePr>
        <p:xfrm>
          <a:off x="444137" y="1042987"/>
          <a:ext cx="8159932" cy="54100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1217" y="314151"/>
            <a:ext cx="8861565" cy="523220"/>
          </a:xfrm>
          <a:prstGeom prst="rect">
            <a:avLst/>
          </a:prstGeom>
          <a:noFill/>
        </p:spPr>
        <p:txBody>
          <a:bodyPr wrap="square" rtlCol="0">
            <a:spAutoFit/>
          </a:bodyPr>
          <a:lstStyle/>
          <a:p>
            <a:r>
              <a:rPr lang="fr-FR" sz="2800" b="1" dirty="0">
                <a:solidFill>
                  <a:schemeClr val="accent1">
                    <a:lumMod val="75000"/>
                  </a:schemeClr>
                </a:solidFill>
              </a:rPr>
              <a:t>Le recul est plus prononcé chez les femmes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 name="Graphique 1">
            <a:extLst>
              <a:ext uri="{FF2B5EF4-FFF2-40B4-BE49-F238E27FC236}">
                <a16:creationId xmlns:a16="http://schemas.microsoft.com/office/drawing/2014/main" id="{6A19BA0E-08E4-4C67-B0A6-E62B41E92979}"/>
              </a:ext>
            </a:extLst>
          </p:cNvPr>
          <p:cNvGraphicFramePr>
            <a:graphicFrameLocks/>
          </p:cNvGraphicFramePr>
          <p:nvPr>
            <p:extLst>
              <p:ext uri="{D42A27DB-BD31-4B8C-83A1-F6EECF244321}">
                <p14:modId xmlns:p14="http://schemas.microsoft.com/office/powerpoint/2010/main" val="972755673"/>
              </p:ext>
            </p:extLst>
          </p:nvPr>
        </p:nvGraphicFramePr>
        <p:xfrm>
          <a:off x="252549" y="1042987"/>
          <a:ext cx="8244470" cy="5453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69339" y="0"/>
            <a:ext cx="8974660" cy="954107"/>
          </a:xfrm>
          <a:prstGeom prst="rect">
            <a:avLst/>
          </a:prstGeom>
          <a:noFill/>
        </p:spPr>
        <p:txBody>
          <a:bodyPr wrap="square" rtlCol="0">
            <a:spAutoFit/>
          </a:bodyPr>
          <a:lstStyle/>
          <a:p>
            <a:r>
              <a:rPr lang="fr-FR" sz="2800" b="1" dirty="0">
                <a:solidFill>
                  <a:schemeClr val="accent1">
                    <a:lumMod val="75000"/>
                  </a:schemeClr>
                </a:solidFill>
              </a:rPr>
              <a:t>Toutes les tranches d’âge sont concernées par le repli de la demande d’emploi, surtout les jeunes</a:t>
            </a:r>
            <a:endParaRPr lang="fr-FR" sz="2800" dirty="0">
              <a:solidFill>
                <a:schemeClr val="accent1">
                  <a:lumMod val="75000"/>
                </a:schemeClr>
              </a:solidFill>
            </a:endParaRPr>
          </a:p>
        </p:txBody>
      </p:sp>
      <p:graphicFrame>
        <p:nvGraphicFramePr>
          <p:cNvPr id="2" name="Graphique 1">
            <a:extLst>
              <a:ext uri="{FF2B5EF4-FFF2-40B4-BE49-F238E27FC236}">
                <a16:creationId xmlns:a16="http://schemas.microsoft.com/office/drawing/2014/main" id="{B96109DB-FDDC-44FD-9AE1-D8E9B1E64264}"/>
              </a:ext>
            </a:extLst>
          </p:cNvPr>
          <p:cNvGraphicFramePr>
            <a:graphicFrameLocks/>
          </p:cNvGraphicFramePr>
          <p:nvPr>
            <p:extLst>
              <p:ext uri="{D42A27DB-BD31-4B8C-83A1-F6EECF244321}">
                <p14:modId xmlns:p14="http://schemas.microsoft.com/office/powerpoint/2010/main" val="3298117161"/>
              </p:ext>
            </p:extLst>
          </p:nvPr>
        </p:nvGraphicFramePr>
        <p:xfrm>
          <a:off x="365760" y="1042987"/>
          <a:ext cx="8373638" cy="5401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459"/>
            <a:ext cx="9143999" cy="923330"/>
          </a:xfrm>
          <a:prstGeom prst="rect">
            <a:avLst/>
          </a:prstGeom>
          <a:noFill/>
        </p:spPr>
        <p:txBody>
          <a:bodyPr wrap="square" rtlCol="0">
            <a:spAutoFit/>
          </a:bodyPr>
          <a:lstStyle/>
          <a:p>
            <a:r>
              <a:rPr lang="fr-FR" sz="2700" b="1" dirty="0">
                <a:solidFill>
                  <a:schemeClr val="accent1">
                    <a:lumMod val="75000"/>
                  </a:schemeClr>
                </a:solidFill>
              </a:rPr>
              <a:t>La demande d’emploi de longue durée continue d’augmenter, mais moins vite que fin 2023</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graphicFrame>
        <p:nvGraphicFramePr>
          <p:cNvPr id="2" name="Graphique 1">
            <a:extLst>
              <a:ext uri="{FF2B5EF4-FFF2-40B4-BE49-F238E27FC236}">
                <a16:creationId xmlns:a16="http://schemas.microsoft.com/office/drawing/2014/main" id="{C3253479-CBFA-4A9F-9D4E-2CA8B2A263D4}"/>
              </a:ext>
            </a:extLst>
          </p:cNvPr>
          <p:cNvGraphicFramePr>
            <a:graphicFrameLocks/>
          </p:cNvGraphicFramePr>
          <p:nvPr>
            <p:extLst>
              <p:ext uri="{D42A27DB-BD31-4B8C-83A1-F6EECF244321}">
                <p14:modId xmlns:p14="http://schemas.microsoft.com/office/powerpoint/2010/main" val="3106242166"/>
              </p:ext>
            </p:extLst>
          </p:nvPr>
        </p:nvGraphicFramePr>
        <p:xfrm>
          <a:off x="322217" y="1042987"/>
          <a:ext cx="8417181" cy="5500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juillet 2024</a:t>
            </a:r>
            <a:endParaRPr lang="fr-FR" dirty="0"/>
          </a:p>
        </p:txBody>
      </p:sp>
      <p:sp>
        <p:nvSpPr>
          <p:cNvPr id="9" name="ZoneTexte 8"/>
          <p:cNvSpPr txBox="1"/>
          <p:nvPr/>
        </p:nvSpPr>
        <p:spPr>
          <a:xfrm>
            <a:off x="63201" y="-16958"/>
            <a:ext cx="8995113" cy="830997"/>
          </a:xfrm>
          <a:prstGeom prst="rect">
            <a:avLst/>
          </a:prstGeom>
          <a:noFill/>
        </p:spPr>
        <p:txBody>
          <a:bodyPr wrap="square" rtlCol="0">
            <a:spAutoFit/>
          </a:bodyPr>
          <a:lstStyle/>
          <a:p>
            <a:r>
              <a:rPr lang="fr-FR" sz="2400" b="1" dirty="0">
                <a:solidFill>
                  <a:srgbClr val="376092"/>
                </a:solidFill>
              </a:rPr>
              <a:t>Sur un an, baisse du nombre de foyers bénéficiaires du RSA</a:t>
            </a:r>
            <a:r>
              <a:rPr lang="fr-FR" sz="2400" b="1">
                <a:solidFill>
                  <a:srgbClr val="376092"/>
                </a:solidFill>
              </a:rPr>
              <a:t>, plus </a:t>
            </a:r>
            <a:r>
              <a:rPr lang="fr-FR" sz="2400" b="1" dirty="0">
                <a:solidFill>
                  <a:srgbClr val="376092"/>
                </a:solidFill>
              </a:rPr>
              <a:t>prononcée pour l’ASS ; hausse pour l’AAH et recul de la PA</a:t>
            </a:r>
          </a:p>
        </p:txBody>
      </p:sp>
      <p:graphicFrame>
        <p:nvGraphicFramePr>
          <p:cNvPr id="2" name="Graphique 1">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449110034"/>
              </p:ext>
            </p:extLst>
          </p:nvPr>
        </p:nvGraphicFramePr>
        <p:xfrm>
          <a:off x="653144" y="1185921"/>
          <a:ext cx="7646125" cy="4773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C836DF9-8A00-AA64-225E-678370DAAF23}"/>
              </a:ext>
            </a:extLst>
          </p:cNvPr>
          <p:cNvPicPr>
            <a:picLocks noChangeAspect="1"/>
          </p:cNvPicPr>
          <p:nvPr/>
        </p:nvPicPr>
        <p:blipFill>
          <a:blip r:embed="rId3"/>
          <a:stretch>
            <a:fillRect/>
          </a:stretch>
        </p:blipFill>
        <p:spPr>
          <a:xfrm>
            <a:off x="74443" y="1664429"/>
            <a:ext cx="8995113" cy="3529142"/>
          </a:xfrm>
          <a:prstGeom prst="rect">
            <a:avLst/>
          </a:prstGeom>
        </p:spPr>
      </p:pic>
      <p:sp>
        <p:nvSpPr>
          <p:cNvPr id="4" name="ZoneTexte 3"/>
          <p:cNvSpPr txBox="1"/>
          <p:nvPr/>
        </p:nvSpPr>
        <p:spPr>
          <a:xfrm>
            <a:off x="146856" y="0"/>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bien moins 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juillet 2024</a:t>
            </a:r>
            <a:endParaRPr lang="fr-FR" dirty="0"/>
          </a:p>
        </p:txBody>
      </p:sp>
      <p:sp>
        <p:nvSpPr>
          <p:cNvPr id="2" name="Rectangle 1"/>
          <p:cNvSpPr/>
          <p:nvPr/>
        </p:nvSpPr>
        <p:spPr>
          <a:xfrm>
            <a:off x="0" y="3796334"/>
            <a:ext cx="898719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3645" y="48564"/>
            <a:ext cx="8928324" cy="954107"/>
          </a:xfrm>
          <a:prstGeom prst="rect">
            <a:avLst/>
          </a:prstGeom>
          <a:noFill/>
        </p:spPr>
        <p:txBody>
          <a:bodyPr wrap="square" rtlCol="0">
            <a:spAutoFit/>
          </a:bodyPr>
          <a:lstStyle/>
          <a:p>
            <a:r>
              <a:rPr lang="fr-FR" sz="2800" b="1" dirty="0">
                <a:solidFill>
                  <a:schemeClr val="accent1">
                    <a:lumMod val="75000"/>
                  </a:schemeClr>
                </a:solidFill>
              </a:rPr>
              <a:t>Après une pause en fin d’année, l’emploi salarié progresse faiblement début 2024</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a:solidFill>
                  <a:srgbClr val="FF0000"/>
                </a:solidFill>
              </a:rPr>
              <a:t>+ 0,3 %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a:solidFill>
                  <a:schemeClr val="accent3">
                    <a:lumMod val="75000"/>
                  </a:schemeClr>
                </a:solidFill>
              </a:rPr>
              <a:t>+ 0,2 %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596071" y="2650242"/>
            <a:ext cx="891727" cy="615553"/>
          </a:xfrm>
          <a:prstGeom prst="rect">
            <a:avLst/>
          </a:prstGeom>
          <a:noFill/>
        </p:spPr>
        <p:txBody>
          <a:bodyPr wrap="square" rtlCol="0">
            <a:spAutoFit/>
          </a:bodyPr>
          <a:lstStyle/>
          <a:p>
            <a:pPr algn="ctr"/>
            <a:r>
              <a:rPr lang="fr-FR" sz="1600" b="1" dirty="0">
                <a:solidFill>
                  <a:schemeClr val="accent1">
                    <a:lumMod val="75000"/>
                  </a:schemeClr>
                </a:solidFill>
              </a:rPr>
              <a:t> + 0,3 % </a:t>
            </a:r>
          </a:p>
          <a:p>
            <a:pPr algn="ctr"/>
            <a:endParaRPr lang="fr-FR" b="1" dirty="0">
              <a:solidFill>
                <a:srgbClr val="FF0000"/>
              </a:solidFill>
            </a:endParaRPr>
          </a:p>
        </p:txBody>
      </p:sp>
      <p:sp>
        <p:nvSpPr>
          <p:cNvPr id="13" name="ZoneTexte 12"/>
          <p:cNvSpPr txBox="1"/>
          <p:nvPr/>
        </p:nvSpPr>
        <p:spPr>
          <a:xfrm>
            <a:off x="7625298" y="1602551"/>
            <a:ext cx="1346180" cy="338554"/>
          </a:xfrm>
          <a:prstGeom prst="rect">
            <a:avLst/>
          </a:prstGeom>
          <a:noFill/>
        </p:spPr>
        <p:txBody>
          <a:bodyPr wrap="square" rtlCol="0">
            <a:spAutoFit/>
          </a:bodyPr>
          <a:lstStyle/>
          <a:p>
            <a:pPr algn="ctr"/>
            <a:r>
              <a:rPr lang="fr-FR" sz="1600" b="1" dirty="0"/>
              <a:t>Au T1 2024 :</a:t>
            </a:r>
            <a:endParaRPr lang="fr-FR" b="1" dirty="0"/>
          </a:p>
        </p:txBody>
      </p:sp>
      <p:graphicFrame>
        <p:nvGraphicFramePr>
          <p:cNvPr id="2" name="Graphique 1">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3598469811"/>
              </p:ext>
            </p:extLst>
          </p:nvPr>
        </p:nvGraphicFramePr>
        <p:xfrm>
          <a:off x="0" y="1002672"/>
          <a:ext cx="8229600" cy="5196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097" y="420266"/>
            <a:ext cx="8827805" cy="523220"/>
          </a:xfrm>
          <a:prstGeom prst="rect">
            <a:avLst/>
          </a:prstGeom>
          <a:noFill/>
        </p:spPr>
        <p:txBody>
          <a:bodyPr wrap="square" rtlCol="0">
            <a:spAutoFit/>
          </a:bodyPr>
          <a:lstStyle/>
          <a:p>
            <a:r>
              <a:rPr lang="fr-FR" sz="2800" b="1" dirty="0">
                <a:solidFill>
                  <a:schemeClr val="accent1">
                    <a:lumMod val="75000"/>
                  </a:schemeClr>
                </a:solidFill>
              </a:rPr>
              <a:t>Une croissance soutenue par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14" name="ZoneTexte 13"/>
          <p:cNvSpPr txBox="1"/>
          <p:nvPr/>
        </p:nvSpPr>
        <p:spPr>
          <a:xfrm>
            <a:off x="7695270" y="2222466"/>
            <a:ext cx="1597688" cy="3970318"/>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+960</a:t>
            </a: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a:solidFill>
                  <a:schemeClr val="accent6">
                    <a:lumMod val="75000"/>
                  </a:schemeClr>
                </a:solidFill>
              </a:rPr>
              <a:t>-290</a:t>
            </a: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T1 2024 :</a:t>
            </a:r>
            <a:endParaRPr lang="fr-FR" b="1" dirty="0"/>
          </a:p>
        </p:txBody>
      </p:sp>
      <p:graphicFrame>
        <p:nvGraphicFramePr>
          <p:cNvPr id="2" name="Graphique 1">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1676459810"/>
              </p:ext>
            </p:extLst>
          </p:nvPr>
        </p:nvGraphicFramePr>
        <p:xfrm>
          <a:off x="807869" y="1455419"/>
          <a:ext cx="7293144" cy="4332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12" name="ZoneTexte 11"/>
          <p:cNvSpPr txBox="1"/>
          <p:nvPr/>
        </p:nvSpPr>
        <p:spPr>
          <a:xfrm>
            <a:off x="195356" y="428295"/>
            <a:ext cx="8827804" cy="523220"/>
          </a:xfrm>
          <a:prstGeom prst="rect">
            <a:avLst/>
          </a:prstGeom>
          <a:noFill/>
        </p:spPr>
        <p:txBody>
          <a:bodyPr wrap="square" rtlCol="0">
            <a:spAutoFit/>
          </a:bodyPr>
          <a:lstStyle/>
          <a:p>
            <a:r>
              <a:rPr lang="fr-FR" sz="2800" b="1" dirty="0">
                <a:solidFill>
                  <a:schemeClr val="accent1">
                    <a:lumMod val="75000"/>
                  </a:schemeClr>
                </a:solidFill>
              </a:rPr>
              <a:t>… sauf dans la construction</a:t>
            </a:r>
            <a:endParaRPr lang="fr-FR" sz="28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2856607855"/>
              </p:ext>
            </p:extLst>
          </p:nvPr>
        </p:nvGraphicFramePr>
        <p:xfrm>
          <a:off x="548640" y="1220469"/>
          <a:ext cx="7829006" cy="52092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14" name="ZoneTexte 13"/>
          <p:cNvSpPr txBox="1"/>
          <p:nvPr/>
        </p:nvSpPr>
        <p:spPr>
          <a:xfrm>
            <a:off x="213645" y="221648"/>
            <a:ext cx="9017000" cy="769441"/>
          </a:xfrm>
          <a:prstGeom prst="rect">
            <a:avLst/>
          </a:prstGeom>
          <a:noFill/>
        </p:spPr>
        <p:txBody>
          <a:bodyPr wrap="square" rtlCol="0">
            <a:spAutoFit/>
          </a:bodyPr>
          <a:lstStyle/>
          <a:p>
            <a:r>
              <a:rPr lang="fr-FR" sz="2200" b="1" dirty="0">
                <a:solidFill>
                  <a:schemeClr val="accent1">
                    <a:lumMod val="75000"/>
                  </a:schemeClr>
                </a:solidFill>
              </a:rPr>
              <a:t>La croissance ralentit dans le tertiaire non marchand et l’industrie, rebondit dans le tertiaire marchand et se contracte encore dans la construction</a:t>
            </a:r>
            <a:endParaRPr lang="fr-FR" sz="2200" b="1" dirty="0">
              <a:solidFill>
                <a:srgbClr val="FF0000"/>
              </a:solidFill>
            </a:endParaRPr>
          </a:p>
        </p:txBody>
      </p:sp>
      <p:graphicFrame>
        <p:nvGraphicFramePr>
          <p:cNvPr id="4" name="Graphique 3">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576843754"/>
              </p:ext>
            </p:extLst>
          </p:nvPr>
        </p:nvGraphicFramePr>
        <p:xfrm>
          <a:off x="710215" y="1387157"/>
          <a:ext cx="7812348" cy="4827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12" name="ZoneTexte 11"/>
          <p:cNvSpPr txBox="1"/>
          <p:nvPr/>
        </p:nvSpPr>
        <p:spPr>
          <a:xfrm>
            <a:off x="208194" y="62439"/>
            <a:ext cx="8930354" cy="954107"/>
          </a:xfrm>
          <a:prstGeom prst="rect">
            <a:avLst/>
          </a:prstGeom>
          <a:noFill/>
        </p:spPr>
        <p:txBody>
          <a:bodyPr wrap="square" rtlCol="0">
            <a:spAutoFit/>
          </a:bodyPr>
          <a:lstStyle/>
          <a:p>
            <a:r>
              <a:rPr lang="fr-FR" sz="2800" b="1" dirty="0">
                <a:solidFill>
                  <a:schemeClr val="accent1">
                    <a:lumMod val="75000"/>
                  </a:schemeClr>
                </a:solidFill>
              </a:rPr>
              <a:t>Hors crise sanitaire, plus fort recul annuel dans la </a:t>
            </a:r>
            <a:r>
              <a:rPr lang="fr-FR" sz="2800" b="1">
                <a:solidFill>
                  <a:schemeClr val="accent1">
                    <a:lumMod val="75000"/>
                  </a:schemeClr>
                </a:solidFill>
              </a:rPr>
              <a:t>construction depuis fin 2015</a:t>
            </a:r>
            <a:endParaRPr lang="fr-FR" sz="2800" b="1" dirty="0">
              <a:solidFill>
                <a:srgbClr val="FF0000"/>
              </a:solidFill>
            </a:endParaRPr>
          </a:p>
        </p:txBody>
      </p:sp>
      <p:pic>
        <p:nvPicPr>
          <p:cNvPr id="4" name="Image 3">
            <a:extLst>
              <a:ext uri="{FF2B5EF4-FFF2-40B4-BE49-F238E27FC236}">
                <a16:creationId xmlns:a16="http://schemas.microsoft.com/office/drawing/2014/main" id="{CE036365-078C-7691-CC47-C44D29CE7A12}"/>
              </a:ext>
            </a:extLst>
          </p:cNvPr>
          <p:cNvPicPr>
            <a:picLocks noChangeAspect="1"/>
          </p:cNvPicPr>
          <p:nvPr/>
        </p:nvPicPr>
        <p:blipFill>
          <a:blip r:embed="rId3"/>
          <a:stretch>
            <a:fillRect/>
          </a:stretch>
        </p:blipFill>
        <p:spPr>
          <a:xfrm>
            <a:off x="586253" y="2011680"/>
            <a:ext cx="7971494" cy="3181755"/>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13893" y="90280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11" name="ZoneTexte 10">
            <a:extLst>
              <a:ext uri="{FF2B5EF4-FFF2-40B4-BE49-F238E27FC236}">
                <a16:creationId xmlns:a16="http://schemas.microsoft.com/office/drawing/2014/main" id="{4CB6A29A-10FD-A438-61B9-2D3DD3B7B527}"/>
              </a:ext>
            </a:extLst>
          </p:cNvPr>
          <p:cNvSpPr txBox="1"/>
          <p:nvPr/>
        </p:nvSpPr>
        <p:spPr>
          <a:xfrm>
            <a:off x="103544" y="-31827"/>
            <a:ext cx="8533960" cy="954107"/>
          </a:xfrm>
          <a:prstGeom prst="rect">
            <a:avLst/>
          </a:prstGeom>
          <a:noFill/>
        </p:spPr>
        <p:txBody>
          <a:bodyPr wrap="square" rtlCol="0">
            <a:spAutoFit/>
          </a:bodyPr>
          <a:lstStyle/>
          <a:p>
            <a:r>
              <a:rPr lang="fr-FR" sz="2800" b="1" dirty="0">
                <a:solidFill>
                  <a:schemeClr val="accent1">
                    <a:lumMod val="75000"/>
                  </a:schemeClr>
                </a:solidFill>
              </a:rPr>
              <a:t>Faible progression du nombre de bénéficiaires de contrat aidé</a:t>
            </a:r>
          </a:p>
        </p:txBody>
      </p:sp>
      <p:grpSp>
        <p:nvGrpSpPr>
          <p:cNvPr id="2" name="Groupe 1">
            <a:extLst>
              <a:ext uri="{FF2B5EF4-FFF2-40B4-BE49-F238E27FC236}">
                <a16:creationId xmlns:a16="http://schemas.microsoft.com/office/drawing/2014/main" id="{599F8782-AF13-0BC8-52CA-F4CD8B817B58}"/>
              </a:ext>
            </a:extLst>
          </p:cNvPr>
          <p:cNvGrpSpPr>
            <a:grpSpLocks/>
          </p:cNvGrpSpPr>
          <p:nvPr/>
        </p:nvGrpSpPr>
        <p:grpSpPr bwMode="auto">
          <a:xfrm>
            <a:off x="352338" y="1157684"/>
            <a:ext cx="8533960" cy="5248559"/>
            <a:chOff x="0" y="0"/>
            <a:chExt cx="9486901" cy="6042212"/>
          </a:xfrm>
        </p:grpSpPr>
        <p:graphicFrame>
          <p:nvGraphicFramePr>
            <p:cNvPr id="3" name="Graphique 2">
              <a:extLst>
                <a:ext uri="{FF2B5EF4-FFF2-40B4-BE49-F238E27FC236}">
                  <a16:creationId xmlns:a16="http://schemas.microsoft.com/office/drawing/2014/main" id="{3584C70D-194D-8866-084A-06F51D83795D}"/>
                </a:ext>
              </a:extLst>
            </p:cNvPr>
            <p:cNvGraphicFramePr>
              <a:graphicFrameLocks/>
            </p:cNvGraphicFramePr>
            <p:nvPr>
              <p:extLst>
                <p:ext uri="{D42A27DB-BD31-4B8C-83A1-F6EECF244321}">
                  <p14:modId xmlns:p14="http://schemas.microsoft.com/office/powerpoint/2010/main" val="3776286874"/>
                </p:ext>
              </p:extLst>
            </p:nvPr>
          </p:nvGraphicFramePr>
          <p:xfrm>
            <a:off x="0"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22">
              <a:extLst>
                <a:ext uri="{FF2B5EF4-FFF2-40B4-BE49-F238E27FC236}">
                  <a16:creationId xmlns:a16="http://schemas.microsoft.com/office/drawing/2014/main" id="{AA97AF94-59B2-020E-2BBB-590FEB2F5718}"/>
                </a:ext>
              </a:extLst>
            </p:cNvPr>
            <p:cNvSpPr txBox="1"/>
            <p:nvPr/>
          </p:nvSpPr>
          <p:spPr>
            <a:xfrm>
              <a:off x="8820151" y="2182993"/>
              <a:ext cx="666750" cy="253383"/>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1 900</a:t>
              </a:r>
            </a:p>
          </p:txBody>
        </p:sp>
        <p:sp>
          <p:nvSpPr>
            <p:cNvPr id="9" name="Flèche vers le bas 23">
              <a:extLst>
                <a:ext uri="{FF2B5EF4-FFF2-40B4-BE49-F238E27FC236}">
                  <a16:creationId xmlns:a16="http://schemas.microsoft.com/office/drawing/2014/main" id="{87EFE11E-64C3-6C50-2C57-F4D2EB0DFB3B}"/>
                </a:ext>
              </a:extLst>
            </p:cNvPr>
            <p:cNvSpPr/>
            <p:nvPr/>
          </p:nvSpPr>
          <p:spPr>
            <a:xfrm>
              <a:off x="9105901" y="2611494"/>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2151" y="9652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juillet 2024</a:t>
            </a:r>
            <a:endParaRPr lang="fr-FR" dirty="0"/>
          </a:p>
        </p:txBody>
      </p:sp>
      <p:sp>
        <p:nvSpPr>
          <p:cNvPr id="3" name="ZoneTexte 2">
            <a:extLst>
              <a:ext uri="{FF2B5EF4-FFF2-40B4-BE49-F238E27FC236}">
                <a16:creationId xmlns:a16="http://schemas.microsoft.com/office/drawing/2014/main" id="{80D0D633-B213-08A8-2863-CEB4BC992C7B}"/>
              </a:ext>
            </a:extLst>
          </p:cNvPr>
          <p:cNvSpPr txBox="1"/>
          <p:nvPr/>
        </p:nvSpPr>
        <p:spPr>
          <a:xfrm>
            <a:off x="122151" y="61996"/>
            <a:ext cx="8533960" cy="954107"/>
          </a:xfrm>
          <a:prstGeom prst="rect">
            <a:avLst/>
          </a:prstGeom>
          <a:noFill/>
        </p:spPr>
        <p:txBody>
          <a:bodyPr wrap="square" rtlCol="0">
            <a:spAutoFit/>
          </a:bodyPr>
          <a:lstStyle/>
          <a:p>
            <a:r>
              <a:rPr lang="fr-FR" sz="2800" b="1" dirty="0">
                <a:solidFill>
                  <a:schemeClr val="accent1">
                    <a:lumMod val="75000"/>
                  </a:schemeClr>
                </a:solidFill>
              </a:rPr>
              <a:t>La croissance annuelle de l’apprentissage de nouveau modérée</a:t>
            </a:r>
          </a:p>
        </p:txBody>
      </p:sp>
      <p:graphicFrame>
        <p:nvGraphicFramePr>
          <p:cNvPr id="2" name="Graphique 1">
            <a:extLst>
              <a:ext uri="{FF2B5EF4-FFF2-40B4-BE49-F238E27FC236}">
                <a16:creationId xmlns:a16="http://schemas.microsoft.com/office/drawing/2014/main" id="{668C1A5D-4CD5-89DF-F513-4C6152D55B7E}"/>
              </a:ext>
            </a:extLst>
          </p:cNvPr>
          <p:cNvGraphicFramePr>
            <a:graphicFrameLocks/>
          </p:cNvGraphicFramePr>
          <p:nvPr>
            <p:extLst>
              <p:ext uri="{D42A27DB-BD31-4B8C-83A1-F6EECF244321}">
                <p14:modId xmlns:p14="http://schemas.microsoft.com/office/powerpoint/2010/main" val="2606410140"/>
              </p:ext>
            </p:extLst>
          </p:nvPr>
        </p:nvGraphicFramePr>
        <p:xfrm>
          <a:off x="122150" y="1291770"/>
          <a:ext cx="8946787" cy="5037591"/>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8434006" y="1515248"/>
            <a:ext cx="593842" cy="2343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12 100</a:t>
            </a:r>
            <a:endParaRPr lang="fr-FR" sz="1100" b="1" dirty="0"/>
          </a:p>
        </p:txBody>
      </p:sp>
      <p:sp>
        <p:nvSpPr>
          <p:cNvPr id="11" name="Flèche vers le bas 10"/>
          <p:cNvSpPr/>
          <p:nvPr/>
        </p:nvSpPr>
        <p:spPr bwMode="auto">
          <a:xfrm>
            <a:off x="8656111" y="1871847"/>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5131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8" y="362637"/>
            <a:ext cx="9018301" cy="523220"/>
          </a:xfrm>
          <a:prstGeom prst="rect">
            <a:avLst/>
          </a:prstGeom>
          <a:noFill/>
        </p:spPr>
        <p:txBody>
          <a:bodyPr wrap="square" rtlCol="0">
            <a:spAutoFit/>
          </a:bodyPr>
          <a:lstStyle/>
          <a:p>
            <a:r>
              <a:rPr lang="fr-FR" sz="2800" b="1" dirty="0">
                <a:solidFill>
                  <a:schemeClr val="accent1">
                    <a:lumMod val="75000"/>
                  </a:schemeClr>
                </a:solidFill>
              </a:rPr>
              <a:t>Le taux de chômage se stabilise début 2024…</a:t>
            </a: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juillet 2024</a:t>
            </a:r>
            <a:endParaRPr lang="fr-FR" dirty="0"/>
          </a:p>
        </p:txBody>
      </p:sp>
      <p:sp>
        <p:nvSpPr>
          <p:cNvPr id="12" name="ZoneTexte 11"/>
          <p:cNvSpPr txBox="1"/>
          <p:nvPr/>
        </p:nvSpPr>
        <p:spPr>
          <a:xfrm>
            <a:off x="7646738" y="4242084"/>
            <a:ext cx="1652756" cy="338554"/>
          </a:xfrm>
          <a:prstGeom prst="rect">
            <a:avLst/>
          </a:prstGeom>
          <a:noFill/>
        </p:spPr>
        <p:txBody>
          <a:bodyPr wrap="square" rtlCol="0">
            <a:spAutoFit/>
          </a:bodyPr>
          <a:lstStyle/>
          <a:p>
            <a:pPr algn="ctr"/>
            <a:r>
              <a:rPr lang="fr-FR" sz="1600" b="1" dirty="0">
                <a:solidFill>
                  <a:schemeClr val="accent1">
                    <a:lumMod val="75000"/>
                  </a:schemeClr>
                </a:solidFill>
              </a:rPr>
              <a:t>7,3 % (0,0 pt) </a:t>
            </a:r>
            <a:endParaRPr lang="fr-FR" b="1" dirty="0">
              <a:solidFill>
                <a:srgbClr val="FF0000"/>
              </a:solidFill>
            </a:endParaRPr>
          </a:p>
        </p:txBody>
      </p:sp>
      <p:sp>
        <p:nvSpPr>
          <p:cNvPr id="13" name="ZoneTexte 12"/>
          <p:cNvSpPr txBox="1"/>
          <p:nvPr/>
        </p:nvSpPr>
        <p:spPr>
          <a:xfrm>
            <a:off x="7656279" y="3916818"/>
            <a:ext cx="1572743" cy="338554"/>
          </a:xfrm>
          <a:prstGeom prst="rect">
            <a:avLst/>
          </a:prstGeom>
          <a:noFill/>
        </p:spPr>
        <p:txBody>
          <a:bodyPr wrap="square" rtlCol="0">
            <a:spAutoFit/>
          </a:bodyPr>
          <a:lstStyle/>
          <a:p>
            <a:pPr algn="ctr"/>
            <a:r>
              <a:rPr lang="fr-FR" sz="1600" b="1" dirty="0">
                <a:solidFill>
                  <a:schemeClr val="accent3">
                    <a:lumMod val="75000"/>
                  </a:schemeClr>
                </a:solidFill>
              </a:rPr>
              <a:t>7,4 % (0,0 pt)</a:t>
            </a:r>
            <a:endParaRPr lang="fr-FR" b="1" dirty="0">
              <a:solidFill>
                <a:srgbClr val="FF0000"/>
              </a:solidFill>
            </a:endParaRPr>
          </a:p>
        </p:txBody>
      </p:sp>
      <p:sp>
        <p:nvSpPr>
          <p:cNvPr id="11" name="ZoneTexte 10"/>
          <p:cNvSpPr txBox="1"/>
          <p:nvPr/>
        </p:nvSpPr>
        <p:spPr>
          <a:xfrm>
            <a:off x="7656279" y="3556208"/>
            <a:ext cx="1595602" cy="338554"/>
          </a:xfrm>
          <a:prstGeom prst="rect">
            <a:avLst/>
          </a:prstGeom>
          <a:noFill/>
        </p:spPr>
        <p:txBody>
          <a:bodyPr wrap="square" rtlCol="0">
            <a:spAutoFit/>
          </a:bodyPr>
          <a:lstStyle/>
          <a:p>
            <a:pPr algn="ctr"/>
            <a:r>
              <a:rPr lang="fr-FR" sz="1600" b="1" dirty="0">
                <a:solidFill>
                  <a:srgbClr val="FF0000"/>
                </a:solidFill>
              </a:rPr>
              <a:t>8,1 % (-0,1 pt)</a:t>
            </a:r>
            <a:endParaRPr lang="fr-FR" b="1" dirty="0">
              <a:solidFill>
                <a:srgbClr val="FF0000"/>
              </a:solidFill>
            </a:endParaRPr>
          </a:p>
        </p:txBody>
      </p:sp>
      <p:graphicFrame>
        <p:nvGraphicFramePr>
          <p:cNvPr id="2" name="Graphique 1">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1358010826"/>
              </p:ext>
            </p:extLst>
          </p:nvPr>
        </p:nvGraphicFramePr>
        <p:xfrm>
          <a:off x="583474" y="1175657"/>
          <a:ext cx="7646126" cy="4998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2.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3.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4.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10031</TotalTime>
  <Words>1514</Words>
  <Application>Microsoft Office PowerPoint</Application>
  <PresentationFormat>Affichage à l'écran (4:3)</PresentationFormat>
  <Paragraphs>247</Paragraphs>
  <Slides>17</Slides>
  <Notes>17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MEYER, Virginie (DREETS-PACA)</cp:lastModifiedBy>
  <cp:revision>876</cp:revision>
  <cp:lastPrinted>2018-10-09T12:30:48Z</cp:lastPrinted>
  <dcterms:created xsi:type="dcterms:W3CDTF">2018-05-30T13:27:07Z</dcterms:created>
  <dcterms:modified xsi:type="dcterms:W3CDTF">2024-07-09T08:37:34Z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