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300" r:id="rId6"/>
    <p:sldId id="299" r:id="rId7"/>
    <p:sldId id="264" r:id="rId8"/>
    <p:sldId id="290" r:id="rId9"/>
    <p:sldId id="292" r:id="rId10"/>
    <p:sldId id="293" r:id="rId11"/>
    <p:sldId id="314" r:id="rId12"/>
    <p:sldId id="305" r:id="rId13"/>
    <p:sldId id="302" r:id="rId14"/>
    <p:sldId id="327" r:id="rId15"/>
    <p:sldId id="326" r:id="rId16"/>
    <p:sldId id="317" r:id="rId17"/>
    <p:sldId id="318" r:id="rId18"/>
    <p:sldId id="323" r:id="rId19"/>
    <p:sldId id="324" r:id="rId20"/>
    <p:sldId id="315" r:id="rId2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8" autoAdjust="0"/>
    <p:restoredTop sz="94306" autoAdjust="0"/>
  </p:normalViewPr>
  <p:slideViewPr>
    <p:cSldViewPr snapToGrid="0" snapToObjects="1">
      <p:cViewPr varScale="1">
        <p:scale>
          <a:sx n="83" d="100"/>
          <a:sy n="83" d="100"/>
        </p:scale>
        <p:origin x="15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rginie.meyer\Desktop\NDC%20T1%2025\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5\2025-T1\01%20-%20Fichiers%20de%20travail\D&#233;faillances_entreprises\2025-T1%20-%20D&#233;faillances%20d'entreprises%20-%20donn&#233;es%20mensuel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irginie.meyer\Desktop\NDC%20T1%2025\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virginie.meyer\Desktop\NDC%20T1%2025\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virginie.meyer\Desktop\NDC%20T1%2025\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5\2025-T1\01%20-%20Fichiers%20de%20travail\Apprentissage\2025_T1_Apprentisage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Notes%20de%20conjoncture\01%20-%20Notes\2025\2025-T1\01%20-%20Fichiers%20de%20travail\DEFM-Ch&#244;mage\Tx%20ch&#244;mage%20-%20d&#233;p%20comparables\T201_&#233;clairages_d&#233;p.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5\2025-T1\01%20-%20Fichiers%20de%20travail\Prestations%20sociales\2025-T1%20-%20Prestations%20sociales.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polaris.social.gouv.fr\DREETS-PACA$\Users\Cab-SESE\10%20-%20Notes%20de%20conjoncture\01%20-%20Notes\2025\2025-T1\01%20-%20Fichiers%20de%20travail\Cr&#233;ations_entreprises\2025-T1%20-%20Cr&#233;ations%20d'entrepris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2015)</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2167461860789673E-2"/>
          <c:y val="0.21999115344956879"/>
          <c:w val="0.83764367816093011"/>
          <c:h val="0.55855945116834815"/>
        </c:manualLayout>
      </c:layout>
      <c:lineChart>
        <c:grouping val="standard"/>
        <c:varyColors val="0"/>
        <c:ser>
          <c:idx val="0"/>
          <c:order val="0"/>
          <c:tx>
            <c:v>Provence-Alpes-Côte d'Azur</c:v>
          </c:tx>
          <c:spPr>
            <a:ln w="28575">
              <a:solidFill>
                <a:schemeClr val="accent6">
                  <a:lumMod val="75000"/>
                </a:schemeClr>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3'!$E$10:$E$50</c:f>
              <c:numCache>
                <c:formatCode>#\ ##0.0</c:formatCode>
                <c:ptCount val="41"/>
                <c:pt idx="0">
                  <c:v>100</c:v>
                </c:pt>
                <c:pt idx="1">
                  <c:v>100.37053201628194</c:v>
                </c:pt>
                <c:pt idx="2">
                  <c:v>100.30267166053565</c:v>
                </c:pt>
                <c:pt idx="3">
                  <c:v>100.74512786026659</c:v>
                </c:pt>
                <c:pt idx="4">
                  <c:v>101.1256246047509</c:v>
                </c:pt>
                <c:pt idx="5">
                  <c:v>101.5200942362676</c:v>
                </c:pt>
                <c:pt idx="6">
                  <c:v>101.71454560839391</c:v>
                </c:pt>
                <c:pt idx="7">
                  <c:v>101.77889882516406</c:v>
                </c:pt>
                <c:pt idx="8">
                  <c:v>102.23443720996511</c:v>
                </c:pt>
                <c:pt idx="9">
                  <c:v>102.6593020459425</c:v>
                </c:pt>
                <c:pt idx="10">
                  <c:v>102.75644422869664</c:v>
                </c:pt>
                <c:pt idx="11">
                  <c:v>103.10131289469207</c:v>
                </c:pt>
                <c:pt idx="12">
                  <c:v>103.63590107864005</c:v>
                </c:pt>
                <c:pt idx="13">
                  <c:v>103.57394162339344</c:v>
                </c:pt>
                <c:pt idx="14">
                  <c:v>103.80340871640932</c:v>
                </c:pt>
                <c:pt idx="15">
                  <c:v>103.89069750870657</c:v>
                </c:pt>
                <c:pt idx="16">
                  <c:v>104.57887611226411</c:v>
                </c:pt>
                <c:pt idx="17">
                  <c:v>104.87380979950287</c:v>
                </c:pt>
                <c:pt idx="18">
                  <c:v>105.22485771036163</c:v>
                </c:pt>
                <c:pt idx="19">
                  <c:v>105.67610959196942</c:v>
                </c:pt>
                <c:pt idx="20">
                  <c:v>103.62615902592816</c:v>
                </c:pt>
                <c:pt idx="21">
                  <c:v>102.54100569158551</c:v>
                </c:pt>
                <c:pt idx="22">
                  <c:v>105.22535873021516</c:v>
                </c:pt>
                <c:pt idx="23">
                  <c:v>105.53793945008066</c:v>
                </c:pt>
                <c:pt idx="24">
                  <c:v>106.26697900615466</c:v>
                </c:pt>
                <c:pt idx="25">
                  <c:v>107.67000160326354</c:v>
                </c:pt>
                <c:pt idx="26">
                  <c:v>108.65316956293252</c:v>
                </c:pt>
                <c:pt idx="27">
                  <c:v>109.68226434252838</c:v>
                </c:pt>
                <c:pt idx="28">
                  <c:v>110.18924076564754</c:v>
                </c:pt>
                <c:pt idx="29">
                  <c:v>110.63943493867509</c:v>
                </c:pt>
                <c:pt idx="30">
                  <c:v>110.81724131788265</c:v>
                </c:pt>
                <c:pt idx="31">
                  <c:v>111.30206152969153</c:v>
                </c:pt>
                <c:pt idx="32">
                  <c:v>111.7607173713604</c:v>
                </c:pt>
                <c:pt idx="33">
                  <c:v>111.85168030925161</c:v>
                </c:pt>
                <c:pt idx="34">
                  <c:v>112.04468429068936</c:v>
                </c:pt>
                <c:pt idx="35">
                  <c:v>112.2343481397689</c:v>
                </c:pt>
                <c:pt idx="36">
                  <c:v>112.68816078951804</c:v>
                </c:pt>
                <c:pt idx="37">
                  <c:v>112.66066036643481</c:v>
                </c:pt>
                <c:pt idx="38">
                  <c:v>113.00307960203433</c:v>
                </c:pt>
                <c:pt idx="39">
                  <c:v>112.63377230095028</c:v>
                </c:pt>
                <c:pt idx="40">
                  <c:v>112.607218248702</c:v>
                </c:pt>
              </c:numCache>
            </c:numRef>
          </c:val>
          <c:smooth val="0"/>
          <c:extLst>
            <c:ext xmlns:c16="http://schemas.microsoft.com/office/drawing/2014/chart" uri="{C3380CC4-5D6E-409C-BE32-E72D297353CC}">
              <c16:uniqueId val="{00000000-78D1-4F92-8667-0467424F0BD5}"/>
            </c:ext>
          </c:extLst>
        </c:ser>
        <c:ser>
          <c:idx val="1"/>
          <c:order val="1"/>
          <c:tx>
            <c:v>France métropolitaine</c:v>
          </c:tx>
          <c:spPr>
            <a:ln w="28575">
              <a:solidFill>
                <a:srgbClr val="0000FF"/>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3'!$C$10:$C$50</c:f>
              <c:numCache>
                <c:formatCode>#\ ##0.0</c:formatCode>
                <c:ptCount val="41"/>
                <c:pt idx="0">
                  <c:v>100</c:v>
                </c:pt>
                <c:pt idx="1">
                  <c:v>100.22693363756707</c:v>
                </c:pt>
                <c:pt idx="2">
                  <c:v>100.31596711851272</c:v>
                </c:pt>
                <c:pt idx="3">
                  <c:v>100.46710596981742</c:v>
                </c:pt>
                <c:pt idx="4">
                  <c:v>100.65001869014461</c:v>
                </c:pt>
                <c:pt idx="5">
                  <c:v>100.87100819822233</c:v>
                </c:pt>
                <c:pt idx="6">
                  <c:v>101.18868567869865</c:v>
                </c:pt>
                <c:pt idx="7">
                  <c:v>101.23936553266356</c:v>
                </c:pt>
                <c:pt idx="8">
                  <c:v>101.68417201253767</c:v>
                </c:pt>
                <c:pt idx="9">
                  <c:v>102.13385895766041</c:v>
                </c:pt>
                <c:pt idx="10">
                  <c:v>102.15307153618826</c:v>
                </c:pt>
                <c:pt idx="11">
                  <c:v>102.56534871128189</c:v>
                </c:pt>
                <c:pt idx="12">
                  <c:v>102.79796380090191</c:v>
                </c:pt>
                <c:pt idx="13">
                  <c:v>102.85143716726415</c:v>
                </c:pt>
                <c:pt idx="14">
                  <c:v>103.00048639374117</c:v>
                </c:pt>
                <c:pt idx="15">
                  <c:v>103.18972919826321</c:v>
                </c:pt>
                <c:pt idx="16">
                  <c:v>103.86399086979432</c:v>
                </c:pt>
                <c:pt idx="17">
                  <c:v>104.04046593499427</c:v>
                </c:pt>
                <c:pt idx="18">
                  <c:v>104.30201791758513</c:v>
                </c:pt>
                <c:pt idx="19">
                  <c:v>104.66969505849899</c:v>
                </c:pt>
                <c:pt idx="20">
                  <c:v>102.73456139387621</c:v>
                </c:pt>
                <c:pt idx="21">
                  <c:v>102.21884106283252</c:v>
                </c:pt>
                <c:pt idx="22">
                  <c:v>104.32618210749136</c:v>
                </c:pt>
                <c:pt idx="23">
                  <c:v>104.35069674875648</c:v>
                </c:pt>
                <c:pt idx="24">
                  <c:v>105.02488694362549</c:v>
                </c:pt>
                <c:pt idx="25">
                  <c:v>106.11112187963438</c:v>
                </c:pt>
                <c:pt idx="26">
                  <c:v>107.01558029189782</c:v>
                </c:pt>
                <c:pt idx="27">
                  <c:v>107.63644906219223</c:v>
                </c:pt>
                <c:pt idx="28">
                  <c:v>108.04216141693767</c:v>
                </c:pt>
                <c:pt idx="29">
                  <c:v>108.29597158806894</c:v>
                </c:pt>
                <c:pt idx="30">
                  <c:v>108.60292656925515</c:v>
                </c:pt>
                <c:pt idx="31">
                  <c:v>108.98213231030492</c:v>
                </c:pt>
                <c:pt idx="32">
                  <c:v>109.2279400540437</c:v>
                </c:pt>
                <c:pt idx="33">
                  <c:v>109.36620017507532</c:v>
                </c:pt>
                <c:pt idx="34">
                  <c:v>109.47667930507117</c:v>
                </c:pt>
                <c:pt idx="35">
                  <c:v>109.61517416230606</c:v>
                </c:pt>
                <c:pt idx="36">
                  <c:v>109.93441799452997</c:v>
                </c:pt>
                <c:pt idx="37">
                  <c:v>109.86283833597743</c:v>
                </c:pt>
                <c:pt idx="38">
                  <c:v>110.04071716978821</c:v>
                </c:pt>
                <c:pt idx="39">
                  <c:v>109.63300414434815</c:v>
                </c:pt>
                <c:pt idx="40">
                  <c:v>109.54760990766765</c:v>
                </c:pt>
              </c:numCache>
            </c:numRef>
          </c:val>
          <c:smooth val="0"/>
          <c:extLst>
            <c:ext xmlns:c16="http://schemas.microsoft.com/office/drawing/2014/chart" uri="{C3380CC4-5D6E-409C-BE32-E72D297353CC}">
              <c16:uniqueId val="{00000001-78D1-4F92-8667-0467424F0BD5}"/>
            </c:ext>
          </c:extLst>
        </c:ser>
        <c:ser>
          <c:idx val="2"/>
          <c:order val="2"/>
          <c:tx>
            <c:strRef>
              <c:f>'Données graph 1 et 3'!$K$8:$K$9</c:f>
              <c:strCache>
                <c:ptCount val="2"/>
                <c:pt idx="0">
                  <c:v>Var</c:v>
                </c:pt>
              </c:strCache>
            </c:strRef>
          </c:tx>
          <c:spPr>
            <a:ln w="28575"/>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3'!$K$10:$K$50</c:f>
              <c:numCache>
                <c:formatCode>#\ ##0.0</c:formatCode>
                <c:ptCount val="41"/>
                <c:pt idx="0">
                  <c:v>100</c:v>
                </c:pt>
                <c:pt idx="1">
                  <c:v>100.53325964518703</c:v>
                </c:pt>
                <c:pt idx="2">
                  <c:v>100.56126572494613</c:v>
                </c:pt>
                <c:pt idx="3">
                  <c:v>100.87564700396085</c:v>
                </c:pt>
                <c:pt idx="4">
                  <c:v>101.3199327575966</c:v>
                </c:pt>
                <c:pt idx="5">
                  <c:v>101.66192955893156</c:v>
                </c:pt>
                <c:pt idx="6">
                  <c:v>101.4701533600811</c:v>
                </c:pt>
                <c:pt idx="7">
                  <c:v>101.51015083097934</c:v>
                </c:pt>
                <c:pt idx="8">
                  <c:v>102.14943768443172</c:v>
                </c:pt>
                <c:pt idx="9">
                  <c:v>102.56902411242041</c:v>
                </c:pt>
                <c:pt idx="10">
                  <c:v>102.66561186074037</c:v>
                </c:pt>
                <c:pt idx="11">
                  <c:v>103.03031657308985</c:v>
                </c:pt>
                <c:pt idx="12">
                  <c:v>103.75056246938146</c:v>
                </c:pt>
                <c:pt idx="13">
                  <c:v>103.24882631348513</c:v>
                </c:pt>
                <c:pt idx="14">
                  <c:v>103.34575750912423</c:v>
                </c:pt>
                <c:pt idx="15">
                  <c:v>103.42871127138609</c:v>
                </c:pt>
                <c:pt idx="16">
                  <c:v>104.38638972977034</c:v>
                </c:pt>
                <c:pt idx="17">
                  <c:v>104.75925612551822</c:v>
                </c:pt>
                <c:pt idx="18">
                  <c:v>105.26465540006234</c:v>
                </c:pt>
                <c:pt idx="19">
                  <c:v>105.8256709461687</c:v>
                </c:pt>
                <c:pt idx="20">
                  <c:v>104.27789968232959</c:v>
                </c:pt>
                <c:pt idx="21">
                  <c:v>102.80858937021054</c:v>
                </c:pt>
                <c:pt idx="22">
                  <c:v>105.4193483954563</c:v>
                </c:pt>
                <c:pt idx="23">
                  <c:v>106.0305263127096</c:v>
                </c:pt>
                <c:pt idx="24">
                  <c:v>106.72485862323282</c:v>
                </c:pt>
                <c:pt idx="25">
                  <c:v>108.25902984531011</c:v>
                </c:pt>
                <c:pt idx="26">
                  <c:v>109.62949867531854</c:v>
                </c:pt>
                <c:pt idx="27">
                  <c:v>110.31181340071477</c:v>
                </c:pt>
                <c:pt idx="28">
                  <c:v>110.76894913451576</c:v>
                </c:pt>
                <c:pt idx="29">
                  <c:v>111.28038899241064</c:v>
                </c:pt>
                <c:pt idx="30">
                  <c:v>111.67160250994658</c:v>
                </c:pt>
                <c:pt idx="31">
                  <c:v>112.1854550752175</c:v>
                </c:pt>
                <c:pt idx="32">
                  <c:v>112.89207911624545</c:v>
                </c:pt>
                <c:pt idx="33">
                  <c:v>112.81501238744293</c:v>
                </c:pt>
                <c:pt idx="34">
                  <c:v>113.10907314596363</c:v>
                </c:pt>
                <c:pt idx="35">
                  <c:v>113.19426640698562</c:v>
                </c:pt>
                <c:pt idx="36">
                  <c:v>113.67229683713236</c:v>
                </c:pt>
                <c:pt idx="37">
                  <c:v>113.24392660455349</c:v>
                </c:pt>
                <c:pt idx="38">
                  <c:v>113.6176290058111</c:v>
                </c:pt>
                <c:pt idx="39">
                  <c:v>113.2255969173651</c:v>
                </c:pt>
                <c:pt idx="40">
                  <c:v>113.10746207862614</c:v>
                </c:pt>
              </c:numCache>
            </c:numRef>
          </c:val>
          <c:smooth val="0"/>
          <c:extLst>
            <c:ext xmlns:c16="http://schemas.microsoft.com/office/drawing/2014/chart" uri="{C3380CC4-5D6E-409C-BE32-E72D297353CC}">
              <c16:uniqueId val="{00000002-78D1-4F92-8667-0467424F0BD5}"/>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100"/>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a:solidFill>
                  <a:srgbClr val="000000"/>
                </a:solidFill>
                <a:latin typeface="Calibri"/>
              </a:rPr>
              <a:t>Evolution des défaillances d'entreprises</a:t>
            </a:r>
          </a:p>
          <a:p>
            <a:pPr>
              <a:defRPr sz="1400" b="0" i="0" u="none" strike="noStrike" kern="1200" spc="0" baseline="0">
                <a:solidFill>
                  <a:schemeClr val="tx1">
                    <a:lumMod val="65000"/>
                    <a:lumOff val="35000"/>
                  </a:schemeClr>
                </a:solidFill>
                <a:latin typeface="+mn-lt"/>
                <a:ea typeface="+mn-ea"/>
                <a:cs typeface="+mn-cs"/>
              </a:defRPr>
            </a:pPr>
            <a:r>
              <a:rPr lang="fr-FR" sz="1400" b="0" i="1" u="none" strike="noStrike" baseline="0">
                <a:solidFill>
                  <a:srgbClr val="000000"/>
                </a:solidFill>
                <a:latin typeface="Calibri"/>
              </a:rPr>
              <a:t>(données brutes, base 100 au 1</a:t>
            </a:r>
            <a:r>
              <a:rPr lang="fr-FR" sz="1400" b="0" i="1" u="none" strike="noStrike" baseline="30000">
                <a:solidFill>
                  <a:srgbClr val="000000"/>
                </a:solidFill>
                <a:latin typeface="Calibri"/>
              </a:rPr>
              <a:t>er</a:t>
            </a:r>
            <a:r>
              <a:rPr lang="fr-FR" sz="1400" b="0" i="1" u="none" strike="noStrike" baseline="0">
                <a:solidFill>
                  <a:srgbClr val="000000"/>
                </a:solidFill>
                <a:latin typeface="Calibri"/>
              </a:rPr>
              <a:t> trimestre 2015)</a:t>
            </a:r>
          </a:p>
        </c:rich>
      </c:tx>
      <c:layout>
        <c:manualLayout>
          <c:xMode val="edge"/>
          <c:yMode val="edge"/>
          <c:x val="0.25170558745617655"/>
          <c:y val="3.4428794992175271E-2"/>
        </c:manualLayout>
      </c:layout>
      <c:overlay val="0"/>
      <c:spPr>
        <a:noFill/>
        <a:ln>
          <a:noFill/>
        </a:ln>
        <a:effectLst/>
      </c:spPr>
    </c:title>
    <c:autoTitleDeleted val="0"/>
    <c:plotArea>
      <c:layout>
        <c:manualLayout>
          <c:layoutTarget val="inner"/>
          <c:xMode val="edge"/>
          <c:yMode val="edge"/>
          <c:x val="5.9075436405720168E-2"/>
          <c:y val="0.2225039123630673"/>
          <c:w val="0.91033142539173328"/>
          <c:h val="0.53890946730250266"/>
        </c:manualLayout>
      </c:layout>
      <c:lineChart>
        <c:grouping val="standard"/>
        <c:varyColors val="0"/>
        <c:ser>
          <c:idx val="0"/>
          <c:order val="0"/>
          <c:tx>
            <c:strRef>
              <c:f>Graphique!$D$8:$D$9</c:f>
              <c:strCache>
                <c:ptCount val="2"/>
                <c:pt idx="0">
                  <c:v>Provence-Alpes-Côte d'Azur</c:v>
                </c:pt>
              </c:strCache>
            </c:strRef>
          </c:tx>
          <c:spPr>
            <a:ln w="31750">
              <a:solidFill>
                <a:schemeClr val="accent6"/>
              </a:solidFill>
            </a:ln>
          </c:spPr>
          <c:marker>
            <c:symbol val="none"/>
          </c:marker>
          <c:cat>
            <c:multiLvlStrRef>
              <c:f>'Données Eclairages Deps'!$A$10:$B$50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Graphique!$D$10:$D$50</c:f>
              <c:numCache>
                <c:formatCode>#\ ##0.0</c:formatCode>
                <c:ptCount val="41"/>
                <c:pt idx="0">
                  <c:v>100</c:v>
                </c:pt>
                <c:pt idx="1">
                  <c:v>99.742580254391271</c:v>
                </c:pt>
                <c:pt idx="2">
                  <c:v>98.606904906117506</c:v>
                </c:pt>
                <c:pt idx="3">
                  <c:v>98.622047244094489</c:v>
                </c:pt>
                <c:pt idx="4">
                  <c:v>94.654754694124776</c:v>
                </c:pt>
                <c:pt idx="5">
                  <c:v>93.912780133252568</c:v>
                </c:pt>
                <c:pt idx="6">
                  <c:v>91.111447607510598</c:v>
                </c:pt>
                <c:pt idx="7">
                  <c:v>90.596608116293154</c:v>
                </c:pt>
                <c:pt idx="8">
                  <c:v>90.233192004845549</c:v>
                </c:pt>
                <c:pt idx="9">
                  <c:v>90.929739551786795</c:v>
                </c:pt>
                <c:pt idx="10">
                  <c:v>91.066020593579651</c:v>
                </c:pt>
                <c:pt idx="11">
                  <c:v>90.642035130224102</c:v>
                </c:pt>
                <c:pt idx="12">
                  <c:v>87.416717141126583</c:v>
                </c:pt>
                <c:pt idx="13">
                  <c:v>83.176862507571173</c:v>
                </c:pt>
                <c:pt idx="14">
                  <c:v>81.46577831617202</c:v>
                </c:pt>
                <c:pt idx="15">
                  <c:v>79.270139309509389</c:v>
                </c:pt>
                <c:pt idx="16">
                  <c:v>77.801332525741969</c:v>
                </c:pt>
                <c:pt idx="17">
                  <c:v>77.771047849788005</c:v>
                </c:pt>
                <c:pt idx="18">
                  <c:v>78.664445790430037</c:v>
                </c:pt>
                <c:pt idx="19">
                  <c:v>79.224712295578442</c:v>
                </c:pt>
                <c:pt idx="20">
                  <c:v>74.015748031496059</c:v>
                </c:pt>
                <c:pt idx="21">
                  <c:v>63.597819503331309</c:v>
                </c:pt>
                <c:pt idx="22">
                  <c:v>59.176256814052088</c:v>
                </c:pt>
                <c:pt idx="23">
                  <c:v>51.483949121744402</c:v>
                </c:pt>
                <c:pt idx="24">
                  <c:v>47.198667474258031</c:v>
                </c:pt>
                <c:pt idx="25">
                  <c:v>50.378558449424595</c:v>
                </c:pt>
                <c:pt idx="26">
                  <c:v>48.394912174439739</c:v>
                </c:pt>
                <c:pt idx="27">
                  <c:v>47.637795275590548</c:v>
                </c:pt>
                <c:pt idx="28">
                  <c:v>52.104784978800723</c:v>
                </c:pt>
                <c:pt idx="29">
                  <c:v>56.571774682010897</c:v>
                </c:pt>
                <c:pt idx="30">
                  <c:v>60.751059963658392</c:v>
                </c:pt>
                <c:pt idx="31">
                  <c:v>65.944881889763778</c:v>
                </c:pt>
                <c:pt idx="32">
                  <c:v>72.471229557843728</c:v>
                </c:pt>
                <c:pt idx="33">
                  <c:v>77.165354330708652</c:v>
                </c:pt>
                <c:pt idx="34">
                  <c:v>80.769230769230774</c:v>
                </c:pt>
                <c:pt idx="35">
                  <c:v>88.44639612356147</c:v>
                </c:pt>
                <c:pt idx="36">
                  <c:v>93.897637795275585</c:v>
                </c:pt>
                <c:pt idx="37">
                  <c:v>97.91035735917626</c:v>
                </c:pt>
                <c:pt idx="38">
                  <c:v>101.42337976983646</c:v>
                </c:pt>
                <c:pt idx="39">
                  <c:v>101.77165354330708</c:v>
                </c:pt>
                <c:pt idx="40">
                  <c:v>98.818897637795274</c:v>
                </c:pt>
              </c:numCache>
            </c:numRef>
          </c:val>
          <c:smooth val="0"/>
          <c:extLst>
            <c:ext xmlns:c16="http://schemas.microsoft.com/office/drawing/2014/chart" uri="{C3380CC4-5D6E-409C-BE32-E72D297353CC}">
              <c16:uniqueId val="{00000000-18C6-467F-828E-ACAC6B895993}"/>
            </c:ext>
          </c:extLst>
        </c:ser>
        <c:ser>
          <c:idx val="2"/>
          <c:order val="1"/>
          <c:tx>
            <c:v>France métro.</c:v>
          </c:tx>
          <c:spPr>
            <a:ln>
              <a:solidFill>
                <a:schemeClr val="accent1"/>
              </a:solidFill>
            </a:ln>
          </c:spPr>
          <c:marker>
            <c:symbol val="none"/>
          </c:marker>
          <c:cat>
            <c:multiLvlStrRef>
              <c:f>'Données Eclairages Deps'!$A$10:$B$50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Graphique!$C$10:$C$50</c:f>
              <c:numCache>
                <c:formatCode>#\ ##0.0</c:formatCode>
                <c:ptCount val="41"/>
                <c:pt idx="0">
                  <c:v>100</c:v>
                </c:pt>
                <c:pt idx="1">
                  <c:v>99.36981174325426</c:v>
                </c:pt>
                <c:pt idx="2">
                  <c:v>98.672446058124478</c:v>
                </c:pt>
                <c:pt idx="3">
                  <c:v>98.76841381295884</c:v>
                </c:pt>
                <c:pt idx="4">
                  <c:v>95.761424161481742</c:v>
                </c:pt>
                <c:pt idx="5">
                  <c:v>95.766222549223457</c:v>
                </c:pt>
                <c:pt idx="6">
                  <c:v>93.034340461604899</c:v>
                </c:pt>
                <c:pt idx="7">
                  <c:v>90.670334767518113</c:v>
                </c:pt>
                <c:pt idx="8">
                  <c:v>89.261208234033361</c:v>
                </c:pt>
                <c:pt idx="9">
                  <c:v>86.894003614785433</c:v>
                </c:pt>
                <c:pt idx="10">
                  <c:v>85.751987332256363</c:v>
                </c:pt>
                <c:pt idx="11">
                  <c:v>84.942659266486459</c:v>
                </c:pt>
                <c:pt idx="12">
                  <c:v>82.63143583755857</c:v>
                </c:pt>
                <c:pt idx="13">
                  <c:v>82.044433070488324</c:v>
                </c:pt>
                <c:pt idx="14">
                  <c:v>82.53706754530478</c:v>
                </c:pt>
                <c:pt idx="15">
                  <c:v>83.322403672366079</c:v>
                </c:pt>
                <c:pt idx="16">
                  <c:v>83.475952080101095</c:v>
                </c:pt>
                <c:pt idx="17">
                  <c:v>82.629836374977998</c:v>
                </c:pt>
                <c:pt idx="18">
                  <c:v>81.553398058252426</c:v>
                </c:pt>
                <c:pt idx="19">
                  <c:v>79.466099390604768</c:v>
                </c:pt>
                <c:pt idx="20">
                  <c:v>73.474512563778575</c:v>
                </c:pt>
                <c:pt idx="21">
                  <c:v>62.527790662337459</c:v>
                </c:pt>
                <c:pt idx="22">
                  <c:v>56.795316773564089</c:v>
                </c:pt>
                <c:pt idx="23">
                  <c:v>48.513299531357461</c:v>
                </c:pt>
                <c:pt idx="24">
                  <c:v>43.351833783848626</c:v>
                </c:pt>
                <c:pt idx="25">
                  <c:v>44.628204923145823</c:v>
                </c:pt>
                <c:pt idx="26">
                  <c:v>42.446537963244353</c:v>
                </c:pt>
                <c:pt idx="27">
                  <c:v>42.456134738727783</c:v>
                </c:pt>
                <c:pt idx="28">
                  <c:v>46.560355720477922</c:v>
                </c:pt>
                <c:pt idx="29">
                  <c:v>51.809791909918268</c:v>
                </c:pt>
                <c:pt idx="30">
                  <c:v>57.737400233521541</c:v>
                </c:pt>
                <c:pt idx="31">
                  <c:v>64.031285488076009</c:v>
                </c:pt>
                <c:pt idx="32">
                  <c:v>71.192079461301006</c:v>
                </c:pt>
                <c:pt idx="33">
                  <c:v>76.647846323635264</c:v>
                </c:pt>
                <c:pt idx="34">
                  <c:v>80.312215095727836</c:v>
                </c:pt>
                <c:pt idx="35">
                  <c:v>87.263479470897778</c:v>
                </c:pt>
                <c:pt idx="36">
                  <c:v>92.095455926808583</c:v>
                </c:pt>
                <c:pt idx="37">
                  <c:v>96.549959213704199</c:v>
                </c:pt>
                <c:pt idx="38">
                  <c:v>99.852849442587285</c:v>
                </c:pt>
                <c:pt idx="39">
                  <c:v>102.75747348890773</c:v>
                </c:pt>
                <c:pt idx="40">
                  <c:v>103.21332032437101</c:v>
                </c:pt>
              </c:numCache>
            </c:numRef>
          </c:val>
          <c:smooth val="0"/>
          <c:extLst>
            <c:ext xmlns:c16="http://schemas.microsoft.com/office/drawing/2014/chart" uri="{C3380CC4-5D6E-409C-BE32-E72D297353CC}">
              <c16:uniqueId val="{00000001-18C6-467F-828E-ACAC6B895993}"/>
            </c:ext>
          </c:extLst>
        </c:ser>
        <c:ser>
          <c:idx val="1"/>
          <c:order val="2"/>
          <c:tx>
            <c:strRef>
              <c:f>'Données Eclairages Deps'!$G$9</c:f>
              <c:strCache>
                <c:ptCount val="1"/>
                <c:pt idx="0">
                  <c:v>Var</c:v>
                </c:pt>
              </c:strCache>
            </c:strRef>
          </c:tx>
          <c:spPr>
            <a:ln>
              <a:solidFill>
                <a:schemeClr val="accent3"/>
              </a:solidFill>
            </a:ln>
          </c:spPr>
          <c:marker>
            <c:symbol val="none"/>
          </c:marker>
          <c:cat>
            <c:multiLvlStrRef>
              <c:f>'Données Eclairages Deps'!$A$10:$B$50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Eclairages Deps'!$G$10:$G$50</c:f>
              <c:numCache>
                <c:formatCode>#\ ##0.0</c:formatCode>
                <c:ptCount val="41"/>
                <c:pt idx="0">
                  <c:v>100</c:v>
                </c:pt>
                <c:pt idx="1">
                  <c:v>104.09482758620689</c:v>
                </c:pt>
                <c:pt idx="2">
                  <c:v>103.95114942528735</c:v>
                </c:pt>
                <c:pt idx="3">
                  <c:v>107.61494252873563</c:v>
                </c:pt>
                <c:pt idx="4">
                  <c:v>101.36494252873563</c:v>
                </c:pt>
                <c:pt idx="5">
                  <c:v>100.43103448275863</c:v>
                </c:pt>
                <c:pt idx="6">
                  <c:v>95.90517241379311</c:v>
                </c:pt>
                <c:pt idx="7">
                  <c:v>90.229885057471265</c:v>
                </c:pt>
                <c:pt idx="8">
                  <c:v>86.781609195402297</c:v>
                </c:pt>
                <c:pt idx="9">
                  <c:v>84.195402298850581</c:v>
                </c:pt>
                <c:pt idx="10">
                  <c:v>83.692528735632195</c:v>
                </c:pt>
                <c:pt idx="11">
                  <c:v>84.841954022988503</c:v>
                </c:pt>
                <c:pt idx="12">
                  <c:v>86.350574712643677</c:v>
                </c:pt>
                <c:pt idx="13">
                  <c:v>83.620689655172413</c:v>
                </c:pt>
                <c:pt idx="14">
                  <c:v>83.40517241379311</c:v>
                </c:pt>
                <c:pt idx="15">
                  <c:v>81.824712643678168</c:v>
                </c:pt>
                <c:pt idx="16">
                  <c:v>79.238505747126439</c:v>
                </c:pt>
                <c:pt idx="17">
                  <c:v>77.873563218390814</c:v>
                </c:pt>
                <c:pt idx="18">
                  <c:v>76.939655172413794</c:v>
                </c:pt>
                <c:pt idx="19">
                  <c:v>78.089080459770116</c:v>
                </c:pt>
                <c:pt idx="20">
                  <c:v>66.810344827586206</c:v>
                </c:pt>
                <c:pt idx="21">
                  <c:v>57.327586206896555</c:v>
                </c:pt>
                <c:pt idx="22">
                  <c:v>54.741379310344826</c:v>
                </c:pt>
                <c:pt idx="23">
                  <c:v>43.678160919540232</c:v>
                </c:pt>
                <c:pt idx="24">
                  <c:v>42.959770114942529</c:v>
                </c:pt>
                <c:pt idx="25">
                  <c:v>44.324712643678161</c:v>
                </c:pt>
                <c:pt idx="26">
                  <c:v>38.936781609195407</c:v>
                </c:pt>
                <c:pt idx="27">
                  <c:v>39.727011494252871</c:v>
                </c:pt>
                <c:pt idx="28">
                  <c:v>44.468390804597703</c:v>
                </c:pt>
                <c:pt idx="29">
                  <c:v>49.353448275862064</c:v>
                </c:pt>
                <c:pt idx="30">
                  <c:v>55.244252873563212</c:v>
                </c:pt>
                <c:pt idx="31">
                  <c:v>60.632183908045981</c:v>
                </c:pt>
                <c:pt idx="32">
                  <c:v>64.152298850574709</c:v>
                </c:pt>
                <c:pt idx="33">
                  <c:v>68.965517241379317</c:v>
                </c:pt>
                <c:pt idx="34">
                  <c:v>71.623563218390814</c:v>
                </c:pt>
                <c:pt idx="35">
                  <c:v>78.304597701149419</c:v>
                </c:pt>
                <c:pt idx="36">
                  <c:v>88.362068965517238</c:v>
                </c:pt>
                <c:pt idx="37">
                  <c:v>93.247126436781613</c:v>
                </c:pt>
                <c:pt idx="38">
                  <c:v>96.623563218390814</c:v>
                </c:pt>
                <c:pt idx="39">
                  <c:v>97.772988505747122</c:v>
                </c:pt>
                <c:pt idx="40">
                  <c:v>93.821839080459768</c:v>
                </c:pt>
              </c:numCache>
            </c:numRef>
          </c:val>
          <c:smooth val="0"/>
          <c:extLst>
            <c:ext xmlns:c16="http://schemas.microsoft.com/office/drawing/2014/chart" uri="{C3380CC4-5D6E-409C-BE32-E72D297353CC}">
              <c16:uniqueId val="{00000002-18C6-467F-828E-ACAC6B895993}"/>
            </c:ext>
          </c:extLst>
        </c:ser>
        <c:dLbls>
          <c:showLegendKey val="0"/>
          <c:showVal val="0"/>
          <c:showCatName val="0"/>
          <c:showSerName val="0"/>
          <c:showPercent val="0"/>
          <c:showBubbleSize val="0"/>
        </c:dLbls>
        <c:smooth val="0"/>
        <c:axId val="961269663"/>
        <c:axId val="961261023"/>
      </c:lineChart>
      <c:catAx>
        <c:axId val="961269663"/>
        <c:scaling>
          <c:orientation val="minMax"/>
        </c:scaling>
        <c:delete val="0"/>
        <c:axPos val="b"/>
        <c:majorGridlines/>
        <c:numFmt formatCode="General" sourceLinked="1"/>
        <c:majorTickMark val="none"/>
        <c:minorTickMark val="none"/>
        <c:tickLblPos val="low"/>
        <c:spPr>
          <a:noFill/>
          <a:ln w="19050" cap="flat" cmpd="sng" algn="ctr">
            <a:solidFill>
              <a:schemeClr val="bg2">
                <a:lumMod val="50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961261023"/>
        <c:crossesAt val="100"/>
        <c:auto val="1"/>
        <c:lblAlgn val="ctr"/>
        <c:lblOffset val="100"/>
        <c:tickLblSkip val="4"/>
        <c:tickMarkSkip val="4"/>
        <c:noMultiLvlLbl val="1"/>
      </c:catAx>
      <c:valAx>
        <c:axId val="961261023"/>
        <c:scaling>
          <c:orientation val="minMax"/>
          <c:max val="11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1269663"/>
        <c:crosses val="autoZero"/>
        <c:crossBetween val="midCat"/>
        <c:majorUnit val="10"/>
      </c:valAx>
    </c:plotArea>
    <c:legend>
      <c:legendPos val="b"/>
      <c:layout>
        <c:manualLayout>
          <c:xMode val="edge"/>
          <c:yMode val="edge"/>
          <c:x val="0.2030416472911758"/>
          <c:y val="0.1525858563454216"/>
          <c:w val="0.64753684526347943"/>
          <c:h val="5.533001052595268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Graph2'!$S$10:$S$50</c:f>
              <c:numCache>
                <c:formatCode>#,##0</c:formatCode>
                <c:ptCount val="41"/>
                <c:pt idx="0">
                  <c:v>-1080.0183869173052</c:v>
                </c:pt>
                <c:pt idx="1">
                  <c:v>719.33052352030063</c:v>
                </c:pt>
                <c:pt idx="2">
                  <c:v>762.49293180240784</c:v>
                </c:pt>
                <c:pt idx="3">
                  <c:v>772.12241110182367</c:v>
                </c:pt>
                <c:pt idx="4">
                  <c:v>1028.1132024807157</c:v>
                </c:pt>
                <c:pt idx="5">
                  <c:v>759.09049884806154</c:v>
                </c:pt>
                <c:pt idx="6">
                  <c:v>-623.68477631174028</c:v>
                </c:pt>
                <c:pt idx="7">
                  <c:v>-674.78752923553111</c:v>
                </c:pt>
                <c:pt idx="8">
                  <c:v>1812.1936188690015</c:v>
                </c:pt>
                <c:pt idx="9">
                  <c:v>1236.6856190821272</c:v>
                </c:pt>
                <c:pt idx="10">
                  <c:v>-19.657906602718867</c:v>
                </c:pt>
                <c:pt idx="11">
                  <c:v>1198.7453331510187</c:v>
                </c:pt>
                <c:pt idx="12">
                  <c:v>2326.9657814157545</c:v>
                </c:pt>
                <c:pt idx="13">
                  <c:v>-1617.9046240617754</c:v>
                </c:pt>
                <c:pt idx="14">
                  <c:v>459.00937119871378</c:v>
                </c:pt>
                <c:pt idx="15">
                  <c:v>208.93627304997062</c:v>
                </c:pt>
                <c:pt idx="16">
                  <c:v>2796.9984160395688</c:v>
                </c:pt>
                <c:pt idx="17">
                  <c:v>1552.0451195283676</c:v>
                </c:pt>
                <c:pt idx="18">
                  <c:v>1473.953812670894</c:v>
                </c:pt>
                <c:pt idx="19">
                  <c:v>1943.6460234258557</c:v>
                </c:pt>
                <c:pt idx="20">
                  <c:v>-2405.7997962879017</c:v>
                </c:pt>
                <c:pt idx="21">
                  <c:v>-6781.975220321212</c:v>
                </c:pt>
                <c:pt idx="22">
                  <c:v>7885.5479837465682</c:v>
                </c:pt>
                <c:pt idx="23">
                  <c:v>1454.5912257744931</c:v>
                </c:pt>
                <c:pt idx="24">
                  <c:v>2176.2778359213262</c:v>
                </c:pt>
                <c:pt idx="25">
                  <c:v>5035.8799960934557</c:v>
                </c:pt>
                <c:pt idx="26">
                  <c:v>3997.39815503516</c:v>
                </c:pt>
                <c:pt idx="27">
                  <c:v>2352.4238172349869</c:v>
                </c:pt>
                <c:pt idx="28">
                  <c:v>1619.7053391587688</c:v>
                </c:pt>
                <c:pt idx="29">
                  <c:v>1722.8808323357953</c:v>
                </c:pt>
                <c:pt idx="30">
                  <c:v>1175.8115577927674</c:v>
                </c:pt>
                <c:pt idx="31">
                  <c:v>1733.9576192093664</c:v>
                </c:pt>
                <c:pt idx="32">
                  <c:v>2266.7784350720467</c:v>
                </c:pt>
                <c:pt idx="33">
                  <c:v>195.85760268254671</c:v>
                </c:pt>
                <c:pt idx="34">
                  <c:v>785.45121242600726</c:v>
                </c:pt>
                <c:pt idx="35">
                  <c:v>94.196504656400066</c:v>
                </c:pt>
                <c:pt idx="36">
                  <c:v>1991.8095054306905</c:v>
                </c:pt>
                <c:pt idx="37">
                  <c:v>-1340.8896084166481</c:v>
                </c:pt>
                <c:pt idx="38">
                  <c:v>1554.0918941627606</c:v>
                </c:pt>
                <c:pt idx="39">
                  <c:v>-811.99767398036784</c:v>
                </c:pt>
                <c:pt idx="40">
                  <c:v>-373.81462830124656</c:v>
                </c:pt>
              </c:numCache>
            </c:numRef>
          </c:val>
          <c:extLst>
            <c:ext xmlns:c16="http://schemas.microsoft.com/office/drawing/2014/chart" uri="{C3380CC4-5D6E-409C-BE32-E72D297353CC}">
              <c16:uniqueId val="{00000000-38BF-489A-8B60-44CA9B316C60}"/>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Graph2'!$T$10:$T$50</c:f>
              <c:numCache>
                <c:formatCode>#,##0</c:formatCode>
                <c:ptCount val="41"/>
                <c:pt idx="0">
                  <c:v>-593.55133124600115</c:v>
                </c:pt>
                <c:pt idx="1">
                  <c:v>1042.3725069760008</c:v>
                </c:pt>
                <c:pt idx="2">
                  <c:v>-669.97065671700011</c:v>
                </c:pt>
                <c:pt idx="3">
                  <c:v>266.483185571999</c:v>
                </c:pt>
                <c:pt idx="4">
                  <c:v>439.65126394900108</c:v>
                </c:pt>
                <c:pt idx="5">
                  <c:v>370.74710797199987</c:v>
                </c:pt>
                <c:pt idx="6">
                  <c:v>-9.8765924159997667</c:v>
                </c:pt>
                <c:pt idx="7">
                  <c:v>806.92515924299914</c:v>
                </c:pt>
                <c:pt idx="8">
                  <c:v>299.78615917799925</c:v>
                </c:pt>
                <c:pt idx="9">
                  <c:v>149.48092926700156</c:v>
                </c:pt>
                <c:pt idx="10">
                  <c:v>338.74998577999941</c:v>
                </c:pt>
                <c:pt idx="11">
                  <c:v>6.1112555320005413</c:v>
                </c:pt>
                <c:pt idx="12">
                  <c:v>52.474308700999245</c:v>
                </c:pt>
                <c:pt idx="13">
                  <c:v>-39.655842644999211</c:v>
                </c:pt>
                <c:pt idx="14">
                  <c:v>-138.78266241200072</c:v>
                </c:pt>
                <c:pt idx="15">
                  <c:v>65.113893106001342</c:v>
                </c:pt>
                <c:pt idx="16">
                  <c:v>366.83567042099912</c:v>
                </c:pt>
                <c:pt idx="17">
                  <c:v>-320.22518849100015</c:v>
                </c:pt>
                <c:pt idx="18">
                  <c:v>195.70831460800036</c:v>
                </c:pt>
                <c:pt idx="19">
                  <c:v>-90.247221076000642</c:v>
                </c:pt>
                <c:pt idx="20">
                  <c:v>-2707.4941696639999</c:v>
                </c:pt>
                <c:pt idx="21">
                  <c:v>1927.8887486330004</c:v>
                </c:pt>
                <c:pt idx="22">
                  <c:v>739.48510882499977</c:v>
                </c:pt>
                <c:pt idx="23">
                  <c:v>564.52647554699979</c:v>
                </c:pt>
                <c:pt idx="24">
                  <c:v>117.55284611199932</c:v>
                </c:pt>
                <c:pt idx="25">
                  <c:v>32.48419689900129</c:v>
                </c:pt>
                <c:pt idx="26">
                  <c:v>530.1506906679997</c:v>
                </c:pt>
                <c:pt idx="27">
                  <c:v>-98.295025882000118</c:v>
                </c:pt>
                <c:pt idx="28">
                  <c:v>-109.48904048700024</c:v>
                </c:pt>
                <c:pt idx="29">
                  <c:v>-33.262734093999825</c:v>
                </c:pt>
                <c:pt idx="30">
                  <c:v>116.62083538500065</c:v>
                </c:pt>
                <c:pt idx="31">
                  <c:v>-36.368781133000994</c:v>
                </c:pt>
                <c:pt idx="32">
                  <c:v>67.659817918000954</c:v>
                </c:pt>
                <c:pt idx="33">
                  <c:v>-450.45907291799995</c:v>
                </c:pt>
                <c:pt idx="34">
                  <c:v>186.02250419899974</c:v>
                </c:pt>
                <c:pt idx="35">
                  <c:v>187.25218075400062</c:v>
                </c:pt>
                <c:pt idx="36">
                  <c:v>-412.56445086900112</c:v>
                </c:pt>
                <c:pt idx="37">
                  <c:v>-74.295552732999568</c:v>
                </c:pt>
                <c:pt idx="38">
                  <c:v>-319.51009383100063</c:v>
                </c:pt>
                <c:pt idx="39">
                  <c:v>-483.13899068299907</c:v>
                </c:pt>
                <c:pt idx="40">
                  <c:v>-16.461488206000467</c:v>
                </c:pt>
              </c:numCache>
            </c:numRef>
          </c:val>
          <c:extLst>
            <c:ext xmlns:c16="http://schemas.microsoft.com/office/drawing/2014/chart" uri="{C3380CC4-5D6E-409C-BE32-E72D297353CC}">
              <c16:uniqueId val="{00000001-38BF-489A-8B60-44CA9B316C60}"/>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Graph2'!$R$10:$R$50</c:f>
              <c:numCache>
                <c:formatCode>#,##0</c:formatCode>
                <c:ptCount val="41"/>
                <c:pt idx="0">
                  <c:v>-1673.5697181633441</c:v>
                </c:pt>
                <c:pt idx="1">
                  <c:v>1761.7030304963118</c:v>
                </c:pt>
                <c:pt idx="2">
                  <c:v>92.522275085386354</c:v>
                </c:pt>
                <c:pt idx="3">
                  <c:v>1038.6055966738495</c:v>
                </c:pt>
                <c:pt idx="4">
                  <c:v>1467.7644664297113</c:v>
                </c:pt>
                <c:pt idx="5">
                  <c:v>1129.837606820045</c:v>
                </c:pt>
                <c:pt idx="6">
                  <c:v>-633.5613687277073</c:v>
                </c:pt>
                <c:pt idx="7">
                  <c:v>132.13763000746258</c:v>
                </c:pt>
                <c:pt idx="8">
                  <c:v>2111.9797780470108</c:v>
                </c:pt>
                <c:pt idx="9">
                  <c:v>1386.1665483491379</c:v>
                </c:pt>
                <c:pt idx="10">
                  <c:v>319.09207917726599</c:v>
                </c:pt>
                <c:pt idx="11">
                  <c:v>1204.8565886830329</c:v>
                </c:pt>
                <c:pt idx="12">
                  <c:v>2379.4400901167537</c:v>
                </c:pt>
                <c:pt idx="13">
                  <c:v>-1657.560466706811</c:v>
                </c:pt>
                <c:pt idx="14">
                  <c:v>320.22670878673671</c:v>
                </c:pt>
                <c:pt idx="15">
                  <c:v>274.05016615596833</c:v>
                </c:pt>
                <c:pt idx="16">
                  <c:v>3163.8340864605852</c:v>
                </c:pt>
                <c:pt idx="17">
                  <c:v>1231.8199310373166</c:v>
                </c:pt>
                <c:pt idx="18">
                  <c:v>1669.6621272789198</c:v>
                </c:pt>
                <c:pt idx="19">
                  <c:v>1853.3988023498678</c:v>
                </c:pt>
                <c:pt idx="20">
                  <c:v>-5113.2939659518888</c:v>
                </c:pt>
                <c:pt idx="21">
                  <c:v>-4854.0864716882352</c:v>
                </c:pt>
                <c:pt idx="22">
                  <c:v>8625.0330925715389</c:v>
                </c:pt>
                <c:pt idx="23">
                  <c:v>2019.117701321491</c:v>
                </c:pt>
                <c:pt idx="24">
                  <c:v>2293.8306820333819</c:v>
                </c:pt>
                <c:pt idx="25">
                  <c:v>5068.3641929924488</c:v>
                </c:pt>
                <c:pt idx="26">
                  <c:v>4527.5488457031315</c:v>
                </c:pt>
                <c:pt idx="27">
                  <c:v>2254.1287913529668</c:v>
                </c:pt>
                <c:pt idx="28">
                  <c:v>1510.2162986717885</c:v>
                </c:pt>
                <c:pt idx="29">
                  <c:v>1689.6180982418009</c:v>
                </c:pt>
                <c:pt idx="30">
                  <c:v>1292.4323931777617</c:v>
                </c:pt>
                <c:pt idx="31">
                  <c:v>1697.5888380763936</c:v>
                </c:pt>
                <c:pt idx="32">
                  <c:v>2334.4382529900176</c:v>
                </c:pt>
                <c:pt idx="33">
                  <c:v>-254.60147023544414</c:v>
                </c:pt>
                <c:pt idx="34">
                  <c:v>971.47371662501246</c:v>
                </c:pt>
                <c:pt idx="35">
                  <c:v>281.44868541037431</c:v>
                </c:pt>
                <c:pt idx="36">
                  <c:v>1579.245054561703</c:v>
                </c:pt>
                <c:pt idx="37">
                  <c:v>-1415.1851611496531</c:v>
                </c:pt>
                <c:pt idx="38">
                  <c:v>1234.581800331769</c:v>
                </c:pt>
                <c:pt idx="39">
                  <c:v>-1295.1366646633833</c:v>
                </c:pt>
                <c:pt idx="40">
                  <c:v>-390.2761165072443</c:v>
                </c:pt>
              </c:numCache>
            </c:numRef>
          </c:val>
          <c:smooth val="0"/>
          <c:extLst>
            <c:ext xmlns:c16="http://schemas.microsoft.com/office/drawing/2014/chart" uri="{C3380CC4-5D6E-409C-BE32-E72D297353CC}">
              <c16:uniqueId val="{00000002-38BF-489A-8B60-44CA9B316C60}"/>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11BC-4E1B-A113-51D38B1C974B}"/>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BC-4E1B-A113-51D38B1C974B}"/>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BC-4E1B-A113-51D38B1C974B}"/>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BC-4E1B-A113-51D38B1C974B}"/>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(2)'!$CP$9:$CT$9</c:f>
              <c:numCache>
                <c:formatCode>#,##0</c:formatCode>
                <c:ptCount val="5"/>
                <c:pt idx="0">
                  <c:v>-370</c:v>
                </c:pt>
                <c:pt idx="1">
                  <c:v>-430</c:v>
                </c:pt>
                <c:pt idx="2">
                  <c:v>390</c:v>
                </c:pt>
                <c:pt idx="3">
                  <c:v>20</c:v>
                </c:pt>
                <c:pt idx="4">
                  <c:v>-320</c:v>
                </c:pt>
              </c:numCache>
            </c:numRef>
          </c:val>
          <c:extLst>
            <c:ext xmlns:c16="http://schemas.microsoft.com/office/drawing/2014/chart" uri="{C3380CC4-5D6E-409C-BE32-E72D297353CC}">
              <c16:uniqueId val="{00000004-11BC-4E1B-A113-51D38B1C974B}"/>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11BC-4E1B-A113-51D38B1C974B}"/>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BC-4E1B-A113-51D38B1C974B}"/>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BC-4E1B-A113-51D38B1C974B}"/>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BC-4E1B-A113-51D38B1C974B}"/>
                </c:ext>
              </c:extLst>
            </c:dLbl>
            <c:dLbl>
              <c:idx val="3"/>
              <c:layout>
                <c:manualLayout>
                  <c:x val="7.1974819014500374E-3"/>
                  <c:y val="-1.5123536027991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BC-4E1B-A113-51D38B1C974B}"/>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BC-4E1B-A113-51D38B1C974B}"/>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(2)'!$CV$9:$CZ$9</c:f>
              <c:numCache>
                <c:formatCode>#,##0</c:formatCode>
                <c:ptCount val="5"/>
                <c:pt idx="0">
                  <c:v>-20</c:v>
                </c:pt>
                <c:pt idx="1">
                  <c:v>-80</c:v>
                </c:pt>
                <c:pt idx="2">
                  <c:v>-60</c:v>
                </c:pt>
                <c:pt idx="3">
                  <c:v>90</c:v>
                </c:pt>
                <c:pt idx="4">
                  <c:v>30</c:v>
                </c:pt>
              </c:numCache>
            </c:numRef>
          </c:val>
          <c:extLst>
            <c:ext xmlns:c16="http://schemas.microsoft.com/office/drawing/2014/chart" uri="{C3380CC4-5D6E-409C-BE32-E72D297353CC}">
              <c16:uniqueId val="{0000000A-11BC-4E1B-A113-51D38B1C974B}"/>
            </c:ext>
          </c:extLst>
        </c:ser>
        <c:ser>
          <c:idx val="2"/>
          <c:order val="2"/>
          <c:tx>
            <c:v>Total</c:v>
          </c:tx>
          <c:spPr>
            <a:noFill/>
          </c:spPr>
          <c:invertIfNegative val="0"/>
          <c:dLbls>
            <c:dLbl>
              <c:idx val="0"/>
              <c:layout>
                <c:manualLayout>
                  <c:x val="-3.464000689144724E-3"/>
                  <c:y val="5.911265479576000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1BC-4E1B-A113-51D38B1C974B}"/>
                </c:ext>
              </c:extLst>
            </c:dLbl>
            <c:dLbl>
              <c:idx val="1"/>
              <c:layout>
                <c:manualLayout>
                  <c:x val="1.6846074765401761E-3"/>
                  <c:y val="9.80480216059272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BC-4E1B-A113-51D38B1C974B}"/>
                </c:ext>
              </c:extLst>
            </c:dLbl>
            <c:dLbl>
              <c:idx val="2"/>
              <c:layout>
                <c:manualLayout>
                  <c:x val="5.544044622120206E-4"/>
                  <c:y val="6.007557170907909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11BC-4E1B-A113-51D38B1C974B}"/>
                </c:ext>
              </c:extLst>
            </c:dLbl>
            <c:dLbl>
              <c:idx val="3"/>
              <c:layout>
                <c:manualLayout>
                  <c:x val="1.8406001453096601E-3"/>
                  <c:y val="-2.49837392106509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1BC-4E1B-A113-51D38B1C974B}"/>
                </c:ext>
              </c:extLst>
            </c:dLbl>
            <c:dLbl>
              <c:idx val="4"/>
              <c:layout>
                <c:manualLayout>
                  <c:x val="-5.3981114260876605E-3"/>
                  <c:y val="5.2492114784316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1BC-4E1B-A113-51D38B1C974B}"/>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(2)'!$CJ$9:$CN$9</c:f>
              <c:numCache>
                <c:formatCode>#,##0</c:formatCode>
                <c:ptCount val="5"/>
                <c:pt idx="0">
                  <c:v>-390</c:v>
                </c:pt>
                <c:pt idx="1">
                  <c:v>-510</c:v>
                </c:pt>
                <c:pt idx="2">
                  <c:v>330</c:v>
                </c:pt>
                <c:pt idx="3">
                  <c:v>110</c:v>
                </c:pt>
                <c:pt idx="4">
                  <c:v>-290</c:v>
                </c:pt>
              </c:numCache>
            </c:numRef>
          </c:val>
          <c:extLst>
            <c:ext xmlns:c16="http://schemas.microsoft.com/office/drawing/2014/chart" uri="{C3380CC4-5D6E-409C-BE32-E72D297353CC}">
              <c16:uniqueId val="{00000010-11BC-4E1B-A113-51D38B1C974B}"/>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400"/>
          <c:min val="-6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1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3'!$AN$10:$AN$50</c:f>
              <c:numCache>
                <c:formatCode>#\ ##0.0</c:formatCode>
                <c:ptCount val="41"/>
                <c:pt idx="0">
                  <c:v>100</c:v>
                </c:pt>
                <c:pt idx="1">
                  <c:v>100.30059379678742</c:v>
                </c:pt>
                <c:pt idx="2">
                  <c:v>98.325470272469005</c:v>
                </c:pt>
                <c:pt idx="3">
                  <c:v>98.302193436190123</c:v>
                </c:pt>
                <c:pt idx="4">
                  <c:v>98.451410044844522</c:v>
                </c:pt>
                <c:pt idx="5">
                  <c:v>99.016861553212649</c:v>
                </c:pt>
                <c:pt idx="6">
                  <c:v>99.754604430425388</c:v>
                </c:pt>
                <c:pt idx="7">
                  <c:v>101.65185073186032</c:v>
                </c:pt>
                <c:pt idx="8">
                  <c:v>103.33513357172966</c:v>
                </c:pt>
                <c:pt idx="9">
                  <c:v>103.80558931426719</c:v>
                </c:pt>
                <c:pt idx="10">
                  <c:v>105.55805087553422</c:v>
                </c:pt>
                <c:pt idx="11">
                  <c:v>106.31739821594424</c:v>
                </c:pt>
                <c:pt idx="12">
                  <c:v>106.53036649610661</c:v>
                </c:pt>
                <c:pt idx="13">
                  <c:v>107.16984192356949</c:v>
                </c:pt>
                <c:pt idx="14">
                  <c:v>108.64384644319607</c:v>
                </c:pt>
                <c:pt idx="15">
                  <c:v>107.80515804093973</c:v>
                </c:pt>
                <c:pt idx="16">
                  <c:v>111.16604629272156</c:v>
                </c:pt>
                <c:pt idx="17">
                  <c:v>111.36086933045415</c:v>
                </c:pt>
                <c:pt idx="18">
                  <c:v>112.65378690191727</c:v>
                </c:pt>
                <c:pt idx="19">
                  <c:v>113.12306339992209</c:v>
                </c:pt>
                <c:pt idx="20">
                  <c:v>105.03684021983737</c:v>
                </c:pt>
                <c:pt idx="21">
                  <c:v>112.36438868502393</c:v>
                </c:pt>
                <c:pt idx="22">
                  <c:v>115.50525780799219</c:v>
                </c:pt>
                <c:pt idx="23">
                  <c:v>118.15057348112813</c:v>
                </c:pt>
                <c:pt idx="24">
                  <c:v>119.96226581569209</c:v>
                </c:pt>
                <c:pt idx="25">
                  <c:v>121.60551341045873</c:v>
                </c:pt>
                <c:pt idx="26">
                  <c:v>121.91680389627071</c:v>
                </c:pt>
                <c:pt idx="27">
                  <c:v>121.64060029250396</c:v>
                </c:pt>
                <c:pt idx="28">
                  <c:v>122.34377211064648</c:v>
                </c:pt>
                <c:pt idx="29">
                  <c:v>121.77083511529889</c:v>
                </c:pt>
                <c:pt idx="30">
                  <c:v>122.30993668877572</c:v>
                </c:pt>
                <c:pt idx="31">
                  <c:v>122.38628479484117</c:v>
                </c:pt>
                <c:pt idx="32">
                  <c:v>122.81281778014463</c:v>
                </c:pt>
                <c:pt idx="33">
                  <c:v>120.41061410387847</c:v>
                </c:pt>
                <c:pt idx="34">
                  <c:v>121.28211700990816</c:v>
                </c:pt>
                <c:pt idx="35">
                  <c:v>120.82513737553757</c:v>
                </c:pt>
                <c:pt idx="36">
                  <c:v>118.90468332628141</c:v>
                </c:pt>
                <c:pt idx="37">
                  <c:v>118.42359851661509</c:v>
                </c:pt>
                <c:pt idx="38">
                  <c:v>117.24794965192152</c:v>
                </c:pt>
                <c:pt idx="39">
                  <c:v>115.467116436228</c:v>
                </c:pt>
                <c:pt idx="40">
                  <c:v>114.0737775101198</c:v>
                </c:pt>
              </c:numCache>
            </c:numRef>
          </c:val>
          <c:smooth val="0"/>
          <c:extLst>
            <c:ext xmlns:c16="http://schemas.microsoft.com/office/drawing/2014/chart" uri="{C3380CC4-5D6E-409C-BE32-E72D297353CC}">
              <c16:uniqueId val="{00000000-4DA7-40D5-99F5-4A769D4FA8CD}"/>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3'!$AM$10:$AM$50</c:f>
              <c:numCache>
                <c:formatCode>#\ ##0.0</c:formatCode>
                <c:ptCount val="41"/>
                <c:pt idx="0">
                  <c:v>100</c:v>
                </c:pt>
                <c:pt idx="1">
                  <c:v>101.01589427115375</c:v>
                </c:pt>
                <c:pt idx="2">
                  <c:v>99.960994162846134</c:v>
                </c:pt>
                <c:pt idx="3">
                  <c:v>99.972078649671232</c:v>
                </c:pt>
                <c:pt idx="4">
                  <c:v>100.3449761730258</c:v>
                </c:pt>
                <c:pt idx="5">
                  <c:v>100.10689632847027</c:v>
                </c:pt>
                <c:pt idx="6">
                  <c:v>99.758982292570295</c:v>
                </c:pt>
                <c:pt idx="7">
                  <c:v>100.17542746488681</c:v>
                </c:pt>
                <c:pt idx="8">
                  <c:v>100.45820329421022</c:v>
                </c:pt>
                <c:pt idx="9">
                  <c:v>101.0878007603051</c:v>
                </c:pt>
                <c:pt idx="10">
                  <c:v>101.52940953037</c:v>
                </c:pt>
                <c:pt idx="11">
                  <c:v>102.43569645865071</c:v>
                </c:pt>
                <c:pt idx="12">
                  <c:v>103.1608178099471</c:v>
                </c:pt>
                <c:pt idx="13">
                  <c:v>103.81366438356588</c:v>
                </c:pt>
                <c:pt idx="14">
                  <c:v>104.28046902136019</c:v>
                </c:pt>
                <c:pt idx="15">
                  <c:v>105.27404060448329</c:v>
                </c:pt>
                <c:pt idx="16">
                  <c:v>105.77075451507565</c:v>
                </c:pt>
                <c:pt idx="17">
                  <c:v>106.51170425649474</c:v>
                </c:pt>
                <c:pt idx="18">
                  <c:v>107.60230293673112</c:v>
                </c:pt>
                <c:pt idx="19">
                  <c:v>108.53340880208333</c:v>
                </c:pt>
                <c:pt idx="20">
                  <c:v>105.35034313149718</c:v>
                </c:pt>
                <c:pt idx="21">
                  <c:v>107.61884512681029</c:v>
                </c:pt>
                <c:pt idx="22">
                  <c:v>109.74578834758823</c:v>
                </c:pt>
                <c:pt idx="23">
                  <c:v>110.5779429083362</c:v>
                </c:pt>
                <c:pt idx="24">
                  <c:v>112.62954829096645</c:v>
                </c:pt>
                <c:pt idx="25">
                  <c:v>113.61811462084137</c:v>
                </c:pt>
                <c:pt idx="26">
                  <c:v>115.17212940838417</c:v>
                </c:pt>
                <c:pt idx="27">
                  <c:v>115.85844427317748</c:v>
                </c:pt>
                <c:pt idx="28">
                  <c:v>115.95503931810582</c:v>
                </c:pt>
                <c:pt idx="29">
                  <c:v>116.40539963659336</c:v>
                </c:pt>
                <c:pt idx="30">
                  <c:v>116.89709789875235</c:v>
                </c:pt>
                <c:pt idx="31">
                  <c:v>117.32500555825322</c:v>
                </c:pt>
                <c:pt idx="32">
                  <c:v>117.79884471720123</c:v>
                </c:pt>
                <c:pt idx="33">
                  <c:v>118.75094098936958</c:v>
                </c:pt>
                <c:pt idx="34">
                  <c:v>119.46632478011769</c:v>
                </c:pt>
                <c:pt idx="35">
                  <c:v>120.15569528017365</c:v>
                </c:pt>
                <c:pt idx="36">
                  <c:v>120.22900555019835</c:v>
                </c:pt>
                <c:pt idx="37">
                  <c:v>120.35959082737469</c:v>
                </c:pt>
                <c:pt idx="38">
                  <c:v>121.91458059804643</c:v>
                </c:pt>
                <c:pt idx="39">
                  <c:v>122.05641066120796</c:v>
                </c:pt>
                <c:pt idx="40">
                  <c:v>122.51444263110285</c:v>
                </c:pt>
              </c:numCache>
            </c:numRef>
          </c:val>
          <c:smooth val="0"/>
          <c:extLst>
            <c:ext xmlns:c16="http://schemas.microsoft.com/office/drawing/2014/chart" uri="{C3380CC4-5D6E-409C-BE32-E72D297353CC}">
              <c16:uniqueId val="{00000001-4DA7-40D5-99F5-4A769D4FA8CD}"/>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3'!$AO$10:$AO$50</c:f>
              <c:numCache>
                <c:formatCode>#\ ##0.0</c:formatCode>
                <c:ptCount val="41"/>
                <c:pt idx="0">
                  <c:v>100</c:v>
                </c:pt>
                <c:pt idx="1">
                  <c:v>100.68698702276555</c:v>
                </c:pt>
                <c:pt idx="2">
                  <c:v>100.86376724501176</c:v>
                </c:pt>
                <c:pt idx="3">
                  <c:v>101.24376354199822</c:v>
                </c:pt>
                <c:pt idx="4">
                  <c:v>102.08420889485237</c:v>
                </c:pt>
                <c:pt idx="5">
                  <c:v>102.54471755932057</c:v>
                </c:pt>
                <c:pt idx="6">
                  <c:v>102.25427021109776</c:v>
                </c:pt>
                <c:pt idx="7">
                  <c:v>102.04026614801312</c:v>
                </c:pt>
                <c:pt idx="8">
                  <c:v>102.70076265870884</c:v>
                </c:pt>
                <c:pt idx="9">
                  <c:v>103.61214651993771</c:v>
                </c:pt>
                <c:pt idx="10">
                  <c:v>103.35124924405727</c:v>
                </c:pt>
                <c:pt idx="11">
                  <c:v>104.36384455745544</c:v>
                </c:pt>
                <c:pt idx="12">
                  <c:v>106.23129375317006</c:v>
                </c:pt>
                <c:pt idx="13">
                  <c:v>105.41451737664399</c:v>
                </c:pt>
                <c:pt idx="14">
                  <c:v>105.63709323570988</c:v>
                </c:pt>
                <c:pt idx="15">
                  <c:v>105.70500873906934</c:v>
                </c:pt>
                <c:pt idx="16">
                  <c:v>107.07694020949556</c:v>
                </c:pt>
                <c:pt idx="17">
                  <c:v>107.3087767297247</c:v>
                </c:pt>
                <c:pt idx="18">
                  <c:v>107.18554665473556</c:v>
                </c:pt>
                <c:pt idx="19">
                  <c:v>108.2899195564973</c:v>
                </c:pt>
                <c:pt idx="20">
                  <c:v>106.60428846715844</c:v>
                </c:pt>
                <c:pt idx="21">
                  <c:v>103.05596038915795</c:v>
                </c:pt>
                <c:pt idx="22">
                  <c:v>107.15610818840848</c:v>
                </c:pt>
                <c:pt idx="23">
                  <c:v>107.79616960233891</c:v>
                </c:pt>
                <c:pt idx="24">
                  <c:v>108.39989944027025</c:v>
                </c:pt>
                <c:pt idx="25">
                  <c:v>111.0881442766722</c:v>
                </c:pt>
                <c:pt idx="26">
                  <c:v>113.38804308688293</c:v>
                </c:pt>
                <c:pt idx="27">
                  <c:v>114.80796591007396</c:v>
                </c:pt>
                <c:pt idx="28">
                  <c:v>115.52819661729683</c:v>
                </c:pt>
                <c:pt idx="29">
                  <c:v>116.28401637312773</c:v>
                </c:pt>
                <c:pt idx="30">
                  <c:v>116.81149472397775</c:v>
                </c:pt>
                <c:pt idx="31">
                  <c:v>117.08588769881199</c:v>
                </c:pt>
                <c:pt idx="32">
                  <c:v>118.18328282593859</c:v>
                </c:pt>
                <c:pt idx="33">
                  <c:v>117.88741187543097</c:v>
                </c:pt>
                <c:pt idx="34">
                  <c:v>117.79834080296735</c:v>
                </c:pt>
                <c:pt idx="35">
                  <c:v>117.49360281137476</c:v>
                </c:pt>
                <c:pt idx="36">
                  <c:v>118.44900488923746</c:v>
                </c:pt>
                <c:pt idx="37">
                  <c:v>117.17603152719963</c:v>
                </c:pt>
                <c:pt idx="38">
                  <c:v>117.60325950775035</c:v>
                </c:pt>
                <c:pt idx="39">
                  <c:v>117.23601129083667</c:v>
                </c:pt>
                <c:pt idx="40">
                  <c:v>116.87220825033837</c:v>
                </c:pt>
              </c:numCache>
            </c:numRef>
          </c:val>
          <c:smooth val="0"/>
          <c:extLst>
            <c:ext xmlns:c16="http://schemas.microsoft.com/office/drawing/2014/chart" uri="{C3380CC4-5D6E-409C-BE32-E72D297353CC}">
              <c16:uniqueId val="{00000002-4DA7-40D5-99F5-4A769D4FA8CD}"/>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3'!$AP$10:$AP$50</c:f>
              <c:numCache>
                <c:formatCode>#\ ##0.0</c:formatCode>
                <c:ptCount val="41"/>
                <c:pt idx="0">
                  <c:v>100</c:v>
                </c:pt>
                <c:pt idx="1">
                  <c:v>100.36174192317111</c:v>
                </c:pt>
                <c:pt idx="2">
                  <c:v>100.80932159435267</c:v>
                </c:pt>
                <c:pt idx="3">
                  <c:v>101.09231348788353</c:v>
                </c:pt>
                <c:pt idx="4">
                  <c:v>101.14453284436686</c:v>
                </c:pt>
                <c:pt idx="5">
                  <c:v>101.44185447809429</c:v>
                </c:pt>
                <c:pt idx="6">
                  <c:v>101.27077644709787</c:v>
                </c:pt>
                <c:pt idx="7">
                  <c:v>101.09647285203619</c:v>
                </c:pt>
                <c:pt idx="8">
                  <c:v>101.25994379429983</c:v>
                </c:pt>
                <c:pt idx="9">
                  <c:v>101.29503024014829</c:v>
                </c:pt>
                <c:pt idx="10">
                  <c:v>101.24437212103823</c:v>
                </c:pt>
                <c:pt idx="11">
                  <c:v>100.84248423046745</c:v>
                </c:pt>
                <c:pt idx="12">
                  <c:v>100.46859235364568</c:v>
                </c:pt>
                <c:pt idx="13">
                  <c:v>99.828001668991078</c:v>
                </c:pt>
                <c:pt idx="14">
                  <c:v>99.470777536302194</c:v>
                </c:pt>
                <c:pt idx="15">
                  <c:v>99.63913897730788</c:v>
                </c:pt>
                <c:pt idx="16">
                  <c:v>99.897964484511022</c:v>
                </c:pt>
                <c:pt idx="17">
                  <c:v>100.29035976487617</c:v>
                </c:pt>
                <c:pt idx="18">
                  <c:v>101.07584636548425</c:v>
                </c:pt>
                <c:pt idx="19">
                  <c:v>101.24534915154013</c:v>
                </c:pt>
                <c:pt idx="20">
                  <c:v>101.20737483813853</c:v>
                </c:pt>
                <c:pt idx="21">
                  <c:v>99.874533661639845</c:v>
                </c:pt>
                <c:pt idx="22">
                  <c:v>101.02382859673405</c:v>
                </c:pt>
                <c:pt idx="23">
                  <c:v>101.08498325906092</c:v>
                </c:pt>
                <c:pt idx="24">
                  <c:v>101.562176292101</c:v>
                </c:pt>
                <c:pt idx="25">
                  <c:v>101.85162010122659</c:v>
                </c:pt>
                <c:pt idx="26">
                  <c:v>102.38610153450702</c:v>
                </c:pt>
                <c:pt idx="27">
                  <c:v>102.62505990244564</c:v>
                </c:pt>
                <c:pt idx="28">
                  <c:v>102.81531911703104</c:v>
                </c:pt>
                <c:pt idx="29">
                  <c:v>103.2720398969646</c:v>
                </c:pt>
                <c:pt idx="30">
                  <c:v>103.55507922945104</c:v>
                </c:pt>
                <c:pt idx="31">
                  <c:v>104.34811087007965</c:v>
                </c:pt>
                <c:pt idx="32">
                  <c:v>104.7753728439337</c:v>
                </c:pt>
                <c:pt idx="33">
                  <c:v>105.11478298417455</c:v>
                </c:pt>
                <c:pt idx="34">
                  <c:v>105.63693252754116</c:v>
                </c:pt>
                <c:pt idx="35">
                  <c:v>106.12312012363422</c:v>
                </c:pt>
                <c:pt idx="36">
                  <c:v>106.50365010846326</c:v>
                </c:pt>
                <c:pt idx="37">
                  <c:v>106.89969787596283</c:v>
                </c:pt>
                <c:pt idx="38">
                  <c:v>107.22577467896674</c:v>
                </c:pt>
                <c:pt idx="39">
                  <c:v>106.88985073484625</c:v>
                </c:pt>
                <c:pt idx="40">
                  <c:v>107.12517945652446</c:v>
                </c:pt>
              </c:numCache>
            </c:numRef>
          </c:val>
          <c:smooth val="0"/>
          <c:extLst>
            <c:ext xmlns:c16="http://schemas.microsoft.com/office/drawing/2014/chart" uri="{C3380CC4-5D6E-409C-BE32-E72D297353CC}">
              <c16:uniqueId val="{00000003-4DA7-40D5-99F5-4A769D4FA8CD}"/>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4"/>
          <c:min val="98"/>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t" anchorCtr="1"/>
          <a:lstStyle/>
          <a:p>
            <a:pPr>
              <a:defRPr sz="1000" b="0" i="0" u="none" strike="noStrike" baseline="0">
                <a:solidFill>
                  <a:srgbClr val="000000"/>
                </a:solidFill>
                <a:latin typeface="Calibri"/>
                <a:ea typeface="Calibri"/>
                <a:cs typeface="Calibri"/>
              </a:defRPr>
            </a:pPr>
            <a:r>
              <a:rPr lang="fr-FR" sz="1400" b="1" i="0" baseline="0">
                <a:effectLst/>
              </a:rPr>
              <a:t>Contrat d'apprentissage commencés dans le trimestre et en cours</a:t>
            </a:r>
          </a:p>
          <a:p>
            <a:pPr>
              <a:defRPr sz="1000" b="0" i="0" u="none" strike="noStrike" baseline="0">
                <a:solidFill>
                  <a:srgbClr val="000000"/>
                </a:solidFill>
                <a:latin typeface="Calibri"/>
                <a:ea typeface="Calibri"/>
                <a:cs typeface="Calibri"/>
              </a:defRPr>
            </a:pPr>
            <a:r>
              <a:rPr lang="fr-FR" sz="1400" b="1" i="0" baseline="0">
                <a:effectLst/>
              </a:rPr>
              <a:t>au 31 mars de chaque année, dans le Var </a:t>
            </a:r>
            <a:r>
              <a:rPr lang="fr-FR" sz="1200" b="0" i="1" baseline="0">
                <a:effectLst/>
              </a:rPr>
              <a:t>(données brutes, en nombre)</a:t>
            </a:r>
            <a:endParaRPr lang="fr-FR" sz="1200" b="0" i="1">
              <a:effectLst/>
            </a:endParaRPr>
          </a:p>
        </c:rich>
      </c:tx>
      <c:layout>
        <c:manualLayout>
          <c:xMode val="edge"/>
          <c:yMode val="edge"/>
          <c:x val="0.12417155436797837"/>
          <c:y val="2.04356816140688E-2"/>
        </c:manualLayout>
      </c:layout>
      <c:overlay val="0"/>
      <c:spPr>
        <a:noFill/>
        <a:ln w="25400">
          <a:noFill/>
        </a:ln>
      </c:spPr>
    </c:title>
    <c:autoTitleDeleted val="0"/>
    <c:plotArea>
      <c:layout>
        <c:manualLayout>
          <c:layoutTarget val="inner"/>
          <c:xMode val="edge"/>
          <c:yMode val="edge"/>
          <c:x val="6.1589781983542202E-2"/>
          <c:y val="0.22718177019598126"/>
          <c:w val="0.93016067977190131"/>
          <c:h val="0.45357743553426189"/>
        </c:manualLayout>
      </c:layout>
      <c:barChart>
        <c:barDir val="col"/>
        <c:grouping val="stacked"/>
        <c:varyColors val="0"/>
        <c:ser>
          <c:idx val="0"/>
          <c:order val="0"/>
          <c:tx>
            <c:v>Cumul des entrées sur un trimestre (échelle de gauche)</c:v>
          </c:tx>
          <c:spPr>
            <a:ln w="25400">
              <a:noFill/>
            </a:ln>
          </c:spPr>
          <c:invertIfNegative val="0"/>
          <c:cat>
            <c:multiLvlStrRef>
              <c:f>'Graph appr (trim)'!$A$3:$B$13</c:f>
              <c:multiLvlStrCache>
                <c:ptCount val="11"/>
                <c:lvl>
                  <c:pt idx="0">
                    <c:v>T1</c:v>
                  </c:pt>
                  <c:pt idx="1">
                    <c:v>T1</c:v>
                  </c:pt>
                  <c:pt idx="2">
                    <c:v>T1</c:v>
                  </c:pt>
                  <c:pt idx="3">
                    <c:v>T1</c:v>
                  </c:pt>
                  <c:pt idx="4">
                    <c:v>T1</c:v>
                  </c:pt>
                  <c:pt idx="5">
                    <c:v>T1</c:v>
                  </c:pt>
                  <c:pt idx="6">
                    <c:v>T1</c:v>
                  </c:pt>
                  <c:pt idx="7">
                    <c:v>T1</c:v>
                  </c:pt>
                  <c:pt idx="8">
                    <c:v>T1</c:v>
                  </c:pt>
                  <c:pt idx="9">
                    <c:v>T1</c:v>
                  </c:pt>
                  <c:pt idx="10">
                    <c:v>T1</c:v>
                  </c:pt>
                </c:lvl>
                <c:lvl>
                  <c:pt idx="0">
                    <c:v>2015</c:v>
                  </c:pt>
                  <c:pt idx="1">
                    <c:v>2016</c:v>
                  </c:pt>
                  <c:pt idx="2">
                    <c:v>2017</c:v>
                  </c:pt>
                  <c:pt idx="3">
                    <c:v>2018</c:v>
                  </c:pt>
                  <c:pt idx="4">
                    <c:v>2019</c:v>
                  </c:pt>
                  <c:pt idx="5">
                    <c:v>2020</c:v>
                  </c:pt>
                  <c:pt idx="6">
                    <c:v>2021</c:v>
                  </c:pt>
                  <c:pt idx="7">
                    <c:v>2022</c:v>
                  </c:pt>
                  <c:pt idx="8">
                    <c:v>2023</c:v>
                  </c:pt>
                  <c:pt idx="9">
                    <c:v>2024</c:v>
                  </c:pt>
                  <c:pt idx="10">
                    <c:v>2025</c:v>
                  </c:pt>
                </c:lvl>
              </c:multiLvlStrCache>
            </c:multiLvlStrRef>
          </c:cat>
          <c:val>
            <c:numRef>
              <c:f>'Graph appr (trim)'!$M$3:$M$13</c:f>
              <c:numCache>
                <c:formatCode>#,##0</c:formatCode>
                <c:ptCount val="11"/>
                <c:pt idx="0">
                  <c:v>155</c:v>
                </c:pt>
                <c:pt idx="1">
                  <c:v>130</c:v>
                </c:pt>
                <c:pt idx="2">
                  <c:v>143</c:v>
                </c:pt>
                <c:pt idx="3">
                  <c:v>144</c:v>
                </c:pt>
                <c:pt idx="4">
                  <c:v>193</c:v>
                </c:pt>
                <c:pt idx="5">
                  <c:v>429</c:v>
                </c:pt>
                <c:pt idx="6">
                  <c:v>991</c:v>
                </c:pt>
                <c:pt idx="7">
                  <c:v>1008</c:v>
                </c:pt>
                <c:pt idx="8">
                  <c:v>922</c:v>
                </c:pt>
                <c:pt idx="9">
                  <c:v>1126</c:v>
                </c:pt>
                <c:pt idx="10">
                  <c:v>927</c:v>
                </c:pt>
              </c:numCache>
            </c:numRef>
          </c:val>
          <c:extLst>
            <c:ext xmlns:c16="http://schemas.microsoft.com/office/drawing/2014/chart" uri="{C3380CC4-5D6E-409C-BE32-E72D297353CC}">
              <c16:uniqueId val="{00000000-4078-45B7-99E3-B0500AAD8952}"/>
            </c:ext>
          </c:extLst>
        </c:ser>
        <c:dLbls>
          <c:showLegendKey val="0"/>
          <c:showVal val="0"/>
          <c:showCatName val="0"/>
          <c:showSerName val="0"/>
          <c:showPercent val="0"/>
          <c:showBubbleSize val="0"/>
        </c:dLbls>
        <c:gapWidth val="150"/>
        <c:overlap val="100"/>
        <c:axId val="762273071"/>
        <c:axId val="1"/>
      </c:barChart>
      <c:lineChart>
        <c:grouping val="standard"/>
        <c:varyColors val="0"/>
        <c:ser>
          <c:idx val="1"/>
          <c:order val="1"/>
          <c:tx>
            <c:v>Stocks de bénéficiaires en fin de 1ers trimestres (échelle de droite)</c:v>
          </c:tx>
          <c:spPr>
            <a:ln>
              <a:solidFill>
                <a:srgbClr val="F79646">
                  <a:lumMod val="75000"/>
                </a:srgbClr>
              </a:solidFill>
            </a:ln>
          </c:spPr>
          <c:marker>
            <c:symbol val="none"/>
          </c:marker>
          <c:cat>
            <c:multiLvlStrRef>
              <c:f>'Graph appr (trim)'!$A$3:$B$13</c:f>
              <c:multiLvlStrCache>
                <c:ptCount val="11"/>
                <c:lvl>
                  <c:pt idx="0">
                    <c:v>T1</c:v>
                  </c:pt>
                  <c:pt idx="1">
                    <c:v>T1</c:v>
                  </c:pt>
                  <c:pt idx="2">
                    <c:v>T1</c:v>
                  </c:pt>
                  <c:pt idx="3">
                    <c:v>T1</c:v>
                  </c:pt>
                  <c:pt idx="4">
                    <c:v>T1</c:v>
                  </c:pt>
                  <c:pt idx="5">
                    <c:v>T1</c:v>
                  </c:pt>
                  <c:pt idx="6">
                    <c:v>T1</c:v>
                  </c:pt>
                  <c:pt idx="7">
                    <c:v>T1</c:v>
                  </c:pt>
                  <c:pt idx="8">
                    <c:v>T1</c:v>
                  </c:pt>
                  <c:pt idx="9">
                    <c:v>T1</c:v>
                  </c:pt>
                  <c:pt idx="10">
                    <c:v>T1</c:v>
                  </c:pt>
                </c:lvl>
                <c:lvl>
                  <c:pt idx="0">
                    <c:v>2015</c:v>
                  </c:pt>
                  <c:pt idx="1">
                    <c:v>2016</c:v>
                  </c:pt>
                  <c:pt idx="2">
                    <c:v>2017</c:v>
                  </c:pt>
                  <c:pt idx="3">
                    <c:v>2018</c:v>
                  </c:pt>
                  <c:pt idx="4">
                    <c:v>2019</c:v>
                  </c:pt>
                  <c:pt idx="5">
                    <c:v>2020</c:v>
                  </c:pt>
                  <c:pt idx="6">
                    <c:v>2021</c:v>
                  </c:pt>
                  <c:pt idx="7">
                    <c:v>2022</c:v>
                  </c:pt>
                  <c:pt idx="8">
                    <c:v>2023</c:v>
                  </c:pt>
                  <c:pt idx="9">
                    <c:v>2024</c:v>
                  </c:pt>
                  <c:pt idx="10">
                    <c:v>2025</c:v>
                  </c:pt>
                </c:lvl>
              </c:multiLvlStrCache>
            </c:multiLvlStrRef>
          </c:cat>
          <c:val>
            <c:numRef>
              <c:f>'Graph appr (trim)'!$N$3:$N$13</c:f>
              <c:numCache>
                <c:formatCode>#,##0</c:formatCode>
                <c:ptCount val="11"/>
                <c:pt idx="0">
                  <c:v>5710</c:v>
                </c:pt>
                <c:pt idx="1">
                  <c:v>5637</c:v>
                </c:pt>
                <c:pt idx="2">
                  <c:v>5687</c:v>
                </c:pt>
                <c:pt idx="3">
                  <c:v>5549</c:v>
                </c:pt>
                <c:pt idx="4">
                  <c:v>5458</c:v>
                </c:pt>
                <c:pt idx="5">
                  <c:v>6006</c:v>
                </c:pt>
                <c:pt idx="6">
                  <c:v>8700</c:v>
                </c:pt>
                <c:pt idx="7">
                  <c:v>10538</c:v>
                </c:pt>
                <c:pt idx="8">
                  <c:v>11608</c:v>
                </c:pt>
                <c:pt idx="9">
                  <c:v>12138</c:v>
                </c:pt>
                <c:pt idx="10">
                  <c:v>12556</c:v>
                </c:pt>
              </c:numCache>
            </c:numRef>
          </c:val>
          <c:smooth val="0"/>
          <c:extLst>
            <c:ext xmlns:c16="http://schemas.microsoft.com/office/drawing/2014/chart" uri="{C3380CC4-5D6E-409C-BE32-E72D297353CC}">
              <c16:uniqueId val="{00000001-4078-45B7-99E3-B0500AAD8952}"/>
            </c:ext>
          </c:extLst>
        </c:ser>
        <c:dLbls>
          <c:showLegendKey val="0"/>
          <c:showVal val="0"/>
          <c:showCatName val="0"/>
          <c:showSerName val="0"/>
          <c:showPercent val="0"/>
          <c:showBubbleSize val="0"/>
        </c:dLbls>
        <c:marker val="1"/>
        <c:smooth val="0"/>
        <c:axId val="271547215"/>
        <c:axId val="260635439"/>
      </c:lineChart>
      <c:catAx>
        <c:axId val="762273071"/>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noMultiLvlLbl val="0"/>
      </c:catAx>
      <c:valAx>
        <c:axId val="1"/>
        <c:scaling>
          <c:orientation val="minMax"/>
          <c:max val="12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chemeClr val="accent1">
                    <a:lumMod val="75000"/>
                  </a:schemeClr>
                </a:solidFill>
                <a:latin typeface="Calibri"/>
                <a:ea typeface="Calibri"/>
                <a:cs typeface="Calibri"/>
              </a:defRPr>
            </a:pPr>
            <a:endParaRPr lang="fr-FR"/>
          </a:p>
        </c:txPr>
        <c:crossAx val="762273071"/>
        <c:crosses val="autoZero"/>
        <c:crossBetween val="between"/>
        <c:majorUnit val="200"/>
      </c:valAx>
      <c:valAx>
        <c:axId val="260635439"/>
        <c:scaling>
          <c:orientation val="minMax"/>
        </c:scaling>
        <c:delete val="0"/>
        <c:axPos val="r"/>
        <c:numFmt formatCode="#,##0" sourceLinked="1"/>
        <c:majorTickMark val="out"/>
        <c:minorTickMark val="none"/>
        <c:tickLblPos val="nextTo"/>
        <c:txPr>
          <a:bodyPr/>
          <a:lstStyle/>
          <a:p>
            <a:pPr>
              <a:defRPr>
                <a:solidFill>
                  <a:schemeClr val="accent6">
                    <a:lumMod val="75000"/>
                  </a:schemeClr>
                </a:solidFill>
              </a:defRPr>
            </a:pPr>
            <a:endParaRPr lang="fr-FR"/>
          </a:p>
        </c:txPr>
        <c:crossAx val="271547215"/>
        <c:crosses val="max"/>
        <c:crossBetween val="between"/>
      </c:valAx>
      <c:catAx>
        <c:axId val="271547215"/>
        <c:scaling>
          <c:orientation val="minMax"/>
        </c:scaling>
        <c:delete val="1"/>
        <c:axPos val="b"/>
        <c:numFmt formatCode="General" sourceLinked="1"/>
        <c:majorTickMark val="out"/>
        <c:minorTickMark val="none"/>
        <c:tickLblPos val="nextTo"/>
        <c:crossAx val="260635439"/>
        <c:crosses val="autoZero"/>
        <c:auto val="1"/>
        <c:lblAlgn val="ctr"/>
        <c:lblOffset val="100"/>
        <c:noMultiLvlLbl val="0"/>
      </c:catAx>
    </c:plotArea>
    <c:legend>
      <c:legendPos val="r"/>
      <c:layout>
        <c:manualLayout>
          <c:xMode val="edge"/>
          <c:yMode val="edge"/>
          <c:x val="6.8231362776403851E-3"/>
          <c:y val="0.15167623940906591"/>
          <c:w val="0.86504187620818551"/>
          <c:h val="5.6557293733508762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chemeClr val="accent6"/>
              </a:solidFill>
              <a:prstDash val="solid"/>
            </a:ln>
          </c:spPr>
          <c:marker>
            <c:symbol val="none"/>
          </c:marker>
          <c:cat>
            <c:multiLvlStrRef>
              <c:f>'dates trim'!$B$133:$C$300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2015</c:v>
                  </c:pt>
                  <c:pt idx="4">
                    <c:v>2016</c:v>
                  </c:pt>
                  <c:pt idx="8">
                    <c:v>2017</c:v>
                  </c:pt>
                  <c:pt idx="12">
                    <c:v>2018</c:v>
                  </c:pt>
                  <c:pt idx="16">
                    <c:v>2019</c:v>
                  </c:pt>
                  <c:pt idx="20">
                    <c:v>2020</c:v>
                  </c:pt>
                  <c:pt idx="24">
                    <c:v>2021</c:v>
                  </c:pt>
                  <c:pt idx="28">
                    <c:v>2022</c:v>
                  </c:pt>
                  <c:pt idx="32">
                    <c:v>2023</c:v>
                  </c:pt>
                  <c:pt idx="36">
                    <c:v>2024</c:v>
                  </c:pt>
                  <c:pt idx="40">
                    <c:v>2025</c:v>
                  </c:pt>
                  <c:pt idx="44">
                    <c:v>2026</c:v>
                  </c:pt>
                  <c:pt idx="48">
                    <c:v>2027</c:v>
                  </c:pt>
                </c:lvl>
              </c:multiLvlStrCache>
            </c:multiLvlStrRef>
          </c:cat>
          <c:val>
            <c:numRef>
              <c:f>Données!$C$141:$C$181</c:f>
              <c:numCache>
                <c:formatCode>#\ ##0.0</c:formatCode>
                <c:ptCount val="41"/>
                <c:pt idx="0">
                  <c:v>11.4</c:v>
                </c:pt>
                <c:pt idx="1">
                  <c:v>11.7</c:v>
                </c:pt>
                <c:pt idx="2">
                  <c:v>11.5</c:v>
                </c:pt>
                <c:pt idx="3">
                  <c:v>11.4</c:v>
                </c:pt>
                <c:pt idx="4">
                  <c:v>11.4</c:v>
                </c:pt>
                <c:pt idx="5">
                  <c:v>11.2</c:v>
                </c:pt>
                <c:pt idx="6">
                  <c:v>11</c:v>
                </c:pt>
                <c:pt idx="7">
                  <c:v>11.4</c:v>
                </c:pt>
                <c:pt idx="8">
                  <c:v>10.9</c:v>
                </c:pt>
                <c:pt idx="9">
                  <c:v>10.8</c:v>
                </c:pt>
                <c:pt idx="10">
                  <c:v>10.8</c:v>
                </c:pt>
                <c:pt idx="11">
                  <c:v>10.3</c:v>
                </c:pt>
                <c:pt idx="12">
                  <c:v>10.6</c:v>
                </c:pt>
                <c:pt idx="13">
                  <c:v>10.4</c:v>
                </c:pt>
                <c:pt idx="14">
                  <c:v>10.199999999999999</c:v>
                </c:pt>
                <c:pt idx="15">
                  <c:v>10</c:v>
                </c:pt>
                <c:pt idx="16">
                  <c:v>10.1</c:v>
                </c:pt>
                <c:pt idx="17">
                  <c:v>9.6</c:v>
                </c:pt>
                <c:pt idx="18">
                  <c:v>9.5</c:v>
                </c:pt>
                <c:pt idx="19">
                  <c:v>9.1999999999999993</c:v>
                </c:pt>
                <c:pt idx="20">
                  <c:v>8.9</c:v>
                </c:pt>
                <c:pt idx="21">
                  <c:v>8.1999999999999993</c:v>
                </c:pt>
                <c:pt idx="22">
                  <c:v>10.1</c:v>
                </c:pt>
                <c:pt idx="23">
                  <c:v>9.1</c:v>
                </c:pt>
                <c:pt idx="24">
                  <c:v>9.1999999999999993</c:v>
                </c:pt>
                <c:pt idx="25">
                  <c:v>9.1</c:v>
                </c:pt>
                <c:pt idx="26">
                  <c:v>8.9</c:v>
                </c:pt>
                <c:pt idx="27">
                  <c:v>8.3000000000000007</c:v>
                </c:pt>
                <c:pt idx="28">
                  <c:v>8.1999999999999993</c:v>
                </c:pt>
                <c:pt idx="29">
                  <c:v>8.3000000000000007</c:v>
                </c:pt>
                <c:pt idx="30">
                  <c:v>8.1999999999999993</c:v>
                </c:pt>
                <c:pt idx="31">
                  <c:v>8</c:v>
                </c:pt>
                <c:pt idx="32">
                  <c:v>7.9</c:v>
                </c:pt>
                <c:pt idx="33">
                  <c:v>7.9</c:v>
                </c:pt>
                <c:pt idx="34">
                  <c:v>8.1</c:v>
                </c:pt>
                <c:pt idx="35">
                  <c:v>8.1999999999999993</c:v>
                </c:pt>
                <c:pt idx="36">
                  <c:v>8</c:v>
                </c:pt>
                <c:pt idx="37">
                  <c:v>7.8</c:v>
                </c:pt>
                <c:pt idx="38">
                  <c:v>7.9</c:v>
                </c:pt>
                <c:pt idx="39">
                  <c:v>7.8</c:v>
                </c:pt>
                <c:pt idx="40">
                  <c:v>7.9</c:v>
                </c:pt>
              </c:numCache>
            </c:numRef>
          </c:val>
          <c:smooth val="0"/>
          <c:extLst>
            <c:ext xmlns:c16="http://schemas.microsoft.com/office/drawing/2014/chart" uri="{C3380CC4-5D6E-409C-BE32-E72D297353CC}">
              <c16:uniqueId val="{00000000-BCAA-47B5-B033-36BAA1C4B7B5}"/>
            </c:ext>
          </c:extLst>
        </c:ser>
        <c:ser>
          <c:idx val="1"/>
          <c:order val="1"/>
          <c:tx>
            <c:v>France métropolitaine</c:v>
          </c:tx>
          <c:spPr>
            <a:ln w="25400">
              <a:solidFill>
                <a:srgbClr val="0000FF"/>
              </a:solidFill>
              <a:prstDash val="solid"/>
            </a:ln>
          </c:spPr>
          <c:marker>
            <c:symbol val="none"/>
          </c:marker>
          <c:cat>
            <c:multiLvlStrRef>
              <c:f>'dates trim'!$B$133:$C$300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2015</c:v>
                  </c:pt>
                  <c:pt idx="4">
                    <c:v>2016</c:v>
                  </c:pt>
                  <c:pt idx="8">
                    <c:v>2017</c:v>
                  </c:pt>
                  <c:pt idx="12">
                    <c:v>2018</c:v>
                  </c:pt>
                  <c:pt idx="16">
                    <c:v>2019</c:v>
                  </c:pt>
                  <c:pt idx="20">
                    <c:v>2020</c:v>
                  </c:pt>
                  <c:pt idx="24">
                    <c:v>2021</c:v>
                  </c:pt>
                  <c:pt idx="28">
                    <c:v>2022</c:v>
                  </c:pt>
                  <c:pt idx="32">
                    <c:v>2023</c:v>
                  </c:pt>
                  <c:pt idx="36">
                    <c:v>2024</c:v>
                  </c:pt>
                  <c:pt idx="40">
                    <c:v>2025</c:v>
                  </c:pt>
                  <c:pt idx="44">
                    <c:v>2026</c:v>
                  </c:pt>
                  <c:pt idx="48">
                    <c:v>2027</c:v>
                  </c:pt>
                </c:lvl>
              </c:multiLvlStrCache>
            </c:multiLvlStrRef>
          </c:cat>
          <c:val>
            <c:numRef>
              <c:f>Données!$B$141:$B$181</c:f>
              <c:numCache>
                <c:formatCode>#\ ##0.0</c:formatCode>
                <c:ptCount val="41"/>
                <c:pt idx="0">
                  <c:v>10</c:v>
                </c:pt>
                <c:pt idx="1">
                  <c:v>10.199999999999999</c:v>
                </c:pt>
                <c:pt idx="2">
                  <c:v>10</c:v>
                </c:pt>
                <c:pt idx="3">
                  <c:v>9.9</c:v>
                </c:pt>
                <c:pt idx="4">
                  <c:v>9.9</c:v>
                </c:pt>
                <c:pt idx="5">
                  <c:v>9.6999999999999993</c:v>
                </c:pt>
                <c:pt idx="6">
                  <c:v>9.6</c:v>
                </c:pt>
                <c:pt idx="7">
                  <c:v>9.6999999999999993</c:v>
                </c:pt>
                <c:pt idx="8">
                  <c:v>9.3000000000000007</c:v>
                </c:pt>
                <c:pt idx="9">
                  <c:v>9.1999999999999993</c:v>
                </c:pt>
                <c:pt idx="10">
                  <c:v>9.1999999999999993</c:v>
                </c:pt>
                <c:pt idx="11">
                  <c:v>8.6999999999999993</c:v>
                </c:pt>
                <c:pt idx="12">
                  <c:v>9</c:v>
                </c:pt>
                <c:pt idx="13">
                  <c:v>8.8000000000000007</c:v>
                </c:pt>
                <c:pt idx="14">
                  <c:v>8.6</c:v>
                </c:pt>
                <c:pt idx="15">
                  <c:v>8.4</c:v>
                </c:pt>
                <c:pt idx="16">
                  <c:v>8.5</c:v>
                </c:pt>
                <c:pt idx="17">
                  <c:v>8.1999999999999993</c:v>
                </c:pt>
                <c:pt idx="18">
                  <c:v>8.1</c:v>
                </c:pt>
                <c:pt idx="19">
                  <c:v>7.9</c:v>
                </c:pt>
                <c:pt idx="20">
                  <c:v>7.7</c:v>
                </c:pt>
                <c:pt idx="21">
                  <c:v>7.1</c:v>
                </c:pt>
                <c:pt idx="22">
                  <c:v>8.6999999999999993</c:v>
                </c:pt>
                <c:pt idx="23">
                  <c:v>7.8</c:v>
                </c:pt>
                <c:pt idx="24">
                  <c:v>8</c:v>
                </c:pt>
                <c:pt idx="25">
                  <c:v>7.7</c:v>
                </c:pt>
                <c:pt idx="26">
                  <c:v>7.7</c:v>
                </c:pt>
                <c:pt idx="27">
                  <c:v>7.2</c:v>
                </c:pt>
                <c:pt idx="28">
                  <c:v>7.1</c:v>
                </c:pt>
                <c:pt idx="29">
                  <c:v>7.2</c:v>
                </c:pt>
                <c:pt idx="30">
                  <c:v>7</c:v>
                </c:pt>
                <c:pt idx="31">
                  <c:v>6.9</c:v>
                </c:pt>
                <c:pt idx="32">
                  <c:v>6.8</c:v>
                </c:pt>
                <c:pt idx="33">
                  <c:v>7</c:v>
                </c:pt>
                <c:pt idx="34">
                  <c:v>7.2</c:v>
                </c:pt>
                <c:pt idx="35">
                  <c:v>7.3</c:v>
                </c:pt>
                <c:pt idx="36">
                  <c:v>7.2</c:v>
                </c:pt>
                <c:pt idx="37">
                  <c:v>7.1</c:v>
                </c:pt>
                <c:pt idx="38">
                  <c:v>7.2</c:v>
                </c:pt>
                <c:pt idx="39">
                  <c:v>7.1</c:v>
                </c:pt>
                <c:pt idx="40">
                  <c:v>7.2</c:v>
                </c:pt>
              </c:numCache>
            </c:numRef>
          </c:val>
          <c:smooth val="0"/>
          <c:extLst>
            <c:ext xmlns:c16="http://schemas.microsoft.com/office/drawing/2014/chart" uri="{C3380CC4-5D6E-409C-BE32-E72D297353CC}">
              <c16:uniqueId val="{00000001-BCAA-47B5-B033-36BAA1C4B7B5}"/>
            </c:ext>
          </c:extLst>
        </c:ser>
        <c:ser>
          <c:idx val="2"/>
          <c:order val="2"/>
          <c:tx>
            <c:strRef>
              <c:f>Données!$H$8</c:f>
              <c:strCache>
                <c:ptCount val="1"/>
                <c:pt idx="0">
                  <c:v>Var</c:v>
                </c:pt>
              </c:strCache>
            </c:strRef>
          </c:tx>
          <c:marker>
            <c:symbol val="none"/>
          </c:marker>
          <c:cat>
            <c:multiLvlStrRef>
              <c:f>'dates trim'!$B$133:$C$300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2015</c:v>
                  </c:pt>
                  <c:pt idx="4">
                    <c:v>2016</c:v>
                  </c:pt>
                  <c:pt idx="8">
                    <c:v>2017</c:v>
                  </c:pt>
                  <c:pt idx="12">
                    <c:v>2018</c:v>
                  </c:pt>
                  <c:pt idx="16">
                    <c:v>2019</c:v>
                  </c:pt>
                  <c:pt idx="20">
                    <c:v>2020</c:v>
                  </c:pt>
                  <c:pt idx="24">
                    <c:v>2021</c:v>
                  </c:pt>
                  <c:pt idx="28">
                    <c:v>2022</c:v>
                  </c:pt>
                  <c:pt idx="32">
                    <c:v>2023</c:v>
                  </c:pt>
                  <c:pt idx="36">
                    <c:v>2024</c:v>
                  </c:pt>
                  <c:pt idx="40">
                    <c:v>2025</c:v>
                  </c:pt>
                  <c:pt idx="44">
                    <c:v>2026</c:v>
                  </c:pt>
                  <c:pt idx="48">
                    <c:v>2027</c:v>
                  </c:pt>
                </c:lvl>
              </c:multiLvlStrCache>
            </c:multiLvlStrRef>
          </c:cat>
          <c:val>
            <c:numRef>
              <c:f>Données!$H$141:$H$181</c:f>
              <c:numCache>
                <c:formatCode>#\ ##0.0</c:formatCode>
                <c:ptCount val="41"/>
                <c:pt idx="0">
                  <c:v>11</c:v>
                </c:pt>
                <c:pt idx="1">
                  <c:v>11.3</c:v>
                </c:pt>
                <c:pt idx="2">
                  <c:v>11.1</c:v>
                </c:pt>
                <c:pt idx="3">
                  <c:v>11</c:v>
                </c:pt>
                <c:pt idx="4">
                  <c:v>10.9</c:v>
                </c:pt>
                <c:pt idx="5">
                  <c:v>10.7</c:v>
                </c:pt>
                <c:pt idx="6">
                  <c:v>10.6</c:v>
                </c:pt>
                <c:pt idx="7">
                  <c:v>10.9</c:v>
                </c:pt>
                <c:pt idx="8">
                  <c:v>10.4</c:v>
                </c:pt>
                <c:pt idx="9">
                  <c:v>10.3</c:v>
                </c:pt>
                <c:pt idx="10">
                  <c:v>10.199999999999999</c:v>
                </c:pt>
                <c:pt idx="11">
                  <c:v>9.8000000000000007</c:v>
                </c:pt>
                <c:pt idx="12">
                  <c:v>10.1</c:v>
                </c:pt>
                <c:pt idx="13">
                  <c:v>9.9</c:v>
                </c:pt>
                <c:pt idx="14">
                  <c:v>9.6999999999999993</c:v>
                </c:pt>
                <c:pt idx="15">
                  <c:v>9.5</c:v>
                </c:pt>
                <c:pt idx="16">
                  <c:v>9.6</c:v>
                </c:pt>
                <c:pt idx="17">
                  <c:v>9.1</c:v>
                </c:pt>
                <c:pt idx="18">
                  <c:v>9</c:v>
                </c:pt>
                <c:pt idx="19">
                  <c:v>8.6999999999999993</c:v>
                </c:pt>
                <c:pt idx="20">
                  <c:v>8.3000000000000007</c:v>
                </c:pt>
                <c:pt idx="21">
                  <c:v>7.8</c:v>
                </c:pt>
                <c:pt idx="22">
                  <c:v>9.4</c:v>
                </c:pt>
                <c:pt idx="23">
                  <c:v>8.3000000000000007</c:v>
                </c:pt>
                <c:pt idx="24">
                  <c:v>8.4</c:v>
                </c:pt>
                <c:pt idx="25">
                  <c:v>8.4</c:v>
                </c:pt>
                <c:pt idx="26">
                  <c:v>8.1</c:v>
                </c:pt>
                <c:pt idx="27">
                  <c:v>7.5</c:v>
                </c:pt>
                <c:pt idx="28">
                  <c:v>7.4</c:v>
                </c:pt>
                <c:pt idx="29">
                  <c:v>7.4</c:v>
                </c:pt>
                <c:pt idx="30">
                  <c:v>7.4</c:v>
                </c:pt>
                <c:pt idx="31">
                  <c:v>7.1</c:v>
                </c:pt>
                <c:pt idx="32">
                  <c:v>7.1</c:v>
                </c:pt>
                <c:pt idx="33">
                  <c:v>7.2</c:v>
                </c:pt>
                <c:pt idx="34">
                  <c:v>7.4</c:v>
                </c:pt>
                <c:pt idx="35">
                  <c:v>7.4</c:v>
                </c:pt>
                <c:pt idx="36">
                  <c:v>7.3</c:v>
                </c:pt>
                <c:pt idx="37">
                  <c:v>7.1</c:v>
                </c:pt>
                <c:pt idx="38">
                  <c:v>7.2</c:v>
                </c:pt>
                <c:pt idx="39">
                  <c:v>7.1</c:v>
                </c:pt>
                <c:pt idx="40">
                  <c:v>7.2</c:v>
                </c:pt>
              </c:numCache>
            </c:numRef>
          </c:val>
          <c:smooth val="0"/>
          <c:extLst>
            <c:ext xmlns:c16="http://schemas.microsoft.com/office/drawing/2014/chart" uri="{C3380CC4-5D6E-409C-BE32-E72D297353CC}">
              <c16:uniqueId val="{00000002-BCAA-47B5-B033-36BAA1C4B7B5}"/>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CDCF-45A6-8B3F-EB4D888FC28B}"/>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CDCF-45A6-8B3F-EB4D888FC28B}"/>
              </c:ext>
            </c:extLst>
          </c:dPt>
          <c:dPt>
            <c:idx val="3"/>
            <c:invertIfNegative val="0"/>
            <c:bubble3D val="0"/>
            <c:spPr>
              <a:solidFill>
                <a:srgbClr val="92D050"/>
              </a:solidFill>
            </c:spPr>
            <c:extLst>
              <c:ext xmlns:c16="http://schemas.microsoft.com/office/drawing/2014/chart" uri="{C3380CC4-5D6E-409C-BE32-E72D297353CC}">
                <c16:uniqueId val="{00000004-CDCF-45A6-8B3F-EB4D888FC28B}"/>
              </c:ext>
            </c:extLst>
          </c:dPt>
          <c:dPt>
            <c:idx val="4"/>
            <c:invertIfNegative val="0"/>
            <c:bubble3D val="0"/>
            <c:spPr>
              <a:solidFill>
                <a:srgbClr val="0070C0"/>
              </a:solidFill>
            </c:spPr>
            <c:extLst>
              <c:ext xmlns:c16="http://schemas.microsoft.com/office/drawing/2014/chart" uri="{C3380CC4-5D6E-409C-BE32-E72D297353CC}">
                <c16:uniqueId val="{00000006-CDCF-45A6-8B3F-EB4D888FC28B}"/>
              </c:ext>
            </c:extLst>
          </c:dPt>
          <c:dPt>
            <c:idx val="5"/>
            <c:invertIfNegative val="0"/>
            <c:bubble3D val="0"/>
            <c:extLst>
              <c:ext xmlns:c16="http://schemas.microsoft.com/office/drawing/2014/chart" uri="{C3380CC4-5D6E-409C-BE32-E72D297353CC}">
                <c16:uniqueId val="{00000007-CDCF-45A6-8B3F-EB4D888FC28B}"/>
              </c:ext>
            </c:extLst>
          </c:dPt>
          <c:dPt>
            <c:idx val="6"/>
            <c:invertIfNegative val="0"/>
            <c:bubble3D val="0"/>
            <c:extLst>
              <c:ext xmlns:c16="http://schemas.microsoft.com/office/drawing/2014/chart" uri="{C3380CC4-5D6E-409C-BE32-E72D297353CC}">
                <c16:uniqueId val="{00000008-CDCF-45A6-8B3F-EB4D888FC28B}"/>
              </c:ext>
            </c:extLst>
          </c:dPt>
          <c:dPt>
            <c:idx val="7"/>
            <c:invertIfNegative val="0"/>
            <c:bubble3D val="0"/>
            <c:extLst>
              <c:ext xmlns:c16="http://schemas.microsoft.com/office/drawing/2014/chart" uri="{C3380CC4-5D6E-409C-BE32-E72D297353CC}">
                <c16:uniqueId val="{00000009-CDCF-45A6-8B3F-EB4D888FC28B}"/>
              </c:ext>
            </c:extLst>
          </c:dPt>
          <c:dPt>
            <c:idx val="8"/>
            <c:invertIfNegative val="0"/>
            <c:bubble3D val="0"/>
            <c:extLst>
              <c:ext xmlns:c16="http://schemas.microsoft.com/office/drawing/2014/chart" uri="{C3380CC4-5D6E-409C-BE32-E72D297353CC}">
                <c16:uniqueId val="{0000000A-CDCF-45A6-8B3F-EB4D888FC28B}"/>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DCF-45A6-8B3F-EB4D888FC28B}"/>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CF-45A6-8B3F-EB4D888FC28B}"/>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CF-45A6-8B3F-EB4D888FC28B}"/>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graphiques_trim'!$G$60:$G$66</c:f>
              <c:strCache>
                <c:ptCount val="7"/>
                <c:pt idx="0">
                  <c:v>Hérault</c:v>
                </c:pt>
                <c:pt idx="1">
                  <c:v>Pas-de-Calais</c:v>
                </c:pt>
                <c:pt idx="2">
                  <c:v>Paca</c:v>
                </c:pt>
                <c:pt idx="3">
                  <c:v>Var</c:v>
                </c:pt>
                <c:pt idx="4">
                  <c:v>France métro.</c:v>
                </c:pt>
                <c:pt idx="5">
                  <c:v>Moselle</c:v>
                </c:pt>
                <c:pt idx="6">
                  <c:v>Finistère</c:v>
                </c:pt>
              </c:strCache>
            </c:strRef>
          </c:cat>
          <c:val>
            <c:numRef>
              <c:f>'données graphiques_trim'!$H$60:$H$66</c:f>
              <c:numCache>
                <c:formatCode>#\ ##0.0</c:formatCode>
                <c:ptCount val="7"/>
                <c:pt idx="0">
                  <c:v>10.199999999999999</c:v>
                </c:pt>
                <c:pt idx="1">
                  <c:v>8.4</c:v>
                </c:pt>
                <c:pt idx="2">
                  <c:v>7.9</c:v>
                </c:pt>
                <c:pt idx="3">
                  <c:v>7.2</c:v>
                </c:pt>
                <c:pt idx="4">
                  <c:v>7.2</c:v>
                </c:pt>
                <c:pt idx="5">
                  <c:v>7.1</c:v>
                </c:pt>
                <c:pt idx="6">
                  <c:v>6.2</c:v>
                </c:pt>
              </c:numCache>
            </c:numRef>
          </c:val>
          <c:extLst>
            <c:ext xmlns:c16="http://schemas.microsoft.com/office/drawing/2014/chart" uri="{C3380CC4-5D6E-409C-BE32-E72D297353CC}">
              <c16:uniqueId val="{0000000C-CDCF-45A6-8B3F-EB4D888FC28B}"/>
            </c:ext>
          </c:extLst>
        </c:ser>
        <c:dLbls>
          <c:showLegendKey val="0"/>
          <c:showVal val="0"/>
          <c:showCatName val="0"/>
          <c:showSerName val="0"/>
          <c:showPercent val="0"/>
          <c:showBubbleSize val="0"/>
        </c:dLbls>
        <c:gapWidth val="150"/>
        <c:axId val="1716991967"/>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graphiques_trim'!$G$60:$G$66</c:f>
              <c:strCache>
                <c:ptCount val="7"/>
                <c:pt idx="0">
                  <c:v>Hérault</c:v>
                </c:pt>
                <c:pt idx="1">
                  <c:v>Pas-de-Calais</c:v>
                </c:pt>
                <c:pt idx="2">
                  <c:v>Paca</c:v>
                </c:pt>
                <c:pt idx="3">
                  <c:v>Var</c:v>
                </c:pt>
                <c:pt idx="4">
                  <c:v>France métro.</c:v>
                </c:pt>
                <c:pt idx="5">
                  <c:v>Moselle</c:v>
                </c:pt>
                <c:pt idx="6">
                  <c:v>Finistère</c:v>
                </c:pt>
              </c:strCache>
            </c:strRef>
          </c:xVal>
          <c:yVal>
            <c:numRef>
              <c:f>'données graphiques_trim'!$J$60:$J$66</c:f>
              <c:numCache>
                <c:formatCode>#\ ##0.0</c:formatCode>
                <c:ptCount val="7"/>
                <c:pt idx="0">
                  <c:v>9.9999999999999645E-2</c:v>
                </c:pt>
                <c:pt idx="1">
                  <c:v>0.20000000000000107</c:v>
                </c:pt>
                <c:pt idx="2">
                  <c:v>0.10000000000000053</c:v>
                </c:pt>
                <c:pt idx="3">
                  <c:v>0.10000000000000053</c:v>
                </c:pt>
                <c:pt idx="4">
                  <c:v>0.10000000000000053</c:v>
                </c:pt>
                <c:pt idx="5">
                  <c:v>9.9999999999999645E-2</c:v>
                </c:pt>
                <c:pt idx="6">
                  <c:v>0.10000000000000053</c:v>
                </c:pt>
              </c:numCache>
            </c:numRef>
          </c:yVal>
          <c:smooth val="0"/>
          <c:extLst>
            <c:ext xmlns:c16="http://schemas.microsoft.com/office/drawing/2014/chart" uri="{C3380CC4-5D6E-409C-BE32-E72D297353CC}">
              <c16:uniqueId val="{0000000D-CDCF-45A6-8B3F-EB4D888FC28B}"/>
            </c:ext>
          </c:extLst>
        </c:ser>
        <c:dLbls>
          <c:showLegendKey val="0"/>
          <c:showVal val="0"/>
          <c:showCatName val="0"/>
          <c:showSerName val="0"/>
          <c:showPercent val="0"/>
          <c:showBubbleSize val="0"/>
        </c:dLbls>
        <c:axId val="3"/>
        <c:axId val="4"/>
      </c:scatterChart>
      <c:catAx>
        <c:axId val="1716991967"/>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1716991967"/>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2"/>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264229007137519E-2"/>
          <c:y val="0.12274043209387558"/>
          <c:w val="0.90099174329481169"/>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numRef>
              <c:f>RSA!$A$40:$A$101</c:f>
              <c:numCache>
                <c:formatCode>mmm\-yy</c:formatCode>
                <c:ptCount val="62"/>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numCache>
            </c:numRef>
          </c:cat>
          <c:val>
            <c:numRef>
              <c:f>RSA!$AV$40:$AV$101</c:f>
              <c:numCache>
                <c:formatCode>0.0</c:formatCode>
                <c:ptCount val="62"/>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102.73037542662115</c:v>
                </c:pt>
                <c:pt idx="37">
                  <c:v>102.32702451132485</c:v>
                </c:pt>
                <c:pt idx="38">
                  <c:v>102.32702451132485</c:v>
                </c:pt>
                <c:pt idx="39">
                  <c:v>101.52032268073224</c:v>
                </c:pt>
                <c:pt idx="40">
                  <c:v>100.52745888923363</c:v>
                </c:pt>
                <c:pt idx="41">
                  <c:v>99.689730065156695</c:v>
                </c:pt>
                <c:pt idx="42">
                  <c:v>98.758920260626752</c:v>
                </c:pt>
                <c:pt idx="43">
                  <c:v>98.820974247595402</c:v>
                </c:pt>
                <c:pt idx="44">
                  <c:v>100.4033509152963</c:v>
                </c:pt>
                <c:pt idx="45">
                  <c:v>101.61340366118523</c:v>
                </c:pt>
                <c:pt idx="46">
                  <c:v>101.61340366118523</c:v>
                </c:pt>
                <c:pt idx="47">
                  <c:v>101.70648464163823</c:v>
                </c:pt>
                <c:pt idx="48">
                  <c:v>101.14799875892027</c:v>
                </c:pt>
                <c:pt idx="49">
                  <c:v>100.43437790878065</c:v>
                </c:pt>
                <c:pt idx="50">
                  <c:v>100.06205398696866</c:v>
                </c:pt>
                <c:pt idx="51">
                  <c:v>99.751784052125345</c:v>
                </c:pt>
                <c:pt idx="52">
                  <c:v>99.44151411728204</c:v>
                </c:pt>
                <c:pt idx="53">
                  <c:v>98.914055228048397</c:v>
                </c:pt>
                <c:pt idx="54">
                  <c:v>97.921191436549805</c:v>
                </c:pt>
                <c:pt idx="55">
                  <c:v>97.859137449581141</c:v>
                </c:pt>
                <c:pt idx="56">
                  <c:v>97.641948495190817</c:v>
                </c:pt>
                <c:pt idx="57">
                  <c:v>100.093080980453</c:v>
                </c:pt>
                <c:pt idx="58">
                  <c:v>99.658703071672349</c:v>
                </c:pt>
                <c:pt idx="59">
                  <c:v>99.875892026062672</c:v>
                </c:pt>
                <c:pt idx="60">
                  <c:v>99.782811045609677</c:v>
                </c:pt>
                <c:pt idx="61">
                  <c:v>99.84486503257834</c:v>
                </c:pt>
              </c:numCache>
            </c:numRef>
          </c:val>
          <c:smooth val="0"/>
          <c:extLst>
            <c:ext xmlns:c16="http://schemas.microsoft.com/office/drawing/2014/chart" uri="{C3380CC4-5D6E-409C-BE32-E72D297353CC}">
              <c16:uniqueId val="{00000000-4186-40D6-98AF-F26F085A1072}"/>
            </c:ext>
          </c:extLst>
        </c:ser>
        <c:ser>
          <c:idx val="0"/>
          <c:order val="1"/>
          <c:tx>
            <c:v>ASS**</c:v>
          </c:tx>
          <c:marker>
            <c:symbol val="none"/>
          </c:marker>
          <c:cat>
            <c:numRef>
              <c:f>RSA!$A$40:$A$101</c:f>
              <c:numCache>
                <c:formatCode>mmm\-yy</c:formatCode>
                <c:ptCount val="62"/>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numCache>
            </c:numRef>
          </c:cat>
          <c:val>
            <c:numRef>
              <c:f>ASS!$AV$40:$AV$100</c:f>
              <c:numCache>
                <c:formatCode>0.0</c:formatCode>
                <c:ptCount val="61"/>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74.120082815734989</c:v>
                </c:pt>
                <c:pt idx="36">
                  <c:v>74.120082815734989</c:v>
                </c:pt>
                <c:pt idx="37">
                  <c:v>72.463768115942031</c:v>
                </c:pt>
                <c:pt idx="38">
                  <c:v>71.221532091097302</c:v>
                </c:pt>
                <c:pt idx="39">
                  <c:v>70.186335403726702</c:v>
                </c:pt>
                <c:pt idx="40">
                  <c:v>68.737060041407872</c:v>
                </c:pt>
                <c:pt idx="41">
                  <c:v>69.35817805383023</c:v>
                </c:pt>
                <c:pt idx="42">
                  <c:v>69.35817805383023</c:v>
                </c:pt>
                <c:pt idx="43">
                  <c:v>67.494824016563143</c:v>
                </c:pt>
                <c:pt idx="44">
                  <c:v>68.530020703933744</c:v>
                </c:pt>
                <c:pt idx="45">
                  <c:v>68.944099378881987</c:v>
                </c:pt>
                <c:pt idx="46">
                  <c:v>69.772256728778473</c:v>
                </c:pt>
                <c:pt idx="47">
                  <c:v>70.186335403726702</c:v>
                </c:pt>
                <c:pt idx="48">
                  <c:v>69.151138716356115</c:v>
                </c:pt>
                <c:pt idx="49">
                  <c:v>68.944099378881987</c:v>
                </c:pt>
                <c:pt idx="50">
                  <c:v>67.908902691511386</c:v>
                </c:pt>
                <c:pt idx="51">
                  <c:v>69.35817805383023</c:v>
                </c:pt>
                <c:pt idx="52">
                  <c:v>69.979296066252587</c:v>
                </c:pt>
                <c:pt idx="53">
                  <c:v>70.600414078674945</c:v>
                </c:pt>
                <c:pt idx="54">
                  <c:v>70.600414078674945</c:v>
                </c:pt>
                <c:pt idx="55">
                  <c:v>70.186335403726702</c:v>
                </c:pt>
                <c:pt idx="56">
                  <c:v>71.014492753623188</c:v>
                </c:pt>
                <c:pt idx="57">
                  <c:v>73.706004140786746</c:v>
                </c:pt>
                <c:pt idx="58">
                  <c:v>77.018633540372676</c:v>
                </c:pt>
                <c:pt idx="59">
                  <c:v>78.674948240165634</c:v>
                </c:pt>
                <c:pt idx="60">
                  <c:v>79.917184265010349</c:v>
                </c:pt>
              </c:numCache>
            </c:numRef>
          </c:val>
          <c:smooth val="0"/>
          <c:extLst>
            <c:ext xmlns:c16="http://schemas.microsoft.com/office/drawing/2014/chart" uri="{C3380CC4-5D6E-409C-BE32-E72D297353CC}">
              <c16:uniqueId val="{00000001-4186-40D6-98AF-F26F085A1072}"/>
            </c:ext>
          </c:extLst>
        </c:ser>
        <c:ser>
          <c:idx val="3"/>
          <c:order val="2"/>
          <c:tx>
            <c:v>PA</c:v>
          </c:tx>
          <c:marker>
            <c:symbol val="none"/>
          </c:marker>
          <c:cat>
            <c:numRef>
              <c:f>RSA!$A$40:$A$101</c:f>
              <c:numCache>
                <c:formatCode>mmm\-yy</c:formatCode>
                <c:ptCount val="62"/>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pt idx="59">
                  <c:v>45658</c:v>
                </c:pt>
                <c:pt idx="60">
                  <c:v>45689</c:v>
                </c:pt>
                <c:pt idx="61">
                  <c:v>45717</c:v>
                </c:pt>
              </c:numCache>
            </c:numRef>
          </c:cat>
          <c:val>
            <c:numRef>
              <c:f>PA!$AV$40:$AV$101</c:f>
              <c:numCache>
                <c:formatCode>0.0</c:formatCode>
                <c:ptCount val="62"/>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106.66843080179942</c:v>
                </c:pt>
                <c:pt idx="37">
                  <c:v>106.32442445091294</c:v>
                </c:pt>
                <c:pt idx="38">
                  <c:v>105.43794654670549</c:v>
                </c:pt>
                <c:pt idx="39">
                  <c:v>105.80841492458322</c:v>
                </c:pt>
                <c:pt idx="40">
                  <c:v>106.40381053188675</c:v>
                </c:pt>
                <c:pt idx="41">
                  <c:v>105.8745699920614</c:v>
                </c:pt>
                <c:pt idx="42">
                  <c:v>106.52288965334745</c:v>
                </c:pt>
                <c:pt idx="43">
                  <c:v>107.10505424715532</c:v>
                </c:pt>
                <c:pt idx="44">
                  <c:v>106.74781688277322</c:v>
                </c:pt>
                <c:pt idx="45">
                  <c:v>106.56258269383434</c:v>
                </c:pt>
                <c:pt idx="46">
                  <c:v>105.71579783011377</c:v>
                </c:pt>
                <c:pt idx="47">
                  <c:v>104.0354591161683</c:v>
                </c:pt>
                <c:pt idx="48">
                  <c:v>102.79174384757872</c:v>
                </c:pt>
                <c:pt idx="49">
                  <c:v>101.85234188938873</c:v>
                </c:pt>
                <c:pt idx="50">
                  <c:v>101.00555702566815</c:v>
                </c:pt>
                <c:pt idx="51">
                  <c:v>101.54802857898915</c:v>
                </c:pt>
                <c:pt idx="52">
                  <c:v>102.75205080709182</c:v>
                </c:pt>
                <c:pt idx="53">
                  <c:v>104.76316485842815</c:v>
                </c:pt>
                <c:pt idx="54">
                  <c:v>106.430272558878</c:v>
                </c:pt>
                <c:pt idx="55">
                  <c:v>107.88568404339773</c:v>
                </c:pt>
                <c:pt idx="56">
                  <c:v>108.61338978565757</c:v>
                </c:pt>
                <c:pt idx="57">
                  <c:v>108.86477904207463</c:v>
                </c:pt>
                <c:pt idx="58">
                  <c:v>108.30907647525801</c:v>
                </c:pt>
                <c:pt idx="59">
                  <c:v>107.71368086795448</c:v>
                </c:pt>
                <c:pt idx="60">
                  <c:v>106.16565228896533</c:v>
                </c:pt>
                <c:pt idx="61">
                  <c:v>104.69700979094998</c:v>
                </c:pt>
              </c:numCache>
            </c:numRef>
          </c:val>
          <c:smooth val="0"/>
          <c:extLst>
            <c:ext xmlns:c16="http://schemas.microsoft.com/office/drawing/2014/chart" uri="{C3380CC4-5D6E-409C-BE32-E72D297353CC}">
              <c16:uniqueId val="{00000002-4186-40D6-98AF-F26F085A1072}"/>
            </c:ext>
          </c:extLst>
        </c:ser>
        <c:dLbls>
          <c:showLegendKey val="0"/>
          <c:showVal val="0"/>
          <c:showCatName val="0"/>
          <c:showSerName val="0"/>
          <c:showPercent val="0"/>
          <c:showBubbleSize val="0"/>
        </c:dLbls>
        <c:smooth val="0"/>
        <c:axId val="231151872"/>
        <c:axId val="231161856"/>
      </c:lineChart>
      <c:dateAx>
        <c:axId val="231151872"/>
        <c:scaling>
          <c:orientation val="minMax"/>
          <c:max val="45717"/>
        </c:scaling>
        <c:delete val="0"/>
        <c:axPos val="b"/>
        <c:numFmt formatCode="mmm\-yy" sourceLinked="1"/>
        <c:majorTickMark val="out"/>
        <c:minorTickMark val="none"/>
        <c:tickLblPos val="low"/>
        <c:spPr>
          <a:ln w="19050"/>
        </c:spPr>
        <c:txPr>
          <a:bodyPr/>
          <a:lstStyle/>
          <a:p>
            <a:pPr>
              <a:defRPr sz="550" baseline="0"/>
            </a:pPr>
            <a:endParaRPr lang="fr-FR"/>
          </a:p>
        </c:txPr>
        <c:crossAx val="231161856"/>
        <c:crossesAt val="100"/>
        <c:auto val="1"/>
        <c:lblOffset val="100"/>
        <c:baseTimeUnit val="months"/>
      </c:dateAx>
      <c:valAx>
        <c:axId val="231161856"/>
        <c:scaling>
          <c:orientation val="minMax"/>
          <c:max val="112"/>
          <c:min val="64"/>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7513835170603679"/>
          <c:y val="0.74849133764187203"/>
          <c:w val="0.3981703727034121"/>
          <c:h val="6.135000300534952E-2"/>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a:solidFill>
                  <a:srgbClr val="000000"/>
                </a:solidFill>
                <a:latin typeface="Calibri"/>
              </a:rPr>
              <a:t>Evolution du cumul annuel glissant des créations d'entreprises </a:t>
            </a:r>
          </a:p>
          <a:p>
            <a:pPr>
              <a:defRPr/>
            </a:pPr>
            <a:r>
              <a:rPr lang="fr-FR" sz="1000" b="0" i="1" u="none" strike="noStrike" baseline="0">
                <a:solidFill>
                  <a:srgbClr val="000000"/>
                </a:solidFill>
                <a:latin typeface="Calibri"/>
              </a:rPr>
              <a:t>(données brutes, en </a:t>
            </a:r>
            <a:r>
              <a:rPr lang="fr-FR" sz="1000" b="0" i="1" u="none" strike="noStrike" kern="1200" spc="0" baseline="0">
                <a:solidFill>
                  <a:srgbClr val="000000"/>
                </a:solidFill>
                <a:latin typeface="Calibri"/>
              </a:rPr>
              <a:t>base 100 au 1</a:t>
            </a:r>
            <a:r>
              <a:rPr lang="fr-FR" sz="1000" b="0" i="1" u="none" strike="noStrike" kern="1200" spc="0" baseline="30000">
                <a:solidFill>
                  <a:srgbClr val="000000"/>
                </a:solidFill>
                <a:latin typeface="Calibri"/>
              </a:rPr>
              <a:t>e </a:t>
            </a:r>
            <a:r>
              <a:rPr lang="fr-FR" sz="1000" b="0" i="1" u="none" strike="noStrike" kern="1200" spc="0" baseline="0">
                <a:solidFill>
                  <a:srgbClr val="000000"/>
                </a:solidFill>
                <a:latin typeface="Calibri"/>
              </a:rPr>
              <a:t>trimestre 2015 </a:t>
            </a:r>
            <a:r>
              <a:rPr lang="fr-FR" sz="1000" b="0" i="1" u="none" strike="noStrike" baseline="0">
                <a:solidFill>
                  <a:srgbClr val="000000"/>
                </a:solidFill>
                <a:latin typeface="Calibri"/>
              </a:rPr>
              <a:t>)</a:t>
            </a:r>
          </a:p>
        </c:rich>
      </c:tx>
      <c:layout>
        <c:manualLayout>
          <c:xMode val="edge"/>
          <c:yMode val="edge"/>
          <c:x val="0.21786639343918568"/>
          <c:y val="2.02331097686805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0918923802737791E-2"/>
          <c:y val="0.24729020639798646"/>
          <c:w val="0.92942066234906906"/>
          <c:h val="0.52392569192019056"/>
        </c:manualLayout>
      </c:layout>
      <c:lineChart>
        <c:grouping val="standard"/>
        <c:varyColors val="0"/>
        <c:ser>
          <c:idx val="3"/>
          <c:order val="0"/>
          <c:tx>
            <c:v>Total Var</c:v>
          </c:tx>
          <c:spPr>
            <a:ln w="28575" cap="rnd">
              <a:solidFill>
                <a:schemeClr val="tx2">
                  <a:lumMod val="75000"/>
                  <a:lumOff val="25000"/>
                </a:schemeClr>
              </a:solidFill>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annuel'!$AD$10:$AD$50</c:f>
              <c:numCache>
                <c:formatCode>0.0</c:formatCode>
                <c:ptCount val="41"/>
                <c:pt idx="0">
                  <c:v>100</c:v>
                </c:pt>
                <c:pt idx="1">
                  <c:v>98.885727833096254</c:v>
                </c:pt>
                <c:pt idx="2">
                  <c:v>98.411569464201037</c:v>
                </c:pt>
                <c:pt idx="3">
                  <c:v>97.88209261893472</c:v>
                </c:pt>
                <c:pt idx="4">
                  <c:v>99.636478583847008</c:v>
                </c:pt>
                <c:pt idx="5">
                  <c:v>102.16532321795479</c:v>
                </c:pt>
                <c:pt idx="6">
                  <c:v>101.12217480638532</c:v>
                </c:pt>
                <c:pt idx="7">
                  <c:v>101.35135135135135</c:v>
                </c:pt>
                <c:pt idx="8">
                  <c:v>100.592697961119</c:v>
                </c:pt>
                <c:pt idx="9">
                  <c:v>100.43464517148728</c:v>
                </c:pt>
                <c:pt idx="10">
                  <c:v>102.63157894736842</c:v>
                </c:pt>
                <c:pt idx="11">
                  <c:v>105.75312154259522</c:v>
                </c:pt>
                <c:pt idx="12">
                  <c:v>110.20230757072862</c:v>
                </c:pt>
                <c:pt idx="13">
                  <c:v>114.54085664611979</c:v>
                </c:pt>
                <c:pt idx="14">
                  <c:v>116.73779042200094</c:v>
                </c:pt>
                <c:pt idx="15">
                  <c:v>118.73715821084244</c:v>
                </c:pt>
                <c:pt idx="16">
                  <c:v>122.64106211474632</c:v>
                </c:pt>
                <c:pt idx="17">
                  <c:v>125.04346451714872</c:v>
                </c:pt>
                <c:pt idx="18">
                  <c:v>128.3704757388968</c:v>
                </c:pt>
                <c:pt idx="19">
                  <c:v>133.79958906274695</c:v>
                </c:pt>
                <c:pt idx="20">
                  <c:v>132.98561719614349</c:v>
                </c:pt>
                <c:pt idx="21">
                  <c:v>126.71092144776355</c:v>
                </c:pt>
                <c:pt idx="22">
                  <c:v>133.91022601548917</c:v>
                </c:pt>
                <c:pt idx="23">
                  <c:v>138.62810178599651</c:v>
                </c:pt>
                <c:pt idx="24">
                  <c:v>147.89789789789788</c:v>
                </c:pt>
                <c:pt idx="25">
                  <c:v>166.93535640904062</c:v>
                </c:pt>
                <c:pt idx="26">
                  <c:v>165.512881302355</c:v>
                </c:pt>
                <c:pt idx="27">
                  <c:v>167.69400979927295</c:v>
                </c:pt>
                <c:pt idx="28">
                  <c:v>169.69337758811443</c:v>
                </c:pt>
                <c:pt idx="29">
                  <c:v>166.45329540066382</c:v>
                </c:pt>
                <c:pt idx="30">
                  <c:v>170.46783625730995</c:v>
                </c:pt>
                <c:pt idx="31">
                  <c:v>171.17117117117118</c:v>
                </c:pt>
                <c:pt idx="32">
                  <c:v>170.12012012012013</c:v>
                </c:pt>
                <c:pt idx="33">
                  <c:v>168.21558400505771</c:v>
                </c:pt>
                <c:pt idx="34">
                  <c:v>168.38944207365262</c:v>
                </c:pt>
                <c:pt idx="35">
                  <c:v>167.23565670934093</c:v>
                </c:pt>
                <c:pt idx="36">
                  <c:v>170.00948316737791</c:v>
                </c:pt>
                <c:pt idx="37">
                  <c:v>170.43622569938358</c:v>
                </c:pt>
                <c:pt idx="38">
                  <c:v>169.29824561403507</c:v>
                </c:pt>
                <c:pt idx="39">
                  <c:v>172.12739054844317</c:v>
                </c:pt>
                <c:pt idx="40">
                  <c:v>167.89947842579423</c:v>
                </c:pt>
              </c:numCache>
            </c:numRef>
          </c:val>
          <c:smooth val="0"/>
          <c:extLst>
            <c:ext xmlns:c16="http://schemas.microsoft.com/office/drawing/2014/chart" uri="{C3380CC4-5D6E-409C-BE32-E72D297353CC}">
              <c16:uniqueId val="{00000000-9F80-4930-A06C-90697AB5D694}"/>
            </c:ext>
          </c:extLst>
        </c:ser>
        <c:ser>
          <c:idx val="1"/>
          <c:order val="1"/>
          <c:tx>
            <c:v>Var hors micro-entrepreneurs</c:v>
          </c:tx>
          <c:spPr>
            <a:ln w="28575" cap="rnd">
              <a:solidFill>
                <a:schemeClr val="tx2">
                  <a:lumMod val="75000"/>
                  <a:lumOff val="25000"/>
                </a:schemeClr>
              </a:solidFill>
              <a:prstDash val="dash"/>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annuel'!$AC$10:$AC$50</c:f>
              <c:numCache>
                <c:formatCode>0.0</c:formatCode>
                <c:ptCount val="41"/>
                <c:pt idx="0">
                  <c:v>100</c:v>
                </c:pt>
                <c:pt idx="1">
                  <c:v>97.065637065637063</c:v>
                </c:pt>
                <c:pt idx="2">
                  <c:v>95.181467181467184</c:v>
                </c:pt>
                <c:pt idx="3">
                  <c:v>93.328185328185327</c:v>
                </c:pt>
                <c:pt idx="4">
                  <c:v>95.150579150579148</c:v>
                </c:pt>
                <c:pt idx="5">
                  <c:v>100.49420849420849</c:v>
                </c:pt>
                <c:pt idx="6">
                  <c:v>101.7915057915058</c:v>
                </c:pt>
                <c:pt idx="7">
                  <c:v>105.03474903474903</c:v>
                </c:pt>
                <c:pt idx="8">
                  <c:v>106.05405405405406</c:v>
                </c:pt>
                <c:pt idx="9">
                  <c:v>105.2046332046332</c:v>
                </c:pt>
                <c:pt idx="10">
                  <c:v>106.22393822393823</c:v>
                </c:pt>
                <c:pt idx="11">
                  <c:v>107.44401544401545</c:v>
                </c:pt>
                <c:pt idx="12">
                  <c:v>107.70656370656371</c:v>
                </c:pt>
                <c:pt idx="13">
                  <c:v>110.02316602316601</c:v>
                </c:pt>
                <c:pt idx="14">
                  <c:v>111.27413127413128</c:v>
                </c:pt>
                <c:pt idx="15">
                  <c:v>109.88416988416989</c:v>
                </c:pt>
                <c:pt idx="16">
                  <c:v>110.68725868725868</c:v>
                </c:pt>
                <c:pt idx="17">
                  <c:v>110.51737451737451</c:v>
                </c:pt>
                <c:pt idx="18">
                  <c:v>110.20849420849422</c:v>
                </c:pt>
                <c:pt idx="19">
                  <c:v>109.00386100386102</c:v>
                </c:pt>
                <c:pt idx="20">
                  <c:v>101.72972972972974</c:v>
                </c:pt>
                <c:pt idx="21">
                  <c:v>90.440154440154444</c:v>
                </c:pt>
                <c:pt idx="22">
                  <c:v>90.610038610038615</c:v>
                </c:pt>
                <c:pt idx="23">
                  <c:v>93.729729729729726</c:v>
                </c:pt>
                <c:pt idx="24">
                  <c:v>97.945945945945951</c:v>
                </c:pt>
                <c:pt idx="25">
                  <c:v>111.78378378378378</c:v>
                </c:pt>
                <c:pt idx="26">
                  <c:v>113.68339768339769</c:v>
                </c:pt>
                <c:pt idx="27">
                  <c:v>112.95752895752895</c:v>
                </c:pt>
                <c:pt idx="28">
                  <c:v>114.64092664092664</c:v>
                </c:pt>
                <c:pt idx="29">
                  <c:v>111.84555984555983</c:v>
                </c:pt>
                <c:pt idx="30">
                  <c:v>111.64478764478764</c:v>
                </c:pt>
                <c:pt idx="31">
                  <c:v>112.95752895752895</c:v>
                </c:pt>
                <c:pt idx="32">
                  <c:v>111.52123552123552</c:v>
                </c:pt>
                <c:pt idx="33">
                  <c:v>108.60231660231661</c:v>
                </c:pt>
                <c:pt idx="34">
                  <c:v>107.78378378378379</c:v>
                </c:pt>
                <c:pt idx="35">
                  <c:v>106.94980694980696</c:v>
                </c:pt>
                <c:pt idx="36">
                  <c:v>108.40154440154438</c:v>
                </c:pt>
                <c:pt idx="37">
                  <c:v>109.54440154440155</c:v>
                </c:pt>
                <c:pt idx="38">
                  <c:v>107.83011583011583</c:v>
                </c:pt>
                <c:pt idx="39">
                  <c:v>107.67567567567569</c:v>
                </c:pt>
                <c:pt idx="40">
                  <c:v>104</c:v>
                </c:pt>
              </c:numCache>
            </c:numRef>
          </c:val>
          <c:smooth val="0"/>
          <c:extLst>
            <c:ext xmlns:c16="http://schemas.microsoft.com/office/drawing/2014/chart" uri="{C3380CC4-5D6E-409C-BE32-E72D297353CC}">
              <c16:uniqueId val="{00000001-9F80-4930-A06C-90697AB5D694}"/>
            </c:ext>
          </c:extLst>
        </c:ser>
        <c:ser>
          <c:idx val="2"/>
          <c:order val="2"/>
          <c:tx>
            <c:v>Total Provence-Alpes-Côte d'Azur</c:v>
          </c:tx>
          <c:spPr>
            <a:ln w="28575" cap="rnd">
              <a:solidFill>
                <a:schemeClr val="accent6">
                  <a:lumMod val="75000"/>
                </a:schemeClr>
              </a:solidFill>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annuel'!$T$10:$T$50</c:f>
              <c:numCache>
                <c:formatCode>0.0</c:formatCode>
                <c:ptCount val="41"/>
                <c:pt idx="0">
                  <c:v>100</c:v>
                </c:pt>
                <c:pt idx="1">
                  <c:v>98.939875299434263</c:v>
                </c:pt>
                <c:pt idx="2">
                  <c:v>98.503253427566634</c:v>
                </c:pt>
                <c:pt idx="3">
                  <c:v>97.949406228232618</c:v>
                </c:pt>
                <c:pt idx="4">
                  <c:v>99.559980292553647</c:v>
                </c:pt>
                <c:pt idx="5">
                  <c:v>101.47975739453967</c:v>
                </c:pt>
                <c:pt idx="6">
                  <c:v>101.42029527191178</c:v>
                </c:pt>
                <c:pt idx="7">
                  <c:v>101.868809568305</c:v>
                </c:pt>
                <c:pt idx="8">
                  <c:v>102.61123664225889</c:v>
                </c:pt>
                <c:pt idx="9">
                  <c:v>102.6791933538336</c:v>
                </c:pt>
                <c:pt idx="10">
                  <c:v>105.0440869166341</c:v>
                </c:pt>
                <c:pt idx="11">
                  <c:v>108.72054501282682</c:v>
                </c:pt>
                <c:pt idx="12">
                  <c:v>113.93962046176584</c:v>
                </c:pt>
                <c:pt idx="13">
                  <c:v>119.25383530690949</c:v>
                </c:pt>
                <c:pt idx="14">
                  <c:v>122.52085421586449</c:v>
                </c:pt>
                <c:pt idx="15">
                  <c:v>125.09981142012538</c:v>
                </c:pt>
                <c:pt idx="16">
                  <c:v>129.89415742172235</c:v>
                </c:pt>
                <c:pt idx="17">
                  <c:v>133.11700446815377</c:v>
                </c:pt>
                <c:pt idx="18">
                  <c:v>136.85292468697438</c:v>
                </c:pt>
                <c:pt idx="19">
                  <c:v>142.87728716807393</c:v>
                </c:pt>
                <c:pt idx="20">
                  <c:v>141.59120640152224</c:v>
                </c:pt>
                <c:pt idx="21">
                  <c:v>134.12955947061721</c:v>
                </c:pt>
                <c:pt idx="22">
                  <c:v>141.65576527751821</c:v>
                </c:pt>
                <c:pt idx="23">
                  <c:v>147.08210869676017</c:v>
                </c:pt>
                <c:pt idx="24">
                  <c:v>157.85324748135437</c:v>
                </c:pt>
                <c:pt idx="25">
                  <c:v>179.44989041980259</c:v>
                </c:pt>
                <c:pt idx="26">
                  <c:v>177.83761743769219</c:v>
                </c:pt>
                <c:pt idx="27">
                  <c:v>181.56164523198723</c:v>
                </c:pt>
                <c:pt idx="28">
                  <c:v>183.82290480963627</c:v>
                </c:pt>
                <c:pt idx="29">
                  <c:v>180.62044477667726</c:v>
                </c:pt>
                <c:pt idx="30">
                  <c:v>186.25235724843273</c:v>
                </c:pt>
                <c:pt idx="31">
                  <c:v>187.68794278044885</c:v>
                </c:pt>
                <c:pt idx="32">
                  <c:v>184.0658500535159</c:v>
                </c:pt>
                <c:pt idx="33">
                  <c:v>180.45564975110855</c:v>
                </c:pt>
                <c:pt idx="34">
                  <c:v>178.67178607227197</c:v>
                </c:pt>
                <c:pt idx="35">
                  <c:v>175.2382732199589</c:v>
                </c:pt>
                <c:pt idx="36">
                  <c:v>179.67754540357791</c:v>
                </c:pt>
                <c:pt idx="37">
                  <c:v>180.32313416353782</c:v>
                </c:pt>
                <c:pt idx="38">
                  <c:v>179.51784713137729</c:v>
                </c:pt>
                <c:pt idx="39">
                  <c:v>180.40128438184877</c:v>
                </c:pt>
                <c:pt idx="40">
                  <c:v>177.32454426530299</c:v>
                </c:pt>
              </c:numCache>
            </c:numRef>
          </c:val>
          <c:smooth val="0"/>
          <c:extLst>
            <c:ext xmlns:c16="http://schemas.microsoft.com/office/drawing/2014/chart" uri="{C3380CC4-5D6E-409C-BE32-E72D297353CC}">
              <c16:uniqueId val="{00000002-9F80-4930-A06C-90697AB5D694}"/>
            </c:ext>
          </c:extLst>
        </c:ser>
        <c:ser>
          <c:idx val="0"/>
          <c:order val="3"/>
          <c:tx>
            <c:v>Provence-Alpes-Côte d'Azur hors micro-entrepreneurs</c:v>
          </c:tx>
          <c:spPr>
            <a:ln w="28575" cap="rnd">
              <a:solidFill>
                <a:schemeClr val="accent6">
                  <a:lumMod val="75000"/>
                </a:schemeClr>
              </a:solidFill>
              <a:prstDash val="dash"/>
              <a:round/>
            </a:ln>
            <a:effectLst/>
          </c:spPr>
          <c:marker>
            <c:symbol val="none"/>
          </c:marker>
          <c:cat>
            <c:multiLvlStrRef>
              <c:f>'Cumul annuel'!$A$10:$B$50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annuel'!$S$10:$S$50</c:f>
              <c:numCache>
                <c:formatCode>0.0</c:formatCode>
                <c:ptCount val="41"/>
                <c:pt idx="0">
                  <c:v>100</c:v>
                </c:pt>
                <c:pt idx="1">
                  <c:v>98.698125719870163</c:v>
                </c:pt>
                <c:pt idx="2">
                  <c:v>98.952916128581904</c:v>
                </c:pt>
                <c:pt idx="3">
                  <c:v>99.232138494293395</c:v>
                </c:pt>
                <c:pt idx="4">
                  <c:v>102.80967505497189</c:v>
                </c:pt>
                <c:pt idx="5">
                  <c:v>106.614079787791</c:v>
                </c:pt>
                <c:pt idx="6">
                  <c:v>107.84963875606437</c:v>
                </c:pt>
                <c:pt idx="7">
                  <c:v>110.15322327318418</c:v>
                </c:pt>
                <c:pt idx="8">
                  <c:v>111.6365920910265</c:v>
                </c:pt>
                <c:pt idx="9">
                  <c:v>111.85647970402431</c:v>
                </c:pt>
                <c:pt idx="10">
                  <c:v>114.05884611357368</c:v>
                </c:pt>
                <c:pt idx="11">
                  <c:v>116.16697497469548</c:v>
                </c:pt>
                <c:pt idx="12">
                  <c:v>117.29433527625564</c:v>
                </c:pt>
                <c:pt idx="13">
                  <c:v>120.8963037939339</c:v>
                </c:pt>
                <c:pt idx="14">
                  <c:v>122.08299884820775</c:v>
                </c:pt>
                <c:pt idx="15">
                  <c:v>121.24533175107327</c:v>
                </c:pt>
                <c:pt idx="16">
                  <c:v>124.84031970960874</c:v>
                </c:pt>
                <c:pt idx="17">
                  <c:v>125.80014659174199</c:v>
                </c:pt>
                <c:pt idx="18">
                  <c:v>125.67100624760043</c:v>
                </c:pt>
                <c:pt idx="19">
                  <c:v>124.03057484904541</c:v>
                </c:pt>
                <c:pt idx="20">
                  <c:v>116.41827510383582</c:v>
                </c:pt>
                <c:pt idx="21">
                  <c:v>103.01909182925553</c:v>
                </c:pt>
                <c:pt idx="22">
                  <c:v>104.13947157167289</c:v>
                </c:pt>
                <c:pt idx="23">
                  <c:v>108.20215699277512</c:v>
                </c:pt>
                <c:pt idx="24">
                  <c:v>113.61209032843531</c:v>
                </c:pt>
                <c:pt idx="25">
                  <c:v>128.56444801228579</c:v>
                </c:pt>
                <c:pt idx="26">
                  <c:v>129.57313880841858</c:v>
                </c:pt>
                <c:pt idx="27">
                  <c:v>129.76859446441659</c:v>
                </c:pt>
                <c:pt idx="28">
                  <c:v>129.97801123870022</c:v>
                </c:pt>
                <c:pt idx="29">
                  <c:v>128.35503123800217</c:v>
                </c:pt>
                <c:pt idx="30">
                  <c:v>129.01818435656696</c:v>
                </c:pt>
                <c:pt idx="31">
                  <c:v>130.89595476597674</c:v>
                </c:pt>
                <c:pt idx="32">
                  <c:v>128.32710900143101</c:v>
                </c:pt>
                <c:pt idx="33">
                  <c:v>125.58025897874421</c:v>
                </c:pt>
                <c:pt idx="34">
                  <c:v>124.81937803218037</c:v>
                </c:pt>
                <c:pt idx="35">
                  <c:v>123.44071760147988</c:v>
                </c:pt>
                <c:pt idx="36">
                  <c:v>128.05137691529092</c:v>
                </c:pt>
                <c:pt idx="37">
                  <c:v>128.45624934557259</c:v>
                </c:pt>
                <c:pt idx="38">
                  <c:v>126.95193885030191</c:v>
                </c:pt>
                <c:pt idx="39">
                  <c:v>125.88740358102683</c:v>
                </c:pt>
                <c:pt idx="40">
                  <c:v>122.74964224634392</c:v>
                </c:pt>
              </c:numCache>
            </c:numRef>
          </c:val>
          <c:smooth val="0"/>
          <c:extLst>
            <c:ext xmlns:c16="http://schemas.microsoft.com/office/drawing/2014/chart" uri="{C3380CC4-5D6E-409C-BE32-E72D297353CC}">
              <c16:uniqueId val="{00000003-9F80-4930-A06C-90697AB5D694}"/>
            </c:ext>
          </c:extLst>
        </c:ser>
        <c:dLbls>
          <c:showLegendKey val="0"/>
          <c:showVal val="0"/>
          <c:showCatName val="0"/>
          <c:showSerName val="0"/>
          <c:showPercent val="0"/>
          <c:showBubbleSize val="0"/>
        </c:dLbls>
        <c:smooth val="0"/>
        <c:axId val="1705317920"/>
        <c:axId val="1705316960"/>
      </c:lineChart>
      <c:catAx>
        <c:axId val="1705317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6960"/>
        <c:crossesAt val="100"/>
        <c:auto val="1"/>
        <c:lblAlgn val="ctr"/>
        <c:lblOffset val="100"/>
        <c:tickLblSkip val="4"/>
        <c:tickMarkSkip val="4"/>
        <c:noMultiLvlLbl val="1"/>
      </c:catAx>
      <c:valAx>
        <c:axId val="1705316960"/>
        <c:scaling>
          <c:orientation val="minMax"/>
          <c:max val="200"/>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7920"/>
        <c:crosses val="autoZero"/>
        <c:crossBetween val="midCat"/>
        <c:majorUnit val="20"/>
        <c:minorUnit val="1"/>
      </c:valAx>
      <c:spPr>
        <a:noFill/>
        <a:ln>
          <a:noFill/>
        </a:ln>
        <a:effectLst/>
      </c:spPr>
    </c:plotArea>
    <c:legend>
      <c:legendPos val="b"/>
      <c:layout>
        <c:manualLayout>
          <c:xMode val="edge"/>
          <c:yMode val="edge"/>
          <c:x val="3.6633682742078191E-2"/>
          <c:y val="0.10190922057280717"/>
          <c:w val="0.92431118858147676"/>
          <c:h val="0.131330605246290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0.87107</cdr:y>
    </cdr:from>
    <cdr:to>
      <cdr:x>1</cdr:x>
      <cdr:y>1</cdr:y>
    </cdr:to>
    <cdr:sp macro="" textlink="">
      <cdr:nvSpPr>
        <cdr:cNvPr id="3" name="Text Box 1">
          <a:extLst xmlns:a="http://schemas.openxmlformats.org/drawingml/2006/main">
            <a:ext uri="{FF2B5EF4-FFF2-40B4-BE49-F238E27FC236}">
              <a16:creationId xmlns:a16="http://schemas.microsoft.com/office/drawing/2014/main" id="{DA88C067-CF1C-7E00-BE62-B413ECD558F2}"/>
            </a:ext>
          </a:extLst>
        </cdr:cNvPr>
        <cdr:cNvSpPr txBox="1">
          <a:spLocks xmlns:a="http://schemas.openxmlformats.org/drawingml/2006/main" noChangeArrowheads="1"/>
        </cdr:cNvSpPr>
      </cdr:nvSpPr>
      <cdr:spPr bwMode="auto">
        <a:xfrm xmlns:a="http://schemas.openxmlformats.org/drawingml/2006/main">
          <a:off x="0" y="3737193"/>
          <a:ext cx="6146041" cy="5531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a:solidFill>
                <a:srgbClr val="000000"/>
              </a:solidFill>
              <a:latin typeface="Calibri"/>
            </a:rPr>
            <a:t>Note</a:t>
          </a:r>
          <a:r>
            <a:rPr lang="fr-FR" sz="1200" b="0" i="0" u="none" strike="noStrike" baseline="0">
              <a:solidFill>
                <a:srgbClr val="000000"/>
              </a:solidFill>
              <a:latin typeface="Calibri"/>
            </a:rPr>
            <a:t> : données en date de jugement. Chaque point représente l'évolution du cumul des douze derniers mois.</a:t>
          </a:r>
        </a:p>
        <a:p xmlns:a="http://schemas.openxmlformats.org/drawingml/2006/main">
          <a:pPr algn="l" rtl="0">
            <a:defRPr sz="1000"/>
          </a:pPr>
          <a:r>
            <a:rPr lang="fr-FR" sz="1200" b="1" i="1" u="none" strike="noStrike" baseline="0">
              <a:solidFill>
                <a:srgbClr val="000000"/>
              </a:solidFill>
              <a:latin typeface="Calibri"/>
            </a:rPr>
            <a:t>Source</a:t>
          </a:r>
          <a:r>
            <a:rPr lang="fr-FR" sz="1200" b="0" i="1" u="none" strike="noStrike" baseline="0">
              <a:solidFill>
                <a:srgbClr val="000000"/>
              </a:solidFill>
              <a:latin typeface="Calibri"/>
            </a:rPr>
            <a:t> : Banque de France, Fiben</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dirty="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(en nombre)</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T4 2024 et le T1 2025)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2015)</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0.82866</cdr:y>
    </cdr:from>
    <cdr:to>
      <cdr:x>0.99753</cdr:x>
      <cdr:y>0.98507</cdr:y>
    </cdr:to>
    <cdr:sp macro="" textlink="">
      <cdr:nvSpPr>
        <cdr:cNvPr id="3" name="ZoneTexte 1"/>
        <cdr:cNvSpPr txBox="1"/>
      </cdr:nvSpPr>
      <cdr:spPr>
        <a:xfrm xmlns:a="http://schemas.openxmlformats.org/drawingml/2006/main">
          <a:off x="0" y="302895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a:effectLst/>
              <a:latin typeface="+mn-lt"/>
              <a:ea typeface="+mn-ea"/>
              <a:cs typeface="+mn-cs"/>
            </a:rPr>
            <a:t>Note</a:t>
          </a:r>
          <a:r>
            <a:rPr lang="fr-FR" sz="900" b="0" i="0" baseline="0">
              <a:effectLst/>
              <a:latin typeface="+mn-lt"/>
              <a:ea typeface="+mn-ea"/>
              <a:cs typeface="+mn-cs"/>
            </a:rPr>
            <a:t> : données provisoires</a:t>
          </a:r>
        </a:p>
        <a:p xmlns:a="http://schemas.openxmlformats.org/drawingml/2006/main">
          <a:pPr rtl="0"/>
          <a:r>
            <a:rPr lang="fr-FR" sz="900" b="1" i="0" baseline="0">
              <a:effectLst/>
              <a:latin typeface="+mn-lt"/>
              <a:ea typeface="+mn-ea"/>
              <a:cs typeface="+mn-cs"/>
            </a:rPr>
            <a:t>Lecture : </a:t>
          </a:r>
          <a:r>
            <a:rPr lang="fr-FR" sz="900" b="0" i="0" baseline="0">
              <a:effectLst/>
              <a:latin typeface="+mn-lt"/>
              <a:ea typeface="+mn-ea"/>
              <a:cs typeface="+mn-cs"/>
            </a:rPr>
            <a:t>930 contrats d'apprentissage ont commencé entre janvier et mars 2025 dans le Var . Fin mars 2025, le département  compte 12 600 bénéficiaires de contrats d'apprentissage.</a:t>
          </a:r>
          <a:endParaRPr lang="fr-FR" sz="900">
            <a:effectLst/>
          </a:endParaRPr>
        </a:p>
        <a:p xmlns:a="http://schemas.openxmlformats.org/drawingml/2006/main">
          <a:pPr rtl="0"/>
          <a:r>
            <a:rPr lang="fr-FR" sz="900" b="1" i="1" baseline="0">
              <a:effectLst/>
              <a:latin typeface="+mn-lt"/>
              <a:ea typeface="+mn-ea"/>
              <a:cs typeface="+mn-cs"/>
            </a:rPr>
            <a:t>Source : </a:t>
          </a:r>
          <a:r>
            <a:rPr lang="fr-FR" sz="900" b="0" i="1" baseline="0">
              <a:effectLst/>
              <a:latin typeface="+mn-lt"/>
              <a:ea typeface="+mn-ea"/>
              <a:cs typeface="+mn-cs"/>
            </a:rPr>
            <a:t>Système d’information sur l’apprentissage de la Dares - </a:t>
          </a:r>
          <a:r>
            <a:rPr lang="fr-FR" sz="900" b="1" i="1" baseline="0">
              <a:effectLst/>
              <a:latin typeface="+mn-lt"/>
              <a:ea typeface="+mn-ea"/>
              <a:cs typeface="+mn-cs"/>
            </a:rPr>
            <a:t>Traitements</a:t>
          </a:r>
          <a:r>
            <a:rPr lang="fr-FR" sz="900" b="0" i="1" baseline="0">
              <a:effectLst/>
              <a:latin typeface="+mn-lt"/>
              <a:ea typeface="+mn-ea"/>
              <a:cs typeface="+mn-cs"/>
            </a:rPr>
            <a:t> : 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0.84196</cdr:y>
    </cdr:from>
    <cdr:to>
      <cdr:x>0</cdr:x>
      <cdr:y>0.8422</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2" name="ZoneTexte 1"/>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2025</a:t>
          </a:r>
          <a:endParaRPr lang="fr-FR" sz="1100"/>
        </a:p>
      </cdr:txBody>
    </cdr:sp>
  </cdr:relSizeAnchor>
  <cdr:relSizeAnchor xmlns:cdr="http://schemas.openxmlformats.org/drawingml/2006/chartDrawing">
    <cdr:from>
      <cdr:x>0</cdr:x>
      <cdr:y>0.81958</cdr:y>
    </cdr:from>
    <cdr:to>
      <cdr:x>1</cdr:x>
      <cdr:y>0.98457</cdr:y>
    </cdr:to>
    <cdr:sp macro="" textlink="">
      <cdr:nvSpPr>
        <cdr:cNvPr id="4" name="Text Box 1"/>
        <cdr:cNvSpPr txBox="1">
          <a:spLocks xmlns:a="http://schemas.openxmlformats.org/drawingml/2006/main" noChangeArrowheads="1"/>
        </cdr:cNvSpPr>
      </cdr:nvSpPr>
      <cdr:spPr bwMode="auto">
        <a:xfrm xmlns:a="http://schemas.openxmlformats.org/drawingml/2006/main">
          <a:off x="0" y="3879850"/>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i="0" baseline="0">
              <a:effectLst/>
              <a:latin typeface="+mn-lt"/>
              <a:ea typeface="+mn-ea"/>
              <a:cs typeface="+mn-cs"/>
            </a:rPr>
            <a:t>* Pour évaluer la comparabilité avec le Var, les critères retenus sont le nombre total d'emplois (salariés et non salariés) du département, ainsi que le poids du secteur du tertiaire non marchand dans l'emploi total </a:t>
          </a:r>
          <a:endParaRPr lang="fr-FR" sz="1000">
            <a:effectLst/>
          </a:endParaRP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dirty="0">
              <a:effectLst/>
              <a:latin typeface="+mn-lt"/>
              <a:ea typeface="+mn-ea"/>
              <a:cs typeface="+mn-cs"/>
            </a:rPr>
            <a:t>* Pour le RSA et la PA, la notion de bénéficiaires renvoie à celle de foyer et non d’individu. Pour l’ASS, elle renvoie à l’individu qui perçoit l’allocation.</a:t>
          </a:r>
          <a:endParaRPr lang="fr-FR" sz="1000" dirty="0">
            <a:effectLst/>
          </a:endParaRPr>
        </a:p>
        <a:p xmlns:a="http://schemas.openxmlformats.org/drawingml/2006/main">
          <a:pPr eaLnBrk="1" fontAlgn="auto" latinLnBrk="0" hangingPunct="1"/>
          <a:r>
            <a:rPr lang="fr-FR" sz="1000" b="0" i="0" dirty="0">
              <a:effectLst/>
              <a:latin typeface="+mn-lt"/>
              <a:ea typeface="+mn-ea"/>
              <a:cs typeface="+mn-cs"/>
            </a:rPr>
            <a:t>** Données à fin février</a:t>
          </a:r>
          <a:endParaRPr lang="fr-FR" sz="1000" dirty="0">
            <a:effectLst/>
          </a:endParaRPr>
        </a:p>
        <a:p xmlns:a="http://schemas.openxmlformats.org/drawingml/2006/main">
          <a:pPr eaLnBrk="1" fontAlgn="auto" latinLnBrk="0" hangingPunct="1"/>
          <a:r>
            <a:rPr lang="fr-FR" sz="1000" b="1" i="0" dirty="0">
              <a:effectLst/>
              <a:latin typeface="+mn-lt"/>
              <a:ea typeface="+mn-ea"/>
              <a:cs typeface="+mn-cs"/>
            </a:rPr>
            <a:t>Note : </a:t>
          </a:r>
          <a:r>
            <a:rPr lang="fr-FR" sz="1000" i="0" dirty="0">
              <a:effectLst/>
              <a:latin typeface="+mn-lt"/>
              <a:ea typeface="+mn-ea"/>
              <a:cs typeface="+mn-cs"/>
            </a:rPr>
            <a:t>données provisoires</a:t>
          </a:r>
        </a:p>
        <a:p xmlns:a="http://schemas.openxmlformats.org/drawingml/2006/main">
          <a:pPr eaLnBrk="1" fontAlgn="auto" latinLnBrk="0" hangingPunct="1"/>
          <a:r>
            <a:rPr lang="fr-FR" sz="1000" b="1" i="1" dirty="0">
              <a:effectLst/>
              <a:latin typeface="+mn-lt"/>
              <a:ea typeface="+mn-ea"/>
              <a:cs typeface="+mn-cs"/>
            </a:rPr>
            <a:t>Sources : </a:t>
          </a:r>
          <a:r>
            <a:rPr lang="fr-FR" sz="1000" i="1" dirty="0" err="1">
              <a:effectLst/>
              <a:latin typeface="+mn-lt"/>
              <a:ea typeface="+mn-ea"/>
              <a:cs typeface="+mn-cs"/>
            </a:rPr>
            <a:t>Cnaf</a:t>
          </a:r>
          <a:r>
            <a:rPr lang="fr-FR" sz="1000" i="1" dirty="0">
              <a:effectLst/>
              <a:latin typeface="+mn-lt"/>
              <a:ea typeface="+mn-ea"/>
              <a:cs typeface="+mn-cs"/>
            </a:rPr>
            <a:t>, </a:t>
          </a:r>
          <a:r>
            <a:rPr lang="fr-FR" sz="1000" i="1" dirty="0" err="1">
              <a:effectLst/>
              <a:latin typeface="+mn-lt"/>
              <a:ea typeface="+mn-ea"/>
              <a:cs typeface="+mn-cs"/>
            </a:rPr>
            <a:t>Allstat</a:t>
          </a:r>
          <a:r>
            <a:rPr lang="fr-FR" sz="1000" i="1" dirty="0">
              <a:effectLst/>
              <a:latin typeface="+mn-lt"/>
              <a:ea typeface="+mn-ea"/>
              <a:cs typeface="+mn-cs"/>
            </a:rPr>
            <a:t> FR6 et FR2 ; MSA ;  France Travail, FNA - </a:t>
          </a:r>
          <a:r>
            <a:rPr lang="fr-FR" sz="1000" b="1" i="1" dirty="0">
              <a:effectLst/>
              <a:latin typeface="+mn-lt"/>
              <a:ea typeface="+mn-ea"/>
              <a:cs typeface="+mn-cs"/>
            </a:rPr>
            <a:t>Traitements : </a:t>
          </a:r>
          <a:r>
            <a:rPr lang="fr-FR" sz="1000" i="1" dirty="0">
              <a:effectLst/>
              <a:latin typeface="+mn-lt"/>
              <a:ea typeface="+mn-ea"/>
              <a:cs typeface="+mn-cs"/>
            </a:rPr>
            <a:t>Drees</a:t>
          </a:r>
          <a:endParaRPr lang="fr-FR" sz="1000" dirty="0">
            <a:effectLs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0.02592</cdr:x>
      <cdr:y>0.90134</cdr:y>
    </cdr:from>
    <cdr:to>
      <cdr:x>0.89902</cdr:x>
      <cdr:y>0.98028</cdr:y>
    </cdr:to>
    <cdr:sp macro="" textlink="">
      <cdr:nvSpPr>
        <cdr:cNvPr id="2" name="Text Box 1">
          <a:extLst xmlns:a="http://schemas.openxmlformats.org/drawingml/2006/main">
            <a:ext uri="{FF2B5EF4-FFF2-40B4-BE49-F238E27FC236}">
              <a16:creationId xmlns:a16="http://schemas.microsoft.com/office/drawing/2014/main" id="{7E4BD3CD-C52D-50EC-A772-6E89A58BAE0E}"/>
            </a:ext>
          </a:extLst>
        </cdr:cNvPr>
        <cdr:cNvSpPr txBox="1">
          <a:spLocks xmlns:a="http://schemas.openxmlformats.org/drawingml/2006/main" noChangeArrowheads="1"/>
        </cdr:cNvSpPr>
      </cdr:nvSpPr>
      <cdr:spPr bwMode="auto">
        <a:xfrm xmlns:a="http://schemas.openxmlformats.org/drawingml/2006/main">
          <a:off x="184150" y="4060825"/>
          <a:ext cx="6203955" cy="355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Champ</a:t>
          </a:r>
          <a:r>
            <a:rPr lang="fr-FR" sz="1000" b="0" i="0" u="none" strike="noStrike" baseline="0">
              <a:solidFill>
                <a:srgbClr val="000000"/>
              </a:solidFill>
              <a:latin typeface="+mn-lt"/>
            </a:rPr>
            <a:t> : ensemble des activités marchandes hors agriculture</a:t>
          </a:r>
        </a:p>
        <a:p xmlns:a="http://schemas.openxmlformats.org/drawingml/2006/main">
          <a:pPr algn="l" rtl="0">
            <a:defRPr sz="1000"/>
          </a:pPr>
          <a:r>
            <a:rPr lang="fr-FR" sz="1000" b="1" i="1" u="none" strike="noStrike" baseline="0">
              <a:solidFill>
                <a:srgbClr val="000000"/>
              </a:solidFill>
              <a:latin typeface="+mn-lt"/>
            </a:rPr>
            <a:t>Source</a:t>
          </a:r>
          <a:r>
            <a:rPr lang="fr-FR" sz="1000" b="0" i="1" u="none" strike="noStrike" baseline="0">
              <a:solidFill>
                <a:srgbClr val="000000"/>
              </a:solidFill>
              <a:latin typeface="+mn-lt"/>
            </a:rPr>
            <a:t> : Insee, SIDE (Système d'information sur la démographie d'entreprises)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26/06/2025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0448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71023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5079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juin 2025</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juin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juin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juin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juin 2025</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juin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juin 2025</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juin 2025</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juin 2025</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juin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juin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juin 2025</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juin 2025</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1</a:t>
            </a:r>
            <a:r>
              <a:rPr lang="fr-FR" sz="5000" b="1" baseline="30000" dirty="0">
                <a:ln/>
                <a:solidFill>
                  <a:schemeClr val="accent1">
                    <a:lumMod val="75000"/>
                  </a:schemeClr>
                </a:solidFill>
              </a:rPr>
              <a:t>er</a:t>
            </a:r>
            <a:r>
              <a:rPr lang="fr-FR" sz="5000" b="1" dirty="0">
                <a:ln/>
                <a:solidFill>
                  <a:schemeClr val="accent1">
                    <a:lumMod val="75000"/>
                  </a:schemeClr>
                </a:solidFill>
              </a:rPr>
              <a:t> trimestre 2025</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65" y="-1637"/>
            <a:ext cx="8932333" cy="954107"/>
          </a:xfrm>
          <a:prstGeom prst="rect">
            <a:avLst/>
          </a:prstGeom>
          <a:noFill/>
        </p:spPr>
        <p:txBody>
          <a:bodyPr wrap="square" rtlCol="0">
            <a:spAutoFit/>
          </a:bodyPr>
          <a:lstStyle/>
          <a:p>
            <a:pPr lvl="0"/>
            <a:r>
              <a:rPr lang="fr-FR" sz="2800" b="1" dirty="0">
                <a:solidFill>
                  <a:srgbClr val="4F81BD">
                    <a:lumMod val="75000"/>
                  </a:srgbClr>
                </a:solidFill>
              </a:rPr>
              <a:t>Demande d’emploi - avertissement : </a:t>
            </a:r>
          </a:p>
          <a:p>
            <a:pPr lvl="0"/>
            <a:r>
              <a:rPr lang="fr-FR" sz="2800" b="1" dirty="0">
                <a:solidFill>
                  <a:srgbClr val="4F81BD">
                    <a:lumMod val="75000"/>
                  </a:srgbClr>
                </a:solidFill>
              </a:rPr>
              <a:t>mise en place de la loi pour le plein emploi depuis 2025</a:t>
            </a:r>
            <a:endParaRPr lang="fr-FR" sz="25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647645" y="6579716"/>
            <a:ext cx="5848710"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2025</a:t>
            </a:r>
            <a:endParaRPr lang="fr-FR" dirty="0"/>
          </a:p>
        </p:txBody>
      </p:sp>
      <p:sp>
        <p:nvSpPr>
          <p:cNvPr id="2" name="ZoneTexte 1">
            <a:extLst>
              <a:ext uri="{FF2B5EF4-FFF2-40B4-BE49-F238E27FC236}">
                <a16:creationId xmlns:a16="http://schemas.microsoft.com/office/drawing/2014/main" id="{D7BA48EB-44EF-7369-00ED-82D1BA2D1475}"/>
              </a:ext>
            </a:extLst>
          </p:cNvPr>
          <p:cNvSpPr txBox="1"/>
          <p:nvPr/>
        </p:nvSpPr>
        <p:spPr>
          <a:xfrm>
            <a:off x="174526" y="1063996"/>
            <a:ext cx="8703144" cy="5262979"/>
          </a:xfrm>
          <a:prstGeom prst="rect">
            <a:avLst/>
          </a:prstGeom>
          <a:noFill/>
        </p:spPr>
        <p:txBody>
          <a:bodyPr wrap="square" rtlCol="0">
            <a:spAutoFit/>
          </a:bodyPr>
          <a:lstStyle/>
          <a:p>
            <a:pPr algn="just"/>
            <a:r>
              <a:rPr lang="fr-FR" sz="1400" dirty="0">
                <a:solidFill>
                  <a:srgbClr val="002060"/>
                </a:solidFill>
              </a:rPr>
              <a:t>Comme le prévoit la loi pour le plein emploi du 18 décembre 2023, </a:t>
            </a:r>
            <a:r>
              <a:rPr lang="fr-FR" sz="1400" b="1" dirty="0">
                <a:solidFill>
                  <a:srgbClr val="002060"/>
                </a:solidFill>
              </a:rPr>
              <a:t>depuis janvier 2025, de nouveaux publics sont systématiquement inscrits à France Travail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demandeurs et bénéficiaires du RSA </a:t>
            </a:r>
            <a:r>
              <a:rPr lang="fr-FR" sz="1400" b="1" dirty="0">
                <a:solidFill>
                  <a:srgbClr val="002060"/>
                </a:solidFill>
              </a:rPr>
              <a:t>(Revenu de solidarité active)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jeunes en recherche d'emploi </a:t>
            </a:r>
            <a:r>
              <a:rPr lang="fr-FR" sz="1400" b="1" dirty="0">
                <a:solidFill>
                  <a:srgbClr val="002060"/>
                </a:solidFill>
              </a:rPr>
              <a:t>suivis par les missions locales en CEJ (Contrat d'engagement jeune), </a:t>
            </a:r>
            <a:r>
              <a:rPr lang="fr-FR" sz="1400" b="1" dirty="0" err="1">
                <a:solidFill>
                  <a:srgbClr val="002060"/>
                </a:solidFill>
              </a:rPr>
              <a:t>Pacea</a:t>
            </a:r>
            <a:r>
              <a:rPr lang="fr-FR" sz="1400" b="1" dirty="0">
                <a:solidFill>
                  <a:srgbClr val="002060"/>
                </a:solidFill>
              </a:rPr>
              <a:t> (Parcours contractualisé d'accompagnement vers l'emploi et l'autonomie) ou AIJ (Accompagnement intensif des jeunes)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personnes en situation de handicap </a:t>
            </a:r>
            <a:r>
              <a:rPr lang="fr-FR" sz="1400" b="1" dirty="0">
                <a:solidFill>
                  <a:srgbClr val="002060"/>
                </a:solidFill>
              </a:rPr>
              <a:t>suivies par Cap emploi</a:t>
            </a:r>
            <a:r>
              <a:rPr lang="fr-FR" sz="1400" dirty="0">
                <a:solidFill>
                  <a:srgbClr val="002060"/>
                </a:solidFill>
              </a:rPr>
              <a:t>. </a:t>
            </a:r>
          </a:p>
          <a:p>
            <a:pPr algn="just"/>
            <a:r>
              <a:rPr lang="fr-FR" sz="1400" dirty="0">
                <a:solidFill>
                  <a:srgbClr val="002060"/>
                </a:solidFill>
              </a:rPr>
              <a:t>Selon leurs situations socioprofessionnelles, ces publics sont orientés vers différents parcours d'accompagnement. L’orientation des personnes bénéficiant déjà du RSA avant la mise en place de la réforme étant progressive à partir du 1</a:t>
            </a:r>
            <a:r>
              <a:rPr lang="fr-FR" sz="1400" baseline="30000" dirty="0">
                <a:solidFill>
                  <a:srgbClr val="002060"/>
                </a:solidFill>
              </a:rPr>
              <a:t>er</a:t>
            </a:r>
            <a:r>
              <a:rPr lang="fr-FR" sz="1400" dirty="0">
                <a:solidFill>
                  <a:srgbClr val="002060"/>
                </a:solidFill>
              </a:rPr>
              <a:t> janvier 2025, la montée en charge statistique l'est aussi. </a:t>
            </a:r>
          </a:p>
          <a:p>
            <a:pPr algn="just"/>
            <a:endParaRPr lang="fr-FR" sz="1400" dirty="0">
              <a:solidFill>
                <a:srgbClr val="002060"/>
              </a:solidFill>
            </a:endParaRPr>
          </a:p>
          <a:p>
            <a:pPr algn="just"/>
            <a:r>
              <a:rPr lang="fr-FR" sz="1400" dirty="0">
                <a:solidFill>
                  <a:srgbClr val="002060"/>
                </a:solidFill>
              </a:rPr>
              <a:t>Pour prendre en compte les situations de ces nouveaux publics, </a:t>
            </a:r>
            <a:r>
              <a:rPr lang="fr-FR" sz="1400" b="1" dirty="0">
                <a:solidFill>
                  <a:srgbClr val="002060"/>
                </a:solidFill>
              </a:rPr>
              <a:t>deux nouvelles catégories statistiques sont créées, selon les recommandations du </a:t>
            </a:r>
            <a:r>
              <a:rPr lang="fr-FR" sz="1400" b="1" dirty="0" err="1">
                <a:solidFill>
                  <a:srgbClr val="002060"/>
                </a:solidFill>
              </a:rPr>
              <a:t>Cnis</a:t>
            </a:r>
            <a:r>
              <a:rPr lang="fr-FR" sz="1400" b="1" dirty="0">
                <a:solidFill>
                  <a:srgbClr val="002060"/>
                </a:solidFill>
              </a:rPr>
              <a:t> : la </a:t>
            </a:r>
            <a:r>
              <a:rPr lang="fr-FR" sz="1400" b="1" dirty="0">
                <a:solidFill>
                  <a:srgbClr val="00B0F0"/>
                </a:solidFill>
              </a:rPr>
              <a:t>catégorie F</a:t>
            </a:r>
            <a:r>
              <a:rPr lang="fr-FR" sz="1400" b="1" dirty="0">
                <a:solidFill>
                  <a:srgbClr val="002060"/>
                </a:solidFill>
              </a:rPr>
              <a:t> pour les personnes orientées en parcours social et la </a:t>
            </a:r>
            <a:r>
              <a:rPr lang="fr-FR" sz="1400" b="1" dirty="0">
                <a:solidFill>
                  <a:srgbClr val="00B0F0"/>
                </a:solidFill>
              </a:rPr>
              <a:t>catégorie G </a:t>
            </a:r>
            <a:r>
              <a:rPr lang="fr-FR" sz="1400" b="1" dirty="0">
                <a:solidFill>
                  <a:srgbClr val="002060"/>
                </a:solidFill>
              </a:rPr>
              <a:t>pour les demandeurs et bénéficiaires du RSA en attente d'orientation</a:t>
            </a:r>
            <a:r>
              <a:rPr lang="fr-FR" sz="1400" dirty="0">
                <a:solidFill>
                  <a:srgbClr val="002060"/>
                </a:solidFill>
              </a:rPr>
              <a:t>. </a:t>
            </a:r>
          </a:p>
          <a:p>
            <a:pPr algn="just"/>
            <a:endParaRPr lang="fr-FR" sz="1400" dirty="0">
              <a:solidFill>
                <a:srgbClr val="002060"/>
              </a:solidFill>
            </a:endParaRPr>
          </a:p>
          <a:p>
            <a:pPr algn="just"/>
            <a:r>
              <a:rPr lang="fr-FR" sz="1400" dirty="0">
                <a:solidFill>
                  <a:srgbClr val="002060"/>
                </a:solidFill>
              </a:rPr>
              <a:t>Cette phase de transition devrait durer deux ans en France métropolitaine. </a:t>
            </a:r>
            <a:r>
              <a:rPr lang="fr-FR" sz="1400" b="1" dirty="0">
                <a:solidFill>
                  <a:srgbClr val="002060"/>
                </a:solidFill>
              </a:rPr>
              <a:t>Afin d'appréhender les évolutions conjoncturelles du nombre d'inscrits à France Travail pendant cette période, la Dares a mis à disposition, aux niveaux national et régional seulement, des indicateurs complémentaires hors bénéficiaires du RSA et hors jeunes « en parcours » (CEJ, </a:t>
            </a:r>
            <a:r>
              <a:rPr lang="fr-FR" sz="1400" b="1" dirty="0" err="1">
                <a:solidFill>
                  <a:srgbClr val="002060"/>
                </a:solidFill>
              </a:rPr>
              <a:t>Pacea</a:t>
            </a:r>
            <a:r>
              <a:rPr lang="fr-FR" sz="1400" b="1" dirty="0">
                <a:solidFill>
                  <a:srgbClr val="002060"/>
                </a:solidFill>
              </a:rPr>
              <a:t> et AIJ)</a:t>
            </a:r>
            <a:r>
              <a:rPr lang="fr-FR" sz="1400" dirty="0">
                <a:solidFill>
                  <a:srgbClr val="002060"/>
                </a:solidFill>
              </a:rPr>
              <a:t>. Ces séries, dites « contrefactuelles » ne sont pas disponibles au niveau départemental. </a:t>
            </a:r>
            <a:r>
              <a:rPr lang="fr-FR" sz="1400" b="1" dirty="0">
                <a:solidFill>
                  <a:srgbClr val="FF0000"/>
                </a:solidFill>
              </a:rPr>
              <a:t>Entre 2025 et 2027, il n’est donc plus possible de réaliser des analyses conjoncturelles de la demande d’emploi au niveau départemental.</a:t>
            </a:r>
          </a:p>
          <a:p>
            <a:pPr algn="just"/>
            <a:endParaRPr lang="fr-FR" sz="1400" b="1" dirty="0">
              <a:solidFill>
                <a:srgbClr val="FF0000"/>
              </a:solidFill>
            </a:endParaRPr>
          </a:p>
          <a:p>
            <a:pPr algn="just"/>
            <a:r>
              <a:rPr lang="fr-FR" sz="1400" dirty="0">
                <a:solidFill>
                  <a:srgbClr val="002060"/>
                </a:solidFill>
              </a:rPr>
              <a:t>Néanmoins, un chiffrage du nombre total d’inscrits, comprenant ces nouveaux publics, a été réalisé par la Dares et permet de situer chaque département au sein de la région. C’est ce qui est présenté dans la diapositive suivante.</a:t>
            </a:r>
          </a:p>
        </p:txBody>
      </p:sp>
    </p:spTree>
    <p:extLst>
      <p:ext uri="{BB962C8B-B14F-4D97-AF65-F5344CB8AC3E}">
        <p14:creationId xmlns:p14="http://schemas.microsoft.com/office/powerpoint/2010/main" val="35338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65" y="-1637"/>
            <a:ext cx="8932333" cy="954107"/>
          </a:xfrm>
          <a:prstGeom prst="rect">
            <a:avLst/>
          </a:prstGeom>
          <a:noFill/>
        </p:spPr>
        <p:txBody>
          <a:bodyPr wrap="square" rtlCol="0">
            <a:spAutoFit/>
          </a:bodyPr>
          <a:lstStyle/>
          <a:p>
            <a:pPr lvl="0"/>
            <a:r>
              <a:rPr lang="fr-FR" sz="2800" b="1" dirty="0">
                <a:solidFill>
                  <a:srgbClr val="4F81BD">
                    <a:lumMod val="75000"/>
                  </a:srgbClr>
                </a:solidFill>
              </a:rPr>
              <a:t>Début 2025, la demande d’emploi y compris nouveaux publics s’élève un peu plus vite qu’au niveau régional</a:t>
            </a:r>
            <a:endParaRPr lang="fr-FR" sz="25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1690777" y="6568767"/>
            <a:ext cx="5848710"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juin 2025</a:t>
            </a:r>
            <a:endParaRPr lang="fr-FR" dirty="0"/>
          </a:p>
        </p:txBody>
      </p:sp>
      <p:pic>
        <p:nvPicPr>
          <p:cNvPr id="10" name="Image 9">
            <a:extLst>
              <a:ext uri="{FF2B5EF4-FFF2-40B4-BE49-F238E27FC236}">
                <a16:creationId xmlns:a16="http://schemas.microsoft.com/office/drawing/2014/main" id="{600419F8-1458-EFB2-7DA7-B76F80EAA6B6}"/>
              </a:ext>
            </a:extLst>
          </p:cNvPr>
          <p:cNvPicPr>
            <a:picLocks noChangeAspect="1"/>
          </p:cNvPicPr>
          <p:nvPr/>
        </p:nvPicPr>
        <p:blipFill>
          <a:blip r:embed="rId3"/>
          <a:stretch>
            <a:fillRect/>
          </a:stretch>
        </p:blipFill>
        <p:spPr>
          <a:xfrm>
            <a:off x="383358" y="872969"/>
            <a:ext cx="8468641" cy="3677303"/>
          </a:xfrm>
          <a:prstGeom prst="rect">
            <a:avLst/>
          </a:prstGeom>
        </p:spPr>
      </p:pic>
      <p:sp>
        <p:nvSpPr>
          <p:cNvPr id="2" name="ZoneTexte 1">
            <a:extLst>
              <a:ext uri="{FF2B5EF4-FFF2-40B4-BE49-F238E27FC236}">
                <a16:creationId xmlns:a16="http://schemas.microsoft.com/office/drawing/2014/main" id="{1FCF47F1-EFD2-654D-55A6-4926D0EBD43A}"/>
              </a:ext>
            </a:extLst>
          </p:cNvPr>
          <p:cNvSpPr txBox="1"/>
          <p:nvPr/>
        </p:nvSpPr>
        <p:spPr>
          <a:xfrm>
            <a:off x="394121" y="4629775"/>
            <a:ext cx="8547577" cy="1938992"/>
          </a:xfrm>
          <a:prstGeom prst="rect">
            <a:avLst/>
          </a:prstGeom>
          <a:noFill/>
        </p:spPr>
        <p:txBody>
          <a:bodyPr wrap="square" rtlCol="0">
            <a:spAutoFit/>
          </a:bodyPr>
          <a:lstStyle/>
          <a:p>
            <a:pPr algn="just"/>
            <a:r>
              <a:rPr lang="fr-FR" sz="1200" b="1" dirty="0">
                <a:solidFill>
                  <a:srgbClr val="FF0000"/>
                </a:solidFill>
              </a:rPr>
              <a:t>Avertissement : </a:t>
            </a:r>
            <a:r>
              <a:rPr lang="fr-FR" sz="1200" dirty="0">
                <a:solidFill>
                  <a:srgbClr val="FF0000"/>
                </a:solidFill>
              </a:rPr>
              <a:t>les évolutions du 1</a:t>
            </a:r>
            <a:r>
              <a:rPr lang="fr-FR" sz="1200" baseline="30000" dirty="0">
                <a:solidFill>
                  <a:srgbClr val="FF0000"/>
                </a:solidFill>
              </a:rPr>
              <a:t>er</a:t>
            </a:r>
            <a:r>
              <a:rPr lang="fr-FR" sz="1200" dirty="0">
                <a:solidFill>
                  <a:srgbClr val="FF0000"/>
                </a:solidFill>
              </a:rPr>
              <a:t> trimestre 2025 sont perturbées par une modification des règles d’actualisation par France Travail qui conduit à rehausser le nombre d’inscrits en catégories A, B, C. En effet, depuis janvier 2025, tant qu’elles ne signent pas leur contrat d’engagement, les personnes qui s’inscrivent à France Travail et qui n’ont pas de droits à indemnisation n’ont pas à s’actualiser. Elles sont alors inscrites en catégorie A jusqu’à la signature de ce contrat. Cela a un impact à la hausse sur le nombre d’inscrits en catégorie A, à la baisse sur le nombre d’inscrits en catégories B et C (étant dispensés d’actualisation, ces nouveaux inscrits non indemnisables ne déclarent pas d’activité réduite) et à la baisse sur le nombre de sorties des listes. Cette évolution a donc un effet à la hausse sur le nombre d’inscrits en catégorie A, B, C. </a:t>
            </a:r>
          </a:p>
          <a:p>
            <a:pPr algn="just"/>
            <a:r>
              <a:rPr lang="fr-FR" sz="1200" dirty="0">
                <a:solidFill>
                  <a:srgbClr val="FF0000"/>
                </a:solidFill>
              </a:rPr>
              <a:t>En neutralisant les effets d'ajustements dans les procédures d'actualisation des demandeurs d'emploi, la Dares estime que la hausse réelle du nombre de demandeurs d’emploi en catégories A, B, C serait de +1,3 % par rapport au 4</a:t>
            </a:r>
            <a:r>
              <a:rPr lang="fr-FR" sz="1200" baseline="30000" dirty="0">
                <a:solidFill>
                  <a:srgbClr val="FF0000"/>
                </a:solidFill>
              </a:rPr>
              <a:t>e</a:t>
            </a:r>
            <a:r>
              <a:rPr lang="fr-FR" sz="1200" dirty="0">
                <a:solidFill>
                  <a:srgbClr val="FF0000"/>
                </a:solidFill>
              </a:rPr>
              <a:t> trimestre 2024 (estimation réalisée au niveau national uniquement).</a:t>
            </a:r>
            <a:endParaRPr lang="fr-FR" sz="1200" b="1" dirty="0">
              <a:solidFill>
                <a:srgbClr val="FF0000"/>
              </a:solidFill>
            </a:endParaRPr>
          </a:p>
        </p:txBody>
      </p:sp>
      <p:sp>
        <p:nvSpPr>
          <p:cNvPr id="8" name="Ellipse 7">
            <a:extLst>
              <a:ext uri="{FF2B5EF4-FFF2-40B4-BE49-F238E27FC236}">
                <a16:creationId xmlns:a16="http://schemas.microsoft.com/office/drawing/2014/main" id="{534CAA39-4D9F-665C-FA2C-9F443F941968}"/>
              </a:ext>
            </a:extLst>
          </p:cNvPr>
          <p:cNvSpPr/>
          <p:nvPr/>
        </p:nvSpPr>
        <p:spPr>
          <a:xfrm>
            <a:off x="7232071" y="2673414"/>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CC323581-2B60-26E5-743D-2A474C3A31D8}"/>
              </a:ext>
            </a:extLst>
          </p:cNvPr>
          <p:cNvSpPr/>
          <p:nvPr/>
        </p:nvSpPr>
        <p:spPr>
          <a:xfrm>
            <a:off x="7267014" y="3059916"/>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958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2025</a:t>
            </a:r>
            <a:endParaRPr lang="fr-FR" dirty="0"/>
          </a:p>
        </p:txBody>
      </p:sp>
      <p:sp>
        <p:nvSpPr>
          <p:cNvPr id="9" name="ZoneTexte 8"/>
          <p:cNvSpPr txBox="1"/>
          <p:nvPr/>
        </p:nvSpPr>
        <p:spPr>
          <a:xfrm>
            <a:off x="169339" y="68390"/>
            <a:ext cx="8995113" cy="830997"/>
          </a:xfrm>
          <a:prstGeom prst="rect">
            <a:avLst/>
          </a:prstGeom>
          <a:noFill/>
        </p:spPr>
        <p:txBody>
          <a:bodyPr wrap="square" rtlCol="0">
            <a:spAutoFit/>
          </a:bodyPr>
          <a:lstStyle/>
          <a:p>
            <a:r>
              <a:rPr lang="fr-FR" sz="2400" b="1" dirty="0">
                <a:solidFill>
                  <a:srgbClr val="376092"/>
                </a:solidFill>
              </a:rPr>
              <a:t>Sur un an, baisse du nombre de foyers bénéficiaires du RSA; forte hausse de l’ASS, </a:t>
            </a:r>
            <a:r>
              <a:rPr lang="fr-FR" sz="2400" b="1">
                <a:solidFill>
                  <a:srgbClr val="376092"/>
                </a:solidFill>
              </a:rPr>
              <a:t>moins prononcée pour la PA</a:t>
            </a:r>
            <a:endParaRPr lang="fr-FR" sz="2400" b="1" dirty="0">
              <a:solidFill>
                <a:srgbClr val="376092"/>
              </a:solidFill>
            </a:endParaRPr>
          </a:p>
        </p:txBody>
      </p:sp>
      <p:graphicFrame>
        <p:nvGraphicFramePr>
          <p:cNvPr id="4" name="Graphique 3">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248550582"/>
              </p:ext>
            </p:extLst>
          </p:nvPr>
        </p:nvGraphicFramePr>
        <p:xfrm>
          <a:off x="887767" y="1042034"/>
          <a:ext cx="7630591" cy="52945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nombre">
            <a:extLst>
              <a:ext uri="{FF2B5EF4-FFF2-40B4-BE49-F238E27FC236}">
                <a16:creationId xmlns:a16="http://schemas.microsoft.com/office/drawing/2014/main" id="{2748B30E-B3E4-B6E1-D4C3-701B186F0594}"/>
              </a:ext>
            </a:extLst>
          </p:cNvPr>
          <p:cNvPicPr>
            <a:picLocks noChangeAspect="1"/>
          </p:cNvPicPr>
          <p:nvPr/>
        </p:nvPicPr>
        <p:blipFill>
          <a:blip r:embed="rId3"/>
          <a:stretch>
            <a:fillRect/>
          </a:stretch>
        </p:blipFill>
        <p:spPr>
          <a:xfrm>
            <a:off x="2031" y="1662300"/>
            <a:ext cx="9141969" cy="3236326"/>
          </a:xfrm>
          <a:prstGeom prst="rect">
            <a:avLst/>
          </a:prstGeom>
        </p:spPr>
      </p:pic>
      <p:sp>
        <p:nvSpPr>
          <p:cNvPr id="4" name="ZoneTexte 3"/>
          <p:cNvSpPr txBox="1"/>
          <p:nvPr/>
        </p:nvSpPr>
        <p:spPr>
          <a:xfrm>
            <a:off x="69719" y="75834"/>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moins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2025</a:t>
            </a:r>
            <a:endParaRPr lang="fr-FR" dirty="0"/>
          </a:p>
        </p:txBody>
      </p:sp>
      <p:sp>
        <p:nvSpPr>
          <p:cNvPr id="2" name="Rectangle 1"/>
          <p:cNvSpPr/>
          <p:nvPr/>
        </p:nvSpPr>
        <p:spPr>
          <a:xfrm>
            <a:off x="69719" y="3578076"/>
            <a:ext cx="882780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431848"/>
            <a:ext cx="8995113" cy="523220"/>
          </a:xfrm>
          <a:prstGeom prst="rect">
            <a:avLst/>
          </a:prstGeom>
          <a:noFill/>
        </p:spPr>
        <p:txBody>
          <a:bodyPr wrap="square" rtlCol="0">
            <a:spAutoFit/>
          </a:bodyPr>
          <a:lstStyle/>
          <a:p>
            <a:r>
              <a:rPr lang="fr-FR" sz="2800" b="1" dirty="0">
                <a:solidFill>
                  <a:srgbClr val="376092"/>
                </a:solidFill>
              </a:rPr>
              <a:t>Légère baisse des créations d’entreprises</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2025</a:t>
            </a:r>
            <a:endParaRPr lang="fr-FR" dirty="0"/>
          </a:p>
        </p:txBody>
      </p:sp>
      <p:graphicFrame>
        <p:nvGraphicFramePr>
          <p:cNvPr id="2" name="Graphique 1">
            <a:extLst>
              <a:ext uri="{FF2B5EF4-FFF2-40B4-BE49-F238E27FC236}">
                <a16:creationId xmlns:a16="http://schemas.microsoft.com/office/drawing/2014/main" id="{1CB19EAD-CC19-1DE2-B828-0C543D42E99E}"/>
              </a:ext>
            </a:extLst>
          </p:cNvPr>
          <p:cNvGraphicFramePr>
            <a:graphicFrameLocks/>
          </p:cNvGraphicFramePr>
          <p:nvPr>
            <p:extLst>
              <p:ext uri="{D42A27DB-BD31-4B8C-83A1-F6EECF244321}">
                <p14:modId xmlns:p14="http://schemas.microsoft.com/office/powerpoint/2010/main" val="2599872492"/>
              </p:ext>
            </p:extLst>
          </p:nvPr>
        </p:nvGraphicFramePr>
        <p:xfrm>
          <a:off x="146857" y="1174433"/>
          <a:ext cx="8750668" cy="5226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98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4443" y="414159"/>
            <a:ext cx="8995113" cy="523220"/>
          </a:xfrm>
          <a:prstGeom prst="rect">
            <a:avLst/>
          </a:prstGeom>
          <a:noFill/>
        </p:spPr>
        <p:txBody>
          <a:bodyPr wrap="square" rtlCol="0">
            <a:spAutoFit/>
          </a:bodyPr>
          <a:lstStyle/>
          <a:p>
            <a:r>
              <a:rPr lang="fr-FR" sz="2800" b="1" dirty="0">
                <a:solidFill>
                  <a:srgbClr val="376092"/>
                </a:solidFill>
              </a:rPr>
              <a:t>Première baisse du nombre de défaillances en trois ans</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juin 2025</a:t>
            </a:r>
            <a:endParaRPr lang="fr-FR" dirty="0"/>
          </a:p>
        </p:txBody>
      </p:sp>
      <p:graphicFrame>
        <p:nvGraphicFramePr>
          <p:cNvPr id="8" name="Graphique 7">
            <a:extLst>
              <a:ext uri="{FF2B5EF4-FFF2-40B4-BE49-F238E27FC236}">
                <a16:creationId xmlns:a16="http://schemas.microsoft.com/office/drawing/2014/main" id="{96020B70-C146-3953-BA84-F8A696FC8A05}"/>
              </a:ext>
            </a:extLst>
          </p:cNvPr>
          <p:cNvGraphicFramePr>
            <a:graphicFrameLocks/>
          </p:cNvGraphicFramePr>
          <p:nvPr>
            <p:extLst>
              <p:ext uri="{D42A27DB-BD31-4B8C-83A1-F6EECF244321}">
                <p14:modId xmlns:p14="http://schemas.microsoft.com/office/powerpoint/2010/main" val="4272243108"/>
              </p:ext>
            </p:extLst>
          </p:nvPr>
        </p:nvGraphicFramePr>
        <p:xfrm>
          <a:off x="709684" y="1151969"/>
          <a:ext cx="7765575" cy="52198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2025</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41351"/>
            <a:ext cx="8928324" cy="523220"/>
          </a:xfrm>
          <a:prstGeom prst="rect">
            <a:avLst/>
          </a:prstGeom>
          <a:noFill/>
        </p:spPr>
        <p:txBody>
          <a:bodyPr wrap="square" rtlCol="0">
            <a:spAutoFit/>
          </a:bodyPr>
          <a:lstStyle/>
          <a:p>
            <a:r>
              <a:rPr lang="fr-FR" sz="2800" b="1" dirty="0">
                <a:solidFill>
                  <a:schemeClr val="accent1">
                    <a:lumMod val="75000"/>
                  </a:schemeClr>
                </a:solidFill>
              </a:rPr>
              <a:t>Nouvelle baisse de l’emploi salarié début 2025</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2025</a:t>
            </a:r>
          </a:p>
        </p:txBody>
      </p:sp>
      <p:sp>
        <p:nvSpPr>
          <p:cNvPr id="12" name="ZoneTexte 11"/>
          <p:cNvSpPr txBox="1"/>
          <p:nvPr/>
        </p:nvSpPr>
        <p:spPr>
          <a:xfrm>
            <a:off x="7625298" y="2277721"/>
            <a:ext cx="891727" cy="615553"/>
          </a:xfrm>
          <a:prstGeom prst="rect">
            <a:avLst/>
          </a:prstGeom>
          <a:noFill/>
        </p:spPr>
        <p:txBody>
          <a:bodyPr wrap="square" rtlCol="0">
            <a:spAutoFit/>
          </a:bodyPr>
          <a:lstStyle/>
          <a:p>
            <a:pPr algn="ctr"/>
            <a:r>
              <a:rPr lang="fr-FR" sz="1600" b="1" dirty="0">
                <a:solidFill>
                  <a:schemeClr val="accent6">
                    <a:lumMod val="75000"/>
                  </a:schemeClr>
                </a:solidFill>
              </a:rPr>
              <a:t> 0,0 % </a:t>
            </a:r>
          </a:p>
          <a:p>
            <a:pPr algn="ctr"/>
            <a:endParaRPr lang="fr-FR" b="1" dirty="0">
              <a:solidFill>
                <a:srgbClr val="FF0000"/>
              </a:solidFill>
            </a:endParaRPr>
          </a:p>
        </p:txBody>
      </p:sp>
      <p:sp>
        <p:nvSpPr>
          <p:cNvPr id="15" name="ZoneTexte 14"/>
          <p:cNvSpPr txBox="1"/>
          <p:nvPr/>
        </p:nvSpPr>
        <p:spPr>
          <a:xfrm>
            <a:off x="7625298" y="2001425"/>
            <a:ext cx="891727" cy="615553"/>
          </a:xfrm>
          <a:prstGeom prst="rect">
            <a:avLst/>
          </a:prstGeom>
          <a:noFill/>
        </p:spPr>
        <p:txBody>
          <a:bodyPr wrap="square" rtlCol="0">
            <a:spAutoFit/>
          </a:bodyPr>
          <a:lstStyle/>
          <a:p>
            <a:pPr algn="ctr"/>
            <a:r>
              <a:rPr lang="fr-FR" sz="1600" b="1" dirty="0">
                <a:solidFill>
                  <a:schemeClr val="accent3">
                    <a:lumMod val="75000"/>
                  </a:schemeClr>
                </a:solidFill>
              </a:rPr>
              <a:t>- 0,1 %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- 0,1 %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T1 2025 :</a:t>
            </a:r>
            <a:endParaRPr lang="fr-FR" b="1" dirty="0"/>
          </a:p>
        </p:txBody>
      </p:sp>
      <p:graphicFrame>
        <p:nvGraphicFramePr>
          <p:cNvPr id="2" name="Graphique 1">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4267773783"/>
              </p:ext>
            </p:extLst>
          </p:nvPr>
        </p:nvGraphicFramePr>
        <p:xfrm>
          <a:off x="-29681" y="1147098"/>
          <a:ext cx="8286990" cy="43890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097" y="420266"/>
            <a:ext cx="8827805" cy="523220"/>
          </a:xfrm>
          <a:prstGeom prst="rect">
            <a:avLst/>
          </a:prstGeom>
          <a:noFill/>
        </p:spPr>
        <p:txBody>
          <a:bodyPr wrap="square" rtlCol="0">
            <a:spAutoFit/>
          </a:bodyPr>
          <a:lstStyle/>
          <a:p>
            <a:r>
              <a:rPr lang="fr-FR" sz="2800" b="1" dirty="0">
                <a:solidFill>
                  <a:schemeClr val="accent1">
                    <a:lumMod val="75000"/>
                  </a:schemeClr>
                </a:solidFill>
              </a:rPr>
              <a:t>Un recul surtout lié au repli de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2025</a:t>
            </a:r>
            <a:endParaRPr lang="fr-FR" dirty="0"/>
          </a:p>
        </p:txBody>
      </p:sp>
      <p:sp>
        <p:nvSpPr>
          <p:cNvPr id="14" name="ZoneTexte 13"/>
          <p:cNvSpPr txBox="1"/>
          <p:nvPr/>
        </p:nvSpPr>
        <p:spPr>
          <a:xfrm>
            <a:off x="7695270" y="2222466"/>
            <a:ext cx="1597688" cy="3416320"/>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- 370</a:t>
            </a:r>
          </a:p>
          <a:p>
            <a:pPr algn="ctr"/>
            <a:r>
              <a:rPr lang="fr-FR" b="1" dirty="0">
                <a:solidFill>
                  <a:srgbClr val="00B0F0"/>
                </a:solidFill>
              </a:rPr>
              <a:t>emplois hors intérim</a:t>
            </a:r>
          </a:p>
          <a:p>
            <a:pPr algn="ctr"/>
            <a:r>
              <a:rPr lang="fr-FR" b="1" dirty="0">
                <a:solidFill>
                  <a:schemeClr val="accent6">
                    <a:lumMod val="75000"/>
                  </a:schemeClr>
                </a:solidFill>
              </a:rPr>
              <a:t>- 20 intérimaires</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T1 2025 :</a:t>
            </a:r>
            <a:endParaRPr lang="fr-FR" b="1" dirty="0"/>
          </a:p>
        </p:txBody>
      </p:sp>
      <p:graphicFrame>
        <p:nvGraphicFramePr>
          <p:cNvPr id="3" name="Graphique 2">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3486918718"/>
              </p:ext>
            </p:extLst>
          </p:nvPr>
        </p:nvGraphicFramePr>
        <p:xfrm>
          <a:off x="406401" y="1209993"/>
          <a:ext cx="8007926" cy="5061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juin 2025</a:t>
            </a:r>
            <a:endParaRPr lang="fr-FR" dirty="0"/>
          </a:p>
        </p:txBody>
      </p:sp>
      <p:sp>
        <p:nvSpPr>
          <p:cNvPr id="12" name="ZoneTexte 11"/>
          <p:cNvSpPr txBox="1"/>
          <p:nvPr/>
        </p:nvSpPr>
        <p:spPr>
          <a:xfrm>
            <a:off x="113894" y="416911"/>
            <a:ext cx="8827804" cy="523220"/>
          </a:xfrm>
          <a:prstGeom prst="rect">
            <a:avLst/>
          </a:prstGeom>
          <a:noFill/>
        </p:spPr>
        <p:txBody>
          <a:bodyPr wrap="square" rtlCol="0">
            <a:spAutoFit/>
          </a:bodyPr>
          <a:lstStyle/>
          <a:p>
            <a:r>
              <a:rPr lang="fr-FR" sz="2800" b="1" dirty="0">
                <a:solidFill>
                  <a:schemeClr val="accent1">
                    <a:lumMod val="75000"/>
                  </a:schemeClr>
                </a:solidFill>
              </a:rPr>
              <a:t>… dans le tertiaire marchand et la construction</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4026181035"/>
              </p:ext>
            </p:extLst>
          </p:nvPr>
        </p:nvGraphicFramePr>
        <p:xfrm>
          <a:off x="692727" y="1308100"/>
          <a:ext cx="7408285" cy="46770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2025</a:t>
            </a:r>
            <a:endParaRPr lang="fr-FR" dirty="0"/>
          </a:p>
        </p:txBody>
      </p:sp>
      <p:sp>
        <p:nvSpPr>
          <p:cNvPr id="14" name="ZoneTexte 13"/>
          <p:cNvSpPr txBox="1"/>
          <p:nvPr/>
        </p:nvSpPr>
        <p:spPr>
          <a:xfrm>
            <a:off x="213645" y="161178"/>
            <a:ext cx="8827805" cy="830997"/>
          </a:xfrm>
          <a:prstGeom prst="rect">
            <a:avLst/>
          </a:prstGeom>
          <a:noFill/>
        </p:spPr>
        <p:txBody>
          <a:bodyPr wrap="square" rtlCol="0">
            <a:spAutoFit/>
          </a:bodyPr>
          <a:lstStyle/>
          <a:p>
            <a:r>
              <a:rPr lang="fr-FR" sz="2400" b="1" dirty="0">
                <a:solidFill>
                  <a:schemeClr val="accent1">
                    <a:lumMod val="75000"/>
                  </a:schemeClr>
                </a:solidFill>
              </a:rPr>
              <a:t>Hausse des effectifs dans l’industrie et le tertiaire non marchand, nouvelles baisses dans le tertiaire marchand et la construction</a:t>
            </a:r>
            <a:endParaRPr lang="fr-FR" sz="24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1008267427"/>
              </p:ext>
            </p:extLst>
          </p:nvPr>
        </p:nvGraphicFramePr>
        <p:xfrm>
          <a:off x="406401" y="1387157"/>
          <a:ext cx="8211126" cy="5032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juin 2025</a:t>
            </a:r>
            <a:endParaRPr lang="fr-FR" dirty="0"/>
          </a:p>
        </p:txBody>
      </p:sp>
      <p:sp>
        <p:nvSpPr>
          <p:cNvPr id="12" name="ZoneTexte 11"/>
          <p:cNvSpPr txBox="1"/>
          <p:nvPr/>
        </p:nvSpPr>
        <p:spPr>
          <a:xfrm>
            <a:off x="162370" y="98537"/>
            <a:ext cx="8930354" cy="892552"/>
          </a:xfrm>
          <a:prstGeom prst="rect">
            <a:avLst/>
          </a:prstGeom>
          <a:noFill/>
        </p:spPr>
        <p:txBody>
          <a:bodyPr wrap="square" rtlCol="0">
            <a:spAutoFit/>
          </a:bodyPr>
          <a:lstStyle/>
          <a:p>
            <a:r>
              <a:rPr lang="fr-FR" sz="2600" b="1" dirty="0">
                <a:solidFill>
                  <a:schemeClr val="accent1">
                    <a:lumMod val="75000"/>
                  </a:schemeClr>
                </a:solidFill>
              </a:rPr>
              <a:t>En rythme annuel, l’emploi salarié se contracte pour la 1</a:t>
            </a:r>
            <a:r>
              <a:rPr lang="fr-FR" sz="2600" b="1" baseline="30000" dirty="0">
                <a:solidFill>
                  <a:schemeClr val="accent1">
                    <a:lumMod val="75000"/>
                  </a:schemeClr>
                </a:solidFill>
              </a:rPr>
              <a:t>ère</a:t>
            </a:r>
            <a:r>
              <a:rPr lang="fr-FR" sz="2600" b="1" dirty="0">
                <a:solidFill>
                  <a:schemeClr val="accent1">
                    <a:lumMod val="75000"/>
                  </a:schemeClr>
                </a:solidFill>
              </a:rPr>
              <a:t> fois en dix ans (hors crise sanitaire)</a:t>
            </a:r>
            <a:endParaRPr lang="fr-FR" sz="2600" b="1" dirty="0">
              <a:solidFill>
                <a:srgbClr val="FF0000"/>
              </a:solidFill>
            </a:endParaRPr>
          </a:p>
        </p:txBody>
      </p:sp>
      <p:pic>
        <p:nvPicPr>
          <p:cNvPr id="2" name="Image 1">
            <a:extLst>
              <a:ext uri="{FF2B5EF4-FFF2-40B4-BE49-F238E27FC236}">
                <a16:creationId xmlns:a16="http://schemas.microsoft.com/office/drawing/2014/main" id="{131F60B3-8CDD-F813-DBA6-79BB4AD0C3D2}"/>
              </a:ext>
            </a:extLst>
          </p:cNvPr>
          <p:cNvPicPr>
            <a:picLocks noChangeAspect="1"/>
          </p:cNvPicPr>
          <p:nvPr/>
        </p:nvPicPr>
        <p:blipFill>
          <a:blip r:embed="rId3"/>
          <a:stretch>
            <a:fillRect/>
          </a:stretch>
        </p:blipFill>
        <p:spPr>
          <a:xfrm>
            <a:off x="336110" y="1560948"/>
            <a:ext cx="8698990" cy="3472129"/>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2025</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0" y="318499"/>
            <a:ext cx="8905697" cy="523220"/>
          </a:xfrm>
          <a:prstGeom prst="rect">
            <a:avLst/>
          </a:prstGeom>
          <a:noFill/>
        </p:spPr>
        <p:txBody>
          <a:bodyPr wrap="square" rtlCol="0">
            <a:spAutoFit/>
          </a:bodyPr>
          <a:lstStyle/>
          <a:p>
            <a:r>
              <a:rPr lang="fr-FR" sz="2800" b="1" dirty="0">
                <a:solidFill>
                  <a:schemeClr val="accent1">
                    <a:lumMod val="75000"/>
                  </a:schemeClr>
                </a:solidFill>
              </a:rPr>
              <a:t>Baisse des entrées en contrat d’apprentissage</a:t>
            </a:r>
          </a:p>
        </p:txBody>
      </p:sp>
      <p:graphicFrame>
        <p:nvGraphicFramePr>
          <p:cNvPr id="2" name="Graphique 1">
            <a:extLst>
              <a:ext uri="{FF2B5EF4-FFF2-40B4-BE49-F238E27FC236}">
                <a16:creationId xmlns:a16="http://schemas.microsoft.com/office/drawing/2014/main" id="{C15250EC-C3BF-53D2-9438-C02A189FA358}"/>
              </a:ext>
            </a:extLst>
          </p:cNvPr>
          <p:cNvGraphicFramePr>
            <a:graphicFrameLocks/>
          </p:cNvGraphicFramePr>
          <p:nvPr>
            <p:extLst>
              <p:ext uri="{D42A27DB-BD31-4B8C-83A1-F6EECF244321}">
                <p14:modId xmlns:p14="http://schemas.microsoft.com/office/powerpoint/2010/main" val="1873262697"/>
              </p:ext>
            </p:extLst>
          </p:nvPr>
        </p:nvGraphicFramePr>
        <p:xfrm>
          <a:off x="122151" y="1153685"/>
          <a:ext cx="8827805" cy="5291600"/>
        </p:xfrm>
        <a:graphic>
          <a:graphicData uri="http://schemas.openxmlformats.org/drawingml/2006/chart">
            <c:chart xmlns:c="http://schemas.openxmlformats.org/drawingml/2006/chart" xmlns:r="http://schemas.openxmlformats.org/officeDocument/2006/relationships" r:id="rId3"/>
          </a:graphicData>
        </a:graphic>
      </p:graphicFrame>
      <p:sp>
        <p:nvSpPr>
          <p:cNvPr id="11" name="Flèche vers le bas 10"/>
          <p:cNvSpPr/>
          <p:nvPr/>
        </p:nvSpPr>
        <p:spPr bwMode="auto">
          <a:xfrm>
            <a:off x="8108663" y="1981983"/>
            <a:ext cx="149633" cy="510627"/>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10" name="ZoneTexte 3"/>
          <p:cNvSpPr txBox="1"/>
          <p:nvPr/>
        </p:nvSpPr>
        <p:spPr bwMode="auto">
          <a:xfrm>
            <a:off x="7961375" y="1554393"/>
            <a:ext cx="593842" cy="2892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12 600</a:t>
            </a:r>
            <a:endParaRPr lang="fr-FR" sz="1100" b="1" dirty="0"/>
          </a:p>
        </p:txBody>
      </p:sp>
    </p:spTree>
    <p:extLst>
      <p:ext uri="{BB962C8B-B14F-4D97-AF65-F5344CB8AC3E}">
        <p14:creationId xmlns:p14="http://schemas.microsoft.com/office/powerpoint/2010/main" val="125131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652" y="493698"/>
            <a:ext cx="9143999" cy="523220"/>
          </a:xfrm>
          <a:prstGeom prst="rect">
            <a:avLst/>
          </a:prstGeom>
          <a:noFill/>
        </p:spPr>
        <p:txBody>
          <a:bodyPr wrap="square" rtlCol="0">
            <a:spAutoFit/>
          </a:bodyPr>
          <a:lstStyle/>
          <a:p>
            <a:r>
              <a:rPr lang="fr-FR" sz="2800" b="1" dirty="0">
                <a:solidFill>
                  <a:schemeClr val="accent1">
                    <a:lumMod val="75000"/>
                  </a:schemeClr>
                </a:solidFill>
              </a:rPr>
              <a:t>Le taux de chômage est quasi-stable depuis trois trimestres</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juin 2025</a:t>
            </a:r>
            <a:endParaRPr lang="fr-FR" dirty="0"/>
          </a:p>
        </p:txBody>
      </p:sp>
      <p:sp>
        <p:nvSpPr>
          <p:cNvPr id="12" name="ZoneTexte 11"/>
          <p:cNvSpPr txBox="1"/>
          <p:nvPr/>
        </p:nvSpPr>
        <p:spPr>
          <a:xfrm>
            <a:off x="7620104" y="4188816"/>
            <a:ext cx="1652756" cy="338554"/>
          </a:xfrm>
          <a:prstGeom prst="rect">
            <a:avLst/>
          </a:prstGeom>
          <a:noFill/>
        </p:spPr>
        <p:txBody>
          <a:bodyPr wrap="square" rtlCol="0">
            <a:spAutoFit/>
          </a:bodyPr>
          <a:lstStyle/>
          <a:p>
            <a:pPr algn="ctr"/>
            <a:r>
              <a:rPr lang="fr-FR" sz="1600" b="1" dirty="0">
                <a:solidFill>
                  <a:schemeClr val="accent1">
                    <a:lumMod val="75000"/>
                  </a:schemeClr>
                </a:solidFill>
              </a:rPr>
              <a:t>7,2 % (+0,1 pt)</a:t>
            </a:r>
            <a:endParaRPr lang="fr-FR" sz="1600" b="1" dirty="0">
              <a:solidFill>
                <a:srgbClr val="FF0000"/>
              </a:solidFill>
            </a:endParaRPr>
          </a:p>
        </p:txBody>
      </p:sp>
      <p:sp>
        <p:nvSpPr>
          <p:cNvPr id="13" name="ZoneTexte 12"/>
          <p:cNvSpPr txBox="1"/>
          <p:nvPr/>
        </p:nvSpPr>
        <p:spPr>
          <a:xfrm>
            <a:off x="7656279" y="3916818"/>
            <a:ext cx="1572743" cy="338554"/>
          </a:xfrm>
          <a:prstGeom prst="rect">
            <a:avLst/>
          </a:prstGeom>
          <a:noFill/>
        </p:spPr>
        <p:txBody>
          <a:bodyPr wrap="square" rtlCol="0">
            <a:spAutoFit/>
          </a:bodyPr>
          <a:lstStyle/>
          <a:p>
            <a:pPr algn="ctr"/>
            <a:r>
              <a:rPr lang="fr-FR" sz="1600" b="1" dirty="0">
                <a:solidFill>
                  <a:schemeClr val="accent3">
                    <a:lumMod val="75000"/>
                  </a:schemeClr>
                </a:solidFill>
              </a:rPr>
              <a:t>7,2 % (+0,1 pt)</a:t>
            </a:r>
            <a:endParaRPr lang="fr-FR" b="1" dirty="0">
              <a:solidFill>
                <a:srgbClr val="FF0000"/>
              </a:solidFill>
            </a:endParaRPr>
          </a:p>
        </p:txBody>
      </p:sp>
      <p:sp>
        <p:nvSpPr>
          <p:cNvPr id="11" name="ZoneTexte 10"/>
          <p:cNvSpPr txBox="1"/>
          <p:nvPr/>
        </p:nvSpPr>
        <p:spPr>
          <a:xfrm>
            <a:off x="7656279" y="3556208"/>
            <a:ext cx="1595602" cy="338554"/>
          </a:xfrm>
          <a:prstGeom prst="rect">
            <a:avLst/>
          </a:prstGeom>
          <a:noFill/>
        </p:spPr>
        <p:txBody>
          <a:bodyPr wrap="square" rtlCol="0">
            <a:spAutoFit/>
          </a:bodyPr>
          <a:lstStyle/>
          <a:p>
            <a:pPr algn="ctr"/>
            <a:r>
              <a:rPr lang="fr-FR" sz="1600" b="1" dirty="0">
                <a:solidFill>
                  <a:schemeClr val="accent6">
                    <a:lumMod val="75000"/>
                  </a:schemeClr>
                </a:solidFill>
              </a:rPr>
              <a:t>7,9 % (+0,1 pt)</a:t>
            </a:r>
          </a:p>
        </p:txBody>
      </p:sp>
      <p:sp>
        <p:nvSpPr>
          <p:cNvPr id="2" name="ZoneTexte 1">
            <a:extLst>
              <a:ext uri="{FF2B5EF4-FFF2-40B4-BE49-F238E27FC236}">
                <a16:creationId xmlns:a16="http://schemas.microsoft.com/office/drawing/2014/main" id="{F84D798C-F463-C91D-764F-E349DEE23EE9}"/>
              </a:ext>
            </a:extLst>
          </p:cNvPr>
          <p:cNvSpPr txBox="1"/>
          <p:nvPr/>
        </p:nvSpPr>
        <p:spPr>
          <a:xfrm>
            <a:off x="7358737" y="2386816"/>
            <a:ext cx="2043680" cy="1200329"/>
          </a:xfrm>
          <a:prstGeom prst="rect">
            <a:avLst/>
          </a:prstGeom>
          <a:noFill/>
        </p:spPr>
        <p:txBody>
          <a:bodyPr wrap="square" rtlCol="0">
            <a:spAutoFit/>
          </a:bodyPr>
          <a:lstStyle/>
          <a:p>
            <a:pPr algn="ctr"/>
            <a:r>
              <a:rPr lang="fr-FR" dirty="0">
                <a:solidFill>
                  <a:srgbClr val="002060"/>
                </a:solidFill>
              </a:rPr>
              <a:t>Taux au T1 2025 (évolution par rapport</a:t>
            </a:r>
          </a:p>
          <a:p>
            <a:pPr algn="ctr"/>
            <a:r>
              <a:rPr lang="fr-FR" dirty="0">
                <a:solidFill>
                  <a:srgbClr val="002060"/>
                </a:solidFill>
              </a:rPr>
              <a:t>au T4 2024) :</a:t>
            </a:r>
            <a:endParaRPr lang="fr-FR" dirty="0"/>
          </a:p>
        </p:txBody>
      </p:sp>
      <p:graphicFrame>
        <p:nvGraphicFramePr>
          <p:cNvPr id="8" name="Graphique 7">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4211978422"/>
              </p:ext>
            </p:extLst>
          </p:nvPr>
        </p:nvGraphicFramePr>
        <p:xfrm>
          <a:off x="97652" y="1074198"/>
          <a:ext cx="8052047" cy="51756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72106"/>
            <a:ext cx="8889333" cy="954107"/>
          </a:xfrm>
          <a:prstGeom prst="rect">
            <a:avLst/>
          </a:prstGeom>
          <a:noFill/>
        </p:spPr>
        <p:txBody>
          <a:bodyPr wrap="square" rtlCol="0">
            <a:spAutoFit/>
          </a:bodyPr>
          <a:lstStyle/>
          <a:p>
            <a:r>
              <a:rPr lang="fr-FR" sz="2800" b="1" dirty="0">
                <a:solidFill>
                  <a:schemeClr val="accent1">
                    <a:lumMod val="75000"/>
                  </a:schemeClr>
                </a:solidFill>
              </a:rPr>
              <a:t>Un taux qui se situe dans la moyenne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juin 2025</a:t>
            </a:r>
            <a:endParaRPr lang="fr-FR" dirty="0"/>
          </a:p>
        </p:txBody>
      </p:sp>
      <p:graphicFrame>
        <p:nvGraphicFramePr>
          <p:cNvPr id="2" name="Graphique 1">
            <a:extLst>
              <a:ext uri="{FF2B5EF4-FFF2-40B4-BE49-F238E27FC236}">
                <a16:creationId xmlns:a16="http://schemas.microsoft.com/office/drawing/2014/main" id="{DCFF3A7F-0DC6-BD2B-F695-D28B791766B4}"/>
              </a:ext>
            </a:extLst>
          </p:cNvPr>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2.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4.xml><?xml version="1.0" encoding="utf-8"?>
<ds:datastoreItem xmlns:ds="http://schemas.openxmlformats.org/officeDocument/2006/customXml" ds:itemID="{3B2AE89B-080E-49C5-92D1-0FC918E24C0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11259</TotalTime>
  <Words>1833</Words>
  <Application>Microsoft Office PowerPoint</Application>
  <PresentationFormat>Affichage à l'écran (4:3)</PresentationFormat>
  <Paragraphs>233</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960</cp:revision>
  <cp:lastPrinted>2018-10-09T12:30:48Z</cp:lastPrinted>
  <dcterms:created xsi:type="dcterms:W3CDTF">2018-05-30T13:27:07Z</dcterms:created>
  <dcterms:modified xsi:type="dcterms:W3CDTF">2025-06-26T12:47:41Z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