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drawings/drawing9.xml" ContentType="application/vnd.openxmlformats-officedocument.drawingml.chartshapes+xml"/>
  <Override PartName="/ppt/notesSlides/notesSlide15.xml" ContentType="application/vnd.openxmlformats-officedocument.presentationml.notesSlide+xml"/>
  <Override PartName="/ppt/charts/chart10.xml" ContentType="application/vnd.openxmlformats-officedocument.drawingml.chart+xml"/>
  <Override PartName="/ppt/theme/themeOverride3.xml" ContentType="application/vnd.openxmlformats-officedocument.themeOverride+xml"/>
  <Override PartName="/ppt/drawings/drawing10.xml" ContentType="application/vnd.openxmlformats-officedocument.drawingml.chartshape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2"/>
  </p:notesMasterIdLst>
  <p:sldIdLst>
    <p:sldId id="300" r:id="rId6"/>
    <p:sldId id="299" r:id="rId7"/>
    <p:sldId id="264" r:id="rId8"/>
    <p:sldId id="290" r:id="rId9"/>
    <p:sldId id="292" r:id="rId10"/>
    <p:sldId id="293" r:id="rId11"/>
    <p:sldId id="314" r:id="rId12"/>
    <p:sldId id="305" r:id="rId13"/>
    <p:sldId id="302" r:id="rId14"/>
    <p:sldId id="327" r:id="rId15"/>
    <p:sldId id="326" r:id="rId16"/>
    <p:sldId id="317" r:id="rId17"/>
    <p:sldId id="318" r:id="rId18"/>
    <p:sldId id="323" r:id="rId19"/>
    <p:sldId id="324" r:id="rId20"/>
    <p:sldId id="315" r:id="rId21"/>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 Virginie (DR-PACA)" initials="M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B954"/>
    <a:srgbClr val="868686"/>
    <a:srgbClr val="F79646"/>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38" autoAdjust="0"/>
    <p:restoredTop sz="94306" autoAdjust="0"/>
  </p:normalViewPr>
  <p:slideViewPr>
    <p:cSldViewPr snapToGrid="0" snapToObjects="1">
      <p:cViewPr varScale="1">
        <p:scale>
          <a:sx n="82" d="100"/>
          <a:sy n="82" d="100"/>
        </p:scale>
        <p:origin x="154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file:///\\polaris.social.gouv.fr\DREETS-PACA$\Users\Cab-SESE\10%20-%20Notes%20de%20conjoncture\01%20-%20Notes\2026\2026-T1\01%20-%20Fichiers%20de%20travail\D&#233;faillances_entreprises\2026-T1%20-%20D&#233;faillances%20d'entreprises.xlsx" TargetMode="External"/><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olaris.social.gouv.fr\DREETS-PACA$\Users\Cab-SESE\10%20-%20Notes%20de%20conjoncture\01%20-%20Notes\2026\2026-T1\01%20-%20Fichiers%20de%20travail\Apprentissage\2026_T1_Apprentisage_note.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polaris.social.gouv.fr\DREETS-PACA$\Users\Cab-SESE\10%20-%20Tableau%20de%20bord%20conjoncturel\01%20-%20Indicateurs\Taux%20de%20ch&#244;mage.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olaris.social.gouv.fr\DREETS-PACA$\Users\Cab-SESE\10%20-%20Notes%20de%20conjoncture\01%20-%20Notes\2026\2026-T1\01%20-%20Fichiers%20de%20travail\DEFM-Ch&#244;mage\Tx%20ch&#244;mage%20-%20d&#233;p%20comparables\T201_&#233;clairages_d&#233;p_V2.xls"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olaris.social.gouv.fr\DREETS-PACA$\Users\Cab-SESE\10%20-%20Notes%20de%20conjoncture\01%20-%20Notes\2026\2026-T1\01%20-%20Fichiers%20de%20travail\Prestations%20sociales\2026-T1%20-%20Prestations%20sociales.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9.xml"/><Relationship Id="rId4" Type="http://schemas.openxmlformats.org/officeDocument/2006/relationships/oleObject" Target="file:///\\polaris.social.gouv.fr\DREETS-PACA$\Users\Cab-SESE\10%20-%20Notes%20de%20conjoncture\01%20-%20Notes\2026\2026-T1\01%20-%20Fichiers%20de%20travail\Cr&#233;ations_entreprises\2026-T1%20-%20Cr&#233;ations%20d'entrepris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u="none" strike="noStrike" baseline="0">
                <a:solidFill>
                  <a:srgbClr val="000000"/>
                </a:solidFill>
                <a:latin typeface="Calibri"/>
              </a:rPr>
              <a:t>Evolution trimestrielle de l'emploi salarié dans le Var </a:t>
            </a:r>
          </a:p>
          <a:p>
            <a:pPr>
              <a:defRPr sz="1000" b="0" i="0" u="none" strike="noStrike" baseline="0">
                <a:solidFill>
                  <a:srgbClr val="000000"/>
                </a:solidFill>
                <a:latin typeface="Calibri"/>
                <a:ea typeface="Calibri"/>
                <a:cs typeface="Calibri"/>
              </a:defRPr>
            </a:pPr>
            <a:r>
              <a:rPr lang="fr-FR" sz="1100" b="0" i="1" u="none" strike="noStrike" baseline="0">
                <a:solidFill>
                  <a:srgbClr val="000000"/>
                </a:solidFill>
                <a:latin typeface="Calibri"/>
              </a:rPr>
              <a:t>(en indice base 100 au 1</a:t>
            </a:r>
            <a:r>
              <a:rPr lang="fr-FR" sz="1100" b="0" i="1" u="none" strike="noStrike" baseline="30000">
                <a:solidFill>
                  <a:srgbClr val="000000"/>
                </a:solidFill>
                <a:latin typeface="Calibri"/>
              </a:rPr>
              <a:t>er</a:t>
            </a:r>
            <a:r>
              <a:rPr lang="fr-FR" sz="1100" b="0" i="1" u="none" strike="noStrike" baseline="0">
                <a:solidFill>
                  <a:srgbClr val="000000"/>
                </a:solidFill>
                <a:latin typeface="Calibri"/>
              </a:rPr>
              <a:t> trimestre 2016)</a:t>
            </a:r>
          </a:p>
        </c:rich>
      </c:tx>
      <c:layout>
        <c:manualLayout>
          <c:xMode val="edge"/>
          <c:yMode val="edge"/>
          <c:x val="0.23543866733257537"/>
          <c:y val="3.0815232267485879E-3"/>
        </c:manualLayout>
      </c:layout>
      <c:overlay val="0"/>
      <c:spPr>
        <a:noFill/>
        <a:ln w="25400">
          <a:noFill/>
        </a:ln>
      </c:spPr>
    </c:title>
    <c:autoTitleDeleted val="0"/>
    <c:plotArea>
      <c:layout>
        <c:manualLayout>
          <c:layoutTarget val="inner"/>
          <c:xMode val="edge"/>
          <c:yMode val="edge"/>
          <c:x val="8.7565542402437788E-2"/>
          <c:y val="0.20139006920810093"/>
          <c:w val="0.83764367816093011"/>
          <c:h val="0.55855945116834815"/>
        </c:manualLayout>
      </c:layout>
      <c:lineChart>
        <c:grouping val="standard"/>
        <c:varyColors val="0"/>
        <c:ser>
          <c:idx val="0"/>
          <c:order val="0"/>
          <c:tx>
            <c:v>Provence-Alpes-Côte d'Azur</c:v>
          </c:tx>
          <c:spPr>
            <a:ln w="28575">
              <a:solidFill>
                <a:schemeClr val="accent6">
                  <a:lumMod val="75000"/>
                </a:schemeClr>
              </a:solidFill>
              <a:prstDash val="solid"/>
            </a:ln>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2016</c:v>
                  </c:pt>
                  <c:pt idx="4">
                    <c:v>2017</c:v>
                  </c:pt>
                  <c:pt idx="8">
                    <c:v>2018</c:v>
                  </c:pt>
                  <c:pt idx="12">
                    <c:v>2019</c:v>
                  </c:pt>
                  <c:pt idx="16">
                    <c:v>2020</c:v>
                  </c:pt>
                  <c:pt idx="20">
                    <c:v>2021</c:v>
                  </c:pt>
                  <c:pt idx="24">
                    <c:v>2022</c:v>
                  </c:pt>
                  <c:pt idx="28">
                    <c:v>2023</c:v>
                  </c:pt>
                  <c:pt idx="32">
                    <c:v>2024</c:v>
                  </c:pt>
                  <c:pt idx="36">
                    <c:v>2025</c:v>
                  </c:pt>
                  <c:pt idx="40">
                    <c:v>2026</c:v>
                  </c:pt>
                </c:lvl>
              </c:multiLvlStrCache>
            </c:multiLvlStrRef>
          </c:cat>
          <c:val>
            <c:numRef>
              <c:f>'Données graph 1 et 3'!$E$10:$E$50</c:f>
              <c:numCache>
                <c:formatCode>#\ ##0.0</c:formatCode>
                <c:ptCount val="41"/>
                <c:pt idx="0">
                  <c:v>100</c:v>
                </c:pt>
                <c:pt idx="1">
                  <c:v>100.37411412132175</c:v>
                </c:pt>
                <c:pt idx="2">
                  <c:v>100.58891596084463</c:v>
                </c:pt>
                <c:pt idx="3">
                  <c:v>100.6303679816444</c:v>
                </c:pt>
                <c:pt idx="4">
                  <c:v>101.0834776538927</c:v>
                </c:pt>
                <c:pt idx="5">
                  <c:v>101.53185309800183</c:v>
                </c:pt>
                <c:pt idx="6">
                  <c:v>101.51473280787071</c:v>
                </c:pt>
                <c:pt idx="7">
                  <c:v>101.945217273547</c:v>
                </c:pt>
                <c:pt idx="8">
                  <c:v>102.52637130221001</c:v>
                </c:pt>
                <c:pt idx="9">
                  <c:v>102.38841809620172</c:v>
                </c:pt>
                <c:pt idx="10">
                  <c:v>102.54547336225986</c:v>
                </c:pt>
                <c:pt idx="11">
                  <c:v>102.7526784170943</c:v>
                </c:pt>
                <c:pt idx="12">
                  <c:v>103.39785462396466</c:v>
                </c:pt>
                <c:pt idx="13">
                  <c:v>103.68702788460374</c:v>
                </c:pt>
                <c:pt idx="14">
                  <c:v>103.92726243808346</c:v>
                </c:pt>
                <c:pt idx="15">
                  <c:v>104.53929904797977</c:v>
                </c:pt>
                <c:pt idx="16">
                  <c:v>102.48591016636959</c:v>
                </c:pt>
                <c:pt idx="17">
                  <c:v>101.30494044230902</c:v>
                </c:pt>
                <c:pt idx="18">
                  <c:v>103.93772177932109</c:v>
                </c:pt>
                <c:pt idx="19">
                  <c:v>104.45920251376504</c:v>
                </c:pt>
                <c:pt idx="20">
                  <c:v>105.25020395715414</c:v>
                </c:pt>
                <c:pt idx="21">
                  <c:v>106.47642409435866</c:v>
                </c:pt>
                <c:pt idx="22">
                  <c:v>107.56430568140406</c:v>
                </c:pt>
                <c:pt idx="23">
                  <c:v>108.51731681564804</c:v>
                </c:pt>
                <c:pt idx="24">
                  <c:v>109.13805119352094</c:v>
                </c:pt>
                <c:pt idx="25">
                  <c:v>109.43790399205531</c:v>
                </c:pt>
                <c:pt idx="26">
                  <c:v>109.46069434612052</c:v>
                </c:pt>
                <c:pt idx="27">
                  <c:v>110.0770247908407</c:v>
                </c:pt>
                <c:pt idx="28">
                  <c:v>110.54296091839622</c:v>
                </c:pt>
                <c:pt idx="29">
                  <c:v>110.59745959116087</c:v>
                </c:pt>
                <c:pt idx="30">
                  <c:v>110.71256739393954</c:v>
                </c:pt>
                <c:pt idx="31">
                  <c:v>111.05563378653476</c:v>
                </c:pt>
                <c:pt idx="32">
                  <c:v>111.37717595584617</c:v>
                </c:pt>
                <c:pt idx="33">
                  <c:v>111.34045816318555</c:v>
                </c:pt>
                <c:pt idx="34">
                  <c:v>111.58135330663816</c:v>
                </c:pt>
                <c:pt idx="35">
                  <c:v>111.45380439270312</c:v>
                </c:pt>
                <c:pt idx="36">
                  <c:v>111.50422942730151</c:v>
                </c:pt>
                <c:pt idx="37">
                  <c:v>111.72657300234839</c:v>
                </c:pt>
                <c:pt idx="38">
                  <c:v>111.90135409934612</c:v>
                </c:pt>
                <c:pt idx="39">
                  <c:v>111.64790774640832</c:v>
                </c:pt>
                <c:pt idx="40">
                  <c:v>111.53478171354838</c:v>
                </c:pt>
              </c:numCache>
            </c:numRef>
          </c:val>
          <c:smooth val="0"/>
          <c:extLst>
            <c:ext xmlns:c16="http://schemas.microsoft.com/office/drawing/2014/chart" uri="{C3380CC4-5D6E-409C-BE32-E72D297353CC}">
              <c16:uniqueId val="{00000000-61AB-42D7-8FFA-9EFDB44499E7}"/>
            </c:ext>
          </c:extLst>
        </c:ser>
        <c:ser>
          <c:idx val="1"/>
          <c:order val="1"/>
          <c:tx>
            <c:v>France métropolitaine</c:v>
          </c:tx>
          <c:spPr>
            <a:ln w="28575">
              <a:solidFill>
                <a:srgbClr val="0000FF"/>
              </a:solidFill>
              <a:prstDash val="solid"/>
            </a:ln>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2016</c:v>
                  </c:pt>
                  <c:pt idx="4">
                    <c:v>2017</c:v>
                  </c:pt>
                  <c:pt idx="8">
                    <c:v>2018</c:v>
                  </c:pt>
                  <c:pt idx="12">
                    <c:v>2019</c:v>
                  </c:pt>
                  <c:pt idx="16">
                    <c:v>2020</c:v>
                  </c:pt>
                  <c:pt idx="20">
                    <c:v>2021</c:v>
                  </c:pt>
                  <c:pt idx="24">
                    <c:v>2022</c:v>
                  </c:pt>
                  <c:pt idx="28">
                    <c:v>2023</c:v>
                  </c:pt>
                  <c:pt idx="32">
                    <c:v>2024</c:v>
                  </c:pt>
                  <c:pt idx="36">
                    <c:v>2025</c:v>
                  </c:pt>
                  <c:pt idx="40">
                    <c:v>2026</c:v>
                  </c:pt>
                </c:lvl>
              </c:multiLvlStrCache>
            </c:multiLvlStrRef>
          </c:cat>
          <c:val>
            <c:numRef>
              <c:f>'Données graph 1 et 3'!$C$10:$C$50</c:f>
              <c:numCache>
                <c:formatCode>#\ ##0.0</c:formatCode>
                <c:ptCount val="41"/>
                <c:pt idx="0">
                  <c:v>100</c:v>
                </c:pt>
                <c:pt idx="1">
                  <c:v>100.22125734048133</c:v>
                </c:pt>
                <c:pt idx="2">
                  <c:v>100.54288314938924</c:v>
                </c:pt>
                <c:pt idx="3">
                  <c:v>100.59146984927752</c:v>
                </c:pt>
                <c:pt idx="4">
                  <c:v>101.0441904755171</c:v>
                </c:pt>
                <c:pt idx="5">
                  <c:v>101.47813083585142</c:v>
                </c:pt>
                <c:pt idx="6">
                  <c:v>101.42951891764838</c:v>
                </c:pt>
                <c:pt idx="7">
                  <c:v>101.92174998342833</c:v>
                </c:pt>
                <c:pt idx="8">
                  <c:v>102.16239243089784</c:v>
                </c:pt>
                <c:pt idx="9">
                  <c:v>102.18929829377107</c:v>
                </c:pt>
                <c:pt idx="10">
                  <c:v>102.27038504815692</c:v>
                </c:pt>
                <c:pt idx="11">
                  <c:v>102.55644161795068</c:v>
                </c:pt>
                <c:pt idx="12">
                  <c:v>103.22070650615971</c:v>
                </c:pt>
                <c:pt idx="13">
                  <c:v>103.35246166014433</c:v>
                </c:pt>
                <c:pt idx="14">
                  <c:v>103.53217314599881</c:v>
                </c:pt>
                <c:pt idx="15">
                  <c:v>104.04154368166627</c:v>
                </c:pt>
                <c:pt idx="16">
                  <c:v>102.08708718732194</c:v>
                </c:pt>
                <c:pt idx="17">
                  <c:v>101.50196017050624</c:v>
                </c:pt>
                <c:pt idx="18">
                  <c:v>103.58695628015042</c:v>
                </c:pt>
                <c:pt idx="19">
                  <c:v>103.74811455350077</c:v>
                </c:pt>
                <c:pt idx="20">
                  <c:v>104.48832267013046</c:v>
                </c:pt>
                <c:pt idx="21">
                  <c:v>105.47058187560702</c:v>
                </c:pt>
                <c:pt idx="22">
                  <c:v>106.43714010981596</c:v>
                </c:pt>
                <c:pt idx="23">
                  <c:v>106.98946908671563</c:v>
                </c:pt>
                <c:pt idx="24">
                  <c:v>107.50989340431019</c:v>
                </c:pt>
                <c:pt idx="25">
                  <c:v>107.66258027414692</c:v>
                </c:pt>
                <c:pt idx="26">
                  <c:v>107.83474799781274</c:v>
                </c:pt>
                <c:pt idx="27">
                  <c:v>108.30430227075165</c:v>
                </c:pt>
                <c:pt idx="28">
                  <c:v>108.54929635665538</c:v>
                </c:pt>
                <c:pt idx="29">
                  <c:v>108.67999160211812</c:v>
                </c:pt>
                <c:pt idx="30">
                  <c:v>108.76900607400049</c:v>
                </c:pt>
                <c:pt idx="31">
                  <c:v>108.98561331772636</c:v>
                </c:pt>
                <c:pt idx="32">
                  <c:v>109.14117826065383</c:v>
                </c:pt>
                <c:pt idx="33">
                  <c:v>109.09481144404765</c:v>
                </c:pt>
                <c:pt idx="34">
                  <c:v>109.25458335605892</c:v>
                </c:pt>
                <c:pt idx="35">
                  <c:v>109.05959420276228</c:v>
                </c:pt>
                <c:pt idx="36">
                  <c:v>109.02003918376231</c:v>
                </c:pt>
                <c:pt idx="37">
                  <c:v>109.04526213899332</c:v>
                </c:pt>
                <c:pt idx="38">
                  <c:v>109.01413073673068</c:v>
                </c:pt>
                <c:pt idx="39">
                  <c:v>108.8416528071851</c:v>
                </c:pt>
                <c:pt idx="40">
                  <c:v>108.82061608283581</c:v>
                </c:pt>
              </c:numCache>
            </c:numRef>
          </c:val>
          <c:smooth val="0"/>
          <c:extLst>
            <c:ext xmlns:c16="http://schemas.microsoft.com/office/drawing/2014/chart" uri="{C3380CC4-5D6E-409C-BE32-E72D297353CC}">
              <c16:uniqueId val="{00000001-61AB-42D7-8FFA-9EFDB44499E7}"/>
            </c:ext>
          </c:extLst>
        </c:ser>
        <c:ser>
          <c:idx val="2"/>
          <c:order val="2"/>
          <c:tx>
            <c:strRef>
              <c:f>'Données graph 1 et 3'!$K$8:$K$9</c:f>
              <c:strCache>
                <c:ptCount val="2"/>
                <c:pt idx="0">
                  <c:v>Var</c:v>
                </c:pt>
              </c:strCache>
            </c:strRef>
          </c:tx>
          <c:spPr>
            <a:ln w="28575"/>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2016</c:v>
                  </c:pt>
                  <c:pt idx="4">
                    <c:v>2017</c:v>
                  </c:pt>
                  <c:pt idx="8">
                    <c:v>2018</c:v>
                  </c:pt>
                  <c:pt idx="12">
                    <c:v>2019</c:v>
                  </c:pt>
                  <c:pt idx="16">
                    <c:v>2020</c:v>
                  </c:pt>
                  <c:pt idx="20">
                    <c:v>2021</c:v>
                  </c:pt>
                  <c:pt idx="24">
                    <c:v>2022</c:v>
                  </c:pt>
                  <c:pt idx="28">
                    <c:v>2023</c:v>
                  </c:pt>
                  <c:pt idx="32">
                    <c:v>2024</c:v>
                  </c:pt>
                  <c:pt idx="36">
                    <c:v>2025</c:v>
                  </c:pt>
                  <c:pt idx="40">
                    <c:v>2026</c:v>
                  </c:pt>
                </c:lvl>
              </c:multiLvlStrCache>
            </c:multiLvlStrRef>
          </c:cat>
          <c:val>
            <c:numRef>
              <c:f>'Données graph 1 et 3'!$K$10:$K$50</c:f>
              <c:numCache>
                <c:formatCode>#\ ##0.0</c:formatCode>
                <c:ptCount val="41"/>
                <c:pt idx="0">
                  <c:v>100</c:v>
                </c:pt>
                <c:pt idx="1">
                  <c:v>100.35668378287379</c:v>
                </c:pt>
                <c:pt idx="2">
                  <c:v>100.12413747712694</c:v>
                </c:pt>
                <c:pt idx="3">
                  <c:v>100.08980679141794</c:v>
                </c:pt>
                <c:pt idx="4">
                  <c:v>100.7111891855164</c:v>
                </c:pt>
                <c:pt idx="5">
                  <c:v>101.13798023759738</c:v>
                </c:pt>
                <c:pt idx="6">
                  <c:v>101.16745843283361</c:v>
                </c:pt>
                <c:pt idx="7">
                  <c:v>101.58728474630961</c:v>
                </c:pt>
                <c:pt idx="8">
                  <c:v>102.30724621553389</c:v>
                </c:pt>
                <c:pt idx="9">
                  <c:v>101.78622286575609</c:v>
                </c:pt>
                <c:pt idx="10">
                  <c:v>101.82437560133086</c:v>
                </c:pt>
                <c:pt idx="11">
                  <c:v>101.96837273879984</c:v>
                </c:pt>
                <c:pt idx="12">
                  <c:v>102.89551463269935</c:v>
                </c:pt>
                <c:pt idx="13">
                  <c:v>103.29537332249753</c:v>
                </c:pt>
                <c:pt idx="14">
                  <c:v>103.65914971736939</c:v>
                </c:pt>
                <c:pt idx="15">
                  <c:v>104.32815575366112</c:v>
                </c:pt>
                <c:pt idx="16">
                  <c:v>102.79968033794145</c:v>
                </c:pt>
                <c:pt idx="17">
                  <c:v>101.28229986178279</c:v>
                </c:pt>
                <c:pt idx="18">
                  <c:v>103.73954283297849</c:v>
                </c:pt>
                <c:pt idx="19">
                  <c:v>104.58204756952942</c:v>
                </c:pt>
                <c:pt idx="20">
                  <c:v>105.3140056367785</c:v>
                </c:pt>
                <c:pt idx="21">
                  <c:v>106.65628106384501</c:v>
                </c:pt>
                <c:pt idx="22">
                  <c:v>108.18204350155349</c:v>
                </c:pt>
                <c:pt idx="23">
                  <c:v>108.74855746718679</c:v>
                </c:pt>
                <c:pt idx="24">
                  <c:v>109.30640775455554</c:v>
                </c:pt>
                <c:pt idx="25">
                  <c:v>109.65715208042515</c:v>
                </c:pt>
                <c:pt idx="26">
                  <c:v>109.98832238047518</c:v>
                </c:pt>
                <c:pt idx="27">
                  <c:v>110.6086123306716</c:v>
                </c:pt>
                <c:pt idx="28">
                  <c:v>111.34998511544059</c:v>
                </c:pt>
                <c:pt idx="29">
                  <c:v>111.21498810854457</c:v>
                </c:pt>
                <c:pt idx="30">
                  <c:v>111.46150180416829</c:v>
                </c:pt>
                <c:pt idx="31">
                  <c:v>111.72210201050954</c:v>
                </c:pt>
                <c:pt idx="32">
                  <c:v>111.91972746174304</c:v>
                </c:pt>
                <c:pt idx="33">
                  <c:v>111.59465112318739</c:v>
                </c:pt>
                <c:pt idx="34">
                  <c:v>111.71866396525772</c:v>
                </c:pt>
                <c:pt idx="35">
                  <c:v>111.53966636642964</c:v>
                </c:pt>
                <c:pt idx="36">
                  <c:v>111.51209893931274</c:v>
                </c:pt>
                <c:pt idx="37">
                  <c:v>111.64496544036564</c:v>
                </c:pt>
                <c:pt idx="38">
                  <c:v>112.04972595342559</c:v>
                </c:pt>
                <c:pt idx="39">
                  <c:v>111.66772067818908</c:v>
                </c:pt>
                <c:pt idx="40">
                  <c:v>111.60799294477573</c:v>
                </c:pt>
              </c:numCache>
            </c:numRef>
          </c:val>
          <c:smooth val="0"/>
          <c:extLst>
            <c:ext xmlns:c16="http://schemas.microsoft.com/office/drawing/2014/chart" uri="{C3380CC4-5D6E-409C-BE32-E72D297353CC}">
              <c16:uniqueId val="{00000002-61AB-42D7-8FFA-9EFDB44499E7}"/>
            </c:ext>
          </c:extLst>
        </c:ser>
        <c:dLbls>
          <c:showLegendKey val="0"/>
          <c:showVal val="0"/>
          <c:showCatName val="0"/>
          <c:showSerName val="0"/>
          <c:showPercent val="0"/>
          <c:showBubbleSize val="0"/>
        </c:dLbls>
        <c:smooth val="0"/>
        <c:axId val="211020800"/>
        <c:axId val="211022592"/>
      </c:lineChart>
      <c:catAx>
        <c:axId val="21102080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022592"/>
        <c:crossesAt val="100"/>
        <c:auto val="0"/>
        <c:lblAlgn val="ctr"/>
        <c:lblOffset val="100"/>
        <c:tickLblSkip val="1"/>
        <c:tickMarkSkip val="1"/>
        <c:noMultiLvlLbl val="0"/>
      </c:catAx>
      <c:valAx>
        <c:axId val="211022592"/>
        <c:scaling>
          <c:orientation val="minMax"/>
          <c:max val="114"/>
          <c:min val="100"/>
        </c:scaling>
        <c:delete val="0"/>
        <c:axPos val="l"/>
        <c:majorGridlines>
          <c:spPr>
            <a:ln>
              <a:prstDash val="sysDash"/>
            </a:ln>
          </c:spPr>
        </c:majorGridlines>
        <c:numFmt formatCode="#,##0" sourceLinked="0"/>
        <c:majorTickMark val="out"/>
        <c:minorTickMark val="none"/>
        <c:tickLblPos val="nextTo"/>
        <c:crossAx val="211020800"/>
        <c:crosses val="autoZero"/>
        <c:crossBetween val="midCat"/>
        <c:majorUnit val="2"/>
      </c:valAx>
    </c:plotArea>
    <c:legend>
      <c:legendPos val="r"/>
      <c:layout>
        <c:manualLayout>
          <c:xMode val="edge"/>
          <c:yMode val="edge"/>
          <c:x val="2.5568232542360778E-2"/>
          <c:y val="0.12702472293265132"/>
          <c:w val="0.91903409090909094"/>
          <c:h val="5.1150895140664808E-2"/>
        </c:manualLayout>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1" i="0" u="none" strike="noStrike" kern="1200" spc="0" baseline="0">
                <a:solidFill>
                  <a:srgbClr val="000000"/>
                </a:solidFill>
                <a:latin typeface="Calibri"/>
              </a:rPr>
              <a:t>Evolution du cumul annuel glissant </a:t>
            </a:r>
            <a:r>
              <a:rPr lang="fr-FR" sz="1400" b="1" i="0" u="none" strike="noStrike" baseline="0">
                <a:solidFill>
                  <a:srgbClr val="000000"/>
                </a:solidFill>
                <a:latin typeface="Calibri"/>
              </a:rPr>
              <a:t> des défaillances d'entreprises</a:t>
            </a:r>
          </a:p>
          <a:p>
            <a:pPr>
              <a:defRPr sz="1400" b="0" i="0" u="none" strike="noStrike" kern="1200" spc="0" baseline="0">
                <a:solidFill>
                  <a:schemeClr val="tx1">
                    <a:lumMod val="65000"/>
                    <a:lumOff val="35000"/>
                  </a:schemeClr>
                </a:solidFill>
                <a:latin typeface="+mn-lt"/>
                <a:ea typeface="+mn-ea"/>
                <a:cs typeface="+mn-cs"/>
              </a:defRPr>
            </a:pPr>
            <a:r>
              <a:rPr lang="fr-FR" sz="1000" b="0" i="1" u="none" strike="noStrike" baseline="0">
                <a:solidFill>
                  <a:srgbClr val="000000"/>
                </a:solidFill>
                <a:latin typeface="Calibri"/>
              </a:rPr>
              <a:t>(données brutes, base 100 au 1</a:t>
            </a:r>
            <a:r>
              <a:rPr lang="fr-FR" sz="1000" b="0" i="1" u="none" strike="noStrike" baseline="30000">
                <a:solidFill>
                  <a:srgbClr val="000000"/>
                </a:solidFill>
                <a:latin typeface="Calibri"/>
              </a:rPr>
              <a:t>er</a:t>
            </a:r>
            <a:r>
              <a:rPr lang="fr-FR" sz="1000" b="0" i="1" u="none" strike="noStrike" baseline="0">
                <a:solidFill>
                  <a:srgbClr val="000000"/>
                </a:solidFill>
                <a:latin typeface="Calibri"/>
              </a:rPr>
              <a:t> trimestre 2016)</a:t>
            </a:r>
          </a:p>
        </c:rich>
      </c:tx>
      <c:layout>
        <c:manualLayout>
          <c:xMode val="edge"/>
          <c:yMode val="edge"/>
          <c:x val="0.20598879956429594"/>
          <c:y val="2.9114792297528669E-2"/>
        </c:manualLayout>
      </c:layout>
      <c:overlay val="0"/>
      <c:spPr>
        <a:noFill/>
        <a:ln>
          <a:noFill/>
        </a:ln>
        <a:effectLst/>
      </c:spPr>
    </c:title>
    <c:autoTitleDeleted val="0"/>
    <c:plotArea>
      <c:layout>
        <c:manualLayout>
          <c:layoutTarget val="inner"/>
          <c:xMode val="edge"/>
          <c:yMode val="edge"/>
          <c:x val="5.9075436405720168E-2"/>
          <c:y val="0.2225039123630673"/>
          <c:w val="0.91033142539173328"/>
          <c:h val="0.53890946730250266"/>
        </c:manualLayout>
      </c:layout>
      <c:lineChart>
        <c:grouping val="standard"/>
        <c:varyColors val="0"/>
        <c:ser>
          <c:idx val="0"/>
          <c:order val="0"/>
          <c:tx>
            <c:strRef>
              <c:f>Graphique!$D$8:$D$9</c:f>
              <c:strCache>
                <c:ptCount val="2"/>
                <c:pt idx="0">
                  <c:v>Provence-Alpes-Côte d'Azur</c:v>
                </c:pt>
              </c:strCache>
            </c:strRef>
          </c:tx>
          <c:spPr>
            <a:ln w="38100">
              <a:solidFill>
                <a:schemeClr val="accent2"/>
              </a:solidFill>
            </a:ln>
          </c:spPr>
          <c:marker>
            <c:symbol val="none"/>
          </c:marker>
          <c:cat>
            <c:multiLvlStrRef>
              <c:f>'Données Eclairages Deps'!$A$10:$B$50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2016</c:v>
                  </c:pt>
                  <c:pt idx="4">
                    <c:v>2017</c:v>
                  </c:pt>
                  <c:pt idx="8">
                    <c:v>2018</c:v>
                  </c:pt>
                  <c:pt idx="12">
                    <c:v>2019</c:v>
                  </c:pt>
                  <c:pt idx="16">
                    <c:v>2020</c:v>
                  </c:pt>
                  <c:pt idx="20">
                    <c:v>2021</c:v>
                  </c:pt>
                  <c:pt idx="24">
                    <c:v>2022</c:v>
                  </c:pt>
                  <c:pt idx="28">
                    <c:v>2023</c:v>
                  </c:pt>
                  <c:pt idx="32">
                    <c:v>2024</c:v>
                  </c:pt>
                  <c:pt idx="36">
                    <c:v>2025</c:v>
                  </c:pt>
                  <c:pt idx="40">
                    <c:v>2026</c:v>
                  </c:pt>
                </c:lvl>
              </c:multiLvlStrCache>
            </c:multiLvlStrRef>
          </c:cat>
          <c:val>
            <c:numRef>
              <c:f>Graphique!$D$10:$D$50</c:f>
              <c:numCache>
                <c:formatCode>#\ ##0.0</c:formatCode>
                <c:ptCount val="41"/>
                <c:pt idx="0">
                  <c:v>100</c:v>
                </c:pt>
                <c:pt idx="1">
                  <c:v>99.216125419932808</c:v>
                </c:pt>
                <c:pt idx="2">
                  <c:v>96.256598944168942</c:v>
                </c:pt>
                <c:pt idx="3">
                  <c:v>95.712685970244763</c:v>
                </c:pt>
                <c:pt idx="4">
                  <c:v>95.328747400415935</c:v>
                </c:pt>
                <c:pt idx="5">
                  <c:v>96.064629659254521</c:v>
                </c:pt>
                <c:pt idx="6">
                  <c:v>96.208606622940323</c:v>
                </c:pt>
                <c:pt idx="7">
                  <c:v>95.760678291473369</c:v>
                </c:pt>
                <c:pt idx="8">
                  <c:v>92.35322348424252</c:v>
                </c:pt>
                <c:pt idx="9">
                  <c:v>87.873940169572876</c:v>
                </c:pt>
                <c:pt idx="10">
                  <c:v>86.066229403295466</c:v>
                </c:pt>
                <c:pt idx="11">
                  <c:v>83.746600543912976</c:v>
                </c:pt>
                <c:pt idx="12">
                  <c:v>82.194848824188128</c:v>
                </c:pt>
                <c:pt idx="13">
                  <c:v>82.162853943369058</c:v>
                </c:pt>
                <c:pt idx="14">
                  <c:v>83.1067029275316</c:v>
                </c:pt>
                <c:pt idx="15">
                  <c:v>83.698608222684371</c:v>
                </c:pt>
                <c:pt idx="16">
                  <c:v>78.195488721804509</c:v>
                </c:pt>
                <c:pt idx="17">
                  <c:v>67.189249720044799</c:v>
                </c:pt>
                <c:pt idx="18">
                  <c:v>62.51799712046072</c:v>
                </c:pt>
                <c:pt idx="19">
                  <c:v>54.391297392417215</c:v>
                </c:pt>
                <c:pt idx="20">
                  <c:v>49.864021756518959</c:v>
                </c:pt>
                <c:pt idx="21">
                  <c:v>53.223484242521202</c:v>
                </c:pt>
                <c:pt idx="22">
                  <c:v>51.127819548872175</c:v>
                </c:pt>
                <c:pt idx="23">
                  <c:v>50.327947528395455</c:v>
                </c:pt>
                <c:pt idx="24">
                  <c:v>55.047192449208126</c:v>
                </c:pt>
                <c:pt idx="25">
                  <c:v>59.766437370020796</c:v>
                </c:pt>
                <c:pt idx="26">
                  <c:v>64.181730923052314</c:v>
                </c:pt>
                <c:pt idx="27">
                  <c:v>69.66885298352264</c:v>
                </c:pt>
                <c:pt idx="28">
                  <c:v>76.563749800031999</c:v>
                </c:pt>
                <c:pt idx="29">
                  <c:v>81.522956326987682</c:v>
                </c:pt>
                <c:pt idx="30">
                  <c:v>85.266357382818754</c:v>
                </c:pt>
                <c:pt idx="31">
                  <c:v>93.329067349224132</c:v>
                </c:pt>
                <c:pt idx="32">
                  <c:v>99.280115181570949</c:v>
                </c:pt>
                <c:pt idx="33">
                  <c:v>104.07934730443129</c:v>
                </c:pt>
                <c:pt idx="34">
                  <c:v>107.82274836026235</c:v>
                </c:pt>
                <c:pt idx="35">
                  <c:v>108.55863061910094</c:v>
                </c:pt>
                <c:pt idx="36">
                  <c:v>105.53511438169893</c:v>
                </c:pt>
                <c:pt idx="37">
                  <c:v>105.11918093105103</c:v>
                </c:pt>
                <c:pt idx="38">
                  <c:v>104.1273396256599</c:v>
                </c:pt>
                <c:pt idx="39">
                  <c:v>101.77571588545833</c:v>
                </c:pt>
                <c:pt idx="40">
                  <c:v>103.79139337705968</c:v>
                </c:pt>
              </c:numCache>
            </c:numRef>
          </c:val>
          <c:smooth val="0"/>
          <c:extLst>
            <c:ext xmlns:c16="http://schemas.microsoft.com/office/drawing/2014/chart" uri="{C3380CC4-5D6E-409C-BE32-E72D297353CC}">
              <c16:uniqueId val="{00000000-6EF4-4647-BCB1-444A2E5D5AB3}"/>
            </c:ext>
          </c:extLst>
        </c:ser>
        <c:ser>
          <c:idx val="2"/>
          <c:order val="1"/>
          <c:tx>
            <c:v>France métro.</c:v>
          </c:tx>
          <c:spPr>
            <a:ln>
              <a:solidFill>
                <a:schemeClr val="tx2">
                  <a:lumMod val="75000"/>
                  <a:lumOff val="25000"/>
                </a:schemeClr>
              </a:solidFill>
            </a:ln>
          </c:spPr>
          <c:marker>
            <c:symbol val="none"/>
          </c:marker>
          <c:cat>
            <c:multiLvlStrRef>
              <c:f>'Données Eclairages Deps'!$A$10:$B$50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2016</c:v>
                  </c:pt>
                  <c:pt idx="4">
                    <c:v>2017</c:v>
                  </c:pt>
                  <c:pt idx="8">
                    <c:v>2018</c:v>
                  </c:pt>
                  <c:pt idx="12">
                    <c:v>2019</c:v>
                  </c:pt>
                  <c:pt idx="16">
                    <c:v>2020</c:v>
                  </c:pt>
                  <c:pt idx="20">
                    <c:v>2021</c:v>
                  </c:pt>
                  <c:pt idx="24">
                    <c:v>2022</c:v>
                  </c:pt>
                  <c:pt idx="28">
                    <c:v>2023</c:v>
                  </c:pt>
                  <c:pt idx="32">
                    <c:v>2024</c:v>
                  </c:pt>
                  <c:pt idx="36">
                    <c:v>2025</c:v>
                  </c:pt>
                  <c:pt idx="40">
                    <c:v>2026</c:v>
                  </c:pt>
                </c:lvl>
              </c:multiLvlStrCache>
            </c:multiLvlStrRef>
          </c:cat>
          <c:val>
            <c:numRef>
              <c:f>Graphique!$C$10:$C$50</c:f>
              <c:numCache>
                <c:formatCode>#\ ##0.0</c:formatCode>
                <c:ptCount val="41"/>
                <c:pt idx="0">
                  <c:v>100</c:v>
                </c:pt>
                <c:pt idx="1">
                  <c:v>100.00501077316231</c:v>
                </c:pt>
                <c:pt idx="2">
                  <c:v>97.152210586093432</c:v>
                </c:pt>
                <c:pt idx="3">
                  <c:v>94.683569674800822</c:v>
                </c:pt>
                <c:pt idx="4">
                  <c:v>93.212072622805692</c:v>
                </c:pt>
                <c:pt idx="5">
                  <c:v>90.740091196071546</c:v>
                </c:pt>
                <c:pt idx="6">
                  <c:v>89.547527183444402</c:v>
                </c:pt>
                <c:pt idx="7">
                  <c:v>88.702376776736642</c:v>
                </c:pt>
                <c:pt idx="8">
                  <c:v>86.28885437022933</c:v>
                </c:pt>
                <c:pt idx="9">
                  <c:v>85.675869786708091</c:v>
                </c:pt>
                <c:pt idx="10">
                  <c:v>86.190309164704118</c:v>
                </c:pt>
                <c:pt idx="11">
                  <c:v>87.010405705600363</c:v>
                </c:pt>
                <c:pt idx="12">
                  <c:v>87.170750446793946</c:v>
                </c:pt>
                <c:pt idx="13">
                  <c:v>86.287184112508569</c:v>
                </c:pt>
                <c:pt idx="14">
                  <c:v>85.16310066643284</c:v>
                </c:pt>
                <c:pt idx="15">
                  <c:v>82.983414340832795</c:v>
                </c:pt>
                <c:pt idx="16">
                  <c:v>76.726628918842181</c:v>
                </c:pt>
                <c:pt idx="17">
                  <c:v>65.29538507791753</c:v>
                </c:pt>
                <c:pt idx="18">
                  <c:v>59.309181406691046</c:v>
                </c:pt>
                <c:pt idx="19">
                  <c:v>50.660586928563077</c:v>
                </c:pt>
                <c:pt idx="20">
                  <c:v>45.270665263650187</c:v>
                </c:pt>
                <c:pt idx="21">
                  <c:v>46.603530924821698</c:v>
                </c:pt>
                <c:pt idx="22">
                  <c:v>44.325299393696447</c:v>
                </c:pt>
                <c:pt idx="23">
                  <c:v>44.335320940021042</c:v>
                </c:pt>
                <c:pt idx="24">
                  <c:v>48.621202251507405</c:v>
                </c:pt>
                <c:pt idx="25">
                  <c:v>54.102988091062457</c:v>
                </c:pt>
                <c:pt idx="26">
                  <c:v>60.292963204222417</c:v>
                </c:pt>
                <c:pt idx="27">
                  <c:v>66.865427335437857</c:v>
                </c:pt>
                <c:pt idx="28">
                  <c:v>74.343171151308653</c:v>
                </c:pt>
                <c:pt idx="29">
                  <c:v>80.035409463680239</c:v>
                </c:pt>
                <c:pt idx="30">
                  <c:v>83.838586293865148</c:v>
                </c:pt>
                <c:pt idx="31">
                  <c:v>91.062450936179445</c:v>
                </c:pt>
                <c:pt idx="32">
                  <c:v>96.101618479731428</c:v>
                </c:pt>
                <c:pt idx="33">
                  <c:v>100.75996726294866</c:v>
                </c:pt>
                <c:pt idx="34">
                  <c:v>104.15727146698737</c:v>
                </c:pt>
                <c:pt idx="35">
                  <c:v>107.15705433348366</c:v>
                </c:pt>
                <c:pt idx="36">
                  <c:v>107.73162298942727</c:v>
                </c:pt>
                <c:pt idx="37">
                  <c:v>109.14967179435786</c:v>
                </c:pt>
                <c:pt idx="38">
                  <c:v>110.40904611581568</c:v>
                </c:pt>
                <c:pt idx="39">
                  <c:v>110.7096925055536</c:v>
                </c:pt>
                <c:pt idx="40">
                  <c:v>112.86766548078369</c:v>
                </c:pt>
              </c:numCache>
            </c:numRef>
          </c:val>
          <c:smooth val="0"/>
          <c:extLst>
            <c:ext xmlns:c16="http://schemas.microsoft.com/office/drawing/2014/chart" uri="{C3380CC4-5D6E-409C-BE32-E72D297353CC}">
              <c16:uniqueId val="{00000001-6EF4-4647-BCB1-444A2E5D5AB3}"/>
            </c:ext>
          </c:extLst>
        </c:ser>
        <c:ser>
          <c:idx val="1"/>
          <c:order val="2"/>
          <c:tx>
            <c:strRef>
              <c:f>'Données Eclairages Deps'!$G$9</c:f>
              <c:strCache>
                <c:ptCount val="1"/>
                <c:pt idx="0">
                  <c:v>Var</c:v>
                </c:pt>
              </c:strCache>
            </c:strRef>
          </c:tx>
          <c:spPr>
            <a:ln>
              <a:solidFill>
                <a:srgbClr val="98B954"/>
              </a:solidFill>
            </a:ln>
          </c:spPr>
          <c:marker>
            <c:symbol val="none"/>
          </c:marker>
          <c:cat>
            <c:multiLvlStrRef>
              <c:f>'Données Eclairages Deps'!$A$10:$B$50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2016</c:v>
                  </c:pt>
                  <c:pt idx="4">
                    <c:v>2017</c:v>
                  </c:pt>
                  <c:pt idx="8">
                    <c:v>2018</c:v>
                  </c:pt>
                  <c:pt idx="12">
                    <c:v>2019</c:v>
                  </c:pt>
                  <c:pt idx="16">
                    <c:v>2020</c:v>
                  </c:pt>
                  <c:pt idx="20">
                    <c:v>2021</c:v>
                  </c:pt>
                  <c:pt idx="24">
                    <c:v>2022</c:v>
                  </c:pt>
                  <c:pt idx="28">
                    <c:v>2023</c:v>
                  </c:pt>
                  <c:pt idx="32">
                    <c:v>2024</c:v>
                  </c:pt>
                  <c:pt idx="36">
                    <c:v>2025</c:v>
                  </c:pt>
                  <c:pt idx="40">
                    <c:v>2026</c:v>
                  </c:pt>
                </c:lvl>
              </c:multiLvlStrCache>
            </c:multiLvlStrRef>
          </c:cat>
          <c:val>
            <c:numRef>
              <c:f>'Données Eclairages Deps'!$G$10:$G$50</c:f>
              <c:numCache>
                <c:formatCode>#\ ##0.0</c:formatCode>
                <c:ptCount val="41"/>
                <c:pt idx="0">
                  <c:v>100</c:v>
                </c:pt>
                <c:pt idx="1">
                  <c:v>99.078667611622961</c:v>
                </c:pt>
                <c:pt idx="2">
                  <c:v>94.61374911410347</c:v>
                </c:pt>
                <c:pt idx="3">
                  <c:v>89.014883061658395</c:v>
                </c:pt>
                <c:pt idx="4">
                  <c:v>85.613040396881644</c:v>
                </c:pt>
                <c:pt idx="5">
                  <c:v>83.061658398299073</c:v>
                </c:pt>
                <c:pt idx="6">
                  <c:v>82.565556343019125</c:v>
                </c:pt>
                <c:pt idx="7">
                  <c:v>83.699503897944709</c:v>
                </c:pt>
                <c:pt idx="8">
                  <c:v>85.187810063784553</c:v>
                </c:pt>
                <c:pt idx="9">
                  <c:v>82.494684620836296</c:v>
                </c:pt>
                <c:pt idx="10">
                  <c:v>82.282069454287736</c:v>
                </c:pt>
                <c:pt idx="11">
                  <c:v>80.722891566265062</c:v>
                </c:pt>
                <c:pt idx="12">
                  <c:v>78.171509567682492</c:v>
                </c:pt>
                <c:pt idx="13">
                  <c:v>76.824946846208363</c:v>
                </c:pt>
                <c:pt idx="14">
                  <c:v>75.903614457831324</c:v>
                </c:pt>
                <c:pt idx="15">
                  <c:v>77.037562012756908</c:v>
                </c:pt>
                <c:pt idx="16">
                  <c:v>65.910701630049601</c:v>
                </c:pt>
                <c:pt idx="17">
                  <c:v>56.555634301913535</c:v>
                </c:pt>
                <c:pt idx="18">
                  <c:v>54.004252303330972</c:v>
                </c:pt>
                <c:pt idx="19">
                  <c:v>43.090007087172218</c:v>
                </c:pt>
                <c:pt idx="20">
                  <c:v>42.381289865343732</c:v>
                </c:pt>
                <c:pt idx="21">
                  <c:v>43.72785258681786</c:v>
                </c:pt>
                <c:pt idx="22">
                  <c:v>38.412473423104181</c:v>
                </c:pt>
                <c:pt idx="23">
                  <c:v>39.192062367115518</c:v>
                </c:pt>
                <c:pt idx="24">
                  <c:v>43.869596031183555</c:v>
                </c:pt>
                <c:pt idx="25">
                  <c:v>48.688873139617293</c:v>
                </c:pt>
                <c:pt idx="26">
                  <c:v>54.500354358610913</c:v>
                </c:pt>
                <c:pt idx="27">
                  <c:v>59.815733522324585</c:v>
                </c:pt>
                <c:pt idx="28">
                  <c:v>63.288447909284194</c:v>
                </c:pt>
                <c:pt idx="29">
                  <c:v>68.036853295535082</c:v>
                </c:pt>
                <c:pt idx="30">
                  <c:v>70.517363571934794</c:v>
                </c:pt>
                <c:pt idx="31">
                  <c:v>77.108433734939766</c:v>
                </c:pt>
                <c:pt idx="32">
                  <c:v>87.101346562721474</c:v>
                </c:pt>
                <c:pt idx="33">
                  <c:v>91.708008504606667</c:v>
                </c:pt>
                <c:pt idx="34">
                  <c:v>95.109851169383418</c:v>
                </c:pt>
                <c:pt idx="35">
                  <c:v>96.102055279943301</c:v>
                </c:pt>
                <c:pt idx="36">
                  <c:v>92.133238837703757</c:v>
                </c:pt>
                <c:pt idx="37">
                  <c:v>91.566265060240966</c:v>
                </c:pt>
                <c:pt idx="38">
                  <c:v>94.046775336640678</c:v>
                </c:pt>
                <c:pt idx="39">
                  <c:v>96.881644223954638</c:v>
                </c:pt>
                <c:pt idx="40">
                  <c:v>100.28348688873139</c:v>
                </c:pt>
              </c:numCache>
            </c:numRef>
          </c:val>
          <c:smooth val="0"/>
          <c:extLst>
            <c:ext xmlns:c16="http://schemas.microsoft.com/office/drawing/2014/chart" uri="{C3380CC4-5D6E-409C-BE32-E72D297353CC}">
              <c16:uniqueId val="{00000002-6EF4-4647-BCB1-444A2E5D5AB3}"/>
            </c:ext>
          </c:extLst>
        </c:ser>
        <c:dLbls>
          <c:showLegendKey val="0"/>
          <c:showVal val="0"/>
          <c:showCatName val="0"/>
          <c:showSerName val="0"/>
          <c:showPercent val="0"/>
          <c:showBubbleSize val="0"/>
        </c:dLbls>
        <c:smooth val="0"/>
        <c:axId val="961269663"/>
        <c:axId val="961261023"/>
      </c:lineChart>
      <c:catAx>
        <c:axId val="961269663"/>
        <c:scaling>
          <c:orientation val="minMax"/>
        </c:scaling>
        <c:delete val="0"/>
        <c:axPos val="b"/>
        <c:majorGridlines/>
        <c:numFmt formatCode="General" sourceLinked="1"/>
        <c:majorTickMark val="none"/>
        <c:minorTickMark val="none"/>
        <c:tickLblPos val="low"/>
        <c:spPr>
          <a:noFill/>
          <a:ln w="19050" cap="flat" cmpd="sng" algn="ctr">
            <a:solidFill>
              <a:schemeClr val="bg2">
                <a:lumMod val="50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961261023"/>
        <c:crossesAt val="100"/>
        <c:auto val="1"/>
        <c:lblAlgn val="ctr"/>
        <c:lblOffset val="100"/>
        <c:tickLblSkip val="4"/>
        <c:tickMarkSkip val="4"/>
        <c:noMultiLvlLbl val="1"/>
      </c:catAx>
      <c:valAx>
        <c:axId val="961261023"/>
        <c:scaling>
          <c:orientation val="minMax"/>
          <c:max val="120"/>
          <c:min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61269663"/>
        <c:crosses val="autoZero"/>
        <c:crossBetween val="midCat"/>
        <c:majorUnit val="10"/>
      </c:valAx>
    </c:plotArea>
    <c:legend>
      <c:legendPos val="b"/>
      <c:layout>
        <c:manualLayout>
          <c:xMode val="edge"/>
          <c:yMode val="edge"/>
          <c:x val="0.18199050449319801"/>
          <c:y val="0.15258591482127348"/>
          <c:w val="0.64753684526347943"/>
          <c:h val="5.5330010525952683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chart>
  <c:txPr>
    <a:bodyPr/>
    <a:lstStyle/>
    <a:p>
      <a:pPr>
        <a:defRPr/>
      </a:pPr>
      <a:endParaRPr lang="fr-FR"/>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Graph2'!$G$7:$G$8</c:f>
              <c:strCache>
                <c:ptCount val="2"/>
                <c:pt idx="0">
                  <c:v>Emploi hors intérim</c:v>
                </c:pt>
              </c:strCache>
            </c:strRef>
          </c:tx>
          <c:spPr>
            <a:solidFill>
              <a:srgbClr val="00B0F0"/>
            </a:solidFill>
            <a:ln w="28575">
              <a:noFill/>
              <a:prstDash val="solid"/>
            </a:ln>
          </c:spPr>
          <c:invertIfNegative val="0"/>
          <c:cat>
            <c:multiLvlStrRef>
              <c:f>'Données Graph2'!$A$10:$B$42</c:f>
              <c:multiLvlStrCache>
                <c:ptCount val="3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lvl>
                <c:lvl>
                  <c:pt idx="0">
                    <c:v>2016</c:v>
                  </c:pt>
                  <c:pt idx="4">
                    <c:v>2017</c:v>
                  </c:pt>
                  <c:pt idx="8">
                    <c:v>2018</c:v>
                  </c:pt>
                  <c:pt idx="12">
                    <c:v>2019</c:v>
                  </c:pt>
                  <c:pt idx="16">
                    <c:v>2020</c:v>
                  </c:pt>
                  <c:pt idx="20">
                    <c:v>2021</c:v>
                  </c:pt>
                  <c:pt idx="24">
                    <c:v>2022</c:v>
                  </c:pt>
                  <c:pt idx="28">
                    <c:v>2023</c:v>
                  </c:pt>
                  <c:pt idx="32">
                    <c:v>2024</c:v>
                  </c:pt>
                </c:lvl>
              </c:multiLvlStrCache>
            </c:multiLvlStrRef>
          </c:cat>
          <c:val>
            <c:numRef>
              <c:f>'Données Graph2'!$S$10:$S$50</c:f>
              <c:numCache>
                <c:formatCode>#,##0</c:formatCode>
                <c:ptCount val="41"/>
                <c:pt idx="0">
                  <c:v>1101.1216535405838</c:v>
                </c:pt>
                <c:pt idx="1">
                  <c:v>820.35843719600234</c:v>
                </c:pt>
                <c:pt idx="2">
                  <c:v>-766.62847755104303</c:v>
                </c:pt>
                <c:pt idx="3">
                  <c:v>-922.90824520937167</c:v>
                </c:pt>
                <c:pt idx="4">
                  <c:v>1784.8394607687951</c:v>
                </c:pt>
                <c:pt idx="5">
                  <c:v>1275.3692839300493</c:v>
                </c:pt>
                <c:pt idx="6">
                  <c:v>-239.39647754048929</c:v>
                </c:pt>
                <c:pt idx="7">
                  <c:v>1398.3674012004049</c:v>
                </c:pt>
                <c:pt idx="8">
                  <c:v>2364.1842686203308</c:v>
                </c:pt>
                <c:pt idx="9">
                  <c:v>-1709.9319309350685</c:v>
                </c:pt>
                <c:pt idx="10">
                  <c:v>266.64160382578848</c:v>
                </c:pt>
                <c:pt idx="11">
                  <c:v>414.75818759622052</c:v>
                </c:pt>
                <c:pt idx="12">
                  <c:v>2746.9595300825895</c:v>
                </c:pt>
                <c:pt idx="13">
                  <c:v>1651.1791880187811</c:v>
                </c:pt>
                <c:pt idx="14">
                  <c:v>1021.7575314302812</c:v>
                </c:pt>
                <c:pt idx="15">
                  <c:v>2326.8311381146195</c:v>
                </c:pt>
                <c:pt idx="16">
                  <c:v>-2396.0242812923971</c:v>
                </c:pt>
                <c:pt idx="17">
                  <c:v>-7023.4706245361012</c:v>
                </c:pt>
                <c:pt idx="18">
                  <c:v>7492.1189812940429</c:v>
                </c:pt>
                <c:pt idx="19">
                  <c:v>2249.6581350667402</c:v>
                </c:pt>
                <c:pt idx="20">
                  <c:v>2348.4978896668763</c:v>
                </c:pt>
                <c:pt idx="21">
                  <c:v>4450.9410560960532</c:v>
                </c:pt>
                <c:pt idx="22">
                  <c:v>4582.2162684822688</c:v>
                </c:pt>
                <c:pt idx="23">
                  <c:v>1983.5260912455269</c:v>
                </c:pt>
                <c:pt idx="24">
                  <c:v>1993.1429757236037</c:v>
                </c:pt>
                <c:pt idx="25">
                  <c:v>1201.5153571814299</c:v>
                </c:pt>
                <c:pt idx="26">
                  <c:v>1001.6257311613299</c:v>
                </c:pt>
                <c:pt idx="27">
                  <c:v>2092.304280660057</c:v>
                </c:pt>
                <c:pt idx="28">
                  <c:v>2437.3917732568225</c:v>
                </c:pt>
                <c:pt idx="29">
                  <c:v>-11.979346409731079</c:v>
                </c:pt>
                <c:pt idx="30">
                  <c:v>658.70838332473068</c:v>
                </c:pt>
                <c:pt idx="31">
                  <c:v>645.77670964598656</c:v>
                </c:pt>
                <c:pt idx="32">
                  <c:v>1111.2692369827419</c:v>
                </c:pt>
                <c:pt idx="33">
                  <c:v>-1032.5869064850267</c:v>
                </c:pt>
                <c:pt idx="34">
                  <c:v>766.42845877632499</c:v>
                </c:pt>
                <c:pt idx="35">
                  <c:v>-166.93535962485475</c:v>
                </c:pt>
                <c:pt idx="36">
                  <c:v>-31.762699418526608</c:v>
                </c:pt>
                <c:pt idx="37">
                  <c:v>641.76604294375284</c:v>
                </c:pt>
                <c:pt idx="38">
                  <c:v>1463.1744058027398</c:v>
                </c:pt>
                <c:pt idx="39">
                  <c:v>-1019.9823845290812</c:v>
                </c:pt>
                <c:pt idx="40">
                  <c:v>-113.84463170496747</c:v>
                </c:pt>
              </c:numCache>
            </c:numRef>
          </c:val>
          <c:extLst>
            <c:ext xmlns:c16="http://schemas.microsoft.com/office/drawing/2014/chart" uri="{C3380CC4-5D6E-409C-BE32-E72D297353CC}">
              <c16:uniqueId val="{00000000-D084-4544-A6BB-571CDCCBB9A5}"/>
            </c:ext>
          </c:extLst>
        </c:ser>
        <c:ser>
          <c:idx val="2"/>
          <c:order val="1"/>
          <c:tx>
            <c:strRef>
              <c:f>'Données Graph2'!$H$7:$H$8</c:f>
              <c:strCache>
                <c:ptCount val="2"/>
                <c:pt idx="0">
                  <c:v>Intérim</c:v>
                </c:pt>
              </c:strCache>
            </c:strRef>
          </c:tx>
          <c:spPr>
            <a:solidFill>
              <a:schemeClr val="accent6">
                <a:lumMod val="75000"/>
              </a:schemeClr>
            </a:solidFill>
            <a:ln w="28575">
              <a:noFill/>
            </a:ln>
          </c:spPr>
          <c:invertIfNegative val="0"/>
          <c:cat>
            <c:multiLvlStrRef>
              <c:f>'Données Graph2'!$A$10:$B$42</c:f>
              <c:multiLvlStrCache>
                <c:ptCount val="3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lvl>
                <c:lvl>
                  <c:pt idx="0">
                    <c:v>2016</c:v>
                  </c:pt>
                  <c:pt idx="4">
                    <c:v>2017</c:v>
                  </c:pt>
                  <c:pt idx="8">
                    <c:v>2018</c:v>
                  </c:pt>
                  <c:pt idx="12">
                    <c:v>2019</c:v>
                  </c:pt>
                  <c:pt idx="16">
                    <c:v>2020</c:v>
                  </c:pt>
                  <c:pt idx="20">
                    <c:v>2021</c:v>
                  </c:pt>
                  <c:pt idx="24">
                    <c:v>2022</c:v>
                  </c:pt>
                  <c:pt idx="28">
                    <c:v>2023</c:v>
                  </c:pt>
                  <c:pt idx="32">
                    <c:v>2024</c:v>
                  </c:pt>
                </c:lvl>
              </c:multiLvlStrCache>
            </c:multiLvlStrRef>
          </c:cat>
          <c:val>
            <c:numRef>
              <c:f>'Données Graph2'!$T$10:$T$50</c:f>
              <c:numCache>
                <c:formatCode>#,##0</c:formatCode>
                <c:ptCount val="41"/>
                <c:pt idx="0">
                  <c:v>438.3295243413113</c:v>
                </c:pt>
                <c:pt idx="1">
                  <c:v>373.81723630786837</c:v>
                </c:pt>
                <c:pt idx="2">
                  <c:v>-11.935490366570775</c:v>
                </c:pt>
                <c:pt idx="3">
                  <c:v>807.9692664924778</c:v>
                </c:pt>
                <c:pt idx="4">
                  <c:v>295.5459523201107</c:v>
                </c:pt>
                <c:pt idx="5">
                  <c:v>153.52520619198185</c:v>
                </c:pt>
                <c:pt idx="6">
                  <c:v>338.08934035102357</c:v>
                </c:pt>
                <c:pt idx="7">
                  <c:v>7.2091759305521919</c:v>
                </c:pt>
                <c:pt idx="8">
                  <c:v>46.24343706541822</c:v>
                </c:pt>
                <c:pt idx="9">
                  <c:v>-34.451860834668878</c:v>
                </c:pt>
                <c:pt idx="10">
                  <c:v>-138.90641964128008</c:v>
                </c:pt>
                <c:pt idx="11">
                  <c:v>67.343569972294063</c:v>
                </c:pt>
                <c:pt idx="12">
                  <c:v>357.10728972262586</c:v>
                </c:pt>
                <c:pt idx="13">
                  <c:v>-312.45412362453317</c:v>
                </c:pt>
                <c:pt idx="14">
                  <c:v>196.16417459994682</c:v>
                </c:pt>
                <c:pt idx="15">
                  <c:v>-87.001988804659959</c:v>
                </c:pt>
                <c:pt idx="16">
                  <c:v>-2721.3044189223547</c:v>
                </c:pt>
                <c:pt idx="17">
                  <c:v>1943.287731220722</c:v>
                </c:pt>
                <c:pt idx="18">
                  <c:v>734.71924624786334</c:v>
                </c:pt>
                <c:pt idx="19">
                  <c:v>571.04386908619381</c:v>
                </c:pt>
                <c:pt idx="20">
                  <c:v>102.09437133059964</c:v>
                </c:pt>
                <c:pt idx="21">
                  <c:v>42.990933831477378</c:v>
                </c:pt>
                <c:pt idx="22">
                  <c:v>526.02939376081758</c:v>
                </c:pt>
                <c:pt idx="23">
                  <c:v>-86.839925676581515</c:v>
                </c:pt>
                <c:pt idx="24">
                  <c:v>-125.46276535467132</c:v>
                </c:pt>
                <c:pt idx="25">
                  <c:v>-27.224958559012521</c:v>
                </c:pt>
                <c:pt idx="26">
                  <c:v>107.13091855347921</c:v>
                </c:pt>
                <c:pt idx="27">
                  <c:v>-15.57636475801155</c:v>
                </c:pt>
                <c:pt idx="28">
                  <c:v>44.720918931988308</c:v>
                </c:pt>
                <c:pt idx="29">
                  <c:v>-439.99001516933549</c:v>
                </c:pt>
                <c:pt idx="30">
                  <c:v>166.61834201051806</c:v>
                </c:pt>
                <c:pt idx="31">
                  <c:v>226.71158913636009</c:v>
                </c:pt>
                <c:pt idx="32">
                  <c:v>-449.62013023942927</c:v>
                </c:pt>
                <c:pt idx="33">
                  <c:v>-55.767188021840411</c:v>
                </c:pt>
                <c:pt idx="34">
                  <c:v>-351.23403078944466</c:v>
                </c:pt>
                <c:pt idx="35">
                  <c:v>-432.34778247339636</c:v>
                </c:pt>
                <c:pt idx="36">
                  <c:v>-60.532920468792327</c:v>
                </c:pt>
                <c:pt idx="37">
                  <c:v>-196.92960518201926</c:v>
                </c:pt>
                <c:pt idx="38">
                  <c:v>-108.03805955011103</c:v>
                </c:pt>
                <c:pt idx="39">
                  <c:v>-258.9695295786205</c:v>
                </c:pt>
                <c:pt idx="40">
                  <c:v>-86.123546553901178</c:v>
                </c:pt>
              </c:numCache>
            </c:numRef>
          </c:val>
          <c:extLst>
            <c:ext xmlns:c16="http://schemas.microsoft.com/office/drawing/2014/chart" uri="{C3380CC4-5D6E-409C-BE32-E72D297353CC}">
              <c16:uniqueId val="{00000001-D084-4544-A6BB-571CDCCBB9A5}"/>
            </c:ext>
          </c:extLst>
        </c:ser>
        <c:dLbls>
          <c:showLegendKey val="0"/>
          <c:showVal val="0"/>
          <c:showCatName val="0"/>
          <c:showSerName val="0"/>
          <c:showPercent val="0"/>
          <c:showBubbleSize val="0"/>
        </c:dLbls>
        <c:gapWidth val="150"/>
        <c:overlap val="100"/>
        <c:axId val="211405824"/>
        <c:axId val="211415808"/>
      </c:barChart>
      <c:lineChart>
        <c:grouping val="standard"/>
        <c:varyColors val="0"/>
        <c:ser>
          <c:idx val="0"/>
          <c:order val="2"/>
          <c:tx>
            <c:strRef>
              <c:f>'Données Graph2'!$F$7:$F$8</c:f>
              <c:strCache>
                <c:ptCount val="2"/>
                <c:pt idx="0">
                  <c:v>Emploi total</c:v>
                </c:pt>
              </c:strCache>
            </c:strRef>
          </c:tx>
          <c:spPr>
            <a:ln w="28575">
              <a:solidFill>
                <a:srgbClr val="002060"/>
              </a:solidFill>
              <a:prstDash val="solid"/>
            </a:ln>
          </c:spPr>
          <c:marker>
            <c:symbol val="none"/>
          </c:marker>
          <c:cat>
            <c:multiLvlStrRef>
              <c:f>'Données Graph2'!$A$10:$B$50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2016</c:v>
                  </c:pt>
                  <c:pt idx="4">
                    <c:v>2017</c:v>
                  </c:pt>
                  <c:pt idx="8">
                    <c:v>2018</c:v>
                  </c:pt>
                  <c:pt idx="12">
                    <c:v>2019</c:v>
                  </c:pt>
                  <c:pt idx="16">
                    <c:v>2020</c:v>
                  </c:pt>
                  <c:pt idx="20">
                    <c:v>2021</c:v>
                  </c:pt>
                  <c:pt idx="24">
                    <c:v>2022</c:v>
                  </c:pt>
                  <c:pt idx="28">
                    <c:v>2023</c:v>
                  </c:pt>
                  <c:pt idx="32">
                    <c:v>2024</c:v>
                  </c:pt>
                  <c:pt idx="36">
                    <c:v>2025</c:v>
                  </c:pt>
                  <c:pt idx="40">
                    <c:v>2026</c:v>
                  </c:pt>
                </c:lvl>
              </c:multiLvlStrCache>
            </c:multiLvlStrRef>
          </c:cat>
          <c:val>
            <c:numRef>
              <c:f>'Données Graph2'!$R$10:$R$50</c:f>
              <c:numCache>
                <c:formatCode>#,##0</c:formatCode>
                <c:ptCount val="41"/>
                <c:pt idx="0">
                  <c:v>1539.4511778819142</c:v>
                </c:pt>
                <c:pt idx="1">
                  <c:v>1194.1756735038944</c:v>
                </c:pt>
                <c:pt idx="2">
                  <c:v>-778.56396791763837</c:v>
                </c:pt>
                <c:pt idx="3">
                  <c:v>-114.93897871690569</c:v>
                </c:pt>
                <c:pt idx="4">
                  <c:v>2080.385413088894</c:v>
                </c:pt>
                <c:pt idx="5">
                  <c:v>1428.8944901220384</c:v>
                </c:pt>
                <c:pt idx="6">
                  <c:v>98.692862810567021</c:v>
                </c:pt>
                <c:pt idx="7">
                  <c:v>1405.5765771309379</c:v>
                </c:pt>
                <c:pt idx="8">
                  <c:v>2410.4277056857245</c:v>
                </c:pt>
                <c:pt idx="9">
                  <c:v>-1744.3837917697383</c:v>
                </c:pt>
                <c:pt idx="10">
                  <c:v>127.7351841845084</c:v>
                </c:pt>
                <c:pt idx="11">
                  <c:v>482.10175756854005</c:v>
                </c:pt>
                <c:pt idx="12">
                  <c:v>3104.0668198051862</c:v>
                </c:pt>
                <c:pt idx="13">
                  <c:v>1338.7250643942971</c:v>
                </c:pt>
                <c:pt idx="14">
                  <c:v>1217.9217060302035</c:v>
                </c:pt>
                <c:pt idx="15">
                  <c:v>2239.8291493099532</c:v>
                </c:pt>
                <c:pt idx="16">
                  <c:v>-5117.3287002147408</c:v>
                </c:pt>
                <c:pt idx="17">
                  <c:v>-5080.1828933153884</c:v>
                </c:pt>
                <c:pt idx="18">
                  <c:v>8226.8382275419426</c:v>
                </c:pt>
                <c:pt idx="19">
                  <c:v>2820.7020041529322</c:v>
                </c:pt>
                <c:pt idx="20">
                  <c:v>2450.5922609974514</c:v>
                </c:pt>
                <c:pt idx="21">
                  <c:v>4493.9319899275433</c:v>
                </c:pt>
                <c:pt idx="22">
                  <c:v>5108.2456622430473</c:v>
                </c:pt>
                <c:pt idx="23">
                  <c:v>1896.6861655689427</c:v>
                </c:pt>
                <c:pt idx="24">
                  <c:v>1867.6802103689406</c:v>
                </c:pt>
                <c:pt idx="25">
                  <c:v>1174.2903986224555</c:v>
                </c:pt>
                <c:pt idx="26">
                  <c:v>1108.7566497147782</c:v>
                </c:pt>
                <c:pt idx="27">
                  <c:v>2076.72791590204</c:v>
                </c:pt>
                <c:pt idx="28">
                  <c:v>2482.1126921888208</c:v>
                </c:pt>
                <c:pt idx="29">
                  <c:v>-451.96936157904565</c:v>
                </c:pt>
                <c:pt idx="30">
                  <c:v>825.32672533520963</c:v>
                </c:pt>
                <c:pt idx="31">
                  <c:v>872.4882987823803</c:v>
                </c:pt>
                <c:pt idx="32">
                  <c:v>661.64910674327984</c:v>
                </c:pt>
                <c:pt idx="33">
                  <c:v>-1088.3540945068235</c:v>
                </c:pt>
                <c:pt idx="34">
                  <c:v>415.19442798686214</c:v>
                </c:pt>
                <c:pt idx="35">
                  <c:v>-599.28314209822565</c:v>
                </c:pt>
                <c:pt idx="36">
                  <c:v>-92.295619887358043</c:v>
                </c:pt>
                <c:pt idx="37">
                  <c:v>444.83643776172539</c:v>
                </c:pt>
                <c:pt idx="38">
                  <c:v>1355.1363462526351</c:v>
                </c:pt>
                <c:pt idx="39">
                  <c:v>-1278.9519141076598</c:v>
                </c:pt>
                <c:pt idx="40">
                  <c:v>-199.96817825891776</c:v>
                </c:pt>
              </c:numCache>
            </c:numRef>
          </c:val>
          <c:smooth val="0"/>
          <c:extLst>
            <c:ext xmlns:c16="http://schemas.microsoft.com/office/drawing/2014/chart" uri="{C3380CC4-5D6E-409C-BE32-E72D297353CC}">
              <c16:uniqueId val="{00000002-D084-4544-A6BB-571CDCCBB9A5}"/>
            </c:ext>
          </c:extLst>
        </c:ser>
        <c:dLbls>
          <c:showLegendKey val="0"/>
          <c:showVal val="0"/>
          <c:showCatName val="0"/>
          <c:showSerName val="0"/>
          <c:showPercent val="0"/>
          <c:showBubbleSize val="0"/>
        </c:dLbls>
        <c:marker val="1"/>
        <c:smooth val="0"/>
        <c:axId val="211405824"/>
        <c:axId val="211415808"/>
      </c:lineChart>
      <c:catAx>
        <c:axId val="21140582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415808"/>
        <c:crosses val="autoZero"/>
        <c:auto val="0"/>
        <c:lblAlgn val="ctr"/>
        <c:lblOffset val="100"/>
        <c:tickLblSkip val="1"/>
        <c:tickMarkSkip val="1"/>
        <c:noMultiLvlLbl val="0"/>
      </c:catAx>
      <c:valAx>
        <c:axId val="211415808"/>
        <c:scaling>
          <c:orientation val="minMax"/>
          <c:max val="10000"/>
          <c:min val="-7500"/>
        </c:scaling>
        <c:delete val="0"/>
        <c:axPos val="l"/>
        <c:majorGridlines>
          <c:spPr>
            <a:ln>
              <a:prstDash val="sysDash"/>
            </a:ln>
          </c:spPr>
        </c:majorGridlines>
        <c:numFmt formatCode="[Red][&lt;0]\-&quot;&quot;0&quot;&quot;;[Blue][&gt;0]\+&quot;&quot;0&quot;&quot;;0" sourceLinked="0"/>
        <c:majorTickMark val="out"/>
        <c:minorTickMark val="none"/>
        <c:tickLblPos val="nextTo"/>
        <c:crossAx val="211405824"/>
        <c:crosses val="autoZero"/>
        <c:crossBetween val="between"/>
        <c:majorUnit val="2500"/>
      </c:valAx>
    </c:plotArea>
    <c:legend>
      <c:legendPos val="t"/>
      <c:layout>
        <c:manualLayout>
          <c:xMode val="edge"/>
          <c:yMode val="edge"/>
          <c:x val="0.20314306822912012"/>
          <c:y val="0.20098948670377242"/>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15175578887233E-2"/>
          <c:y val="0.24438852477451195"/>
          <c:w val="0.90516390406154157"/>
          <c:h val="0.50871373175295609"/>
        </c:manualLayout>
      </c:layout>
      <c:barChart>
        <c:barDir val="col"/>
        <c:grouping val="stacked"/>
        <c:varyColors val="0"/>
        <c:ser>
          <c:idx val="0"/>
          <c:order val="0"/>
          <c:tx>
            <c:v>Emploi hors intérim</c:v>
          </c:tx>
          <c:spPr>
            <a:solidFill>
              <a:srgbClr val="00B0F0"/>
            </a:solidFill>
          </c:spPr>
          <c:invertIfNegative val="0"/>
          <c:dPt>
            <c:idx val="4"/>
            <c:invertIfNegative val="0"/>
            <c:bubble3D val="0"/>
            <c:extLst>
              <c:ext xmlns:c16="http://schemas.microsoft.com/office/drawing/2014/chart" uri="{C3380CC4-5D6E-409C-BE32-E72D297353CC}">
                <c16:uniqueId val="{00000000-DCE2-434C-8BB9-BA5CCE173C30}"/>
              </c:ext>
            </c:extLst>
          </c:dPt>
          <c:dLbls>
            <c:dLbl>
              <c:idx val="1"/>
              <c:layout>
                <c:manualLayout>
                  <c:x val="-1.8451889386298876E-3"/>
                  <c:y val="-8.6256488763224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E2-434C-8BB9-BA5CCE173C30}"/>
                </c:ext>
              </c:extLst>
            </c:dLbl>
            <c:dLbl>
              <c:idx val="2"/>
              <c:layout>
                <c:manualLayout>
                  <c:x val="1.8655296040950989E-3"/>
                  <c:y val="-5.74952700428045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E2-434C-8BB9-BA5CCE173C30}"/>
                </c:ext>
              </c:extLst>
            </c:dLbl>
            <c:dLbl>
              <c:idx val="3"/>
              <c:layout>
                <c:manualLayout>
                  <c:x val="3.6904096670682899E-3"/>
                  <c:y val="-7.91291619428454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E2-434C-8BB9-BA5CCE173C30}"/>
                </c:ext>
              </c:extLst>
            </c:dLbl>
            <c:numFmt formatCode="[&lt;0]\-&quot;&quot;#,###&quot;&quot;;[&gt;0]\+&quot;&quot;#,###&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 (2)'!$CP$9:$CT$9</c:f>
              <c:numCache>
                <c:formatCode>#,##0</c:formatCode>
                <c:ptCount val="5"/>
                <c:pt idx="0">
                  <c:v>-110</c:v>
                </c:pt>
                <c:pt idx="1">
                  <c:v>210</c:v>
                </c:pt>
                <c:pt idx="2">
                  <c:v>-350</c:v>
                </c:pt>
                <c:pt idx="3">
                  <c:v>210</c:v>
                </c:pt>
                <c:pt idx="4">
                  <c:v>-80</c:v>
                </c:pt>
              </c:numCache>
            </c:numRef>
          </c:val>
          <c:extLst>
            <c:ext xmlns:c16="http://schemas.microsoft.com/office/drawing/2014/chart" uri="{C3380CC4-5D6E-409C-BE32-E72D297353CC}">
              <c16:uniqueId val="{00000004-DCE2-434C-8BB9-BA5CCE173C30}"/>
            </c:ext>
          </c:extLst>
        </c:ser>
        <c:ser>
          <c:idx val="1"/>
          <c:order val="1"/>
          <c:tx>
            <c:v>Intérim</c:v>
          </c:tx>
          <c:spPr>
            <a:solidFill>
              <a:schemeClr val="accent6">
                <a:lumMod val="75000"/>
              </a:schemeClr>
            </a:solidFill>
          </c:spPr>
          <c:invertIfNegative val="0"/>
          <c:dPt>
            <c:idx val="4"/>
            <c:invertIfNegative val="0"/>
            <c:bubble3D val="0"/>
            <c:extLst>
              <c:ext xmlns:c16="http://schemas.microsoft.com/office/drawing/2014/chart" uri="{C3380CC4-5D6E-409C-BE32-E72D297353CC}">
                <c16:uniqueId val="{00000005-DCE2-434C-8BB9-BA5CCE173C30}"/>
              </c:ext>
            </c:extLst>
          </c:dPt>
          <c:dLbls>
            <c:dLbl>
              <c:idx val="0"/>
              <c:layout>
                <c:manualLayout>
                  <c:x val="-3.7316403700606328E-3"/>
                  <c:y val="-7.86066022663496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CE2-434C-8BB9-BA5CCE173C30}"/>
                </c:ext>
              </c:extLst>
            </c:dLbl>
            <c:dLbl>
              <c:idx val="1"/>
              <c:layout>
                <c:manualLayout>
                  <c:x val="-6.9158262581718621E-5"/>
                  <c:y val="-2.2408575479747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E2-434C-8BB9-BA5CCE173C30}"/>
                </c:ext>
              </c:extLst>
            </c:dLbl>
            <c:dLbl>
              <c:idx val="2"/>
              <c:layout>
                <c:manualLayout>
                  <c:x val="-1.6871577654028946E-3"/>
                  <c:y val="-2.27969312077257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CE2-434C-8BB9-BA5CCE173C30}"/>
                </c:ext>
              </c:extLst>
            </c:dLbl>
            <c:dLbl>
              <c:idx val="3"/>
              <c:layout>
                <c:manualLayout>
                  <c:x val="7.1974819014500374E-3"/>
                  <c:y val="-1.5123536027991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CE2-434C-8BB9-BA5CCE173C30}"/>
                </c:ext>
              </c:extLst>
            </c:dLbl>
            <c:dLbl>
              <c:idx val="4"/>
              <c:layout>
                <c:manualLayout>
                  <c:x val="0"/>
                  <c:y val="8.923100788132582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E2-434C-8BB9-BA5CCE173C30}"/>
                </c:ext>
              </c:extLst>
            </c:dLbl>
            <c:numFmt formatCode="[&lt;0]\-&quot;&quot;#,###&quot;&quot;;[&gt;0]\+&quot;&quot;#,###&quot;&quot;;0" sourceLinked="0"/>
            <c:spPr>
              <a:noFill/>
              <a:ln>
                <a:noFill/>
              </a:ln>
              <a:effectLst/>
            </c:spPr>
            <c:txPr>
              <a:bodyPr/>
              <a:lstStyle/>
              <a:p>
                <a:pPr>
                  <a:defRPr sz="11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 (2)'!$CV$9:$CZ$9</c:f>
              <c:numCache>
                <c:formatCode>#,##0</c:formatCode>
                <c:ptCount val="5"/>
                <c:pt idx="0">
                  <c:v>-90</c:v>
                </c:pt>
                <c:pt idx="1">
                  <c:v>90</c:v>
                </c:pt>
                <c:pt idx="2">
                  <c:v>20</c:v>
                </c:pt>
                <c:pt idx="3">
                  <c:v>-30</c:v>
                </c:pt>
                <c:pt idx="4">
                  <c:v>-170</c:v>
                </c:pt>
              </c:numCache>
            </c:numRef>
          </c:val>
          <c:extLst>
            <c:ext xmlns:c16="http://schemas.microsoft.com/office/drawing/2014/chart" uri="{C3380CC4-5D6E-409C-BE32-E72D297353CC}">
              <c16:uniqueId val="{0000000A-DCE2-434C-8BB9-BA5CCE173C30}"/>
            </c:ext>
          </c:extLst>
        </c:ser>
        <c:ser>
          <c:idx val="2"/>
          <c:order val="2"/>
          <c:tx>
            <c:v>Total</c:v>
          </c:tx>
          <c:spPr>
            <a:noFill/>
          </c:spPr>
          <c:invertIfNegative val="0"/>
          <c:dLbls>
            <c:dLbl>
              <c:idx val="0"/>
              <c:layout>
                <c:manualLayout>
                  <c:x val="-1.6646302137822144E-3"/>
                  <c:y val="1.71969487474536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CE2-434C-8BB9-BA5CCE173C30}"/>
                </c:ext>
              </c:extLst>
            </c:dLbl>
            <c:dLbl>
              <c:idx val="1"/>
              <c:layout>
                <c:manualLayout>
                  <c:x val="-1.9141334741848426E-3"/>
                  <c:y val="5.31378313776771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CE2-434C-8BB9-BA5CCE173C30}"/>
                </c:ext>
              </c:extLst>
            </c:dLbl>
            <c:dLbl>
              <c:idx val="2"/>
              <c:layout>
                <c:manualLayout>
                  <c:x val="-1.2449660131504889E-3"/>
                  <c:y val="8.4028144662205928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4160983300708527E-2"/>
                      <c:h val="4.685629847147401E-2"/>
                    </c:manualLayout>
                  </c15:layout>
                </c:ext>
                <c:ext xmlns:c16="http://schemas.microsoft.com/office/drawing/2014/chart" uri="{C3380CC4-5D6E-409C-BE32-E72D297353CC}">
                  <c16:uniqueId val="{0000000D-DCE2-434C-8BB9-BA5CCE173C30}"/>
                </c:ext>
              </c:extLst>
            </c:dLbl>
            <c:dLbl>
              <c:idx val="3"/>
              <c:layout>
                <c:manualLayout>
                  <c:x val="1.8406001453096601E-3"/>
                  <c:y val="2.890872481227894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CE2-434C-8BB9-BA5CCE173C30}"/>
                </c:ext>
              </c:extLst>
            </c:dLbl>
            <c:dLbl>
              <c:idx val="4"/>
              <c:layout>
                <c:manualLayout>
                  <c:x val="-1.7993704753626414E-3"/>
                  <c:y val="4.949880934952363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CE2-434C-8BB9-BA5CCE173C30}"/>
                </c:ext>
              </c:extLst>
            </c:dLbl>
            <c:numFmt formatCode="[&lt;0]\-&quot;&quot;#,###&quot;&quot;;[&gt;0]\+&quot;&quot;#,###&quot;&quot;;0" sourceLinked="0"/>
            <c:spPr>
              <a:noFill/>
              <a:ln>
                <a:noFill/>
              </a:ln>
              <a:effectLst/>
            </c:spPr>
            <c:txPr>
              <a:bodyPr/>
              <a:lstStyle/>
              <a:p>
                <a:pPr>
                  <a:defRPr sz="1200" b="1"/>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 (2)'!$CJ$9:$CN$9</c:f>
              <c:numCache>
                <c:formatCode>#,##0</c:formatCode>
                <c:ptCount val="5"/>
                <c:pt idx="0">
                  <c:v>-200</c:v>
                </c:pt>
                <c:pt idx="1">
                  <c:v>300</c:v>
                </c:pt>
                <c:pt idx="2">
                  <c:v>-330</c:v>
                </c:pt>
                <c:pt idx="3">
                  <c:v>180</c:v>
                </c:pt>
                <c:pt idx="4">
                  <c:v>-250</c:v>
                </c:pt>
              </c:numCache>
            </c:numRef>
          </c:val>
          <c:extLst>
            <c:ext xmlns:c16="http://schemas.microsoft.com/office/drawing/2014/chart" uri="{C3380CC4-5D6E-409C-BE32-E72D297353CC}">
              <c16:uniqueId val="{00000010-DCE2-434C-8BB9-BA5CCE173C30}"/>
            </c:ext>
          </c:extLst>
        </c:ser>
        <c:dLbls>
          <c:showLegendKey val="0"/>
          <c:showVal val="0"/>
          <c:showCatName val="0"/>
          <c:showSerName val="0"/>
          <c:showPercent val="0"/>
          <c:showBubbleSize val="0"/>
        </c:dLbls>
        <c:gapWidth val="150"/>
        <c:overlap val="100"/>
        <c:axId val="212008960"/>
        <c:axId val="212010496"/>
      </c:barChart>
      <c:catAx>
        <c:axId val="212008960"/>
        <c:scaling>
          <c:orientation val="minMax"/>
        </c:scaling>
        <c:delete val="0"/>
        <c:axPos val="b"/>
        <c:numFmt formatCode="General" sourceLinked="0"/>
        <c:majorTickMark val="out"/>
        <c:minorTickMark val="none"/>
        <c:tickLblPos val="low"/>
        <c:spPr>
          <a:ln w="22225" cmpd="sng"/>
        </c:spPr>
        <c:txPr>
          <a:bodyPr rot="0" vert="horz"/>
          <a:lstStyle/>
          <a:p>
            <a:pPr>
              <a:defRPr sz="1000" b="0" baseline="0"/>
            </a:pPr>
            <a:endParaRPr lang="fr-FR"/>
          </a:p>
        </c:txPr>
        <c:crossAx val="212010496"/>
        <c:crosses val="autoZero"/>
        <c:auto val="1"/>
        <c:lblAlgn val="ctr"/>
        <c:lblOffset val="100"/>
        <c:noMultiLvlLbl val="0"/>
      </c:catAx>
      <c:valAx>
        <c:axId val="212010496"/>
        <c:scaling>
          <c:orientation val="minMax"/>
          <c:max val="400"/>
          <c:min val="-400"/>
        </c:scaling>
        <c:delete val="0"/>
        <c:axPos val="l"/>
        <c:majorGridlines>
          <c:spPr>
            <a:ln>
              <a:prstDash val="sysDot"/>
            </a:ln>
          </c:spPr>
        </c:majorGridlines>
        <c:numFmt formatCode="[Red][&lt;0]\-&quot;&quot;0&quot;&quot;;[Blue][&gt;0]\+&quot;&quot;0&quot;&quot;;0" sourceLinked="0"/>
        <c:majorTickMark val="out"/>
        <c:minorTickMark val="none"/>
        <c:tickLblPos val="nextTo"/>
        <c:crossAx val="212008960"/>
        <c:crosses val="autoZero"/>
        <c:crossBetween val="between"/>
        <c:majorUnit val="200"/>
      </c:valAx>
    </c:plotArea>
    <c:legend>
      <c:legendPos val="r"/>
      <c:legendEntry>
        <c:idx val="0"/>
        <c:delete val="1"/>
      </c:legendEntry>
      <c:layout>
        <c:manualLayout>
          <c:xMode val="edge"/>
          <c:yMode val="edge"/>
          <c:x val="0.27865425198382032"/>
          <c:y val="0.15810180484344899"/>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318E-2"/>
          <c:y val="0.27208624345685828"/>
          <c:w val="0.83764367816093033"/>
          <c:h val="0.49141655087231767"/>
        </c:manualLayout>
      </c:layout>
      <c:lineChart>
        <c:grouping val="standard"/>
        <c:varyColors val="0"/>
        <c:ser>
          <c:idx val="0"/>
          <c:order val="0"/>
          <c:tx>
            <c:strRef>
              <c:f>'Données graph 1 et 3'!$AN$8:$AN$9</c:f>
              <c:strCache>
                <c:ptCount val="2"/>
                <c:pt idx="0">
                  <c:v>Construction </c:v>
                </c:pt>
              </c:strCache>
            </c:strRef>
          </c:tx>
          <c:spPr>
            <a:ln w="28575">
              <a:solidFill>
                <a:srgbClr val="00B050"/>
              </a:solidFill>
              <a:prstDash val="solid"/>
            </a:ln>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2016</c:v>
                  </c:pt>
                  <c:pt idx="4">
                    <c:v>2017</c:v>
                  </c:pt>
                  <c:pt idx="8">
                    <c:v>2018</c:v>
                  </c:pt>
                  <c:pt idx="12">
                    <c:v>2019</c:v>
                  </c:pt>
                  <c:pt idx="16">
                    <c:v>2020</c:v>
                  </c:pt>
                  <c:pt idx="20">
                    <c:v>2021</c:v>
                  </c:pt>
                  <c:pt idx="24">
                    <c:v>2022</c:v>
                  </c:pt>
                  <c:pt idx="28">
                    <c:v>2023</c:v>
                  </c:pt>
                  <c:pt idx="32">
                    <c:v>2024</c:v>
                  </c:pt>
                  <c:pt idx="36">
                    <c:v>2025</c:v>
                  </c:pt>
                  <c:pt idx="40">
                    <c:v>2026</c:v>
                  </c:pt>
                </c:lvl>
              </c:multiLvlStrCache>
            </c:multiLvlStrRef>
          </c:cat>
          <c:val>
            <c:numRef>
              <c:f>'Données graph 1 et 3'!$AN$10:$AN$50</c:f>
              <c:numCache>
                <c:formatCode>#\ ##0.0</c:formatCode>
                <c:ptCount val="41"/>
                <c:pt idx="0">
                  <c:v>100</c:v>
                </c:pt>
                <c:pt idx="1">
                  <c:v>100.30268976931198</c:v>
                </c:pt>
                <c:pt idx="2">
                  <c:v>101.27644573013922</c:v>
                </c:pt>
                <c:pt idx="3">
                  <c:v>103.21653020282329</c:v>
                </c:pt>
                <c:pt idx="4">
                  <c:v>104.95413793783608</c:v>
                </c:pt>
                <c:pt idx="5">
                  <c:v>105.44160032711733</c:v>
                </c:pt>
                <c:pt idx="6">
                  <c:v>107.20423139111621</c:v>
                </c:pt>
                <c:pt idx="7">
                  <c:v>107.90668543438527</c:v>
                </c:pt>
                <c:pt idx="8">
                  <c:v>108.18934550323087</c:v>
                </c:pt>
                <c:pt idx="9">
                  <c:v>108.79941461033995</c:v>
                </c:pt>
                <c:pt idx="10">
                  <c:v>110.28171043706519</c:v>
                </c:pt>
                <c:pt idx="11">
                  <c:v>109.43028328645885</c:v>
                </c:pt>
                <c:pt idx="12">
                  <c:v>112.93799928510919</c:v>
                </c:pt>
                <c:pt idx="13">
                  <c:v>113.08022009671012</c:v>
                </c:pt>
                <c:pt idx="14">
                  <c:v>114.40365559132208</c:v>
                </c:pt>
                <c:pt idx="15">
                  <c:v>114.78222369864426</c:v>
                </c:pt>
                <c:pt idx="16">
                  <c:v>106.69776141724934</c:v>
                </c:pt>
                <c:pt idx="17">
                  <c:v>114.12402148401424</c:v>
                </c:pt>
                <c:pt idx="18">
                  <c:v>117.33664603082686</c:v>
                </c:pt>
                <c:pt idx="19">
                  <c:v>119.86545874663079</c:v>
                </c:pt>
                <c:pt idx="20">
                  <c:v>121.66873496229861</c:v>
                </c:pt>
                <c:pt idx="21">
                  <c:v>123.63678376297815</c:v>
                </c:pt>
                <c:pt idx="22">
                  <c:v>123.63357670090819</c:v>
                </c:pt>
                <c:pt idx="23">
                  <c:v>123.36371213844785</c:v>
                </c:pt>
                <c:pt idx="24">
                  <c:v>124.46575680548196</c:v>
                </c:pt>
                <c:pt idx="25">
                  <c:v>123.86767669868726</c:v>
                </c:pt>
                <c:pt idx="26">
                  <c:v>124.17046851093605</c:v>
                </c:pt>
                <c:pt idx="27">
                  <c:v>124.14334335363513</c:v>
                </c:pt>
                <c:pt idx="28">
                  <c:v>124.72307522646999</c:v>
                </c:pt>
                <c:pt idx="29">
                  <c:v>122.4891981477181</c:v>
                </c:pt>
                <c:pt idx="30">
                  <c:v>123.08135594748151</c:v>
                </c:pt>
                <c:pt idx="31">
                  <c:v>122.61097939059127</c:v>
                </c:pt>
                <c:pt idx="32">
                  <c:v>120.65157367980181</c:v>
                </c:pt>
                <c:pt idx="33">
                  <c:v>120.48212471954037</c:v>
                </c:pt>
                <c:pt idx="34">
                  <c:v>118.60563886132678</c:v>
                </c:pt>
                <c:pt idx="35">
                  <c:v>117.41221284060053</c:v>
                </c:pt>
                <c:pt idx="36">
                  <c:v>115.78067992873751</c:v>
                </c:pt>
                <c:pt idx="37">
                  <c:v>114.79924721914476</c:v>
                </c:pt>
                <c:pt idx="38">
                  <c:v>114.92707622295744</c:v>
                </c:pt>
                <c:pt idx="39">
                  <c:v>113.37408960723197</c:v>
                </c:pt>
                <c:pt idx="40">
                  <c:v>112.19543660610591</c:v>
                </c:pt>
              </c:numCache>
            </c:numRef>
          </c:val>
          <c:smooth val="0"/>
          <c:extLst>
            <c:ext xmlns:c16="http://schemas.microsoft.com/office/drawing/2014/chart" uri="{C3380CC4-5D6E-409C-BE32-E72D297353CC}">
              <c16:uniqueId val="{00000000-9272-4752-B487-08BBB1EFFDAF}"/>
            </c:ext>
          </c:extLst>
        </c:ser>
        <c:ser>
          <c:idx val="1"/>
          <c:order val="1"/>
          <c:tx>
            <c:strRef>
              <c:f>'Données graph 1 et 3'!$AM$8:$AM$9</c:f>
              <c:strCache>
                <c:ptCount val="2"/>
                <c:pt idx="0">
                  <c:v>Industrie </c:v>
                </c:pt>
              </c:strCache>
            </c:strRef>
          </c:tx>
          <c:spPr>
            <a:ln w="28575">
              <a:solidFill>
                <a:srgbClr val="0070C0"/>
              </a:solidFill>
              <a:prstDash val="solid"/>
            </a:ln>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2016</c:v>
                  </c:pt>
                  <c:pt idx="4">
                    <c:v>2017</c:v>
                  </c:pt>
                  <c:pt idx="8">
                    <c:v>2018</c:v>
                  </c:pt>
                  <c:pt idx="12">
                    <c:v>2019</c:v>
                  </c:pt>
                  <c:pt idx="16">
                    <c:v>2020</c:v>
                  </c:pt>
                  <c:pt idx="20">
                    <c:v>2021</c:v>
                  </c:pt>
                  <c:pt idx="24">
                    <c:v>2022</c:v>
                  </c:pt>
                  <c:pt idx="28">
                    <c:v>2023</c:v>
                  </c:pt>
                  <c:pt idx="32">
                    <c:v>2024</c:v>
                  </c:pt>
                  <c:pt idx="36">
                    <c:v>2025</c:v>
                  </c:pt>
                  <c:pt idx="40">
                    <c:v>2026</c:v>
                  </c:pt>
                </c:lvl>
              </c:multiLvlStrCache>
            </c:multiLvlStrRef>
          </c:cat>
          <c:val>
            <c:numRef>
              <c:f>'Données graph 1 et 3'!$AM$10:$AM$50</c:f>
              <c:numCache>
                <c:formatCode>#\ ##0.0</c:formatCode>
                <c:ptCount val="41"/>
                <c:pt idx="0">
                  <c:v>100</c:v>
                </c:pt>
                <c:pt idx="1">
                  <c:v>99.568423684754904</c:v>
                </c:pt>
                <c:pt idx="2">
                  <c:v>99.424634496185476</c:v>
                </c:pt>
                <c:pt idx="3">
                  <c:v>99.691718935016468</c:v>
                </c:pt>
                <c:pt idx="4">
                  <c:v>100.0191083020494</c:v>
                </c:pt>
                <c:pt idx="5">
                  <c:v>100.67584752196478</c:v>
                </c:pt>
                <c:pt idx="6">
                  <c:v>101.04534083475581</c:v>
                </c:pt>
                <c:pt idx="7">
                  <c:v>102.00445972914267</c:v>
                </c:pt>
                <c:pt idx="8">
                  <c:v>102.83759930113536</c:v>
                </c:pt>
                <c:pt idx="9">
                  <c:v>103.40906133671415</c:v>
                </c:pt>
                <c:pt idx="10">
                  <c:v>103.76299305240381</c:v>
                </c:pt>
                <c:pt idx="11">
                  <c:v>104.79209946885987</c:v>
                </c:pt>
                <c:pt idx="12">
                  <c:v>105.43922504082207</c:v>
                </c:pt>
                <c:pt idx="13">
                  <c:v>106.11312965733187</c:v>
                </c:pt>
                <c:pt idx="14">
                  <c:v>107.00025001403482</c:v>
                </c:pt>
                <c:pt idx="15">
                  <c:v>108.0382839157574</c:v>
                </c:pt>
                <c:pt idx="16">
                  <c:v>105.1105076315943</c:v>
                </c:pt>
                <c:pt idx="17">
                  <c:v>107.2936703402419</c:v>
                </c:pt>
                <c:pt idx="18">
                  <c:v>109.17979026469735</c:v>
                </c:pt>
                <c:pt idx="19">
                  <c:v>110.09281041861682</c:v>
                </c:pt>
                <c:pt idx="20">
                  <c:v>112.22341382227066</c:v>
                </c:pt>
                <c:pt idx="21">
                  <c:v>113.05295318823778</c:v>
                </c:pt>
                <c:pt idx="22">
                  <c:v>114.75065204664514</c:v>
                </c:pt>
                <c:pt idx="23">
                  <c:v>115.38263698631394</c:v>
                </c:pt>
                <c:pt idx="24">
                  <c:v>115.67348839351297</c:v>
                </c:pt>
                <c:pt idx="25">
                  <c:v>115.92667541585458</c:v>
                </c:pt>
                <c:pt idx="26">
                  <c:v>116.28555995652539</c:v>
                </c:pt>
                <c:pt idx="27">
                  <c:v>116.85024216165303</c:v>
                </c:pt>
                <c:pt idx="28">
                  <c:v>117.48940061526214</c:v>
                </c:pt>
                <c:pt idx="29">
                  <c:v>118.25621869896182</c:v>
                </c:pt>
                <c:pt idx="30">
                  <c:v>118.75294580636712</c:v>
                </c:pt>
                <c:pt idx="31">
                  <c:v>119.71371859248876</c:v>
                </c:pt>
                <c:pt idx="32">
                  <c:v>119.93677542364767</c:v>
                </c:pt>
                <c:pt idx="33">
                  <c:v>120.07221214963512</c:v>
                </c:pt>
                <c:pt idx="34">
                  <c:v>121.18757347201725</c:v>
                </c:pt>
                <c:pt idx="35">
                  <c:v>121.60865271372039</c:v>
                </c:pt>
                <c:pt idx="36">
                  <c:v>122.1606682228052</c:v>
                </c:pt>
                <c:pt idx="37">
                  <c:v>122.81312601018104</c:v>
                </c:pt>
                <c:pt idx="38">
                  <c:v>123.75691244917073</c:v>
                </c:pt>
                <c:pt idx="39">
                  <c:v>123.73277380718231</c:v>
                </c:pt>
                <c:pt idx="40">
                  <c:v>124.46052867804889</c:v>
                </c:pt>
              </c:numCache>
            </c:numRef>
          </c:val>
          <c:smooth val="0"/>
          <c:extLst>
            <c:ext xmlns:c16="http://schemas.microsoft.com/office/drawing/2014/chart" uri="{C3380CC4-5D6E-409C-BE32-E72D297353CC}">
              <c16:uniqueId val="{00000001-9272-4752-B487-08BBB1EFFDAF}"/>
            </c:ext>
          </c:extLst>
        </c:ser>
        <c:ser>
          <c:idx val="2"/>
          <c:order val="2"/>
          <c:tx>
            <c:strRef>
              <c:f>'Données graph 1 et 3'!$AO$8:$AO$9</c:f>
              <c:strCache>
                <c:ptCount val="2"/>
                <c:pt idx="0">
                  <c:v>Tertiaire marchand </c:v>
                </c:pt>
              </c:strCache>
            </c:strRef>
          </c:tx>
          <c:spPr>
            <a:ln w="28575">
              <a:solidFill>
                <a:srgbClr val="FF0000"/>
              </a:solidFill>
            </a:ln>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2016</c:v>
                  </c:pt>
                  <c:pt idx="4">
                    <c:v>2017</c:v>
                  </c:pt>
                  <c:pt idx="8">
                    <c:v>2018</c:v>
                  </c:pt>
                  <c:pt idx="12">
                    <c:v>2019</c:v>
                  </c:pt>
                  <c:pt idx="16">
                    <c:v>2020</c:v>
                  </c:pt>
                  <c:pt idx="20">
                    <c:v>2021</c:v>
                  </c:pt>
                  <c:pt idx="24">
                    <c:v>2022</c:v>
                  </c:pt>
                  <c:pt idx="28">
                    <c:v>2023</c:v>
                  </c:pt>
                  <c:pt idx="32">
                    <c:v>2024</c:v>
                  </c:pt>
                  <c:pt idx="36">
                    <c:v>2025</c:v>
                  </c:pt>
                  <c:pt idx="40">
                    <c:v>2026</c:v>
                  </c:pt>
                </c:lvl>
              </c:multiLvlStrCache>
            </c:multiLvlStrRef>
          </c:cat>
          <c:val>
            <c:numRef>
              <c:f>'Données graph 1 et 3'!$AO$10:$AO$50</c:f>
              <c:numCache>
                <c:formatCode>#\ ##0.0</c:formatCode>
                <c:ptCount val="41"/>
                <c:pt idx="0">
                  <c:v>100</c:v>
                </c:pt>
                <c:pt idx="1">
                  <c:v>100.505814755393</c:v>
                </c:pt>
                <c:pt idx="2">
                  <c:v>100.22398288709627</c:v>
                </c:pt>
                <c:pt idx="3">
                  <c:v>99.709970240016006</c:v>
                </c:pt>
                <c:pt idx="4">
                  <c:v>100.35654226448763</c:v>
                </c:pt>
                <c:pt idx="5">
                  <c:v>101.28012323502746</c:v>
                </c:pt>
                <c:pt idx="6">
                  <c:v>100.85672335651883</c:v>
                </c:pt>
                <c:pt idx="7">
                  <c:v>101.96857160016177</c:v>
                </c:pt>
                <c:pt idx="8">
                  <c:v>103.86872230396406</c:v>
                </c:pt>
                <c:pt idx="9">
                  <c:v>102.95785987593888</c:v>
                </c:pt>
                <c:pt idx="10">
                  <c:v>103.08957116555671</c:v>
                </c:pt>
                <c:pt idx="11">
                  <c:v>103.29227319663249</c:v>
                </c:pt>
                <c:pt idx="12">
                  <c:v>104.5506768017793</c:v>
                </c:pt>
                <c:pt idx="13">
                  <c:v>104.87243485692042</c:v>
                </c:pt>
                <c:pt idx="14">
                  <c:v>104.54114943140934</c:v>
                </c:pt>
                <c:pt idx="15">
                  <c:v>105.80573352658287</c:v>
                </c:pt>
                <c:pt idx="16">
                  <c:v>104.13805348305709</c:v>
                </c:pt>
                <c:pt idx="17">
                  <c:v>100.4783683592281</c:v>
                </c:pt>
                <c:pt idx="18">
                  <c:v>104.42174588899708</c:v>
                </c:pt>
                <c:pt idx="19">
                  <c:v>105.43995447492604</c:v>
                </c:pt>
                <c:pt idx="20">
                  <c:v>106.11196734542305</c:v>
                </c:pt>
                <c:pt idx="21">
                  <c:v>108.37152892489644</c:v>
                </c:pt>
                <c:pt idx="22">
                  <c:v>111.05206764825537</c:v>
                </c:pt>
                <c:pt idx="23">
                  <c:v>112.1643241652117</c:v>
                </c:pt>
                <c:pt idx="24">
                  <c:v>112.97439104370812</c:v>
                </c:pt>
                <c:pt idx="25">
                  <c:v>113.49910249008579</c:v>
                </c:pt>
                <c:pt idx="26">
                  <c:v>113.9063756631211</c:v>
                </c:pt>
                <c:pt idx="27">
                  <c:v>114.34736553114129</c:v>
                </c:pt>
                <c:pt idx="28">
                  <c:v>115.50330981720229</c:v>
                </c:pt>
                <c:pt idx="29">
                  <c:v>115.19544804767821</c:v>
                </c:pt>
                <c:pt idx="30">
                  <c:v>115.04733325154415</c:v>
                </c:pt>
                <c:pt idx="31">
                  <c:v>114.96410446503825</c:v>
                </c:pt>
                <c:pt idx="32">
                  <c:v>115.44581655443676</c:v>
                </c:pt>
                <c:pt idx="33">
                  <c:v>114.52172521517028</c:v>
                </c:pt>
                <c:pt idx="34">
                  <c:v>114.86307180417592</c:v>
                </c:pt>
                <c:pt idx="35">
                  <c:v>114.53561122164948</c:v>
                </c:pt>
                <c:pt idx="36">
                  <c:v>114.26208266913601</c:v>
                </c:pt>
                <c:pt idx="37">
                  <c:v>114.83540690154241</c:v>
                </c:pt>
                <c:pt idx="38">
                  <c:v>115.22966596094997</c:v>
                </c:pt>
                <c:pt idx="39">
                  <c:v>114.89154135377999</c:v>
                </c:pt>
                <c:pt idx="40">
                  <c:v>115.10166038955181</c:v>
                </c:pt>
              </c:numCache>
            </c:numRef>
          </c:val>
          <c:smooth val="0"/>
          <c:extLst>
            <c:ext xmlns:c16="http://schemas.microsoft.com/office/drawing/2014/chart" uri="{C3380CC4-5D6E-409C-BE32-E72D297353CC}">
              <c16:uniqueId val="{00000002-9272-4752-B487-08BBB1EFFDAF}"/>
            </c:ext>
          </c:extLst>
        </c:ser>
        <c:ser>
          <c:idx val="3"/>
          <c:order val="3"/>
          <c:tx>
            <c:strRef>
              <c:f>'Données graph 1 et 3'!$AP$8:$AP$9</c:f>
              <c:strCache>
                <c:ptCount val="2"/>
                <c:pt idx="0">
                  <c:v>Tertiaire non marchand </c:v>
                </c:pt>
              </c:strCache>
            </c:strRef>
          </c:tx>
          <c:spPr>
            <a:ln w="28575">
              <a:solidFill>
                <a:schemeClr val="accent6">
                  <a:lumMod val="75000"/>
                </a:schemeClr>
              </a:solidFill>
              <a:prstDash val="solid"/>
            </a:ln>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2016</c:v>
                  </c:pt>
                  <c:pt idx="4">
                    <c:v>2017</c:v>
                  </c:pt>
                  <c:pt idx="8">
                    <c:v>2018</c:v>
                  </c:pt>
                  <c:pt idx="12">
                    <c:v>2019</c:v>
                  </c:pt>
                  <c:pt idx="16">
                    <c:v>2020</c:v>
                  </c:pt>
                  <c:pt idx="20">
                    <c:v>2021</c:v>
                  </c:pt>
                  <c:pt idx="24">
                    <c:v>2022</c:v>
                  </c:pt>
                  <c:pt idx="28">
                    <c:v>2023</c:v>
                  </c:pt>
                  <c:pt idx="32">
                    <c:v>2024</c:v>
                  </c:pt>
                  <c:pt idx="36">
                    <c:v>2025</c:v>
                  </c:pt>
                  <c:pt idx="40">
                    <c:v>2026</c:v>
                  </c:pt>
                </c:lvl>
              </c:multiLvlStrCache>
            </c:multiLvlStrRef>
          </c:cat>
          <c:val>
            <c:numRef>
              <c:f>'Données graph 1 et 3'!$AP$10:$AP$50</c:f>
              <c:numCache>
                <c:formatCode>#\ ##0.0</c:formatCode>
                <c:ptCount val="41"/>
                <c:pt idx="0">
                  <c:v>100</c:v>
                </c:pt>
                <c:pt idx="1">
                  <c:v>100.37726969543705</c:v>
                </c:pt>
                <c:pt idx="2">
                  <c:v>100.06796338364769</c:v>
                </c:pt>
                <c:pt idx="3">
                  <c:v>100.03264149439866</c:v>
                </c:pt>
                <c:pt idx="4">
                  <c:v>100.12074307042083</c:v>
                </c:pt>
                <c:pt idx="5">
                  <c:v>100.190274149972</c:v>
                </c:pt>
                <c:pt idx="6">
                  <c:v>100.17751883677768</c:v>
                </c:pt>
                <c:pt idx="7">
                  <c:v>99.785460034641531</c:v>
                </c:pt>
                <c:pt idx="8">
                  <c:v>99.329558855319561</c:v>
                </c:pt>
                <c:pt idx="9">
                  <c:v>98.761636483681116</c:v>
                </c:pt>
                <c:pt idx="10">
                  <c:v>98.388625901211853</c:v>
                </c:pt>
                <c:pt idx="11">
                  <c:v>98.554376370282199</c:v>
                </c:pt>
                <c:pt idx="12">
                  <c:v>98.810255050600915</c:v>
                </c:pt>
                <c:pt idx="13">
                  <c:v>99.212952409679829</c:v>
                </c:pt>
                <c:pt idx="14">
                  <c:v>99.919723444872247</c:v>
                </c:pt>
                <c:pt idx="15">
                  <c:v>100.14983914459059</c:v>
                </c:pt>
                <c:pt idx="16">
                  <c:v>100.07371695103603</c:v>
                </c:pt>
                <c:pt idx="17">
                  <c:v>98.802776574348314</c:v>
                </c:pt>
                <c:pt idx="18">
                  <c:v>99.778466529936125</c:v>
                </c:pt>
                <c:pt idx="19">
                  <c:v>99.989714151319291</c:v>
                </c:pt>
                <c:pt idx="20">
                  <c:v>100.50454970934494</c:v>
                </c:pt>
                <c:pt idx="21">
                  <c:v>100.73905772092222</c:v>
                </c:pt>
                <c:pt idx="22">
                  <c:v>101.26726418018184</c:v>
                </c:pt>
                <c:pt idx="23">
                  <c:v>101.51514866064801</c:v>
                </c:pt>
                <c:pt idx="24">
                  <c:v>101.77463448003748</c:v>
                </c:pt>
                <c:pt idx="25">
                  <c:v>102.12287039302923</c:v>
                </c:pt>
                <c:pt idx="26">
                  <c:v>102.44627958551058</c:v>
                </c:pt>
                <c:pt idx="27">
                  <c:v>103.28535252583495</c:v>
                </c:pt>
                <c:pt idx="28">
                  <c:v>103.70074505352365</c:v>
                </c:pt>
                <c:pt idx="29">
                  <c:v>103.92557948918363</c:v>
                </c:pt>
                <c:pt idx="30">
                  <c:v>104.49596064750806</c:v>
                </c:pt>
                <c:pt idx="31">
                  <c:v>105.07619255015422</c:v>
                </c:pt>
                <c:pt idx="32">
                  <c:v>105.2999775830787</c:v>
                </c:pt>
                <c:pt idx="33">
                  <c:v>105.52788369701112</c:v>
                </c:pt>
                <c:pt idx="34">
                  <c:v>105.53431201233221</c:v>
                </c:pt>
                <c:pt idx="35">
                  <c:v>105.54311296121239</c:v>
                </c:pt>
                <c:pt idx="36">
                  <c:v>105.88247770512803</c:v>
                </c:pt>
                <c:pt idx="37">
                  <c:v>105.65083180533973</c:v>
                </c:pt>
                <c:pt idx="38">
                  <c:v>106.13397243832878</c:v>
                </c:pt>
                <c:pt idx="39">
                  <c:v>105.72603872800815</c:v>
                </c:pt>
                <c:pt idx="40">
                  <c:v>105.49185736711175</c:v>
                </c:pt>
              </c:numCache>
            </c:numRef>
          </c:val>
          <c:smooth val="0"/>
          <c:extLst>
            <c:ext xmlns:c16="http://schemas.microsoft.com/office/drawing/2014/chart" uri="{C3380CC4-5D6E-409C-BE32-E72D297353CC}">
              <c16:uniqueId val="{00000003-9272-4752-B487-08BBB1EFFDAF}"/>
            </c:ext>
          </c:extLst>
        </c:ser>
        <c:dLbls>
          <c:showLegendKey val="0"/>
          <c:showVal val="0"/>
          <c:showCatName val="0"/>
          <c:showSerName val="0"/>
          <c:showPercent val="0"/>
          <c:showBubbleSize val="0"/>
        </c:dLbls>
        <c:smooth val="0"/>
        <c:axId val="211346944"/>
        <c:axId val="211348480"/>
      </c:lineChart>
      <c:catAx>
        <c:axId val="21134694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348480"/>
        <c:crossesAt val="100"/>
        <c:auto val="0"/>
        <c:lblAlgn val="ctr"/>
        <c:lblOffset val="100"/>
        <c:tickLblSkip val="1"/>
        <c:tickMarkSkip val="1"/>
        <c:noMultiLvlLbl val="0"/>
      </c:catAx>
      <c:valAx>
        <c:axId val="211348480"/>
        <c:scaling>
          <c:orientation val="minMax"/>
          <c:max val="126"/>
          <c:min val="98"/>
        </c:scaling>
        <c:delete val="0"/>
        <c:axPos val="l"/>
        <c:majorGridlines>
          <c:spPr>
            <a:ln>
              <a:prstDash val="sysDash"/>
            </a:ln>
          </c:spPr>
        </c:majorGridlines>
        <c:numFmt formatCode="#,##0" sourceLinked="0"/>
        <c:majorTickMark val="out"/>
        <c:minorTickMark val="none"/>
        <c:tickLblPos val="nextTo"/>
        <c:crossAx val="211346944"/>
        <c:crosses val="autoZero"/>
        <c:crossBetween val="midCat"/>
        <c:majorUnit val="2"/>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nchor="t" anchorCtr="1"/>
          <a:lstStyle/>
          <a:p>
            <a:pPr>
              <a:defRPr sz="1000" b="0" i="0" u="none" strike="noStrike" baseline="0">
                <a:solidFill>
                  <a:srgbClr val="000000"/>
                </a:solidFill>
                <a:latin typeface="Calibri"/>
                <a:ea typeface="Calibri"/>
                <a:cs typeface="Calibri"/>
              </a:defRPr>
            </a:pPr>
            <a:r>
              <a:rPr lang="fr-FR" sz="1400" b="1" i="0" baseline="0">
                <a:effectLst/>
              </a:rPr>
              <a:t>Contrats d'apprentissage commencés dans le trimestre et en cours</a:t>
            </a:r>
          </a:p>
          <a:p>
            <a:pPr>
              <a:defRPr sz="1000" b="0" i="0" u="none" strike="noStrike" baseline="0">
                <a:solidFill>
                  <a:srgbClr val="000000"/>
                </a:solidFill>
                <a:latin typeface="Calibri"/>
                <a:ea typeface="Calibri"/>
                <a:cs typeface="Calibri"/>
              </a:defRPr>
            </a:pPr>
            <a:r>
              <a:rPr lang="fr-FR" sz="1400" b="1" i="0" baseline="0">
                <a:effectLst/>
              </a:rPr>
              <a:t>au 31 mars de chaque année, dans le Var </a:t>
            </a:r>
            <a:r>
              <a:rPr lang="fr-FR" sz="1200" b="0" i="1" baseline="0">
                <a:effectLst/>
              </a:rPr>
              <a:t>(données brutes, en nombre)</a:t>
            </a:r>
            <a:endParaRPr lang="fr-FR" sz="1200" b="0" i="1">
              <a:effectLst/>
            </a:endParaRPr>
          </a:p>
        </c:rich>
      </c:tx>
      <c:layout>
        <c:manualLayout>
          <c:xMode val="edge"/>
          <c:yMode val="edge"/>
          <c:x val="0.12417145641604926"/>
          <c:y val="2.0435466400033332E-2"/>
        </c:manualLayout>
      </c:layout>
      <c:overlay val="0"/>
      <c:spPr>
        <a:noFill/>
        <a:ln w="25400">
          <a:noFill/>
        </a:ln>
      </c:spPr>
    </c:title>
    <c:autoTitleDeleted val="0"/>
    <c:plotArea>
      <c:layout>
        <c:manualLayout>
          <c:layoutTarget val="inner"/>
          <c:xMode val="edge"/>
          <c:yMode val="edge"/>
          <c:x val="6.1589781983542202E-2"/>
          <c:y val="0.22718177019598126"/>
          <c:w val="0.93016067977190131"/>
          <c:h val="0.45357743553426189"/>
        </c:manualLayout>
      </c:layout>
      <c:barChart>
        <c:barDir val="col"/>
        <c:grouping val="stacked"/>
        <c:varyColors val="0"/>
        <c:ser>
          <c:idx val="0"/>
          <c:order val="0"/>
          <c:tx>
            <c:v>Cumul des entrées sur un trimestre (échelle de gauche)</c:v>
          </c:tx>
          <c:spPr>
            <a:ln w="25400">
              <a:noFill/>
            </a:ln>
          </c:spPr>
          <c:invertIfNegative val="0"/>
          <c:cat>
            <c:multiLvlStrRef>
              <c:f>'Graph appr (trim1)'!$A$3:$B$13</c:f>
              <c:multiLvlStrCache>
                <c:ptCount val="11"/>
                <c:lvl>
                  <c:pt idx="0">
                    <c:v>T1</c:v>
                  </c:pt>
                  <c:pt idx="1">
                    <c:v>T1</c:v>
                  </c:pt>
                  <c:pt idx="2">
                    <c:v>T1</c:v>
                  </c:pt>
                  <c:pt idx="3">
                    <c:v>T1</c:v>
                  </c:pt>
                  <c:pt idx="4">
                    <c:v>T1</c:v>
                  </c:pt>
                  <c:pt idx="5">
                    <c:v>T1</c:v>
                  </c:pt>
                  <c:pt idx="6">
                    <c:v>T1</c:v>
                  </c:pt>
                  <c:pt idx="7">
                    <c:v>T1</c:v>
                  </c:pt>
                  <c:pt idx="8">
                    <c:v>T1</c:v>
                  </c:pt>
                  <c:pt idx="9">
                    <c:v>T1</c:v>
                  </c:pt>
                  <c:pt idx="10">
                    <c:v>T1</c:v>
                  </c:pt>
                </c:lvl>
                <c:lvl>
                  <c:pt idx="0">
                    <c:v>2016</c:v>
                  </c:pt>
                  <c:pt idx="1">
                    <c:v>2017</c:v>
                  </c:pt>
                  <c:pt idx="2">
                    <c:v>2018</c:v>
                  </c:pt>
                  <c:pt idx="3">
                    <c:v>2019</c:v>
                  </c:pt>
                  <c:pt idx="4">
                    <c:v>2020</c:v>
                  </c:pt>
                  <c:pt idx="5">
                    <c:v>2021</c:v>
                  </c:pt>
                  <c:pt idx="6">
                    <c:v>2022</c:v>
                  </c:pt>
                  <c:pt idx="7">
                    <c:v>2023</c:v>
                  </c:pt>
                  <c:pt idx="8">
                    <c:v>2024</c:v>
                  </c:pt>
                  <c:pt idx="9">
                    <c:v>2025</c:v>
                  </c:pt>
                  <c:pt idx="10">
                    <c:v>2026</c:v>
                  </c:pt>
                </c:lvl>
              </c:multiLvlStrCache>
            </c:multiLvlStrRef>
          </c:cat>
          <c:val>
            <c:numRef>
              <c:f>'Graph appr (trim1)'!$M$3:$M$13</c:f>
              <c:numCache>
                <c:formatCode>#,##0</c:formatCode>
                <c:ptCount val="11"/>
                <c:pt idx="0">
                  <c:v>130</c:v>
                </c:pt>
                <c:pt idx="1">
                  <c:v>143</c:v>
                </c:pt>
                <c:pt idx="2">
                  <c:v>144</c:v>
                </c:pt>
                <c:pt idx="3">
                  <c:v>193</c:v>
                </c:pt>
                <c:pt idx="4">
                  <c:v>429</c:v>
                </c:pt>
                <c:pt idx="5">
                  <c:v>991</c:v>
                </c:pt>
                <c:pt idx="6">
                  <c:v>1008</c:v>
                </c:pt>
                <c:pt idx="7">
                  <c:v>923</c:v>
                </c:pt>
                <c:pt idx="8">
                  <c:v>1130</c:v>
                </c:pt>
                <c:pt idx="9">
                  <c:v>950</c:v>
                </c:pt>
                <c:pt idx="10">
                  <c:v>1010</c:v>
                </c:pt>
              </c:numCache>
            </c:numRef>
          </c:val>
          <c:extLst>
            <c:ext xmlns:c16="http://schemas.microsoft.com/office/drawing/2014/chart" uri="{C3380CC4-5D6E-409C-BE32-E72D297353CC}">
              <c16:uniqueId val="{00000000-625E-4B60-B580-340566EA4FF0}"/>
            </c:ext>
          </c:extLst>
        </c:ser>
        <c:dLbls>
          <c:showLegendKey val="0"/>
          <c:showVal val="0"/>
          <c:showCatName val="0"/>
          <c:showSerName val="0"/>
          <c:showPercent val="0"/>
          <c:showBubbleSize val="0"/>
        </c:dLbls>
        <c:gapWidth val="150"/>
        <c:overlap val="100"/>
        <c:axId val="514465552"/>
        <c:axId val="1"/>
      </c:barChart>
      <c:lineChart>
        <c:grouping val="standard"/>
        <c:varyColors val="0"/>
        <c:ser>
          <c:idx val="1"/>
          <c:order val="1"/>
          <c:tx>
            <c:v>Stocks de bénéficiaires en fin de 1er trimestres (échelle de droite)</c:v>
          </c:tx>
          <c:spPr>
            <a:ln>
              <a:solidFill>
                <a:srgbClr val="F79646">
                  <a:lumMod val="75000"/>
                </a:srgbClr>
              </a:solidFill>
            </a:ln>
          </c:spPr>
          <c:marker>
            <c:symbol val="none"/>
          </c:marker>
          <c:cat>
            <c:multiLvlStrRef>
              <c:f>'Graph appr (trim1)'!$A$3:$B$13</c:f>
              <c:multiLvlStrCache>
                <c:ptCount val="11"/>
                <c:lvl>
                  <c:pt idx="0">
                    <c:v>T1</c:v>
                  </c:pt>
                  <c:pt idx="1">
                    <c:v>T1</c:v>
                  </c:pt>
                  <c:pt idx="2">
                    <c:v>T1</c:v>
                  </c:pt>
                  <c:pt idx="3">
                    <c:v>T1</c:v>
                  </c:pt>
                  <c:pt idx="4">
                    <c:v>T1</c:v>
                  </c:pt>
                  <c:pt idx="5">
                    <c:v>T1</c:v>
                  </c:pt>
                  <c:pt idx="6">
                    <c:v>T1</c:v>
                  </c:pt>
                  <c:pt idx="7">
                    <c:v>T1</c:v>
                  </c:pt>
                  <c:pt idx="8">
                    <c:v>T1</c:v>
                  </c:pt>
                  <c:pt idx="9">
                    <c:v>T1</c:v>
                  </c:pt>
                  <c:pt idx="10">
                    <c:v>T1</c:v>
                  </c:pt>
                </c:lvl>
                <c:lvl>
                  <c:pt idx="0">
                    <c:v>2016</c:v>
                  </c:pt>
                  <c:pt idx="1">
                    <c:v>2017</c:v>
                  </c:pt>
                  <c:pt idx="2">
                    <c:v>2018</c:v>
                  </c:pt>
                  <c:pt idx="3">
                    <c:v>2019</c:v>
                  </c:pt>
                  <c:pt idx="4">
                    <c:v>2020</c:v>
                  </c:pt>
                  <c:pt idx="5">
                    <c:v>2021</c:v>
                  </c:pt>
                  <c:pt idx="6">
                    <c:v>2022</c:v>
                  </c:pt>
                  <c:pt idx="7">
                    <c:v>2023</c:v>
                  </c:pt>
                  <c:pt idx="8">
                    <c:v>2024</c:v>
                  </c:pt>
                  <c:pt idx="9">
                    <c:v>2025</c:v>
                  </c:pt>
                  <c:pt idx="10">
                    <c:v>2026</c:v>
                  </c:pt>
                </c:lvl>
              </c:multiLvlStrCache>
            </c:multiLvlStrRef>
          </c:cat>
          <c:val>
            <c:numRef>
              <c:f>'Graph appr (trim1)'!$N$3:$N$13</c:f>
              <c:numCache>
                <c:formatCode>#,##0</c:formatCode>
                <c:ptCount val="11"/>
                <c:pt idx="0">
                  <c:v>5637</c:v>
                </c:pt>
                <c:pt idx="1">
                  <c:v>5687</c:v>
                </c:pt>
                <c:pt idx="2">
                  <c:v>5546</c:v>
                </c:pt>
                <c:pt idx="3">
                  <c:v>5458</c:v>
                </c:pt>
                <c:pt idx="4">
                  <c:v>5995</c:v>
                </c:pt>
                <c:pt idx="5">
                  <c:v>8690</c:v>
                </c:pt>
                <c:pt idx="6">
                  <c:v>10542</c:v>
                </c:pt>
                <c:pt idx="7">
                  <c:v>11613</c:v>
                </c:pt>
                <c:pt idx="8">
                  <c:v>12156</c:v>
                </c:pt>
                <c:pt idx="9">
                  <c:v>12608</c:v>
                </c:pt>
                <c:pt idx="10">
                  <c:v>12281</c:v>
                </c:pt>
              </c:numCache>
            </c:numRef>
          </c:val>
          <c:smooth val="0"/>
          <c:extLst>
            <c:ext xmlns:c16="http://schemas.microsoft.com/office/drawing/2014/chart" uri="{C3380CC4-5D6E-409C-BE32-E72D297353CC}">
              <c16:uniqueId val="{00000001-625E-4B60-B580-340566EA4FF0}"/>
            </c:ext>
          </c:extLst>
        </c:ser>
        <c:dLbls>
          <c:showLegendKey val="0"/>
          <c:showVal val="0"/>
          <c:showCatName val="0"/>
          <c:showSerName val="0"/>
          <c:showPercent val="0"/>
          <c:showBubbleSize val="0"/>
        </c:dLbls>
        <c:marker val="1"/>
        <c:smooth val="0"/>
        <c:axId val="3"/>
        <c:axId val="4"/>
      </c:lineChart>
      <c:catAx>
        <c:axId val="51446555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0"/>
        <c:auto val="0"/>
        <c:lblAlgn val="ctr"/>
        <c:lblOffset val="100"/>
        <c:noMultiLvlLbl val="0"/>
      </c:catAx>
      <c:valAx>
        <c:axId val="1"/>
        <c:scaling>
          <c:orientation val="minMax"/>
          <c:max val="14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chemeClr val="accent1">
                    <a:lumMod val="75000"/>
                  </a:schemeClr>
                </a:solidFill>
                <a:latin typeface="Calibri"/>
                <a:ea typeface="Calibri"/>
                <a:cs typeface="Calibri"/>
              </a:defRPr>
            </a:pPr>
            <a:endParaRPr lang="fr-FR"/>
          </a:p>
        </c:txPr>
        <c:crossAx val="514465552"/>
        <c:crosses val="autoZero"/>
        <c:crossBetween val="between"/>
        <c:majorUnit val="200"/>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 sourceLinked="1"/>
        <c:majorTickMark val="out"/>
        <c:minorTickMark val="none"/>
        <c:tickLblPos val="nextTo"/>
        <c:txPr>
          <a:bodyPr/>
          <a:lstStyle/>
          <a:p>
            <a:pPr>
              <a:defRPr>
                <a:solidFill>
                  <a:schemeClr val="accent6">
                    <a:lumMod val="75000"/>
                  </a:schemeClr>
                </a:solidFill>
              </a:defRPr>
            </a:pPr>
            <a:endParaRPr lang="fr-FR"/>
          </a:p>
        </c:txPr>
        <c:crossAx val="3"/>
        <c:crosses val="max"/>
        <c:crossBetween val="between"/>
      </c:valAx>
    </c:plotArea>
    <c:legend>
      <c:legendPos val="r"/>
      <c:layout>
        <c:manualLayout>
          <c:xMode val="edge"/>
          <c:yMode val="edge"/>
          <c:x val="9.8149196905547298E-3"/>
          <c:y val="0.12082674864241827"/>
          <c:w val="0.97276759599720219"/>
          <c:h val="5.3986419606186886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fr-FR" sz="1500"/>
              <a:t>Taux de chômage dans le Var </a:t>
            </a:r>
            <a:r>
              <a:rPr lang="fr-FR" sz="1500" b="0" i="1"/>
              <a:t>(en %)</a:t>
            </a:r>
          </a:p>
        </c:rich>
      </c:tx>
      <c:layout>
        <c:manualLayout>
          <c:xMode val="edge"/>
          <c:yMode val="edge"/>
          <c:x val="0.30595121993790675"/>
          <c:y val="1.1956623503242907E-2"/>
        </c:manualLayout>
      </c:layout>
      <c:overlay val="0"/>
      <c:spPr>
        <a:noFill/>
        <a:ln w="25400">
          <a:noFill/>
        </a:ln>
      </c:spPr>
    </c:title>
    <c:autoTitleDeleted val="0"/>
    <c:plotArea>
      <c:layout>
        <c:manualLayout>
          <c:layoutTarget val="inner"/>
          <c:xMode val="edge"/>
          <c:yMode val="edge"/>
          <c:x val="9.1272816750178953E-2"/>
          <c:y val="0.17602012766155709"/>
          <c:w val="0.83764367816092811"/>
          <c:h val="0.52814114212054852"/>
        </c:manualLayout>
      </c:layout>
      <c:lineChart>
        <c:grouping val="standard"/>
        <c:varyColors val="0"/>
        <c:ser>
          <c:idx val="0"/>
          <c:order val="0"/>
          <c:tx>
            <c:v>Provence-Alpes-Côte d'Azur</c:v>
          </c:tx>
          <c:spPr>
            <a:ln w="25400">
              <a:solidFill>
                <a:schemeClr val="accent6"/>
              </a:solidFill>
              <a:prstDash val="solid"/>
            </a:ln>
          </c:spPr>
          <c:marker>
            <c:symbol val="none"/>
          </c:marker>
          <c:cat>
            <c:multiLvlStrRef>
              <c:f>'dates trim'!$B$137:$C$300</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2016</c:v>
                  </c:pt>
                  <c:pt idx="4">
                    <c:v>2017</c:v>
                  </c:pt>
                  <c:pt idx="8">
                    <c:v>2018</c:v>
                  </c:pt>
                  <c:pt idx="12">
                    <c:v>2019</c:v>
                  </c:pt>
                  <c:pt idx="16">
                    <c:v>2020</c:v>
                  </c:pt>
                  <c:pt idx="20">
                    <c:v>2021</c:v>
                  </c:pt>
                  <c:pt idx="24">
                    <c:v>2022</c:v>
                  </c:pt>
                  <c:pt idx="28">
                    <c:v>2023</c:v>
                  </c:pt>
                  <c:pt idx="32">
                    <c:v>2024</c:v>
                  </c:pt>
                  <c:pt idx="36">
                    <c:v>2025</c:v>
                  </c:pt>
                  <c:pt idx="40">
                    <c:v>2026</c:v>
                  </c:pt>
                  <c:pt idx="44">
                    <c:v>2027</c:v>
                  </c:pt>
                </c:lvl>
              </c:multiLvlStrCache>
            </c:multiLvlStrRef>
          </c:cat>
          <c:val>
            <c:numRef>
              <c:f>Données!$C$145:$C$185</c:f>
              <c:numCache>
                <c:formatCode>#\ ##0.0</c:formatCode>
                <c:ptCount val="41"/>
                <c:pt idx="0">
                  <c:v>11.3</c:v>
                </c:pt>
                <c:pt idx="1">
                  <c:v>11.2</c:v>
                </c:pt>
                <c:pt idx="2">
                  <c:v>11</c:v>
                </c:pt>
                <c:pt idx="3">
                  <c:v>11.4</c:v>
                </c:pt>
                <c:pt idx="4">
                  <c:v>10.9</c:v>
                </c:pt>
                <c:pt idx="5">
                  <c:v>10.8</c:v>
                </c:pt>
                <c:pt idx="6">
                  <c:v>10.8</c:v>
                </c:pt>
                <c:pt idx="7">
                  <c:v>10.3</c:v>
                </c:pt>
                <c:pt idx="8">
                  <c:v>10.6</c:v>
                </c:pt>
                <c:pt idx="9">
                  <c:v>10.4</c:v>
                </c:pt>
                <c:pt idx="10">
                  <c:v>10.199999999999999</c:v>
                </c:pt>
                <c:pt idx="11">
                  <c:v>10</c:v>
                </c:pt>
                <c:pt idx="12">
                  <c:v>10.1</c:v>
                </c:pt>
                <c:pt idx="13">
                  <c:v>9.6</c:v>
                </c:pt>
                <c:pt idx="14">
                  <c:v>9.5</c:v>
                </c:pt>
                <c:pt idx="15">
                  <c:v>9.1999999999999993</c:v>
                </c:pt>
                <c:pt idx="16">
                  <c:v>8.9</c:v>
                </c:pt>
                <c:pt idx="17">
                  <c:v>8.1999999999999993</c:v>
                </c:pt>
                <c:pt idx="18">
                  <c:v>10.1</c:v>
                </c:pt>
                <c:pt idx="19">
                  <c:v>9.1</c:v>
                </c:pt>
                <c:pt idx="20">
                  <c:v>9.1999999999999993</c:v>
                </c:pt>
                <c:pt idx="21">
                  <c:v>9.1</c:v>
                </c:pt>
                <c:pt idx="22">
                  <c:v>8.9</c:v>
                </c:pt>
                <c:pt idx="23">
                  <c:v>8.3000000000000007</c:v>
                </c:pt>
                <c:pt idx="24">
                  <c:v>8.1999999999999993</c:v>
                </c:pt>
                <c:pt idx="25">
                  <c:v>8.3000000000000007</c:v>
                </c:pt>
                <c:pt idx="26">
                  <c:v>8.1</c:v>
                </c:pt>
                <c:pt idx="27">
                  <c:v>8</c:v>
                </c:pt>
                <c:pt idx="28">
                  <c:v>7.9</c:v>
                </c:pt>
                <c:pt idx="29">
                  <c:v>7.9</c:v>
                </c:pt>
                <c:pt idx="30">
                  <c:v>8.1</c:v>
                </c:pt>
                <c:pt idx="31">
                  <c:v>8.1999999999999993</c:v>
                </c:pt>
                <c:pt idx="32">
                  <c:v>8.1</c:v>
                </c:pt>
                <c:pt idx="33">
                  <c:v>7.8</c:v>
                </c:pt>
                <c:pt idx="34">
                  <c:v>7.8</c:v>
                </c:pt>
                <c:pt idx="35">
                  <c:v>7.8</c:v>
                </c:pt>
                <c:pt idx="36">
                  <c:v>7.9</c:v>
                </c:pt>
                <c:pt idx="37">
                  <c:v>8</c:v>
                </c:pt>
                <c:pt idx="38">
                  <c:v>8.1999999999999993</c:v>
                </c:pt>
                <c:pt idx="39">
                  <c:v>8.4</c:v>
                </c:pt>
                <c:pt idx="40">
                  <c:v>8.5</c:v>
                </c:pt>
              </c:numCache>
            </c:numRef>
          </c:val>
          <c:smooth val="0"/>
          <c:extLst>
            <c:ext xmlns:c16="http://schemas.microsoft.com/office/drawing/2014/chart" uri="{C3380CC4-5D6E-409C-BE32-E72D297353CC}">
              <c16:uniqueId val="{00000000-1E8F-42A2-93AD-7B82542486EA}"/>
            </c:ext>
          </c:extLst>
        </c:ser>
        <c:ser>
          <c:idx val="1"/>
          <c:order val="1"/>
          <c:tx>
            <c:v>France métropolitaine</c:v>
          </c:tx>
          <c:spPr>
            <a:ln w="25400">
              <a:solidFill>
                <a:srgbClr val="0000FF"/>
              </a:solidFill>
              <a:prstDash val="solid"/>
            </a:ln>
          </c:spPr>
          <c:marker>
            <c:symbol val="none"/>
          </c:marker>
          <c:cat>
            <c:multiLvlStrRef>
              <c:f>'dates trim'!$B$137:$C$300</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2016</c:v>
                  </c:pt>
                  <c:pt idx="4">
                    <c:v>2017</c:v>
                  </c:pt>
                  <c:pt idx="8">
                    <c:v>2018</c:v>
                  </c:pt>
                  <c:pt idx="12">
                    <c:v>2019</c:v>
                  </c:pt>
                  <c:pt idx="16">
                    <c:v>2020</c:v>
                  </c:pt>
                  <c:pt idx="20">
                    <c:v>2021</c:v>
                  </c:pt>
                  <c:pt idx="24">
                    <c:v>2022</c:v>
                  </c:pt>
                  <c:pt idx="28">
                    <c:v>2023</c:v>
                  </c:pt>
                  <c:pt idx="32">
                    <c:v>2024</c:v>
                  </c:pt>
                  <c:pt idx="36">
                    <c:v>2025</c:v>
                  </c:pt>
                  <c:pt idx="40">
                    <c:v>2026</c:v>
                  </c:pt>
                  <c:pt idx="44">
                    <c:v>2027</c:v>
                  </c:pt>
                </c:lvl>
              </c:multiLvlStrCache>
            </c:multiLvlStrRef>
          </c:cat>
          <c:val>
            <c:numRef>
              <c:f>Données!$B$145:$B$185</c:f>
              <c:numCache>
                <c:formatCode>#\ ##0.0</c:formatCode>
                <c:ptCount val="41"/>
                <c:pt idx="0">
                  <c:v>9.9</c:v>
                </c:pt>
                <c:pt idx="1">
                  <c:v>9.6999999999999993</c:v>
                </c:pt>
                <c:pt idx="2">
                  <c:v>9.6</c:v>
                </c:pt>
                <c:pt idx="3">
                  <c:v>9.6999999999999993</c:v>
                </c:pt>
                <c:pt idx="4">
                  <c:v>9.3000000000000007</c:v>
                </c:pt>
                <c:pt idx="5">
                  <c:v>9.1999999999999993</c:v>
                </c:pt>
                <c:pt idx="6">
                  <c:v>9.1999999999999993</c:v>
                </c:pt>
                <c:pt idx="7">
                  <c:v>8.6999999999999993</c:v>
                </c:pt>
                <c:pt idx="8">
                  <c:v>9</c:v>
                </c:pt>
                <c:pt idx="9">
                  <c:v>8.8000000000000007</c:v>
                </c:pt>
                <c:pt idx="10">
                  <c:v>8.6</c:v>
                </c:pt>
                <c:pt idx="11">
                  <c:v>8.4</c:v>
                </c:pt>
                <c:pt idx="12">
                  <c:v>8.5</c:v>
                </c:pt>
                <c:pt idx="13">
                  <c:v>8.1999999999999993</c:v>
                </c:pt>
                <c:pt idx="14">
                  <c:v>8.1</c:v>
                </c:pt>
                <c:pt idx="15">
                  <c:v>7.9</c:v>
                </c:pt>
                <c:pt idx="16">
                  <c:v>7.7</c:v>
                </c:pt>
                <c:pt idx="17">
                  <c:v>7.1</c:v>
                </c:pt>
                <c:pt idx="18">
                  <c:v>8.6999999999999993</c:v>
                </c:pt>
                <c:pt idx="19">
                  <c:v>7.9</c:v>
                </c:pt>
                <c:pt idx="20">
                  <c:v>8</c:v>
                </c:pt>
                <c:pt idx="21">
                  <c:v>7.7</c:v>
                </c:pt>
                <c:pt idx="22">
                  <c:v>7.7</c:v>
                </c:pt>
                <c:pt idx="23">
                  <c:v>7.2</c:v>
                </c:pt>
                <c:pt idx="24">
                  <c:v>7.1</c:v>
                </c:pt>
                <c:pt idx="25">
                  <c:v>7.2</c:v>
                </c:pt>
                <c:pt idx="26">
                  <c:v>7</c:v>
                </c:pt>
                <c:pt idx="27">
                  <c:v>6.9</c:v>
                </c:pt>
                <c:pt idx="28">
                  <c:v>6.9</c:v>
                </c:pt>
                <c:pt idx="29">
                  <c:v>7</c:v>
                </c:pt>
                <c:pt idx="30">
                  <c:v>7.2</c:v>
                </c:pt>
                <c:pt idx="31">
                  <c:v>7.3</c:v>
                </c:pt>
                <c:pt idx="32">
                  <c:v>7.2</c:v>
                </c:pt>
                <c:pt idx="33">
                  <c:v>7.1</c:v>
                </c:pt>
                <c:pt idx="34">
                  <c:v>7.2</c:v>
                </c:pt>
                <c:pt idx="35">
                  <c:v>7.1</c:v>
                </c:pt>
                <c:pt idx="36">
                  <c:v>7.2</c:v>
                </c:pt>
                <c:pt idx="37">
                  <c:v>7.4</c:v>
                </c:pt>
                <c:pt idx="38">
                  <c:v>7.5</c:v>
                </c:pt>
                <c:pt idx="39">
                  <c:v>7.7</c:v>
                </c:pt>
                <c:pt idx="40">
                  <c:v>7.9</c:v>
                </c:pt>
              </c:numCache>
            </c:numRef>
          </c:val>
          <c:smooth val="0"/>
          <c:extLst>
            <c:ext xmlns:c16="http://schemas.microsoft.com/office/drawing/2014/chart" uri="{C3380CC4-5D6E-409C-BE32-E72D297353CC}">
              <c16:uniqueId val="{00000001-1E8F-42A2-93AD-7B82542486EA}"/>
            </c:ext>
          </c:extLst>
        </c:ser>
        <c:ser>
          <c:idx val="2"/>
          <c:order val="2"/>
          <c:tx>
            <c:strRef>
              <c:f>Données!$H$8</c:f>
              <c:strCache>
                <c:ptCount val="1"/>
                <c:pt idx="0">
                  <c:v>Var</c:v>
                </c:pt>
              </c:strCache>
            </c:strRef>
          </c:tx>
          <c:marker>
            <c:symbol val="none"/>
          </c:marker>
          <c:cat>
            <c:multiLvlStrRef>
              <c:f>'dates trim'!$B$137:$C$300</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2016</c:v>
                  </c:pt>
                  <c:pt idx="4">
                    <c:v>2017</c:v>
                  </c:pt>
                  <c:pt idx="8">
                    <c:v>2018</c:v>
                  </c:pt>
                  <c:pt idx="12">
                    <c:v>2019</c:v>
                  </c:pt>
                  <c:pt idx="16">
                    <c:v>2020</c:v>
                  </c:pt>
                  <c:pt idx="20">
                    <c:v>2021</c:v>
                  </c:pt>
                  <c:pt idx="24">
                    <c:v>2022</c:v>
                  </c:pt>
                  <c:pt idx="28">
                    <c:v>2023</c:v>
                  </c:pt>
                  <c:pt idx="32">
                    <c:v>2024</c:v>
                  </c:pt>
                  <c:pt idx="36">
                    <c:v>2025</c:v>
                  </c:pt>
                  <c:pt idx="40">
                    <c:v>2026</c:v>
                  </c:pt>
                  <c:pt idx="44">
                    <c:v>2027</c:v>
                  </c:pt>
                </c:lvl>
              </c:multiLvlStrCache>
            </c:multiLvlStrRef>
          </c:cat>
          <c:val>
            <c:numRef>
              <c:f>Données!$H$145:$H$185</c:f>
              <c:numCache>
                <c:formatCode>#\ ##0.0</c:formatCode>
                <c:ptCount val="41"/>
                <c:pt idx="0">
                  <c:v>10.9</c:v>
                </c:pt>
                <c:pt idx="1">
                  <c:v>10.7</c:v>
                </c:pt>
                <c:pt idx="2">
                  <c:v>10.6</c:v>
                </c:pt>
                <c:pt idx="3">
                  <c:v>10.9</c:v>
                </c:pt>
                <c:pt idx="4">
                  <c:v>10.4</c:v>
                </c:pt>
                <c:pt idx="5">
                  <c:v>10.3</c:v>
                </c:pt>
                <c:pt idx="6">
                  <c:v>10.199999999999999</c:v>
                </c:pt>
                <c:pt idx="7">
                  <c:v>9.8000000000000007</c:v>
                </c:pt>
                <c:pt idx="8">
                  <c:v>10.1</c:v>
                </c:pt>
                <c:pt idx="9">
                  <c:v>9.9</c:v>
                </c:pt>
                <c:pt idx="10">
                  <c:v>9.6999999999999993</c:v>
                </c:pt>
                <c:pt idx="11">
                  <c:v>9.5</c:v>
                </c:pt>
                <c:pt idx="12">
                  <c:v>9.6</c:v>
                </c:pt>
                <c:pt idx="13">
                  <c:v>9.1</c:v>
                </c:pt>
                <c:pt idx="14">
                  <c:v>9</c:v>
                </c:pt>
                <c:pt idx="15">
                  <c:v>8.6999999999999993</c:v>
                </c:pt>
                <c:pt idx="16">
                  <c:v>8.3000000000000007</c:v>
                </c:pt>
                <c:pt idx="17">
                  <c:v>7.8</c:v>
                </c:pt>
                <c:pt idx="18">
                  <c:v>9.4</c:v>
                </c:pt>
                <c:pt idx="19">
                  <c:v>8.3000000000000007</c:v>
                </c:pt>
                <c:pt idx="20">
                  <c:v>8.4</c:v>
                </c:pt>
                <c:pt idx="21">
                  <c:v>8.5</c:v>
                </c:pt>
                <c:pt idx="22">
                  <c:v>8.1</c:v>
                </c:pt>
                <c:pt idx="23">
                  <c:v>7.5</c:v>
                </c:pt>
                <c:pt idx="24">
                  <c:v>7.4</c:v>
                </c:pt>
                <c:pt idx="25">
                  <c:v>7.4</c:v>
                </c:pt>
                <c:pt idx="26">
                  <c:v>7.3</c:v>
                </c:pt>
                <c:pt idx="27">
                  <c:v>7.2</c:v>
                </c:pt>
                <c:pt idx="28">
                  <c:v>7.1</c:v>
                </c:pt>
                <c:pt idx="29">
                  <c:v>7.2</c:v>
                </c:pt>
                <c:pt idx="30">
                  <c:v>7.4</c:v>
                </c:pt>
                <c:pt idx="31">
                  <c:v>7.4</c:v>
                </c:pt>
                <c:pt idx="32">
                  <c:v>7.4</c:v>
                </c:pt>
                <c:pt idx="33">
                  <c:v>7.1</c:v>
                </c:pt>
                <c:pt idx="34">
                  <c:v>7.2</c:v>
                </c:pt>
                <c:pt idx="35">
                  <c:v>7.1</c:v>
                </c:pt>
                <c:pt idx="36">
                  <c:v>7.2</c:v>
                </c:pt>
                <c:pt idx="37">
                  <c:v>7.3</c:v>
                </c:pt>
                <c:pt idx="38">
                  <c:v>7.5</c:v>
                </c:pt>
                <c:pt idx="39">
                  <c:v>7.7</c:v>
                </c:pt>
                <c:pt idx="40">
                  <c:v>7.9</c:v>
                </c:pt>
              </c:numCache>
            </c:numRef>
          </c:val>
          <c:smooth val="0"/>
          <c:extLst>
            <c:ext xmlns:c16="http://schemas.microsoft.com/office/drawing/2014/chart" uri="{C3380CC4-5D6E-409C-BE32-E72D297353CC}">
              <c16:uniqueId val="{00000002-1E8F-42A2-93AD-7B82542486EA}"/>
            </c:ext>
          </c:extLst>
        </c:ser>
        <c:dLbls>
          <c:showLegendKey val="0"/>
          <c:showVal val="0"/>
          <c:showCatName val="0"/>
          <c:showSerName val="0"/>
          <c:showPercent val="0"/>
          <c:showBubbleSize val="0"/>
        </c:dLbls>
        <c:smooth val="0"/>
        <c:axId val="138875648"/>
        <c:axId val="138877184"/>
      </c:lineChart>
      <c:catAx>
        <c:axId val="138875648"/>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crossAx val="138877184"/>
        <c:crosses val="autoZero"/>
        <c:auto val="0"/>
        <c:lblAlgn val="ctr"/>
        <c:lblOffset val="100"/>
        <c:tickLblSkip val="1"/>
        <c:tickMarkSkip val="1"/>
        <c:noMultiLvlLbl val="0"/>
      </c:catAx>
      <c:valAx>
        <c:axId val="138877184"/>
        <c:scaling>
          <c:orientation val="minMax"/>
          <c:max val="12"/>
          <c:min val="6"/>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138875648"/>
        <c:crosses val="autoZero"/>
        <c:crossBetween val="midCat"/>
        <c:majorUnit val="1"/>
      </c:valAx>
    </c:plotArea>
    <c:legend>
      <c:legendPos val="r"/>
      <c:layout>
        <c:manualLayout>
          <c:xMode val="edge"/>
          <c:yMode val="edge"/>
          <c:x val="9.2821671438797423E-2"/>
          <c:y val="8.6418533476673345E-2"/>
          <c:w val="0.83397727272727273"/>
          <c:h val="8.3821460187299218E-2"/>
        </c:manualLayout>
      </c:layout>
      <c:overlay val="0"/>
      <c:txPr>
        <a:bodyPr/>
        <a:lstStyle/>
        <a:p>
          <a:pPr>
            <a:defRPr sz="1200"/>
          </a:pPr>
          <a:endParaRPr lang="fr-FR"/>
        </a:p>
      </c:txPr>
    </c:legend>
    <c:plotVisOnly val="1"/>
    <c:dispBlanksAs val="gap"/>
    <c:showDLblsOverMax val="0"/>
  </c:chart>
  <c:txPr>
    <a:bodyPr/>
    <a:lstStyle/>
    <a:p>
      <a:pPr>
        <a:defRPr sz="900"/>
      </a:pPr>
      <a:endParaRPr lang="fr-F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7749499622406353"/>
        </c:manualLayout>
      </c:layout>
      <c:barChart>
        <c:barDir val="col"/>
        <c:grouping val="clustered"/>
        <c:varyColors val="0"/>
        <c:ser>
          <c:idx val="0"/>
          <c:order val="0"/>
          <c:tx>
            <c:v>Taux de chômage, en % (échelle de gauche)</c:v>
          </c:tx>
          <c:spPr>
            <a:solidFill>
              <a:srgbClr val="00B0F0"/>
            </a:solidFill>
          </c:spPr>
          <c:invertIfNegative val="0"/>
          <c:dPt>
            <c:idx val="1"/>
            <c:invertIfNegative val="0"/>
            <c:bubble3D val="0"/>
            <c:extLst>
              <c:ext xmlns:c16="http://schemas.microsoft.com/office/drawing/2014/chart" uri="{C3380CC4-5D6E-409C-BE32-E72D297353CC}">
                <c16:uniqueId val="{00000000-77DB-4FB4-BFFF-2F437763365F}"/>
              </c:ext>
            </c:extLst>
          </c:dPt>
          <c:dPt>
            <c:idx val="2"/>
            <c:invertIfNegative val="0"/>
            <c:bubble3D val="0"/>
            <c:spPr>
              <a:solidFill>
                <a:schemeClr val="accent6">
                  <a:lumMod val="75000"/>
                </a:schemeClr>
              </a:solidFill>
            </c:spPr>
            <c:extLst>
              <c:ext xmlns:c16="http://schemas.microsoft.com/office/drawing/2014/chart" uri="{C3380CC4-5D6E-409C-BE32-E72D297353CC}">
                <c16:uniqueId val="{00000002-77DB-4FB4-BFFF-2F437763365F}"/>
              </c:ext>
            </c:extLst>
          </c:dPt>
          <c:dPt>
            <c:idx val="3"/>
            <c:invertIfNegative val="0"/>
            <c:bubble3D val="0"/>
            <c:spPr>
              <a:solidFill>
                <a:srgbClr val="92D050"/>
              </a:solidFill>
            </c:spPr>
            <c:extLst>
              <c:ext xmlns:c16="http://schemas.microsoft.com/office/drawing/2014/chart" uri="{C3380CC4-5D6E-409C-BE32-E72D297353CC}">
                <c16:uniqueId val="{00000004-77DB-4FB4-BFFF-2F437763365F}"/>
              </c:ext>
            </c:extLst>
          </c:dPt>
          <c:dPt>
            <c:idx val="4"/>
            <c:invertIfNegative val="0"/>
            <c:bubble3D val="0"/>
            <c:spPr>
              <a:solidFill>
                <a:srgbClr val="0070C0"/>
              </a:solidFill>
            </c:spPr>
            <c:extLst>
              <c:ext xmlns:c16="http://schemas.microsoft.com/office/drawing/2014/chart" uri="{C3380CC4-5D6E-409C-BE32-E72D297353CC}">
                <c16:uniqueId val="{00000006-77DB-4FB4-BFFF-2F437763365F}"/>
              </c:ext>
            </c:extLst>
          </c:dPt>
          <c:dPt>
            <c:idx val="5"/>
            <c:invertIfNegative val="0"/>
            <c:bubble3D val="0"/>
            <c:extLst>
              <c:ext xmlns:c16="http://schemas.microsoft.com/office/drawing/2014/chart" uri="{C3380CC4-5D6E-409C-BE32-E72D297353CC}">
                <c16:uniqueId val="{00000007-77DB-4FB4-BFFF-2F437763365F}"/>
              </c:ext>
            </c:extLst>
          </c:dPt>
          <c:dPt>
            <c:idx val="6"/>
            <c:invertIfNegative val="0"/>
            <c:bubble3D val="0"/>
            <c:extLst>
              <c:ext xmlns:c16="http://schemas.microsoft.com/office/drawing/2014/chart" uri="{C3380CC4-5D6E-409C-BE32-E72D297353CC}">
                <c16:uniqueId val="{00000008-77DB-4FB4-BFFF-2F437763365F}"/>
              </c:ext>
            </c:extLst>
          </c:dPt>
          <c:dPt>
            <c:idx val="7"/>
            <c:invertIfNegative val="0"/>
            <c:bubble3D val="0"/>
            <c:extLst>
              <c:ext xmlns:c16="http://schemas.microsoft.com/office/drawing/2014/chart" uri="{C3380CC4-5D6E-409C-BE32-E72D297353CC}">
                <c16:uniqueId val="{00000009-77DB-4FB4-BFFF-2F437763365F}"/>
              </c:ext>
            </c:extLst>
          </c:dPt>
          <c:dPt>
            <c:idx val="8"/>
            <c:invertIfNegative val="0"/>
            <c:bubble3D val="0"/>
            <c:extLst>
              <c:ext xmlns:c16="http://schemas.microsoft.com/office/drawing/2014/chart" uri="{C3380CC4-5D6E-409C-BE32-E72D297353CC}">
                <c16:uniqueId val="{0000000A-77DB-4FB4-BFFF-2F437763365F}"/>
              </c:ext>
            </c:extLst>
          </c:dPt>
          <c:dLbls>
            <c:dLbl>
              <c:idx val="0"/>
              <c:layout>
                <c:manualLayout>
                  <c:x val="0"/>
                  <c:y val="5.3655264922870313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7DB-4FB4-BFFF-2F437763365F}"/>
                </c:ext>
              </c:extLst>
            </c:dLbl>
            <c:dLbl>
              <c:idx val="1"/>
              <c:layout>
                <c:manualLayout>
                  <c:x val="-1.8340210912425492E-3"/>
                  <c:y val="2.6827632461435278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DB-4FB4-BFFF-2F437763365F}"/>
                </c:ext>
              </c:extLst>
            </c:dLbl>
            <c:dLbl>
              <c:idx val="4"/>
              <c:layout>
                <c:manualLayout>
                  <c:x val="1.8340210912425492E-3"/>
                  <c:y val="5.3655264922870555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DB-4FB4-BFFF-2F437763365F}"/>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graphiques_trim'!$G$59:$G$65</c:f>
              <c:strCache>
                <c:ptCount val="7"/>
                <c:pt idx="0">
                  <c:v>Hérault</c:v>
                </c:pt>
                <c:pt idx="1">
                  <c:v>Pas-de-Calais</c:v>
                </c:pt>
                <c:pt idx="2">
                  <c:v>Paca</c:v>
                </c:pt>
                <c:pt idx="3">
                  <c:v>Var</c:v>
                </c:pt>
                <c:pt idx="4">
                  <c:v>France métro.</c:v>
                </c:pt>
                <c:pt idx="5">
                  <c:v>Moselle</c:v>
                </c:pt>
                <c:pt idx="6">
                  <c:v>Finistère</c:v>
                </c:pt>
              </c:strCache>
            </c:strRef>
          </c:cat>
          <c:val>
            <c:numRef>
              <c:f>'données graphiques_trim'!$H$59:$H$65</c:f>
              <c:numCache>
                <c:formatCode>#\ ##0.0</c:formatCode>
                <c:ptCount val="7"/>
                <c:pt idx="0">
                  <c:v>10.9</c:v>
                </c:pt>
                <c:pt idx="1">
                  <c:v>9.1999999999999993</c:v>
                </c:pt>
                <c:pt idx="2">
                  <c:v>8.5</c:v>
                </c:pt>
                <c:pt idx="3">
                  <c:v>7.9</c:v>
                </c:pt>
                <c:pt idx="4">
                  <c:v>7.9</c:v>
                </c:pt>
                <c:pt idx="5">
                  <c:v>7.6</c:v>
                </c:pt>
                <c:pt idx="6">
                  <c:v>6.9</c:v>
                </c:pt>
              </c:numCache>
            </c:numRef>
          </c:val>
          <c:extLst>
            <c:ext xmlns:c16="http://schemas.microsoft.com/office/drawing/2014/chart" uri="{C3380CC4-5D6E-409C-BE32-E72D297353CC}">
              <c16:uniqueId val="{0000000C-77DB-4FB4-BFFF-2F437763365F}"/>
            </c:ext>
          </c:extLst>
        </c:ser>
        <c:dLbls>
          <c:showLegendKey val="0"/>
          <c:showVal val="0"/>
          <c:showCatName val="0"/>
          <c:showSerName val="0"/>
          <c:showPercent val="0"/>
          <c:showBubbleSize val="0"/>
        </c:dLbls>
        <c:gapWidth val="150"/>
        <c:axId val="1362262176"/>
        <c:axId val="1"/>
      </c:barChart>
      <c:scatterChart>
        <c:scatterStyle val="lineMarker"/>
        <c:varyColors val="0"/>
        <c:ser>
          <c:idx val="1"/>
          <c:order val="1"/>
          <c:tx>
            <c:v>Variation trimestrielle, en point (échelle de droite)</c:v>
          </c:tx>
          <c:spPr>
            <a:ln w="28575">
              <a:noFill/>
            </a:ln>
          </c:spPr>
          <c:marker>
            <c:symbol val="square"/>
            <c:size val="7"/>
            <c:spPr>
              <a:solidFill>
                <a:schemeClr val="accent6">
                  <a:lumMod val="75000"/>
                </a:schemeClr>
              </a:solidFill>
            </c:spPr>
          </c:marker>
          <c:xVal>
            <c:strRef>
              <c:f>'données graphiques_trim'!$G$59:$G$65</c:f>
              <c:strCache>
                <c:ptCount val="7"/>
                <c:pt idx="0">
                  <c:v>Hérault</c:v>
                </c:pt>
                <c:pt idx="1">
                  <c:v>Pas-de-Calais</c:v>
                </c:pt>
                <c:pt idx="2">
                  <c:v>Paca</c:v>
                </c:pt>
                <c:pt idx="3">
                  <c:v>Var</c:v>
                </c:pt>
                <c:pt idx="4">
                  <c:v>France métro.</c:v>
                </c:pt>
                <c:pt idx="5">
                  <c:v>Moselle</c:v>
                </c:pt>
                <c:pt idx="6">
                  <c:v>Finistère</c:v>
                </c:pt>
              </c:strCache>
            </c:strRef>
          </c:xVal>
          <c:yVal>
            <c:numRef>
              <c:f>'données graphiques_trim'!$J$59:$J$65</c:f>
              <c:numCache>
                <c:formatCode>#\ ##0.0</c:formatCode>
                <c:ptCount val="7"/>
                <c:pt idx="0">
                  <c:v>9.9999999999999645E-2</c:v>
                </c:pt>
                <c:pt idx="1">
                  <c:v>0.19999999999999929</c:v>
                </c:pt>
                <c:pt idx="2">
                  <c:v>9.9999999999999645E-2</c:v>
                </c:pt>
                <c:pt idx="3">
                  <c:v>0.20000000000000018</c:v>
                </c:pt>
                <c:pt idx="4">
                  <c:v>0.20000000000000018</c:v>
                </c:pt>
                <c:pt idx="5">
                  <c:v>0.19999999999999929</c:v>
                </c:pt>
                <c:pt idx="6">
                  <c:v>0.10000000000000053</c:v>
                </c:pt>
              </c:numCache>
            </c:numRef>
          </c:yVal>
          <c:smooth val="0"/>
          <c:extLst>
            <c:ext xmlns:c16="http://schemas.microsoft.com/office/drawing/2014/chart" uri="{C3380CC4-5D6E-409C-BE32-E72D297353CC}">
              <c16:uniqueId val="{0000000D-77DB-4FB4-BFFF-2F437763365F}"/>
            </c:ext>
          </c:extLst>
        </c:ser>
        <c:dLbls>
          <c:showLegendKey val="0"/>
          <c:showVal val="0"/>
          <c:showCatName val="0"/>
          <c:showSerName val="0"/>
          <c:showPercent val="0"/>
          <c:showBubbleSize val="0"/>
        </c:dLbls>
        <c:axId val="3"/>
        <c:axId val="4"/>
      </c:scatterChart>
      <c:catAx>
        <c:axId val="1362262176"/>
        <c:scaling>
          <c:orientation val="minMax"/>
        </c:scaling>
        <c:delete val="0"/>
        <c:axPos val="b"/>
        <c:numFmt formatCode="General" sourceLinked="1"/>
        <c:majorTickMark val="out"/>
        <c:minorTickMark val="none"/>
        <c:tickLblPos val="nextTo"/>
        <c:txPr>
          <a:bodyPr/>
          <a:lstStyle/>
          <a:p>
            <a:pPr>
              <a:defRPr sz="1000"/>
            </a:pPr>
            <a:endParaRPr lang="fr-FR"/>
          </a:p>
        </c:txPr>
        <c:crossAx val="1"/>
        <c:crosses val="autoZero"/>
        <c:auto val="1"/>
        <c:lblAlgn val="ctr"/>
        <c:lblOffset val="100"/>
        <c:noMultiLvlLbl val="0"/>
      </c:catAx>
      <c:valAx>
        <c:axId val="1"/>
        <c:scaling>
          <c:orientation val="minMax"/>
          <c:max val="12"/>
        </c:scaling>
        <c:delete val="0"/>
        <c:axPos val="l"/>
        <c:majorGridlines/>
        <c:numFmt formatCode="#,##0" sourceLinked="0"/>
        <c:majorTickMark val="out"/>
        <c:minorTickMark val="none"/>
        <c:tickLblPos val="nextTo"/>
        <c:crossAx val="1362262176"/>
        <c:crosses val="autoZero"/>
        <c:crossBetween val="between"/>
        <c:majorUnit val="2"/>
      </c:valAx>
      <c:valAx>
        <c:axId val="3"/>
        <c:scaling>
          <c:orientation val="minMax"/>
        </c:scaling>
        <c:delete val="1"/>
        <c:axPos val="b"/>
        <c:majorTickMark val="out"/>
        <c:minorTickMark val="none"/>
        <c:tickLblPos val="nextTo"/>
        <c:crossAx val="4"/>
        <c:crosses val="autoZero"/>
        <c:crossBetween val="midCat"/>
      </c:valAx>
      <c:valAx>
        <c:axId val="4"/>
        <c:scaling>
          <c:orientation val="minMax"/>
          <c:max val="0.2"/>
          <c:min val="0.1"/>
        </c:scaling>
        <c:delete val="0"/>
        <c:axPos val="r"/>
        <c:numFmt formatCode="[Blue][&lt;0]\-&quot;&quot;0.0&quot;&quot;;[Red][&gt;0]\+&quot;&quot;0.0&quot;&quot;;0" sourceLinked="0"/>
        <c:majorTickMark val="out"/>
        <c:minorTickMark val="none"/>
        <c:tickLblPos val="nextTo"/>
        <c:crossAx val="3"/>
        <c:crosses val="max"/>
        <c:crossBetween val="midCat"/>
        <c:majorUnit val="0.1"/>
        <c:minorUnit val="0.1"/>
      </c:valAx>
    </c:plotArea>
    <c:legend>
      <c:legendPos val="r"/>
      <c:layout>
        <c:manualLayout>
          <c:xMode val="edge"/>
          <c:yMode val="edge"/>
          <c:x val="4.264229007137519E-2"/>
          <c:y val="0.12274043209387558"/>
          <c:w val="0.90099174329481169"/>
          <c:h val="5.0303500794795009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500" b="1" i="0" u="none" strike="noStrike" baseline="0">
                <a:effectLst/>
              </a:rPr>
              <a:t>Evolution du nombre de bénéficiaires* des principales prestations sociales </a:t>
            </a:r>
            <a:r>
              <a:rPr lang="fr-FR" sz="1500" baseline="0"/>
              <a:t>dans le Var</a:t>
            </a:r>
          </a:p>
          <a:p>
            <a:pPr>
              <a:defRPr/>
            </a:pPr>
            <a:r>
              <a:rPr lang="fr-FR" sz="1100" b="0" i="1"/>
              <a:t>(données brutes, base 100 au T4</a:t>
            </a:r>
            <a:r>
              <a:rPr lang="fr-FR" sz="1100" b="0" i="1" u="none" strike="noStrike" kern="1200" baseline="0">
                <a:solidFill>
                  <a:sysClr val="windowText" lastClr="000000"/>
                </a:solidFill>
              </a:rPr>
              <a:t> 2021</a:t>
            </a:r>
            <a:r>
              <a:rPr lang="fr-FR" sz="1100" b="0" i="1"/>
              <a:t>)</a:t>
            </a:r>
          </a:p>
        </c:rich>
      </c:tx>
      <c:overlay val="0"/>
    </c:title>
    <c:autoTitleDeleted val="0"/>
    <c:plotArea>
      <c:layout>
        <c:manualLayout>
          <c:layoutTarget val="inner"/>
          <c:xMode val="edge"/>
          <c:yMode val="edge"/>
          <c:x val="7.771817322834644E-2"/>
          <c:y val="0.1870131040461889"/>
          <c:w val="0.88312922262587745"/>
          <c:h val="0.50372596503803679"/>
        </c:manualLayout>
      </c:layout>
      <c:lineChart>
        <c:grouping val="standard"/>
        <c:varyColors val="0"/>
        <c:ser>
          <c:idx val="1"/>
          <c:order val="0"/>
          <c:tx>
            <c:v>RSA</c:v>
          </c:tx>
          <c:spPr>
            <a:ln>
              <a:solidFill>
                <a:schemeClr val="accent2">
                  <a:lumMod val="75000"/>
                </a:schemeClr>
              </a:solidFill>
            </a:ln>
          </c:spPr>
          <c:marker>
            <c:symbol val="none"/>
          </c:marker>
          <c:cat>
            <c:strRef>
              <c:f>RSA!$A$62:$A$113</c:f>
              <c:strCache>
                <c:ptCount val="52"/>
                <c:pt idx="0">
                  <c:v>T4
2021</c:v>
                </c:pt>
                <c:pt idx="3">
                  <c:v>T1
2022</c:v>
                </c:pt>
                <c:pt idx="6">
                  <c:v>T2
2022</c:v>
                </c:pt>
                <c:pt idx="9">
                  <c:v>T3
2022</c:v>
                </c:pt>
                <c:pt idx="12">
                  <c:v>T4
2022</c:v>
                </c:pt>
                <c:pt idx="15">
                  <c:v>T1
2023</c:v>
                </c:pt>
                <c:pt idx="18">
                  <c:v>T2
2023</c:v>
                </c:pt>
                <c:pt idx="21">
                  <c:v>T3
2023</c:v>
                </c:pt>
                <c:pt idx="24">
                  <c:v>T4
2023</c:v>
                </c:pt>
                <c:pt idx="27">
                  <c:v>T1
2024</c:v>
                </c:pt>
                <c:pt idx="30">
                  <c:v>T2
2024</c:v>
                </c:pt>
                <c:pt idx="33">
                  <c:v>T3
2024</c:v>
                </c:pt>
                <c:pt idx="36">
                  <c:v>T4
2024</c:v>
                </c:pt>
                <c:pt idx="39">
                  <c:v>T1
2025</c:v>
                </c:pt>
                <c:pt idx="42">
                  <c:v>T2
2025</c:v>
                </c:pt>
                <c:pt idx="45">
                  <c:v>T3
2025</c:v>
                </c:pt>
                <c:pt idx="48">
                  <c:v>T4
2025</c:v>
                </c:pt>
                <c:pt idx="51">
                  <c:v>T1
2026</c:v>
                </c:pt>
              </c:strCache>
            </c:strRef>
          </c:cat>
          <c:val>
            <c:numRef>
              <c:f>RSA!$AW$62:$AW$113</c:f>
              <c:numCache>
                <c:formatCode>0.0</c:formatCode>
                <c:ptCount val="52"/>
                <c:pt idx="0">
                  <c:v>100</c:v>
                </c:pt>
                <c:pt idx="1">
                  <c:v>99.548600662052365</c:v>
                </c:pt>
                <c:pt idx="2">
                  <c:v>99.187481191694246</c:v>
                </c:pt>
                <c:pt idx="3">
                  <c:v>99.48841408365935</c:v>
                </c:pt>
                <c:pt idx="4">
                  <c:v>99.187481191694246</c:v>
                </c:pt>
                <c:pt idx="5">
                  <c:v>98.766175142943126</c:v>
                </c:pt>
                <c:pt idx="6">
                  <c:v>97.953656334637373</c:v>
                </c:pt>
                <c:pt idx="7">
                  <c:v>96.990671080349074</c:v>
                </c:pt>
                <c:pt idx="8">
                  <c:v>96.719831477580499</c:v>
                </c:pt>
                <c:pt idx="9">
                  <c:v>97.682816731868797</c:v>
                </c:pt>
                <c:pt idx="10">
                  <c:v>98.976828167318686</c:v>
                </c:pt>
                <c:pt idx="11">
                  <c:v>100.3310261811616</c:v>
                </c:pt>
                <c:pt idx="12">
                  <c:v>100.21065302437557</c:v>
                </c:pt>
                <c:pt idx="13">
                  <c:v>100.24074631357207</c:v>
                </c:pt>
                <c:pt idx="14">
                  <c:v>99.638880529641895</c:v>
                </c:pt>
                <c:pt idx="15">
                  <c:v>99.247667770087261</c:v>
                </c:pt>
                <c:pt idx="16">
                  <c:v>99.247667770087261</c:v>
                </c:pt>
                <c:pt idx="17">
                  <c:v>98.465242250978037</c:v>
                </c:pt>
                <c:pt idx="18">
                  <c:v>97.502256996689738</c:v>
                </c:pt>
                <c:pt idx="19">
                  <c:v>96.689738188383984</c:v>
                </c:pt>
                <c:pt idx="20">
                  <c:v>95.786939512488715</c:v>
                </c:pt>
                <c:pt idx="21">
                  <c:v>95.84712609088173</c:v>
                </c:pt>
                <c:pt idx="22">
                  <c:v>97.381883839903708</c:v>
                </c:pt>
                <c:pt idx="23">
                  <c:v>98.555522118567566</c:v>
                </c:pt>
                <c:pt idx="24">
                  <c:v>98.555522118567566</c:v>
                </c:pt>
                <c:pt idx="25">
                  <c:v>98.645801986157096</c:v>
                </c:pt>
                <c:pt idx="26">
                  <c:v>98.104122780619917</c:v>
                </c:pt>
                <c:pt idx="27">
                  <c:v>97.411977129100208</c:v>
                </c:pt>
                <c:pt idx="28">
                  <c:v>97.050857658742089</c:v>
                </c:pt>
                <c:pt idx="29">
                  <c:v>96.749924766777013</c:v>
                </c:pt>
                <c:pt idx="30">
                  <c:v>96.448991874811924</c:v>
                </c:pt>
                <c:pt idx="31">
                  <c:v>95.93740595847126</c:v>
                </c:pt>
                <c:pt idx="32">
                  <c:v>94.974420704182975</c:v>
                </c:pt>
                <c:pt idx="33">
                  <c:v>94.91423412578996</c:v>
                </c:pt>
                <c:pt idx="34">
                  <c:v>94.703581101414386</c:v>
                </c:pt>
                <c:pt idx="35">
                  <c:v>97.080950947938604</c:v>
                </c:pt>
                <c:pt idx="36">
                  <c:v>96.659644899187484</c:v>
                </c:pt>
                <c:pt idx="37">
                  <c:v>96.870297923563044</c:v>
                </c:pt>
                <c:pt idx="38">
                  <c:v>96.780018055973514</c:v>
                </c:pt>
                <c:pt idx="39">
                  <c:v>96.840204634366529</c:v>
                </c:pt>
                <c:pt idx="40">
                  <c:v>97.050857658742089</c:v>
                </c:pt>
                <c:pt idx="41">
                  <c:v>97.351790550707193</c:v>
                </c:pt>
                <c:pt idx="42">
                  <c:v>95.54619319891664</c:v>
                </c:pt>
                <c:pt idx="43">
                  <c:v>93.740595847126102</c:v>
                </c:pt>
                <c:pt idx="44">
                  <c:v>90.219681011134512</c:v>
                </c:pt>
                <c:pt idx="45">
                  <c:v>90.219681011134512</c:v>
                </c:pt>
                <c:pt idx="46">
                  <c:v>90.129401143544982</c:v>
                </c:pt>
                <c:pt idx="47">
                  <c:v>90.67108034908216</c:v>
                </c:pt>
                <c:pt idx="48">
                  <c:v>91.333132711405355</c:v>
                </c:pt>
                <c:pt idx="49">
                  <c:v>92.296117965693654</c:v>
                </c:pt>
                <c:pt idx="50">
                  <c:v>93.560036111947028</c:v>
                </c:pt>
                <c:pt idx="51">
                  <c:v>94.432741498645797</c:v>
                </c:pt>
              </c:numCache>
            </c:numRef>
          </c:val>
          <c:smooth val="0"/>
          <c:extLst>
            <c:ext xmlns:c16="http://schemas.microsoft.com/office/drawing/2014/chart" uri="{C3380CC4-5D6E-409C-BE32-E72D297353CC}">
              <c16:uniqueId val="{00000000-963F-48BB-A41C-4E687E8E4933}"/>
            </c:ext>
          </c:extLst>
        </c:ser>
        <c:ser>
          <c:idx val="0"/>
          <c:order val="1"/>
          <c:tx>
            <c:v>ASS**</c:v>
          </c:tx>
          <c:marker>
            <c:symbol val="none"/>
          </c:marker>
          <c:cat>
            <c:strRef>
              <c:f>RSA!$A$62:$A$113</c:f>
              <c:strCache>
                <c:ptCount val="52"/>
                <c:pt idx="0">
                  <c:v>T4
2021</c:v>
                </c:pt>
                <c:pt idx="3">
                  <c:v>T1
2022</c:v>
                </c:pt>
                <c:pt idx="6">
                  <c:v>T2
2022</c:v>
                </c:pt>
                <c:pt idx="9">
                  <c:v>T3
2022</c:v>
                </c:pt>
                <c:pt idx="12">
                  <c:v>T4
2022</c:v>
                </c:pt>
                <c:pt idx="15">
                  <c:v>T1
2023</c:v>
                </c:pt>
                <c:pt idx="18">
                  <c:v>T2
2023</c:v>
                </c:pt>
                <c:pt idx="21">
                  <c:v>T3
2023</c:v>
                </c:pt>
                <c:pt idx="24">
                  <c:v>T4
2023</c:v>
                </c:pt>
                <c:pt idx="27">
                  <c:v>T1
2024</c:v>
                </c:pt>
                <c:pt idx="30">
                  <c:v>T2
2024</c:v>
                </c:pt>
                <c:pt idx="33">
                  <c:v>T3
2024</c:v>
                </c:pt>
                <c:pt idx="36">
                  <c:v>T4
2024</c:v>
                </c:pt>
                <c:pt idx="39">
                  <c:v>T1
2025</c:v>
                </c:pt>
                <c:pt idx="42">
                  <c:v>T2
2025</c:v>
                </c:pt>
                <c:pt idx="45">
                  <c:v>T3
2025</c:v>
                </c:pt>
                <c:pt idx="48">
                  <c:v>T4
2025</c:v>
                </c:pt>
                <c:pt idx="51">
                  <c:v>T1
2026</c:v>
                </c:pt>
              </c:strCache>
            </c:strRef>
          </c:cat>
          <c:val>
            <c:numRef>
              <c:f>ASS!$AV$62:$AV$112</c:f>
              <c:numCache>
                <c:formatCode>0.0</c:formatCode>
                <c:ptCount val="51"/>
                <c:pt idx="0">
                  <c:v>100</c:v>
                </c:pt>
                <c:pt idx="1">
                  <c:v>99.280575539568346</c:v>
                </c:pt>
                <c:pt idx="2">
                  <c:v>99.760191846522787</c:v>
                </c:pt>
                <c:pt idx="3">
                  <c:v>100</c:v>
                </c:pt>
                <c:pt idx="4">
                  <c:v>97.601918465227826</c:v>
                </c:pt>
                <c:pt idx="5">
                  <c:v>96.163069544364504</c:v>
                </c:pt>
                <c:pt idx="6">
                  <c:v>93.525179856115102</c:v>
                </c:pt>
                <c:pt idx="7">
                  <c:v>91.366906474820141</c:v>
                </c:pt>
                <c:pt idx="8">
                  <c:v>90.407673860911274</c:v>
                </c:pt>
                <c:pt idx="9">
                  <c:v>86.810551558753005</c:v>
                </c:pt>
                <c:pt idx="10">
                  <c:v>86.810551558753005</c:v>
                </c:pt>
                <c:pt idx="11">
                  <c:v>86.570743405275778</c:v>
                </c:pt>
                <c:pt idx="12">
                  <c:v>86.570743405275778</c:v>
                </c:pt>
                <c:pt idx="13">
                  <c:v>85.851318944844124</c:v>
                </c:pt>
                <c:pt idx="14">
                  <c:v>85.851318944844124</c:v>
                </c:pt>
                <c:pt idx="15">
                  <c:v>83.932853717026376</c:v>
                </c:pt>
                <c:pt idx="16">
                  <c:v>82.494004796163068</c:v>
                </c:pt>
                <c:pt idx="17">
                  <c:v>81.294964028776988</c:v>
                </c:pt>
                <c:pt idx="18">
                  <c:v>79.616306954436453</c:v>
                </c:pt>
                <c:pt idx="19">
                  <c:v>80.335731414868107</c:v>
                </c:pt>
                <c:pt idx="20">
                  <c:v>80.335731414868107</c:v>
                </c:pt>
                <c:pt idx="21">
                  <c:v>78.177458033573146</c:v>
                </c:pt>
                <c:pt idx="22">
                  <c:v>79.376498800959226</c:v>
                </c:pt>
                <c:pt idx="23">
                  <c:v>79.856115107913666</c:v>
                </c:pt>
                <c:pt idx="24">
                  <c:v>80.815347721822533</c:v>
                </c:pt>
                <c:pt idx="25">
                  <c:v>81.294964028776988</c:v>
                </c:pt>
                <c:pt idx="26">
                  <c:v>80.095923261390894</c:v>
                </c:pt>
                <c:pt idx="27">
                  <c:v>79.856115107913666</c:v>
                </c:pt>
                <c:pt idx="28">
                  <c:v>78.657074340527572</c:v>
                </c:pt>
                <c:pt idx="29">
                  <c:v>80.335731414868107</c:v>
                </c:pt>
                <c:pt idx="30">
                  <c:v>81.055155875299761</c:v>
                </c:pt>
                <c:pt idx="31">
                  <c:v>81.774580335731414</c:v>
                </c:pt>
                <c:pt idx="32">
                  <c:v>81.774580335731414</c:v>
                </c:pt>
                <c:pt idx="33">
                  <c:v>81.294964028776988</c:v>
                </c:pt>
                <c:pt idx="34">
                  <c:v>82.254196642685855</c:v>
                </c:pt>
                <c:pt idx="35">
                  <c:v>85.371702637889683</c:v>
                </c:pt>
                <c:pt idx="36">
                  <c:v>89.208633093525179</c:v>
                </c:pt>
                <c:pt idx="37">
                  <c:v>91.127098321342928</c:v>
                </c:pt>
                <c:pt idx="38">
                  <c:v>92.565947242206235</c:v>
                </c:pt>
                <c:pt idx="39">
                  <c:v>95.203836930455637</c:v>
                </c:pt>
                <c:pt idx="40">
                  <c:v>94.964028776978409</c:v>
                </c:pt>
                <c:pt idx="41">
                  <c:v>93.285371702637889</c:v>
                </c:pt>
                <c:pt idx="42">
                  <c:v>92.326139088729022</c:v>
                </c:pt>
                <c:pt idx="43">
                  <c:v>96.642685851318944</c:v>
                </c:pt>
                <c:pt idx="44">
                  <c:v>99.520383693045574</c:v>
                </c:pt>
                <c:pt idx="45">
                  <c:v>99.280575539568346</c:v>
                </c:pt>
                <c:pt idx="46">
                  <c:v>99.040767386091119</c:v>
                </c:pt>
                <c:pt idx="47">
                  <c:v>100.47961630695443</c:v>
                </c:pt>
                <c:pt idx="48">
                  <c:v>103.8369304556355</c:v>
                </c:pt>
                <c:pt idx="49">
                  <c:v>104.79616306954436</c:v>
                </c:pt>
                <c:pt idx="50">
                  <c:v>106.4748201438849</c:v>
                </c:pt>
              </c:numCache>
            </c:numRef>
          </c:val>
          <c:smooth val="0"/>
          <c:extLst>
            <c:ext xmlns:c16="http://schemas.microsoft.com/office/drawing/2014/chart" uri="{C3380CC4-5D6E-409C-BE32-E72D297353CC}">
              <c16:uniqueId val="{00000001-963F-48BB-A41C-4E687E8E4933}"/>
            </c:ext>
          </c:extLst>
        </c:ser>
        <c:ser>
          <c:idx val="3"/>
          <c:order val="2"/>
          <c:tx>
            <c:v>PA</c:v>
          </c:tx>
          <c:marker>
            <c:symbol val="none"/>
          </c:marker>
          <c:cat>
            <c:strRef>
              <c:f>RSA!$A$62:$A$113</c:f>
              <c:strCache>
                <c:ptCount val="52"/>
                <c:pt idx="0">
                  <c:v>T4
2021</c:v>
                </c:pt>
                <c:pt idx="3">
                  <c:v>T1
2022</c:v>
                </c:pt>
                <c:pt idx="6">
                  <c:v>T2
2022</c:v>
                </c:pt>
                <c:pt idx="9">
                  <c:v>T3
2022</c:v>
                </c:pt>
                <c:pt idx="12">
                  <c:v>T4
2022</c:v>
                </c:pt>
                <c:pt idx="15">
                  <c:v>T1
2023</c:v>
                </c:pt>
                <c:pt idx="18">
                  <c:v>T2
2023</c:v>
                </c:pt>
                <c:pt idx="21">
                  <c:v>T3
2023</c:v>
                </c:pt>
                <c:pt idx="24">
                  <c:v>T4
2023</c:v>
                </c:pt>
                <c:pt idx="27">
                  <c:v>T1
2024</c:v>
                </c:pt>
                <c:pt idx="30">
                  <c:v>T2
2024</c:v>
                </c:pt>
                <c:pt idx="33">
                  <c:v>T3
2024</c:v>
                </c:pt>
                <c:pt idx="36">
                  <c:v>T4
2024</c:v>
                </c:pt>
                <c:pt idx="39">
                  <c:v>T1
2025</c:v>
                </c:pt>
                <c:pt idx="42">
                  <c:v>T2
2025</c:v>
                </c:pt>
                <c:pt idx="45">
                  <c:v>T3
2025</c:v>
                </c:pt>
                <c:pt idx="48">
                  <c:v>T4
2025</c:v>
                </c:pt>
                <c:pt idx="51">
                  <c:v>T1
2026</c:v>
                </c:pt>
              </c:strCache>
            </c:strRef>
          </c:cat>
          <c:val>
            <c:numRef>
              <c:f>PA!$AV$62:$AV$113</c:f>
              <c:numCache>
                <c:formatCode>0.0</c:formatCode>
                <c:ptCount val="52"/>
                <c:pt idx="0">
                  <c:v>100</c:v>
                </c:pt>
                <c:pt idx="1">
                  <c:v>98.766519823788542</c:v>
                </c:pt>
                <c:pt idx="2">
                  <c:v>97.595972309628692</c:v>
                </c:pt>
                <c:pt idx="3">
                  <c:v>97.369414726242923</c:v>
                </c:pt>
                <c:pt idx="4">
                  <c:v>96.777847702957828</c:v>
                </c:pt>
                <c:pt idx="5">
                  <c:v>97.369414726242923</c:v>
                </c:pt>
                <c:pt idx="6">
                  <c:v>97.960981749528003</c:v>
                </c:pt>
                <c:pt idx="7">
                  <c:v>98.665827564505975</c:v>
                </c:pt>
                <c:pt idx="8">
                  <c:v>100.02517306482063</c:v>
                </c:pt>
                <c:pt idx="9">
                  <c:v>101.64883574575205</c:v>
                </c:pt>
                <c:pt idx="10">
                  <c:v>102.45437382001259</c:v>
                </c:pt>
                <c:pt idx="11">
                  <c:v>103.33543108873506</c:v>
                </c:pt>
                <c:pt idx="12">
                  <c:v>103.02076777847704</c:v>
                </c:pt>
                <c:pt idx="13">
                  <c:v>102.44178728760227</c:v>
                </c:pt>
                <c:pt idx="14">
                  <c:v>101.47262429200757</c:v>
                </c:pt>
                <c:pt idx="15">
                  <c:v>101.1453744493392</c:v>
                </c:pt>
                <c:pt idx="16">
                  <c:v>100.3020767778477</c:v>
                </c:pt>
                <c:pt idx="17">
                  <c:v>100.65449968533669</c:v>
                </c:pt>
                <c:pt idx="18">
                  <c:v>101.22089364380113</c:v>
                </c:pt>
                <c:pt idx="19">
                  <c:v>100.7174323473883</c:v>
                </c:pt>
                <c:pt idx="20">
                  <c:v>101.33417243549403</c:v>
                </c:pt>
                <c:pt idx="21">
                  <c:v>101.88797986154813</c:v>
                </c:pt>
                <c:pt idx="22">
                  <c:v>101.54814348646948</c:v>
                </c:pt>
                <c:pt idx="23">
                  <c:v>101.37193203272498</c:v>
                </c:pt>
                <c:pt idx="24">
                  <c:v>100.56639395846445</c:v>
                </c:pt>
                <c:pt idx="25">
                  <c:v>98.967904342353691</c:v>
                </c:pt>
                <c:pt idx="26">
                  <c:v>97.784770295783503</c:v>
                </c:pt>
                <c:pt idx="27">
                  <c:v>96.89112649465072</c:v>
                </c:pt>
                <c:pt idx="28">
                  <c:v>96.085588420390181</c:v>
                </c:pt>
                <c:pt idx="29">
                  <c:v>96.601636249213342</c:v>
                </c:pt>
                <c:pt idx="30">
                  <c:v>97.747010698552543</c:v>
                </c:pt>
                <c:pt idx="31">
                  <c:v>99.660163624921339</c:v>
                </c:pt>
                <c:pt idx="32">
                  <c:v>101.24606670862177</c:v>
                </c:pt>
                <c:pt idx="33">
                  <c:v>102.63058527375708</c:v>
                </c:pt>
                <c:pt idx="34">
                  <c:v>103.32284455632472</c:v>
                </c:pt>
                <c:pt idx="35">
                  <c:v>103.56198867212083</c:v>
                </c:pt>
                <c:pt idx="36">
                  <c:v>103.03335431088736</c:v>
                </c:pt>
                <c:pt idx="37">
                  <c:v>102.46696035242292</c:v>
                </c:pt>
                <c:pt idx="38">
                  <c:v>100.99433606041535</c:v>
                </c:pt>
                <c:pt idx="39">
                  <c:v>99.59723096286973</c:v>
                </c:pt>
                <c:pt idx="40">
                  <c:v>98.363750786658272</c:v>
                </c:pt>
                <c:pt idx="41">
                  <c:v>97.142857142857139</c:v>
                </c:pt>
                <c:pt idx="42">
                  <c:v>97.986154814348652</c:v>
                </c:pt>
                <c:pt idx="43">
                  <c:v>98.703587161736934</c:v>
                </c:pt>
                <c:pt idx="44">
                  <c:v>99.710509754562622</c:v>
                </c:pt>
                <c:pt idx="45">
                  <c:v>100.65449968533669</c:v>
                </c:pt>
                <c:pt idx="46">
                  <c:v>101.10761485210824</c:v>
                </c:pt>
                <c:pt idx="47">
                  <c:v>102.49213341724355</c:v>
                </c:pt>
                <c:pt idx="48">
                  <c:v>103.058527375708</c:v>
                </c:pt>
                <c:pt idx="49">
                  <c:v>103.0081812460667</c:v>
                </c:pt>
                <c:pt idx="50">
                  <c:v>102.3410950283197</c:v>
                </c:pt>
                <c:pt idx="51">
                  <c:v>101.29641283826305</c:v>
                </c:pt>
              </c:numCache>
            </c:numRef>
          </c:val>
          <c:smooth val="0"/>
          <c:extLst>
            <c:ext xmlns:c16="http://schemas.microsoft.com/office/drawing/2014/chart" uri="{C3380CC4-5D6E-409C-BE32-E72D297353CC}">
              <c16:uniqueId val="{00000002-963F-48BB-A41C-4E687E8E4933}"/>
            </c:ext>
          </c:extLst>
        </c:ser>
        <c:dLbls>
          <c:showLegendKey val="0"/>
          <c:showVal val="0"/>
          <c:showCatName val="0"/>
          <c:showSerName val="0"/>
          <c:showPercent val="0"/>
          <c:showBubbleSize val="0"/>
        </c:dLbls>
        <c:smooth val="0"/>
        <c:axId val="231151872"/>
        <c:axId val="231161856"/>
      </c:lineChart>
      <c:catAx>
        <c:axId val="231151872"/>
        <c:scaling>
          <c:orientation val="minMax"/>
          <c:min val="1"/>
        </c:scaling>
        <c:delete val="0"/>
        <c:axPos val="b"/>
        <c:majorGridlines/>
        <c:numFmt formatCode="General" sourceLinked="1"/>
        <c:majorTickMark val="out"/>
        <c:minorTickMark val="none"/>
        <c:tickLblPos val="low"/>
        <c:spPr>
          <a:ln w="19050"/>
        </c:spPr>
        <c:txPr>
          <a:bodyPr/>
          <a:lstStyle/>
          <a:p>
            <a:pPr>
              <a:defRPr sz="1000" baseline="0"/>
            </a:pPr>
            <a:endParaRPr lang="fr-FR"/>
          </a:p>
        </c:txPr>
        <c:crossAx val="231161856"/>
        <c:crossesAt val="100"/>
        <c:auto val="1"/>
        <c:lblAlgn val="ctr"/>
        <c:lblOffset val="100"/>
        <c:tickMarkSkip val="3"/>
        <c:noMultiLvlLbl val="1"/>
      </c:catAx>
      <c:valAx>
        <c:axId val="231161856"/>
        <c:scaling>
          <c:orientation val="minMax"/>
          <c:max val="108"/>
          <c:min val="76"/>
        </c:scaling>
        <c:delete val="0"/>
        <c:axPos val="l"/>
        <c:majorGridlines/>
        <c:numFmt formatCode="0" sourceLinked="0"/>
        <c:majorTickMark val="out"/>
        <c:minorTickMark val="none"/>
        <c:tickLblPos val="low"/>
        <c:crossAx val="231151872"/>
        <c:crossesAt val="43862"/>
        <c:crossBetween val="midCat"/>
        <c:majorUnit val="4"/>
      </c:valAx>
      <c:spPr>
        <a:ln>
          <a:solidFill>
            <a:schemeClr val="tx1">
              <a:tint val="75000"/>
            </a:schemeClr>
          </a:solidFill>
        </a:ln>
      </c:spPr>
    </c:plotArea>
    <c:legend>
      <c:legendPos val="b"/>
      <c:layout>
        <c:manualLayout>
          <c:xMode val="edge"/>
          <c:yMode val="edge"/>
          <c:x val="0.27513835170603679"/>
          <c:y val="0.76977358910298455"/>
          <c:w val="0.3981703727034121"/>
          <c:h val="6.135000300534952E-2"/>
        </c:manualLayout>
      </c:layout>
      <c:overlay val="0"/>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1" i="0" u="none" strike="noStrike" kern="1200" spc="0" baseline="0">
                <a:solidFill>
                  <a:srgbClr val="000000"/>
                </a:solidFill>
                <a:latin typeface="Calibri"/>
              </a:rPr>
              <a:t>Evolution du cumul annuel glissant des créations d'entreprises </a:t>
            </a:r>
          </a:p>
          <a:p>
            <a:pPr>
              <a:defRPr/>
            </a:pPr>
            <a:r>
              <a:rPr lang="fr-FR" sz="1000" b="0" i="1" u="none" strike="noStrike" kern="1200" spc="0" baseline="0">
                <a:solidFill>
                  <a:srgbClr val="000000"/>
                </a:solidFill>
                <a:latin typeface="Calibri"/>
              </a:rPr>
              <a:t>(données brutes,  base 100 au 1</a:t>
            </a:r>
            <a:r>
              <a:rPr lang="fr-FR" sz="1000" b="0" i="1" u="none" strike="noStrike" kern="1200" spc="0" baseline="30000">
                <a:solidFill>
                  <a:srgbClr val="000000"/>
                </a:solidFill>
                <a:latin typeface="Calibri"/>
              </a:rPr>
              <a:t>er </a:t>
            </a:r>
            <a:r>
              <a:rPr lang="fr-FR" sz="1000" b="0" i="1" u="none" strike="noStrike" kern="1200" spc="0" baseline="0">
                <a:solidFill>
                  <a:srgbClr val="000000"/>
                </a:solidFill>
                <a:latin typeface="Calibri"/>
              </a:rPr>
              <a:t>trimestre 2016 )</a:t>
            </a:r>
          </a:p>
        </c:rich>
      </c:tx>
      <c:layout>
        <c:manualLayout>
          <c:xMode val="edge"/>
          <c:yMode val="edge"/>
          <c:x val="0.21786639343918568"/>
          <c:y val="2.02331097686805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0918923802737791E-2"/>
          <c:y val="0.24729020639798646"/>
          <c:w val="0.92942066234906906"/>
          <c:h val="0.52392569192019056"/>
        </c:manualLayout>
      </c:layout>
      <c:lineChart>
        <c:grouping val="standard"/>
        <c:varyColors val="0"/>
        <c:ser>
          <c:idx val="3"/>
          <c:order val="0"/>
          <c:tx>
            <c:v>Total Var</c:v>
          </c:tx>
          <c:spPr>
            <a:ln w="28575" cap="rnd">
              <a:solidFill>
                <a:schemeClr val="accent6">
                  <a:lumMod val="75000"/>
                </a:schemeClr>
              </a:solidFill>
              <a:round/>
            </a:ln>
            <a:effectLst/>
          </c:spPr>
          <c:marker>
            <c:symbol val="none"/>
          </c:marker>
          <c:cat>
            <c:multiLvlStrRef>
              <c:f>'Cumul annuel'!$A$10:$B$50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2016</c:v>
                  </c:pt>
                  <c:pt idx="4">
                    <c:v>2017</c:v>
                  </c:pt>
                  <c:pt idx="8">
                    <c:v>2018</c:v>
                  </c:pt>
                  <c:pt idx="12">
                    <c:v>2019</c:v>
                  </c:pt>
                  <c:pt idx="16">
                    <c:v>2020</c:v>
                  </c:pt>
                  <c:pt idx="20">
                    <c:v>2021</c:v>
                  </c:pt>
                  <c:pt idx="24">
                    <c:v>2022</c:v>
                  </c:pt>
                  <c:pt idx="28">
                    <c:v>2023</c:v>
                  </c:pt>
                  <c:pt idx="32">
                    <c:v>2024</c:v>
                  </c:pt>
                  <c:pt idx="36">
                    <c:v>2025</c:v>
                  </c:pt>
                  <c:pt idx="40">
                    <c:v>2026</c:v>
                  </c:pt>
                </c:lvl>
              </c:multiLvlStrCache>
            </c:multiLvlStrRef>
          </c:cat>
          <c:val>
            <c:numRef>
              <c:f>'Cumul annuel'!$AD$10:$AD$50</c:f>
              <c:numCache>
                <c:formatCode>0.0</c:formatCode>
                <c:ptCount val="41"/>
                <c:pt idx="0">
                  <c:v>140</c:v>
                </c:pt>
                <c:pt idx="1">
                  <c:v>143.55329949238578</c:v>
                </c:pt>
                <c:pt idx="2">
                  <c:v>142.08756345177665</c:v>
                </c:pt>
                <c:pt idx="3">
                  <c:v>142.40958121827413</c:v>
                </c:pt>
                <c:pt idx="4">
                  <c:v>141.34359137055839</c:v>
                </c:pt>
                <c:pt idx="5">
                  <c:v>141.12151015228426</c:v>
                </c:pt>
                <c:pt idx="6">
                  <c:v>144.20843908629442</c:v>
                </c:pt>
                <c:pt idx="7">
                  <c:v>148.59454314720813</c:v>
                </c:pt>
                <c:pt idx="8">
                  <c:v>154.84612944162436</c:v>
                </c:pt>
                <c:pt idx="9">
                  <c:v>160.94225888324874</c:v>
                </c:pt>
                <c:pt idx="10">
                  <c:v>164.0291878172589</c:v>
                </c:pt>
                <c:pt idx="11">
                  <c:v>166.83851522842639</c:v>
                </c:pt>
                <c:pt idx="12">
                  <c:v>172.32392131979694</c:v>
                </c:pt>
                <c:pt idx="13">
                  <c:v>175.69955583756345</c:v>
                </c:pt>
                <c:pt idx="14">
                  <c:v>180.37436548223351</c:v>
                </c:pt>
                <c:pt idx="15">
                  <c:v>188.00285532994926</c:v>
                </c:pt>
                <c:pt idx="16">
                  <c:v>186.85913705583758</c:v>
                </c:pt>
                <c:pt idx="17">
                  <c:v>178.04251269035532</c:v>
                </c:pt>
                <c:pt idx="18">
                  <c:v>188.1583121827411</c:v>
                </c:pt>
                <c:pt idx="19">
                  <c:v>194.78743654822335</c:v>
                </c:pt>
                <c:pt idx="20">
                  <c:v>207.8125</c:v>
                </c:pt>
                <c:pt idx="21">
                  <c:v>234.56218274111674</c:v>
                </c:pt>
                <c:pt idx="22">
                  <c:v>232.56345177664974</c:v>
                </c:pt>
                <c:pt idx="23">
                  <c:v>235.62817258883248</c:v>
                </c:pt>
                <c:pt idx="24">
                  <c:v>238.4375</c:v>
                </c:pt>
                <c:pt idx="25">
                  <c:v>233.88483502538071</c:v>
                </c:pt>
                <c:pt idx="26">
                  <c:v>239.52569796954316</c:v>
                </c:pt>
                <c:pt idx="27">
                  <c:v>240.51395939086296</c:v>
                </c:pt>
                <c:pt idx="28">
                  <c:v>239.0371192893401</c:v>
                </c:pt>
                <c:pt idx="29">
                  <c:v>236.36104060913704</c:v>
                </c:pt>
                <c:pt idx="30">
                  <c:v>236.60532994923858</c:v>
                </c:pt>
                <c:pt idx="31">
                  <c:v>234.98413705583758</c:v>
                </c:pt>
                <c:pt idx="32">
                  <c:v>238.88166243654823</c:v>
                </c:pt>
                <c:pt idx="33">
                  <c:v>239.48128172588832</c:v>
                </c:pt>
                <c:pt idx="34">
                  <c:v>237.88229695431471</c:v>
                </c:pt>
                <c:pt idx="35">
                  <c:v>241.85755076142132</c:v>
                </c:pt>
                <c:pt idx="36">
                  <c:v>235.90577411167513</c:v>
                </c:pt>
                <c:pt idx="37">
                  <c:v>239.31472081218274</c:v>
                </c:pt>
                <c:pt idx="38">
                  <c:v>249.13071065989848</c:v>
                </c:pt>
                <c:pt idx="39">
                  <c:v>255.58217005076142</c:v>
                </c:pt>
                <c:pt idx="40">
                  <c:v>268.47398477157361</c:v>
                </c:pt>
              </c:numCache>
            </c:numRef>
          </c:val>
          <c:smooth val="0"/>
          <c:extLst>
            <c:ext xmlns:c16="http://schemas.microsoft.com/office/drawing/2014/chart" uri="{C3380CC4-5D6E-409C-BE32-E72D297353CC}">
              <c16:uniqueId val="{00000000-2C12-482B-8210-5C46824D1D7D}"/>
            </c:ext>
          </c:extLst>
        </c:ser>
        <c:ser>
          <c:idx val="1"/>
          <c:order val="1"/>
          <c:tx>
            <c:v>Var hors micro-entrepreneurs</c:v>
          </c:tx>
          <c:spPr>
            <a:ln w="28575" cap="rnd">
              <a:solidFill>
                <a:schemeClr val="accent6">
                  <a:lumMod val="75000"/>
                </a:schemeClr>
              </a:solidFill>
              <a:prstDash val="dash"/>
              <a:round/>
            </a:ln>
            <a:effectLst/>
          </c:spPr>
          <c:marker>
            <c:symbol val="none"/>
          </c:marker>
          <c:cat>
            <c:multiLvlStrRef>
              <c:f>'Cumul annuel'!$A$10:$B$50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2016</c:v>
                  </c:pt>
                  <c:pt idx="4">
                    <c:v>2017</c:v>
                  </c:pt>
                  <c:pt idx="8">
                    <c:v>2018</c:v>
                  </c:pt>
                  <c:pt idx="12">
                    <c:v>2019</c:v>
                  </c:pt>
                  <c:pt idx="16">
                    <c:v>2020</c:v>
                  </c:pt>
                  <c:pt idx="20">
                    <c:v>2021</c:v>
                  </c:pt>
                  <c:pt idx="24">
                    <c:v>2022</c:v>
                  </c:pt>
                  <c:pt idx="28">
                    <c:v>2023</c:v>
                  </c:pt>
                  <c:pt idx="32">
                    <c:v>2024</c:v>
                  </c:pt>
                  <c:pt idx="36">
                    <c:v>2025</c:v>
                  </c:pt>
                  <c:pt idx="40">
                    <c:v>2026</c:v>
                  </c:pt>
                </c:lvl>
              </c:multiLvlStrCache>
            </c:multiLvlStrRef>
          </c:cat>
          <c:val>
            <c:numRef>
              <c:f>'Cumul annuel'!$AC$10:$AC$50</c:f>
              <c:numCache>
                <c:formatCode>0.0</c:formatCode>
                <c:ptCount val="41"/>
                <c:pt idx="0">
                  <c:v>140</c:v>
                </c:pt>
                <c:pt idx="1">
                  <c:v>147.86236000649245</c:v>
                </c:pt>
                <c:pt idx="2">
                  <c:v>149.77114104853106</c:v>
                </c:pt>
                <c:pt idx="3">
                  <c:v>154.54309365362764</c:v>
                </c:pt>
                <c:pt idx="4">
                  <c:v>156.042850186658</c:v>
                </c:pt>
                <c:pt idx="5">
                  <c:v>154.79305307579938</c:v>
                </c:pt>
                <c:pt idx="6">
                  <c:v>156.29280960882974</c:v>
                </c:pt>
                <c:pt idx="7">
                  <c:v>158.08797273169941</c:v>
                </c:pt>
                <c:pt idx="8">
                  <c:v>158.47427365687389</c:v>
                </c:pt>
                <c:pt idx="9">
                  <c:v>161.88281123194287</c:v>
                </c:pt>
                <c:pt idx="10">
                  <c:v>163.72342152248012</c:v>
                </c:pt>
                <c:pt idx="11">
                  <c:v>161.67829897743874</c:v>
                </c:pt>
                <c:pt idx="12">
                  <c:v>162.85992533679598</c:v>
                </c:pt>
                <c:pt idx="13">
                  <c:v>162.60996591462424</c:v>
                </c:pt>
                <c:pt idx="14">
                  <c:v>162.1554942379484</c:v>
                </c:pt>
                <c:pt idx="15">
                  <c:v>160.3830546989125</c:v>
                </c:pt>
                <c:pt idx="16">
                  <c:v>149.68024671319591</c:v>
                </c:pt>
                <c:pt idx="17">
                  <c:v>133.06930693069307</c:v>
                </c:pt>
                <c:pt idx="18">
                  <c:v>133.31926635286479</c:v>
                </c:pt>
                <c:pt idx="19">
                  <c:v>137.90943028729103</c:v>
                </c:pt>
                <c:pt idx="20">
                  <c:v>144.11296867391658</c:v>
                </c:pt>
                <c:pt idx="21">
                  <c:v>164.47329978899529</c:v>
                </c:pt>
                <c:pt idx="22">
                  <c:v>167.26830060055187</c:v>
                </c:pt>
                <c:pt idx="23">
                  <c:v>166.20029216036357</c:v>
                </c:pt>
                <c:pt idx="24">
                  <c:v>168.67716279824702</c:v>
                </c:pt>
                <c:pt idx="25">
                  <c:v>164.56419412433044</c:v>
                </c:pt>
                <c:pt idx="26">
                  <c:v>164.26878753449117</c:v>
                </c:pt>
                <c:pt idx="27">
                  <c:v>166.20029216036357</c:v>
                </c:pt>
                <c:pt idx="28">
                  <c:v>164.08699886382081</c:v>
                </c:pt>
                <c:pt idx="29">
                  <c:v>159.79224151923387</c:v>
                </c:pt>
                <c:pt idx="30">
                  <c:v>158.58789157604286</c:v>
                </c:pt>
                <c:pt idx="31">
                  <c:v>157.36081804901801</c:v>
                </c:pt>
                <c:pt idx="32">
                  <c:v>159.49683492939459</c:v>
                </c:pt>
                <c:pt idx="33">
                  <c:v>161.17838013309526</c:v>
                </c:pt>
                <c:pt idx="34">
                  <c:v>158.65606232754422</c:v>
                </c:pt>
                <c:pt idx="35">
                  <c:v>158.4288264892063</c:v>
                </c:pt>
                <c:pt idx="36">
                  <c:v>152.97516636909592</c:v>
                </c:pt>
                <c:pt idx="37">
                  <c:v>153.7704918032787</c:v>
                </c:pt>
                <c:pt idx="38">
                  <c:v>157.17902937834768</c:v>
                </c:pt>
                <c:pt idx="39">
                  <c:v>160.92842071092358</c:v>
                </c:pt>
                <c:pt idx="40">
                  <c:v>168.13179678623601</c:v>
                </c:pt>
              </c:numCache>
            </c:numRef>
          </c:val>
          <c:smooth val="0"/>
          <c:extLst>
            <c:ext xmlns:c16="http://schemas.microsoft.com/office/drawing/2014/chart" uri="{C3380CC4-5D6E-409C-BE32-E72D297353CC}">
              <c16:uniqueId val="{00000001-2C12-482B-8210-5C46824D1D7D}"/>
            </c:ext>
          </c:extLst>
        </c:ser>
        <c:ser>
          <c:idx val="2"/>
          <c:order val="2"/>
          <c:tx>
            <c:v>Total Provence-Alpes-Côte d'Azur</c:v>
          </c:tx>
          <c:spPr>
            <a:ln w="28575" cap="rnd">
              <a:solidFill>
                <a:schemeClr val="accent2"/>
              </a:solidFill>
              <a:round/>
            </a:ln>
            <a:effectLst/>
          </c:spPr>
          <c:marker>
            <c:symbol val="none"/>
          </c:marker>
          <c:cat>
            <c:multiLvlStrRef>
              <c:f>'Cumul annuel'!$A$10:$B$50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2016</c:v>
                  </c:pt>
                  <c:pt idx="4">
                    <c:v>2017</c:v>
                  </c:pt>
                  <c:pt idx="8">
                    <c:v>2018</c:v>
                  </c:pt>
                  <c:pt idx="12">
                    <c:v>2019</c:v>
                  </c:pt>
                  <c:pt idx="16">
                    <c:v>2020</c:v>
                  </c:pt>
                  <c:pt idx="20">
                    <c:v>2021</c:v>
                  </c:pt>
                  <c:pt idx="24">
                    <c:v>2022</c:v>
                  </c:pt>
                  <c:pt idx="28">
                    <c:v>2023</c:v>
                  </c:pt>
                  <c:pt idx="32">
                    <c:v>2024</c:v>
                  </c:pt>
                  <c:pt idx="36">
                    <c:v>2025</c:v>
                  </c:pt>
                  <c:pt idx="40">
                    <c:v>2026</c:v>
                  </c:pt>
                </c:lvl>
              </c:multiLvlStrCache>
            </c:multiLvlStrRef>
          </c:cat>
          <c:val>
            <c:numRef>
              <c:f>'Cumul annuel'!$T$10:$T$50</c:f>
              <c:numCache>
                <c:formatCode>0.0</c:formatCode>
                <c:ptCount val="41"/>
                <c:pt idx="0">
                  <c:v>140</c:v>
                </c:pt>
                <c:pt idx="1">
                  <c:v>142.69956656769392</c:v>
                </c:pt>
                <c:pt idx="2">
                  <c:v>142.61595167400432</c:v>
                </c:pt>
                <c:pt idx="3">
                  <c:v>143.24664687212041</c:v>
                </c:pt>
                <c:pt idx="4">
                  <c:v>144.29063854475959</c:v>
                </c:pt>
                <c:pt idx="5">
                  <c:v>144.38619842326202</c:v>
                </c:pt>
                <c:pt idx="6">
                  <c:v>147.71168219514692</c:v>
                </c:pt>
                <c:pt idx="7">
                  <c:v>152.88147162212894</c:v>
                </c:pt>
                <c:pt idx="8">
                  <c:v>160.22047029111636</c:v>
                </c:pt>
                <c:pt idx="9">
                  <c:v>167.69325279000716</c:v>
                </c:pt>
                <c:pt idx="10">
                  <c:v>172.28729394901197</c:v>
                </c:pt>
                <c:pt idx="11">
                  <c:v>175.91379133817958</c:v>
                </c:pt>
                <c:pt idx="12">
                  <c:v>182.65554076652674</c:v>
                </c:pt>
                <c:pt idx="13">
                  <c:v>187.18746800450498</c:v>
                </c:pt>
                <c:pt idx="14">
                  <c:v>192.4408723251766</c:v>
                </c:pt>
                <c:pt idx="15">
                  <c:v>200.91225555441792</c:v>
                </c:pt>
                <c:pt idx="16">
                  <c:v>199.10378485375924</c:v>
                </c:pt>
                <c:pt idx="17">
                  <c:v>188.61131019419133</c:v>
                </c:pt>
                <c:pt idx="18">
                  <c:v>199.19456673833659</c:v>
                </c:pt>
                <c:pt idx="19">
                  <c:v>206.82502303675642</c:v>
                </c:pt>
                <c:pt idx="20">
                  <c:v>221.97126377939321</c:v>
                </c:pt>
                <c:pt idx="21">
                  <c:v>252.3401931674687</c:v>
                </c:pt>
                <c:pt idx="22">
                  <c:v>250.07303504999828</c:v>
                </c:pt>
                <c:pt idx="23">
                  <c:v>255.309716391932</c:v>
                </c:pt>
                <c:pt idx="24">
                  <c:v>258.48947134910071</c:v>
                </c:pt>
                <c:pt idx="25">
                  <c:v>253.9862120746732</c:v>
                </c:pt>
                <c:pt idx="26">
                  <c:v>261.90573700556297</c:v>
                </c:pt>
                <c:pt idx="27">
                  <c:v>263.92443943892698</c:v>
                </c:pt>
                <c:pt idx="28">
                  <c:v>258.83109791474692</c:v>
                </c:pt>
                <c:pt idx="29">
                  <c:v>253.75447936930479</c:v>
                </c:pt>
                <c:pt idx="30">
                  <c:v>251.24603255861575</c:v>
                </c:pt>
                <c:pt idx="31">
                  <c:v>246.41786969727994</c:v>
                </c:pt>
                <c:pt idx="32">
                  <c:v>252.66031876045187</c:v>
                </c:pt>
                <c:pt idx="33">
                  <c:v>253.56813760622504</c:v>
                </c:pt>
                <c:pt idx="34">
                  <c:v>252.43575304597113</c:v>
                </c:pt>
                <c:pt idx="35">
                  <c:v>253.67803146650286</c:v>
                </c:pt>
                <c:pt idx="36">
                  <c:v>249.49967577898363</c:v>
                </c:pt>
                <c:pt idx="37">
                  <c:v>253.42957578239651</c:v>
                </c:pt>
                <c:pt idx="38">
                  <c:v>262.57465615508005</c:v>
                </c:pt>
                <c:pt idx="39">
                  <c:v>269.00344698133171</c:v>
                </c:pt>
                <c:pt idx="40">
                  <c:v>279.02528923927514</c:v>
                </c:pt>
              </c:numCache>
            </c:numRef>
          </c:val>
          <c:smooth val="0"/>
          <c:extLst>
            <c:ext xmlns:c16="http://schemas.microsoft.com/office/drawing/2014/chart" uri="{C3380CC4-5D6E-409C-BE32-E72D297353CC}">
              <c16:uniqueId val="{00000002-2C12-482B-8210-5C46824D1D7D}"/>
            </c:ext>
          </c:extLst>
        </c:ser>
        <c:ser>
          <c:idx val="0"/>
          <c:order val="3"/>
          <c:tx>
            <c:v>Provence-Alpes-Côte d'Azur hors micro-entrepreneurs</c:v>
          </c:tx>
          <c:spPr>
            <a:ln w="28575" cap="rnd">
              <a:solidFill>
                <a:schemeClr val="accent2"/>
              </a:solidFill>
              <a:prstDash val="dash"/>
              <a:round/>
            </a:ln>
            <a:effectLst/>
          </c:spPr>
          <c:marker>
            <c:symbol val="none"/>
          </c:marker>
          <c:cat>
            <c:multiLvlStrRef>
              <c:f>'Cumul annuel'!$A$10:$B$50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2016</c:v>
                  </c:pt>
                  <c:pt idx="4">
                    <c:v>2017</c:v>
                  </c:pt>
                  <c:pt idx="8">
                    <c:v>2018</c:v>
                  </c:pt>
                  <c:pt idx="12">
                    <c:v>2019</c:v>
                  </c:pt>
                  <c:pt idx="16">
                    <c:v>2020</c:v>
                  </c:pt>
                  <c:pt idx="20">
                    <c:v>2021</c:v>
                  </c:pt>
                  <c:pt idx="24">
                    <c:v>2022</c:v>
                  </c:pt>
                  <c:pt idx="28">
                    <c:v>2023</c:v>
                  </c:pt>
                  <c:pt idx="32">
                    <c:v>2024</c:v>
                  </c:pt>
                  <c:pt idx="36">
                    <c:v>2025</c:v>
                  </c:pt>
                  <c:pt idx="40">
                    <c:v>2026</c:v>
                  </c:pt>
                </c:lvl>
              </c:multiLvlStrCache>
            </c:multiLvlStrRef>
          </c:cat>
          <c:val>
            <c:numRef>
              <c:f>'Cumul annuel'!$S$10:$S$50</c:f>
              <c:numCache>
                <c:formatCode>0.0</c:formatCode>
                <c:ptCount val="41"/>
                <c:pt idx="0">
                  <c:v>140</c:v>
                </c:pt>
                <c:pt idx="1">
                  <c:v>145.18060836501903</c:v>
                </c:pt>
                <c:pt idx="2">
                  <c:v>146.86311787072242</c:v>
                </c:pt>
                <c:pt idx="3">
                  <c:v>150</c:v>
                </c:pt>
                <c:pt idx="4">
                  <c:v>152.01996197718631</c:v>
                </c:pt>
                <c:pt idx="5">
                  <c:v>152.31939163498097</c:v>
                </c:pt>
                <c:pt idx="6">
                  <c:v>155.31844106463876</c:v>
                </c:pt>
                <c:pt idx="7">
                  <c:v>158.18916349809888</c:v>
                </c:pt>
                <c:pt idx="8">
                  <c:v>159.72433460076044</c:v>
                </c:pt>
                <c:pt idx="9">
                  <c:v>164.62927756653991</c:v>
                </c:pt>
                <c:pt idx="10">
                  <c:v>166.24524714828897</c:v>
                </c:pt>
                <c:pt idx="11">
                  <c:v>165.1045627376426</c:v>
                </c:pt>
                <c:pt idx="12">
                  <c:v>170</c:v>
                </c:pt>
                <c:pt idx="13">
                  <c:v>171.30703422053233</c:v>
                </c:pt>
                <c:pt idx="14">
                  <c:v>171.13117870722434</c:v>
                </c:pt>
                <c:pt idx="15">
                  <c:v>168.89733840304183</c:v>
                </c:pt>
                <c:pt idx="16">
                  <c:v>158.53136882129277</c:v>
                </c:pt>
                <c:pt idx="17">
                  <c:v>140.28517110266159</c:v>
                </c:pt>
                <c:pt idx="18">
                  <c:v>141.81083650190115</c:v>
                </c:pt>
                <c:pt idx="19">
                  <c:v>147.34315589353614</c:v>
                </c:pt>
                <c:pt idx="20">
                  <c:v>154.71007604562737</c:v>
                </c:pt>
                <c:pt idx="21">
                  <c:v>175.0712927756654</c:v>
                </c:pt>
                <c:pt idx="22">
                  <c:v>176.44486692015209</c:v>
                </c:pt>
                <c:pt idx="23">
                  <c:v>176.71102661596959</c:v>
                </c:pt>
                <c:pt idx="24">
                  <c:v>176.99619771863118</c:v>
                </c:pt>
                <c:pt idx="25">
                  <c:v>174.78612167300378</c:v>
                </c:pt>
                <c:pt idx="26">
                  <c:v>175.68916349809888</c:v>
                </c:pt>
                <c:pt idx="27">
                  <c:v>178.24619771863118</c:v>
                </c:pt>
                <c:pt idx="28">
                  <c:v>174.7480988593156</c:v>
                </c:pt>
                <c:pt idx="29">
                  <c:v>171.00760456273764</c:v>
                </c:pt>
                <c:pt idx="30">
                  <c:v>169.97148288973384</c:v>
                </c:pt>
                <c:pt idx="31">
                  <c:v>168.09410646387832</c:v>
                </c:pt>
                <c:pt idx="32">
                  <c:v>174.37262357414448</c:v>
                </c:pt>
                <c:pt idx="33">
                  <c:v>174.92395437262357</c:v>
                </c:pt>
                <c:pt idx="34">
                  <c:v>172.87547528517112</c:v>
                </c:pt>
                <c:pt idx="35">
                  <c:v>171.42585551330799</c:v>
                </c:pt>
                <c:pt idx="36">
                  <c:v>167.25285171102661</c:v>
                </c:pt>
                <c:pt idx="37">
                  <c:v>168.66920152091254</c:v>
                </c:pt>
                <c:pt idx="38">
                  <c:v>173.01330798479086</c:v>
                </c:pt>
                <c:pt idx="39">
                  <c:v>176.0171102661597</c:v>
                </c:pt>
                <c:pt idx="40">
                  <c:v>179.22528517110266</c:v>
                </c:pt>
              </c:numCache>
            </c:numRef>
          </c:val>
          <c:smooth val="0"/>
          <c:extLst>
            <c:ext xmlns:c16="http://schemas.microsoft.com/office/drawing/2014/chart" uri="{C3380CC4-5D6E-409C-BE32-E72D297353CC}">
              <c16:uniqueId val="{00000003-2C12-482B-8210-5C46824D1D7D}"/>
            </c:ext>
          </c:extLst>
        </c:ser>
        <c:dLbls>
          <c:showLegendKey val="0"/>
          <c:showVal val="0"/>
          <c:showCatName val="0"/>
          <c:showSerName val="0"/>
          <c:showPercent val="0"/>
          <c:showBubbleSize val="0"/>
        </c:dLbls>
        <c:smooth val="0"/>
        <c:axId val="1705317920"/>
        <c:axId val="1705316960"/>
      </c:lineChart>
      <c:catAx>
        <c:axId val="1705317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5400" cap="flat" cmpd="sng" algn="ctr">
            <a:solidFill>
              <a:schemeClr val="bg2">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05316960"/>
        <c:crossesAt val="100"/>
        <c:auto val="1"/>
        <c:lblAlgn val="ctr"/>
        <c:lblOffset val="100"/>
        <c:tickLblSkip val="4"/>
        <c:tickMarkSkip val="4"/>
        <c:noMultiLvlLbl val="1"/>
      </c:catAx>
      <c:valAx>
        <c:axId val="1705316960"/>
        <c:scaling>
          <c:orientation val="minMax"/>
          <c:max val="280"/>
          <c:min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05317920"/>
        <c:crosses val="autoZero"/>
        <c:crossBetween val="midCat"/>
        <c:majorUnit val="20"/>
        <c:minorUnit val="1"/>
      </c:valAx>
      <c:spPr>
        <a:noFill/>
        <a:ln>
          <a:noFill/>
        </a:ln>
        <a:effectLst/>
      </c:spPr>
    </c:plotArea>
    <c:legend>
      <c:legendPos val="b"/>
      <c:layout>
        <c:manualLayout>
          <c:xMode val="edge"/>
          <c:yMode val="edge"/>
          <c:x val="3.6633682742078191E-2"/>
          <c:y val="0.10190922057280717"/>
          <c:w val="0.92431118858147676"/>
          <c:h val="0.1313306052462908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0.02599</cdr:x>
      <cdr:y>0.86765</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312229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0.02599</cdr:x>
      <cdr:y>0.87242</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179317" y="3139439"/>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 </a:t>
          </a: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0.88029</cdr:y>
    </cdr:from>
    <cdr:to>
      <cdr:x>1</cdr:x>
      <cdr:y>1</cdr:y>
    </cdr:to>
    <cdr:sp macro="" textlink="">
      <cdr:nvSpPr>
        <cdr:cNvPr id="3" name="Text Box 1">
          <a:extLst xmlns:a="http://schemas.openxmlformats.org/drawingml/2006/main">
            <a:ext uri="{FF2B5EF4-FFF2-40B4-BE49-F238E27FC236}">
              <a16:creationId xmlns:a16="http://schemas.microsoft.com/office/drawing/2014/main" id="{DA88C067-CF1C-7E00-BE62-B413ECD558F2}"/>
            </a:ext>
          </a:extLst>
        </cdr:cNvPr>
        <cdr:cNvSpPr txBox="1">
          <a:spLocks xmlns:a="http://schemas.openxmlformats.org/drawingml/2006/main" noChangeArrowheads="1"/>
        </cdr:cNvSpPr>
      </cdr:nvSpPr>
      <cdr:spPr bwMode="auto">
        <a:xfrm xmlns:a="http://schemas.openxmlformats.org/drawingml/2006/main">
          <a:off x="0" y="3831074"/>
          <a:ext cx="6124576" cy="5209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100" b="1" i="0" baseline="0">
              <a:effectLst/>
              <a:latin typeface="+mn-lt"/>
              <a:ea typeface="+mn-ea"/>
              <a:cs typeface="+mn-cs"/>
            </a:rPr>
            <a:t>Note</a:t>
          </a:r>
          <a:r>
            <a:rPr lang="fr-FR" sz="1100" b="0" i="0" baseline="0">
              <a:effectLst/>
              <a:latin typeface="+mn-lt"/>
              <a:ea typeface="+mn-ea"/>
              <a:cs typeface="+mn-cs"/>
            </a:rPr>
            <a:t> : données en date de jugement. </a:t>
          </a:r>
          <a:endParaRPr lang="fr-FR" sz="1200">
            <a:effectLst/>
          </a:endParaRPr>
        </a:p>
        <a:p xmlns:a="http://schemas.openxmlformats.org/drawingml/2006/main">
          <a:pPr rtl="0"/>
          <a:r>
            <a:rPr lang="fr-FR" sz="1100" b="1" i="1" baseline="0">
              <a:effectLst/>
              <a:latin typeface="+mn-lt"/>
              <a:ea typeface="+mn-ea"/>
              <a:cs typeface="+mn-cs"/>
            </a:rPr>
            <a:t>Source</a:t>
          </a:r>
          <a:r>
            <a:rPr lang="fr-FR" sz="1100" b="0" i="1" baseline="0">
              <a:effectLst/>
              <a:latin typeface="+mn-lt"/>
              <a:ea typeface="+mn-ea"/>
              <a:cs typeface="+mn-cs"/>
            </a:rPr>
            <a:t> : Banque de France, Fiben</a:t>
          </a:r>
          <a:endParaRPr lang="fr-FR" sz="1200">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0.02182</cdr:x>
      <cdr:y>0</cdr:y>
    </cdr:from>
    <cdr:to>
      <cdr:x>0.98079</cdr:x>
      <cdr:y>0.18853</cdr:y>
    </cdr:to>
    <cdr:sp macro="" textlink="">
      <cdr:nvSpPr>
        <cdr:cNvPr id="5" name="ZoneTexte 1"/>
        <cdr:cNvSpPr txBox="1"/>
      </cdr:nvSpPr>
      <cdr:spPr>
        <a:xfrm xmlns:a="http://schemas.openxmlformats.org/drawingml/2006/main">
          <a:off x="150155"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0.09145</cdr:x>
      <cdr:y>0</cdr:y>
    </cdr:from>
    <cdr:to>
      <cdr:x>0.92871</cdr:x>
      <cdr:y>0.1958</cdr:y>
    </cdr:to>
    <cdr:sp macro="" textlink="">
      <cdr:nvSpPr>
        <cdr:cNvPr id="2" name="ZoneTexte 1"/>
        <cdr:cNvSpPr txBox="1"/>
      </cdr:nvSpPr>
      <cdr:spPr>
        <a:xfrm xmlns:a="http://schemas.openxmlformats.org/drawingml/2006/main">
          <a:off x="645439" y="0"/>
          <a:ext cx="5909401" cy="8305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Var</a:t>
          </a:r>
        </a:p>
        <a:p xmlns:a="http://schemas.openxmlformats.org/drawingml/2006/main">
          <a:pPr algn="ctr" eaLnBrk="1" fontAlgn="auto" latinLnBrk="0" hangingPunct="1"/>
          <a:r>
            <a:rPr lang="fr-FR" sz="1100" b="0" i="1" baseline="0">
              <a:effectLst/>
              <a:latin typeface="+mn-lt"/>
              <a:ea typeface="+mn-ea"/>
              <a:cs typeface="+mn-cs"/>
            </a:rPr>
            <a:t>(en nombre, entre le T4 2025 et le T1 2026) </a:t>
          </a:r>
          <a:endParaRPr lang="fr-FR">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29"/>
          <a:ext cx="6708822" cy="7861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secteurs d'activité ne correspond pas au total de l'emploi salarié, car l'</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représentée</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a:extLst xmlns:a="http://schemas.openxmlformats.org/drawingml/2006/main">
            <a:ext uri="{FF2B5EF4-FFF2-40B4-BE49-F238E27FC236}">
              <a16:creationId xmlns:a16="http://schemas.microsoft.com/office/drawing/2014/main" id="{737A9211-210B-FB05-D5E9-40BFB9EF4155}"/>
            </a:ext>
          </a:extLst>
        </cdr:cNvPr>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0.00758</cdr:x>
      <cdr:y>0.01307</cdr:y>
    </cdr:from>
    <cdr:to>
      <cdr:x>0.97149</cdr:x>
      <cdr:y>0.17696</cdr:y>
    </cdr:to>
    <cdr:sp macro="" textlink="">
      <cdr:nvSpPr>
        <cdr:cNvPr id="5" name="ZoneTexte 1"/>
        <cdr:cNvSpPr txBox="1"/>
      </cdr:nvSpPr>
      <cdr:spPr>
        <a:xfrm xmlns:a="http://schemas.openxmlformats.org/drawingml/2006/main">
          <a:off x="52170" y="55565"/>
          <a:ext cx="6634379" cy="69674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a:solidFill>
                <a:srgbClr val="000000"/>
              </a:solidFill>
              <a:latin typeface="+mn-lt"/>
              <a:ea typeface="Calibri"/>
              <a:cs typeface="Calibri"/>
            </a:rPr>
            <a:t>Evolution de l'emploi salarié par secteur d'activité y compris intérim,</a:t>
          </a:r>
        </a:p>
        <a:p xmlns:a="http://schemas.openxmlformats.org/drawingml/2006/main">
          <a:pPr algn="ctr" rtl="0"/>
          <a:r>
            <a:rPr lang="fr-FR" sz="1500" b="1" i="0" u="none" strike="noStrike" kern="1200" baseline="0">
              <a:solidFill>
                <a:srgbClr val="000000"/>
              </a:solidFill>
              <a:latin typeface="Calibri"/>
              <a:ea typeface="Calibri"/>
              <a:cs typeface="Calibri"/>
            </a:rPr>
            <a:t>dans le Var</a:t>
          </a:r>
        </a:p>
        <a:p xmlns:a="http://schemas.openxmlformats.org/drawingml/2006/main">
          <a:pPr algn="ctr" rtl="0"/>
          <a:r>
            <a:rPr lang="fr-FR" sz="1100" b="0" i="1" baseline="0">
              <a:effectLst/>
              <a:latin typeface="+mn-lt"/>
              <a:ea typeface="+mn-ea"/>
              <a:cs typeface="+mn-cs"/>
            </a:rPr>
            <a:t>(en indice base 100 au 1</a:t>
          </a:r>
          <a:r>
            <a:rPr lang="fr-FR" sz="1100" b="0" i="1" baseline="30000">
              <a:effectLst/>
              <a:latin typeface="+mn-lt"/>
              <a:ea typeface="+mn-ea"/>
              <a:cs typeface="+mn-cs"/>
            </a:rPr>
            <a:t>er</a:t>
          </a:r>
          <a:r>
            <a:rPr lang="fr-FR" sz="1100" b="0" i="1" baseline="0">
              <a:effectLst/>
              <a:latin typeface="+mn-lt"/>
              <a:ea typeface="+mn-ea"/>
              <a:cs typeface="+mn-cs"/>
            </a:rPr>
            <a:t> trimestre 2016)</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0.00567</cdr:x>
      <cdr:y>0.85539</cdr:y>
    </cdr:from>
    <cdr:to>
      <cdr:x>0.97866</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38100" y="3324225"/>
          <a:ext cx="6539317" cy="561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0.8581</cdr:y>
    </cdr:from>
    <cdr:to>
      <cdr:x>0.89269</cdr:x>
      <cdr:y>0.98041</cdr:y>
    </cdr:to>
    <cdr:sp macro="" textlink="">
      <cdr:nvSpPr>
        <cdr:cNvPr id="2" name="ZoneTexte 1"/>
        <cdr:cNvSpPr txBox="1"/>
      </cdr:nvSpPr>
      <cdr:spPr>
        <a:xfrm xmlns:a="http://schemas.openxmlformats.org/drawingml/2006/main">
          <a:off x="0" y="4356460"/>
          <a:ext cx="7915274" cy="6209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900" b="1" i="0" baseline="0" dirty="0">
              <a:effectLst/>
              <a:latin typeface="+mn-lt"/>
              <a:ea typeface="+mn-ea"/>
              <a:cs typeface="+mn-cs"/>
            </a:rPr>
            <a:t>Note</a:t>
          </a:r>
          <a:r>
            <a:rPr lang="fr-FR" sz="900" b="0" i="0" baseline="0" dirty="0">
              <a:effectLst/>
              <a:latin typeface="+mn-lt"/>
              <a:ea typeface="+mn-ea"/>
              <a:cs typeface="+mn-cs"/>
            </a:rPr>
            <a:t> : données provisoires</a:t>
          </a:r>
        </a:p>
        <a:p xmlns:a="http://schemas.openxmlformats.org/drawingml/2006/main">
          <a:pPr rtl="0"/>
          <a:r>
            <a:rPr lang="fr-FR" sz="900" b="1" i="0" baseline="0" dirty="0">
              <a:effectLst/>
              <a:latin typeface="+mn-lt"/>
              <a:ea typeface="+mn-ea"/>
              <a:cs typeface="+mn-cs"/>
            </a:rPr>
            <a:t>Lecture : </a:t>
          </a:r>
          <a:r>
            <a:rPr lang="fr-FR" sz="900" dirty="0"/>
            <a:t>1</a:t>
          </a:r>
          <a:r>
            <a:rPr lang="fr-FR" sz="900" b="0" i="0" baseline="0" dirty="0">
              <a:effectLst/>
              <a:latin typeface="+mn-lt"/>
              <a:ea typeface="+mn-ea"/>
              <a:cs typeface="+mn-cs"/>
            </a:rPr>
            <a:t> 000 contrats d'apprentissage ont commencé entre janvier</a:t>
          </a:r>
          <a:r>
            <a:rPr lang="fr-FR" sz="900" b="0" i="0" dirty="0">
              <a:effectLst/>
              <a:latin typeface="+mn-lt"/>
              <a:ea typeface="+mn-ea"/>
              <a:cs typeface="+mn-cs"/>
            </a:rPr>
            <a:t> et mars</a:t>
          </a:r>
          <a:r>
            <a:rPr lang="fr-FR" sz="900" b="0" i="0" baseline="0" dirty="0">
              <a:effectLst/>
              <a:latin typeface="+mn-lt"/>
              <a:ea typeface="+mn-ea"/>
              <a:cs typeface="+mn-cs"/>
            </a:rPr>
            <a:t> 2026 dans le Var. Fin mars 2026, le département compte 12 300 bénéficiaires de contrats d'apprentissage.</a:t>
          </a:r>
          <a:endParaRPr lang="fr-FR" sz="900" dirty="0">
            <a:effectLst/>
          </a:endParaRPr>
        </a:p>
        <a:p xmlns:a="http://schemas.openxmlformats.org/drawingml/2006/main">
          <a:pPr rtl="0"/>
          <a:r>
            <a:rPr lang="fr-FR" sz="900" b="1" i="1" baseline="0" dirty="0">
              <a:effectLst/>
              <a:latin typeface="+mn-lt"/>
              <a:ea typeface="+mn-ea"/>
              <a:cs typeface="+mn-cs"/>
            </a:rPr>
            <a:t>Source : </a:t>
          </a:r>
          <a:r>
            <a:rPr lang="fr-FR" sz="900" b="0" i="1" baseline="0" dirty="0">
              <a:effectLst/>
              <a:latin typeface="+mn-lt"/>
              <a:ea typeface="+mn-ea"/>
              <a:cs typeface="+mn-cs"/>
            </a:rPr>
            <a:t>Dares, Système d'information sur l'apprentissage - </a:t>
          </a:r>
          <a:r>
            <a:rPr lang="fr-FR" sz="900" b="1" i="1" baseline="0" dirty="0">
              <a:effectLst/>
              <a:latin typeface="+mn-lt"/>
              <a:ea typeface="+mn-ea"/>
              <a:cs typeface="+mn-cs"/>
            </a:rPr>
            <a:t>Traitements</a:t>
          </a:r>
          <a:r>
            <a:rPr lang="fr-FR" sz="900" b="0" i="1" baseline="0" dirty="0">
              <a:effectLst/>
              <a:latin typeface="+mn-lt"/>
              <a:ea typeface="+mn-ea"/>
              <a:cs typeface="+mn-cs"/>
            </a:rPr>
            <a:t> : Dares</a:t>
          </a:r>
          <a:endParaRPr lang="fr-FR" sz="900" dirty="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900" i="1" dirty="0"/>
        </a:p>
      </cdr:txBody>
    </cdr:sp>
  </cdr:relSizeAnchor>
  <cdr:relSizeAnchor xmlns:cdr="http://schemas.openxmlformats.org/drawingml/2006/chartDrawing">
    <cdr:from>
      <cdr:x>0.8907</cdr:x>
      <cdr:y>0.25422</cdr:y>
    </cdr:from>
    <cdr:to>
      <cdr:x>0.91998</cdr:x>
      <cdr:y>0.2984</cdr:y>
    </cdr:to>
    <cdr:sp macro="" textlink="">
      <cdr:nvSpPr>
        <cdr:cNvPr id="4" name="Signe de multiplication 3">
          <a:extLst xmlns:a="http://schemas.openxmlformats.org/drawingml/2006/main">
            <a:ext uri="{FF2B5EF4-FFF2-40B4-BE49-F238E27FC236}">
              <a16:creationId xmlns:a16="http://schemas.microsoft.com/office/drawing/2014/main" id="{2E56E462-B976-CA05-56C4-0789DC11C014}"/>
            </a:ext>
          </a:extLst>
        </cdr:cNvPr>
        <cdr:cNvSpPr/>
      </cdr:nvSpPr>
      <cdr:spPr>
        <a:xfrm xmlns:a="http://schemas.openxmlformats.org/drawingml/2006/main">
          <a:off x="7897632" y="1290657"/>
          <a:ext cx="259632" cy="224287"/>
        </a:xfrm>
        <a:prstGeom xmlns:a="http://schemas.openxmlformats.org/drawingml/2006/main" prst="mathMultiply">
          <a:avLst/>
        </a:prstGeom>
        <a:solidFill xmlns:a="http://schemas.openxmlformats.org/drawingml/2006/main">
          <a:schemeClr val="accent6">
            <a:lumMod val="75000"/>
          </a:schemeClr>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kern="1200"/>
        </a:p>
      </cdr:txBody>
    </cdr:sp>
  </cdr:relSizeAnchor>
</c:userShapes>
</file>

<file path=ppt/drawings/drawing6.xml><?xml version="1.0" encoding="utf-8"?>
<c:userShapes xmlns:c="http://schemas.openxmlformats.org/drawingml/2006/chart">
  <cdr:relSizeAnchor xmlns:cdr="http://schemas.openxmlformats.org/drawingml/2006/chartDrawing">
    <cdr:from>
      <cdr:x>0.05303</cdr:x>
      <cdr:y>0.84911</cdr:y>
    </cdr:from>
    <cdr:to>
      <cdr:x>0.93609</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404889" y="3613472"/>
          <a:ext cx="6742241" cy="6421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mn-lt"/>
            </a:rPr>
            <a:t>Insee, taux de chômage au sens du BIT (national ) et taux de chômage localisés (régional et départementaux)</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0.84196</cdr:y>
    </cdr:from>
    <cdr:to>
      <cdr:x>0</cdr:x>
      <cdr:y>0.8422</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Var, les critères retenus sont le nombre total d'emplois (salariés et non salariés) du département, ainsi que le poids du secteur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0.0055</cdr:x>
      <cdr:y>0.01073</cdr:y>
    </cdr:from>
    <cdr:to>
      <cdr:x>1</cdr:x>
      <cdr:y>0.0892</cdr:y>
    </cdr:to>
    <cdr:sp macro="" textlink="">
      <cdr:nvSpPr>
        <cdr:cNvPr id="2" name="ZoneTexte 1"/>
        <cdr:cNvSpPr txBox="1"/>
      </cdr:nvSpPr>
      <cdr:spPr>
        <a:xfrm xmlns:a="http://schemas.openxmlformats.org/drawingml/2006/main">
          <a:off x="50800" y="50800"/>
          <a:ext cx="6886589" cy="3714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T1 2026</a:t>
          </a:r>
          <a:endParaRPr lang="fr-FR" sz="1100"/>
        </a:p>
      </cdr:txBody>
    </cdr:sp>
  </cdr:relSizeAnchor>
  <cdr:relSizeAnchor xmlns:cdr="http://schemas.openxmlformats.org/drawingml/2006/chartDrawing">
    <cdr:from>
      <cdr:x>0</cdr:x>
      <cdr:y>0.81958</cdr:y>
    </cdr:from>
    <cdr:to>
      <cdr:x>1</cdr:x>
      <cdr:y>0.98457</cdr:y>
    </cdr:to>
    <cdr:sp macro="" textlink="">
      <cdr:nvSpPr>
        <cdr:cNvPr id="4" name="Text Box 1"/>
        <cdr:cNvSpPr txBox="1">
          <a:spLocks xmlns:a="http://schemas.openxmlformats.org/drawingml/2006/main" noChangeArrowheads="1"/>
        </cdr:cNvSpPr>
      </cdr:nvSpPr>
      <cdr:spPr bwMode="auto">
        <a:xfrm xmlns:a="http://schemas.openxmlformats.org/drawingml/2006/main">
          <a:off x="0" y="3879850"/>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i="0" baseline="0">
              <a:effectLst/>
              <a:latin typeface="+mn-lt"/>
              <a:ea typeface="+mn-ea"/>
              <a:cs typeface="+mn-cs"/>
            </a:rPr>
            <a:t>* Pour évaluer la comparabilité avec le Var, les critères retenus sont le nombre total d'emplois (salariés et non salariés) du département, ainsi que le poids du secteur du tertiaire non marchand dans l'emploi total </a:t>
          </a:r>
          <a:endParaRPr lang="fr-FR" sz="1000">
            <a:effectLst/>
          </a:endParaRP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 et départementaux)</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0.81405</cdr:y>
    </cdr:from>
    <cdr:to>
      <cdr:x>1</cdr:x>
      <cdr:y>1</cdr:y>
    </cdr:to>
    <cdr:sp macro="" textlink="">
      <cdr:nvSpPr>
        <cdr:cNvPr id="3" name="ZoneTexte 1"/>
        <cdr:cNvSpPr txBox="1"/>
      </cdr:nvSpPr>
      <cdr:spPr>
        <a:xfrm xmlns:a="http://schemas.openxmlformats.org/drawingml/2006/main">
          <a:off x="0" y="3886201"/>
          <a:ext cx="5953125" cy="8877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0">
              <a:effectLst/>
              <a:latin typeface="+mn-lt"/>
              <a:ea typeface="+mn-ea"/>
              <a:cs typeface="+mn-cs"/>
            </a:rPr>
            <a:t>* Pour le RSA et la PA, la notion de bénéficiaires renvoie à celle de foyer et non d’individu. Pour l’ASS, elle renvoie à l’individu qui perçoit l’allocation.</a:t>
          </a:r>
          <a:endParaRPr lang="fr-FR" sz="1000">
            <a:effectLst/>
          </a:endParaRPr>
        </a:p>
        <a:p xmlns:a="http://schemas.openxmlformats.org/drawingml/2006/main">
          <a:pPr eaLnBrk="1" fontAlgn="auto" latinLnBrk="0" hangingPunct="1"/>
          <a:r>
            <a:rPr lang="fr-FR" sz="1000" b="0" i="0">
              <a:effectLst/>
              <a:latin typeface="+mn-lt"/>
              <a:ea typeface="+mn-ea"/>
              <a:cs typeface="+mn-cs"/>
            </a:rPr>
            <a:t>** Données à fin février</a:t>
          </a:r>
        </a:p>
        <a:p xmlns:a="http://schemas.openxmlformats.org/drawingml/2006/main">
          <a:pPr eaLnBrk="1" fontAlgn="auto" latinLnBrk="0" hangingPunct="1"/>
          <a:r>
            <a:rPr lang="fr-FR" sz="1000" b="1" i="0">
              <a:effectLst/>
              <a:latin typeface="+mn-lt"/>
              <a:ea typeface="+mn-ea"/>
              <a:cs typeface="+mn-cs"/>
            </a:rPr>
            <a:t>Note : </a:t>
          </a:r>
          <a:r>
            <a:rPr lang="fr-FR" sz="1000" i="0">
              <a:effectLst/>
              <a:latin typeface="+mn-lt"/>
              <a:ea typeface="+mn-ea"/>
              <a:cs typeface="+mn-cs"/>
            </a:rPr>
            <a:t>données provisoires</a:t>
          </a:r>
        </a:p>
        <a:p xmlns:a="http://schemas.openxmlformats.org/drawingml/2006/main">
          <a:pPr eaLnBrk="1" fontAlgn="auto" latinLnBrk="0" hangingPunct="1"/>
          <a:r>
            <a:rPr lang="fr-FR" sz="1000" b="1" i="1">
              <a:effectLst/>
              <a:latin typeface="+mn-lt"/>
              <a:ea typeface="+mn-ea"/>
              <a:cs typeface="+mn-cs"/>
            </a:rPr>
            <a:t>Sources : </a:t>
          </a:r>
          <a:r>
            <a:rPr lang="fr-FR" sz="1000" i="1">
              <a:effectLst/>
              <a:latin typeface="+mn-lt"/>
              <a:ea typeface="+mn-ea"/>
              <a:cs typeface="+mn-cs"/>
            </a:rPr>
            <a:t>Cnaf, Allstat FR6 et FR2 ; MSA ;  France Travail, FNA - </a:t>
          </a:r>
          <a:r>
            <a:rPr lang="fr-FR" sz="1000" b="1" i="1">
              <a:effectLst/>
              <a:latin typeface="+mn-lt"/>
              <a:ea typeface="+mn-ea"/>
              <a:cs typeface="+mn-cs"/>
            </a:rPr>
            <a:t>Traitements : </a:t>
          </a:r>
          <a:r>
            <a:rPr lang="fr-FR" sz="1000" i="1">
              <a:effectLst/>
              <a:latin typeface="+mn-lt"/>
              <a:ea typeface="+mn-ea"/>
              <a:cs typeface="+mn-cs"/>
            </a:rPr>
            <a:t>Drees</a:t>
          </a:r>
          <a:endParaRPr lang="fr-FR" sz="1000">
            <a:effectLst/>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0.02592</cdr:x>
      <cdr:y>0.90134</cdr:y>
    </cdr:from>
    <cdr:to>
      <cdr:x>0.89902</cdr:x>
      <cdr:y>0.98028</cdr:y>
    </cdr:to>
    <cdr:sp macro="" textlink="">
      <cdr:nvSpPr>
        <cdr:cNvPr id="2" name="Text Box 1">
          <a:extLst xmlns:a="http://schemas.openxmlformats.org/drawingml/2006/main">
            <a:ext uri="{FF2B5EF4-FFF2-40B4-BE49-F238E27FC236}">
              <a16:creationId xmlns:a16="http://schemas.microsoft.com/office/drawing/2014/main" id="{7E4BD3CD-C52D-50EC-A772-6E89A58BAE0E}"/>
            </a:ext>
          </a:extLst>
        </cdr:cNvPr>
        <cdr:cNvSpPr txBox="1">
          <a:spLocks xmlns:a="http://schemas.openxmlformats.org/drawingml/2006/main" noChangeArrowheads="1"/>
        </cdr:cNvSpPr>
      </cdr:nvSpPr>
      <cdr:spPr bwMode="auto">
        <a:xfrm xmlns:a="http://schemas.openxmlformats.org/drawingml/2006/main">
          <a:off x="184150" y="4060825"/>
          <a:ext cx="6203955" cy="3556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Champ</a:t>
          </a:r>
          <a:r>
            <a:rPr lang="fr-FR" sz="1000" b="0" i="0" u="none" strike="noStrike" baseline="0">
              <a:solidFill>
                <a:srgbClr val="000000"/>
              </a:solidFill>
              <a:latin typeface="+mn-lt"/>
            </a:rPr>
            <a:t> : ensemble des activités marchandes hors agriculture</a:t>
          </a:r>
        </a:p>
        <a:p xmlns:a="http://schemas.openxmlformats.org/drawingml/2006/main">
          <a:pPr algn="l" rtl="0">
            <a:defRPr sz="1000"/>
          </a:pPr>
          <a:r>
            <a:rPr lang="fr-FR" sz="1000" b="1" i="1" u="none" strike="noStrike" baseline="0">
              <a:solidFill>
                <a:srgbClr val="000000"/>
              </a:solidFill>
              <a:latin typeface="+mn-lt"/>
            </a:rPr>
            <a:t>Source</a:t>
          </a:r>
          <a:r>
            <a:rPr lang="fr-FR" sz="1000" b="0" i="1" u="none" strike="noStrike" baseline="0">
              <a:solidFill>
                <a:srgbClr val="000000"/>
              </a:solidFill>
              <a:latin typeface="+mn-lt"/>
            </a:rPr>
            <a:t> : Insee, SIDE (Système d'information sur la démographie d'entreprises)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22/06/2026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a:p>
            <a:endParaRPr lang="fr-FR" baseline="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044874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6097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294489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171023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1507991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80156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a:t>Edition juin 2026</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a:t>Les éclairages conjoncturels départementaux - Var</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juin 2026</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juin 2026</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juin 2026</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Edition juin 2026</a:t>
            </a:r>
            <a:endParaRPr lang="fr-FR" dirty="0"/>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Edition juin 2026</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Edition juin 2026</a:t>
            </a:r>
          </a:p>
        </p:txBody>
      </p:sp>
      <p:sp>
        <p:nvSpPr>
          <p:cNvPr id="8" name="Espace réservé du pied de page 7"/>
          <p:cNvSpPr>
            <a:spLocks noGrp="1"/>
          </p:cNvSpPr>
          <p:nvPr>
            <p:ph type="ftr" sz="quarter" idx="11"/>
          </p:nvPr>
        </p:nvSpPr>
        <p:spPr/>
        <p:txBody>
          <a:bodyPr/>
          <a:lstStyle/>
          <a:p>
            <a:r>
              <a:rPr lang="fr-FR"/>
              <a:t>Les éclairages conjoncturels départementaux - Var</a:t>
            </a: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r>
              <a:rPr lang="fr-FR"/>
              <a:t>Edition juin 2026</a:t>
            </a:r>
          </a:p>
        </p:txBody>
      </p:sp>
      <p:sp>
        <p:nvSpPr>
          <p:cNvPr id="4" name="Espace réservé du pied de page 3"/>
          <p:cNvSpPr>
            <a:spLocks noGrp="1"/>
          </p:cNvSpPr>
          <p:nvPr>
            <p:ph type="ftr" sz="quarter" idx="11"/>
          </p:nvPr>
        </p:nvSpPr>
        <p:spPr/>
        <p:txBody>
          <a:bodyPr/>
          <a:lstStyle/>
          <a:p>
            <a:r>
              <a:rPr lang="fr-FR"/>
              <a:t>Les éclairages conjoncturels départementaux - Var</a:t>
            </a: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Edition juin 2026</a:t>
            </a:r>
          </a:p>
        </p:txBody>
      </p:sp>
      <p:sp>
        <p:nvSpPr>
          <p:cNvPr id="3" name="Espace réservé du pied de page 2"/>
          <p:cNvSpPr>
            <a:spLocks noGrp="1"/>
          </p:cNvSpPr>
          <p:nvPr>
            <p:ph type="ftr" sz="quarter" idx="11"/>
          </p:nvPr>
        </p:nvSpPr>
        <p:spPr/>
        <p:txBody>
          <a:bodyPr/>
          <a:lstStyle/>
          <a:p>
            <a:r>
              <a:rPr lang="fr-FR"/>
              <a:t>Les éclairages conjoncturels départementaux - Var</a:t>
            </a: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juin 2026</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juin 2026</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Edition juin 2026</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Les éclairages conjoncturels départementaux - Var</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paca.dreets.gouv.fr/Les-indicateurs-cles-de-la-Dreets-Paca"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04225"/>
            <a:ext cx="9144000" cy="754053"/>
          </a:xfrm>
          <a:prstGeom prst="rect">
            <a:avLst/>
          </a:prstGeom>
          <a:noFill/>
        </p:spPr>
        <p:txBody>
          <a:bodyPr wrap="square" rtlCol="0">
            <a:spAutoFit/>
          </a:bodyPr>
          <a:lstStyle/>
          <a:p>
            <a:pPr algn="ctr"/>
            <a:r>
              <a:rPr lang="fr-FR" sz="2800" b="1" i="1" dirty="0">
                <a:solidFill>
                  <a:schemeClr val="bg1">
                    <a:lumMod val="65000"/>
                  </a:schemeClr>
                </a:solidFill>
              </a:rPr>
              <a:t>Les éclairages conjoncturels départementaux</a:t>
            </a:r>
          </a:p>
          <a:p>
            <a:pPr algn="ctr"/>
            <a:endParaRPr lang="fr-FR" sz="1500" i="1" dirty="0"/>
          </a:p>
        </p:txBody>
      </p:sp>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a:t>Les éclairages conjoncturels départementaux - Var</a:t>
            </a:r>
            <a:endParaRPr lang="fr-FR" dirty="0"/>
          </a:p>
        </p:txBody>
      </p:sp>
      <p:sp>
        <p:nvSpPr>
          <p:cNvPr id="5" name="Espace réservé de la date 4"/>
          <p:cNvSpPr>
            <a:spLocks noGrp="1"/>
          </p:cNvSpPr>
          <p:nvPr>
            <p:ph type="dt" sz="half" idx="10"/>
          </p:nvPr>
        </p:nvSpPr>
        <p:spPr/>
        <p:txBody>
          <a:bodyPr/>
          <a:lstStyle/>
          <a:p>
            <a:r>
              <a:rPr lang="fr-FR"/>
              <a:t>Edition juin 2026</a:t>
            </a:r>
            <a:endParaRPr lang="fr-FR" dirty="0"/>
          </a:p>
        </p:txBody>
      </p:sp>
      <p:sp>
        <p:nvSpPr>
          <p:cNvPr id="9" name="ZoneTexte 8"/>
          <p:cNvSpPr txBox="1"/>
          <p:nvPr/>
        </p:nvSpPr>
        <p:spPr>
          <a:xfrm>
            <a:off x="3671392" y="6189335"/>
            <a:ext cx="5472608" cy="307777"/>
          </a:xfrm>
          <a:prstGeom prst="rect">
            <a:avLst/>
          </a:prstGeom>
          <a:noFill/>
        </p:spPr>
        <p:txBody>
          <a:bodyPr wrap="square" rtlCol="0">
            <a:spAutoFit/>
          </a:bodyPr>
          <a:lstStyle/>
          <a:p>
            <a:pPr algn="r"/>
            <a:r>
              <a:rPr lang="fr-FR" sz="1400" b="1" i="1" dirty="0"/>
              <a:t>Services études, statistiques, évaluation</a:t>
            </a:r>
          </a:p>
        </p:txBody>
      </p:sp>
      <p:pic>
        <p:nvPicPr>
          <p:cNvPr id="1031" name="Picture 7" descr="Résultat de recherche d'images pour &quot;conjoncture&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59" y="4467610"/>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81834" y="5243990"/>
            <a:ext cx="1674047" cy="246223"/>
          </a:xfrm>
          <a:prstGeom prst="rect">
            <a:avLst/>
          </a:prstGeom>
          <a:noFill/>
        </p:spPr>
        <p:txBody>
          <a:bodyPr wrap="square" rtlCol="0">
            <a:spAutoFit/>
          </a:bodyPr>
          <a:lstStyle/>
          <a:p>
            <a:pPr algn="r"/>
            <a:r>
              <a:rPr lang="fr-FR" sz="1000" i="1" dirty="0"/>
              <a:t>Crédit photo : ©</a:t>
            </a:r>
            <a:r>
              <a:rPr lang="fr-FR" sz="1000" i="1" dirty="0" err="1"/>
              <a:t>Shutterstock</a:t>
            </a:r>
            <a:endParaRPr lang="fr-FR" sz="1000" i="1" dirty="0"/>
          </a:p>
        </p:txBody>
      </p:sp>
      <p:pic>
        <p:nvPicPr>
          <p:cNvPr id="11" name="Imag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06837" y="4530078"/>
            <a:ext cx="2409504" cy="1606336"/>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444" y="4369927"/>
            <a:ext cx="2571078" cy="1819408"/>
          </a:xfrm>
          <a:prstGeom prst="rect">
            <a:avLst/>
          </a:prstGeom>
        </p:spPr>
      </p:pic>
      <p:sp>
        <p:nvSpPr>
          <p:cNvPr id="14" name="Rectangle 13"/>
          <p:cNvSpPr/>
          <p:nvPr/>
        </p:nvSpPr>
        <p:spPr>
          <a:xfrm>
            <a:off x="878430" y="2049675"/>
            <a:ext cx="7385099" cy="406265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au 1</a:t>
            </a:r>
            <a:r>
              <a:rPr lang="fr-FR" sz="5000" b="1" baseline="30000" dirty="0">
                <a:ln/>
                <a:solidFill>
                  <a:schemeClr val="accent1">
                    <a:lumMod val="75000"/>
                  </a:schemeClr>
                </a:solidFill>
              </a:rPr>
              <a:t>er</a:t>
            </a:r>
            <a:r>
              <a:rPr lang="fr-FR" sz="5000" b="1" dirty="0">
                <a:ln/>
                <a:solidFill>
                  <a:schemeClr val="accent1">
                    <a:lumMod val="75000"/>
                  </a:schemeClr>
                </a:solidFill>
              </a:rPr>
              <a:t> trimestre 2026</a:t>
            </a:r>
          </a:p>
          <a:p>
            <a:pPr algn="ctr"/>
            <a:r>
              <a:rPr lang="fr-FR" sz="5000" b="1" dirty="0">
                <a:ln/>
                <a:solidFill>
                  <a:schemeClr val="accent1">
                    <a:lumMod val="75000"/>
                  </a:schemeClr>
                </a:solidFill>
              </a:rPr>
              <a:t>dans le Var</a:t>
            </a:r>
            <a:endParaRPr lang="fr-FR" sz="5400" b="1" dirty="0">
              <a:ln/>
              <a:solidFill>
                <a:schemeClr val="accent3"/>
              </a:solidFill>
            </a:endParaRPr>
          </a:p>
          <a:p>
            <a:pPr algn="ctr"/>
            <a:endParaRPr lang="fr-FR" sz="5400" b="1" dirty="0">
              <a:ln/>
              <a:solidFill>
                <a:schemeClr val="accent3"/>
              </a:solidFill>
            </a:endParaRPr>
          </a:p>
          <a:p>
            <a:pPr algn="ctr"/>
            <a:endParaRPr lang="fr-FR" sz="5400" b="1" dirty="0">
              <a:ln/>
              <a:solidFill>
                <a:schemeClr val="accent3"/>
              </a:solidFill>
            </a:endParaRPr>
          </a:p>
        </p:txBody>
      </p:sp>
      <p:pic>
        <p:nvPicPr>
          <p:cNvPr id="15"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181082" cy="13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88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8965" y="-1637"/>
            <a:ext cx="8932333" cy="954107"/>
          </a:xfrm>
          <a:prstGeom prst="rect">
            <a:avLst/>
          </a:prstGeom>
          <a:noFill/>
        </p:spPr>
        <p:txBody>
          <a:bodyPr wrap="square" rtlCol="0">
            <a:spAutoFit/>
          </a:bodyPr>
          <a:lstStyle/>
          <a:p>
            <a:pPr lvl="0"/>
            <a:r>
              <a:rPr lang="fr-FR" sz="2800" b="1" dirty="0">
                <a:solidFill>
                  <a:srgbClr val="4F81BD">
                    <a:lumMod val="75000"/>
                  </a:srgbClr>
                </a:solidFill>
              </a:rPr>
              <a:t>Demande d’emploi - avertissement : </a:t>
            </a:r>
          </a:p>
          <a:p>
            <a:pPr lvl="0"/>
            <a:r>
              <a:rPr lang="fr-FR" sz="2800" b="1" dirty="0">
                <a:solidFill>
                  <a:srgbClr val="4F81BD">
                    <a:lumMod val="75000"/>
                  </a:srgbClr>
                </a:solidFill>
              </a:rPr>
              <a:t>mise en place de la loi pour le plein emploi depuis 2025</a:t>
            </a:r>
            <a:endParaRPr lang="fr-FR" sz="2500" dirty="0">
              <a:solidFill>
                <a:schemeClr val="accent1">
                  <a:lumMod val="75000"/>
                </a:schemeClr>
              </a:solidFill>
            </a:endParaRPr>
          </a:p>
        </p:txBody>
      </p:sp>
      <p:cxnSp>
        <p:nvCxnSpPr>
          <p:cNvPr id="6" name="Connecteur droit 5"/>
          <p:cNvCxnSpPr/>
          <p:nvPr/>
        </p:nvCxnSpPr>
        <p:spPr>
          <a:xfrm>
            <a:off x="174526" y="87296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1647645" y="6579716"/>
            <a:ext cx="5848710"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juin 2026</a:t>
            </a:r>
            <a:endParaRPr lang="fr-FR" dirty="0"/>
          </a:p>
        </p:txBody>
      </p:sp>
      <p:sp>
        <p:nvSpPr>
          <p:cNvPr id="2" name="ZoneTexte 1">
            <a:extLst>
              <a:ext uri="{FF2B5EF4-FFF2-40B4-BE49-F238E27FC236}">
                <a16:creationId xmlns:a16="http://schemas.microsoft.com/office/drawing/2014/main" id="{D7BA48EB-44EF-7369-00ED-82D1BA2D1475}"/>
              </a:ext>
            </a:extLst>
          </p:cNvPr>
          <p:cNvSpPr txBox="1"/>
          <p:nvPr/>
        </p:nvSpPr>
        <p:spPr>
          <a:xfrm>
            <a:off x="174526" y="1063996"/>
            <a:ext cx="8703144" cy="5262979"/>
          </a:xfrm>
          <a:prstGeom prst="rect">
            <a:avLst/>
          </a:prstGeom>
          <a:noFill/>
        </p:spPr>
        <p:txBody>
          <a:bodyPr wrap="square" rtlCol="0">
            <a:spAutoFit/>
          </a:bodyPr>
          <a:lstStyle/>
          <a:p>
            <a:pPr algn="just"/>
            <a:r>
              <a:rPr lang="fr-FR" sz="1400" dirty="0">
                <a:solidFill>
                  <a:srgbClr val="002060"/>
                </a:solidFill>
              </a:rPr>
              <a:t>Comme le prévoit la loi pour le plein emploi du 18 décembre 2023, </a:t>
            </a:r>
            <a:r>
              <a:rPr lang="fr-FR" sz="1400" b="1" dirty="0">
                <a:solidFill>
                  <a:srgbClr val="002060"/>
                </a:solidFill>
              </a:rPr>
              <a:t>depuis janvier 2025, de nouveaux publics sont systématiquement inscrits à France Travail :</a:t>
            </a:r>
          </a:p>
          <a:p>
            <a:pPr marL="285750" indent="-285750" algn="just">
              <a:buFont typeface="Arial" panose="020B0604020202020204" pitchFamily="34" charset="0"/>
              <a:buChar char="•"/>
            </a:pPr>
            <a:r>
              <a:rPr lang="fr-FR" sz="1400" b="1" dirty="0">
                <a:solidFill>
                  <a:srgbClr val="002060"/>
                </a:solidFill>
              </a:rPr>
              <a:t>les </a:t>
            </a:r>
            <a:r>
              <a:rPr lang="fr-FR" sz="1400" b="1" dirty="0">
                <a:solidFill>
                  <a:srgbClr val="00B0F0"/>
                </a:solidFill>
              </a:rPr>
              <a:t>demandeurs et bénéficiaires du RSA </a:t>
            </a:r>
            <a:r>
              <a:rPr lang="fr-FR" sz="1400" b="1" dirty="0">
                <a:solidFill>
                  <a:srgbClr val="002060"/>
                </a:solidFill>
              </a:rPr>
              <a:t>(Revenu de solidarité active) ;</a:t>
            </a:r>
          </a:p>
          <a:p>
            <a:pPr marL="285750" indent="-285750" algn="just">
              <a:buFont typeface="Arial" panose="020B0604020202020204" pitchFamily="34" charset="0"/>
              <a:buChar char="•"/>
            </a:pPr>
            <a:r>
              <a:rPr lang="fr-FR" sz="1400" b="1" dirty="0">
                <a:solidFill>
                  <a:srgbClr val="002060"/>
                </a:solidFill>
              </a:rPr>
              <a:t>les </a:t>
            </a:r>
            <a:r>
              <a:rPr lang="fr-FR" sz="1400" b="1" dirty="0">
                <a:solidFill>
                  <a:srgbClr val="00B0F0"/>
                </a:solidFill>
              </a:rPr>
              <a:t>jeunes en recherche d'emploi </a:t>
            </a:r>
            <a:r>
              <a:rPr lang="fr-FR" sz="1400" b="1" dirty="0">
                <a:solidFill>
                  <a:srgbClr val="002060"/>
                </a:solidFill>
              </a:rPr>
              <a:t>suivis par les missions locales en CEJ (Contrat d'engagement jeune), </a:t>
            </a:r>
            <a:r>
              <a:rPr lang="fr-FR" sz="1400" b="1" dirty="0" err="1">
                <a:solidFill>
                  <a:srgbClr val="002060"/>
                </a:solidFill>
              </a:rPr>
              <a:t>Pacea</a:t>
            </a:r>
            <a:r>
              <a:rPr lang="fr-FR" sz="1400" b="1" dirty="0">
                <a:solidFill>
                  <a:srgbClr val="002060"/>
                </a:solidFill>
              </a:rPr>
              <a:t> (Parcours contractualisé d'accompagnement vers l'emploi et l'autonomie) ou AIJ (Accompagnement intensif des jeunes) ;</a:t>
            </a:r>
          </a:p>
          <a:p>
            <a:pPr marL="285750" indent="-285750" algn="just">
              <a:buFont typeface="Arial" panose="020B0604020202020204" pitchFamily="34" charset="0"/>
              <a:buChar char="•"/>
            </a:pPr>
            <a:r>
              <a:rPr lang="fr-FR" sz="1400" b="1" dirty="0">
                <a:solidFill>
                  <a:srgbClr val="002060"/>
                </a:solidFill>
              </a:rPr>
              <a:t>les </a:t>
            </a:r>
            <a:r>
              <a:rPr lang="fr-FR" sz="1400" b="1" dirty="0">
                <a:solidFill>
                  <a:srgbClr val="00B0F0"/>
                </a:solidFill>
              </a:rPr>
              <a:t>personnes en situation de handicap </a:t>
            </a:r>
            <a:r>
              <a:rPr lang="fr-FR" sz="1400" b="1" dirty="0">
                <a:solidFill>
                  <a:srgbClr val="002060"/>
                </a:solidFill>
              </a:rPr>
              <a:t>suivies par Cap emploi</a:t>
            </a:r>
            <a:r>
              <a:rPr lang="fr-FR" sz="1400" dirty="0">
                <a:solidFill>
                  <a:srgbClr val="002060"/>
                </a:solidFill>
              </a:rPr>
              <a:t>. </a:t>
            </a:r>
          </a:p>
          <a:p>
            <a:pPr algn="just"/>
            <a:r>
              <a:rPr lang="fr-FR" sz="1400" dirty="0">
                <a:solidFill>
                  <a:srgbClr val="002060"/>
                </a:solidFill>
              </a:rPr>
              <a:t>Selon leurs situations socioprofessionnelles, ces publics sont orientés vers différents parcours d'accompagnement. L’orientation des personnes bénéficiant déjà du RSA avant la mise en place de la réforme étant progressive à partir du 1</a:t>
            </a:r>
            <a:r>
              <a:rPr lang="fr-FR" sz="1400" baseline="30000" dirty="0">
                <a:solidFill>
                  <a:srgbClr val="002060"/>
                </a:solidFill>
              </a:rPr>
              <a:t>er</a:t>
            </a:r>
            <a:r>
              <a:rPr lang="fr-FR" sz="1400" dirty="0">
                <a:solidFill>
                  <a:srgbClr val="002060"/>
                </a:solidFill>
              </a:rPr>
              <a:t> janvier 2025, la montée en charge statistique l'est aussi. </a:t>
            </a:r>
          </a:p>
          <a:p>
            <a:pPr algn="just"/>
            <a:endParaRPr lang="fr-FR" sz="1400" dirty="0">
              <a:solidFill>
                <a:srgbClr val="002060"/>
              </a:solidFill>
            </a:endParaRPr>
          </a:p>
          <a:p>
            <a:pPr algn="just"/>
            <a:r>
              <a:rPr lang="fr-FR" sz="1400" dirty="0">
                <a:solidFill>
                  <a:srgbClr val="002060"/>
                </a:solidFill>
              </a:rPr>
              <a:t>Pour prendre en compte les situations de ces nouveaux publics, </a:t>
            </a:r>
            <a:r>
              <a:rPr lang="fr-FR" sz="1400" b="1" dirty="0">
                <a:solidFill>
                  <a:srgbClr val="002060"/>
                </a:solidFill>
              </a:rPr>
              <a:t>deux nouvelles catégories statistiques sont créées, selon les recommandations du </a:t>
            </a:r>
            <a:r>
              <a:rPr lang="fr-FR" sz="1400" b="1" dirty="0" err="1">
                <a:solidFill>
                  <a:srgbClr val="002060"/>
                </a:solidFill>
              </a:rPr>
              <a:t>Cnis</a:t>
            </a:r>
            <a:r>
              <a:rPr lang="fr-FR" sz="1400" b="1" dirty="0">
                <a:solidFill>
                  <a:srgbClr val="002060"/>
                </a:solidFill>
              </a:rPr>
              <a:t> : la </a:t>
            </a:r>
            <a:r>
              <a:rPr lang="fr-FR" sz="1400" b="1" dirty="0">
                <a:solidFill>
                  <a:srgbClr val="00B0F0"/>
                </a:solidFill>
              </a:rPr>
              <a:t>catégorie F</a:t>
            </a:r>
            <a:r>
              <a:rPr lang="fr-FR" sz="1400" b="1" dirty="0">
                <a:solidFill>
                  <a:srgbClr val="002060"/>
                </a:solidFill>
              </a:rPr>
              <a:t> pour les personnes orientées en parcours social et la </a:t>
            </a:r>
            <a:r>
              <a:rPr lang="fr-FR" sz="1400" b="1" dirty="0">
                <a:solidFill>
                  <a:srgbClr val="00B0F0"/>
                </a:solidFill>
              </a:rPr>
              <a:t>catégorie G </a:t>
            </a:r>
            <a:r>
              <a:rPr lang="fr-FR" sz="1400" b="1" dirty="0">
                <a:solidFill>
                  <a:srgbClr val="002060"/>
                </a:solidFill>
              </a:rPr>
              <a:t>pour les demandeurs et bénéficiaires du RSA en attente d'orientation</a:t>
            </a:r>
            <a:r>
              <a:rPr lang="fr-FR" sz="1400" dirty="0">
                <a:solidFill>
                  <a:srgbClr val="002060"/>
                </a:solidFill>
              </a:rPr>
              <a:t>. </a:t>
            </a:r>
          </a:p>
          <a:p>
            <a:pPr algn="just"/>
            <a:endParaRPr lang="fr-FR" sz="1400" dirty="0">
              <a:solidFill>
                <a:srgbClr val="002060"/>
              </a:solidFill>
            </a:endParaRPr>
          </a:p>
          <a:p>
            <a:pPr algn="just"/>
            <a:r>
              <a:rPr lang="fr-FR" sz="1400" dirty="0">
                <a:solidFill>
                  <a:srgbClr val="002060"/>
                </a:solidFill>
              </a:rPr>
              <a:t>Cette phase de transition devrait durer deux ans en France métropolitaine. </a:t>
            </a:r>
            <a:r>
              <a:rPr lang="fr-FR" sz="1400" b="1" dirty="0">
                <a:solidFill>
                  <a:srgbClr val="002060"/>
                </a:solidFill>
              </a:rPr>
              <a:t>Afin d'appréhender les évolutions conjoncturelles du nombre d'inscrits à France Travail pendant cette période, la Dares a mis à disposition, aux niveaux national et régional seulement, des indicateurs complémentaires hors bénéficiaires du RSA et hors jeunes « en parcours » (CEJ, </a:t>
            </a:r>
            <a:r>
              <a:rPr lang="fr-FR" sz="1400" b="1" dirty="0" err="1">
                <a:solidFill>
                  <a:srgbClr val="002060"/>
                </a:solidFill>
              </a:rPr>
              <a:t>Pacea</a:t>
            </a:r>
            <a:r>
              <a:rPr lang="fr-FR" sz="1400" b="1" dirty="0">
                <a:solidFill>
                  <a:srgbClr val="002060"/>
                </a:solidFill>
              </a:rPr>
              <a:t> et AIJ)</a:t>
            </a:r>
            <a:r>
              <a:rPr lang="fr-FR" sz="1400" dirty="0">
                <a:solidFill>
                  <a:srgbClr val="002060"/>
                </a:solidFill>
              </a:rPr>
              <a:t>. Ces séries, dites « contrefactuelles » ne sont pas disponibles au niveau départemental. </a:t>
            </a:r>
            <a:r>
              <a:rPr lang="fr-FR" sz="1400" b="1" dirty="0">
                <a:solidFill>
                  <a:srgbClr val="FF0000"/>
                </a:solidFill>
              </a:rPr>
              <a:t>Entre 2025 et 2027, il n’est donc plus possible de réaliser des analyses conjoncturelles de la demande d’emploi au niveau départemental.</a:t>
            </a:r>
          </a:p>
          <a:p>
            <a:pPr algn="just"/>
            <a:endParaRPr lang="fr-FR" sz="1400" b="1" dirty="0">
              <a:solidFill>
                <a:srgbClr val="FF0000"/>
              </a:solidFill>
            </a:endParaRPr>
          </a:p>
          <a:p>
            <a:pPr algn="just"/>
            <a:r>
              <a:rPr lang="fr-FR" sz="1400" dirty="0">
                <a:solidFill>
                  <a:srgbClr val="002060"/>
                </a:solidFill>
              </a:rPr>
              <a:t>Néanmoins, un chiffrage du nombre total d’inscrits, comprenant ces nouveaux publics, a été réalisé par la Dares et permet de situer chaque département au sein de la région. C’est ce qui est présenté dans la diapositive suivante.</a:t>
            </a:r>
          </a:p>
        </p:txBody>
      </p:sp>
    </p:spTree>
    <p:extLst>
      <p:ext uri="{BB962C8B-B14F-4D97-AF65-F5344CB8AC3E}">
        <p14:creationId xmlns:p14="http://schemas.microsoft.com/office/powerpoint/2010/main" val="35338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3A0C2CE-52C0-B257-7A08-2A7A1859D8E8}"/>
              </a:ext>
            </a:extLst>
          </p:cNvPr>
          <p:cNvPicPr>
            <a:picLocks noChangeAspect="1"/>
          </p:cNvPicPr>
          <p:nvPr/>
        </p:nvPicPr>
        <p:blipFill>
          <a:blip r:embed="rId3"/>
          <a:stretch>
            <a:fillRect/>
          </a:stretch>
        </p:blipFill>
        <p:spPr>
          <a:xfrm>
            <a:off x="481012" y="947357"/>
            <a:ext cx="8181975" cy="3552825"/>
          </a:xfrm>
          <a:prstGeom prst="rect">
            <a:avLst/>
          </a:prstGeom>
        </p:spPr>
      </p:pic>
      <p:sp>
        <p:nvSpPr>
          <p:cNvPr id="4" name="ZoneTexte 3"/>
          <p:cNvSpPr txBox="1"/>
          <p:nvPr/>
        </p:nvSpPr>
        <p:spPr>
          <a:xfrm>
            <a:off x="1" y="-1637"/>
            <a:ext cx="9081298" cy="800219"/>
          </a:xfrm>
          <a:prstGeom prst="rect">
            <a:avLst/>
          </a:prstGeom>
          <a:noFill/>
        </p:spPr>
        <p:txBody>
          <a:bodyPr wrap="square" rtlCol="0">
            <a:spAutoFit/>
          </a:bodyPr>
          <a:lstStyle/>
          <a:p>
            <a:pPr lvl="0"/>
            <a:r>
              <a:rPr lang="fr-FR" sz="2300" b="1" dirty="0">
                <a:solidFill>
                  <a:srgbClr val="4F81BD">
                    <a:lumMod val="75000"/>
                  </a:srgbClr>
                </a:solidFill>
              </a:rPr>
              <a:t>Au 1</a:t>
            </a:r>
            <a:r>
              <a:rPr lang="fr-FR" sz="2300" b="1" baseline="30000" dirty="0">
                <a:solidFill>
                  <a:srgbClr val="4F81BD">
                    <a:lumMod val="75000"/>
                  </a:srgbClr>
                </a:solidFill>
              </a:rPr>
              <a:t>er</a:t>
            </a:r>
            <a:r>
              <a:rPr lang="fr-FR" sz="2300" b="1" dirty="0">
                <a:solidFill>
                  <a:srgbClr val="4F81BD">
                    <a:lumMod val="75000"/>
                  </a:srgbClr>
                </a:solidFill>
              </a:rPr>
              <a:t> trimestre 2026, la demande d’emploi y compris nouveaux publics augmente, contrairement au niveau régional</a:t>
            </a:r>
            <a:endParaRPr lang="fr-FR" sz="2300" dirty="0">
              <a:solidFill>
                <a:schemeClr val="accent1">
                  <a:lumMod val="75000"/>
                </a:schemeClr>
              </a:solidFill>
            </a:endParaRPr>
          </a:p>
        </p:txBody>
      </p:sp>
      <p:cxnSp>
        <p:nvCxnSpPr>
          <p:cNvPr id="6" name="Connecteur droit 5"/>
          <p:cNvCxnSpPr/>
          <p:nvPr/>
        </p:nvCxnSpPr>
        <p:spPr>
          <a:xfrm>
            <a:off x="174526" y="87296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1690777" y="6568767"/>
            <a:ext cx="5848710" cy="365125"/>
          </a:xfrm>
        </p:spPr>
        <p:txBody>
          <a:bodyPr/>
          <a:lstStyle/>
          <a:p>
            <a:r>
              <a:rPr lang="fr-FR" dirty="0"/>
              <a:t>Les éclairages conjoncturels départementaux - Var</a:t>
            </a:r>
          </a:p>
        </p:txBody>
      </p:sp>
      <p:sp>
        <p:nvSpPr>
          <p:cNvPr id="3" name="Espace réservé de la date 2"/>
          <p:cNvSpPr>
            <a:spLocks noGrp="1"/>
          </p:cNvSpPr>
          <p:nvPr>
            <p:ph type="dt" sz="half" idx="10"/>
          </p:nvPr>
        </p:nvSpPr>
        <p:spPr/>
        <p:txBody>
          <a:bodyPr/>
          <a:lstStyle/>
          <a:p>
            <a:r>
              <a:rPr lang="fr-FR"/>
              <a:t>Edition juin 2026</a:t>
            </a:r>
            <a:endParaRPr lang="fr-FR" dirty="0"/>
          </a:p>
        </p:txBody>
      </p:sp>
      <p:sp>
        <p:nvSpPr>
          <p:cNvPr id="2" name="ZoneTexte 1">
            <a:extLst>
              <a:ext uri="{FF2B5EF4-FFF2-40B4-BE49-F238E27FC236}">
                <a16:creationId xmlns:a16="http://schemas.microsoft.com/office/drawing/2014/main" id="{1FCF47F1-EFD2-654D-55A6-4926D0EBD43A}"/>
              </a:ext>
            </a:extLst>
          </p:cNvPr>
          <p:cNvSpPr txBox="1"/>
          <p:nvPr/>
        </p:nvSpPr>
        <p:spPr>
          <a:xfrm>
            <a:off x="394121" y="4629775"/>
            <a:ext cx="8687178" cy="1569660"/>
          </a:xfrm>
          <a:prstGeom prst="rect">
            <a:avLst/>
          </a:prstGeom>
          <a:noFill/>
        </p:spPr>
        <p:txBody>
          <a:bodyPr wrap="square" rtlCol="0">
            <a:spAutoFit/>
          </a:bodyPr>
          <a:lstStyle/>
          <a:p>
            <a:pPr algn="just"/>
            <a:r>
              <a:rPr lang="fr-FR" sz="1200" b="1" dirty="0">
                <a:solidFill>
                  <a:srgbClr val="FF0000"/>
                </a:solidFill>
              </a:rPr>
              <a:t>Avertissements : </a:t>
            </a:r>
          </a:p>
          <a:p>
            <a:pPr marL="171450" indent="-171450" algn="just">
              <a:buFontTx/>
              <a:buChar char="-"/>
            </a:pPr>
            <a:r>
              <a:rPr lang="fr-FR" sz="1200" dirty="0">
                <a:solidFill>
                  <a:srgbClr val="FF0000"/>
                </a:solidFill>
              </a:rPr>
              <a:t>Les évolutions sont perturbées par des changements dans les règles d’actualisation subvenus au 1</a:t>
            </a:r>
            <a:r>
              <a:rPr lang="fr-FR" sz="1200" baseline="30000" dirty="0">
                <a:solidFill>
                  <a:srgbClr val="FF0000"/>
                </a:solidFill>
              </a:rPr>
              <a:t>er</a:t>
            </a:r>
            <a:r>
              <a:rPr lang="fr-FR" sz="1200" dirty="0">
                <a:solidFill>
                  <a:srgbClr val="FF0000"/>
                </a:solidFill>
              </a:rPr>
              <a:t> semestre 2025 et par l’entrée en vigueur en juin 2025 du décret relatif aux sanctions applicables aux inscrits à France Travail en cas de manquement à leurs obligations. </a:t>
            </a:r>
          </a:p>
          <a:p>
            <a:pPr marL="171450" indent="-171450" algn="just">
              <a:buFontTx/>
              <a:buChar char="-"/>
            </a:pPr>
            <a:r>
              <a:rPr lang="fr-FR" sz="1200" dirty="0">
                <a:solidFill>
                  <a:srgbClr val="FF0000"/>
                </a:solidFill>
              </a:rPr>
              <a:t>Une estimation de l’impact de ces deux effets a été réalisée par la Dares au 1</a:t>
            </a:r>
            <a:r>
              <a:rPr lang="fr-FR" sz="1200" baseline="30000" dirty="0">
                <a:solidFill>
                  <a:srgbClr val="FF0000"/>
                </a:solidFill>
              </a:rPr>
              <a:t>er</a:t>
            </a:r>
            <a:r>
              <a:rPr lang="fr-FR" sz="1200" dirty="0">
                <a:solidFill>
                  <a:srgbClr val="FF0000"/>
                </a:solidFill>
              </a:rPr>
              <a:t> trimestre 2026 au niveau national : </a:t>
            </a:r>
            <a:r>
              <a:rPr lang="fr-FR" sz="1200" i="1" dirty="0">
                <a:solidFill>
                  <a:srgbClr val="FF0000"/>
                </a:solidFill>
              </a:rPr>
              <a:t>in fine</a:t>
            </a:r>
            <a:r>
              <a:rPr lang="fr-FR" sz="1200" dirty="0">
                <a:solidFill>
                  <a:srgbClr val="FF0000"/>
                </a:solidFill>
              </a:rPr>
              <a:t>, le nombre de demandeurs d’emploi en catégories A, B, C hors nouveaux publics (hors BRSA et hors jeunes en parcours) aurait diminué de -1,3 % en France entière sur un trimestre et de -0,2 % sur un an. </a:t>
            </a:r>
          </a:p>
          <a:p>
            <a:pPr marL="171450" indent="-171450" algn="just">
              <a:buFontTx/>
              <a:buChar char="-"/>
            </a:pPr>
            <a:r>
              <a:rPr lang="fr-FR" sz="1200" dirty="0">
                <a:solidFill>
                  <a:srgbClr val="FF0000"/>
                </a:solidFill>
              </a:rPr>
              <a:t>Au niveau régional, seul l’impact trimestriel du décret relatif aux sanctions a été estimé par la Dares : comme au niveau national, la baisse aurait été également plus prononcée : -1,5 %.</a:t>
            </a:r>
          </a:p>
        </p:txBody>
      </p:sp>
      <p:sp>
        <p:nvSpPr>
          <p:cNvPr id="8" name="Ellipse 7">
            <a:extLst>
              <a:ext uri="{FF2B5EF4-FFF2-40B4-BE49-F238E27FC236}">
                <a16:creationId xmlns:a16="http://schemas.microsoft.com/office/drawing/2014/main" id="{534CAA39-4D9F-665C-FA2C-9F443F941968}"/>
              </a:ext>
            </a:extLst>
          </p:cNvPr>
          <p:cNvSpPr/>
          <p:nvPr/>
        </p:nvSpPr>
        <p:spPr>
          <a:xfrm>
            <a:off x="7089588" y="2677115"/>
            <a:ext cx="544945" cy="1847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CC323581-2B60-26E5-743D-2A474C3A31D8}"/>
              </a:ext>
            </a:extLst>
          </p:cNvPr>
          <p:cNvSpPr/>
          <p:nvPr/>
        </p:nvSpPr>
        <p:spPr>
          <a:xfrm>
            <a:off x="7090313" y="3068056"/>
            <a:ext cx="544945" cy="1847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1958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juin 2026</a:t>
            </a:r>
            <a:endParaRPr lang="fr-FR" dirty="0"/>
          </a:p>
        </p:txBody>
      </p:sp>
      <p:sp>
        <p:nvSpPr>
          <p:cNvPr id="9" name="ZoneTexte 8"/>
          <p:cNvSpPr txBox="1"/>
          <p:nvPr/>
        </p:nvSpPr>
        <p:spPr>
          <a:xfrm>
            <a:off x="169339" y="68390"/>
            <a:ext cx="8995113" cy="892552"/>
          </a:xfrm>
          <a:prstGeom prst="rect">
            <a:avLst/>
          </a:prstGeom>
          <a:noFill/>
        </p:spPr>
        <p:txBody>
          <a:bodyPr wrap="square" rtlCol="0">
            <a:spAutoFit/>
          </a:bodyPr>
          <a:lstStyle/>
          <a:p>
            <a:r>
              <a:rPr lang="fr-FR" sz="2600" b="1" dirty="0">
                <a:solidFill>
                  <a:srgbClr val="376092"/>
                </a:solidFill>
              </a:rPr>
              <a:t>Sur un an, baisse du nombre de foyers bénéficiaires du RSA, très forte hausse de l’ASS, beaucoup </a:t>
            </a:r>
            <a:r>
              <a:rPr lang="fr-FR" sz="2600" b="1">
                <a:solidFill>
                  <a:srgbClr val="376092"/>
                </a:solidFill>
              </a:rPr>
              <a:t>moins prononcée pour la PA</a:t>
            </a:r>
            <a:endParaRPr lang="fr-FR" sz="2600" b="1" dirty="0">
              <a:solidFill>
                <a:srgbClr val="376092"/>
              </a:solidFill>
            </a:endParaRPr>
          </a:p>
        </p:txBody>
      </p:sp>
      <p:graphicFrame>
        <p:nvGraphicFramePr>
          <p:cNvPr id="2" name="Graphique 1">
            <a:extLst>
              <a:ext uri="{FF2B5EF4-FFF2-40B4-BE49-F238E27FC236}">
                <a16:creationId xmlns:a16="http://schemas.microsoft.com/office/drawing/2014/main" id="{00000000-0008-0000-0300-000006000000}"/>
              </a:ext>
            </a:extLst>
          </p:cNvPr>
          <p:cNvGraphicFramePr>
            <a:graphicFrameLocks/>
          </p:cNvGraphicFramePr>
          <p:nvPr>
            <p:extLst>
              <p:ext uri="{D42A27DB-BD31-4B8C-83A1-F6EECF244321}">
                <p14:modId xmlns:p14="http://schemas.microsoft.com/office/powerpoint/2010/main" val="3760525399"/>
              </p:ext>
            </p:extLst>
          </p:nvPr>
        </p:nvGraphicFramePr>
        <p:xfrm>
          <a:off x="923453" y="1042034"/>
          <a:ext cx="7088864" cy="51595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103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6C77D4B-058D-11D6-2C53-EB12BBA30BCB}"/>
              </a:ext>
            </a:extLst>
          </p:cNvPr>
          <p:cNvPicPr>
            <a:picLocks noChangeAspect="1"/>
          </p:cNvPicPr>
          <p:nvPr/>
        </p:nvPicPr>
        <p:blipFill>
          <a:blip r:embed="rId3"/>
          <a:stretch>
            <a:fillRect/>
          </a:stretch>
        </p:blipFill>
        <p:spPr>
          <a:xfrm>
            <a:off x="154533" y="1699446"/>
            <a:ext cx="8825483" cy="3171134"/>
          </a:xfrm>
          <a:prstGeom prst="rect">
            <a:avLst/>
          </a:prstGeom>
        </p:spPr>
      </p:pic>
      <p:sp>
        <p:nvSpPr>
          <p:cNvPr id="4" name="ZoneTexte 3"/>
          <p:cNvSpPr txBox="1"/>
          <p:nvPr/>
        </p:nvSpPr>
        <p:spPr>
          <a:xfrm>
            <a:off x="69719" y="75834"/>
            <a:ext cx="8995113" cy="954107"/>
          </a:xfrm>
          <a:prstGeom prst="rect">
            <a:avLst/>
          </a:prstGeom>
          <a:noFill/>
        </p:spPr>
        <p:txBody>
          <a:bodyPr wrap="square" rtlCol="0">
            <a:spAutoFit/>
          </a:bodyPr>
          <a:lstStyle/>
          <a:p>
            <a:r>
              <a:rPr lang="fr-FR" sz="2800" b="1" dirty="0">
                <a:solidFill>
                  <a:srgbClr val="376092"/>
                </a:solidFill>
              </a:rPr>
              <a:t>Le nombre de foyers bénéficiaires du RSA se replie, contrairement au niveau régional </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juin 2026</a:t>
            </a:r>
            <a:endParaRPr lang="fr-FR" dirty="0"/>
          </a:p>
        </p:txBody>
      </p:sp>
      <p:sp>
        <p:nvSpPr>
          <p:cNvPr id="2" name="Rectangle 1"/>
          <p:cNvSpPr/>
          <p:nvPr/>
        </p:nvSpPr>
        <p:spPr>
          <a:xfrm>
            <a:off x="210231" y="3482933"/>
            <a:ext cx="8579925" cy="18599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8083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321985"/>
            <a:ext cx="8995113" cy="523220"/>
          </a:xfrm>
          <a:prstGeom prst="rect">
            <a:avLst/>
          </a:prstGeom>
          <a:noFill/>
        </p:spPr>
        <p:txBody>
          <a:bodyPr wrap="square" rtlCol="0">
            <a:spAutoFit/>
          </a:bodyPr>
          <a:lstStyle/>
          <a:p>
            <a:r>
              <a:rPr lang="fr-FR" sz="2800" b="1" dirty="0">
                <a:solidFill>
                  <a:srgbClr val="376092"/>
                </a:solidFill>
              </a:rPr>
              <a:t>Les créations d’entreprises continuent d’augmenter</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juin 2026</a:t>
            </a:r>
            <a:endParaRPr lang="fr-FR" dirty="0"/>
          </a:p>
        </p:txBody>
      </p:sp>
      <p:graphicFrame>
        <p:nvGraphicFramePr>
          <p:cNvPr id="2" name="Graphique 1">
            <a:extLst>
              <a:ext uri="{FF2B5EF4-FFF2-40B4-BE49-F238E27FC236}">
                <a16:creationId xmlns:a16="http://schemas.microsoft.com/office/drawing/2014/main" id="{1CB19EAD-CC19-1DE2-B828-0C543D42E99E}"/>
              </a:ext>
            </a:extLst>
          </p:cNvPr>
          <p:cNvGraphicFramePr>
            <a:graphicFrameLocks/>
          </p:cNvGraphicFramePr>
          <p:nvPr>
            <p:extLst>
              <p:ext uri="{D42A27DB-BD31-4B8C-83A1-F6EECF244321}">
                <p14:modId xmlns:p14="http://schemas.microsoft.com/office/powerpoint/2010/main" val="1320339096"/>
              </p:ext>
            </p:extLst>
          </p:nvPr>
        </p:nvGraphicFramePr>
        <p:xfrm>
          <a:off x="534839" y="1064933"/>
          <a:ext cx="8057070" cy="53939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3981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9719" y="277421"/>
            <a:ext cx="8995113" cy="523220"/>
          </a:xfrm>
          <a:prstGeom prst="rect">
            <a:avLst/>
          </a:prstGeom>
          <a:noFill/>
        </p:spPr>
        <p:txBody>
          <a:bodyPr wrap="square" rtlCol="0">
            <a:spAutoFit/>
          </a:bodyPr>
          <a:lstStyle/>
          <a:p>
            <a:r>
              <a:rPr lang="fr-FR" sz="2800" b="1" dirty="0">
                <a:solidFill>
                  <a:srgbClr val="376092"/>
                </a:solidFill>
              </a:rPr>
              <a:t>Nouvelle hausse des défaillances d’entreprises</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juin 2026</a:t>
            </a:r>
            <a:endParaRPr lang="fr-FR" dirty="0"/>
          </a:p>
        </p:txBody>
      </p:sp>
      <p:graphicFrame>
        <p:nvGraphicFramePr>
          <p:cNvPr id="8" name="Graphique 7">
            <a:extLst>
              <a:ext uri="{FF2B5EF4-FFF2-40B4-BE49-F238E27FC236}">
                <a16:creationId xmlns:a16="http://schemas.microsoft.com/office/drawing/2014/main" id="{96020B70-C146-3953-BA84-F8A696FC8A05}"/>
              </a:ext>
            </a:extLst>
          </p:cNvPr>
          <p:cNvGraphicFramePr>
            <a:graphicFrameLocks/>
          </p:cNvGraphicFramePr>
          <p:nvPr>
            <p:extLst>
              <p:ext uri="{D42A27DB-BD31-4B8C-83A1-F6EECF244321}">
                <p14:modId xmlns:p14="http://schemas.microsoft.com/office/powerpoint/2010/main" val="4151597065"/>
              </p:ext>
            </p:extLst>
          </p:nvPr>
        </p:nvGraphicFramePr>
        <p:xfrm>
          <a:off x="293298" y="1252970"/>
          <a:ext cx="8446100" cy="53009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285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a:t>Dreets</a:t>
            </a:r>
            <a:r>
              <a:rPr lang="fr-FR" sz="2000" dirty="0"/>
              <a:t> Provence-Alpes-Côte d’Azur:</a:t>
            </a:r>
          </a:p>
          <a:p>
            <a:pPr algn="ctr">
              <a:defRPr/>
            </a:pPr>
            <a:br>
              <a:rPr lang="fr-FR" dirty="0">
                <a:hlinkClick r:id="rId3"/>
              </a:rPr>
            </a:br>
            <a:r>
              <a:rPr lang="fr-FR" sz="2000" dirty="0">
                <a:hlinkClick r:id="rId3"/>
              </a:rPr>
              <a:t>https://paca.dreets.gouv.fr/Les-publications-periodiques-9124</a:t>
            </a:r>
            <a:endParaRPr lang="fr-FR" sz="2000" dirty="0"/>
          </a:p>
          <a:p>
            <a:pPr algn="ctr">
              <a:defRPr/>
            </a:pPr>
            <a:endParaRPr lang="fr-FR" dirty="0"/>
          </a:p>
          <a:p>
            <a:pPr algn="ctr">
              <a:defRPr/>
            </a:pPr>
            <a:endParaRPr lang="fr-FR" sz="2000" dirty="0"/>
          </a:p>
          <a:p>
            <a:pPr algn="ctr">
              <a:defRPr/>
            </a:pPr>
            <a:r>
              <a:rPr lang="fr-FR" sz="2000" dirty="0"/>
              <a:t>Retrouvez tous nos indicateurs dans le </a:t>
            </a:r>
            <a:r>
              <a:rPr lang="fr-FR" sz="2000" b="1" dirty="0">
                <a:solidFill>
                  <a:schemeClr val="accent6">
                    <a:lumMod val="75000"/>
                  </a:schemeClr>
                </a:solidFill>
              </a:rPr>
              <a:t>Tableau de bord des indicateurs clés </a:t>
            </a:r>
          </a:p>
          <a:p>
            <a:pPr algn="ctr">
              <a:defRPr/>
            </a:pPr>
            <a:endParaRPr lang="fr-FR" sz="2000" dirty="0">
              <a:solidFill>
                <a:srgbClr val="FF0000"/>
              </a:solidFill>
            </a:endParaRPr>
          </a:p>
          <a:p>
            <a:pPr algn="ctr">
              <a:defRPr/>
            </a:pPr>
            <a:r>
              <a:rPr lang="fr-FR" sz="2000" dirty="0"/>
              <a:t>en téléchargement sur le site de la </a:t>
            </a:r>
            <a:r>
              <a:rPr lang="fr-FR" sz="2000" dirty="0" err="1"/>
              <a:t>Dreets</a:t>
            </a:r>
            <a:r>
              <a:rPr lang="fr-FR" sz="2000" dirty="0"/>
              <a:t> Provence-Alpes-Côte d’Azur : </a:t>
            </a:r>
          </a:p>
          <a:p>
            <a:pPr algn="ctr">
              <a:defRPr/>
            </a:pPr>
            <a:endParaRPr lang="fr-FR" sz="2400" dirty="0"/>
          </a:p>
          <a:p>
            <a:pPr algn="ctr"/>
            <a:r>
              <a:rPr lang="fr-FR" u="sng" dirty="0">
                <a:hlinkClick r:id="rId4"/>
              </a:rPr>
              <a:t>https://paca.dreets.gouv.fr/Les-indicateurs-cles-de-la-Dreets-Paca</a:t>
            </a:r>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juin 2026</a:t>
            </a:r>
            <a:endParaRPr lang="fr-FR" dirty="0"/>
          </a:p>
        </p:txBody>
      </p:sp>
    </p:spTree>
    <p:extLst>
      <p:ext uri="{BB962C8B-B14F-4D97-AF65-F5344CB8AC3E}">
        <p14:creationId xmlns:p14="http://schemas.microsoft.com/office/powerpoint/2010/main" val="132008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0057" y="1120579"/>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15676" y="446456"/>
            <a:ext cx="8928324" cy="523220"/>
          </a:xfrm>
          <a:prstGeom prst="rect">
            <a:avLst/>
          </a:prstGeom>
          <a:noFill/>
        </p:spPr>
        <p:txBody>
          <a:bodyPr wrap="square" rtlCol="0">
            <a:spAutoFit/>
          </a:bodyPr>
          <a:lstStyle/>
          <a:p>
            <a:r>
              <a:rPr lang="fr-FR" sz="2800" b="1" dirty="0">
                <a:solidFill>
                  <a:schemeClr val="accent1">
                    <a:lumMod val="75000"/>
                  </a:schemeClr>
                </a:solidFill>
              </a:rPr>
              <a:t>Nouvelle baisse de l’emploi salarié au 1</a:t>
            </a:r>
            <a:r>
              <a:rPr lang="fr-FR" sz="2800" b="1" baseline="30000" dirty="0">
                <a:solidFill>
                  <a:schemeClr val="accent1">
                    <a:lumMod val="75000"/>
                  </a:schemeClr>
                </a:solidFill>
              </a:rPr>
              <a:t>er</a:t>
            </a:r>
            <a:r>
              <a:rPr lang="fr-FR" sz="2800" b="1" dirty="0">
                <a:solidFill>
                  <a:schemeClr val="accent1">
                    <a:lumMod val="75000"/>
                  </a:schemeClr>
                </a:solidFill>
              </a:rPr>
              <a:t> trimestre 2026</a:t>
            </a:r>
            <a:endParaRPr lang="fr-FR" sz="2800" i="1"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juin 2026</a:t>
            </a:r>
          </a:p>
        </p:txBody>
      </p:sp>
      <p:sp>
        <p:nvSpPr>
          <p:cNvPr id="12" name="ZoneTexte 11"/>
          <p:cNvSpPr txBox="1"/>
          <p:nvPr/>
        </p:nvSpPr>
        <p:spPr>
          <a:xfrm>
            <a:off x="7710106" y="2491556"/>
            <a:ext cx="891727" cy="338554"/>
          </a:xfrm>
          <a:prstGeom prst="rect">
            <a:avLst/>
          </a:prstGeom>
          <a:noFill/>
        </p:spPr>
        <p:txBody>
          <a:bodyPr wrap="square" rtlCol="0">
            <a:spAutoFit/>
          </a:bodyPr>
          <a:lstStyle/>
          <a:p>
            <a:pPr algn="ctr"/>
            <a:r>
              <a:rPr lang="fr-FR" sz="1600" b="1" dirty="0">
                <a:solidFill>
                  <a:schemeClr val="accent6">
                    <a:lumMod val="75000"/>
                  </a:schemeClr>
                </a:solidFill>
              </a:rPr>
              <a:t> -0,1%</a:t>
            </a:r>
            <a:endParaRPr lang="fr-FR" b="1" dirty="0">
              <a:solidFill>
                <a:srgbClr val="FF0000"/>
              </a:solidFill>
            </a:endParaRPr>
          </a:p>
        </p:txBody>
      </p:sp>
      <p:sp>
        <p:nvSpPr>
          <p:cNvPr id="15" name="ZoneTexte 14"/>
          <p:cNvSpPr txBox="1"/>
          <p:nvPr/>
        </p:nvSpPr>
        <p:spPr>
          <a:xfrm>
            <a:off x="7759234" y="2280731"/>
            <a:ext cx="891727" cy="338554"/>
          </a:xfrm>
          <a:prstGeom prst="rect">
            <a:avLst/>
          </a:prstGeom>
          <a:noFill/>
        </p:spPr>
        <p:txBody>
          <a:bodyPr wrap="square" rtlCol="0">
            <a:spAutoFit/>
          </a:bodyPr>
          <a:lstStyle/>
          <a:p>
            <a:pPr algn="ctr"/>
            <a:r>
              <a:rPr lang="fr-FR" sz="1600" b="1" dirty="0">
                <a:solidFill>
                  <a:schemeClr val="accent3">
                    <a:lumMod val="75000"/>
                  </a:schemeClr>
                </a:solidFill>
              </a:rPr>
              <a:t>-0,1 %</a:t>
            </a:r>
            <a:endParaRPr lang="fr-FR" b="1" dirty="0">
              <a:solidFill>
                <a:srgbClr val="FF0000"/>
              </a:solidFill>
            </a:endParaRPr>
          </a:p>
        </p:txBody>
      </p:sp>
      <p:sp>
        <p:nvSpPr>
          <p:cNvPr id="14" name="ZoneTexte 13"/>
          <p:cNvSpPr txBox="1"/>
          <p:nvPr/>
        </p:nvSpPr>
        <p:spPr>
          <a:xfrm>
            <a:off x="7830608" y="2962230"/>
            <a:ext cx="891727" cy="615553"/>
          </a:xfrm>
          <a:prstGeom prst="rect">
            <a:avLst/>
          </a:prstGeom>
          <a:noFill/>
        </p:spPr>
        <p:txBody>
          <a:bodyPr wrap="square" rtlCol="0">
            <a:spAutoFit/>
          </a:bodyPr>
          <a:lstStyle/>
          <a:p>
            <a:pPr algn="ctr"/>
            <a:r>
              <a:rPr lang="fr-FR" sz="1600" b="1" dirty="0">
                <a:solidFill>
                  <a:schemeClr val="accent1">
                    <a:lumMod val="75000"/>
                  </a:schemeClr>
                </a:solidFill>
              </a:rPr>
              <a:t>0,0 %</a:t>
            </a:r>
          </a:p>
          <a:p>
            <a:pPr algn="ctr"/>
            <a:endParaRPr lang="fr-FR" b="1" dirty="0">
              <a:solidFill>
                <a:srgbClr val="FF0000"/>
              </a:solidFill>
            </a:endParaRPr>
          </a:p>
        </p:txBody>
      </p:sp>
      <p:sp>
        <p:nvSpPr>
          <p:cNvPr id="13" name="ZoneTexte 12"/>
          <p:cNvSpPr txBox="1"/>
          <p:nvPr/>
        </p:nvSpPr>
        <p:spPr>
          <a:xfrm>
            <a:off x="7677815" y="1713105"/>
            <a:ext cx="1346180" cy="338554"/>
          </a:xfrm>
          <a:prstGeom prst="rect">
            <a:avLst/>
          </a:prstGeom>
          <a:noFill/>
        </p:spPr>
        <p:txBody>
          <a:bodyPr wrap="square" rtlCol="0">
            <a:spAutoFit/>
          </a:bodyPr>
          <a:lstStyle/>
          <a:p>
            <a:pPr algn="ctr"/>
            <a:r>
              <a:rPr lang="fr-FR" sz="1600" b="1" dirty="0"/>
              <a:t>Au T1 2026 :</a:t>
            </a:r>
            <a:endParaRPr lang="fr-FR" b="1" dirty="0"/>
          </a:p>
        </p:txBody>
      </p:sp>
      <p:graphicFrame>
        <p:nvGraphicFramePr>
          <p:cNvPr id="2" name="Graphique 1">
            <a:extLst>
              <a:ext uri="{FF2B5EF4-FFF2-40B4-BE49-F238E27FC236}">
                <a16:creationId xmlns:a16="http://schemas.microsoft.com/office/drawing/2014/main" id="{00000000-0008-0000-0700-000001600000}"/>
              </a:ext>
            </a:extLst>
          </p:cNvPr>
          <p:cNvGraphicFramePr>
            <a:graphicFrameLocks/>
          </p:cNvGraphicFramePr>
          <p:nvPr>
            <p:extLst>
              <p:ext uri="{D42A27DB-BD31-4B8C-83A1-F6EECF244321}">
                <p14:modId xmlns:p14="http://schemas.microsoft.com/office/powerpoint/2010/main" val="2171581061"/>
              </p:ext>
            </p:extLst>
          </p:nvPr>
        </p:nvGraphicFramePr>
        <p:xfrm>
          <a:off x="122377" y="1141993"/>
          <a:ext cx="8228528" cy="47066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8958" y="65543"/>
            <a:ext cx="9144000" cy="954107"/>
          </a:xfrm>
          <a:prstGeom prst="rect">
            <a:avLst/>
          </a:prstGeom>
          <a:noFill/>
        </p:spPr>
        <p:txBody>
          <a:bodyPr wrap="square" rtlCol="0">
            <a:spAutoFit/>
          </a:bodyPr>
          <a:lstStyle/>
          <a:p>
            <a:r>
              <a:rPr lang="fr-FR" sz="2800" b="1" dirty="0">
                <a:solidFill>
                  <a:schemeClr val="accent1">
                    <a:lumMod val="75000"/>
                  </a:schemeClr>
                </a:solidFill>
              </a:rPr>
              <a:t>Une légère baisse liée à la fois au repli de l’emploi hors intérim et de l’intérim</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juin 2026</a:t>
            </a:r>
            <a:endParaRPr lang="fr-FR" dirty="0"/>
          </a:p>
        </p:txBody>
      </p:sp>
      <p:sp>
        <p:nvSpPr>
          <p:cNvPr id="14" name="ZoneTexte 13"/>
          <p:cNvSpPr txBox="1"/>
          <p:nvPr/>
        </p:nvSpPr>
        <p:spPr>
          <a:xfrm>
            <a:off x="7695270" y="2222466"/>
            <a:ext cx="1597688" cy="3416320"/>
          </a:xfrm>
          <a:prstGeom prst="rect">
            <a:avLst/>
          </a:prstGeom>
          <a:noFill/>
        </p:spPr>
        <p:txBody>
          <a:bodyPr wrap="square" rtlCol="0">
            <a:spAutoFit/>
          </a:bodyPr>
          <a:lstStyle/>
          <a:p>
            <a:pPr algn="ctr"/>
            <a:endParaRPr lang="fr-FR" b="1" dirty="0">
              <a:solidFill>
                <a:srgbClr val="00B0F0"/>
              </a:solidFill>
            </a:endParaRPr>
          </a:p>
          <a:p>
            <a:pPr algn="ctr"/>
            <a:endParaRPr lang="fr-FR" b="1" dirty="0">
              <a:solidFill>
                <a:schemeClr val="accent6">
                  <a:lumMod val="75000"/>
                </a:schemeClr>
              </a:solidFill>
            </a:endParaRPr>
          </a:p>
          <a:p>
            <a:pPr algn="ctr"/>
            <a:r>
              <a:rPr lang="fr-FR" b="1" dirty="0">
                <a:solidFill>
                  <a:srgbClr val="00B0F0"/>
                </a:solidFill>
              </a:rPr>
              <a:t>- 110</a:t>
            </a:r>
          </a:p>
          <a:p>
            <a:pPr algn="ctr"/>
            <a:r>
              <a:rPr lang="fr-FR" b="1" dirty="0">
                <a:solidFill>
                  <a:srgbClr val="00B0F0"/>
                </a:solidFill>
              </a:rPr>
              <a:t>emplois hors intérim</a:t>
            </a:r>
          </a:p>
          <a:p>
            <a:pPr algn="ctr"/>
            <a:r>
              <a:rPr lang="fr-FR" b="1" dirty="0">
                <a:solidFill>
                  <a:schemeClr val="accent6">
                    <a:lumMod val="75000"/>
                  </a:schemeClr>
                </a:solidFill>
              </a:rPr>
              <a:t>-90</a:t>
            </a:r>
          </a:p>
          <a:p>
            <a:pPr algn="ctr"/>
            <a:r>
              <a:rPr lang="fr-FR" b="1" dirty="0">
                <a:solidFill>
                  <a:schemeClr val="accent6">
                    <a:lumMod val="75000"/>
                  </a:schemeClr>
                </a:solidFill>
              </a:rPr>
              <a:t>intérimaires</a:t>
            </a:r>
          </a:p>
          <a:p>
            <a:pPr algn="ctr"/>
            <a:endParaRPr lang="fr-FR" b="1" dirty="0">
              <a:solidFill>
                <a:schemeClr val="accent6">
                  <a:lumMod val="75000"/>
                </a:schemeClr>
              </a:solidFill>
            </a:endParaRPr>
          </a:p>
          <a:p>
            <a:pPr algn="ctr"/>
            <a:endParaRPr lang="fr-FR" b="1" dirty="0">
              <a:solidFill>
                <a:srgbClr val="00B0F0"/>
              </a:solidFill>
            </a:endParaRPr>
          </a:p>
          <a:p>
            <a:pPr algn="ctr"/>
            <a:endParaRPr lang="fr-FR" b="1" dirty="0">
              <a:solidFill>
                <a:srgbClr val="00B0F0"/>
              </a:solidFill>
            </a:endParaRPr>
          </a:p>
          <a:p>
            <a:pPr algn="ctr"/>
            <a:endParaRPr lang="fr-FR" b="1" dirty="0">
              <a:solidFill>
                <a:schemeClr val="accent6">
                  <a:lumMod val="75000"/>
                </a:schemeClr>
              </a:solidFill>
            </a:endParaRPr>
          </a:p>
          <a:p>
            <a:pPr algn="ctr"/>
            <a:endParaRPr lang="fr-FR" b="1" dirty="0">
              <a:solidFill>
                <a:schemeClr val="accent6">
                  <a:lumMod val="75000"/>
                </a:schemeClr>
              </a:solidFill>
            </a:endParaRPr>
          </a:p>
        </p:txBody>
      </p:sp>
      <p:sp>
        <p:nvSpPr>
          <p:cNvPr id="10" name="ZoneTexte 9"/>
          <p:cNvSpPr txBox="1"/>
          <p:nvPr/>
        </p:nvSpPr>
        <p:spPr>
          <a:xfrm>
            <a:off x="7878482" y="2226665"/>
            <a:ext cx="1346180" cy="338554"/>
          </a:xfrm>
          <a:prstGeom prst="rect">
            <a:avLst/>
          </a:prstGeom>
          <a:noFill/>
        </p:spPr>
        <p:txBody>
          <a:bodyPr wrap="square" rtlCol="0">
            <a:spAutoFit/>
          </a:bodyPr>
          <a:lstStyle/>
          <a:p>
            <a:pPr algn="ctr"/>
            <a:r>
              <a:rPr lang="fr-FR" sz="1600" b="1" dirty="0"/>
              <a:t>Au T1 2026 :</a:t>
            </a:r>
            <a:endParaRPr lang="fr-FR" b="1" dirty="0"/>
          </a:p>
        </p:txBody>
      </p:sp>
      <p:graphicFrame>
        <p:nvGraphicFramePr>
          <p:cNvPr id="3" name="Graphique 2">
            <a:extLst>
              <a:ext uri="{FF2B5EF4-FFF2-40B4-BE49-F238E27FC236}">
                <a16:creationId xmlns:a16="http://schemas.microsoft.com/office/drawing/2014/main" id="{00000000-0008-0000-0700-000006000000}"/>
              </a:ext>
            </a:extLst>
          </p:cNvPr>
          <p:cNvGraphicFramePr>
            <a:graphicFrameLocks/>
          </p:cNvGraphicFramePr>
          <p:nvPr>
            <p:extLst>
              <p:ext uri="{D42A27DB-BD31-4B8C-83A1-F6EECF244321}">
                <p14:modId xmlns:p14="http://schemas.microsoft.com/office/powerpoint/2010/main" val="2062425991"/>
              </p:ext>
            </p:extLst>
          </p:nvPr>
        </p:nvGraphicFramePr>
        <p:xfrm>
          <a:off x="354563" y="1117279"/>
          <a:ext cx="8089641" cy="52562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7080" y="96046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312893" y="6568767"/>
            <a:ext cx="459273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juin 2026</a:t>
            </a:r>
            <a:endParaRPr lang="fr-FR" dirty="0"/>
          </a:p>
        </p:txBody>
      </p:sp>
      <p:sp>
        <p:nvSpPr>
          <p:cNvPr id="12" name="ZoneTexte 11"/>
          <p:cNvSpPr txBox="1"/>
          <p:nvPr/>
        </p:nvSpPr>
        <p:spPr>
          <a:xfrm>
            <a:off x="113894" y="416911"/>
            <a:ext cx="8827804" cy="523220"/>
          </a:xfrm>
          <a:prstGeom prst="rect">
            <a:avLst/>
          </a:prstGeom>
          <a:noFill/>
        </p:spPr>
        <p:txBody>
          <a:bodyPr wrap="square" rtlCol="0">
            <a:spAutoFit/>
          </a:bodyPr>
          <a:lstStyle/>
          <a:p>
            <a:r>
              <a:rPr lang="fr-FR" sz="2800" b="1" dirty="0">
                <a:solidFill>
                  <a:schemeClr val="accent1">
                    <a:lumMod val="75000"/>
                  </a:schemeClr>
                </a:solidFill>
              </a:rPr>
              <a:t>Des évolutions contrastées par secteur d’activité</a:t>
            </a:r>
            <a:endParaRPr lang="fr-FR" sz="2800" b="1" dirty="0">
              <a:solidFill>
                <a:srgbClr val="FF0000"/>
              </a:solidFill>
            </a:endParaRPr>
          </a:p>
        </p:txBody>
      </p:sp>
      <p:graphicFrame>
        <p:nvGraphicFramePr>
          <p:cNvPr id="2" name="Graphique 1">
            <a:extLst>
              <a:ext uri="{FF2B5EF4-FFF2-40B4-BE49-F238E27FC236}">
                <a16:creationId xmlns:a16="http://schemas.microsoft.com/office/drawing/2014/main" id="{00000000-0008-0000-0700-000009000000}"/>
              </a:ext>
            </a:extLst>
          </p:cNvPr>
          <p:cNvGraphicFramePr>
            <a:graphicFrameLocks/>
          </p:cNvGraphicFramePr>
          <p:nvPr>
            <p:extLst>
              <p:ext uri="{D42A27DB-BD31-4B8C-83A1-F6EECF244321}">
                <p14:modId xmlns:p14="http://schemas.microsoft.com/office/powerpoint/2010/main" val="1884562901"/>
              </p:ext>
            </p:extLst>
          </p:nvPr>
        </p:nvGraphicFramePr>
        <p:xfrm>
          <a:off x="746449" y="1308099"/>
          <a:ext cx="7697755" cy="49434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312893" y="6568767"/>
            <a:ext cx="4475181"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juin 2026</a:t>
            </a:r>
            <a:endParaRPr lang="fr-FR" dirty="0"/>
          </a:p>
        </p:txBody>
      </p:sp>
      <p:sp>
        <p:nvSpPr>
          <p:cNvPr id="14" name="ZoneTexte 13"/>
          <p:cNvSpPr txBox="1"/>
          <p:nvPr/>
        </p:nvSpPr>
        <p:spPr>
          <a:xfrm>
            <a:off x="213645" y="-71642"/>
            <a:ext cx="8827806" cy="1107996"/>
          </a:xfrm>
          <a:prstGeom prst="rect">
            <a:avLst/>
          </a:prstGeom>
          <a:noFill/>
        </p:spPr>
        <p:txBody>
          <a:bodyPr wrap="square" rtlCol="0">
            <a:spAutoFit/>
          </a:bodyPr>
          <a:lstStyle/>
          <a:p>
            <a:r>
              <a:rPr lang="fr-FR" sz="2200" b="1" dirty="0">
                <a:solidFill>
                  <a:schemeClr val="accent1">
                    <a:lumMod val="75000"/>
                  </a:schemeClr>
                </a:solidFill>
              </a:rPr>
              <a:t>Les effectifs rebondissent dans le tertiaire marchand et progressent à nouveau dans l’industrie ; dans le tertiaire non marchand et la construction, le recul se poursuit</a:t>
            </a:r>
            <a:endParaRPr lang="fr-FR" sz="2200" b="1" dirty="0">
              <a:solidFill>
                <a:srgbClr val="FF0000"/>
              </a:solidFill>
            </a:endParaRPr>
          </a:p>
        </p:txBody>
      </p:sp>
      <p:graphicFrame>
        <p:nvGraphicFramePr>
          <p:cNvPr id="3" name="Graphique 2">
            <a:extLst>
              <a:ext uri="{FF2B5EF4-FFF2-40B4-BE49-F238E27FC236}">
                <a16:creationId xmlns:a16="http://schemas.microsoft.com/office/drawing/2014/main" id="{00000000-0008-0000-0700-000002600000}"/>
              </a:ext>
            </a:extLst>
          </p:cNvPr>
          <p:cNvGraphicFramePr>
            <a:graphicFrameLocks/>
          </p:cNvGraphicFramePr>
          <p:nvPr>
            <p:extLst>
              <p:ext uri="{D42A27DB-BD31-4B8C-83A1-F6EECF244321}">
                <p14:modId xmlns:p14="http://schemas.microsoft.com/office/powerpoint/2010/main" val="3775289775"/>
              </p:ext>
            </p:extLst>
          </p:nvPr>
        </p:nvGraphicFramePr>
        <p:xfrm>
          <a:off x="727788" y="1387157"/>
          <a:ext cx="7679093" cy="47897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juin 2026</a:t>
            </a:r>
            <a:endParaRPr lang="fr-FR" dirty="0"/>
          </a:p>
        </p:txBody>
      </p:sp>
      <p:sp>
        <p:nvSpPr>
          <p:cNvPr id="12" name="ZoneTexte 11"/>
          <p:cNvSpPr txBox="1"/>
          <p:nvPr/>
        </p:nvSpPr>
        <p:spPr>
          <a:xfrm>
            <a:off x="131751" y="490775"/>
            <a:ext cx="8930354" cy="523220"/>
          </a:xfrm>
          <a:prstGeom prst="rect">
            <a:avLst/>
          </a:prstGeom>
          <a:noFill/>
        </p:spPr>
        <p:txBody>
          <a:bodyPr wrap="square" rtlCol="0">
            <a:spAutoFit/>
          </a:bodyPr>
          <a:lstStyle/>
          <a:p>
            <a:r>
              <a:rPr lang="fr-FR" sz="2800" b="1" dirty="0">
                <a:solidFill>
                  <a:schemeClr val="accent1">
                    <a:lumMod val="75000"/>
                  </a:schemeClr>
                </a:solidFill>
              </a:rPr>
              <a:t>Sur un an, la croissance de l’emploi salarié est quasi-stable</a:t>
            </a:r>
            <a:endParaRPr lang="fr-FR" sz="2800" b="1" dirty="0">
              <a:solidFill>
                <a:srgbClr val="FF0000"/>
              </a:solidFill>
            </a:endParaRPr>
          </a:p>
        </p:txBody>
      </p:sp>
      <p:pic>
        <p:nvPicPr>
          <p:cNvPr id="2" name="Image 1">
            <a:extLst>
              <a:ext uri="{FF2B5EF4-FFF2-40B4-BE49-F238E27FC236}">
                <a16:creationId xmlns:a16="http://schemas.microsoft.com/office/drawing/2014/main" id="{9F7BC0F4-C975-4C24-5200-AEC0573AFC8F}"/>
              </a:ext>
            </a:extLst>
          </p:cNvPr>
          <p:cNvPicPr>
            <a:picLocks noChangeAspect="1"/>
          </p:cNvPicPr>
          <p:nvPr/>
        </p:nvPicPr>
        <p:blipFill>
          <a:blip r:embed="rId3"/>
          <a:stretch>
            <a:fillRect/>
          </a:stretch>
        </p:blipFill>
        <p:spPr>
          <a:xfrm>
            <a:off x="162370" y="1759754"/>
            <a:ext cx="8869117" cy="3540034"/>
          </a:xfrm>
          <a:prstGeom prst="rect">
            <a:avLst/>
          </a:prstGeom>
        </p:spPr>
      </p:pic>
    </p:spTree>
    <p:extLst>
      <p:ext uri="{BB962C8B-B14F-4D97-AF65-F5344CB8AC3E}">
        <p14:creationId xmlns:p14="http://schemas.microsoft.com/office/powerpoint/2010/main" val="287630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22151" y="96520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juin 2026</a:t>
            </a:r>
            <a:endParaRPr lang="fr-FR" dirty="0"/>
          </a:p>
        </p:txBody>
      </p:sp>
      <p:sp>
        <p:nvSpPr>
          <p:cNvPr id="3" name="ZoneTexte 2">
            <a:extLst>
              <a:ext uri="{FF2B5EF4-FFF2-40B4-BE49-F238E27FC236}">
                <a16:creationId xmlns:a16="http://schemas.microsoft.com/office/drawing/2014/main" id="{80D0D633-B213-08A8-2863-CEB4BC992C7B}"/>
              </a:ext>
            </a:extLst>
          </p:cNvPr>
          <p:cNvSpPr txBox="1"/>
          <p:nvPr/>
        </p:nvSpPr>
        <p:spPr>
          <a:xfrm>
            <a:off x="122151" y="28378"/>
            <a:ext cx="8905697" cy="954107"/>
          </a:xfrm>
          <a:prstGeom prst="rect">
            <a:avLst/>
          </a:prstGeom>
          <a:noFill/>
        </p:spPr>
        <p:txBody>
          <a:bodyPr wrap="square" rtlCol="0">
            <a:spAutoFit/>
          </a:bodyPr>
          <a:lstStyle/>
          <a:p>
            <a:r>
              <a:rPr lang="fr-FR" sz="2800" b="1" dirty="0">
                <a:solidFill>
                  <a:schemeClr val="accent1">
                    <a:lumMod val="75000"/>
                  </a:schemeClr>
                </a:solidFill>
              </a:rPr>
              <a:t>Les entrées en apprentissage progressent sur un an, mais le nombre de bénéficiaires recule</a:t>
            </a:r>
          </a:p>
        </p:txBody>
      </p:sp>
      <p:graphicFrame>
        <p:nvGraphicFramePr>
          <p:cNvPr id="2" name="Graphique 1">
            <a:extLst>
              <a:ext uri="{FF2B5EF4-FFF2-40B4-BE49-F238E27FC236}">
                <a16:creationId xmlns:a16="http://schemas.microsoft.com/office/drawing/2014/main" id="{098C006A-AD7E-0311-4FFB-488EA0A51BD8}"/>
              </a:ext>
            </a:extLst>
          </p:cNvPr>
          <p:cNvGraphicFramePr>
            <a:graphicFrameLocks/>
          </p:cNvGraphicFramePr>
          <p:nvPr>
            <p:extLst>
              <p:ext uri="{D42A27DB-BD31-4B8C-83A1-F6EECF244321}">
                <p14:modId xmlns:p14="http://schemas.microsoft.com/office/powerpoint/2010/main" val="1430479972"/>
              </p:ext>
            </p:extLst>
          </p:nvPr>
        </p:nvGraphicFramePr>
        <p:xfrm>
          <a:off x="122151" y="1371603"/>
          <a:ext cx="8866750" cy="5076873"/>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3"/>
          <p:cNvSpPr txBox="1"/>
          <p:nvPr/>
        </p:nvSpPr>
        <p:spPr bwMode="auto">
          <a:xfrm>
            <a:off x="7783247" y="2316549"/>
            <a:ext cx="593842" cy="289234"/>
          </a:xfrm>
          <a:prstGeom prst="rect">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dirty="0"/>
              <a:t>12 300</a:t>
            </a:r>
          </a:p>
        </p:txBody>
      </p:sp>
    </p:spTree>
    <p:extLst>
      <p:ext uri="{BB962C8B-B14F-4D97-AF65-F5344CB8AC3E}">
        <p14:creationId xmlns:p14="http://schemas.microsoft.com/office/powerpoint/2010/main" val="1251310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25698" y="96539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a:t>Les éclairages conjoncturels départementaux - Var</a:t>
            </a:r>
          </a:p>
        </p:txBody>
      </p:sp>
      <p:sp>
        <p:nvSpPr>
          <p:cNvPr id="3" name="Espace réservé de la date 2"/>
          <p:cNvSpPr>
            <a:spLocks noGrp="1"/>
          </p:cNvSpPr>
          <p:nvPr>
            <p:ph type="dt" sz="half" idx="10"/>
          </p:nvPr>
        </p:nvSpPr>
        <p:spPr/>
        <p:txBody>
          <a:bodyPr/>
          <a:lstStyle/>
          <a:p>
            <a:r>
              <a:rPr lang="fr-FR"/>
              <a:t>Edition juin 2026</a:t>
            </a:r>
            <a:endParaRPr lang="fr-FR" dirty="0"/>
          </a:p>
        </p:txBody>
      </p:sp>
      <p:sp>
        <p:nvSpPr>
          <p:cNvPr id="12" name="ZoneTexte 11"/>
          <p:cNvSpPr txBox="1"/>
          <p:nvPr/>
        </p:nvSpPr>
        <p:spPr>
          <a:xfrm>
            <a:off x="7570789" y="3830351"/>
            <a:ext cx="1652756" cy="338554"/>
          </a:xfrm>
          <a:prstGeom prst="rect">
            <a:avLst/>
          </a:prstGeom>
          <a:noFill/>
        </p:spPr>
        <p:txBody>
          <a:bodyPr wrap="square" rtlCol="0">
            <a:spAutoFit/>
          </a:bodyPr>
          <a:lstStyle/>
          <a:p>
            <a:pPr algn="ctr"/>
            <a:r>
              <a:rPr lang="fr-FR" sz="1600" b="1" dirty="0">
                <a:solidFill>
                  <a:schemeClr val="accent1">
                    <a:lumMod val="75000"/>
                  </a:schemeClr>
                </a:solidFill>
              </a:rPr>
              <a:t>7,9 % (+0,2 pt)</a:t>
            </a:r>
            <a:endParaRPr lang="fr-FR" sz="1600" b="1" dirty="0">
              <a:solidFill>
                <a:srgbClr val="FF0000"/>
              </a:solidFill>
            </a:endParaRPr>
          </a:p>
        </p:txBody>
      </p:sp>
      <p:sp>
        <p:nvSpPr>
          <p:cNvPr id="13" name="ZoneTexte 12"/>
          <p:cNvSpPr txBox="1"/>
          <p:nvPr/>
        </p:nvSpPr>
        <p:spPr>
          <a:xfrm>
            <a:off x="7611014" y="4104494"/>
            <a:ext cx="1572743" cy="338554"/>
          </a:xfrm>
          <a:prstGeom prst="rect">
            <a:avLst/>
          </a:prstGeom>
          <a:noFill/>
        </p:spPr>
        <p:txBody>
          <a:bodyPr wrap="square" rtlCol="0">
            <a:spAutoFit/>
          </a:bodyPr>
          <a:lstStyle/>
          <a:p>
            <a:pPr algn="ctr"/>
            <a:r>
              <a:rPr lang="fr-FR" sz="1600" b="1" dirty="0">
                <a:solidFill>
                  <a:schemeClr val="accent3">
                    <a:lumMod val="75000"/>
                  </a:schemeClr>
                </a:solidFill>
              </a:rPr>
              <a:t>7,9 % (+0,2 pt)</a:t>
            </a:r>
            <a:endParaRPr lang="fr-FR" b="1" dirty="0">
              <a:solidFill>
                <a:srgbClr val="FF0000"/>
              </a:solidFill>
            </a:endParaRPr>
          </a:p>
        </p:txBody>
      </p:sp>
      <p:sp>
        <p:nvSpPr>
          <p:cNvPr id="11" name="ZoneTexte 10"/>
          <p:cNvSpPr txBox="1"/>
          <p:nvPr/>
        </p:nvSpPr>
        <p:spPr>
          <a:xfrm>
            <a:off x="7583853" y="3556208"/>
            <a:ext cx="1595602" cy="338554"/>
          </a:xfrm>
          <a:prstGeom prst="rect">
            <a:avLst/>
          </a:prstGeom>
          <a:noFill/>
        </p:spPr>
        <p:txBody>
          <a:bodyPr wrap="square" rtlCol="0">
            <a:spAutoFit/>
          </a:bodyPr>
          <a:lstStyle/>
          <a:p>
            <a:pPr algn="ctr"/>
            <a:r>
              <a:rPr lang="fr-FR" sz="1600" b="1" dirty="0">
                <a:solidFill>
                  <a:schemeClr val="accent6">
                    <a:lumMod val="75000"/>
                  </a:schemeClr>
                </a:solidFill>
              </a:rPr>
              <a:t>8,5 % (+0,1 pt)</a:t>
            </a:r>
          </a:p>
        </p:txBody>
      </p:sp>
      <p:sp>
        <p:nvSpPr>
          <p:cNvPr id="2" name="ZoneTexte 1">
            <a:extLst>
              <a:ext uri="{FF2B5EF4-FFF2-40B4-BE49-F238E27FC236}">
                <a16:creationId xmlns:a16="http://schemas.microsoft.com/office/drawing/2014/main" id="{F84D798C-F463-C91D-764F-E349DEE23EE9}"/>
              </a:ext>
            </a:extLst>
          </p:cNvPr>
          <p:cNvSpPr txBox="1"/>
          <p:nvPr/>
        </p:nvSpPr>
        <p:spPr>
          <a:xfrm>
            <a:off x="7358737" y="2386816"/>
            <a:ext cx="2043680" cy="1200329"/>
          </a:xfrm>
          <a:prstGeom prst="rect">
            <a:avLst/>
          </a:prstGeom>
          <a:noFill/>
        </p:spPr>
        <p:txBody>
          <a:bodyPr wrap="square" rtlCol="0">
            <a:spAutoFit/>
          </a:bodyPr>
          <a:lstStyle/>
          <a:p>
            <a:pPr algn="ctr"/>
            <a:r>
              <a:rPr lang="fr-FR" dirty="0">
                <a:solidFill>
                  <a:srgbClr val="002060"/>
                </a:solidFill>
              </a:rPr>
              <a:t>Taux au T1 2026 (évolution par rapport</a:t>
            </a:r>
          </a:p>
          <a:p>
            <a:pPr algn="ctr"/>
            <a:r>
              <a:rPr lang="fr-FR" dirty="0">
                <a:solidFill>
                  <a:srgbClr val="002060"/>
                </a:solidFill>
              </a:rPr>
              <a:t>au T4 2025) :</a:t>
            </a:r>
            <a:endParaRPr lang="fr-FR" dirty="0"/>
          </a:p>
        </p:txBody>
      </p:sp>
      <p:sp>
        <p:nvSpPr>
          <p:cNvPr id="10" name="ZoneTexte 9">
            <a:extLst>
              <a:ext uri="{FF2B5EF4-FFF2-40B4-BE49-F238E27FC236}">
                <a16:creationId xmlns:a16="http://schemas.microsoft.com/office/drawing/2014/main" id="{FA6BA605-8AF7-1E0F-077D-8287E23E39A2}"/>
              </a:ext>
            </a:extLst>
          </p:cNvPr>
          <p:cNvSpPr txBox="1"/>
          <p:nvPr/>
        </p:nvSpPr>
        <p:spPr>
          <a:xfrm>
            <a:off x="96069" y="334294"/>
            <a:ext cx="9047931" cy="523220"/>
          </a:xfrm>
          <a:prstGeom prst="rect">
            <a:avLst/>
          </a:prstGeom>
          <a:noFill/>
        </p:spPr>
        <p:txBody>
          <a:bodyPr wrap="square" rtlCol="0">
            <a:spAutoFit/>
          </a:bodyPr>
          <a:lstStyle/>
          <a:p>
            <a:r>
              <a:rPr lang="fr-FR" sz="2800" b="1" dirty="0">
                <a:solidFill>
                  <a:schemeClr val="accent1">
                    <a:lumMod val="75000"/>
                  </a:schemeClr>
                </a:solidFill>
              </a:rPr>
              <a:t>La remontée progressive du taux de chômage se poursuit</a:t>
            </a:r>
          </a:p>
        </p:txBody>
      </p:sp>
      <p:graphicFrame>
        <p:nvGraphicFramePr>
          <p:cNvPr id="4" name="Graphique 3">
            <a:extLst>
              <a:ext uri="{FF2B5EF4-FFF2-40B4-BE49-F238E27FC236}">
                <a16:creationId xmlns:a16="http://schemas.microsoft.com/office/drawing/2014/main" id="{00000000-0008-0000-0200-000006140000}"/>
              </a:ext>
            </a:extLst>
          </p:cNvPr>
          <p:cNvGraphicFramePr>
            <a:graphicFrameLocks/>
          </p:cNvGraphicFramePr>
          <p:nvPr>
            <p:extLst>
              <p:ext uri="{D42A27DB-BD31-4B8C-83A1-F6EECF244321}">
                <p14:modId xmlns:p14="http://schemas.microsoft.com/office/powerpoint/2010/main" val="2852898386"/>
              </p:ext>
            </p:extLst>
          </p:nvPr>
        </p:nvGraphicFramePr>
        <p:xfrm>
          <a:off x="323106" y="1766962"/>
          <a:ext cx="7635089" cy="4255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10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4667" y="-72106"/>
            <a:ext cx="8889333" cy="954107"/>
          </a:xfrm>
          <a:prstGeom prst="rect">
            <a:avLst/>
          </a:prstGeom>
          <a:noFill/>
        </p:spPr>
        <p:txBody>
          <a:bodyPr wrap="square" rtlCol="0">
            <a:spAutoFit/>
          </a:bodyPr>
          <a:lstStyle/>
          <a:p>
            <a:r>
              <a:rPr lang="fr-FR" sz="2800" b="1" dirty="0">
                <a:solidFill>
                  <a:schemeClr val="accent1">
                    <a:lumMod val="75000"/>
                  </a:schemeClr>
                </a:solidFill>
              </a:rPr>
              <a:t>Un taux qui se situe dans la moyenne des départements comparables</a:t>
            </a:r>
          </a:p>
        </p:txBody>
      </p:sp>
      <p:cxnSp>
        <p:nvCxnSpPr>
          <p:cNvPr id="6" name="Connecteur droit 5"/>
          <p:cNvCxnSpPr/>
          <p:nvPr/>
        </p:nvCxnSpPr>
        <p:spPr>
          <a:xfrm>
            <a:off x="254667" y="82501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juin 2026</a:t>
            </a:r>
            <a:endParaRPr lang="fr-FR" dirty="0"/>
          </a:p>
        </p:txBody>
      </p:sp>
      <p:graphicFrame>
        <p:nvGraphicFramePr>
          <p:cNvPr id="3" name="Graphique 2">
            <a:extLst>
              <a:ext uri="{FF2B5EF4-FFF2-40B4-BE49-F238E27FC236}">
                <a16:creationId xmlns:a16="http://schemas.microsoft.com/office/drawing/2014/main" id="{F3222596-FE56-11F3-CEAB-ACD65832FF35}"/>
              </a:ext>
            </a:extLst>
          </p:cNvPr>
          <p:cNvGraphicFramePr>
            <a:graphicFrameLocks/>
          </p:cNvGraphicFramePr>
          <p:nvPr/>
        </p:nvGraphicFramePr>
        <p:xfrm>
          <a:off x="1109662" y="1062037"/>
          <a:ext cx="6924675" cy="4733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2069479"/>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2AE89B-080E-49C5-92D1-0FC918E24C08}">
  <ds:schemaRefs>
    <ds:schemaRef ds:uri="http://schemas.microsoft.com/sharepoint/events"/>
  </ds:schemaRefs>
</ds:datastoreItem>
</file>

<file path=customXml/itemProps2.xml><?xml version="1.0" encoding="utf-8"?>
<ds:datastoreItem xmlns:ds="http://schemas.openxmlformats.org/officeDocument/2006/customXml" ds:itemID="{9F75A013-2665-47DA-9765-AD20C70A5351}">
  <ds:schemaRefs>
    <ds:schemaRef ds:uri="http://purl.org/dc/elements/1.1/"/>
    <ds:schemaRef ds:uri="http://schemas.microsoft.com/office/2006/metadata/properties"/>
    <ds:schemaRef ds:uri="ab994d58-9349-46a1-8cee-b96a64c5dc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ff91c20-40e6-4ab5-a5ac-9b5646c66526"/>
    <ds:schemaRef ds:uri="http://www.w3.org/XML/1998/namespace"/>
    <ds:schemaRef ds:uri="http://purl.org/dc/dcmitype/"/>
  </ds:schemaRefs>
</ds:datastoreItem>
</file>

<file path=customXml/itemProps3.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CD4B930-2EF4-44AA-B4F3-1B1D22FE6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12788</TotalTime>
  <Words>1754</Words>
  <Application>Microsoft Office PowerPoint</Application>
  <PresentationFormat>Affichage à l'écran (4:3)</PresentationFormat>
  <Paragraphs>220</Paragraphs>
  <Slides>16</Slides>
  <Notes>16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MEYER, Virginie (DREETS-PACA)</cp:lastModifiedBy>
  <cp:revision>1044</cp:revision>
  <cp:lastPrinted>2018-10-09T12:30:48Z</cp:lastPrinted>
  <dcterms:created xsi:type="dcterms:W3CDTF">2018-05-30T13:27:07Z</dcterms:created>
  <dcterms:modified xsi:type="dcterms:W3CDTF">2026-06-22T12:25:59Z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y fmtid="{D5CDD505-2E9C-101B-9397-08002B2CF9AE}" pid="4" name="MSIP_Label_3094c1fb-3db8-4cce-b079-9b022302847f_Enabled">
    <vt:lpwstr>true</vt:lpwstr>
  </property>
  <property fmtid="{D5CDD505-2E9C-101B-9397-08002B2CF9AE}" pid="5" name="MSIP_Label_3094c1fb-3db8-4cce-b079-9b022302847f_SetDate">
    <vt:lpwstr>2025-09-15T09:19:47Z</vt:lpwstr>
  </property>
  <property fmtid="{D5CDD505-2E9C-101B-9397-08002B2CF9AE}" pid="6" name="MSIP_Label_3094c1fb-3db8-4cce-b079-9b022302847f_Method">
    <vt:lpwstr>Standard</vt:lpwstr>
  </property>
  <property fmtid="{D5CDD505-2E9C-101B-9397-08002B2CF9AE}" pid="7" name="MSIP_Label_3094c1fb-3db8-4cce-b079-9b022302847f_Name">
    <vt:lpwstr>[Prod v5] C1 - Standard</vt:lpwstr>
  </property>
  <property fmtid="{D5CDD505-2E9C-101B-9397-08002B2CF9AE}" pid="8" name="MSIP_Label_3094c1fb-3db8-4cce-b079-9b022302847f_SiteId">
    <vt:lpwstr>035e5292-5a25-4509-bb08-a555f7d31a8b</vt:lpwstr>
  </property>
  <property fmtid="{D5CDD505-2E9C-101B-9397-08002B2CF9AE}" pid="9" name="MSIP_Label_3094c1fb-3db8-4cce-b079-9b022302847f_ActionId">
    <vt:lpwstr>9b42108e-cd95-4545-90f0-c98b12fd3763</vt:lpwstr>
  </property>
  <property fmtid="{D5CDD505-2E9C-101B-9397-08002B2CF9AE}" pid="10" name="MSIP_Label_3094c1fb-3db8-4cce-b079-9b022302847f_ContentBits">
    <vt:lpwstr>0</vt:lpwstr>
  </property>
  <property fmtid="{D5CDD505-2E9C-101B-9397-08002B2CF9AE}" pid="11" name="MSIP_Label_3094c1fb-3db8-4cce-b079-9b022302847f_Tag">
    <vt:lpwstr>10, 3, 0, 1</vt:lpwstr>
  </property>
</Properties>
</file>