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0" r:id="rId9"/>
    <p:sldId id="292" r:id="rId10"/>
    <p:sldId id="293" r:id="rId11"/>
    <p:sldId id="316" r:id="rId12"/>
    <p:sldId id="261" r:id="rId13"/>
    <p:sldId id="314" r:id="rId14"/>
    <p:sldId id="305" r:id="rId15"/>
    <p:sldId id="302" r:id="rId16"/>
    <p:sldId id="296" r:id="rId17"/>
    <p:sldId id="304" r:id="rId18"/>
    <p:sldId id="271" r:id="rId19"/>
    <p:sldId id="272" r:id="rId20"/>
    <p:sldId id="317" r:id="rId21"/>
    <p:sldId id="318" r:id="rId22"/>
    <p:sldId id="315"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306" autoAdjust="0"/>
  </p:normalViewPr>
  <p:slideViewPr>
    <p:cSldViewPr snapToGrid="0" snapToObjects="1">
      <p:cViewPr varScale="1">
        <p:scale>
          <a:sx n="111" d="100"/>
          <a:sy n="111" d="100"/>
        </p:scale>
        <p:origin x="10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3\2023-T2\01%20-%20Fichiers%20de%20travail\DEFM-Ch&#244;mage\2023_T2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3\2023-T2\01%20-%20Fichiers%20de%20travail\DEFM-Ch&#244;mage\2023_T2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3\2023-T2\01%20-%20Fichiers%20de%20travail\DEFM-Ch&#244;mage\2023_T2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3\2023-T2\01%20-%20Fichiers%20de%20travail\DEFM-Ch&#244;mage\2023_T2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3\2023-T2\01%20-%20Fichiers%20de%20travail\Prestations%20sociales\2023-T2%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olaris.social.gouv.fr\DREETS-PACA$\Users\Cab-SESE\10%20-%20Notes%20de%20conjoncture\01%20-%20Notes\2023\2023-T2\01%20-%20Fichiers%20de%20travail\DPAE\dpae_dep_eclairageconj.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3\2023-T2\01%20-%20Fichiers%20de%20travail\Politiques%20emploi\2023_T2_Politiques%20de%20l'emploi_note.xls"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3\2023-T2\01%20-%20Fichiers%20de%20travail\Politiques%20emploi\2023_T2_Politiques%20de%20l'emploi_note.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3\2023-T2\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2013)</a:t>
            </a:r>
          </a:p>
        </c:rich>
      </c:tx>
      <c:layout>
        <c:manualLayout>
          <c:xMode val="edge"/>
          <c:yMode val="edge"/>
          <c:x val="0.23543866074268258"/>
          <c:y val="3.8252343912373223E-4"/>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2'!$E$10:$E$51</c:f>
              <c:numCache>
                <c:formatCode>#\ ##0.0</c:formatCode>
                <c:ptCount val="42"/>
                <c:pt idx="0">
                  <c:v>100</c:v>
                </c:pt>
                <c:pt idx="1">
                  <c:v>100.08468046731946</c:v>
                </c:pt>
                <c:pt idx="2">
                  <c:v>100.25583714414144</c:v>
                </c:pt>
                <c:pt idx="3">
                  <c:v>100.62121456144891</c:v>
                </c:pt>
                <c:pt idx="4">
                  <c:v>100.73670323059633</c:v>
                </c:pt>
                <c:pt idx="5">
                  <c:v>100.6662203499116</c:v>
                </c:pt>
                <c:pt idx="6">
                  <c:v>100.68939664746159</c:v>
                </c:pt>
                <c:pt idx="7">
                  <c:v>100.87632218532848</c:v>
                </c:pt>
                <c:pt idx="8">
                  <c:v>100.81094594647679</c:v>
                </c:pt>
                <c:pt idx="9">
                  <c:v>101.18350633251647</c:v>
                </c:pt>
                <c:pt idx="10">
                  <c:v>101.1020806479038</c:v>
                </c:pt>
                <c:pt idx="11">
                  <c:v>101.54770529401634</c:v>
                </c:pt>
                <c:pt idx="12">
                  <c:v>101.9432175098331</c:v>
                </c:pt>
                <c:pt idx="13">
                  <c:v>102.33440872102193</c:v>
                </c:pt>
                <c:pt idx="14">
                  <c:v>102.52172707749135</c:v>
                </c:pt>
                <c:pt idx="15">
                  <c:v>102.60882057336926</c:v>
                </c:pt>
                <c:pt idx="16">
                  <c:v>103.09810420130721</c:v>
                </c:pt>
                <c:pt idx="17">
                  <c:v>103.53952007667822</c:v>
                </c:pt>
                <c:pt idx="18">
                  <c:v>103.63525558181206</c:v>
                </c:pt>
                <c:pt idx="19">
                  <c:v>103.93688415162126</c:v>
                </c:pt>
                <c:pt idx="20">
                  <c:v>104.57701012293541</c:v>
                </c:pt>
                <c:pt idx="21">
                  <c:v>104.53840166599981</c:v>
                </c:pt>
                <c:pt idx="22">
                  <c:v>104.52044424416933</c:v>
                </c:pt>
                <c:pt idx="23">
                  <c:v>104.71629237600824</c:v>
                </c:pt>
                <c:pt idx="24">
                  <c:v>105.30136762602325</c:v>
                </c:pt>
                <c:pt idx="25">
                  <c:v>105.73947260174424</c:v>
                </c:pt>
                <c:pt idx="26">
                  <c:v>106.11433378245594</c:v>
                </c:pt>
                <c:pt idx="27">
                  <c:v>106.51405476901425</c:v>
                </c:pt>
                <c:pt idx="28">
                  <c:v>104.4715102696812</c:v>
                </c:pt>
                <c:pt idx="29">
                  <c:v>103.73879134205355</c:v>
                </c:pt>
                <c:pt idx="30">
                  <c:v>106.15861005065679</c:v>
                </c:pt>
                <c:pt idx="31">
                  <c:v>106.38414404545922</c:v>
                </c:pt>
                <c:pt idx="32">
                  <c:v>106.97898364359457</c:v>
                </c:pt>
                <c:pt idx="33">
                  <c:v>108.71221155189723</c:v>
                </c:pt>
                <c:pt idx="34">
                  <c:v>109.82046506355525</c:v>
                </c:pt>
                <c:pt idx="35">
                  <c:v>110.98685572838953</c:v>
                </c:pt>
                <c:pt idx="36">
                  <c:v>111.26205321794195</c:v>
                </c:pt>
                <c:pt idx="37">
                  <c:v>111.95386289396201</c:v>
                </c:pt>
                <c:pt idx="38">
                  <c:v>112.10790390310177</c:v>
                </c:pt>
                <c:pt idx="39">
                  <c:v>112.39460536601436</c:v>
                </c:pt>
                <c:pt idx="40">
                  <c:v>112.91267698582432</c:v>
                </c:pt>
                <c:pt idx="41">
                  <c:v>113.05061243225984</c:v>
                </c:pt>
              </c:numCache>
            </c:numRef>
          </c:val>
          <c:smooth val="0"/>
          <c:extLst>
            <c:ext xmlns:c16="http://schemas.microsoft.com/office/drawing/2014/chart" uri="{C3380CC4-5D6E-409C-BE32-E72D297353CC}">
              <c16:uniqueId val="{00000000-E8AB-4F1F-8000-95FF5C72544B}"/>
            </c:ext>
          </c:extLst>
        </c:ser>
        <c:ser>
          <c:idx val="1"/>
          <c:order val="1"/>
          <c:tx>
            <c:v>France métropolitaine</c:v>
          </c:tx>
          <c:spPr>
            <a:ln w="28575">
              <a:solidFill>
                <a:srgbClr val="0000FF"/>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2'!$C$10:$C$51</c:f>
              <c:numCache>
                <c:formatCode>#\ ##0.0</c:formatCode>
                <c:ptCount val="42"/>
                <c:pt idx="0">
                  <c:v>100</c:v>
                </c:pt>
                <c:pt idx="1">
                  <c:v>99.847122324539001</c:v>
                </c:pt>
                <c:pt idx="2">
                  <c:v>100.04727755887039</c:v>
                </c:pt>
                <c:pt idx="3">
                  <c:v>100.33645032609044</c:v>
                </c:pt>
                <c:pt idx="4">
                  <c:v>100.33306715045873</c:v>
                </c:pt>
                <c:pt idx="5">
                  <c:v>100.38985717246823</c:v>
                </c:pt>
                <c:pt idx="6">
                  <c:v>100.25193293031495</c:v>
                </c:pt>
                <c:pt idx="7">
                  <c:v>100.34836269198159</c:v>
                </c:pt>
                <c:pt idx="8">
                  <c:v>100.27931943794751</c:v>
                </c:pt>
                <c:pt idx="9">
                  <c:v>100.50289481962842</c:v>
                </c:pt>
                <c:pt idx="10">
                  <c:v>100.58963845116899</c:v>
                </c:pt>
                <c:pt idx="11">
                  <c:v>100.73505971393719</c:v>
                </c:pt>
                <c:pt idx="12">
                  <c:v>100.92880716590678</c:v>
                </c:pt>
                <c:pt idx="13">
                  <c:v>101.14228674807227</c:v>
                </c:pt>
                <c:pt idx="14">
                  <c:v>101.47374211520201</c:v>
                </c:pt>
                <c:pt idx="15">
                  <c:v>101.51961893741522</c:v>
                </c:pt>
                <c:pt idx="16">
                  <c:v>102.01101782116959</c:v>
                </c:pt>
                <c:pt idx="17">
                  <c:v>102.47327296156345</c:v>
                </c:pt>
                <c:pt idx="18">
                  <c:v>102.49480837373137</c:v>
                </c:pt>
                <c:pt idx="19">
                  <c:v>102.84797101198595</c:v>
                </c:pt>
                <c:pt idx="20">
                  <c:v>103.17718949370773</c:v>
                </c:pt>
                <c:pt idx="21">
                  <c:v>103.27304091561021</c:v>
                </c:pt>
                <c:pt idx="22">
                  <c:v>103.17108504519885</c:v>
                </c:pt>
                <c:pt idx="23">
                  <c:v>103.46072324571986</c:v>
                </c:pt>
                <c:pt idx="24">
                  <c:v>104.05024794634787</c:v>
                </c:pt>
                <c:pt idx="25">
                  <c:v>104.34657030418578</c:v>
                </c:pt>
                <c:pt idx="26">
                  <c:v>104.58458447427206</c:v>
                </c:pt>
                <c:pt idx="27">
                  <c:v>104.94252573186277</c:v>
                </c:pt>
                <c:pt idx="28">
                  <c:v>103.05932996110585</c:v>
                </c:pt>
                <c:pt idx="29">
                  <c:v>102.83220545433038</c:v>
                </c:pt>
                <c:pt idx="30">
                  <c:v>104.73991056560085</c:v>
                </c:pt>
                <c:pt idx="31">
                  <c:v>104.61402321699617</c:v>
                </c:pt>
                <c:pt idx="32">
                  <c:v>105.22520840788805</c:v>
                </c:pt>
                <c:pt idx="33">
                  <c:v>106.52455927032601</c:v>
                </c:pt>
                <c:pt idx="34">
                  <c:v>107.51610001528501</c:v>
                </c:pt>
                <c:pt idx="35">
                  <c:v>108.14768024432388</c:v>
                </c:pt>
                <c:pt idx="36">
                  <c:v>108.47396694975279</c:v>
                </c:pt>
                <c:pt idx="37">
                  <c:v>108.93258757404405</c:v>
                </c:pt>
                <c:pt idx="38">
                  <c:v>109.35526344326138</c:v>
                </c:pt>
                <c:pt idx="39">
                  <c:v>109.5552110693468</c:v>
                </c:pt>
                <c:pt idx="40">
                  <c:v>109.96992391973259</c:v>
                </c:pt>
                <c:pt idx="41">
                  <c:v>110.05370454139307</c:v>
                </c:pt>
              </c:numCache>
            </c:numRef>
          </c:val>
          <c:smooth val="0"/>
          <c:extLst>
            <c:ext xmlns:c16="http://schemas.microsoft.com/office/drawing/2014/chart" uri="{C3380CC4-5D6E-409C-BE32-E72D297353CC}">
              <c16:uniqueId val="{00000001-E8AB-4F1F-8000-95FF5C72544B}"/>
            </c:ext>
          </c:extLst>
        </c:ser>
        <c:ser>
          <c:idx val="2"/>
          <c:order val="2"/>
          <c:tx>
            <c:strRef>
              <c:f>'Données graph 1 et 2'!$K$8:$K$9</c:f>
              <c:strCache>
                <c:ptCount val="2"/>
                <c:pt idx="0">
                  <c:v>Var</c:v>
                </c:pt>
              </c:strCache>
            </c:strRef>
          </c:tx>
          <c:spPr>
            <a:ln w="28575"/>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2'!$K$10:$K$51</c:f>
              <c:numCache>
                <c:formatCode>#\ ##0.0</c:formatCode>
                <c:ptCount val="42"/>
                <c:pt idx="0">
                  <c:v>100</c:v>
                </c:pt>
                <c:pt idx="1">
                  <c:v>99.825381886038173</c:v>
                </c:pt>
                <c:pt idx="2">
                  <c:v>100.1765761894698</c:v>
                </c:pt>
                <c:pt idx="3">
                  <c:v>100.10625960052376</c:v>
                </c:pt>
                <c:pt idx="4">
                  <c:v>100.40173936883832</c:v>
                </c:pt>
                <c:pt idx="5">
                  <c:v>100.10319928943416</c:v>
                </c:pt>
                <c:pt idx="6">
                  <c:v>100.01711817138927</c:v>
                </c:pt>
                <c:pt idx="7">
                  <c:v>100.06577448321843</c:v>
                </c:pt>
                <c:pt idx="8">
                  <c:v>99.569033711195729</c:v>
                </c:pt>
                <c:pt idx="9">
                  <c:v>100.09844894473829</c:v>
                </c:pt>
                <c:pt idx="10">
                  <c:v>100.12092255526149</c:v>
                </c:pt>
                <c:pt idx="11">
                  <c:v>100.42880991400764</c:v>
                </c:pt>
                <c:pt idx="12">
                  <c:v>100.87561295519846</c:v>
                </c:pt>
                <c:pt idx="13">
                  <c:v>101.21906443523518</c:v>
                </c:pt>
                <c:pt idx="14">
                  <c:v>101.02946021084971</c:v>
                </c:pt>
                <c:pt idx="15">
                  <c:v>101.06934002687549</c:v>
                </c:pt>
                <c:pt idx="16">
                  <c:v>101.71270577373046</c:v>
                </c:pt>
                <c:pt idx="17">
                  <c:v>102.19342868467167</c:v>
                </c:pt>
                <c:pt idx="18">
                  <c:v>102.24911182271678</c:v>
                </c:pt>
                <c:pt idx="19">
                  <c:v>102.55855088004186</c:v>
                </c:pt>
                <c:pt idx="20">
                  <c:v>103.38103980073679</c:v>
                </c:pt>
                <c:pt idx="21">
                  <c:v>102.88903141771864</c:v>
                </c:pt>
                <c:pt idx="22">
                  <c:v>102.7318735721519</c:v>
                </c:pt>
                <c:pt idx="23">
                  <c:v>102.91405924572594</c:v>
                </c:pt>
                <c:pt idx="24">
                  <c:v>103.74657108915761</c:v>
                </c:pt>
                <c:pt idx="25">
                  <c:v>104.22202696016483</c:v>
                </c:pt>
                <c:pt idx="26">
                  <c:v>104.73229042763681</c:v>
                </c:pt>
                <c:pt idx="27">
                  <c:v>105.29692595774279</c:v>
                </c:pt>
                <c:pt idx="28">
                  <c:v>103.73380150917428</c:v>
                </c:pt>
                <c:pt idx="29">
                  <c:v>102.63480999639924</c:v>
                </c:pt>
                <c:pt idx="30">
                  <c:v>104.87590323061009</c:v>
                </c:pt>
                <c:pt idx="31">
                  <c:v>105.51726799160035</c:v>
                </c:pt>
                <c:pt idx="32">
                  <c:v>106.08072428845736</c:v>
                </c:pt>
                <c:pt idx="33">
                  <c:v>107.77327833099173</c:v>
                </c:pt>
                <c:pt idx="34">
                  <c:v>109.03530150735294</c:v>
                </c:pt>
                <c:pt idx="35">
                  <c:v>109.94919247030468</c:v>
                </c:pt>
                <c:pt idx="36">
                  <c:v>110.02143610106954</c:v>
                </c:pt>
                <c:pt idx="37">
                  <c:v>110.49765794695662</c:v>
                </c:pt>
                <c:pt idx="38">
                  <c:v>110.63147388312035</c:v>
                </c:pt>
                <c:pt idx="39">
                  <c:v>110.99260261456499</c:v>
                </c:pt>
                <c:pt idx="40">
                  <c:v>111.50215014998088</c:v>
                </c:pt>
                <c:pt idx="41">
                  <c:v>111.17207589318336</c:v>
                </c:pt>
              </c:numCache>
            </c:numRef>
          </c:val>
          <c:smooth val="0"/>
          <c:extLst>
            <c:ext xmlns:c16="http://schemas.microsoft.com/office/drawing/2014/chart" uri="{C3380CC4-5D6E-409C-BE32-E72D297353CC}">
              <c16:uniqueId val="{00000002-E8AB-4F1F-8000-95FF5C72544B}"/>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4"/>
        <c:tickMarkSkip val="4"/>
        <c:noMultiLvlLbl val="0"/>
      </c:catAx>
      <c:valAx>
        <c:axId val="211022592"/>
        <c:scaling>
          <c:orientation val="minMax"/>
          <c:max val="114"/>
          <c:min val="98"/>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trim'!$A$21:$B$100</c:f>
              <c:multiLvlStrCache>
                <c:ptCount val="6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pt idx="48">
                    <c:v>2025</c:v>
                  </c:pt>
                  <c:pt idx="52">
                    <c:v>2026</c:v>
                  </c:pt>
                  <c:pt idx="56">
                    <c:v>2027</c:v>
                  </c:pt>
                  <c:pt idx="60">
                    <c:v>2028</c:v>
                  </c:pt>
                </c:lvl>
              </c:multiLvlStrCache>
            </c:multiLvlStrRef>
          </c:cat>
          <c:val>
            <c:numRef>
              <c:f>dep83_trim!$BG$79:$BG$121</c:f>
              <c:numCache>
                <c:formatCode>#\ ##0.0</c:formatCode>
                <c:ptCount val="43"/>
                <c:pt idx="0">
                  <c:v>2.2415329768270986</c:v>
                </c:pt>
                <c:pt idx="1">
                  <c:v>1.5211611384736035</c:v>
                </c:pt>
                <c:pt idx="2">
                  <c:v>1.1162630946247809</c:v>
                </c:pt>
                <c:pt idx="3">
                  <c:v>2.1144701086956541</c:v>
                </c:pt>
                <c:pt idx="4">
                  <c:v>1.4636174636174504</c:v>
                </c:pt>
                <c:pt idx="5">
                  <c:v>1.5408573067781317</c:v>
                </c:pt>
                <c:pt idx="6">
                  <c:v>1.7354104447493857</c:v>
                </c:pt>
                <c:pt idx="7">
                  <c:v>1.4717549984131884</c:v>
                </c:pt>
                <c:pt idx="8">
                  <c:v>2.3143985300441816</c:v>
                </c:pt>
                <c:pt idx="9">
                  <c:v>2.7778839173130399</c:v>
                </c:pt>
                <c:pt idx="10">
                  <c:v>0.47215406349914169</c:v>
                </c:pt>
                <c:pt idx="11">
                  <c:v>1.150786308973184</c:v>
                </c:pt>
                <c:pt idx="12">
                  <c:v>0.19022534386887724</c:v>
                </c:pt>
                <c:pt idx="13">
                  <c:v>-0.13874689645099192</c:v>
                </c:pt>
                <c:pt idx="14">
                  <c:v>0.97623400365631774</c:v>
                </c:pt>
                <c:pt idx="15">
                  <c:v>8.6902994532356281E-2</c:v>
                </c:pt>
                <c:pt idx="16">
                  <c:v>1.2445280561484751</c:v>
                </c:pt>
                <c:pt idx="17">
                  <c:v>0.82901554404146705</c:v>
                </c:pt>
                <c:pt idx="18">
                  <c:v>0.86472693766168618</c:v>
                </c:pt>
                <c:pt idx="19">
                  <c:v>0.77650117704930466</c:v>
                </c:pt>
                <c:pt idx="20">
                  <c:v>0.11156823094622403</c:v>
                </c:pt>
                <c:pt idx="21">
                  <c:v>0.65473288291426623</c:v>
                </c:pt>
                <c:pt idx="22">
                  <c:v>0.19375821742440014</c:v>
                </c:pt>
                <c:pt idx="23">
                  <c:v>-0.19683679812141364</c:v>
                </c:pt>
                <c:pt idx="24">
                  <c:v>-0.13494342756306121</c:v>
                </c:pt>
                <c:pt idx="25">
                  <c:v>-1.2230614649019533</c:v>
                </c:pt>
                <c:pt idx="26">
                  <c:v>-1.4381423410151251</c:v>
                </c:pt>
                <c:pt idx="27">
                  <c:v>-1.6513043168795982</c:v>
                </c:pt>
                <c:pt idx="28">
                  <c:v>-1.194137868644829</c:v>
                </c:pt>
                <c:pt idx="29">
                  <c:v>9.8370261856802763</c:v>
                </c:pt>
                <c:pt idx="30">
                  <c:v>-3.0109032709812911</c:v>
                </c:pt>
                <c:pt idx="31">
                  <c:v>-3.1112486248624949</c:v>
                </c:pt>
                <c:pt idx="32">
                  <c:v>-0.3796614980661972</c:v>
                </c:pt>
                <c:pt idx="33">
                  <c:v>0.40604074654508882</c:v>
                </c:pt>
                <c:pt idx="34">
                  <c:v>-3.788577509755231</c:v>
                </c:pt>
                <c:pt idx="35">
                  <c:v>-3.1192389941744669</c:v>
                </c:pt>
                <c:pt idx="36">
                  <c:v>-3.2044451210229918</c:v>
                </c:pt>
                <c:pt idx="37">
                  <c:v>-1.9226232602028825</c:v>
                </c:pt>
                <c:pt idx="38">
                  <c:v>0.19242333132891698</c:v>
                </c:pt>
                <c:pt idx="39">
                  <c:v>0.54415236266154299</c:v>
                </c:pt>
                <c:pt idx="40">
                  <c:v>-0.32631620836482966</c:v>
                </c:pt>
                <c:pt idx="41">
                  <c:v>-0.66674651654888839</c:v>
                </c:pt>
                <c:pt idx="42">
                  <c:v>2.8135048231514581E-2</c:v>
                </c:pt>
              </c:numCache>
            </c:numRef>
          </c:val>
          <c:extLst>
            <c:ext xmlns:c16="http://schemas.microsoft.com/office/drawing/2014/chart" uri="{C3380CC4-5D6E-409C-BE32-E72D297353CC}">
              <c16:uniqueId val="{00000000-6E6D-4AF6-8E7C-284CE50C552F}"/>
            </c:ext>
          </c:extLst>
        </c:ser>
        <c:dLbls>
          <c:showLegendKey val="0"/>
          <c:showVal val="0"/>
          <c:showCatName val="0"/>
          <c:showSerName val="0"/>
          <c:showPercent val="0"/>
          <c:showBubbleSize val="0"/>
        </c:dLbls>
        <c:gapWidth val="150"/>
        <c:overlap val="100"/>
        <c:axId val="151953408"/>
        <c:axId val="151954944"/>
      </c:barChart>
      <c:catAx>
        <c:axId val="1519534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51954944"/>
        <c:crosses val="autoZero"/>
        <c:auto val="0"/>
        <c:lblAlgn val="ctr"/>
        <c:lblOffset val="100"/>
        <c:tickLblSkip val="4"/>
        <c:tickMarkSkip val="4"/>
        <c:noMultiLvlLbl val="0"/>
      </c:catAx>
      <c:valAx>
        <c:axId val="151954944"/>
        <c:scaling>
          <c:orientation val="minMax"/>
          <c:max val="10"/>
          <c:min val="-4"/>
        </c:scaling>
        <c:delete val="0"/>
        <c:axPos val="l"/>
        <c:majorGridlines>
          <c:spPr>
            <a:ln>
              <a:prstDash val="sysDash"/>
            </a:ln>
          </c:spPr>
        </c:majorGridlines>
        <c:numFmt formatCode="[Blue][&lt;0]\-&quot;&quot;0&quot;&quot;;[Red][&gt;0]\+&quot;&quot;0&quot;&quot;;0" sourceLinked="0"/>
        <c:majorTickMark val="out"/>
        <c:minorTickMark val="none"/>
        <c:tickLblPos val="nextTo"/>
        <c:crossAx val="15195340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dep83_trim!$BH$103:$BH$121</c:f>
              <c:numCache>
                <c:formatCode>#\ ##0.0</c:formatCode>
                <c:ptCount val="19"/>
                <c:pt idx="0">
                  <c:v>-0.33063923585598953</c:v>
                </c:pt>
                <c:pt idx="1">
                  <c:v>-1.3343162550681797</c:v>
                </c:pt>
                <c:pt idx="2">
                  <c:v>-1.4494919306634935</c:v>
                </c:pt>
                <c:pt idx="3">
                  <c:v>-2.0773313115996839</c:v>
                </c:pt>
                <c:pt idx="4">
                  <c:v>-1.238773614122024</c:v>
                </c:pt>
                <c:pt idx="5">
                  <c:v>12.260896832862977</c:v>
                </c:pt>
                <c:pt idx="6">
                  <c:v>-4.1759776536312909</c:v>
                </c:pt>
                <c:pt idx="7">
                  <c:v>-3.1482291211193725</c:v>
                </c:pt>
                <c:pt idx="8">
                  <c:v>-0.29345372460496399</c:v>
                </c:pt>
                <c:pt idx="9">
                  <c:v>-1.5093200513160987E-2</c:v>
                </c:pt>
                <c:pt idx="10">
                  <c:v>-4.2191863536870766</c:v>
                </c:pt>
                <c:pt idx="11">
                  <c:v>-3.2781717888100803</c:v>
                </c:pt>
                <c:pt idx="12">
                  <c:v>-4.106240834283847</c:v>
                </c:pt>
                <c:pt idx="13">
                  <c:v>-2.1580288870008624</c:v>
                </c:pt>
                <c:pt idx="14">
                  <c:v>0.26919069121222883</c:v>
                </c:pt>
                <c:pt idx="15">
                  <c:v>0.79674374296352379</c:v>
                </c:pt>
                <c:pt idx="16">
                  <c:v>-0.64438525646532963</c:v>
                </c:pt>
                <c:pt idx="17">
                  <c:v>-0.67450709097198747</c:v>
                </c:pt>
                <c:pt idx="18">
                  <c:v>0.85321260665158771</c:v>
                </c:pt>
              </c:numCache>
            </c:numRef>
          </c:val>
          <c:extLst>
            <c:ext xmlns:c16="http://schemas.microsoft.com/office/drawing/2014/chart" uri="{C3380CC4-5D6E-409C-BE32-E72D297353CC}">
              <c16:uniqueId val="{00000000-4216-444E-9C36-E0F4F8D95929}"/>
            </c:ext>
          </c:extLst>
        </c:ser>
        <c:ser>
          <c:idx val="0"/>
          <c:order val="1"/>
          <c:tx>
            <c:v>Femmes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dep83_trim!$BI$103:$BI$121</c:f>
              <c:numCache>
                <c:formatCode>#\ ##0.0</c:formatCode>
                <c:ptCount val="19"/>
                <c:pt idx="0">
                  <c:v>3.9238767902682881E-2</c:v>
                </c:pt>
                <c:pt idx="1">
                  <c:v>-1.1244034778061129</c:v>
                </c:pt>
                <c:pt idx="2">
                  <c:v>-1.4280991735537207</c:v>
                </c:pt>
                <c:pt idx="3">
                  <c:v>-1.2743980146220357</c:v>
                </c:pt>
                <c:pt idx="4">
                  <c:v>-1.1549697669678727</c:v>
                </c:pt>
                <c:pt idx="5">
                  <c:v>7.7118702316310461</c:v>
                </c:pt>
                <c:pt idx="6">
                  <c:v>-1.9462701805883387</c:v>
                </c:pt>
                <c:pt idx="7">
                  <c:v>-3.0782246518287093</c:v>
                </c:pt>
                <c:pt idx="8">
                  <c:v>-0.45659034445714175</c:v>
                </c:pt>
                <c:pt idx="9">
                  <c:v>0.78246205733558671</c:v>
                </c:pt>
                <c:pt idx="10">
                  <c:v>-3.4067331503915499</c:v>
                </c:pt>
                <c:pt idx="11">
                  <c:v>-2.979490022172937</c:v>
                </c:pt>
                <c:pt idx="12">
                  <c:v>-2.4139408655906358</c:v>
                </c:pt>
                <c:pt idx="13">
                  <c:v>-1.7198477751756314</c:v>
                </c:pt>
                <c:pt idx="14">
                  <c:v>0.12659170452007373</c:v>
                </c:pt>
                <c:pt idx="15">
                  <c:v>0.32723486538746016</c:v>
                </c:pt>
                <c:pt idx="16">
                  <c:v>-5.1890289103029286E-2</c:v>
                </c:pt>
                <c:pt idx="17">
                  <c:v>-0.6600904843135913</c:v>
                </c:pt>
                <c:pt idx="18">
                  <c:v>-0.67940869045840513</c:v>
                </c:pt>
              </c:numCache>
            </c:numRef>
          </c:val>
          <c:extLst>
            <c:ext xmlns:c16="http://schemas.microsoft.com/office/drawing/2014/chart" uri="{C3380CC4-5D6E-409C-BE32-E72D297353CC}">
              <c16:uniqueId val="{00000001-4216-444E-9C36-E0F4F8D95929}"/>
            </c:ext>
          </c:extLst>
        </c:ser>
        <c:dLbls>
          <c:showLegendKey val="0"/>
          <c:showVal val="0"/>
          <c:showCatName val="0"/>
          <c:showSerName val="0"/>
          <c:showPercent val="0"/>
          <c:showBubbleSize val="0"/>
        </c:dLbls>
        <c:gapWidth val="150"/>
        <c:axId val="172561152"/>
        <c:axId val="172562688"/>
      </c:barChart>
      <c:catAx>
        <c:axId val="1725611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562688"/>
        <c:crosses val="autoZero"/>
        <c:auto val="0"/>
        <c:lblAlgn val="ctr"/>
        <c:lblOffset val="100"/>
        <c:tickLblSkip val="4"/>
        <c:tickMarkSkip val="4"/>
        <c:noMultiLvlLbl val="0"/>
      </c:catAx>
      <c:valAx>
        <c:axId val="17256268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2561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dep83_trim!$BJ$103:$BJ$121</c:f>
              <c:numCache>
                <c:formatCode>#\ ##0.0</c:formatCode>
                <c:ptCount val="19"/>
                <c:pt idx="0">
                  <c:v>1.0050251256281451</c:v>
                </c:pt>
                <c:pt idx="1">
                  <c:v>-1.6758313694684501</c:v>
                </c:pt>
                <c:pt idx="2">
                  <c:v>-1.8109187749667077</c:v>
                </c:pt>
                <c:pt idx="3">
                  <c:v>-2.8207214537564362</c:v>
                </c:pt>
                <c:pt idx="4">
                  <c:v>-3.0700530281886795</c:v>
                </c:pt>
                <c:pt idx="5">
                  <c:v>17.736826950763039</c:v>
                </c:pt>
                <c:pt idx="6">
                  <c:v>-5.9427732942039624</c:v>
                </c:pt>
                <c:pt idx="7">
                  <c:v>-4.784191367654711</c:v>
                </c:pt>
                <c:pt idx="8">
                  <c:v>0.46422719825232051</c:v>
                </c:pt>
                <c:pt idx="9">
                  <c:v>-0.9785267735797798</c:v>
                </c:pt>
                <c:pt idx="10">
                  <c:v>-7.4114740598407947</c:v>
                </c:pt>
                <c:pt idx="11">
                  <c:v>-4.9510821227394146</c:v>
                </c:pt>
                <c:pt idx="12">
                  <c:v>-4.3668122270742344</c:v>
                </c:pt>
                <c:pt idx="13">
                  <c:v>-0.58708414872798986</c:v>
                </c:pt>
                <c:pt idx="14">
                  <c:v>0.19685039370078705</c:v>
                </c:pt>
                <c:pt idx="15">
                  <c:v>0.85134250163718672</c:v>
                </c:pt>
                <c:pt idx="16">
                  <c:v>-1.5909090909090762</c:v>
                </c:pt>
                <c:pt idx="17">
                  <c:v>0.26393929396237858</c:v>
                </c:pt>
                <c:pt idx="18">
                  <c:v>-0.59230009871668043</c:v>
                </c:pt>
              </c:numCache>
            </c:numRef>
          </c:val>
          <c:extLst>
            <c:ext xmlns:c16="http://schemas.microsoft.com/office/drawing/2014/chart" uri="{C3380CC4-5D6E-409C-BE32-E72D297353CC}">
              <c16:uniqueId val="{00000000-4836-4881-AC13-89CBB5FCA12A}"/>
            </c:ext>
          </c:extLst>
        </c:ser>
        <c:ser>
          <c:idx val="0"/>
          <c:order val="1"/>
          <c:tx>
            <c:v>25 à 49 ans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dep83_trim!$BK$103:$BK$121</c:f>
              <c:numCache>
                <c:formatCode>#\ ##0.0</c:formatCode>
                <c:ptCount val="19"/>
                <c:pt idx="0">
                  <c:v>-0.62933772497354434</c:v>
                </c:pt>
                <c:pt idx="1">
                  <c:v>-1.4619709973364814</c:v>
                </c:pt>
                <c:pt idx="2">
                  <c:v>-1.7960115329168747</c:v>
                </c:pt>
                <c:pt idx="3">
                  <c:v>-1.9634228393173858</c:v>
                </c:pt>
                <c:pt idx="4">
                  <c:v>-1.1230346892937337</c:v>
                </c:pt>
                <c:pt idx="5">
                  <c:v>10.310449268046451</c:v>
                </c:pt>
                <c:pt idx="6">
                  <c:v>-3.1689738016245417</c:v>
                </c:pt>
                <c:pt idx="7">
                  <c:v>-3.5503308128544298</c:v>
                </c:pt>
                <c:pt idx="8">
                  <c:v>-0.52673485637289019</c:v>
                </c:pt>
                <c:pt idx="9">
                  <c:v>0.30170556000246318</c:v>
                </c:pt>
                <c:pt idx="10">
                  <c:v>-3.5481890730509447</c:v>
                </c:pt>
                <c:pt idx="11">
                  <c:v>-3.3350305498981769</c:v>
                </c:pt>
                <c:pt idx="12">
                  <c:v>-3.3184092704766965</c:v>
                </c:pt>
                <c:pt idx="13">
                  <c:v>-2.2269136475074891</c:v>
                </c:pt>
                <c:pt idx="14">
                  <c:v>0.66169812634953029</c:v>
                </c:pt>
                <c:pt idx="15">
                  <c:v>0.31137558815388378</c:v>
                </c:pt>
                <c:pt idx="16">
                  <c:v>-6.8979788921852414E-2</c:v>
                </c:pt>
                <c:pt idx="17">
                  <c:v>-0.24159591357768573</c:v>
                </c:pt>
                <c:pt idx="18">
                  <c:v>0.59507334624964159</c:v>
                </c:pt>
              </c:numCache>
            </c:numRef>
          </c:val>
          <c:extLst>
            <c:ext xmlns:c16="http://schemas.microsoft.com/office/drawing/2014/chart" uri="{C3380CC4-5D6E-409C-BE32-E72D297353CC}">
              <c16:uniqueId val="{00000001-4836-4881-AC13-89CBB5FCA12A}"/>
            </c:ext>
          </c:extLst>
        </c:ser>
        <c:ser>
          <c:idx val="2"/>
          <c:order val="2"/>
          <c:tx>
            <c:v>50 ans ou plus</c:v>
          </c:tx>
          <c:spPr>
            <a:solidFill>
              <a:srgbClr val="92D050"/>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dep83_trim!$BL$103:$BL$121</c:f>
              <c:numCache>
                <c:formatCode>#\ ##0.0</c:formatCode>
                <c:ptCount val="19"/>
                <c:pt idx="0">
                  <c:v>0.36954915003695188</c:v>
                </c:pt>
                <c:pt idx="1">
                  <c:v>-0.51546391752577136</c:v>
                </c:pt>
                <c:pt idx="2">
                  <c:v>-0.53047125585985455</c:v>
                </c:pt>
                <c:pt idx="3">
                  <c:v>-0.48369093389557527</c:v>
                </c:pt>
                <c:pt idx="4">
                  <c:v>-0.49850448654038537</c:v>
                </c:pt>
                <c:pt idx="5">
                  <c:v>5.460921843687383</c:v>
                </c:pt>
                <c:pt idx="6">
                  <c:v>-1.2589073634204362</c:v>
                </c:pt>
                <c:pt idx="7">
                  <c:v>-1.4433485686793368</c:v>
                </c:pt>
                <c:pt idx="8">
                  <c:v>-0.46375396631680443</c:v>
                </c:pt>
                <c:pt idx="9">
                  <c:v>1.2383521333987124</c:v>
                </c:pt>
                <c:pt idx="10">
                  <c:v>-2.6644059585805957</c:v>
                </c:pt>
                <c:pt idx="11">
                  <c:v>-1.9285803160383308</c:v>
                </c:pt>
                <c:pt idx="12">
                  <c:v>-2.5120527784826208</c:v>
                </c:pt>
                <c:pt idx="13">
                  <c:v>-1.874023945861536</c:v>
                </c:pt>
                <c:pt idx="14">
                  <c:v>-0.70291777188328242</c:v>
                </c:pt>
                <c:pt idx="15">
                  <c:v>0.86817149726190479</c:v>
                </c:pt>
                <c:pt idx="16">
                  <c:v>-0.3045550847457501</c:v>
                </c:pt>
                <c:pt idx="17">
                  <c:v>-1.8594766901315007</c:v>
                </c:pt>
                <c:pt idx="18">
                  <c:v>-0.82555149546622575</c:v>
                </c:pt>
              </c:numCache>
            </c:numRef>
          </c:val>
          <c:extLst>
            <c:ext xmlns:c16="http://schemas.microsoft.com/office/drawing/2014/chart" uri="{C3380CC4-5D6E-409C-BE32-E72D297353CC}">
              <c16:uniqueId val="{00000002-4836-4881-AC13-89CBB5FCA12A}"/>
            </c:ext>
          </c:extLst>
        </c:ser>
        <c:dLbls>
          <c:showLegendKey val="0"/>
          <c:showVal val="0"/>
          <c:showCatName val="0"/>
          <c:showSerName val="0"/>
          <c:showPercent val="0"/>
          <c:showBubbleSize val="0"/>
        </c:dLbls>
        <c:gapWidth val="150"/>
        <c:axId val="171311872"/>
        <c:axId val="171313408"/>
      </c:barChart>
      <c:catAx>
        <c:axId val="171311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13408"/>
        <c:crosses val="autoZero"/>
        <c:auto val="0"/>
        <c:lblAlgn val="ctr"/>
        <c:lblOffset val="100"/>
        <c:tickLblSkip val="4"/>
        <c:tickMarkSkip val="4"/>
        <c:noMultiLvlLbl val="0"/>
      </c:catAx>
      <c:valAx>
        <c:axId val="171313408"/>
        <c:scaling>
          <c:orientation val="minMax"/>
          <c:max val="18"/>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131187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dep83_trim!$BS$103:$BS$121</c:f>
              <c:numCache>
                <c:formatCode>#\ ##0.0</c:formatCode>
                <c:ptCount val="19"/>
                <c:pt idx="0">
                  <c:v>-0.94268947434137385</c:v>
                </c:pt>
                <c:pt idx="1">
                  <c:v>-1.562992374109784</c:v>
                </c:pt>
                <c:pt idx="2">
                  <c:v>-1.4597605480504483</c:v>
                </c:pt>
                <c:pt idx="3">
                  <c:v>-1.0980443116106908</c:v>
                </c:pt>
                <c:pt idx="4">
                  <c:v>-0.29562475364603991</c:v>
                </c:pt>
                <c:pt idx="5">
                  <c:v>11.873229228437765</c:v>
                </c:pt>
                <c:pt idx="6">
                  <c:v>-6.3372401201484134</c:v>
                </c:pt>
                <c:pt idx="7">
                  <c:v>-5.6970382946613825</c:v>
                </c:pt>
                <c:pt idx="8">
                  <c:v>-1.3602720544108826</c:v>
                </c:pt>
                <c:pt idx="9">
                  <c:v>1.9468667613060209</c:v>
                </c:pt>
                <c:pt idx="10">
                  <c:v>-1.6842384457264048</c:v>
                </c:pt>
                <c:pt idx="11">
                  <c:v>-1.3961017063465309</c:v>
                </c:pt>
                <c:pt idx="12">
                  <c:v>-0.60191518467852534</c:v>
                </c:pt>
                <c:pt idx="13">
                  <c:v>0.63996696944674802</c:v>
                </c:pt>
                <c:pt idx="14">
                  <c:v>2.4615384615384706</c:v>
                </c:pt>
                <c:pt idx="15">
                  <c:v>2.7027027027026973</c:v>
                </c:pt>
                <c:pt idx="16">
                  <c:v>0.66276803118907601</c:v>
                </c:pt>
                <c:pt idx="17">
                  <c:v>-0.33565711334883064</c:v>
                </c:pt>
                <c:pt idx="18">
                  <c:v>0.38212435233162534</c:v>
                </c:pt>
              </c:numCache>
            </c:numRef>
          </c:val>
          <c:extLst>
            <c:ext xmlns:c16="http://schemas.microsoft.com/office/drawing/2014/chart" uri="{C3380CC4-5D6E-409C-BE32-E72D297353CC}">
              <c16:uniqueId val="{00000000-6214-4EA6-85EC-3CCE9861D0E8}"/>
            </c:ext>
          </c:extLst>
        </c:ser>
        <c:ser>
          <c:idx val="0"/>
          <c:order val="1"/>
          <c:tx>
            <c:v>Un an ou plus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dep83_trim!$BT$103:$BT$121</c:f>
              <c:numCache>
                <c:formatCode>#\ ##0.0</c:formatCode>
                <c:ptCount val="19"/>
                <c:pt idx="0">
                  <c:v>0.86936272607309739</c:v>
                </c:pt>
                <c:pt idx="1">
                  <c:v>-0.80800307810696692</c:v>
                </c:pt>
                <c:pt idx="2">
                  <c:v>-1.4119472459270699</c:v>
                </c:pt>
                <c:pt idx="3">
                  <c:v>-2.3213723638652928</c:v>
                </c:pt>
                <c:pt idx="4">
                  <c:v>-2.295980020945787</c:v>
                </c:pt>
                <c:pt idx="5">
                  <c:v>7.2889182058047508</c:v>
                </c:pt>
                <c:pt idx="6">
                  <c:v>1.3295419612665116</c:v>
                </c:pt>
                <c:pt idx="7">
                  <c:v>7.5843761850657998E-3</c:v>
                </c:pt>
                <c:pt idx="8">
                  <c:v>0.73562869710297463</c:v>
                </c:pt>
                <c:pt idx="9">
                  <c:v>-1.3099450425355763</c:v>
                </c:pt>
                <c:pt idx="10">
                  <c:v>-6.2094744068960095</c:v>
                </c:pt>
                <c:pt idx="11">
                  <c:v>-5.1972346482309861</c:v>
                </c:pt>
                <c:pt idx="12">
                  <c:v>-6.4687714481811991</c:v>
                </c:pt>
                <c:pt idx="13">
                  <c:v>-5.3384700055035816</c:v>
                </c:pt>
                <c:pt idx="14">
                  <c:v>-3.0232558139534849</c:v>
                </c:pt>
                <c:pt idx="15">
                  <c:v>-2.6878497202238227</c:v>
                </c:pt>
                <c:pt idx="16">
                  <c:v>-1.8893110175582706</c:v>
                </c:pt>
                <c:pt idx="17">
                  <c:v>-1.2035583464154898</c:v>
                </c:pt>
                <c:pt idx="18">
                  <c:v>-0.55084745762712384</c:v>
                </c:pt>
              </c:numCache>
            </c:numRef>
          </c:val>
          <c:extLst>
            <c:ext xmlns:c16="http://schemas.microsoft.com/office/drawing/2014/chart" uri="{C3380CC4-5D6E-409C-BE32-E72D297353CC}">
              <c16:uniqueId val="{00000001-6214-4EA6-85EC-3CCE9861D0E8}"/>
            </c:ext>
          </c:extLst>
        </c:ser>
        <c:dLbls>
          <c:showLegendKey val="0"/>
          <c:showVal val="0"/>
          <c:showCatName val="0"/>
          <c:showSerName val="0"/>
          <c:showPercent val="0"/>
          <c:showBubbleSize val="0"/>
        </c:dLbls>
        <c:gapWidth val="150"/>
        <c:axId val="171686912"/>
        <c:axId val="171692800"/>
      </c:barChart>
      <c:catAx>
        <c:axId val="1716869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692800"/>
        <c:crosses val="autoZero"/>
        <c:auto val="0"/>
        <c:lblAlgn val="ctr"/>
        <c:lblOffset val="100"/>
        <c:tickLblSkip val="4"/>
        <c:tickMarkSkip val="4"/>
        <c:noMultiLvlLbl val="0"/>
      </c:catAx>
      <c:valAx>
        <c:axId val="171692800"/>
        <c:scaling>
          <c:orientation val="minMax"/>
          <c:max val="12"/>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686912"/>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layout/>
      <c:overlay val="0"/>
    </c:title>
    <c:autoTitleDeleted val="0"/>
    <c:plotArea>
      <c:layout>
        <c:manualLayout>
          <c:layoutTarget val="inner"/>
          <c:xMode val="edge"/>
          <c:yMode val="edge"/>
          <c:x val="7.771817322834644E-2"/>
          <c:y val="0.187013104046188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numCache>
            </c:numRef>
          </c:cat>
          <c:val>
            <c:numRef>
              <c:f>RSA!$AV$40:$AV$80</c:f>
              <c:numCache>
                <c:formatCode>0.0</c:formatCode>
                <c:ptCount val="41"/>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99.720757058641013</c:v>
                </c:pt>
                <c:pt idx="31">
                  <c:v>100.71362085013962</c:v>
                </c:pt>
                <c:pt idx="32">
                  <c:v>102.04778156996588</c:v>
                </c:pt>
                <c:pt idx="33">
                  <c:v>103.44399627676077</c:v>
                </c:pt>
                <c:pt idx="34">
                  <c:v>103.31988830282346</c:v>
                </c:pt>
                <c:pt idx="35">
                  <c:v>103.35091529630778</c:v>
                </c:pt>
                <c:pt idx="36">
                  <c:v>103.00961836798015</c:v>
                </c:pt>
                <c:pt idx="37">
                  <c:v>101.86161960905989</c:v>
                </c:pt>
                <c:pt idx="38">
                  <c:v>101.64443065466958</c:v>
                </c:pt>
                <c:pt idx="39">
                  <c:v>101.0859447719516</c:v>
                </c:pt>
                <c:pt idx="40">
                  <c:v>99.968973006515668</c:v>
                </c:pt>
              </c:numCache>
            </c:numRef>
          </c:val>
          <c:smooth val="0"/>
          <c:extLst>
            <c:ext xmlns:c16="http://schemas.microsoft.com/office/drawing/2014/chart" uri="{C3380CC4-5D6E-409C-BE32-E72D297353CC}">
              <c16:uniqueId val="{00000000-8A0D-42A8-8F08-69BB70812DB4}"/>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numCache>
            </c:numRef>
          </c:cat>
          <c:val>
            <c:numRef>
              <c:f>ASS!$AV$40:$AV$79</c:f>
              <c:numCache>
                <c:formatCode>0.0</c:formatCode>
                <c:ptCount val="40"/>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78.053830227743276</c:v>
                </c:pt>
                <c:pt idx="31">
                  <c:v>74.948240165631475</c:v>
                </c:pt>
                <c:pt idx="32">
                  <c:v>74.948240165631475</c:v>
                </c:pt>
                <c:pt idx="33">
                  <c:v>74.741200828157346</c:v>
                </c:pt>
                <c:pt idx="34">
                  <c:v>74.741200828157346</c:v>
                </c:pt>
                <c:pt idx="35">
                  <c:v>73.91304347826086</c:v>
                </c:pt>
                <c:pt idx="36">
                  <c:v>73.706004140786746</c:v>
                </c:pt>
                <c:pt idx="37">
                  <c:v>72.256728778467902</c:v>
                </c:pt>
                <c:pt idx="38">
                  <c:v>71.014492753623188</c:v>
                </c:pt>
                <c:pt idx="39">
                  <c:v>69.979296066252587</c:v>
                </c:pt>
              </c:numCache>
            </c:numRef>
          </c:val>
          <c:smooth val="0"/>
          <c:extLst>
            <c:ext xmlns:c16="http://schemas.microsoft.com/office/drawing/2014/chart" uri="{C3380CC4-5D6E-409C-BE32-E72D297353CC}">
              <c16:uniqueId val="{00000001-8A0D-42A8-8F08-69BB70812DB4}"/>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numCache>
            </c:numRef>
          </c:cat>
          <c:val>
            <c:numRef>
              <c:f>AAH!$AV$40:$AV$80</c:f>
              <c:numCache>
                <c:formatCode>0.0</c:formatCode>
                <c:ptCount val="41"/>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104.89795918367346</c:v>
                </c:pt>
                <c:pt idx="22">
                  <c:v>105.20408163265307</c:v>
                </c:pt>
                <c:pt idx="23">
                  <c:v>104.1326530612245</c:v>
                </c:pt>
                <c:pt idx="24">
                  <c:v>104.18367346938776</c:v>
                </c:pt>
                <c:pt idx="25">
                  <c:v>104.28571428571429</c:v>
                </c:pt>
                <c:pt idx="26">
                  <c:v>105.96938775510205</c:v>
                </c:pt>
                <c:pt idx="27">
                  <c:v>106.17346938775509</c:v>
                </c:pt>
                <c:pt idx="28">
                  <c:v>106.37755102040816</c:v>
                </c:pt>
                <c:pt idx="29">
                  <c:v>106.78571428571428</c:v>
                </c:pt>
                <c:pt idx="30">
                  <c:v>106.78571428571428</c:v>
                </c:pt>
                <c:pt idx="31">
                  <c:v>106.73469387755101</c:v>
                </c:pt>
                <c:pt idx="32">
                  <c:v>106.98979591836735</c:v>
                </c:pt>
                <c:pt idx="33">
                  <c:v>107.24489795918369</c:v>
                </c:pt>
                <c:pt idx="34">
                  <c:v>107.34693877551021</c:v>
                </c:pt>
                <c:pt idx="35">
                  <c:v>105.66326530612244</c:v>
                </c:pt>
                <c:pt idx="36">
                  <c:v>107.5</c:v>
                </c:pt>
                <c:pt idx="37">
                  <c:v>106.88775510204083</c:v>
                </c:pt>
                <c:pt idx="38">
                  <c:v>108.31632653061224</c:v>
                </c:pt>
                <c:pt idx="39">
                  <c:v>108.62244897959184</c:v>
                </c:pt>
                <c:pt idx="40">
                  <c:v>108.41836734693877</c:v>
                </c:pt>
              </c:numCache>
            </c:numRef>
          </c:val>
          <c:smooth val="0"/>
          <c:extLst>
            <c:ext xmlns:c16="http://schemas.microsoft.com/office/drawing/2014/chart" uri="{C3380CC4-5D6E-409C-BE32-E72D297353CC}">
              <c16:uniqueId val="{00000002-8A0D-42A8-8F08-69BB70812DB4}"/>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numCache>
            </c:numRef>
          </c:cat>
          <c:val>
            <c:numRef>
              <c:f>PA!$AV$40:$AV$80</c:f>
              <c:numCache>
                <c:formatCode>0.0</c:formatCode>
                <c:ptCount val="41"/>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105.14686424980152</c:v>
                </c:pt>
                <c:pt idx="31">
                  <c:v>106.8536649907383</c:v>
                </c:pt>
                <c:pt idx="32">
                  <c:v>107.70044985445885</c:v>
                </c:pt>
                <c:pt idx="33">
                  <c:v>108.62662079915322</c:v>
                </c:pt>
                <c:pt idx="34">
                  <c:v>108.29584546176237</c:v>
                </c:pt>
                <c:pt idx="35">
                  <c:v>107.68721884096321</c:v>
                </c:pt>
                <c:pt idx="36">
                  <c:v>107.11828526065096</c:v>
                </c:pt>
                <c:pt idx="37">
                  <c:v>106.84043397724265</c:v>
                </c:pt>
                <c:pt idx="38">
                  <c:v>105.91426303254829</c:v>
                </c:pt>
                <c:pt idx="39">
                  <c:v>106.4699655993649</c:v>
                </c:pt>
                <c:pt idx="40">
                  <c:v>106.62873776131252</c:v>
                </c:pt>
              </c:numCache>
            </c:numRef>
          </c:val>
          <c:smooth val="0"/>
          <c:extLst>
            <c:ext xmlns:c16="http://schemas.microsoft.com/office/drawing/2014/chart" uri="{C3380CC4-5D6E-409C-BE32-E72D297353CC}">
              <c16:uniqueId val="{00000003-8A0D-42A8-8F08-69BB70812DB4}"/>
            </c:ext>
          </c:extLst>
        </c:ser>
        <c:dLbls>
          <c:showLegendKey val="0"/>
          <c:showVal val="0"/>
          <c:showCatName val="0"/>
          <c:showSerName val="0"/>
          <c:showPercent val="0"/>
          <c:showBubbleSize val="0"/>
        </c:dLbls>
        <c:smooth val="0"/>
        <c:axId val="231151872"/>
        <c:axId val="231161856"/>
      </c:lineChart>
      <c:dateAx>
        <c:axId val="231151872"/>
        <c:scaling>
          <c:orientation val="minMax"/>
          <c:max val="45078"/>
        </c:scaling>
        <c:delete val="0"/>
        <c:axPos val="b"/>
        <c:numFmt formatCode="mmm\-yy" sourceLinked="1"/>
        <c:majorTickMark val="out"/>
        <c:minorTickMark val="none"/>
        <c:tickLblPos val="low"/>
        <c:spPr>
          <a:ln w="19050"/>
        </c:spPr>
        <c:txPr>
          <a:bodyPr/>
          <a:lstStyle/>
          <a:p>
            <a:pPr>
              <a:defRPr sz="710" baseline="0"/>
            </a:pPr>
            <a:endParaRPr lang="fr-FR"/>
          </a:p>
        </c:txPr>
        <c:crossAx val="231161856"/>
        <c:crossesAt val="100"/>
        <c:auto val="1"/>
        <c:lblOffset val="100"/>
        <c:baseTimeUnit val="months"/>
      </c:dateAx>
      <c:valAx>
        <c:axId val="231161856"/>
        <c:scaling>
          <c:orientation val="minMax"/>
          <c:max val="112"/>
          <c:min val="68"/>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28153835170603675"/>
          <c:y val="0.67666379746992777"/>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2"/>
                <c:pt idx="0">
                  <c:v>Emploi hors intérim</c:v>
                </c:pt>
              </c:strCache>
            </c:strRef>
          </c:tx>
          <c:spPr>
            <a:solidFill>
              <a:srgbClr val="00B0F0"/>
            </a:solidFill>
            <a:ln w="28575">
              <a:noFill/>
              <a:prstDash val="solid"/>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Graph3'!$S$10:$S$51</c:f>
              <c:numCache>
                <c:formatCode>#,##0</c:formatCode>
                <c:ptCount val="42"/>
                <c:pt idx="0">
                  <c:v>314.82844840112375</c:v>
                </c:pt>
                <c:pt idx="1">
                  <c:v>-510.51332255045418</c:v>
                </c:pt>
                <c:pt idx="2">
                  <c:v>1235.5774179977016</c:v>
                </c:pt>
                <c:pt idx="3">
                  <c:v>-244.14140794129344</c:v>
                </c:pt>
                <c:pt idx="4">
                  <c:v>804.34825307241408</c:v>
                </c:pt>
                <c:pt idx="5">
                  <c:v>-622.37059138884069</c:v>
                </c:pt>
                <c:pt idx="6">
                  <c:v>-257.70393887726823</c:v>
                </c:pt>
                <c:pt idx="7">
                  <c:v>-262.7501190637704</c:v>
                </c:pt>
                <c:pt idx="8">
                  <c:v>-1055.5482447206741</c:v>
                </c:pt>
                <c:pt idx="9">
                  <c:v>716.99993843585253</c:v>
                </c:pt>
                <c:pt idx="10">
                  <c:v>742.88292775407899</c:v>
                </c:pt>
                <c:pt idx="11">
                  <c:v>755.12297751859296</c:v>
                </c:pt>
                <c:pt idx="12">
                  <c:v>1043.8896519141272</c:v>
                </c:pt>
                <c:pt idx="13">
                  <c:v>767.3634891003021</c:v>
                </c:pt>
                <c:pt idx="14">
                  <c:v>-620.5379625618225</c:v>
                </c:pt>
                <c:pt idx="15">
                  <c:v>-673.20144324481953</c:v>
                </c:pt>
                <c:pt idx="16">
                  <c:v>1842.8706680593896</c:v>
                </c:pt>
                <c:pt idx="17">
                  <c:v>1436.9256547385594</c:v>
                </c:pt>
                <c:pt idx="18">
                  <c:v>-164.10241844150005</c:v>
                </c:pt>
                <c:pt idx="19">
                  <c:v>1030.8527205900755</c:v>
                </c:pt>
                <c:pt idx="20">
                  <c:v>2690.0590789844864</c:v>
                </c:pt>
                <c:pt idx="21">
                  <c:v>-1604.0115105180303</c:v>
                </c:pt>
                <c:pt idx="22">
                  <c:v>-410.34616043494316</c:v>
                </c:pt>
                <c:pt idx="23">
                  <c:v>564.13451554049971</c:v>
                </c:pt>
                <c:pt idx="24">
                  <c:v>2415.2642883640947</c:v>
                </c:pt>
                <c:pt idx="25">
                  <c:v>1885.7062865630724</c:v>
                </c:pt>
                <c:pt idx="26">
                  <c:v>1447.0688201708253</c:v>
                </c:pt>
                <c:pt idx="27">
                  <c:v>2003.0575754938181</c:v>
                </c:pt>
                <c:pt idx="28">
                  <c:v>-2456.8500959306839</c:v>
                </c:pt>
                <c:pt idx="29">
                  <c:v>-5560.3331993459142</c:v>
                </c:pt>
                <c:pt idx="30">
                  <c:v>6605.1618291641935</c:v>
                </c:pt>
                <c:pt idx="31">
                  <c:v>1595.7222236479283</c:v>
                </c:pt>
                <c:pt idx="32">
                  <c:v>1820.1544172238791</c:v>
                </c:pt>
                <c:pt idx="33">
                  <c:v>5562.9962598932907</c:v>
                </c:pt>
                <c:pt idx="34">
                  <c:v>3563.8233307447517</c:v>
                </c:pt>
                <c:pt idx="35">
                  <c:v>3151.4141370579018</c:v>
                </c:pt>
                <c:pt idx="36">
                  <c:v>452.21803621650906</c:v>
                </c:pt>
                <c:pt idx="37">
                  <c:v>1588.1636405422469</c:v>
                </c:pt>
                <c:pt idx="38">
                  <c:v>219.95568987453589</c:v>
                </c:pt>
                <c:pt idx="39">
                  <c:v>1242.1470159972669</c:v>
                </c:pt>
                <c:pt idx="40">
                  <c:v>1762.5170145992888</c:v>
                </c:pt>
                <c:pt idx="41">
                  <c:v>-682.56022008531727</c:v>
                </c:pt>
              </c:numCache>
            </c:numRef>
          </c:val>
          <c:extLst>
            <c:ext xmlns:c16="http://schemas.microsoft.com/office/drawing/2014/chart" uri="{C3380CC4-5D6E-409C-BE32-E72D297353CC}">
              <c16:uniqueId val="{00000000-B0C4-41D7-A8D5-BACF048C532B}"/>
            </c:ext>
          </c:extLst>
        </c:ser>
        <c:ser>
          <c:idx val="2"/>
          <c:order val="1"/>
          <c:tx>
            <c:strRef>
              <c:f>'Données Graph3'!$H$7:$H$8</c:f>
              <c:strCache>
                <c:ptCount val="2"/>
                <c:pt idx="0">
                  <c:v>Intérim</c:v>
                </c:pt>
              </c:strCache>
            </c:strRef>
          </c:tx>
          <c:spPr>
            <a:solidFill>
              <a:schemeClr val="accent6">
                <a:lumMod val="75000"/>
              </a:schemeClr>
            </a:solidFill>
            <a:ln w="28575">
              <a:noFill/>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Graph3'!$T$10:$T$51</c:f>
              <c:numCache>
                <c:formatCode>#,##0</c:formatCode>
                <c:ptCount val="42"/>
                <c:pt idx="0">
                  <c:v>51.194198214378957</c:v>
                </c:pt>
                <c:pt idx="1">
                  <c:v>-68.877900180209508</c:v>
                </c:pt>
                <c:pt idx="2">
                  <c:v>-70.297984697964694</c:v>
                </c:pt>
                <c:pt idx="3">
                  <c:v>10.827615211836473</c:v>
                </c:pt>
                <c:pt idx="4">
                  <c:v>176.06769789463851</c:v>
                </c:pt>
                <c:pt idx="5">
                  <c:v>-368.19961759824355</c:v>
                </c:pt>
                <c:pt idx="6">
                  <c:v>-27.917312586680964</c:v>
                </c:pt>
                <c:pt idx="7">
                  <c:v>424.19408020064975</c:v>
                </c:pt>
                <c:pt idx="8">
                  <c:v>-592.66130669691074</c:v>
                </c:pt>
                <c:pt idx="9">
                  <c:v>1039.6250332525374</c:v>
                </c:pt>
                <c:pt idx="10">
                  <c:v>-668.31441716387417</c:v>
                </c:pt>
                <c:pt idx="11">
                  <c:v>266.46194972589728</c:v>
                </c:pt>
                <c:pt idx="12">
                  <c:v>438.62412905555811</c:v>
                </c:pt>
                <c:pt idx="13">
                  <c:v>372.22488722727576</c:v>
                </c:pt>
                <c:pt idx="14">
                  <c:v>-8.5778886471880469</c:v>
                </c:pt>
                <c:pt idx="15">
                  <c:v>805.52457310354021</c:v>
                </c:pt>
                <c:pt idx="16">
                  <c:v>291.84753657565216</c:v>
                </c:pt>
                <c:pt idx="17">
                  <c:v>158.13587035487126</c:v>
                </c:pt>
                <c:pt idx="18">
                  <c:v>348.86172379336676</c:v>
                </c:pt>
                <c:pt idx="19">
                  <c:v>-4.1191835219115092</c:v>
                </c:pt>
                <c:pt idx="20">
                  <c:v>38.998351724359054</c:v>
                </c:pt>
                <c:pt idx="21">
                  <c:v>-28.495748682801604</c:v>
                </c:pt>
                <c:pt idx="22">
                  <c:v>-111.11105977378156</c:v>
                </c:pt>
                <c:pt idx="23">
                  <c:v>40.3662305799362</c:v>
                </c:pt>
                <c:pt idx="24">
                  <c:v>347.04967758058774</c:v>
                </c:pt>
                <c:pt idx="25">
                  <c:v>-308.12105094680464</c:v>
                </c:pt>
                <c:pt idx="26">
                  <c:v>246.00967910811596</c:v>
                </c:pt>
                <c:pt idx="27">
                  <c:v>-129.5699815503649</c:v>
                </c:pt>
                <c:pt idx="28">
                  <c:v>-2729.6713077670356</c:v>
                </c:pt>
                <c:pt idx="29">
                  <c:v>1913.8269926841031</c:v>
                </c:pt>
                <c:pt idx="30">
                  <c:v>830.89231071021823</c:v>
                </c:pt>
                <c:pt idx="31">
                  <c:v>532.35661454039018</c:v>
                </c:pt>
                <c:pt idx="32">
                  <c:v>49.420424608793837</c:v>
                </c:pt>
                <c:pt idx="33">
                  <c:v>52.978703941982531</c:v>
                </c:pt>
                <c:pt idx="34">
                  <c:v>623.62970420362217</c:v>
                </c:pt>
                <c:pt idx="35">
                  <c:v>-119.08037480641633</c:v>
                </c:pt>
                <c:pt idx="36">
                  <c:v>-212.51022690804257</c:v>
                </c:pt>
                <c:pt idx="37">
                  <c:v>-8.0368637755254895</c:v>
                </c:pt>
                <c:pt idx="38">
                  <c:v>224.05196268607688</c:v>
                </c:pt>
                <c:pt idx="39">
                  <c:v>-43.904677171927688</c:v>
                </c:pt>
                <c:pt idx="40">
                  <c:v>-71.814011996912086</c:v>
                </c:pt>
                <c:pt idx="41">
                  <c:v>-412.64189210591849</c:v>
                </c:pt>
              </c:numCache>
            </c:numRef>
          </c:val>
          <c:extLst>
            <c:ext xmlns:c16="http://schemas.microsoft.com/office/drawing/2014/chart" uri="{C3380CC4-5D6E-409C-BE32-E72D297353CC}">
              <c16:uniqueId val="{00000001-B0C4-41D7-A8D5-BACF048C532B}"/>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Graph3'!$F$7:$F$8</c:f>
              <c:strCache>
                <c:ptCount val="2"/>
                <c:pt idx="0">
                  <c:v>Emploi total</c:v>
                </c:pt>
              </c:strCache>
            </c:strRef>
          </c:tx>
          <c:spPr>
            <a:ln w="28575">
              <a:solidFill>
                <a:srgbClr val="002060"/>
              </a:solidFill>
              <a:prstDash val="solid"/>
            </a:ln>
          </c:spPr>
          <c:marker>
            <c:symbol val="none"/>
          </c:marker>
          <c:cat>
            <c:multiLvlStrRef>
              <c:f>'Données Graph3'!$A$10:$B$53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Graph3'!$R$10:$R$51</c:f>
              <c:numCache>
                <c:formatCode>#,##0</c:formatCode>
                <c:ptCount val="42"/>
                <c:pt idx="0">
                  <c:v>366.02264661551453</c:v>
                </c:pt>
                <c:pt idx="1">
                  <c:v>-579.39122273068642</c:v>
                </c:pt>
                <c:pt idx="2">
                  <c:v>1165.2794332997291</c:v>
                </c:pt>
                <c:pt idx="3">
                  <c:v>-233.31379272945924</c:v>
                </c:pt>
                <c:pt idx="4">
                  <c:v>980.41595096705714</c:v>
                </c:pt>
                <c:pt idx="5">
                  <c:v>-990.57020898710471</c:v>
                </c:pt>
                <c:pt idx="6">
                  <c:v>-285.62125146394828</c:v>
                </c:pt>
                <c:pt idx="7">
                  <c:v>161.44396113691619</c:v>
                </c:pt>
                <c:pt idx="8">
                  <c:v>-1648.2095514176181</c:v>
                </c:pt>
                <c:pt idx="9">
                  <c:v>1756.624971688434</c:v>
                </c:pt>
                <c:pt idx="10">
                  <c:v>74.568510590179358</c:v>
                </c:pt>
                <c:pt idx="11">
                  <c:v>1021.5849272445193</c:v>
                </c:pt>
                <c:pt idx="12">
                  <c:v>1482.5137809696607</c:v>
                </c:pt>
                <c:pt idx="13">
                  <c:v>1139.5883763275924</c:v>
                </c:pt>
                <c:pt idx="14">
                  <c:v>-629.11585120903328</c:v>
                </c:pt>
                <c:pt idx="15">
                  <c:v>132.32312985870522</c:v>
                </c:pt>
                <c:pt idx="16">
                  <c:v>2134.718204635079</c:v>
                </c:pt>
                <c:pt idx="17">
                  <c:v>1595.0615250933915</c:v>
                </c:pt>
                <c:pt idx="18">
                  <c:v>184.75930535187945</c:v>
                </c:pt>
                <c:pt idx="19">
                  <c:v>1026.7335370681831</c:v>
                </c:pt>
                <c:pt idx="20">
                  <c:v>2729.0574307088391</c:v>
                </c:pt>
                <c:pt idx="21">
                  <c:v>-1632.507259200851</c:v>
                </c:pt>
                <c:pt idx="22">
                  <c:v>-521.45722020871472</c:v>
                </c:pt>
                <c:pt idx="23">
                  <c:v>604.50074612046592</c:v>
                </c:pt>
                <c:pt idx="24">
                  <c:v>2762.3139659446315</c:v>
                </c:pt>
                <c:pt idx="25">
                  <c:v>1577.5852356163086</c:v>
                </c:pt>
                <c:pt idx="26">
                  <c:v>1693.0784992789268</c:v>
                </c:pt>
                <c:pt idx="27">
                  <c:v>1873.4875939434278</c:v>
                </c:pt>
                <c:pt idx="28">
                  <c:v>-5186.5214036976686</c:v>
                </c:pt>
                <c:pt idx="29">
                  <c:v>-3646.506206661812</c:v>
                </c:pt>
                <c:pt idx="30">
                  <c:v>7436.0541398744099</c:v>
                </c:pt>
                <c:pt idx="31">
                  <c:v>2128.0788381883176</c:v>
                </c:pt>
                <c:pt idx="32">
                  <c:v>1869.5748418326257</c:v>
                </c:pt>
                <c:pt idx="33">
                  <c:v>5615.9749638353242</c:v>
                </c:pt>
                <c:pt idx="34">
                  <c:v>4187.4530349483248</c:v>
                </c:pt>
                <c:pt idx="35">
                  <c:v>3032.3337622515392</c:v>
                </c:pt>
                <c:pt idx="36">
                  <c:v>239.70780930842739</c:v>
                </c:pt>
                <c:pt idx="37">
                  <c:v>1580.1267767667305</c:v>
                </c:pt>
                <c:pt idx="38">
                  <c:v>444.00765256059822</c:v>
                </c:pt>
                <c:pt idx="39">
                  <c:v>1198.2423388253665</c:v>
                </c:pt>
                <c:pt idx="40">
                  <c:v>1690.7030026023858</c:v>
                </c:pt>
                <c:pt idx="41">
                  <c:v>-1095.2021121912403</c:v>
                </c:pt>
              </c:numCache>
            </c:numRef>
          </c:val>
          <c:smooth val="0"/>
          <c:extLst>
            <c:ext xmlns:c16="http://schemas.microsoft.com/office/drawing/2014/chart" uri="{C3380CC4-5D6E-409C-BE32-E72D297353CC}">
              <c16:uniqueId val="{00000002-B0C4-41D7-A8D5-BACF048C532B}"/>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4"/>
        <c:tickMarkSkip val="4"/>
        <c:noMultiLvlLbl val="0"/>
      </c:catAx>
      <c:valAx>
        <c:axId val="211415808"/>
        <c:scaling>
          <c:orientation val="minMax"/>
          <c:max val="8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2043642331944532"/>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627A-485F-A1AC-A989EDC30CA2}"/>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27A-485F-A1AC-A989EDC30CA2}"/>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27A-485F-A1AC-A989EDC30CA2}"/>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27A-485F-A1AC-A989EDC30CA2}"/>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graph4'!$CP$50:$CT$50</c:f>
              <c:numCache>
                <c:formatCode>#,##0</c:formatCode>
                <c:ptCount val="5"/>
                <c:pt idx="0">
                  <c:v>-680</c:v>
                </c:pt>
                <c:pt idx="1">
                  <c:v>-310</c:v>
                </c:pt>
                <c:pt idx="2">
                  <c:v>-50</c:v>
                </c:pt>
                <c:pt idx="3">
                  <c:v>160</c:v>
                </c:pt>
                <c:pt idx="4">
                  <c:v>-230</c:v>
                </c:pt>
              </c:numCache>
            </c:numRef>
          </c:val>
          <c:extLst>
            <c:ext xmlns:c16="http://schemas.microsoft.com/office/drawing/2014/chart" uri="{C3380CC4-5D6E-409C-BE32-E72D297353CC}">
              <c16:uniqueId val="{00000004-627A-485F-A1AC-A989EDC30CA2}"/>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627A-485F-A1AC-A989EDC30CA2}"/>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27A-485F-A1AC-A989EDC30CA2}"/>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27A-485F-A1AC-A989EDC30CA2}"/>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27A-485F-A1AC-A989EDC30CA2}"/>
                </c:ext>
              </c:extLst>
            </c:dLbl>
            <c:dLbl>
              <c:idx val="3"/>
              <c:layout>
                <c:manualLayout>
                  <c:x val="1.7993704753625093E-3"/>
                  <c:y val="-2.70995867555251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27A-485F-A1AC-A989EDC30CA2}"/>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27A-485F-A1AC-A989EDC30CA2}"/>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graph4'!$CV$50:$CZ$50</c:f>
              <c:numCache>
                <c:formatCode>#,##0</c:formatCode>
                <c:ptCount val="5"/>
                <c:pt idx="0">
                  <c:v>-410</c:v>
                </c:pt>
                <c:pt idx="1">
                  <c:v>-70</c:v>
                </c:pt>
                <c:pt idx="2">
                  <c:v>-40</c:v>
                </c:pt>
                <c:pt idx="3">
                  <c:v>-70</c:v>
                </c:pt>
                <c:pt idx="4">
                  <c:v>-240</c:v>
                </c:pt>
              </c:numCache>
            </c:numRef>
          </c:val>
          <c:extLst>
            <c:ext xmlns:c16="http://schemas.microsoft.com/office/drawing/2014/chart" uri="{C3380CC4-5D6E-409C-BE32-E72D297353CC}">
              <c16:uniqueId val="{0000000A-627A-485F-A1AC-A989EDC30CA2}"/>
            </c:ext>
          </c:extLst>
        </c:ser>
        <c:ser>
          <c:idx val="2"/>
          <c:order val="2"/>
          <c:tx>
            <c:v>Total</c:v>
          </c:tx>
          <c:spPr>
            <a:noFill/>
          </c:spPr>
          <c:invertIfNegative val="0"/>
          <c:dLbls>
            <c:dLbl>
              <c:idx val="0"/>
              <c:layout>
                <c:manualLayout>
                  <c:x val="1.3474026158031148E-4"/>
                  <c:y val="0.1758784421421195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27A-485F-A1AC-A989EDC30CA2}"/>
                </c:ext>
              </c:extLst>
            </c:dLbl>
            <c:dLbl>
              <c:idx val="1"/>
              <c:layout>
                <c:manualLayout>
                  <c:x val="-1.1476299882239926E-4"/>
                  <c:y val="4.116036615596354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27A-485F-A1AC-A989EDC30CA2}"/>
                </c:ext>
              </c:extLst>
            </c:dLbl>
            <c:dLbl>
              <c:idx val="2"/>
              <c:layout>
                <c:manualLayout>
                  <c:x val="1.4540896998932753E-3"/>
                  <c:y val="-1.178085053063570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27A-485F-A1AC-A989EDC30CA2}"/>
                </c:ext>
              </c:extLst>
            </c:dLbl>
            <c:dLbl>
              <c:idx val="3"/>
              <c:layout>
                <c:manualLayout>
                  <c:x val="1.8406001453097922E-3"/>
                  <c:y val="-1.001391155026440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27A-485F-A1AC-A989EDC30CA2}"/>
                </c:ext>
              </c:extLst>
            </c:dLbl>
            <c:dLbl>
              <c:idx val="4"/>
              <c:layout>
                <c:manualLayout>
                  <c:x val="1.7993704753625093E-3"/>
                  <c:y val="5.548471297201976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27A-485F-A1AC-A989EDC30CA2}"/>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graph4'!$CJ$50:$CN$50</c:f>
              <c:numCache>
                <c:formatCode>#,##0</c:formatCode>
                <c:ptCount val="5"/>
                <c:pt idx="0">
                  <c:v>-1100</c:v>
                </c:pt>
                <c:pt idx="1">
                  <c:v>-380</c:v>
                </c:pt>
                <c:pt idx="2">
                  <c:v>-90</c:v>
                </c:pt>
                <c:pt idx="3">
                  <c:v>90</c:v>
                </c:pt>
                <c:pt idx="4">
                  <c:v>-480</c:v>
                </c:pt>
              </c:numCache>
            </c:numRef>
          </c:val>
          <c:extLst>
            <c:ext xmlns:c16="http://schemas.microsoft.com/office/drawing/2014/chart" uri="{C3380CC4-5D6E-409C-BE32-E72D297353CC}">
              <c16:uniqueId val="{00000010-627A-485F-A1AC-A989EDC30CA2}"/>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200"/>
          <c:min val="-12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2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2'!$AN$8:$AN$9</c:f>
              <c:strCache>
                <c:ptCount val="2"/>
                <c:pt idx="0">
                  <c:v>Construction </c:v>
                </c:pt>
              </c:strCache>
            </c:strRef>
          </c:tx>
          <c:spPr>
            <a:ln w="28575">
              <a:solidFill>
                <a:srgbClr val="00B05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2'!$AN$10:$AN$51</c:f>
              <c:numCache>
                <c:formatCode>#\ ##0.0</c:formatCode>
                <c:ptCount val="42"/>
                <c:pt idx="0">
                  <c:v>100</c:v>
                </c:pt>
                <c:pt idx="1">
                  <c:v>100.65142609509319</c:v>
                </c:pt>
                <c:pt idx="2">
                  <c:v>100.05379305219016</c:v>
                </c:pt>
                <c:pt idx="3">
                  <c:v>98.86424117909921</c:v>
                </c:pt>
                <c:pt idx="4">
                  <c:v>98.8253929451256</c:v>
                </c:pt>
                <c:pt idx="5">
                  <c:v>96.711293507486857</c:v>
                </c:pt>
                <c:pt idx="6">
                  <c:v>95.715022902670597</c:v>
                </c:pt>
                <c:pt idx="7">
                  <c:v>95.598375675021273</c:v>
                </c:pt>
                <c:pt idx="8">
                  <c:v>92.837832177380108</c:v>
                </c:pt>
                <c:pt idx="9">
                  <c:v>93.254512667618641</c:v>
                </c:pt>
                <c:pt idx="10">
                  <c:v>91.348528553194569</c:v>
                </c:pt>
                <c:pt idx="11">
                  <c:v>91.306028759450413</c:v>
                </c:pt>
                <c:pt idx="12">
                  <c:v>91.388993108502405</c:v>
                </c:pt>
                <c:pt idx="13">
                  <c:v>92.060344911277753</c:v>
                </c:pt>
                <c:pt idx="14">
                  <c:v>92.651568491528081</c:v>
                </c:pt>
                <c:pt idx="15">
                  <c:v>94.416164192656964</c:v>
                </c:pt>
                <c:pt idx="16">
                  <c:v>95.992895355557039</c:v>
                </c:pt>
                <c:pt idx="17">
                  <c:v>96.62181504882723</c:v>
                </c:pt>
                <c:pt idx="18">
                  <c:v>98.110674767835292</c:v>
                </c:pt>
                <c:pt idx="19">
                  <c:v>98.759201698944452</c:v>
                </c:pt>
                <c:pt idx="20">
                  <c:v>99.21301226103742</c:v>
                </c:pt>
                <c:pt idx="21">
                  <c:v>100.0473441780652</c:v>
                </c:pt>
                <c:pt idx="22">
                  <c:v>100.85013307536047</c:v>
                </c:pt>
                <c:pt idx="23">
                  <c:v>100.14130660696155</c:v>
                </c:pt>
                <c:pt idx="24">
                  <c:v>103.27588436868129</c:v>
                </c:pt>
                <c:pt idx="25">
                  <c:v>103.52102981906961</c:v>
                </c:pt>
                <c:pt idx="26">
                  <c:v>104.74664965539276</c:v>
                </c:pt>
                <c:pt idx="27">
                  <c:v>105.07559393977476</c:v>
                </c:pt>
                <c:pt idx="28">
                  <c:v>97.533136785339451</c:v>
                </c:pt>
                <c:pt idx="29">
                  <c:v>104.80595593571374</c:v>
                </c:pt>
                <c:pt idx="30">
                  <c:v>107.36319162207518</c:v>
                </c:pt>
                <c:pt idx="31">
                  <c:v>109.80170404967524</c:v>
                </c:pt>
                <c:pt idx="32">
                  <c:v>110.93924956971976</c:v>
                </c:pt>
                <c:pt idx="33">
                  <c:v>112.69385770405414</c:v>
                </c:pt>
                <c:pt idx="34">
                  <c:v>113.34660416502922</c:v>
                </c:pt>
                <c:pt idx="35">
                  <c:v>113.4088108928886</c:v>
                </c:pt>
                <c:pt idx="36">
                  <c:v>113.34020624875674</c:v>
                </c:pt>
                <c:pt idx="37">
                  <c:v>113.17347498609671</c:v>
                </c:pt>
                <c:pt idx="38">
                  <c:v>114.29872187925014</c:v>
                </c:pt>
                <c:pt idx="39">
                  <c:v>114.74097799561768</c:v>
                </c:pt>
                <c:pt idx="40">
                  <c:v>114.08398844403884</c:v>
                </c:pt>
                <c:pt idx="41">
                  <c:v>111.98904729418324</c:v>
                </c:pt>
              </c:numCache>
            </c:numRef>
          </c:val>
          <c:smooth val="0"/>
          <c:extLst>
            <c:ext xmlns:c16="http://schemas.microsoft.com/office/drawing/2014/chart" uri="{C3380CC4-5D6E-409C-BE32-E72D297353CC}">
              <c16:uniqueId val="{00000000-5314-4F7A-9841-959140FB1027}"/>
            </c:ext>
          </c:extLst>
        </c:ser>
        <c:ser>
          <c:idx val="1"/>
          <c:order val="1"/>
          <c:tx>
            <c:strRef>
              <c:f>'Données graph 1 et 2'!$AM$8:$AM$9</c:f>
              <c:strCache>
                <c:ptCount val="2"/>
                <c:pt idx="0">
                  <c:v>Industrie </c:v>
                </c:pt>
              </c:strCache>
            </c:strRef>
          </c:tx>
          <c:spPr>
            <a:ln w="28575">
              <a:solidFill>
                <a:srgbClr val="0070C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2'!$AM$10:$AM$51</c:f>
              <c:numCache>
                <c:formatCode>#\ ##0.0</c:formatCode>
                <c:ptCount val="42"/>
                <c:pt idx="0">
                  <c:v>100</c:v>
                </c:pt>
                <c:pt idx="1">
                  <c:v>99.814867194518641</c:v>
                </c:pt>
                <c:pt idx="2">
                  <c:v>99.450957886897243</c:v>
                </c:pt>
                <c:pt idx="3">
                  <c:v>100.19026588451969</c:v>
                </c:pt>
                <c:pt idx="4">
                  <c:v>100.13256497102132</c:v>
                </c:pt>
                <c:pt idx="5">
                  <c:v>99.430461933350543</c:v>
                </c:pt>
                <c:pt idx="6">
                  <c:v>99.548065376212165</c:v>
                </c:pt>
                <c:pt idx="7">
                  <c:v>99.931425225745159</c:v>
                </c:pt>
                <c:pt idx="8">
                  <c:v>98.57370128415414</c:v>
                </c:pt>
                <c:pt idx="9">
                  <c:v>99.473946819148821</c:v>
                </c:pt>
                <c:pt idx="10">
                  <c:v>98.576419436284979</c:v>
                </c:pt>
                <c:pt idx="11">
                  <c:v>98.535841531931794</c:v>
                </c:pt>
                <c:pt idx="12">
                  <c:v>98.849139113988358</c:v>
                </c:pt>
                <c:pt idx="13">
                  <c:v>98.530587394493665</c:v>
                </c:pt>
                <c:pt idx="14">
                  <c:v>98.367463702716151</c:v>
                </c:pt>
                <c:pt idx="15">
                  <c:v>98.727253413440081</c:v>
                </c:pt>
                <c:pt idx="16">
                  <c:v>98.811585903106746</c:v>
                </c:pt>
                <c:pt idx="17">
                  <c:v>99.616470421561772</c:v>
                </c:pt>
                <c:pt idx="18">
                  <c:v>100.11530073224822</c:v>
                </c:pt>
                <c:pt idx="19">
                  <c:v>100.99953165883417</c:v>
                </c:pt>
                <c:pt idx="20">
                  <c:v>101.78100857782968</c:v>
                </c:pt>
                <c:pt idx="21">
                  <c:v>102.54787595108397</c:v>
                </c:pt>
                <c:pt idx="22">
                  <c:v>102.96875992529353</c:v>
                </c:pt>
                <c:pt idx="23">
                  <c:v>103.73116895499012</c:v>
                </c:pt>
                <c:pt idx="24">
                  <c:v>104.25330542262219</c:v>
                </c:pt>
                <c:pt idx="25">
                  <c:v>105.05916661795807</c:v>
                </c:pt>
                <c:pt idx="26">
                  <c:v>105.97711044965243</c:v>
                </c:pt>
                <c:pt idx="27">
                  <c:v>106.94931205017917</c:v>
                </c:pt>
                <c:pt idx="28">
                  <c:v>103.92268722052758</c:v>
                </c:pt>
                <c:pt idx="29">
                  <c:v>106.22643107625819</c:v>
                </c:pt>
                <c:pt idx="30">
                  <c:v>108.06508916538948</c:v>
                </c:pt>
                <c:pt idx="31">
                  <c:v>109.01450107332099</c:v>
                </c:pt>
                <c:pt idx="32">
                  <c:v>111.17805761418484</c:v>
                </c:pt>
                <c:pt idx="33">
                  <c:v>111.83872571607341</c:v>
                </c:pt>
                <c:pt idx="34">
                  <c:v>113.34058423335252</c:v>
                </c:pt>
                <c:pt idx="35">
                  <c:v>114.47321293027836</c:v>
                </c:pt>
                <c:pt idx="36">
                  <c:v>114.54037029161938</c:v>
                </c:pt>
                <c:pt idx="37">
                  <c:v>114.67010423361353</c:v>
                </c:pt>
                <c:pt idx="38">
                  <c:v>115.22502706996731</c:v>
                </c:pt>
                <c:pt idx="39">
                  <c:v>116.25452540775399</c:v>
                </c:pt>
                <c:pt idx="40">
                  <c:v>117.19110562194624</c:v>
                </c:pt>
                <c:pt idx="41">
                  <c:v>117.56576963070282</c:v>
                </c:pt>
              </c:numCache>
            </c:numRef>
          </c:val>
          <c:smooth val="0"/>
          <c:extLst>
            <c:ext xmlns:c16="http://schemas.microsoft.com/office/drawing/2014/chart" uri="{C3380CC4-5D6E-409C-BE32-E72D297353CC}">
              <c16:uniqueId val="{00000001-5314-4F7A-9841-959140FB1027}"/>
            </c:ext>
          </c:extLst>
        </c:ser>
        <c:ser>
          <c:idx val="2"/>
          <c:order val="2"/>
          <c:tx>
            <c:strRef>
              <c:f>'Données graph 1 et 2'!$AO$8:$AO$9</c:f>
              <c:strCache>
                <c:ptCount val="2"/>
                <c:pt idx="0">
                  <c:v>Tertiaire marchand </c:v>
                </c:pt>
              </c:strCache>
            </c:strRef>
          </c:tx>
          <c:spPr>
            <a:ln w="28575">
              <a:solidFill>
                <a:srgbClr val="FF0000"/>
              </a:solidFill>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2'!$AO$10:$AO$51</c:f>
              <c:numCache>
                <c:formatCode>#\ ##0.0</c:formatCode>
                <c:ptCount val="42"/>
                <c:pt idx="0">
                  <c:v>100</c:v>
                </c:pt>
                <c:pt idx="1">
                  <c:v>99.539742100679319</c:v>
                </c:pt>
                <c:pt idx="2">
                  <c:v>99.348357737215949</c:v>
                </c:pt>
                <c:pt idx="3">
                  <c:v>99.715933784457093</c:v>
                </c:pt>
                <c:pt idx="4">
                  <c:v>99.708702871885677</c:v>
                </c:pt>
                <c:pt idx="5">
                  <c:v>99.958081429043943</c:v>
                </c:pt>
                <c:pt idx="6">
                  <c:v>99.88700670454142</c:v>
                </c:pt>
                <c:pt idx="7">
                  <c:v>99.963716124188224</c:v>
                </c:pt>
                <c:pt idx="8">
                  <c:v>99.805962306609004</c:v>
                </c:pt>
                <c:pt idx="9">
                  <c:v>100.48766383574164</c:v>
                </c:pt>
                <c:pt idx="10">
                  <c:v>100.65035501866562</c:v>
                </c:pt>
                <c:pt idx="11">
                  <c:v>101.04753842165437</c:v>
                </c:pt>
                <c:pt idx="12">
                  <c:v>101.89860164365687</c:v>
                </c:pt>
                <c:pt idx="13">
                  <c:v>102.3431129637774</c:v>
                </c:pt>
                <c:pt idx="14">
                  <c:v>102.03351775095571</c:v>
                </c:pt>
                <c:pt idx="15">
                  <c:v>101.84892935403593</c:v>
                </c:pt>
                <c:pt idx="16">
                  <c:v>102.54526510630302</c:v>
                </c:pt>
                <c:pt idx="17">
                  <c:v>103.50805916064172</c:v>
                </c:pt>
                <c:pt idx="18">
                  <c:v>103.09592305383204</c:v>
                </c:pt>
                <c:pt idx="19">
                  <c:v>104.11730814673625</c:v>
                </c:pt>
                <c:pt idx="20">
                  <c:v>106.12225767305861</c:v>
                </c:pt>
                <c:pt idx="21">
                  <c:v>105.36958203219069</c:v>
                </c:pt>
                <c:pt idx="22">
                  <c:v>105.27633760255806</c:v>
                </c:pt>
                <c:pt idx="23">
                  <c:v>105.38962393606892</c:v>
                </c:pt>
                <c:pt idx="24">
                  <c:v>106.43835851600325</c:v>
                </c:pt>
                <c:pt idx="25">
                  <c:v>107.01218535562435</c:v>
                </c:pt>
                <c:pt idx="26">
                  <c:v>106.91296687644814</c:v>
                </c:pt>
                <c:pt idx="27">
                  <c:v>107.97296400415917</c:v>
                </c:pt>
                <c:pt idx="28">
                  <c:v>106.2075600267009</c:v>
                </c:pt>
                <c:pt idx="29">
                  <c:v>103.46030027720626</c:v>
                </c:pt>
                <c:pt idx="30">
                  <c:v>107.03548110606134</c:v>
                </c:pt>
                <c:pt idx="31">
                  <c:v>107.45966945971843</c:v>
                </c:pt>
                <c:pt idx="32">
                  <c:v>108.03330378368861</c:v>
                </c:pt>
                <c:pt idx="33">
                  <c:v>111.47706305680008</c:v>
                </c:pt>
                <c:pt idx="34">
                  <c:v>113.72648104992984</c:v>
                </c:pt>
                <c:pt idx="35">
                  <c:v>115.4925633348909</c:v>
                </c:pt>
                <c:pt idx="36">
                  <c:v>115.73350127229484</c:v>
                </c:pt>
                <c:pt idx="37">
                  <c:v>116.96285516479972</c:v>
                </c:pt>
                <c:pt idx="38">
                  <c:v>117.27889383889156</c:v>
                </c:pt>
                <c:pt idx="39">
                  <c:v>117.66488235953929</c:v>
                </c:pt>
                <c:pt idx="40">
                  <c:v>118.72472924749715</c:v>
                </c:pt>
                <c:pt idx="41">
                  <c:v>118.45755813813375</c:v>
                </c:pt>
              </c:numCache>
            </c:numRef>
          </c:val>
          <c:smooth val="0"/>
          <c:extLst>
            <c:ext xmlns:c16="http://schemas.microsoft.com/office/drawing/2014/chart" uri="{C3380CC4-5D6E-409C-BE32-E72D297353CC}">
              <c16:uniqueId val="{00000002-5314-4F7A-9841-959140FB1027}"/>
            </c:ext>
          </c:extLst>
        </c:ser>
        <c:ser>
          <c:idx val="3"/>
          <c:order val="3"/>
          <c:tx>
            <c:strRef>
              <c:f>'Données graph 1 et 2'!$AP$8:$AP$9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2'!$AP$10:$AP$51</c:f>
              <c:numCache>
                <c:formatCode>#\ ##0.0</c:formatCode>
                <c:ptCount val="42"/>
                <c:pt idx="0">
                  <c:v>100</c:v>
                </c:pt>
                <c:pt idx="1">
                  <c:v>99.979504233221661</c:v>
                </c:pt>
                <c:pt idx="2">
                  <c:v>100.47548281118821</c:v>
                </c:pt>
                <c:pt idx="3">
                  <c:v>100.63491425204572</c:v>
                </c:pt>
                <c:pt idx="4">
                  <c:v>101.40540792701999</c:v>
                </c:pt>
                <c:pt idx="5">
                  <c:v>100.89013380273269</c:v>
                </c:pt>
                <c:pt idx="6">
                  <c:v>100.43973845108076</c:v>
                </c:pt>
                <c:pt idx="7">
                  <c:v>100.93093111680381</c:v>
                </c:pt>
                <c:pt idx="8">
                  <c:v>100.54618866143478</c:v>
                </c:pt>
                <c:pt idx="9">
                  <c:v>100.89112373918792</c:v>
                </c:pt>
                <c:pt idx="10">
                  <c:v>101.32051940472435</c:v>
                </c:pt>
                <c:pt idx="11">
                  <c:v>101.60030298194556</c:v>
                </c:pt>
                <c:pt idx="12">
                  <c:v>101.69843682308601</c:v>
                </c:pt>
                <c:pt idx="13">
                  <c:v>101.97475988369003</c:v>
                </c:pt>
                <c:pt idx="14">
                  <c:v>101.79696731465371</c:v>
                </c:pt>
                <c:pt idx="15">
                  <c:v>101.63568637236551</c:v>
                </c:pt>
                <c:pt idx="16">
                  <c:v>101.85158635322895</c:v>
                </c:pt>
                <c:pt idx="17">
                  <c:v>101.85325322807431</c:v>
                </c:pt>
                <c:pt idx="18">
                  <c:v>101.80686457088551</c:v>
                </c:pt>
                <c:pt idx="19">
                  <c:v>101.38240332894215</c:v>
                </c:pt>
                <c:pt idx="20">
                  <c:v>101.03240329898708</c:v>
                </c:pt>
                <c:pt idx="21">
                  <c:v>100.37110411701558</c:v>
                </c:pt>
                <c:pt idx="22">
                  <c:v>99.979611725983602</c:v>
                </c:pt>
                <c:pt idx="23">
                  <c:v>100.17824982511259</c:v>
                </c:pt>
                <c:pt idx="24">
                  <c:v>100.47647193742144</c:v>
                </c:pt>
                <c:pt idx="25">
                  <c:v>100.82261509832371</c:v>
                </c:pt>
                <c:pt idx="26">
                  <c:v>101.62458725102732</c:v>
                </c:pt>
                <c:pt idx="27">
                  <c:v>101.80413816988438</c:v>
                </c:pt>
                <c:pt idx="28">
                  <c:v>101.81341907012565</c:v>
                </c:pt>
                <c:pt idx="29">
                  <c:v>100.39337842468818</c:v>
                </c:pt>
                <c:pt idx="30">
                  <c:v>101.52510922955935</c:v>
                </c:pt>
                <c:pt idx="31">
                  <c:v>101.69415442399956</c:v>
                </c:pt>
                <c:pt idx="32">
                  <c:v>101.90482247131898</c:v>
                </c:pt>
                <c:pt idx="33">
                  <c:v>101.84047060344268</c:v>
                </c:pt>
                <c:pt idx="34">
                  <c:v>102.13418195864921</c:v>
                </c:pt>
                <c:pt idx="35">
                  <c:v>102.4082134586268</c:v>
                </c:pt>
                <c:pt idx="36">
                  <c:v>102.26562797644601</c:v>
                </c:pt>
                <c:pt idx="37">
                  <c:v>102.20261250787289</c:v>
                </c:pt>
                <c:pt idx="38">
                  <c:v>102.27334944013347</c:v>
                </c:pt>
                <c:pt idx="39">
                  <c:v>102.04819098397111</c:v>
                </c:pt>
                <c:pt idx="40">
                  <c:v>102.20220323772872</c:v>
                </c:pt>
                <c:pt idx="41">
                  <c:v>102.13868699207981</c:v>
                </c:pt>
              </c:numCache>
            </c:numRef>
          </c:val>
          <c:smooth val="0"/>
          <c:extLst>
            <c:ext xmlns:c16="http://schemas.microsoft.com/office/drawing/2014/chart" uri="{C3380CC4-5D6E-409C-BE32-E72D297353CC}">
              <c16:uniqueId val="{00000003-5314-4F7A-9841-959140FB1027}"/>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4"/>
        <c:tickMarkSkip val="4"/>
        <c:noMultiLvlLbl val="0"/>
      </c:catAx>
      <c:valAx>
        <c:axId val="211348480"/>
        <c:scaling>
          <c:orientation val="minMax"/>
          <c:max val="120"/>
          <c:min val="90"/>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baseline="0">
                <a:effectLst/>
              </a:rPr>
              <a:t>Evolution des DPAE par type de contrat, </a:t>
            </a:r>
            <a:endParaRPr lang="fr-FR" sz="1400" b="1">
              <a:effectLst/>
            </a:endParaRPr>
          </a:p>
          <a:p>
            <a:pPr>
              <a:defRPr sz="1000" b="0" i="0" u="none" strike="noStrike" baseline="0">
                <a:solidFill>
                  <a:srgbClr val="000000"/>
                </a:solidFill>
                <a:latin typeface="Calibri"/>
                <a:ea typeface="Calibri"/>
                <a:cs typeface="Calibri"/>
              </a:defRPr>
            </a:pPr>
            <a:r>
              <a:rPr lang="fr-FR" sz="1400" b="1" i="0" baseline="0">
                <a:effectLst/>
              </a:rPr>
              <a:t>dans le Var</a:t>
            </a:r>
            <a:endParaRPr lang="fr-FR" sz="1400" b="1">
              <a:effectLst/>
            </a:endParaRPr>
          </a:p>
          <a:p>
            <a:pPr>
              <a:defRPr sz="1000" b="0" i="0" u="none" strike="noStrike" baseline="0">
                <a:solidFill>
                  <a:srgbClr val="000000"/>
                </a:solidFill>
                <a:latin typeface="Calibri"/>
                <a:ea typeface="Calibri"/>
                <a:cs typeface="Calibri"/>
              </a:defRPr>
            </a:pPr>
            <a:r>
              <a:rPr lang="fr-FR" sz="1200" b="0" i="1" baseline="0">
                <a:effectLst/>
              </a:rPr>
              <a:t>(données CVS, base 100 au 1</a:t>
            </a:r>
            <a:r>
              <a:rPr lang="fr-FR" sz="1200" b="0" i="1" baseline="30000">
                <a:effectLst/>
              </a:rPr>
              <a:t>er</a:t>
            </a:r>
            <a:r>
              <a:rPr lang="fr-FR" sz="1200" b="0" i="1" baseline="0">
                <a:effectLst/>
              </a:rPr>
              <a:t> trimestre 2013)</a:t>
            </a:r>
            <a:endParaRPr lang="fr-FR" sz="1200">
              <a:effectLst/>
            </a:endParaRPr>
          </a:p>
        </c:rich>
      </c:tx>
      <c:layout>
        <c:manualLayout>
          <c:xMode val="edge"/>
          <c:yMode val="edge"/>
          <c:x val="0.29091766691218929"/>
          <c:y val="0"/>
        </c:manualLayout>
      </c:layout>
      <c:overlay val="0"/>
      <c:spPr>
        <a:solidFill>
          <a:sysClr val="window" lastClr="FFFFFF"/>
        </a:solidFill>
        <a:ln w="25400">
          <a:noFill/>
        </a:ln>
      </c:spPr>
    </c:title>
    <c:autoTitleDeleted val="0"/>
    <c:plotArea>
      <c:layout>
        <c:manualLayout>
          <c:layoutTarget val="inner"/>
          <c:xMode val="edge"/>
          <c:yMode val="edge"/>
          <c:x val="7.7799010301577903E-2"/>
          <c:y val="0.21001566315074691"/>
          <c:w val="0.86019971469329792"/>
          <c:h val="0.68328684786054095"/>
        </c:manualLayout>
      </c:layout>
      <c:lineChart>
        <c:grouping val="standard"/>
        <c:varyColors val="0"/>
        <c:ser>
          <c:idx val="1"/>
          <c:order val="0"/>
          <c:tx>
            <c:v>CDD de plus d'un mois</c:v>
          </c:tx>
          <c:spPr>
            <a:ln w="25400"/>
          </c:spPr>
          <c:marker>
            <c:symbol val="none"/>
          </c:marker>
          <c:cat>
            <c:strRef>
              <c:f>'Dep 04'!$F$2:$F$43</c:f>
              <c:strCache>
                <c:ptCount val="42"/>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strCache>
            </c:strRef>
          </c:cat>
          <c:val>
            <c:numRef>
              <c:f>'Dep 83'!$G$2:$G$43</c:f>
              <c:numCache>
                <c:formatCode>General</c:formatCode>
                <c:ptCount val="42"/>
                <c:pt idx="0">
                  <c:v>100</c:v>
                </c:pt>
                <c:pt idx="1">
                  <c:v>95.13327229057073</c:v>
                </c:pt>
                <c:pt idx="2">
                  <c:v>98.029580288291896</c:v>
                </c:pt>
                <c:pt idx="3">
                  <c:v>94.993121101194106</c:v>
                </c:pt>
                <c:pt idx="4">
                  <c:v>91.394983145994701</c:v>
                </c:pt>
                <c:pt idx="5">
                  <c:v>101.99349744768269</c:v>
                </c:pt>
                <c:pt idx="6">
                  <c:v>96.926197224043761</c:v>
                </c:pt>
                <c:pt idx="7">
                  <c:v>98.741908883202115</c:v>
                </c:pt>
                <c:pt idx="8">
                  <c:v>101.93980691772681</c:v>
                </c:pt>
                <c:pt idx="9">
                  <c:v>103.72068417428378</c:v>
                </c:pt>
                <c:pt idx="10">
                  <c:v>104.0180468851182</c:v>
                </c:pt>
                <c:pt idx="11">
                  <c:v>107.21944770049001</c:v>
                </c:pt>
                <c:pt idx="12">
                  <c:v>114.63470607144212</c:v>
                </c:pt>
                <c:pt idx="13">
                  <c:v>106.39923822255797</c:v>
                </c:pt>
                <c:pt idx="14">
                  <c:v>112.64227425323885</c:v>
                </c:pt>
                <c:pt idx="15">
                  <c:v>117.7695221081545</c:v>
                </c:pt>
                <c:pt idx="16">
                  <c:v>113.35327888287452</c:v>
                </c:pt>
                <c:pt idx="17">
                  <c:v>112.98690063691572</c:v>
                </c:pt>
                <c:pt idx="18">
                  <c:v>111.90673387980598</c:v>
                </c:pt>
                <c:pt idx="19">
                  <c:v>115.12632614103036</c:v>
                </c:pt>
                <c:pt idx="20">
                  <c:v>126.416049534639</c:v>
                </c:pt>
                <c:pt idx="21">
                  <c:v>114.01444559552756</c:v>
                </c:pt>
                <c:pt idx="22">
                  <c:v>116.81919532361</c:v>
                </c:pt>
                <c:pt idx="23">
                  <c:v>123.04987295191916</c:v>
                </c:pt>
                <c:pt idx="24">
                  <c:v>120.85397648547467</c:v>
                </c:pt>
                <c:pt idx="25">
                  <c:v>119.80591353368564</c:v>
                </c:pt>
                <c:pt idx="26">
                  <c:v>119.12866400295081</c:v>
                </c:pt>
                <c:pt idx="27">
                  <c:v>119.08308030904206</c:v>
                </c:pt>
                <c:pt idx="28">
                  <c:v>113.08939744844331</c:v>
                </c:pt>
                <c:pt idx="29">
                  <c:v>74.877672681717428</c:v>
                </c:pt>
                <c:pt idx="30">
                  <c:v>123.96354346723071</c:v>
                </c:pt>
                <c:pt idx="31">
                  <c:v>94.589192241739127</c:v>
                </c:pt>
                <c:pt idx="32">
                  <c:v>94.138347955493117</c:v>
                </c:pt>
                <c:pt idx="33">
                  <c:v>123.05521196446149</c:v>
                </c:pt>
                <c:pt idx="34">
                  <c:v>138.14133440103268</c:v>
                </c:pt>
                <c:pt idx="35">
                  <c:v>132.9428129947843</c:v>
                </c:pt>
                <c:pt idx="36">
                  <c:v>129.7184751153417</c:v>
                </c:pt>
                <c:pt idx="37">
                  <c:v>132.17939234839096</c:v>
                </c:pt>
                <c:pt idx="38">
                  <c:v>135.01011824401289</c:v>
                </c:pt>
                <c:pt idx="39">
                  <c:v>138.69180642618798</c:v>
                </c:pt>
                <c:pt idx="40">
                  <c:v>131.98341779378529</c:v>
                </c:pt>
                <c:pt idx="41">
                  <c:v>128.18721366189274</c:v>
                </c:pt>
              </c:numCache>
            </c:numRef>
          </c:val>
          <c:smooth val="0"/>
          <c:extLst>
            <c:ext xmlns:c16="http://schemas.microsoft.com/office/drawing/2014/chart" uri="{C3380CC4-5D6E-409C-BE32-E72D297353CC}">
              <c16:uniqueId val="{00000000-CECC-4F8F-97C9-E6E45451170C}"/>
            </c:ext>
          </c:extLst>
        </c:ser>
        <c:ser>
          <c:idx val="0"/>
          <c:order val="1"/>
          <c:tx>
            <c:v>CDI</c:v>
          </c:tx>
          <c:spPr>
            <a:ln w="25400"/>
          </c:spPr>
          <c:marker>
            <c:symbol val="none"/>
          </c:marker>
          <c:cat>
            <c:strRef>
              <c:f>'Dep 04'!$F$2:$F$43</c:f>
              <c:strCache>
                <c:ptCount val="42"/>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strCache>
            </c:strRef>
          </c:cat>
          <c:val>
            <c:numRef>
              <c:f>'Dep 83'!$H$2:$H$43</c:f>
              <c:numCache>
                <c:formatCode>General</c:formatCode>
                <c:ptCount val="42"/>
                <c:pt idx="0">
                  <c:v>100</c:v>
                </c:pt>
                <c:pt idx="1">
                  <c:v>97.146384960745124</c:v>
                </c:pt>
                <c:pt idx="2">
                  <c:v>98.665365827352758</c:v>
                </c:pt>
                <c:pt idx="3">
                  <c:v>98.609559590957502</c:v>
                </c:pt>
                <c:pt idx="4">
                  <c:v>96.311481603599873</c:v>
                </c:pt>
                <c:pt idx="5">
                  <c:v>97.32720772877623</c:v>
                </c:pt>
                <c:pt idx="6">
                  <c:v>95.547742064876104</c:v>
                </c:pt>
                <c:pt idx="7">
                  <c:v>93.603534382147942</c:v>
                </c:pt>
                <c:pt idx="8">
                  <c:v>93.354496059353806</c:v>
                </c:pt>
                <c:pt idx="9">
                  <c:v>96.047791441477955</c:v>
                </c:pt>
                <c:pt idx="10">
                  <c:v>97.382450650670975</c:v>
                </c:pt>
                <c:pt idx="11">
                  <c:v>104.72866480193915</c:v>
                </c:pt>
                <c:pt idx="12">
                  <c:v>105.6088486550411</c:v>
                </c:pt>
                <c:pt idx="13">
                  <c:v>111.7730682466516</c:v>
                </c:pt>
                <c:pt idx="14">
                  <c:v>108.71788782893881</c:v>
                </c:pt>
                <c:pt idx="15">
                  <c:v>115.1203265207894</c:v>
                </c:pt>
                <c:pt idx="16">
                  <c:v>111.875748896809</c:v>
                </c:pt>
                <c:pt idx="17">
                  <c:v>119.90424594834906</c:v>
                </c:pt>
                <c:pt idx="18">
                  <c:v>125.45592000126045</c:v>
                </c:pt>
                <c:pt idx="19">
                  <c:v>126.33328271692577</c:v>
                </c:pt>
                <c:pt idx="20">
                  <c:v>135.20844642333608</c:v>
                </c:pt>
                <c:pt idx="21">
                  <c:v>131.68186518806263</c:v>
                </c:pt>
                <c:pt idx="22">
                  <c:v>136.37977961649457</c:v>
                </c:pt>
                <c:pt idx="23">
                  <c:v>133.16767604443601</c:v>
                </c:pt>
                <c:pt idx="24">
                  <c:v>137.08101248563014</c:v>
                </c:pt>
                <c:pt idx="25">
                  <c:v>133.81179925920145</c:v>
                </c:pt>
                <c:pt idx="26">
                  <c:v>136.10754877761249</c:v>
                </c:pt>
                <c:pt idx="27">
                  <c:v>144.19816013772842</c:v>
                </c:pt>
                <c:pt idx="28">
                  <c:v>131.12036892625053</c:v>
                </c:pt>
                <c:pt idx="29">
                  <c:v>76.280533991232929</c:v>
                </c:pt>
                <c:pt idx="30">
                  <c:v>139.65424797332972</c:v>
                </c:pt>
                <c:pt idx="31">
                  <c:v>116.73863060456644</c:v>
                </c:pt>
                <c:pt idx="32">
                  <c:v>121.44917856569965</c:v>
                </c:pt>
                <c:pt idx="33">
                  <c:v>152.83718877782152</c:v>
                </c:pt>
                <c:pt idx="34">
                  <c:v>159.27659856317109</c:v>
                </c:pt>
                <c:pt idx="35">
                  <c:v>164.6594285725424</c:v>
                </c:pt>
                <c:pt idx="36">
                  <c:v>167.01042806777383</c:v>
                </c:pt>
                <c:pt idx="37">
                  <c:v>168.42433629444676</c:v>
                </c:pt>
                <c:pt idx="38">
                  <c:v>171.94997696935403</c:v>
                </c:pt>
                <c:pt idx="39">
                  <c:v>175.95001013163497</c:v>
                </c:pt>
                <c:pt idx="40">
                  <c:v>172.34980838600026</c:v>
                </c:pt>
                <c:pt idx="41">
                  <c:v>172.69245317553998</c:v>
                </c:pt>
              </c:numCache>
            </c:numRef>
          </c:val>
          <c:smooth val="0"/>
          <c:extLst>
            <c:ext xmlns:c16="http://schemas.microsoft.com/office/drawing/2014/chart" uri="{C3380CC4-5D6E-409C-BE32-E72D297353CC}">
              <c16:uniqueId val="{00000001-CECC-4F8F-97C9-E6E45451170C}"/>
            </c:ext>
          </c:extLst>
        </c:ser>
        <c:ser>
          <c:idx val="2"/>
          <c:order val="2"/>
          <c:tx>
            <c:v>Total</c:v>
          </c:tx>
          <c:spPr>
            <a:ln w="25400">
              <a:solidFill>
                <a:schemeClr val="tx1">
                  <a:lumMod val="50000"/>
                  <a:lumOff val="50000"/>
                </a:schemeClr>
              </a:solidFill>
            </a:ln>
          </c:spPr>
          <c:marker>
            <c:symbol val="none"/>
          </c:marker>
          <c:cat>
            <c:strRef>
              <c:f>'Dep 04'!$F$2:$F$43</c:f>
              <c:strCache>
                <c:ptCount val="42"/>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strCache>
            </c:strRef>
          </c:cat>
          <c:val>
            <c:numRef>
              <c:f>'Dep 83'!$I$2:$I$43</c:f>
              <c:numCache>
                <c:formatCode>General</c:formatCode>
                <c:ptCount val="42"/>
                <c:pt idx="0">
                  <c:v>100</c:v>
                </c:pt>
                <c:pt idx="1">
                  <c:v>95.837220206063037</c:v>
                </c:pt>
                <c:pt idx="2">
                  <c:v>98.251902621042035</c:v>
                </c:pt>
                <c:pt idx="3">
                  <c:v>96.257722121341942</c:v>
                </c:pt>
                <c:pt idx="4">
                  <c:v>93.11419086448393</c:v>
                </c:pt>
                <c:pt idx="5">
                  <c:v>100.3617830536628</c:v>
                </c:pt>
                <c:pt idx="6">
                  <c:v>96.444177190951606</c:v>
                </c:pt>
                <c:pt idx="7">
                  <c:v>96.945115254794558</c:v>
                </c:pt>
                <c:pt idx="8">
                  <c:v>98.937684000244218</c:v>
                </c:pt>
                <c:pt idx="9">
                  <c:v>101.03761684025979</c:v>
                </c:pt>
                <c:pt idx="10">
                  <c:v>101.69770277001061</c:v>
                </c:pt>
                <c:pt idx="11">
                  <c:v>106.34846742434536</c:v>
                </c:pt>
                <c:pt idx="12">
                  <c:v>111.47853224772075</c:v>
                </c:pt>
                <c:pt idx="13">
                  <c:v>108.27836625136472</c:v>
                </c:pt>
                <c:pt idx="14">
                  <c:v>111.26998958984096</c:v>
                </c:pt>
                <c:pt idx="15">
                  <c:v>116.84314787233217</c:v>
                </c:pt>
                <c:pt idx="16">
                  <c:v>112.83661423256557</c:v>
                </c:pt>
                <c:pt idx="17">
                  <c:v>115.40576714392657</c:v>
                </c:pt>
                <c:pt idx="18">
                  <c:v>116.64463130011723</c:v>
                </c:pt>
                <c:pt idx="19">
                  <c:v>119.04518961921357</c:v>
                </c:pt>
                <c:pt idx="20">
                  <c:v>129.49058657058302</c:v>
                </c:pt>
                <c:pt idx="21">
                  <c:v>120.19241237232777</c:v>
                </c:pt>
                <c:pt idx="22">
                  <c:v>123.65916645031038</c:v>
                </c:pt>
                <c:pt idx="23">
                  <c:v>126.58787979170614</c:v>
                </c:pt>
                <c:pt idx="24">
                  <c:v>126.52826801230633</c:v>
                </c:pt>
                <c:pt idx="25">
                  <c:v>124.70351027885249</c:v>
                </c:pt>
                <c:pt idx="26">
                  <c:v>125.06586300904108</c:v>
                </c:pt>
                <c:pt idx="27">
                  <c:v>127.86535482092769</c:v>
                </c:pt>
                <c:pt idx="28">
                  <c:v>119.39449153192747</c:v>
                </c:pt>
                <c:pt idx="29">
                  <c:v>75.368227089917866</c:v>
                </c:pt>
                <c:pt idx="30">
                  <c:v>129.4502898840208</c:v>
                </c:pt>
                <c:pt idx="31">
                  <c:v>102.334437302209</c:v>
                </c:pt>
                <c:pt idx="32">
                  <c:v>103.68843552051391</c:v>
                </c:pt>
                <c:pt idx="33">
                  <c:v>133.46941321986799</c:v>
                </c:pt>
                <c:pt idx="34">
                  <c:v>145.53194167838274</c:v>
                </c:pt>
                <c:pt idx="35">
                  <c:v>144.0335213059586</c:v>
                </c:pt>
                <c:pt idx="36">
                  <c:v>142.7587748136331</c:v>
                </c:pt>
                <c:pt idx="37">
                  <c:v>144.85357254504686</c:v>
                </c:pt>
                <c:pt idx="38">
                  <c:v>147.92729716476916</c:v>
                </c:pt>
                <c:pt idx="39">
                  <c:v>151.7203046429147</c:v>
                </c:pt>
                <c:pt idx="40">
                  <c:v>146.09879093426443</c:v>
                </c:pt>
                <c:pt idx="41">
                  <c:v>143.74986499695368</c:v>
                </c:pt>
              </c:numCache>
            </c:numRef>
          </c:val>
          <c:smooth val="0"/>
          <c:extLst>
            <c:ext xmlns:c16="http://schemas.microsoft.com/office/drawing/2014/chart" uri="{C3380CC4-5D6E-409C-BE32-E72D297353CC}">
              <c16:uniqueId val="{00000002-CECC-4F8F-97C9-E6E45451170C}"/>
            </c:ext>
          </c:extLst>
        </c:ser>
        <c:dLbls>
          <c:showLegendKey val="0"/>
          <c:showVal val="0"/>
          <c:showCatName val="0"/>
          <c:showSerName val="0"/>
          <c:showPercent val="0"/>
          <c:showBubbleSize val="0"/>
        </c:dLbls>
        <c:smooth val="0"/>
        <c:axId val="210598528"/>
        <c:axId val="212083072"/>
      </c:lineChart>
      <c:catAx>
        <c:axId val="210598528"/>
        <c:scaling>
          <c:orientation val="minMax"/>
        </c:scaling>
        <c:delete val="0"/>
        <c:axPos val="b"/>
        <c:majorGridlines>
          <c:spPr>
            <a:ln w="3175">
              <a:solidFill>
                <a:srgbClr val="969696"/>
              </a:solidFill>
              <a:prstDash val="sysDash"/>
            </a:ln>
          </c:spPr>
        </c:majorGridlines>
        <c:numFmt formatCode="General" sourceLinked="1"/>
        <c:majorTickMark val="none"/>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12083072"/>
        <c:crossesAt val="100"/>
        <c:auto val="0"/>
        <c:lblAlgn val="ctr"/>
        <c:lblOffset val="100"/>
        <c:tickLblSkip val="4"/>
        <c:tickMarkSkip val="4"/>
        <c:noMultiLvlLbl val="0"/>
      </c:catAx>
      <c:valAx>
        <c:axId val="212083072"/>
        <c:scaling>
          <c:orientation val="minMax"/>
          <c:max val="180"/>
          <c:min val="7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10598528"/>
        <c:crossesAt val="1"/>
        <c:crossBetween val="midCat"/>
        <c:majorUnit val="10"/>
        <c:minorUnit val="0.2"/>
      </c:valAx>
      <c:spPr>
        <a:ln>
          <a:solidFill>
            <a:schemeClr val="bg1">
              <a:lumMod val="50000"/>
            </a:schemeClr>
          </a:solidFill>
        </a:ln>
      </c:spPr>
    </c:plotArea>
    <c:legend>
      <c:legendPos val="t"/>
      <c:layout/>
      <c:overlay val="0"/>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GRAPHIQUE_stocks_bénéf'!$BF$3:$BF$56</c:f>
              <c:numCache>
                <c:formatCode>#,##0</c:formatCode>
                <c:ptCount val="54"/>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3431</c:v>
                </c:pt>
                <c:pt idx="17">
                  <c:v>3515</c:v>
                </c:pt>
                <c:pt idx="18">
                  <c:v>3221</c:v>
                </c:pt>
                <c:pt idx="19">
                  <c:v>3158</c:v>
                </c:pt>
                <c:pt idx="20">
                  <c:v>3335</c:v>
                </c:pt>
                <c:pt idx="21">
                  <c:v>3434</c:v>
                </c:pt>
                <c:pt idx="22">
                  <c:v>3413</c:v>
                </c:pt>
                <c:pt idx="23">
                  <c:v>3591</c:v>
                </c:pt>
                <c:pt idx="24">
                  <c:v>3695</c:v>
                </c:pt>
                <c:pt idx="25">
                  <c:v>3707</c:v>
                </c:pt>
                <c:pt idx="26">
                  <c:v>3581</c:v>
                </c:pt>
                <c:pt idx="27">
                  <c:v>3593</c:v>
                </c:pt>
                <c:pt idx="28">
                  <c:v>3642</c:v>
                </c:pt>
                <c:pt idx="29">
                  <c:v>3499</c:v>
                </c:pt>
                <c:pt idx="30">
                  <c:v>2483</c:v>
                </c:pt>
                <c:pt idx="31">
                  <c:v>1852</c:v>
                </c:pt>
                <c:pt idx="32">
                  <c:v>1641</c:v>
                </c:pt>
                <c:pt idx="33">
                  <c:v>1406</c:v>
                </c:pt>
                <c:pt idx="34">
                  <c:v>1478</c:v>
                </c:pt>
                <c:pt idx="35">
                  <c:v>1487</c:v>
                </c:pt>
                <c:pt idx="36">
                  <c:v>1562</c:v>
                </c:pt>
                <c:pt idx="37">
                  <c:v>1597</c:v>
                </c:pt>
                <c:pt idx="38">
                  <c:v>1613</c:v>
                </c:pt>
                <c:pt idx="39">
                  <c:v>1403</c:v>
                </c:pt>
                <c:pt idx="40">
                  <c:v>1364</c:v>
                </c:pt>
                <c:pt idx="41">
                  <c:v>1203</c:v>
                </c:pt>
                <c:pt idx="42">
                  <c:v>1159</c:v>
                </c:pt>
                <c:pt idx="43">
                  <c:v>1158</c:v>
                </c:pt>
                <c:pt idx="44">
                  <c:v>1195</c:v>
                </c:pt>
                <c:pt idx="45">
                  <c:v>1208</c:v>
                </c:pt>
                <c:pt idx="46">
                  <c:v>1224</c:v>
                </c:pt>
                <c:pt idx="47">
                  <c:v>1303</c:v>
                </c:pt>
                <c:pt idx="48">
                  <c:v>1296</c:v>
                </c:pt>
                <c:pt idx="49">
                  <c:v>1172</c:v>
                </c:pt>
                <c:pt idx="50">
                  <c:v>806</c:v>
                </c:pt>
                <c:pt idx="51">
                  <c:v>591</c:v>
                </c:pt>
                <c:pt idx="52">
                  <c:v>442</c:v>
                </c:pt>
                <c:pt idx="53">
                  <c:v>421</c:v>
                </c:pt>
              </c:numCache>
            </c:numRef>
          </c:val>
          <c:extLst>
            <c:ext xmlns:c16="http://schemas.microsoft.com/office/drawing/2014/chart" uri="{C3380CC4-5D6E-409C-BE32-E72D297353CC}">
              <c16:uniqueId val="{00000000-A83D-43FB-9C8F-DC0CFA279806}"/>
            </c:ext>
          </c:extLst>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GRAPHIQUE_stocks_bénéf'!$BI$3:$BI$56</c:f>
              <c:numCache>
                <c:formatCode>#,##0</c:formatCode>
                <c:ptCount val="54"/>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402</c:v>
                </c:pt>
                <c:pt idx="21">
                  <c:v>569</c:v>
                </c:pt>
                <c:pt idx="22">
                  <c:v>657</c:v>
                </c:pt>
                <c:pt idx="23">
                  <c:v>746</c:v>
                </c:pt>
                <c:pt idx="24">
                  <c:v>887</c:v>
                </c:pt>
                <c:pt idx="25">
                  <c:v>805</c:v>
                </c:pt>
                <c:pt idx="26">
                  <c:v>624</c:v>
                </c:pt>
                <c:pt idx="27">
                  <c:v>543</c:v>
                </c:pt>
                <c:pt idx="28">
                  <c:v>507</c:v>
                </c:pt>
                <c:pt idx="29">
                  <c:v>396</c:v>
                </c:pt>
                <c:pt idx="30">
                  <c:v>293</c:v>
                </c:pt>
                <c:pt idx="31">
                  <c:v>191</c:v>
                </c:pt>
                <c:pt idx="32">
                  <c:v>66</c:v>
                </c:pt>
                <c:pt idx="33">
                  <c:v>5</c:v>
                </c:pt>
                <c:pt idx="34">
                  <c:v>0</c:v>
                </c:pt>
                <c:pt idx="35">
                  <c:v>1</c:v>
                </c:pt>
                <c:pt idx="36">
                  <c:v>2</c:v>
                </c:pt>
                <c:pt idx="37">
                  <c:v>3</c:v>
                </c:pt>
                <c:pt idx="38">
                  <c:v>0</c:v>
                </c:pt>
                <c:pt idx="39">
                  <c:v>1</c:v>
                </c:pt>
                <c:pt idx="40">
                  <c:v>1</c:v>
                </c:pt>
                <c:pt idx="41">
                  <c:v>1</c:v>
                </c:pt>
                <c:pt idx="42">
                  <c:v>1</c:v>
                </c:pt>
                <c:pt idx="43">
                  <c:v>36</c:v>
                </c:pt>
                <c:pt idx="44">
                  <c:v>197</c:v>
                </c:pt>
                <c:pt idx="45">
                  <c:v>372</c:v>
                </c:pt>
                <c:pt idx="46">
                  <c:v>479</c:v>
                </c:pt>
                <c:pt idx="47">
                  <c:v>602</c:v>
                </c:pt>
                <c:pt idx="48">
                  <c:v>688</c:v>
                </c:pt>
                <c:pt idx="49">
                  <c:v>552</c:v>
                </c:pt>
                <c:pt idx="50">
                  <c:v>377</c:v>
                </c:pt>
                <c:pt idx="51">
                  <c:v>311</c:v>
                </c:pt>
                <c:pt idx="52">
                  <c:v>256</c:v>
                </c:pt>
                <c:pt idx="53">
                  <c:v>249</c:v>
                </c:pt>
              </c:numCache>
            </c:numRef>
          </c:val>
          <c:extLst>
            <c:ext xmlns:c16="http://schemas.microsoft.com/office/drawing/2014/chart" uri="{C3380CC4-5D6E-409C-BE32-E72D297353CC}">
              <c16:uniqueId val="{00000001-A83D-43FB-9C8F-DC0CFA279806}"/>
            </c:ext>
          </c:extLst>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GRAPHIQUE_stocks_bénéf'!$BL$3:$BL$56</c:f>
              <c:numCache>
                <c:formatCode>General</c:formatCode>
                <c:ptCount val="54"/>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1383</c:v>
                </c:pt>
                <c:pt idx="17">
                  <c:v>1484</c:v>
                </c:pt>
                <c:pt idx="18">
                  <c:v>1561</c:v>
                </c:pt>
                <c:pt idx="19">
                  <c:v>1706</c:v>
                </c:pt>
                <c:pt idx="20">
                  <c:v>1772</c:v>
                </c:pt>
                <c:pt idx="21">
                  <c:v>1837</c:v>
                </c:pt>
                <c:pt idx="22">
                  <c:v>1875</c:v>
                </c:pt>
                <c:pt idx="23">
                  <c:v>1950</c:v>
                </c:pt>
                <c:pt idx="24">
                  <c:v>1935</c:v>
                </c:pt>
                <c:pt idx="25">
                  <c:v>1913</c:v>
                </c:pt>
                <c:pt idx="26">
                  <c:v>1803</c:v>
                </c:pt>
                <c:pt idx="27">
                  <c:v>1683</c:v>
                </c:pt>
                <c:pt idx="28">
                  <c:v>1680</c:v>
                </c:pt>
                <c:pt idx="29">
                  <c:v>1546</c:v>
                </c:pt>
                <c:pt idx="30">
                  <c:v>1235</c:v>
                </c:pt>
                <c:pt idx="31">
                  <c:v>1028</c:v>
                </c:pt>
                <c:pt idx="32">
                  <c:v>816</c:v>
                </c:pt>
                <c:pt idx="33">
                  <c:v>657</c:v>
                </c:pt>
                <c:pt idx="34">
                  <c:v>498</c:v>
                </c:pt>
                <c:pt idx="35">
                  <c:v>369</c:v>
                </c:pt>
                <c:pt idx="36">
                  <c:v>278</c:v>
                </c:pt>
                <c:pt idx="37">
                  <c:v>216</c:v>
                </c:pt>
                <c:pt idx="38">
                  <c:v>143</c:v>
                </c:pt>
                <c:pt idx="39">
                  <c:v>90</c:v>
                </c:pt>
                <c:pt idx="40">
                  <c:v>22</c:v>
                </c:pt>
                <c:pt idx="41">
                  <c:v>3</c:v>
                </c:pt>
                <c:pt idx="42">
                  <c:v>0</c:v>
                </c:pt>
                <c:pt idx="43">
                  <c:v>0</c:v>
                </c:pt>
                <c:pt idx="44">
                  <c:v>0</c:v>
                </c:pt>
                <c:pt idx="45">
                  <c:v>0</c:v>
                </c:pt>
                <c:pt idx="46">
                  <c:v>0</c:v>
                </c:pt>
                <c:pt idx="47">
                  <c:v>0</c:v>
                </c:pt>
                <c:pt idx="48">
                  <c:v>0</c:v>
                </c:pt>
                <c:pt idx="49">
                  <c:v>0</c:v>
                </c:pt>
                <c:pt idx="50">
                  <c:v>0</c:v>
                </c:pt>
                <c:pt idx="51">
                  <c:v>0</c:v>
                </c:pt>
                <c:pt idx="52">
                  <c:v>0</c:v>
                </c:pt>
                <c:pt idx="53">
                  <c:v>0</c:v>
                </c:pt>
              </c:numCache>
            </c:numRef>
          </c:val>
          <c:extLst>
            <c:ext xmlns:c16="http://schemas.microsoft.com/office/drawing/2014/chart" uri="{C3380CC4-5D6E-409C-BE32-E72D297353CC}">
              <c16:uniqueId val="{00000002-A83D-43FB-9C8F-DC0CFA279806}"/>
            </c:ext>
          </c:extLst>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GRAPHIQUE_stocks_bénéf'!$BM$3:$BM$56</c:f>
              <c:numCache>
                <c:formatCode>General</c:formatCode>
                <c:ptCount val="5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872</c:v>
                </c:pt>
                <c:pt idx="31">
                  <c:v>957</c:v>
                </c:pt>
                <c:pt idx="32">
                  <c:v>900</c:v>
                </c:pt>
                <c:pt idx="33">
                  <c:v>904</c:v>
                </c:pt>
                <c:pt idx="34">
                  <c:v>871</c:v>
                </c:pt>
                <c:pt idx="35">
                  <c:v>919</c:v>
                </c:pt>
                <c:pt idx="36">
                  <c:v>866</c:v>
                </c:pt>
                <c:pt idx="37">
                  <c:v>850</c:v>
                </c:pt>
                <c:pt idx="38">
                  <c:v>818</c:v>
                </c:pt>
                <c:pt idx="39">
                  <c:v>855</c:v>
                </c:pt>
                <c:pt idx="40">
                  <c:v>841</c:v>
                </c:pt>
                <c:pt idx="41">
                  <c:v>810</c:v>
                </c:pt>
                <c:pt idx="42">
                  <c:v>863</c:v>
                </c:pt>
                <c:pt idx="43">
                  <c:v>897</c:v>
                </c:pt>
                <c:pt idx="44">
                  <c:v>859</c:v>
                </c:pt>
                <c:pt idx="45">
                  <c:v>905</c:v>
                </c:pt>
                <c:pt idx="46">
                  <c:v>920</c:v>
                </c:pt>
                <c:pt idx="47">
                  <c:v>1000</c:v>
                </c:pt>
                <c:pt idx="48">
                  <c:v>1010</c:v>
                </c:pt>
                <c:pt idx="49">
                  <c:v>1049</c:v>
                </c:pt>
                <c:pt idx="50">
                  <c:v>956</c:v>
                </c:pt>
                <c:pt idx="51">
                  <c:v>1012</c:v>
                </c:pt>
                <c:pt idx="52">
                  <c:v>977</c:v>
                </c:pt>
                <c:pt idx="53">
                  <c:v>1003</c:v>
                </c:pt>
              </c:numCache>
            </c:numRef>
          </c:val>
          <c:extLst>
            <c:ext xmlns:c16="http://schemas.microsoft.com/office/drawing/2014/chart" uri="{C3380CC4-5D6E-409C-BE32-E72D297353CC}">
              <c16:uniqueId val="{00000003-A83D-43FB-9C8F-DC0CFA279806}"/>
            </c:ext>
          </c:extLst>
        </c:ser>
        <c:dLbls>
          <c:showLegendKey val="0"/>
          <c:showVal val="0"/>
          <c:showCatName val="0"/>
          <c:showSerName val="0"/>
          <c:showPercent val="0"/>
          <c:showBubbleSize val="0"/>
        </c:dLbls>
        <c:axId val="28165216"/>
        <c:axId val="1"/>
      </c:areaChart>
      <c:catAx>
        <c:axId val="2816521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4"/>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8165216"/>
        <c:crosses val="autoZero"/>
        <c:crossBetween val="between"/>
        <c:majorUnit val="2000"/>
      </c:valAx>
    </c:plotArea>
    <c:legend>
      <c:legendPos val="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800" b="1" i="0" baseline="0" dirty="0">
                <a:effectLst/>
              </a:rPr>
              <a:t>Stock de bénéficiaires de contrats d'apprentissage dans le Var</a:t>
            </a:r>
          </a:p>
          <a:p>
            <a:pPr>
              <a:defRPr sz="1000" b="0" i="0" u="none" strike="noStrike" baseline="0">
                <a:solidFill>
                  <a:srgbClr val="000000"/>
                </a:solidFill>
                <a:latin typeface="Calibri"/>
                <a:ea typeface="Calibri"/>
                <a:cs typeface="Calibri"/>
              </a:defRPr>
            </a:pPr>
            <a:r>
              <a:rPr lang="fr-FR" sz="1400" b="0" i="0" baseline="0" dirty="0">
                <a:effectLst/>
              </a:rPr>
              <a:t>(données brutes, en nombre)</a:t>
            </a:r>
            <a:endParaRPr lang="fr-FR" sz="1200" b="0" dirty="0">
              <a:effectLst/>
            </a:endParaRPr>
          </a:p>
        </c:rich>
      </c:tx>
      <c:layout>
        <c:manualLayout>
          <c:xMode val="edge"/>
          <c:yMode val="edge"/>
          <c:x val="0.19721672549860886"/>
          <c:y val="2.04359067451957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appr'!$A$2:$B$23</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2018</c:v>
                  </c:pt>
                  <c:pt idx="4">
                    <c:v>2019</c:v>
                  </c:pt>
                  <c:pt idx="8">
                    <c:v>2020</c:v>
                  </c:pt>
                  <c:pt idx="12">
                    <c:v>2021</c:v>
                  </c:pt>
                  <c:pt idx="16">
                    <c:v>2022</c:v>
                  </c:pt>
                  <c:pt idx="20">
                    <c:v>2023</c:v>
                  </c:pt>
                </c:lvl>
              </c:multiLvlStrCache>
            </c:multiLvlStrRef>
          </c:cat>
          <c:val>
            <c:numRef>
              <c:f>'Graph appr'!$Q$2:$Q$23</c:f>
              <c:numCache>
                <c:formatCode>#,##0</c:formatCode>
                <c:ptCount val="22"/>
                <c:pt idx="0">
                  <c:v>5291</c:v>
                </c:pt>
                <c:pt idx="1">
                  <c:v>5013</c:v>
                </c:pt>
                <c:pt idx="2">
                  <c:v>4986</c:v>
                </c:pt>
                <c:pt idx="3">
                  <c:v>5440</c:v>
                </c:pt>
                <c:pt idx="4">
                  <c:v>5224</c:v>
                </c:pt>
                <c:pt idx="5">
                  <c:v>5027</c:v>
                </c:pt>
                <c:pt idx="6">
                  <c:v>5283</c:v>
                </c:pt>
                <c:pt idx="7">
                  <c:v>5782</c:v>
                </c:pt>
                <c:pt idx="8">
                  <c:v>5743</c:v>
                </c:pt>
                <c:pt idx="9">
                  <c:v>5532</c:v>
                </c:pt>
                <c:pt idx="10">
                  <c:v>6840</c:v>
                </c:pt>
                <c:pt idx="11">
                  <c:v>8035</c:v>
                </c:pt>
                <c:pt idx="12">
                  <c:v>8412</c:v>
                </c:pt>
                <c:pt idx="13">
                  <c:v>8140</c:v>
                </c:pt>
                <c:pt idx="14">
                  <c:v>9368</c:v>
                </c:pt>
                <c:pt idx="15">
                  <c:v>10283</c:v>
                </c:pt>
                <c:pt idx="16">
                  <c:v>10205</c:v>
                </c:pt>
                <c:pt idx="17">
                  <c:v>9791</c:v>
                </c:pt>
                <c:pt idx="18">
                  <c:v>10497</c:v>
                </c:pt>
                <c:pt idx="19">
                  <c:v>11397</c:v>
                </c:pt>
                <c:pt idx="20">
                  <c:v>11096</c:v>
                </c:pt>
                <c:pt idx="21">
                  <c:v>10538</c:v>
                </c:pt>
              </c:numCache>
            </c:numRef>
          </c:val>
          <c:extLst>
            <c:ext xmlns:c16="http://schemas.microsoft.com/office/drawing/2014/chart" uri="{C3380CC4-5D6E-409C-BE32-E72D297353CC}">
              <c16:uniqueId val="{00000000-51B7-466E-874A-313678D08E02}"/>
            </c:ext>
          </c:extLst>
        </c:ser>
        <c:ser>
          <c:idx val="1"/>
          <c:order val="1"/>
          <c:tx>
            <c:v>Secteur public</c:v>
          </c:tx>
          <c:spPr>
            <a:ln w="25400">
              <a:noFill/>
            </a:ln>
          </c:spPr>
          <c:cat>
            <c:multiLvlStrRef>
              <c:f>'Graph appr'!$A$2:$B$23</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2018</c:v>
                  </c:pt>
                  <c:pt idx="4">
                    <c:v>2019</c:v>
                  </c:pt>
                  <c:pt idx="8">
                    <c:v>2020</c:v>
                  </c:pt>
                  <c:pt idx="12">
                    <c:v>2021</c:v>
                  </c:pt>
                  <c:pt idx="16">
                    <c:v>2022</c:v>
                  </c:pt>
                  <c:pt idx="20">
                    <c:v>2023</c:v>
                  </c:pt>
                </c:lvl>
              </c:multiLvlStrCache>
            </c:multiLvlStrRef>
          </c:cat>
          <c:val>
            <c:numRef>
              <c:f>'Graph appr'!$R$2:$R$23</c:f>
              <c:numCache>
                <c:formatCode>#,##0</c:formatCode>
                <c:ptCount val="22"/>
                <c:pt idx="0">
                  <c:v>257</c:v>
                </c:pt>
                <c:pt idx="1">
                  <c:v>249</c:v>
                </c:pt>
                <c:pt idx="2">
                  <c:v>203</c:v>
                </c:pt>
                <c:pt idx="3">
                  <c:v>250</c:v>
                </c:pt>
                <c:pt idx="4">
                  <c:v>242</c:v>
                </c:pt>
                <c:pt idx="5">
                  <c:v>240</c:v>
                </c:pt>
                <c:pt idx="6">
                  <c:v>229</c:v>
                </c:pt>
                <c:pt idx="7">
                  <c:v>267</c:v>
                </c:pt>
                <c:pt idx="8">
                  <c:v>263</c:v>
                </c:pt>
                <c:pt idx="9">
                  <c:v>259</c:v>
                </c:pt>
                <c:pt idx="10">
                  <c:v>226</c:v>
                </c:pt>
                <c:pt idx="11">
                  <c:v>285</c:v>
                </c:pt>
                <c:pt idx="12">
                  <c:v>294</c:v>
                </c:pt>
                <c:pt idx="13">
                  <c:v>287</c:v>
                </c:pt>
                <c:pt idx="14">
                  <c:v>252</c:v>
                </c:pt>
                <c:pt idx="15">
                  <c:v>343</c:v>
                </c:pt>
                <c:pt idx="16">
                  <c:v>344</c:v>
                </c:pt>
                <c:pt idx="17">
                  <c:v>337</c:v>
                </c:pt>
                <c:pt idx="18">
                  <c:v>389</c:v>
                </c:pt>
                <c:pt idx="19">
                  <c:v>466</c:v>
                </c:pt>
                <c:pt idx="20">
                  <c:v>463</c:v>
                </c:pt>
                <c:pt idx="21">
                  <c:v>449</c:v>
                </c:pt>
              </c:numCache>
            </c:numRef>
          </c:val>
          <c:extLst>
            <c:ext xmlns:c16="http://schemas.microsoft.com/office/drawing/2014/chart" uri="{C3380CC4-5D6E-409C-BE32-E72D297353CC}">
              <c16:uniqueId val="{00000001-51B7-466E-874A-313678D08E02}"/>
            </c:ext>
          </c:extLst>
        </c:ser>
        <c:dLbls>
          <c:showLegendKey val="0"/>
          <c:showVal val="0"/>
          <c:showCatName val="0"/>
          <c:showSerName val="0"/>
          <c:showPercent val="0"/>
          <c:showBubbleSize val="0"/>
        </c:dLbls>
        <c:axId val="28145264"/>
        <c:axId val="1"/>
      </c:areaChart>
      <c:catAx>
        <c:axId val="281452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14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8145264"/>
        <c:crosses val="autoZero"/>
        <c:crossBetween val="between"/>
        <c:majorUnit val="2000"/>
      </c:valAx>
    </c:plotArea>
    <c:legend>
      <c:legendPos val="t"/>
      <c:layout>
        <c:manualLayout>
          <c:xMode val="edge"/>
          <c:yMode val="edge"/>
          <c:x val="0.37963075371027455"/>
          <c:y val="0.12435903757025932"/>
          <c:w val="0.27975603879997668"/>
          <c:h val="3.9764384290673346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trim'!$B$126:$C$300</c:f>
              <c:multiLvlStrCache>
                <c:ptCount val="59"/>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pt idx="55">
                    <c:v>T1</c:v>
                  </c:pt>
                  <c:pt idx="56">
                    <c:v>T2</c:v>
                  </c:pt>
                  <c:pt idx="57">
                    <c:v>T3</c:v>
                  </c:pt>
                  <c:pt idx="58">
                    <c:v>T4</c:v>
                  </c:pt>
                </c:lvl>
                <c:lvl>
                  <c:pt idx="3">
                    <c:v>2014</c:v>
                  </c:pt>
                  <c:pt idx="7">
                    <c:v>2015</c:v>
                  </c:pt>
                  <c:pt idx="11">
                    <c:v>2016</c:v>
                  </c:pt>
                  <c:pt idx="15">
                    <c:v>2017</c:v>
                  </c:pt>
                  <c:pt idx="19">
                    <c:v>2018</c:v>
                  </c:pt>
                  <c:pt idx="23">
                    <c:v>2019</c:v>
                  </c:pt>
                  <c:pt idx="27">
                    <c:v>2020</c:v>
                  </c:pt>
                  <c:pt idx="31">
                    <c:v>2021</c:v>
                  </c:pt>
                  <c:pt idx="35">
                    <c:v>2022</c:v>
                  </c:pt>
                  <c:pt idx="39">
                    <c:v>2023</c:v>
                  </c:pt>
                  <c:pt idx="43">
                    <c:v>2024</c:v>
                  </c:pt>
                  <c:pt idx="47">
                    <c:v>2025</c:v>
                  </c:pt>
                  <c:pt idx="51">
                    <c:v>2026</c:v>
                  </c:pt>
                  <c:pt idx="55">
                    <c:v>2027</c:v>
                  </c:pt>
                </c:lvl>
              </c:multiLvlStrCache>
            </c:multiLvlStrRef>
          </c:cat>
          <c:val>
            <c:numRef>
              <c:f>Données!$C$134:$C$174</c:f>
              <c:numCache>
                <c:formatCode>#\ ##0.0</c:formatCode>
                <c:ptCount val="41"/>
                <c:pt idx="0">
                  <c:v>11.5</c:v>
                </c:pt>
                <c:pt idx="1">
                  <c:v>11.3</c:v>
                </c:pt>
                <c:pt idx="2">
                  <c:v>11.2</c:v>
                </c:pt>
                <c:pt idx="3">
                  <c:v>11.2</c:v>
                </c:pt>
                <c:pt idx="4">
                  <c:v>11.2</c:v>
                </c:pt>
                <c:pt idx="5">
                  <c:v>11.4</c:v>
                </c:pt>
                <c:pt idx="6">
                  <c:v>11.6</c:v>
                </c:pt>
                <c:pt idx="7">
                  <c:v>11.4</c:v>
                </c:pt>
                <c:pt idx="8">
                  <c:v>11.7</c:v>
                </c:pt>
                <c:pt idx="9">
                  <c:v>11.5</c:v>
                </c:pt>
                <c:pt idx="10">
                  <c:v>11.4</c:v>
                </c:pt>
                <c:pt idx="11">
                  <c:v>11.3</c:v>
                </c:pt>
                <c:pt idx="12">
                  <c:v>11.1</c:v>
                </c:pt>
                <c:pt idx="13">
                  <c:v>11.1</c:v>
                </c:pt>
                <c:pt idx="14">
                  <c:v>11.4</c:v>
                </c:pt>
                <c:pt idx="15">
                  <c:v>10.9</c:v>
                </c:pt>
                <c:pt idx="16">
                  <c:v>10.8</c:v>
                </c:pt>
                <c:pt idx="17">
                  <c:v>10.8</c:v>
                </c:pt>
                <c:pt idx="18">
                  <c:v>10.3</c:v>
                </c:pt>
                <c:pt idx="19">
                  <c:v>10.7</c:v>
                </c:pt>
                <c:pt idx="20">
                  <c:v>10.4</c:v>
                </c:pt>
                <c:pt idx="21">
                  <c:v>10.199999999999999</c:v>
                </c:pt>
                <c:pt idx="22">
                  <c:v>10</c:v>
                </c:pt>
                <c:pt idx="23">
                  <c:v>10.1</c:v>
                </c:pt>
                <c:pt idx="24">
                  <c:v>9.6</c:v>
                </c:pt>
                <c:pt idx="25">
                  <c:v>9.5</c:v>
                </c:pt>
                <c:pt idx="26">
                  <c:v>9.1999999999999993</c:v>
                </c:pt>
                <c:pt idx="27">
                  <c:v>9</c:v>
                </c:pt>
                <c:pt idx="28">
                  <c:v>8.1999999999999993</c:v>
                </c:pt>
                <c:pt idx="29">
                  <c:v>10.199999999999999</c:v>
                </c:pt>
                <c:pt idx="30">
                  <c:v>9.1</c:v>
                </c:pt>
                <c:pt idx="31">
                  <c:v>9.3000000000000007</c:v>
                </c:pt>
                <c:pt idx="32">
                  <c:v>9</c:v>
                </c:pt>
                <c:pt idx="33">
                  <c:v>8.9</c:v>
                </c:pt>
                <c:pt idx="34">
                  <c:v>8.3000000000000007</c:v>
                </c:pt>
                <c:pt idx="35">
                  <c:v>8.3000000000000007</c:v>
                </c:pt>
                <c:pt idx="36">
                  <c:v>8.1999999999999993</c:v>
                </c:pt>
                <c:pt idx="37">
                  <c:v>8.1999999999999993</c:v>
                </c:pt>
                <c:pt idx="38">
                  <c:v>8</c:v>
                </c:pt>
                <c:pt idx="39">
                  <c:v>8</c:v>
                </c:pt>
                <c:pt idx="40">
                  <c:v>7.8</c:v>
                </c:pt>
              </c:numCache>
            </c:numRef>
          </c:val>
          <c:smooth val="0"/>
          <c:extLst>
            <c:ext xmlns:c16="http://schemas.microsoft.com/office/drawing/2014/chart" uri="{C3380CC4-5D6E-409C-BE32-E72D297353CC}">
              <c16:uniqueId val="{00000000-205D-42F8-83E8-DCDD3EE4FCCC}"/>
            </c:ext>
          </c:extLst>
        </c:ser>
        <c:ser>
          <c:idx val="1"/>
          <c:order val="1"/>
          <c:tx>
            <c:v>France métropolitaine</c:v>
          </c:tx>
          <c:spPr>
            <a:ln w="25400">
              <a:solidFill>
                <a:srgbClr val="0000FF"/>
              </a:solidFill>
              <a:prstDash val="solid"/>
            </a:ln>
          </c:spPr>
          <c:marker>
            <c:symbol val="none"/>
          </c:marker>
          <c:cat>
            <c:multiLvlStrRef>
              <c:f>'dates trim'!$B$126:$C$300</c:f>
              <c:multiLvlStrCache>
                <c:ptCount val="59"/>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pt idx="55">
                    <c:v>T1</c:v>
                  </c:pt>
                  <c:pt idx="56">
                    <c:v>T2</c:v>
                  </c:pt>
                  <c:pt idx="57">
                    <c:v>T3</c:v>
                  </c:pt>
                  <c:pt idx="58">
                    <c:v>T4</c:v>
                  </c:pt>
                </c:lvl>
                <c:lvl>
                  <c:pt idx="3">
                    <c:v>2014</c:v>
                  </c:pt>
                  <c:pt idx="7">
                    <c:v>2015</c:v>
                  </c:pt>
                  <c:pt idx="11">
                    <c:v>2016</c:v>
                  </c:pt>
                  <c:pt idx="15">
                    <c:v>2017</c:v>
                  </c:pt>
                  <c:pt idx="19">
                    <c:v>2018</c:v>
                  </c:pt>
                  <c:pt idx="23">
                    <c:v>2019</c:v>
                  </c:pt>
                  <c:pt idx="27">
                    <c:v>2020</c:v>
                  </c:pt>
                  <c:pt idx="31">
                    <c:v>2021</c:v>
                  </c:pt>
                  <c:pt idx="35">
                    <c:v>2022</c:v>
                  </c:pt>
                  <c:pt idx="39">
                    <c:v>2023</c:v>
                  </c:pt>
                  <c:pt idx="43">
                    <c:v>2024</c:v>
                  </c:pt>
                  <c:pt idx="47">
                    <c:v>2025</c:v>
                  </c:pt>
                  <c:pt idx="51">
                    <c:v>2026</c:v>
                  </c:pt>
                  <c:pt idx="55">
                    <c:v>2027</c:v>
                  </c:pt>
                </c:lvl>
              </c:multiLvlStrCache>
            </c:multiLvlStrRef>
          </c:cat>
          <c:val>
            <c:numRef>
              <c:f>Données!$B$134:$B$174</c:f>
              <c:numCache>
                <c:formatCode>#\ ##0.0</c:formatCode>
                <c:ptCount val="41"/>
                <c:pt idx="0">
                  <c:v>10.1</c:v>
                </c:pt>
                <c:pt idx="1">
                  <c:v>9.9</c:v>
                </c:pt>
                <c:pt idx="2">
                  <c:v>9.8000000000000007</c:v>
                </c:pt>
                <c:pt idx="3">
                  <c:v>9.8000000000000007</c:v>
                </c:pt>
                <c:pt idx="4">
                  <c:v>9.8000000000000007</c:v>
                </c:pt>
                <c:pt idx="5">
                  <c:v>9.9</c:v>
                </c:pt>
                <c:pt idx="6">
                  <c:v>10.1</c:v>
                </c:pt>
                <c:pt idx="7">
                  <c:v>10</c:v>
                </c:pt>
                <c:pt idx="8">
                  <c:v>10.199999999999999</c:v>
                </c:pt>
                <c:pt idx="9">
                  <c:v>10</c:v>
                </c:pt>
                <c:pt idx="10">
                  <c:v>9.9</c:v>
                </c:pt>
                <c:pt idx="11">
                  <c:v>9.9</c:v>
                </c:pt>
                <c:pt idx="12">
                  <c:v>9.6999999999999993</c:v>
                </c:pt>
                <c:pt idx="13">
                  <c:v>9.6</c:v>
                </c:pt>
                <c:pt idx="14">
                  <c:v>9.8000000000000007</c:v>
                </c:pt>
                <c:pt idx="15">
                  <c:v>9.3000000000000007</c:v>
                </c:pt>
                <c:pt idx="16">
                  <c:v>9.1999999999999993</c:v>
                </c:pt>
                <c:pt idx="17">
                  <c:v>9.1999999999999993</c:v>
                </c:pt>
                <c:pt idx="18">
                  <c:v>8.6999999999999993</c:v>
                </c:pt>
                <c:pt idx="19">
                  <c:v>9</c:v>
                </c:pt>
                <c:pt idx="20">
                  <c:v>8.8000000000000007</c:v>
                </c:pt>
                <c:pt idx="21">
                  <c:v>8.6</c:v>
                </c:pt>
                <c:pt idx="22">
                  <c:v>8.4</c:v>
                </c:pt>
                <c:pt idx="23">
                  <c:v>8.5</c:v>
                </c:pt>
                <c:pt idx="24">
                  <c:v>8.1</c:v>
                </c:pt>
                <c:pt idx="25">
                  <c:v>8.1</c:v>
                </c:pt>
                <c:pt idx="26">
                  <c:v>7.9</c:v>
                </c:pt>
                <c:pt idx="27">
                  <c:v>7.7</c:v>
                </c:pt>
                <c:pt idx="28">
                  <c:v>7</c:v>
                </c:pt>
                <c:pt idx="29">
                  <c:v>8.8000000000000007</c:v>
                </c:pt>
                <c:pt idx="30">
                  <c:v>7.9</c:v>
                </c:pt>
                <c:pt idx="31">
                  <c:v>8</c:v>
                </c:pt>
                <c:pt idx="32">
                  <c:v>7.7</c:v>
                </c:pt>
                <c:pt idx="33">
                  <c:v>7.7</c:v>
                </c:pt>
                <c:pt idx="34">
                  <c:v>7.2</c:v>
                </c:pt>
                <c:pt idx="35">
                  <c:v>7.1</c:v>
                </c:pt>
                <c:pt idx="36">
                  <c:v>7.1</c:v>
                </c:pt>
                <c:pt idx="37">
                  <c:v>7.1</c:v>
                </c:pt>
                <c:pt idx="38">
                  <c:v>7</c:v>
                </c:pt>
                <c:pt idx="39">
                  <c:v>6.9</c:v>
                </c:pt>
                <c:pt idx="40">
                  <c:v>6.9</c:v>
                </c:pt>
              </c:numCache>
            </c:numRef>
          </c:val>
          <c:smooth val="0"/>
          <c:extLst>
            <c:ext xmlns:c16="http://schemas.microsoft.com/office/drawing/2014/chart" uri="{C3380CC4-5D6E-409C-BE32-E72D297353CC}">
              <c16:uniqueId val="{00000001-205D-42F8-83E8-DCDD3EE4FCCC}"/>
            </c:ext>
          </c:extLst>
        </c:ser>
        <c:ser>
          <c:idx val="2"/>
          <c:order val="2"/>
          <c:tx>
            <c:strRef>
              <c:f>Données!$H$8</c:f>
              <c:strCache>
                <c:ptCount val="1"/>
                <c:pt idx="0">
                  <c:v>Var</c:v>
                </c:pt>
              </c:strCache>
            </c:strRef>
          </c:tx>
          <c:marker>
            <c:symbol val="none"/>
          </c:marker>
          <c:cat>
            <c:multiLvlStrRef>
              <c:f>'dates trim'!$B$126:$C$300</c:f>
              <c:multiLvlStrCache>
                <c:ptCount val="59"/>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pt idx="55">
                    <c:v>T1</c:v>
                  </c:pt>
                  <c:pt idx="56">
                    <c:v>T2</c:v>
                  </c:pt>
                  <c:pt idx="57">
                    <c:v>T3</c:v>
                  </c:pt>
                  <c:pt idx="58">
                    <c:v>T4</c:v>
                  </c:pt>
                </c:lvl>
                <c:lvl>
                  <c:pt idx="3">
                    <c:v>2014</c:v>
                  </c:pt>
                  <c:pt idx="7">
                    <c:v>2015</c:v>
                  </c:pt>
                  <c:pt idx="11">
                    <c:v>2016</c:v>
                  </c:pt>
                  <c:pt idx="15">
                    <c:v>2017</c:v>
                  </c:pt>
                  <c:pt idx="19">
                    <c:v>2018</c:v>
                  </c:pt>
                  <c:pt idx="23">
                    <c:v>2019</c:v>
                  </c:pt>
                  <c:pt idx="27">
                    <c:v>2020</c:v>
                  </c:pt>
                  <c:pt idx="31">
                    <c:v>2021</c:v>
                  </c:pt>
                  <c:pt idx="35">
                    <c:v>2022</c:v>
                  </c:pt>
                  <c:pt idx="39">
                    <c:v>2023</c:v>
                  </c:pt>
                  <c:pt idx="43">
                    <c:v>2024</c:v>
                  </c:pt>
                  <c:pt idx="47">
                    <c:v>2025</c:v>
                  </c:pt>
                  <c:pt idx="51">
                    <c:v>2026</c:v>
                  </c:pt>
                  <c:pt idx="55">
                    <c:v>2027</c:v>
                  </c:pt>
                </c:lvl>
              </c:multiLvlStrCache>
            </c:multiLvlStrRef>
          </c:cat>
          <c:val>
            <c:numRef>
              <c:f>Données!$H$134:$H$174</c:f>
              <c:numCache>
                <c:formatCode>#\ ##0.0</c:formatCode>
                <c:ptCount val="41"/>
                <c:pt idx="0">
                  <c:v>10.9</c:v>
                </c:pt>
                <c:pt idx="1">
                  <c:v>10.8</c:v>
                </c:pt>
                <c:pt idx="2">
                  <c:v>10.8</c:v>
                </c:pt>
                <c:pt idx="3">
                  <c:v>10.7</c:v>
                </c:pt>
                <c:pt idx="4">
                  <c:v>10.8</c:v>
                </c:pt>
                <c:pt idx="5">
                  <c:v>11</c:v>
                </c:pt>
                <c:pt idx="6">
                  <c:v>11.1</c:v>
                </c:pt>
                <c:pt idx="7">
                  <c:v>11</c:v>
                </c:pt>
                <c:pt idx="8">
                  <c:v>11.3</c:v>
                </c:pt>
                <c:pt idx="9">
                  <c:v>11.1</c:v>
                </c:pt>
                <c:pt idx="10">
                  <c:v>11</c:v>
                </c:pt>
                <c:pt idx="11">
                  <c:v>10.9</c:v>
                </c:pt>
                <c:pt idx="12">
                  <c:v>10.7</c:v>
                </c:pt>
                <c:pt idx="13">
                  <c:v>10.6</c:v>
                </c:pt>
                <c:pt idx="14">
                  <c:v>10.9</c:v>
                </c:pt>
                <c:pt idx="15">
                  <c:v>10.4</c:v>
                </c:pt>
                <c:pt idx="16">
                  <c:v>10.3</c:v>
                </c:pt>
                <c:pt idx="17">
                  <c:v>10.199999999999999</c:v>
                </c:pt>
                <c:pt idx="18">
                  <c:v>9.8000000000000007</c:v>
                </c:pt>
                <c:pt idx="19">
                  <c:v>10.1</c:v>
                </c:pt>
                <c:pt idx="20">
                  <c:v>9.9</c:v>
                </c:pt>
                <c:pt idx="21">
                  <c:v>9.6999999999999993</c:v>
                </c:pt>
                <c:pt idx="22">
                  <c:v>9.5</c:v>
                </c:pt>
                <c:pt idx="23">
                  <c:v>9.6</c:v>
                </c:pt>
                <c:pt idx="24">
                  <c:v>9.1</c:v>
                </c:pt>
                <c:pt idx="25">
                  <c:v>9</c:v>
                </c:pt>
                <c:pt idx="26">
                  <c:v>8.6999999999999993</c:v>
                </c:pt>
                <c:pt idx="27">
                  <c:v>8.3000000000000007</c:v>
                </c:pt>
                <c:pt idx="28">
                  <c:v>7.8</c:v>
                </c:pt>
                <c:pt idx="29">
                  <c:v>9.5</c:v>
                </c:pt>
                <c:pt idx="30">
                  <c:v>8.3000000000000007</c:v>
                </c:pt>
                <c:pt idx="31">
                  <c:v>8.4</c:v>
                </c:pt>
                <c:pt idx="32">
                  <c:v>8.4</c:v>
                </c:pt>
                <c:pt idx="33">
                  <c:v>8.1999999999999993</c:v>
                </c:pt>
                <c:pt idx="34">
                  <c:v>7.5</c:v>
                </c:pt>
                <c:pt idx="35">
                  <c:v>7.4</c:v>
                </c:pt>
                <c:pt idx="36">
                  <c:v>7.4</c:v>
                </c:pt>
                <c:pt idx="37">
                  <c:v>7.5</c:v>
                </c:pt>
                <c:pt idx="38">
                  <c:v>7.2</c:v>
                </c:pt>
                <c:pt idx="39">
                  <c:v>7.2</c:v>
                </c:pt>
                <c:pt idx="40">
                  <c:v>7.2</c:v>
                </c:pt>
              </c:numCache>
            </c:numRef>
          </c:val>
          <c:smooth val="0"/>
          <c:extLst>
            <c:ext xmlns:c16="http://schemas.microsoft.com/office/drawing/2014/chart" uri="{C3380CC4-5D6E-409C-BE32-E72D297353CC}">
              <c16:uniqueId val="{00000002-205D-42F8-83E8-DCDD3EE4FCCC}"/>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4"/>
        <c:tickMarkSkip val="4"/>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14B0-4383-A37C-99661CFCDA0C}"/>
              </c:ext>
            </c:extLst>
          </c:dPt>
          <c:dPt>
            <c:idx val="2"/>
            <c:invertIfNegative val="0"/>
            <c:bubble3D val="0"/>
            <c:spPr>
              <a:solidFill>
                <a:srgbClr val="FF0000"/>
              </a:solidFill>
            </c:spPr>
            <c:extLst>
              <c:ext xmlns:c16="http://schemas.microsoft.com/office/drawing/2014/chart" uri="{C3380CC4-5D6E-409C-BE32-E72D297353CC}">
                <c16:uniqueId val="{00000002-14B0-4383-A37C-99661CFCDA0C}"/>
              </c:ext>
            </c:extLst>
          </c:dPt>
          <c:dPt>
            <c:idx val="3"/>
            <c:invertIfNegative val="0"/>
            <c:bubble3D val="0"/>
            <c:spPr>
              <a:solidFill>
                <a:srgbClr val="92D050"/>
              </a:solidFill>
            </c:spPr>
            <c:extLst>
              <c:ext xmlns:c16="http://schemas.microsoft.com/office/drawing/2014/chart" uri="{C3380CC4-5D6E-409C-BE32-E72D297353CC}">
                <c16:uniqueId val="{00000004-14B0-4383-A37C-99661CFCDA0C}"/>
              </c:ext>
            </c:extLst>
          </c:dPt>
          <c:dPt>
            <c:idx val="4"/>
            <c:invertIfNegative val="0"/>
            <c:bubble3D val="0"/>
            <c:extLst>
              <c:ext xmlns:c16="http://schemas.microsoft.com/office/drawing/2014/chart" uri="{C3380CC4-5D6E-409C-BE32-E72D297353CC}">
                <c16:uniqueId val="{00000005-14B0-4383-A37C-99661CFCDA0C}"/>
              </c:ext>
            </c:extLst>
          </c:dPt>
          <c:dPt>
            <c:idx val="5"/>
            <c:invertIfNegative val="0"/>
            <c:bubble3D val="0"/>
            <c:spPr>
              <a:solidFill>
                <a:srgbClr val="0070C0"/>
              </a:solidFill>
            </c:spPr>
            <c:extLst>
              <c:ext xmlns:c16="http://schemas.microsoft.com/office/drawing/2014/chart" uri="{C3380CC4-5D6E-409C-BE32-E72D297353CC}">
                <c16:uniqueId val="{00000007-14B0-4383-A37C-99661CFCDA0C}"/>
              </c:ext>
            </c:extLst>
          </c:dPt>
          <c:dPt>
            <c:idx val="6"/>
            <c:invertIfNegative val="0"/>
            <c:bubble3D val="0"/>
            <c:extLst>
              <c:ext xmlns:c16="http://schemas.microsoft.com/office/drawing/2014/chart" uri="{C3380CC4-5D6E-409C-BE32-E72D297353CC}">
                <c16:uniqueId val="{00000008-14B0-4383-A37C-99661CFCDA0C}"/>
              </c:ext>
            </c:extLst>
          </c:dPt>
          <c:dPt>
            <c:idx val="7"/>
            <c:invertIfNegative val="0"/>
            <c:bubble3D val="0"/>
            <c:extLst>
              <c:ext xmlns:c16="http://schemas.microsoft.com/office/drawing/2014/chart" uri="{C3380CC4-5D6E-409C-BE32-E72D297353CC}">
                <c16:uniqueId val="{00000009-14B0-4383-A37C-99661CFCDA0C}"/>
              </c:ext>
            </c:extLst>
          </c:dPt>
          <c:dPt>
            <c:idx val="8"/>
            <c:invertIfNegative val="0"/>
            <c:bubble3D val="0"/>
            <c:extLst>
              <c:ext xmlns:c16="http://schemas.microsoft.com/office/drawing/2014/chart" uri="{C3380CC4-5D6E-409C-BE32-E72D297353CC}">
                <c16:uniqueId val="{0000000A-14B0-4383-A37C-99661CFCDA0C}"/>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4B0-4383-A37C-99661CFCDA0C}"/>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4B0-4383-A37C-99661CFCDA0C}"/>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4B0-4383-A37C-99661CFCDA0C}"/>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'données graphiques_trim'!$G$67:$G$73</c:f>
              <c:strCache>
                <c:ptCount val="7"/>
                <c:pt idx="0">
                  <c:v>Herault</c:v>
                </c:pt>
                <c:pt idx="1">
                  <c:v>Pas de Calais</c:v>
                </c:pt>
                <c:pt idx="2">
                  <c:v>Paca</c:v>
                </c:pt>
                <c:pt idx="3">
                  <c:v>Var</c:v>
                </c:pt>
                <c:pt idx="4">
                  <c:v>Moselle</c:v>
                </c:pt>
                <c:pt idx="5">
                  <c:v>France métro.</c:v>
                </c:pt>
                <c:pt idx="6">
                  <c:v>Finistere</c:v>
                </c:pt>
              </c:strCache>
            </c:strRef>
          </c:cat>
          <c:val>
            <c:numRef>
              <c:f>'données graphiques_trim'!$H$67:$H$73</c:f>
              <c:numCache>
                <c:formatCode>#\ ##0.0</c:formatCode>
                <c:ptCount val="7"/>
                <c:pt idx="0">
                  <c:v>9.8000000000000007</c:v>
                </c:pt>
                <c:pt idx="1">
                  <c:v>8.4</c:v>
                </c:pt>
                <c:pt idx="2">
                  <c:v>7.8</c:v>
                </c:pt>
                <c:pt idx="3">
                  <c:v>7.2</c:v>
                </c:pt>
                <c:pt idx="4">
                  <c:v>7.1</c:v>
                </c:pt>
                <c:pt idx="5">
                  <c:v>6.9</c:v>
                </c:pt>
                <c:pt idx="6">
                  <c:v>6.1</c:v>
                </c:pt>
              </c:numCache>
            </c:numRef>
          </c:val>
          <c:extLst>
            <c:ext xmlns:c16="http://schemas.microsoft.com/office/drawing/2014/chart" uri="{C3380CC4-5D6E-409C-BE32-E72D297353CC}">
              <c16:uniqueId val="{0000000C-14B0-4383-A37C-99661CFCDA0C}"/>
            </c:ext>
          </c:extLst>
        </c:ser>
        <c:dLbls>
          <c:showLegendKey val="0"/>
          <c:showVal val="0"/>
          <c:showCatName val="0"/>
          <c:showSerName val="0"/>
          <c:showPercent val="0"/>
          <c:showBubbleSize val="0"/>
        </c:dLbls>
        <c:gapWidth val="150"/>
        <c:axId val="424857408"/>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graphiques_trim'!$G$67:$G$73</c:f>
              <c:strCache>
                <c:ptCount val="7"/>
                <c:pt idx="0">
                  <c:v>Herault</c:v>
                </c:pt>
                <c:pt idx="1">
                  <c:v>Pas de Calais</c:v>
                </c:pt>
                <c:pt idx="2">
                  <c:v>Paca</c:v>
                </c:pt>
                <c:pt idx="3">
                  <c:v>Var</c:v>
                </c:pt>
                <c:pt idx="4">
                  <c:v>Moselle</c:v>
                </c:pt>
                <c:pt idx="5">
                  <c:v>France métro.</c:v>
                </c:pt>
                <c:pt idx="6">
                  <c:v>Finistere</c:v>
                </c:pt>
              </c:strCache>
            </c:strRef>
          </c:xVal>
          <c:yVal>
            <c:numRef>
              <c:f>'données graphiques_trim'!$J$67:$J$73</c:f>
              <c:numCache>
                <c:formatCode>#\ ##0.0</c:formatCode>
                <c:ptCount val="7"/>
                <c:pt idx="0">
                  <c:v>0</c:v>
                </c:pt>
                <c:pt idx="1">
                  <c:v>0.20000000000000107</c:v>
                </c:pt>
                <c:pt idx="2">
                  <c:v>-0.20000000000000018</c:v>
                </c:pt>
                <c:pt idx="3">
                  <c:v>0</c:v>
                </c:pt>
                <c:pt idx="4">
                  <c:v>0.19999999999999929</c:v>
                </c:pt>
                <c:pt idx="5">
                  <c:v>0</c:v>
                </c:pt>
                <c:pt idx="6">
                  <c:v>9.9999999999999645E-2</c:v>
                </c:pt>
              </c:numCache>
            </c:numRef>
          </c:yVal>
          <c:smooth val="0"/>
          <c:extLst>
            <c:ext xmlns:c16="http://schemas.microsoft.com/office/drawing/2014/chart" uri="{C3380CC4-5D6E-409C-BE32-E72D297353CC}">
              <c16:uniqueId val="{0000000D-14B0-4383-A37C-99661CFCDA0C}"/>
            </c:ext>
          </c:extLst>
        </c:ser>
        <c:dLbls>
          <c:showLegendKey val="0"/>
          <c:showVal val="0"/>
          <c:showCatName val="0"/>
          <c:showSerName val="0"/>
          <c:showPercent val="0"/>
          <c:showBubbleSize val="0"/>
        </c:dLbls>
        <c:axId val="3"/>
        <c:axId val="4"/>
      </c:scatterChart>
      <c:catAx>
        <c:axId val="424857408"/>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0"/>
        </c:scaling>
        <c:delete val="0"/>
        <c:axPos val="l"/>
        <c:majorGridlines/>
        <c:numFmt formatCode="#,##0" sourceLinked="0"/>
        <c:majorTickMark val="out"/>
        <c:minorTickMark val="none"/>
        <c:tickLblPos val="nextTo"/>
        <c:crossAx val="424857408"/>
        <c:crosses val="autoZero"/>
        <c:crossBetween val="between"/>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2"/>
          <c:min val="-0.2"/>
        </c:scaling>
        <c:delete val="0"/>
        <c:axPos val="r"/>
        <c:numFmt formatCode="[Blue][&lt;0]\-&quot;&quot;0.0&quot;&quot;;[Red][&gt;0]\+&quot;&quot;0.0&quot;&quot;;0" sourceLinked="0"/>
        <c:majorTickMark val="out"/>
        <c:minorTickMark val="none"/>
        <c:tickLblPos val="nextTo"/>
        <c:crossAx val="3"/>
        <c:crosses val="max"/>
        <c:crossBetween val="midCat"/>
        <c:majorUnit val="0.2"/>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0.903</cdr:x>
      <cdr:y>0.27386</cdr:y>
    </cdr:from>
    <cdr:to>
      <cdr:x>0.90343</cdr:x>
      <cdr:y>0.7742</cdr:y>
    </cdr:to>
    <cdr:cxnSp macro="">
      <cdr:nvCxnSpPr>
        <cdr:cNvPr id="4" name="Connecteur droit 3"/>
        <cdr:cNvCxnSpPr/>
      </cdr:nvCxnSpPr>
      <cdr:spPr>
        <a:xfrm xmlns:a="http://schemas.openxmlformats.org/drawingml/2006/main" flipH="1">
          <a:off x="6777616" y="1306867"/>
          <a:ext cx="3228"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0.90442</cdr:x>
      <cdr:y>0.29793</cdr:y>
    </cdr:from>
    <cdr:to>
      <cdr:x>0.96788</cdr:x>
      <cdr:y>0.29793</cdr:y>
    </cdr:to>
    <cdr:cxnSp macro="">
      <cdr:nvCxnSpPr>
        <cdr:cNvPr id="6" name="Connecteur droit avec flèche 5"/>
        <cdr:cNvCxnSpPr/>
      </cdr:nvCxnSpPr>
      <cdr:spPr>
        <a:xfrm xmlns:a="http://schemas.openxmlformats.org/drawingml/2006/main">
          <a:off x="6788324" y="1421729"/>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0.90267</cdr:x>
      <cdr:y>0.24473</cdr:y>
    </cdr:from>
    <cdr:to>
      <cdr:x>0.90267</cdr:x>
      <cdr:y>0.76195</cdr:y>
    </cdr:to>
    <cdr:cxnSp macro="">
      <cdr:nvCxnSpPr>
        <cdr:cNvPr id="7" name="Connecteur droit 6"/>
        <cdr:cNvCxnSpPr/>
      </cdr:nvCxnSpPr>
      <cdr:spPr>
        <a:xfrm xmlns:a="http://schemas.openxmlformats.org/drawingml/2006/main">
          <a:off x="6775139" y="1167851"/>
          <a:ext cx="0" cy="246818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0.90267</cdr:x>
      <cdr:y>0.27424</cdr:y>
    </cdr:from>
    <cdr:to>
      <cdr:x>0.90267</cdr:x>
      <cdr:y>0.75848</cdr:y>
    </cdr:to>
    <cdr:cxnSp macro="">
      <cdr:nvCxnSpPr>
        <cdr:cNvPr id="4" name="Connecteur droit 3"/>
        <cdr:cNvCxnSpPr/>
      </cdr:nvCxnSpPr>
      <cdr:spPr>
        <a:xfrm xmlns:a="http://schemas.openxmlformats.org/drawingml/2006/main">
          <a:off x="6775139" y="1308680"/>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0.71882</cdr:y>
    </cdr:from>
    <cdr:to>
      <cdr:x>1</cdr:x>
      <cdr:y>1</cdr:y>
    </cdr:to>
    <cdr:sp macro="" textlink="">
      <cdr:nvSpPr>
        <cdr:cNvPr id="3" name="ZoneTexte 1"/>
        <cdr:cNvSpPr txBox="1"/>
      </cdr:nvSpPr>
      <cdr:spPr>
        <a:xfrm xmlns:a="http://schemas.openxmlformats.org/drawingml/2006/main">
          <a:off x="0" y="3238501"/>
          <a:ext cx="5953125" cy="12668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l’AAH et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a:t>
          </a:r>
          <a:r>
            <a:rPr lang="fr-FR" sz="1100">
              <a:effectLst/>
              <a:latin typeface="+mn-lt"/>
              <a:ea typeface="+mn-ea"/>
              <a:cs typeface="+mn-cs"/>
            </a:rPr>
            <a:t>mai</a:t>
          </a:r>
          <a:endParaRPr lang="fr-FR" sz="1000">
            <a:effectLst/>
          </a:endParaRP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 ; </a:t>
          </a:r>
          <a:r>
            <a:rPr lang="fr-FR" sz="1000">
              <a:effectLst/>
              <a:latin typeface="+mn-lt"/>
              <a:ea typeface="+mn-ea"/>
              <a:cs typeface="+mn-cs"/>
            </a:rPr>
            <a:t>le RSA, l’ASS, l’AAH et la Prime d’activité ont bénéficié d’une revalorisation exceptionnelle anticipée au 1</a:t>
          </a:r>
          <a:r>
            <a:rPr lang="fr-FR" sz="1000" baseline="30000">
              <a:effectLst/>
              <a:latin typeface="+mn-lt"/>
              <a:ea typeface="+mn-ea"/>
              <a:cs typeface="+mn-cs"/>
            </a:rPr>
            <a:t>er</a:t>
          </a:r>
          <a:r>
            <a:rPr lang="fr-FR" sz="1000">
              <a:effectLst/>
              <a:latin typeface="+mn-lt"/>
              <a:ea typeface="+mn-ea"/>
              <a:cs typeface="+mn-cs"/>
            </a:rPr>
            <a:t> juillet 2022. Si ces revalorisations ont pu jouer à la hausse sur les effectifs de bénéficiaires (augmentation du nombre de personnes éligibles, hausse du taux de recours), ils n’ont pas toujours suffi à les voir augmenter </a:t>
          </a:r>
          <a:endParaRPr lang="fr-FR" sz="1000">
            <a:effectLst/>
          </a:endParaRPr>
        </a:p>
        <a:p xmlns:a="http://schemas.openxmlformats.org/drawingml/2006/main">
          <a:r>
            <a:rPr lang="fr-FR" sz="1000" b="1" i="1">
              <a:effectLst/>
              <a:latin typeface="+mn-lt"/>
              <a:ea typeface="+mn-ea"/>
              <a:cs typeface="+mn-cs"/>
            </a:rPr>
            <a:t>Sources : </a:t>
          </a:r>
          <a:r>
            <a:rPr lang="fr-FR" sz="1000" i="1">
              <a:effectLst/>
              <a:latin typeface="+mn-lt"/>
              <a:ea typeface="+mn-ea"/>
              <a:cs typeface="+mn-cs"/>
            </a:rPr>
            <a:t>Cnaf, Allstat FR6 et FR2 ; MSA ;  Pôle emploi,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0.08821</cdr:x>
      <cdr:y>0</cdr:y>
    </cdr:from>
    <cdr:to>
      <cdr:x>0.92547</cdr:x>
      <cdr:y>0.1958</cdr:y>
    </cdr:to>
    <cdr:sp macro="" textlink="">
      <cdr:nvSpPr>
        <cdr:cNvPr id="2" name="ZoneTexte 1"/>
        <cdr:cNvSpPr txBox="1"/>
      </cdr:nvSpPr>
      <cdr:spPr>
        <a:xfrm xmlns:a="http://schemas.openxmlformats.org/drawingml/2006/main">
          <a:off x="622586"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T1 2023 et le T2 2023)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2013)</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0.86091</cdr:y>
    </cdr:from>
    <cdr:to>
      <cdr:x>1</cdr:x>
      <cdr:y>0.93289</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0.86016</cdr:y>
    </cdr:from>
    <cdr:to>
      <cdr:x>1</cdr:x>
      <cdr:y>0.95737</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0.90981</cdr:x>
      <cdr:y>0.17094</cdr:y>
    </cdr:from>
    <cdr:to>
      <cdr:x>1</cdr:x>
      <cdr:y>0.27163</cdr:y>
    </cdr:to>
    <cdr:sp macro="" textlink="">
      <cdr:nvSpPr>
        <cdr:cNvPr id="2" name="ZoneTexte 1"/>
        <cdr:cNvSpPr txBox="1"/>
      </cdr:nvSpPr>
      <cdr:spPr>
        <a:xfrm xmlns:a="http://schemas.openxmlformats.org/drawingml/2006/main">
          <a:off x="14460979" y="1061333"/>
          <a:ext cx="1433525" cy="598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2400" dirty="0"/>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dirty="0">
              <a:solidFill>
                <a:srgbClr val="000000"/>
              </a:solidFill>
              <a:latin typeface="+mn-lt"/>
            </a:rPr>
            <a:t>Note : </a:t>
          </a:r>
          <a:r>
            <a:rPr lang="fr-FR" sz="1000" b="0" i="0" u="none" strike="noStrike" baseline="0" dirty="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dirty="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dirty="0">
              <a:solidFill>
                <a:srgbClr val="000000"/>
              </a:solidFill>
              <a:latin typeface="Calibri"/>
            </a:rPr>
            <a:t>Source : </a:t>
          </a:r>
          <a:r>
            <a:rPr lang="fr-FR" sz="1000" b="0" i="1" u="none" strike="noStrike" baseline="0" dirty="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T2 2023</a:t>
          </a:r>
          <a:endParaRPr lang="fr-FR" sz="1100"/>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0.34208</cdr:x>
      <cdr:y>0.18315</cdr:y>
    </cdr:from>
    <cdr:to>
      <cdr:x>0.66816</cdr:x>
      <cdr:y>0.32458</cdr:y>
    </cdr:to>
    <cdr:sp macro="" textlink="">
      <cdr:nvSpPr>
        <cdr:cNvPr id="7" name="ZoneTexte 17"/>
        <cdr:cNvSpPr txBox="1"/>
      </cdr:nvSpPr>
      <cdr:spPr>
        <a:xfrm xmlns:a="http://schemas.openxmlformats.org/drawingml/2006/main">
          <a:off x="2567557" y="874002"/>
          <a:ext cx="2447459"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82 900 demandeurs d’emploi catégories A,B,C en moyenne </a:t>
          </a:r>
        </a:p>
        <a:p xmlns:a="http://schemas.openxmlformats.org/drawingml/2006/main">
          <a:pPr algn="ctr"/>
          <a:r>
            <a:rPr lang="fr-FR" sz="1400" b="1" dirty="0" smtClean="0">
              <a:solidFill>
                <a:srgbClr val="FF0000"/>
              </a:solidFill>
            </a:rPr>
            <a:t>au T2 2023</a:t>
          </a:r>
        </a:p>
        <a:p xmlns:a="http://schemas.openxmlformats.org/drawingml/2006/main">
          <a:pPr algn="ctr"/>
          <a:endParaRPr lang="fr-FR" sz="1400" b="1" dirty="0" smtClean="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64440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septembre 2023</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2023</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2023</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2023</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septembre 2023</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septembre 2023</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septembre 2023</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septembre 2023</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septembre 2023</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septembre 2023</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septembre 2023</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septembre 2023</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septembre 2023</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2</a:t>
            </a:r>
            <a:r>
              <a:rPr lang="fr-FR" sz="5000" b="1" baseline="30000" dirty="0">
                <a:ln/>
                <a:solidFill>
                  <a:schemeClr val="accent1">
                    <a:lumMod val="75000"/>
                  </a:schemeClr>
                </a:solidFill>
              </a:rPr>
              <a:t>e</a:t>
            </a:r>
            <a:r>
              <a:rPr lang="fr-FR" sz="5000" b="1" dirty="0">
                <a:ln/>
                <a:solidFill>
                  <a:schemeClr val="accent1">
                    <a:lumMod val="75000"/>
                  </a:schemeClr>
                </a:solidFill>
              </a:rPr>
              <a:t> trimestre 2023</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9" y="343201"/>
            <a:ext cx="9018301" cy="523220"/>
          </a:xfrm>
          <a:prstGeom prst="rect">
            <a:avLst/>
          </a:prstGeom>
          <a:noFill/>
        </p:spPr>
        <p:txBody>
          <a:bodyPr wrap="square" rtlCol="0">
            <a:spAutoFit/>
          </a:bodyPr>
          <a:lstStyle/>
          <a:p>
            <a:r>
              <a:rPr lang="fr-FR" sz="2800" b="1" dirty="0" smtClean="0">
                <a:solidFill>
                  <a:schemeClr val="accent1">
                    <a:lumMod val="75000"/>
                  </a:schemeClr>
                </a:solidFill>
              </a:rPr>
              <a:t>Le </a:t>
            </a:r>
            <a:r>
              <a:rPr lang="fr-FR" sz="2800" b="1" dirty="0">
                <a:solidFill>
                  <a:schemeClr val="accent1">
                    <a:lumMod val="75000"/>
                  </a:schemeClr>
                </a:solidFill>
              </a:rPr>
              <a:t>taux de </a:t>
            </a:r>
            <a:r>
              <a:rPr lang="fr-FR" sz="2800" b="1" dirty="0" smtClean="0">
                <a:solidFill>
                  <a:schemeClr val="accent1">
                    <a:lumMod val="75000"/>
                  </a:schemeClr>
                </a:solidFill>
              </a:rPr>
              <a:t>chômage reste stable…</a:t>
            </a:r>
            <a:endParaRPr lang="fr-FR" sz="2800" dirty="0">
              <a:solidFill>
                <a:schemeClr val="accent1">
                  <a:lumMod val="75000"/>
                </a:schemeClr>
              </a:solidFill>
            </a:endParaRP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septembre 2023</a:t>
            </a:r>
            <a:endParaRPr lang="fr-FR" dirty="0"/>
          </a:p>
        </p:txBody>
      </p:sp>
      <p:sp>
        <p:nvSpPr>
          <p:cNvPr id="12" name="ZoneTexte 11"/>
          <p:cNvSpPr txBox="1"/>
          <p:nvPr/>
        </p:nvSpPr>
        <p:spPr>
          <a:xfrm>
            <a:off x="7680740" y="4721056"/>
            <a:ext cx="1652756" cy="338554"/>
          </a:xfrm>
          <a:prstGeom prst="rect">
            <a:avLst/>
          </a:prstGeom>
          <a:noFill/>
        </p:spPr>
        <p:txBody>
          <a:bodyPr wrap="square" rtlCol="0">
            <a:spAutoFit/>
          </a:bodyPr>
          <a:lstStyle/>
          <a:p>
            <a:pPr algn="ctr"/>
            <a:r>
              <a:rPr lang="fr-FR" sz="1600" b="1" dirty="0">
                <a:solidFill>
                  <a:schemeClr val="accent1">
                    <a:lumMod val="75000"/>
                  </a:schemeClr>
                </a:solidFill>
              </a:rPr>
              <a:t>6,9 % (0,0 pt) </a:t>
            </a:r>
            <a:endParaRPr lang="fr-FR" b="1" dirty="0">
              <a:solidFill>
                <a:srgbClr val="FF0000"/>
              </a:solidFill>
            </a:endParaRPr>
          </a:p>
        </p:txBody>
      </p:sp>
      <p:sp>
        <p:nvSpPr>
          <p:cNvPr id="13" name="ZoneTexte 12"/>
          <p:cNvSpPr txBox="1"/>
          <p:nvPr/>
        </p:nvSpPr>
        <p:spPr>
          <a:xfrm>
            <a:off x="7690281" y="4395790"/>
            <a:ext cx="1572743" cy="338554"/>
          </a:xfrm>
          <a:prstGeom prst="rect">
            <a:avLst/>
          </a:prstGeom>
          <a:noFill/>
        </p:spPr>
        <p:txBody>
          <a:bodyPr wrap="square" rtlCol="0">
            <a:spAutoFit/>
          </a:bodyPr>
          <a:lstStyle/>
          <a:p>
            <a:pPr algn="ctr"/>
            <a:r>
              <a:rPr lang="fr-FR" sz="1600" b="1" dirty="0">
                <a:solidFill>
                  <a:schemeClr val="accent3">
                    <a:lumMod val="75000"/>
                  </a:schemeClr>
                </a:solidFill>
              </a:rPr>
              <a:t>7,2 % (0,0 pt)</a:t>
            </a:r>
            <a:endParaRPr lang="fr-FR" b="1" dirty="0">
              <a:solidFill>
                <a:srgbClr val="FF0000"/>
              </a:solidFill>
            </a:endParaRPr>
          </a:p>
        </p:txBody>
      </p:sp>
      <p:sp>
        <p:nvSpPr>
          <p:cNvPr id="11" name="ZoneTexte 10"/>
          <p:cNvSpPr txBox="1"/>
          <p:nvPr/>
        </p:nvSpPr>
        <p:spPr>
          <a:xfrm>
            <a:off x="7690281" y="4035180"/>
            <a:ext cx="1595602" cy="338554"/>
          </a:xfrm>
          <a:prstGeom prst="rect">
            <a:avLst/>
          </a:prstGeom>
          <a:noFill/>
        </p:spPr>
        <p:txBody>
          <a:bodyPr wrap="square" rtlCol="0">
            <a:spAutoFit/>
          </a:bodyPr>
          <a:lstStyle/>
          <a:p>
            <a:pPr algn="ctr"/>
            <a:r>
              <a:rPr lang="fr-FR" sz="1600" b="1" dirty="0" smtClean="0">
                <a:solidFill>
                  <a:srgbClr val="FF0000"/>
                </a:solidFill>
              </a:rPr>
              <a:t>7</a:t>
            </a:r>
            <a:r>
              <a:rPr lang="fr-FR" sz="1600" b="1" dirty="0" smtClean="0">
                <a:solidFill>
                  <a:srgbClr val="FF0000"/>
                </a:solidFill>
              </a:rPr>
              <a:t>,8 </a:t>
            </a:r>
            <a:r>
              <a:rPr lang="fr-FR" sz="1600" b="1" dirty="0">
                <a:solidFill>
                  <a:srgbClr val="FF0000"/>
                </a:solidFill>
              </a:rPr>
              <a:t>% </a:t>
            </a:r>
            <a:r>
              <a:rPr lang="fr-FR" sz="1600" b="1" dirty="0" smtClean="0">
                <a:solidFill>
                  <a:srgbClr val="FF0000"/>
                </a:solidFill>
              </a:rPr>
              <a:t>(-0,2 </a:t>
            </a:r>
            <a:r>
              <a:rPr lang="fr-FR" sz="1600" b="1" dirty="0">
                <a:solidFill>
                  <a:srgbClr val="FF0000"/>
                </a:solidFill>
              </a:rPr>
              <a:t>pt)</a:t>
            </a:r>
            <a:endParaRPr lang="fr-FR" b="1" dirty="0">
              <a:solidFill>
                <a:srgbClr val="FF0000"/>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2309246037"/>
              </p:ext>
            </p:extLst>
          </p:nvPr>
        </p:nvGraphicFramePr>
        <p:xfrm>
          <a:off x="125698" y="1362499"/>
          <a:ext cx="8233298" cy="5309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44917"/>
            <a:ext cx="8889332" cy="923330"/>
          </a:xfrm>
          <a:prstGeom prst="rect">
            <a:avLst/>
          </a:prstGeom>
          <a:noFill/>
        </p:spPr>
        <p:txBody>
          <a:bodyPr wrap="square" rtlCol="0">
            <a:spAutoFit/>
          </a:bodyPr>
          <a:lstStyle/>
          <a:p>
            <a:r>
              <a:rPr lang="fr-FR" sz="2700" b="1" dirty="0" smtClean="0">
                <a:solidFill>
                  <a:schemeClr val="accent1">
                    <a:lumMod val="75000"/>
                  </a:schemeClr>
                </a:solidFill>
              </a:rPr>
              <a:t>… et demeure dans </a:t>
            </a:r>
            <a:r>
              <a:rPr lang="fr-FR" sz="2700" b="1" dirty="0">
                <a:solidFill>
                  <a:schemeClr val="accent1">
                    <a:lumMod val="75000"/>
                  </a:schemeClr>
                </a:solidFill>
              </a:rPr>
              <a:t>la moyenne des départements comparables</a:t>
            </a:r>
            <a:endParaRPr lang="fr-FR" sz="27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98231876"/>
              </p:ext>
            </p:extLst>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4860" y="-11483"/>
            <a:ext cx="8674279" cy="954107"/>
          </a:xfrm>
          <a:prstGeom prst="rect">
            <a:avLst/>
          </a:prstGeom>
          <a:noFill/>
        </p:spPr>
        <p:txBody>
          <a:bodyPr wrap="square" rtlCol="0">
            <a:spAutoFit/>
          </a:bodyPr>
          <a:lstStyle/>
          <a:p>
            <a:pPr lvl="0"/>
            <a:r>
              <a:rPr lang="fr-FR" sz="2800" b="1" dirty="0">
                <a:solidFill>
                  <a:srgbClr val="4F81BD">
                    <a:lumMod val="75000"/>
                  </a:srgbClr>
                </a:solidFill>
              </a:rPr>
              <a:t>La demande d’emploi continue de se replier au 2</a:t>
            </a:r>
            <a:r>
              <a:rPr lang="fr-FR" sz="2800" b="1" baseline="30000" dirty="0">
                <a:solidFill>
                  <a:srgbClr val="4F81BD">
                    <a:lumMod val="75000"/>
                  </a:srgbClr>
                </a:solidFill>
              </a:rPr>
              <a:t>e</a:t>
            </a:r>
            <a:r>
              <a:rPr lang="fr-FR" sz="2800" b="1" dirty="0">
                <a:solidFill>
                  <a:srgbClr val="4F81BD">
                    <a:lumMod val="75000"/>
                  </a:srgbClr>
                </a:solidFill>
              </a:rPr>
              <a:t> trimestre 2023</a:t>
            </a:r>
            <a:endParaRPr lang="fr-FR" sz="2800" dirty="0">
              <a:solidFill>
                <a:srgbClr val="FF0000"/>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700551431"/>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9975" y="16461"/>
            <a:ext cx="8861565" cy="954107"/>
          </a:xfrm>
          <a:prstGeom prst="rect">
            <a:avLst/>
          </a:prstGeom>
          <a:noFill/>
        </p:spPr>
        <p:txBody>
          <a:bodyPr wrap="square" rtlCol="0">
            <a:spAutoFit/>
          </a:bodyPr>
          <a:lstStyle/>
          <a:p>
            <a:r>
              <a:rPr lang="fr-FR" sz="2800" b="1" dirty="0">
                <a:solidFill>
                  <a:schemeClr val="accent1">
                    <a:lumMod val="75000"/>
                  </a:schemeClr>
                </a:solidFill>
              </a:rPr>
              <a:t>Cette </a:t>
            </a:r>
            <a:r>
              <a:rPr lang="fr-FR" sz="2800" b="1" dirty="0" smtClean="0">
                <a:solidFill>
                  <a:schemeClr val="accent1">
                    <a:lumMod val="75000"/>
                  </a:schemeClr>
                </a:solidFill>
              </a:rPr>
              <a:t>diminution concerne </a:t>
            </a:r>
            <a:r>
              <a:rPr lang="fr-FR" sz="2800" b="1" dirty="0">
                <a:solidFill>
                  <a:schemeClr val="accent1">
                    <a:lumMod val="75000"/>
                  </a:schemeClr>
                </a:solidFill>
              </a:rPr>
              <a:t>à la fois les hommes et les femmes</a:t>
            </a:r>
            <a:endParaRPr lang="fr-FR" sz="2800" b="1"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Graphique 9"/>
          <p:cNvGraphicFramePr>
            <a:graphicFrameLocks/>
          </p:cNvGraphicFramePr>
          <p:nvPr>
            <p:extLst>
              <p:ext uri="{D42A27DB-BD31-4B8C-83A1-F6EECF244321}">
                <p14:modId xmlns:p14="http://schemas.microsoft.com/office/powerpoint/2010/main" val="2912047795"/>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312703"/>
            <a:ext cx="8643668" cy="523220"/>
          </a:xfrm>
          <a:prstGeom prst="rect">
            <a:avLst/>
          </a:prstGeom>
          <a:noFill/>
        </p:spPr>
        <p:txBody>
          <a:bodyPr wrap="square" rtlCol="0">
            <a:spAutoFit/>
          </a:bodyPr>
          <a:lstStyle/>
          <a:p>
            <a:r>
              <a:rPr lang="fr-FR" sz="2800" b="1" dirty="0" smtClean="0">
                <a:solidFill>
                  <a:schemeClr val="accent1">
                    <a:lumMod val="75000"/>
                  </a:schemeClr>
                </a:solidFill>
              </a:rPr>
              <a:t>Le repli est très prononcé chez les seniors…</a:t>
            </a:r>
            <a:endParaRPr lang="fr-FR" sz="2800" b="1" dirty="0">
              <a:solidFill>
                <a:schemeClr val="accent1">
                  <a:lumMod val="75000"/>
                </a:schemeClr>
              </a:solidFill>
            </a:endParaRPr>
          </a:p>
        </p:txBody>
      </p:sp>
      <p:graphicFrame>
        <p:nvGraphicFramePr>
          <p:cNvPr id="10" name="Graphique 9"/>
          <p:cNvGraphicFramePr>
            <a:graphicFrameLocks/>
          </p:cNvGraphicFramePr>
          <p:nvPr>
            <p:extLst>
              <p:ext uri="{D42A27DB-BD31-4B8C-83A1-F6EECF244321}">
                <p14:modId xmlns:p14="http://schemas.microsoft.com/office/powerpoint/2010/main" val="1467920485"/>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74928"/>
            <a:ext cx="8997143" cy="523220"/>
          </a:xfrm>
          <a:prstGeom prst="rect">
            <a:avLst/>
          </a:prstGeom>
          <a:noFill/>
        </p:spPr>
        <p:txBody>
          <a:bodyPr wrap="square" rtlCol="0">
            <a:spAutoFit/>
          </a:bodyPr>
          <a:lstStyle/>
          <a:p>
            <a:r>
              <a:rPr lang="fr-FR" sz="2800" b="1" dirty="0" smtClean="0">
                <a:solidFill>
                  <a:schemeClr val="accent1">
                    <a:lumMod val="75000"/>
                  </a:schemeClr>
                </a:solidFill>
              </a:rPr>
              <a:t>… et chez les demandeurs </a:t>
            </a:r>
            <a:r>
              <a:rPr lang="fr-FR" sz="2800" b="1" dirty="0">
                <a:solidFill>
                  <a:schemeClr val="accent1">
                    <a:lumMod val="75000"/>
                  </a:schemeClr>
                </a:solidFill>
              </a:rPr>
              <a:t>d’emploi de longue </a:t>
            </a:r>
            <a:r>
              <a:rPr lang="fr-FR" sz="2800" b="1" dirty="0" smtClean="0">
                <a:solidFill>
                  <a:schemeClr val="accent1">
                    <a:lumMod val="75000"/>
                  </a:schemeClr>
                </a:solidFill>
              </a:rPr>
              <a:t>durée</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2059947167"/>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septembre 2023</a:t>
            </a:r>
            <a:endParaRPr lang="fr-FR" dirty="0"/>
          </a:p>
        </p:txBody>
      </p:sp>
      <p:sp>
        <p:nvSpPr>
          <p:cNvPr id="9" name="ZoneTexte 8"/>
          <p:cNvSpPr txBox="1"/>
          <p:nvPr/>
        </p:nvSpPr>
        <p:spPr>
          <a:xfrm>
            <a:off x="63201" y="-16958"/>
            <a:ext cx="8995113" cy="892552"/>
          </a:xfrm>
          <a:prstGeom prst="rect">
            <a:avLst/>
          </a:prstGeom>
          <a:noFill/>
        </p:spPr>
        <p:txBody>
          <a:bodyPr wrap="square" rtlCol="0">
            <a:spAutoFit/>
          </a:bodyPr>
          <a:lstStyle/>
          <a:p>
            <a:r>
              <a:rPr lang="fr-FR" sz="2600" b="1" dirty="0">
                <a:solidFill>
                  <a:srgbClr val="376092"/>
                </a:solidFill>
              </a:rPr>
              <a:t>Sur un an, légère baisse du nombre de foyers bénéficiaires du RSA, bien plus prononcée pour l’ASS ; hausse pour l’AAH et la PA</a:t>
            </a:r>
          </a:p>
        </p:txBody>
      </p:sp>
      <p:graphicFrame>
        <p:nvGraphicFramePr>
          <p:cNvPr id="2" name="Graphique 1">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847997472"/>
              </p:ext>
            </p:extLst>
          </p:nvPr>
        </p:nvGraphicFramePr>
        <p:xfrm>
          <a:off x="275209" y="1263965"/>
          <a:ext cx="8371642" cy="49947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E685928-3D76-C4C3-48C6-0EF2A22FA5AA}"/>
              </a:ext>
            </a:extLst>
          </p:cNvPr>
          <p:cNvPicPr>
            <a:picLocks noChangeAspect="1"/>
          </p:cNvPicPr>
          <p:nvPr/>
        </p:nvPicPr>
        <p:blipFill>
          <a:blip r:embed="rId3"/>
          <a:stretch>
            <a:fillRect/>
          </a:stretch>
        </p:blipFill>
        <p:spPr>
          <a:xfrm>
            <a:off x="0" y="1689426"/>
            <a:ext cx="9144000" cy="3479147"/>
          </a:xfrm>
          <a:prstGeom prst="rect">
            <a:avLst/>
          </a:prstGeom>
        </p:spPr>
      </p:pic>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bien moins 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septembre 2023</a:t>
            </a:r>
            <a:endParaRPr lang="fr-FR" dirty="0"/>
          </a:p>
        </p:txBody>
      </p:sp>
      <p:sp>
        <p:nvSpPr>
          <p:cNvPr id="2" name="Rectangle 1"/>
          <p:cNvSpPr/>
          <p:nvPr/>
        </p:nvSpPr>
        <p:spPr>
          <a:xfrm>
            <a:off x="69719" y="3734951"/>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5676" y="97059"/>
            <a:ext cx="8928324" cy="954107"/>
          </a:xfrm>
          <a:prstGeom prst="rect">
            <a:avLst/>
          </a:prstGeom>
          <a:noFill/>
        </p:spPr>
        <p:txBody>
          <a:bodyPr wrap="square" rtlCol="0">
            <a:spAutoFit/>
          </a:bodyPr>
          <a:lstStyle/>
          <a:p>
            <a:r>
              <a:rPr lang="fr-FR" sz="2800" b="1" dirty="0">
                <a:solidFill>
                  <a:schemeClr val="accent1">
                    <a:lumMod val="75000"/>
                  </a:schemeClr>
                </a:solidFill>
              </a:rPr>
              <a:t>1</a:t>
            </a:r>
            <a:r>
              <a:rPr lang="fr-FR" sz="2800" b="1" baseline="30000" dirty="0">
                <a:solidFill>
                  <a:schemeClr val="accent1">
                    <a:lumMod val="75000"/>
                  </a:schemeClr>
                </a:solidFill>
              </a:rPr>
              <a:t>ère</a:t>
            </a:r>
            <a:r>
              <a:rPr lang="fr-FR" sz="2800" b="1" dirty="0">
                <a:solidFill>
                  <a:schemeClr val="accent1">
                    <a:lumMod val="75000"/>
                  </a:schemeClr>
                </a:solidFill>
              </a:rPr>
              <a:t> baisse de l’emploi salarié en 5 ans </a:t>
            </a:r>
            <a:r>
              <a:rPr lang="fr-FR" sz="2800" b="1" i="1" dirty="0">
                <a:solidFill>
                  <a:schemeClr val="accent1">
                    <a:lumMod val="75000"/>
                  </a:schemeClr>
                </a:solidFill>
              </a:rPr>
              <a:t>(si l’on excepte le creux lié à la crise sanitaire)</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a:solidFill>
                  <a:srgbClr val="FF0000"/>
                </a:solidFill>
              </a:rPr>
              <a:t>+0,1 %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a:solidFill>
                  <a:schemeClr val="accent3">
                    <a:lumMod val="75000"/>
                  </a:schemeClr>
                </a:solidFill>
              </a:rPr>
              <a:t>-0,3 %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+0,1 %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T2 2023 :</a:t>
            </a:r>
            <a:endParaRPr lang="fr-FR" b="1" dirty="0"/>
          </a:p>
        </p:txBody>
      </p:sp>
      <p:graphicFrame>
        <p:nvGraphicFramePr>
          <p:cNvPr id="16" name="Graphique 15">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505730392"/>
              </p:ext>
            </p:extLst>
          </p:nvPr>
        </p:nvGraphicFramePr>
        <p:xfrm>
          <a:off x="412965" y="1130607"/>
          <a:ext cx="7781925" cy="4705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39" y="-15769"/>
            <a:ext cx="8827805" cy="954107"/>
          </a:xfrm>
          <a:prstGeom prst="rect">
            <a:avLst/>
          </a:prstGeom>
          <a:noFill/>
        </p:spPr>
        <p:txBody>
          <a:bodyPr wrap="square" rtlCol="0">
            <a:spAutoFit/>
          </a:bodyPr>
          <a:lstStyle/>
          <a:p>
            <a:r>
              <a:rPr lang="fr-FR" sz="2800" b="1" dirty="0">
                <a:solidFill>
                  <a:schemeClr val="accent1">
                    <a:lumMod val="75000"/>
                  </a:schemeClr>
                </a:solidFill>
              </a:rPr>
              <a:t>Une croissance pénalisée à la fois par l’emploi hors intérim et par l’intérim…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4" name="ZoneTexte 13"/>
          <p:cNvSpPr txBox="1"/>
          <p:nvPr/>
        </p:nvSpPr>
        <p:spPr>
          <a:xfrm>
            <a:off x="7695270" y="2222466"/>
            <a:ext cx="1597688" cy="3970318"/>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-680 </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a:solidFill>
                  <a:schemeClr val="accent6">
                    <a:lumMod val="75000"/>
                  </a:schemeClr>
                </a:solidFill>
              </a:rPr>
              <a:t>-410</a:t>
            </a: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T2 2023 :</a:t>
            </a:r>
            <a:endParaRPr lang="fr-FR" b="1" dirty="0"/>
          </a:p>
        </p:txBody>
      </p:sp>
      <p:graphicFrame>
        <p:nvGraphicFramePr>
          <p:cNvPr id="11" name="Graphique 10">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2691889195"/>
              </p:ext>
            </p:extLst>
          </p:nvPr>
        </p:nvGraphicFramePr>
        <p:xfrm>
          <a:off x="612559" y="1296140"/>
          <a:ext cx="7750206" cy="505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2" name="ZoneTexte 11"/>
          <p:cNvSpPr txBox="1"/>
          <p:nvPr/>
        </p:nvSpPr>
        <p:spPr>
          <a:xfrm>
            <a:off x="195356" y="44106"/>
            <a:ext cx="8827804" cy="954107"/>
          </a:xfrm>
          <a:prstGeom prst="rect">
            <a:avLst/>
          </a:prstGeom>
          <a:noFill/>
        </p:spPr>
        <p:txBody>
          <a:bodyPr wrap="square" rtlCol="0">
            <a:spAutoFit/>
          </a:bodyPr>
          <a:lstStyle/>
          <a:p>
            <a:r>
              <a:rPr lang="fr-FR" sz="2800" b="1" dirty="0">
                <a:solidFill>
                  <a:schemeClr val="accent1">
                    <a:lumMod val="75000"/>
                  </a:schemeClr>
                </a:solidFill>
              </a:rPr>
              <a:t>… dans tous les secteurs d’activité, sauf dans l’industrie où l’emploi hors intérim progresse</a:t>
            </a:r>
            <a:endParaRPr lang="fr-FR" sz="28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2713159881"/>
              </p:ext>
            </p:extLst>
          </p:nvPr>
        </p:nvGraphicFramePr>
        <p:xfrm>
          <a:off x="949911" y="1308100"/>
          <a:ext cx="7439487" cy="44446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4" name="ZoneTexte 13"/>
          <p:cNvSpPr txBox="1"/>
          <p:nvPr/>
        </p:nvSpPr>
        <p:spPr>
          <a:xfrm>
            <a:off x="213645" y="129315"/>
            <a:ext cx="9017000" cy="923330"/>
          </a:xfrm>
          <a:prstGeom prst="rect">
            <a:avLst/>
          </a:prstGeom>
          <a:noFill/>
        </p:spPr>
        <p:txBody>
          <a:bodyPr wrap="square" rtlCol="0">
            <a:spAutoFit/>
          </a:bodyPr>
          <a:lstStyle/>
          <a:p>
            <a:r>
              <a:rPr lang="fr-FR" sz="2700" b="1" dirty="0">
                <a:solidFill>
                  <a:schemeClr val="accent1">
                    <a:lumMod val="75000"/>
                  </a:schemeClr>
                </a:solidFill>
              </a:rPr>
              <a:t>Vif recul dans la construction, plus modéré dans le tertiaire, croissance ralentie dans l’industrie</a:t>
            </a:r>
            <a:endParaRPr lang="fr-FR" sz="2700" b="1" dirty="0">
              <a:solidFill>
                <a:srgbClr val="FF0000"/>
              </a:solidFill>
            </a:endParaRPr>
          </a:p>
        </p:txBody>
      </p:sp>
      <p:graphicFrame>
        <p:nvGraphicFramePr>
          <p:cNvPr id="10" name="Graphique 9">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3080412116"/>
              </p:ext>
            </p:extLst>
          </p:nvPr>
        </p:nvGraphicFramePr>
        <p:xfrm>
          <a:off x="541539" y="1303337"/>
          <a:ext cx="7723572" cy="48577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2" name="ZoneTexte 11"/>
          <p:cNvSpPr txBox="1"/>
          <p:nvPr/>
        </p:nvSpPr>
        <p:spPr>
          <a:xfrm>
            <a:off x="208194" y="62439"/>
            <a:ext cx="8930354" cy="954107"/>
          </a:xfrm>
          <a:prstGeom prst="rect">
            <a:avLst/>
          </a:prstGeom>
          <a:noFill/>
        </p:spPr>
        <p:txBody>
          <a:bodyPr wrap="square" rtlCol="0">
            <a:spAutoFit/>
          </a:bodyPr>
          <a:lstStyle/>
          <a:p>
            <a:r>
              <a:rPr lang="fr-FR" sz="2800" b="1" dirty="0">
                <a:solidFill>
                  <a:schemeClr val="accent1">
                    <a:lumMod val="75000"/>
                  </a:schemeClr>
                </a:solidFill>
              </a:rPr>
              <a:t>1</a:t>
            </a:r>
            <a:r>
              <a:rPr lang="fr-FR" sz="2800" b="1" baseline="30000" dirty="0">
                <a:solidFill>
                  <a:schemeClr val="accent1">
                    <a:lumMod val="75000"/>
                  </a:schemeClr>
                </a:solidFill>
              </a:rPr>
              <a:t>er</a:t>
            </a:r>
            <a:r>
              <a:rPr lang="fr-FR" sz="2800" b="1" dirty="0">
                <a:solidFill>
                  <a:schemeClr val="accent1">
                    <a:lumMod val="75000"/>
                  </a:schemeClr>
                </a:solidFill>
              </a:rPr>
              <a:t> recul annuel de l’emploi dans la construction en 7 ans </a:t>
            </a:r>
            <a:r>
              <a:rPr lang="fr-FR" sz="2800" b="1" i="1" dirty="0">
                <a:solidFill>
                  <a:schemeClr val="accent1">
                    <a:lumMod val="75000"/>
                  </a:schemeClr>
                </a:solidFill>
              </a:rPr>
              <a:t>(hors crise sanitaire)</a:t>
            </a:r>
            <a:endParaRPr lang="fr-FR" sz="2800" b="1" i="1" dirty="0">
              <a:solidFill>
                <a:srgbClr val="FF0000"/>
              </a:solidFill>
            </a:endParaRPr>
          </a:p>
        </p:txBody>
      </p:sp>
      <p:pic>
        <p:nvPicPr>
          <p:cNvPr id="2" name="Image 1">
            <a:extLst>
              <a:ext uri="{FF2B5EF4-FFF2-40B4-BE49-F238E27FC236}">
                <a16:creationId xmlns:a16="http://schemas.microsoft.com/office/drawing/2014/main" id="{FC3F7718-7CF6-707D-9954-2646D7CC2D2E}"/>
              </a:ext>
            </a:extLst>
          </p:cNvPr>
          <p:cNvPicPr>
            <a:picLocks noChangeAspect="1"/>
          </p:cNvPicPr>
          <p:nvPr/>
        </p:nvPicPr>
        <p:blipFill>
          <a:blip r:embed="rId3"/>
          <a:stretch>
            <a:fillRect/>
          </a:stretch>
        </p:blipFill>
        <p:spPr>
          <a:xfrm>
            <a:off x="405044" y="1760530"/>
            <a:ext cx="8536654" cy="3407334"/>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2" name="ZoneTexte 11"/>
          <p:cNvSpPr txBox="1"/>
          <p:nvPr/>
        </p:nvSpPr>
        <p:spPr>
          <a:xfrm>
            <a:off x="213646" y="101728"/>
            <a:ext cx="8930354" cy="954107"/>
          </a:xfrm>
          <a:prstGeom prst="rect">
            <a:avLst/>
          </a:prstGeom>
          <a:noFill/>
        </p:spPr>
        <p:txBody>
          <a:bodyPr wrap="square" rtlCol="0">
            <a:spAutoFit/>
          </a:bodyPr>
          <a:lstStyle/>
          <a:p>
            <a:r>
              <a:rPr lang="fr-FR" sz="2800" b="1" dirty="0">
                <a:solidFill>
                  <a:schemeClr val="accent1">
                    <a:lumMod val="75000"/>
                  </a:schemeClr>
                </a:solidFill>
              </a:rPr>
              <a:t>Les embauches se replient, mais celles en CDI restent stables</a:t>
            </a:r>
          </a:p>
        </p:txBody>
      </p:sp>
      <p:pic>
        <p:nvPicPr>
          <p:cNvPr id="9" name="Image 8">
            <a:extLst>
              <a:ext uri="{FF2B5EF4-FFF2-40B4-BE49-F238E27FC236}">
                <a16:creationId xmlns:a16="http://schemas.microsoft.com/office/drawing/2014/main" id="{356FC983-B4C4-375C-3F7F-79FFB9A02E09}"/>
              </a:ext>
            </a:extLst>
          </p:cNvPr>
          <p:cNvPicPr>
            <a:picLocks noChangeAspect="1"/>
          </p:cNvPicPr>
          <p:nvPr/>
        </p:nvPicPr>
        <p:blipFill>
          <a:blip r:embed="rId3"/>
          <a:stretch>
            <a:fillRect/>
          </a:stretch>
        </p:blipFill>
        <p:spPr>
          <a:xfrm>
            <a:off x="976392" y="5355074"/>
            <a:ext cx="6791739" cy="876300"/>
          </a:xfrm>
          <a:prstGeom prst="rect">
            <a:avLst/>
          </a:prstGeom>
        </p:spPr>
      </p:pic>
      <p:graphicFrame>
        <p:nvGraphicFramePr>
          <p:cNvPr id="4" name="Graphique 3">
            <a:extLst>
              <a:ext uri="{FF2B5EF4-FFF2-40B4-BE49-F238E27FC236}">
                <a16:creationId xmlns:a16="http://schemas.microsoft.com/office/drawing/2014/main" id="{809E2797-6BE4-463E-B013-3CB7C23633CC}"/>
              </a:ext>
            </a:extLst>
          </p:cNvPr>
          <p:cNvGraphicFramePr>
            <a:graphicFrameLocks/>
          </p:cNvGraphicFramePr>
          <p:nvPr>
            <p:extLst>
              <p:ext uri="{D42A27DB-BD31-4B8C-83A1-F6EECF244321}">
                <p14:modId xmlns:p14="http://schemas.microsoft.com/office/powerpoint/2010/main" val="2051026804"/>
              </p:ext>
            </p:extLst>
          </p:nvPr>
        </p:nvGraphicFramePr>
        <p:xfrm>
          <a:off x="715618" y="1120580"/>
          <a:ext cx="7659756" cy="41934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133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13893" y="72663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2" name="ZoneTexte 11"/>
          <p:cNvSpPr txBox="1"/>
          <p:nvPr/>
        </p:nvSpPr>
        <p:spPr>
          <a:xfrm>
            <a:off x="137921" y="122151"/>
            <a:ext cx="8732567" cy="523220"/>
          </a:xfrm>
          <a:prstGeom prst="rect">
            <a:avLst/>
          </a:prstGeom>
          <a:noFill/>
        </p:spPr>
        <p:txBody>
          <a:bodyPr wrap="square" rtlCol="0">
            <a:spAutoFit/>
          </a:bodyPr>
          <a:lstStyle/>
          <a:p>
            <a:r>
              <a:rPr lang="fr-FR" sz="2800" b="1" dirty="0">
                <a:solidFill>
                  <a:schemeClr val="accent1">
                    <a:lumMod val="75000"/>
                  </a:schemeClr>
                </a:solidFill>
              </a:rPr>
              <a:t>Le nombre de bénéficiaires de contrat aidé se stabilise</a:t>
            </a:r>
          </a:p>
        </p:txBody>
      </p:sp>
      <p:grpSp>
        <p:nvGrpSpPr>
          <p:cNvPr id="10" name="Groupe 9">
            <a:extLst>
              <a:ext uri="{FF2B5EF4-FFF2-40B4-BE49-F238E27FC236}">
                <a16:creationId xmlns:a16="http://schemas.microsoft.com/office/drawing/2014/main" id="{8260742E-199E-0F2D-9F57-0A4AF3E3344D}"/>
              </a:ext>
            </a:extLst>
          </p:cNvPr>
          <p:cNvGrpSpPr>
            <a:grpSpLocks/>
          </p:cNvGrpSpPr>
          <p:nvPr/>
        </p:nvGrpSpPr>
        <p:grpSpPr bwMode="auto">
          <a:xfrm>
            <a:off x="134853" y="1046925"/>
            <a:ext cx="8951997" cy="5359318"/>
            <a:chOff x="28576" y="0"/>
            <a:chExt cx="9458325" cy="6042212"/>
          </a:xfrm>
        </p:grpSpPr>
        <p:graphicFrame>
          <p:nvGraphicFramePr>
            <p:cNvPr id="11" name="Graphique 10">
              <a:extLst>
                <a:ext uri="{FF2B5EF4-FFF2-40B4-BE49-F238E27FC236}">
                  <a16:creationId xmlns:a16="http://schemas.microsoft.com/office/drawing/2014/main" id="{F8757F97-FEDA-2AB9-D233-955C13613183}"/>
                </a:ext>
              </a:extLst>
            </p:cNvPr>
            <p:cNvGraphicFramePr>
              <a:graphicFrameLocks/>
            </p:cNvGraphicFramePr>
            <p:nvPr>
              <p:extLst>
                <p:ext uri="{D42A27DB-BD31-4B8C-83A1-F6EECF244321}">
                  <p14:modId xmlns:p14="http://schemas.microsoft.com/office/powerpoint/2010/main" val="2990069084"/>
                </p:ext>
              </p:extLst>
            </p:nvPr>
          </p:nvGraphicFramePr>
          <p:xfrm>
            <a:off x="28576"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22">
              <a:extLst>
                <a:ext uri="{FF2B5EF4-FFF2-40B4-BE49-F238E27FC236}">
                  <a16:creationId xmlns:a16="http://schemas.microsoft.com/office/drawing/2014/main" id="{A4C2FFF5-D521-C76E-5DCA-5123891FA1DB}"/>
                </a:ext>
              </a:extLst>
            </p:cNvPr>
            <p:cNvSpPr txBox="1"/>
            <p:nvPr/>
          </p:nvSpPr>
          <p:spPr>
            <a:xfrm>
              <a:off x="8820151" y="2182993"/>
              <a:ext cx="666750" cy="253383"/>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1 700</a:t>
              </a:r>
            </a:p>
          </p:txBody>
        </p:sp>
        <p:sp>
          <p:nvSpPr>
            <p:cNvPr id="14" name="Flèche vers le bas 23">
              <a:extLst>
                <a:ext uri="{FF2B5EF4-FFF2-40B4-BE49-F238E27FC236}">
                  <a16:creationId xmlns:a16="http://schemas.microsoft.com/office/drawing/2014/main" id="{A3AE2C9D-ABAC-81DD-4AE4-76357A133A9F}"/>
                </a:ext>
              </a:extLst>
            </p:cNvPr>
            <p:cNvSpPr/>
            <p:nvPr/>
          </p:nvSpPr>
          <p:spPr>
            <a:xfrm>
              <a:off x="9105901" y="2436376"/>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8" y="8636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2" name="ZoneTexte 11"/>
          <p:cNvSpPr txBox="1"/>
          <p:nvPr/>
        </p:nvSpPr>
        <p:spPr>
          <a:xfrm>
            <a:off x="107808" y="-25778"/>
            <a:ext cx="8732567" cy="954107"/>
          </a:xfrm>
          <a:prstGeom prst="rect">
            <a:avLst/>
          </a:prstGeom>
          <a:noFill/>
        </p:spPr>
        <p:txBody>
          <a:bodyPr wrap="square" rtlCol="0">
            <a:spAutoFit/>
          </a:bodyPr>
          <a:lstStyle/>
          <a:p>
            <a:r>
              <a:rPr lang="fr-FR" sz="2800" b="1" dirty="0">
                <a:solidFill>
                  <a:schemeClr val="accent1">
                    <a:lumMod val="75000"/>
                  </a:schemeClr>
                </a:solidFill>
              </a:rPr>
              <a:t>La croissance annuelle du nombre d’apprentis ralentit légèrement</a:t>
            </a:r>
            <a:endParaRPr lang="fr-FR" sz="2800" b="1" dirty="0">
              <a:solidFill>
                <a:srgbClr val="376092"/>
              </a:solidFill>
            </a:endParaRPr>
          </a:p>
        </p:txBody>
      </p:sp>
      <p:graphicFrame>
        <p:nvGraphicFramePr>
          <p:cNvPr id="3" name="Graphique 2">
            <a:extLst>
              <a:ext uri="{FF2B5EF4-FFF2-40B4-BE49-F238E27FC236}">
                <a16:creationId xmlns:a16="http://schemas.microsoft.com/office/drawing/2014/main" id="{7319CB63-FE1C-2393-C50C-25900382B770}"/>
              </a:ext>
            </a:extLst>
          </p:cNvPr>
          <p:cNvGraphicFramePr>
            <a:graphicFrameLocks/>
          </p:cNvGraphicFramePr>
          <p:nvPr>
            <p:extLst>
              <p:ext uri="{D42A27DB-BD31-4B8C-83A1-F6EECF244321}">
                <p14:modId xmlns:p14="http://schemas.microsoft.com/office/powerpoint/2010/main" val="1884588319"/>
              </p:ext>
            </p:extLst>
          </p:nvPr>
        </p:nvGraphicFramePr>
        <p:xfrm>
          <a:off x="107808" y="1020418"/>
          <a:ext cx="9036191" cy="5354448"/>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443525" y="1582996"/>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11 000</a:t>
            </a:r>
            <a:endParaRPr lang="fr-FR" sz="1100" b="1" dirty="0"/>
          </a:p>
        </p:txBody>
      </p:sp>
      <p:sp>
        <p:nvSpPr>
          <p:cNvPr id="11" name="Flèche vers le bas 10"/>
          <p:cNvSpPr/>
          <p:nvPr/>
        </p:nvSpPr>
        <p:spPr bwMode="auto">
          <a:xfrm>
            <a:off x="8697202" y="1914332"/>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2.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4.xml><?xml version="1.0" encoding="utf-8"?>
<ds:datastoreItem xmlns:ds="http://schemas.openxmlformats.org/officeDocument/2006/customXml" ds:itemID="{3B2AE89B-080E-49C5-92D1-0FC918E24C0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8889</TotalTime>
  <Words>1631</Words>
  <Application>Microsoft Office PowerPoint</Application>
  <PresentationFormat>Affichage à l'écran (4:3)</PresentationFormat>
  <Paragraphs>266</Paragraphs>
  <Slides>18</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MS Gothic</vt:lpstr>
      <vt:lpstr>Arial</vt:lpstr>
      <vt:lpstr>Calibri</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(DREETS-PACA)</cp:lastModifiedBy>
  <cp:revision>829</cp:revision>
  <cp:lastPrinted>2018-10-09T12:30:48Z</cp:lastPrinted>
  <dcterms:created xsi:type="dcterms:W3CDTF">2018-05-30T13:27:07Z</dcterms:created>
  <dcterms:modified xsi:type="dcterms:W3CDTF">2023-09-28T14:35:47Z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