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300" r:id="rId6"/>
    <p:sldId id="299" r:id="rId7"/>
    <p:sldId id="264" r:id="rId8"/>
    <p:sldId id="290" r:id="rId9"/>
    <p:sldId id="292" r:id="rId10"/>
    <p:sldId id="293" r:id="rId11"/>
    <p:sldId id="261" r:id="rId12"/>
    <p:sldId id="314" r:id="rId13"/>
    <p:sldId id="305" r:id="rId14"/>
    <p:sldId id="302" r:id="rId15"/>
    <p:sldId id="296" r:id="rId16"/>
    <p:sldId id="304" r:id="rId17"/>
    <p:sldId id="271" r:id="rId18"/>
    <p:sldId id="272" r:id="rId19"/>
    <p:sldId id="317" r:id="rId20"/>
    <p:sldId id="318" r:id="rId21"/>
    <p:sldId id="315" r:id="rId2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86" d="100"/>
          <a:sy n="86" d="100"/>
        </p:scale>
        <p:origin x="141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4\2024-T2\01%20-%20Fichiers%20de%20travail\DEFM-Ch&#244;mage\2024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4\2024-T2\01%20-%20Fichiers%20de%20travail\DEFM-Ch&#244;mage\2024_T2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4\2024-T2\01%20-%20Fichiers%20de%20travail\DEFM-Ch&#244;mage\2024_T2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4\2024-T2\01%20-%20Fichiers%20de%20travail\Prestations%20sociales\2024-T2%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4\2024-T2\01%20-%20Fichiers%20de%20travail\Politiques%20emploi\2024_T1_Politiques%20de%20l'emploi_note_V2_VM.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4\2024-T2\01%20-%20Fichiers%20de%20travail\Politiques%20emploi\2024_T1_Politiques%20de%20l'emploi_note_V2_VM.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4\2024-T2\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4\2024-T2\01%20-%20Fichiers%20de%20travail\DEFM-Ch&#244;mage\2024_T2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2014)</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3'!$E$10:$E$51</c:f>
              <c:numCache>
                <c:formatCode>#\ ##0.0</c:formatCode>
                <c:ptCount val="42"/>
                <c:pt idx="0">
                  <c:v>100</c:v>
                </c:pt>
                <c:pt idx="1">
                  <c:v>99.927524727103417</c:v>
                </c:pt>
                <c:pt idx="2">
                  <c:v>99.962063289129361</c:v>
                </c:pt>
                <c:pt idx="3">
                  <c:v>100.13949122469828</c:v>
                </c:pt>
                <c:pt idx="4">
                  <c:v>100.07147254045037</c:v>
                </c:pt>
                <c:pt idx="5">
                  <c:v>100.4442661808983</c:v>
                </c:pt>
                <c:pt idx="6">
                  <c:v>100.37257081101538</c:v>
                </c:pt>
                <c:pt idx="7">
                  <c:v>100.81070918252213</c:v>
                </c:pt>
                <c:pt idx="8">
                  <c:v>101.19659405212522</c:v>
                </c:pt>
                <c:pt idx="9">
                  <c:v>101.59295190505225</c:v>
                </c:pt>
                <c:pt idx="10">
                  <c:v>101.77946013999251</c:v>
                </c:pt>
                <c:pt idx="11">
                  <c:v>101.84614184764584</c:v>
                </c:pt>
                <c:pt idx="12">
                  <c:v>102.29380617738886</c:v>
                </c:pt>
                <c:pt idx="13">
                  <c:v>102.72119302878116</c:v>
                </c:pt>
                <c:pt idx="14">
                  <c:v>102.82831827841964</c:v>
                </c:pt>
                <c:pt idx="15">
                  <c:v>103.17704634016572</c:v>
                </c:pt>
                <c:pt idx="16">
                  <c:v>103.70147540937933</c:v>
                </c:pt>
                <c:pt idx="17">
                  <c:v>103.6057144607946</c:v>
                </c:pt>
                <c:pt idx="18">
                  <c:v>103.82447725607821</c:v>
                </c:pt>
                <c:pt idx="19">
                  <c:v>103.97616839220206</c:v>
                </c:pt>
                <c:pt idx="20">
                  <c:v>104.6304513131616</c:v>
                </c:pt>
                <c:pt idx="21">
                  <c:v>104.8976238026398</c:v>
                </c:pt>
                <c:pt idx="22">
                  <c:v>105.29782546327611</c:v>
                </c:pt>
                <c:pt idx="23">
                  <c:v>105.7772986944979</c:v>
                </c:pt>
                <c:pt idx="24">
                  <c:v>103.67061353298838</c:v>
                </c:pt>
                <c:pt idx="25">
                  <c:v>102.54666187583365</c:v>
                </c:pt>
                <c:pt idx="26">
                  <c:v>105.22702141112292</c:v>
                </c:pt>
                <c:pt idx="27">
                  <c:v>105.64627498823174</c:v>
                </c:pt>
                <c:pt idx="28">
                  <c:v>106.3589392204868</c:v>
                </c:pt>
                <c:pt idx="29">
                  <c:v>107.74917204939003</c:v>
                </c:pt>
                <c:pt idx="30">
                  <c:v>108.8038237530603</c:v>
                </c:pt>
                <c:pt idx="31">
                  <c:v>109.79664028923257</c:v>
                </c:pt>
                <c:pt idx="32">
                  <c:v>110.36206997401233</c:v>
                </c:pt>
                <c:pt idx="33">
                  <c:v>110.74589367136547</c:v>
                </c:pt>
                <c:pt idx="34">
                  <c:v>110.91529974736703</c:v>
                </c:pt>
                <c:pt idx="35">
                  <c:v>111.41493904222321</c:v>
                </c:pt>
                <c:pt idx="36">
                  <c:v>111.69275163709978</c:v>
                </c:pt>
                <c:pt idx="37">
                  <c:v>111.9804801417194</c:v>
                </c:pt>
                <c:pt idx="38">
                  <c:v>112.33945835735695</c:v>
                </c:pt>
                <c:pt idx="39">
                  <c:v>112.46479991309626</c:v>
                </c:pt>
                <c:pt idx="40">
                  <c:v>112.84305287463879</c:v>
                </c:pt>
                <c:pt idx="41">
                  <c:v>112.94945392862211</c:v>
                </c:pt>
              </c:numCache>
            </c:numRef>
          </c:val>
          <c:smooth val="0"/>
          <c:extLst>
            <c:ext xmlns:c16="http://schemas.microsoft.com/office/drawing/2014/chart" uri="{C3380CC4-5D6E-409C-BE32-E72D297353CC}">
              <c16:uniqueId val="{00000000-6D1E-4B72-9DB7-D07FD42ABB53}"/>
            </c:ext>
          </c:extLst>
        </c:ser>
        <c:ser>
          <c:idx val="1"/>
          <c:order val="1"/>
          <c:tx>
            <c:v>France métropolitaine</c:v>
          </c:tx>
          <c:spPr>
            <a:ln w="28575">
              <a:solidFill>
                <a:srgbClr val="0000FF"/>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3'!$C$10:$C$51</c:f>
              <c:numCache>
                <c:formatCode>#\ ##0.0</c:formatCode>
                <c:ptCount val="42"/>
                <c:pt idx="0">
                  <c:v>100</c:v>
                </c:pt>
                <c:pt idx="1">
                  <c:v>100.05455334619535</c:v>
                </c:pt>
                <c:pt idx="2">
                  <c:v>99.923365830784633</c:v>
                </c:pt>
                <c:pt idx="3">
                  <c:v>100.01421865407079</c:v>
                </c:pt>
                <c:pt idx="4">
                  <c:v>99.941903815421796</c:v>
                </c:pt>
                <c:pt idx="5">
                  <c:v>100.16887907795847</c:v>
                </c:pt>
                <c:pt idx="6">
                  <c:v>100.26305359042684</c:v>
                </c:pt>
                <c:pt idx="7">
                  <c:v>100.40417155684558</c:v>
                </c:pt>
                <c:pt idx="8">
                  <c:v>100.59070997362531</c:v>
                </c:pt>
                <c:pt idx="9">
                  <c:v>100.80805864121764</c:v>
                </c:pt>
                <c:pt idx="10">
                  <c:v>101.14144735067656</c:v>
                </c:pt>
                <c:pt idx="11">
                  <c:v>101.17623368999573</c:v>
                </c:pt>
                <c:pt idx="12">
                  <c:v>101.61533965043836</c:v>
                </c:pt>
                <c:pt idx="13">
                  <c:v>102.05655146877587</c:v>
                </c:pt>
                <c:pt idx="14">
                  <c:v>102.1094686566191</c:v>
                </c:pt>
                <c:pt idx="15">
                  <c:v>102.50758666085464</c:v>
                </c:pt>
                <c:pt idx="16">
                  <c:v>102.73885302533819</c:v>
                </c:pt>
                <c:pt idx="17">
                  <c:v>102.76688650767132</c:v>
                </c:pt>
                <c:pt idx="18">
                  <c:v>102.86810706521645</c:v>
                </c:pt>
                <c:pt idx="19">
                  <c:v>103.13816277515457</c:v>
                </c:pt>
                <c:pt idx="20">
                  <c:v>103.78582413685015</c:v>
                </c:pt>
                <c:pt idx="21">
                  <c:v>103.94695011686572</c:v>
                </c:pt>
                <c:pt idx="22">
                  <c:v>104.20533267065566</c:v>
                </c:pt>
                <c:pt idx="23">
                  <c:v>104.62692160243809</c:v>
                </c:pt>
                <c:pt idx="24">
                  <c:v>102.67083328559927</c:v>
                </c:pt>
                <c:pt idx="25">
                  <c:v>102.10027505473542</c:v>
                </c:pt>
                <c:pt idx="26">
                  <c:v>104.25059248203274</c:v>
                </c:pt>
                <c:pt idx="27">
                  <c:v>104.3104420561551</c:v>
                </c:pt>
                <c:pt idx="28">
                  <c:v>104.9929403594257</c:v>
                </c:pt>
                <c:pt idx="29">
                  <c:v>106.07993358937003</c:v>
                </c:pt>
                <c:pt idx="30">
                  <c:v>107.01922991952446</c:v>
                </c:pt>
                <c:pt idx="31">
                  <c:v>107.58898249884126</c:v>
                </c:pt>
                <c:pt idx="32">
                  <c:v>108.05535671937288</c:v>
                </c:pt>
                <c:pt idx="33">
                  <c:v>108.25372571745365</c:v>
                </c:pt>
                <c:pt idx="34">
                  <c:v>108.54679953886475</c:v>
                </c:pt>
                <c:pt idx="35">
                  <c:v>108.9155163785295</c:v>
                </c:pt>
                <c:pt idx="36">
                  <c:v>109.08846315968377</c:v>
                </c:pt>
                <c:pt idx="37">
                  <c:v>109.34270541783535</c:v>
                </c:pt>
                <c:pt idx="38">
                  <c:v>109.55504422178626</c:v>
                </c:pt>
                <c:pt idx="39">
                  <c:v>109.60271994676734</c:v>
                </c:pt>
                <c:pt idx="40">
                  <c:v>109.91888638475325</c:v>
                </c:pt>
                <c:pt idx="41">
                  <c:v>109.86714840806786</c:v>
                </c:pt>
              </c:numCache>
            </c:numRef>
          </c:val>
          <c:smooth val="0"/>
          <c:extLst>
            <c:ext xmlns:c16="http://schemas.microsoft.com/office/drawing/2014/chart" uri="{C3380CC4-5D6E-409C-BE32-E72D297353CC}">
              <c16:uniqueId val="{00000001-6D1E-4B72-9DB7-D07FD42ABB53}"/>
            </c:ext>
          </c:extLst>
        </c:ser>
        <c:ser>
          <c:idx val="2"/>
          <c:order val="2"/>
          <c:tx>
            <c:strRef>
              <c:f>'Données graph 1 et 3'!$K$8:$K$9</c:f>
              <c:strCache>
                <c:ptCount val="2"/>
                <c:pt idx="0">
                  <c:v>Var</c:v>
                </c:pt>
              </c:strCache>
            </c:strRef>
          </c:tx>
          <c:spPr>
            <a:ln w="28575"/>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3'!$K$10:$K$51</c:f>
              <c:numCache>
                <c:formatCode>#\ ##0.0</c:formatCode>
                <c:ptCount val="42"/>
                <c:pt idx="0">
                  <c:v>100</c:v>
                </c:pt>
                <c:pt idx="1">
                  <c:v>99.701198070828255</c:v>
                </c:pt>
                <c:pt idx="2">
                  <c:v>99.62243013088046</c:v>
                </c:pt>
                <c:pt idx="3">
                  <c:v>99.663107227636758</c:v>
                </c:pt>
                <c:pt idx="4">
                  <c:v>99.165023762686687</c:v>
                </c:pt>
                <c:pt idx="5">
                  <c:v>99.699897338325869</c:v>
                </c:pt>
                <c:pt idx="6">
                  <c:v>99.728940235174861</c:v>
                </c:pt>
                <c:pt idx="7">
                  <c:v>100.02890342584085</c:v>
                </c:pt>
                <c:pt idx="8">
                  <c:v>100.46779586140464</c:v>
                </c:pt>
                <c:pt idx="9">
                  <c:v>100.81894305166858</c:v>
                </c:pt>
                <c:pt idx="10">
                  <c:v>100.63112444953053</c:v>
                </c:pt>
                <c:pt idx="11">
                  <c:v>100.65371606170201</c:v>
                </c:pt>
                <c:pt idx="12">
                  <c:v>101.27220581315828</c:v>
                </c:pt>
                <c:pt idx="13">
                  <c:v>101.71542010762586</c:v>
                </c:pt>
                <c:pt idx="14">
                  <c:v>101.83849983533881</c:v>
                </c:pt>
                <c:pt idx="15">
                  <c:v>102.1599711553761</c:v>
                </c:pt>
                <c:pt idx="16">
                  <c:v>102.87573308614783</c:v>
                </c:pt>
                <c:pt idx="17">
                  <c:v>102.34220865248595</c:v>
                </c:pt>
                <c:pt idx="18">
                  <c:v>102.3700405249777</c:v>
                </c:pt>
                <c:pt idx="19">
                  <c:v>102.55622155664751</c:v>
                </c:pt>
                <c:pt idx="20">
                  <c:v>103.48310601395274</c:v>
                </c:pt>
                <c:pt idx="21">
                  <c:v>103.77963041671208</c:v>
                </c:pt>
                <c:pt idx="22">
                  <c:v>104.32240681391727</c:v>
                </c:pt>
                <c:pt idx="23">
                  <c:v>104.94218198837591</c:v>
                </c:pt>
                <c:pt idx="24">
                  <c:v>103.35552556654137</c:v>
                </c:pt>
                <c:pt idx="25">
                  <c:v>101.87414494917564</c:v>
                </c:pt>
                <c:pt idx="26">
                  <c:v>104.45516204762934</c:v>
                </c:pt>
                <c:pt idx="27">
                  <c:v>105.15481229381301</c:v>
                </c:pt>
                <c:pt idx="28">
                  <c:v>105.85421560258341</c:v>
                </c:pt>
                <c:pt idx="29">
                  <c:v>107.35941949889832</c:v>
                </c:pt>
                <c:pt idx="30">
                  <c:v>108.80461845244227</c:v>
                </c:pt>
                <c:pt idx="31">
                  <c:v>109.43181965759396</c:v>
                </c:pt>
                <c:pt idx="32">
                  <c:v>109.93181470430152</c:v>
                </c:pt>
                <c:pt idx="33">
                  <c:v>110.33208732920497</c:v>
                </c:pt>
                <c:pt idx="34">
                  <c:v>110.75088829697539</c:v>
                </c:pt>
                <c:pt idx="35">
                  <c:v>111.34520577337157</c:v>
                </c:pt>
                <c:pt idx="36">
                  <c:v>111.62065567394774</c:v>
                </c:pt>
                <c:pt idx="37">
                  <c:v>111.73381108063506</c:v>
                </c:pt>
                <c:pt idx="38">
                  <c:v>112.11836903791328</c:v>
                </c:pt>
                <c:pt idx="39">
                  <c:v>112.18037973407478</c:v>
                </c:pt>
                <c:pt idx="40">
                  <c:v>112.42561735279735</c:v>
                </c:pt>
                <c:pt idx="41">
                  <c:v>112.33987167758193</c:v>
                </c:pt>
              </c:numCache>
            </c:numRef>
          </c:val>
          <c:smooth val="0"/>
          <c:extLst>
            <c:ext xmlns:c16="http://schemas.microsoft.com/office/drawing/2014/chart" uri="{C3380CC4-5D6E-409C-BE32-E72D297353CC}">
              <c16:uniqueId val="{00000002-6D1E-4B72-9DB7-D07FD42ABB53}"/>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208616886960985"/>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dep83_trim!$BH$107:$BH$124</c:f>
              <c:numCache>
                <c:formatCode>#\ ##0.0</c:formatCode>
                <c:ptCount val="18"/>
                <c:pt idx="0">
                  <c:v>-0.97659277631374497</c:v>
                </c:pt>
                <c:pt idx="1">
                  <c:v>12.304320601127117</c:v>
                </c:pt>
                <c:pt idx="2">
                  <c:v>-4.4396431558405229</c:v>
                </c:pt>
                <c:pt idx="3">
                  <c:v>-3.2601560790606054</c:v>
                </c:pt>
                <c:pt idx="4">
                  <c:v>-1.5078407720159337E-2</c:v>
                </c:pt>
                <c:pt idx="5">
                  <c:v>0.14326647564470996</c:v>
                </c:pt>
                <c:pt idx="6">
                  <c:v>-4.4951434379941313</c:v>
                </c:pt>
                <c:pt idx="7">
                  <c:v>-3.5004730368968784</c:v>
                </c:pt>
                <c:pt idx="8">
                  <c:v>-3.8316993464052373</c:v>
                </c:pt>
                <c:pt idx="9">
                  <c:v>-1.8859909948177767</c:v>
                </c:pt>
                <c:pt idx="10">
                  <c:v>2.597627500215971E-2</c:v>
                </c:pt>
                <c:pt idx="11">
                  <c:v>0.25969529085871912</c:v>
                </c:pt>
                <c:pt idx="12">
                  <c:v>-0.207218097047146</c:v>
                </c:pt>
                <c:pt idx="13">
                  <c:v>-0.23360442983214602</c:v>
                </c:pt>
                <c:pt idx="14">
                  <c:v>0.79784927586508125</c:v>
                </c:pt>
                <c:pt idx="15">
                  <c:v>2.0304568527918621</c:v>
                </c:pt>
                <c:pt idx="16">
                  <c:v>-0.31199932540687536</c:v>
                </c:pt>
                <c:pt idx="17">
                  <c:v>-1.1673151750972721</c:v>
                </c:pt>
              </c:numCache>
            </c:numRef>
          </c:val>
          <c:extLst>
            <c:ext xmlns:c16="http://schemas.microsoft.com/office/drawing/2014/chart" uri="{C3380CC4-5D6E-409C-BE32-E72D297353CC}">
              <c16:uniqueId val="{00000000-C0A2-452A-AC12-146F85D4F793}"/>
            </c:ext>
          </c:extLst>
        </c:ser>
        <c:ser>
          <c:idx val="0"/>
          <c:order val="1"/>
          <c:tx>
            <c:v>Femmes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dep83_trim!$BI$107:$BI$124</c:f>
              <c:numCache>
                <c:formatCode>#\ ##0.0</c:formatCode>
                <c:ptCount val="18"/>
                <c:pt idx="0">
                  <c:v>-1.1746333514394469</c:v>
                </c:pt>
                <c:pt idx="1">
                  <c:v>7.9216763998625872</c:v>
                </c:pt>
                <c:pt idx="2">
                  <c:v>-2.183600713012479</c:v>
                </c:pt>
                <c:pt idx="3">
                  <c:v>-3.0328669053042545</c:v>
                </c:pt>
                <c:pt idx="4">
                  <c:v>-0.54366064836566252</c:v>
                </c:pt>
                <c:pt idx="5">
                  <c:v>0.76933459306249841</c:v>
                </c:pt>
                <c:pt idx="6">
                  <c:v>-3.2614519153495891</c:v>
                </c:pt>
                <c:pt idx="7">
                  <c:v>-2.9629629629629561</c:v>
                </c:pt>
                <c:pt idx="8">
                  <c:v>-2.4898337732753184</c:v>
                </c:pt>
                <c:pt idx="9">
                  <c:v>-2.0997951419373662</c:v>
                </c:pt>
                <c:pt idx="10">
                  <c:v>0.52312981092592636</c:v>
                </c:pt>
                <c:pt idx="11">
                  <c:v>0.33454761727753635</c:v>
                </c:pt>
                <c:pt idx="12">
                  <c:v>-0.17042086544161172</c:v>
                </c:pt>
                <c:pt idx="13">
                  <c:v>-0.84613671788020817</c:v>
                </c:pt>
                <c:pt idx="14">
                  <c:v>-0.16468298525339486</c:v>
                </c:pt>
                <c:pt idx="15">
                  <c:v>1.2071680287920827</c:v>
                </c:pt>
                <c:pt idx="16">
                  <c:v>-0.73344199140613631</c:v>
                </c:pt>
                <c:pt idx="17">
                  <c:v>-1.7538622285245276</c:v>
                </c:pt>
              </c:numCache>
            </c:numRef>
          </c:val>
          <c:extLst>
            <c:ext xmlns:c16="http://schemas.microsoft.com/office/drawing/2014/chart" uri="{C3380CC4-5D6E-409C-BE32-E72D297353CC}">
              <c16:uniqueId val="{00000001-C0A2-452A-AC12-146F85D4F793}"/>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4274351492887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dep83_trim!$BJ$107:$BJ$124</c:f>
              <c:numCache>
                <c:formatCode>#\ ##0.0</c:formatCode>
                <c:ptCount val="18"/>
                <c:pt idx="0">
                  <c:v>-3.2672437866517745</c:v>
                </c:pt>
                <c:pt idx="1">
                  <c:v>19.948036951501159</c:v>
                </c:pt>
                <c:pt idx="2">
                  <c:v>-6.9314079422382662</c:v>
                </c:pt>
                <c:pt idx="3">
                  <c:v>-5.6374450478406946</c:v>
                </c:pt>
                <c:pt idx="4">
                  <c:v>0.27404768429706294</c:v>
                </c:pt>
                <c:pt idx="5">
                  <c:v>8.1989614648803055E-2</c:v>
                </c:pt>
                <c:pt idx="6">
                  <c:v>-7.7007099945385011</c:v>
                </c:pt>
                <c:pt idx="7">
                  <c:v>-4.9112426035502814</c:v>
                </c:pt>
                <c:pt idx="8">
                  <c:v>-4.5426260112010119</c:v>
                </c:pt>
                <c:pt idx="9">
                  <c:v>-1.2059973924380629</c:v>
                </c:pt>
                <c:pt idx="10">
                  <c:v>0.65984823490596867</c:v>
                </c:pt>
                <c:pt idx="11">
                  <c:v>1.1799410029498469</c:v>
                </c:pt>
                <c:pt idx="12">
                  <c:v>-1.7816650469711703</c:v>
                </c:pt>
                <c:pt idx="13">
                  <c:v>-6.5963060686013986E-2</c:v>
                </c:pt>
                <c:pt idx="14">
                  <c:v>0.99009900990099098</c:v>
                </c:pt>
                <c:pt idx="15">
                  <c:v>3.3333333333333437</c:v>
                </c:pt>
                <c:pt idx="16">
                  <c:v>-0.72738772928525597</c:v>
                </c:pt>
                <c:pt idx="17">
                  <c:v>-1.0194329404269009</c:v>
                </c:pt>
              </c:numCache>
            </c:numRef>
          </c:val>
          <c:extLst>
            <c:ext xmlns:c16="http://schemas.microsoft.com/office/drawing/2014/chart" uri="{C3380CC4-5D6E-409C-BE32-E72D297353CC}">
              <c16:uniqueId val="{00000000-575E-452F-8125-3E1476806CF8}"/>
            </c:ext>
          </c:extLst>
        </c:ser>
        <c:ser>
          <c:idx val="0"/>
          <c:order val="1"/>
          <c:tx>
            <c:v>25 à 49 ans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dep83_trim!$BK$107:$BK$124</c:f>
              <c:numCache>
                <c:formatCode>#\ ##0.0</c:formatCode>
                <c:ptCount val="18"/>
                <c:pt idx="0">
                  <c:v>-0.91101959316111092</c:v>
                </c:pt>
                <c:pt idx="1">
                  <c:v>10.050377833753155</c:v>
                </c:pt>
                <c:pt idx="2">
                  <c:v>-3.3245593957427433</c:v>
                </c:pt>
                <c:pt idx="3">
                  <c:v>-3.3382657591003229</c:v>
                </c:pt>
                <c:pt idx="4">
                  <c:v>-0.38576939562794399</c:v>
                </c:pt>
                <c:pt idx="5">
                  <c:v>0.12908777969018459</c:v>
                </c:pt>
                <c:pt idx="6">
                  <c:v>-3.7141629320400216</c:v>
                </c:pt>
                <c:pt idx="7">
                  <c:v>-3.2325937260902826</c:v>
                </c:pt>
                <c:pt idx="8">
                  <c:v>-3.1231468669697615</c:v>
                </c:pt>
                <c:pt idx="9">
                  <c:v>-2.3804665714480033</c:v>
                </c:pt>
                <c:pt idx="10">
                  <c:v>0.48770291925031017</c:v>
                </c:pt>
                <c:pt idx="11">
                  <c:v>0.36746862649934542</c:v>
                </c:pt>
                <c:pt idx="12">
                  <c:v>0.13815971262778337</c:v>
                </c:pt>
                <c:pt idx="13">
                  <c:v>-0.28283664459161084</c:v>
                </c:pt>
                <c:pt idx="14">
                  <c:v>0.37357315807680092</c:v>
                </c:pt>
                <c:pt idx="15">
                  <c:v>1.1716865393893494</c:v>
                </c:pt>
                <c:pt idx="16">
                  <c:v>-0.58587097213705919</c:v>
                </c:pt>
                <c:pt idx="17">
                  <c:v>-1.6651819365449239</c:v>
                </c:pt>
              </c:numCache>
            </c:numRef>
          </c:val>
          <c:extLst>
            <c:ext xmlns:c16="http://schemas.microsoft.com/office/drawing/2014/chart" uri="{C3380CC4-5D6E-409C-BE32-E72D297353CC}">
              <c16:uniqueId val="{00000001-575E-452F-8125-3E1476806CF8}"/>
            </c:ext>
          </c:extLst>
        </c:ser>
        <c:ser>
          <c:idx val="2"/>
          <c:order val="2"/>
          <c:tx>
            <c:v>50 ans ou plus</c:v>
          </c:tx>
          <c:spPr>
            <a:solidFill>
              <a:srgbClr val="92D050"/>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dep83_trim!$BL$107:$BL$124</c:f>
              <c:numCache>
                <c:formatCode>#\ ##0.0</c:formatCode>
                <c:ptCount val="18"/>
                <c:pt idx="0">
                  <c:v>-0.44870995886825416</c:v>
                </c:pt>
                <c:pt idx="1">
                  <c:v>5.4839113559534303</c:v>
                </c:pt>
                <c:pt idx="2">
                  <c:v>-1.3175074183976232</c:v>
                </c:pt>
                <c:pt idx="3">
                  <c:v>-1.5756555208082612</c:v>
                </c:pt>
                <c:pt idx="4">
                  <c:v>-0.36661371135280341</c:v>
                </c:pt>
                <c:pt idx="5">
                  <c:v>1.3369311909726456</c:v>
                </c:pt>
                <c:pt idx="6">
                  <c:v>-2.3844105543451954</c:v>
                </c:pt>
                <c:pt idx="7">
                  <c:v>-2.4674519528828265</c:v>
                </c:pt>
                <c:pt idx="8">
                  <c:v>-2.517162471395884</c:v>
                </c:pt>
                <c:pt idx="9">
                  <c:v>-1.5910276473656837</c:v>
                </c:pt>
                <c:pt idx="10">
                  <c:v>-0.22528491916246063</c:v>
                </c:pt>
                <c:pt idx="11">
                  <c:v>-0.1859476690131534</c:v>
                </c:pt>
                <c:pt idx="12">
                  <c:v>-0.15968063872255911</c:v>
                </c:pt>
                <c:pt idx="13">
                  <c:v>-1.3061442089830733</c:v>
                </c:pt>
                <c:pt idx="14">
                  <c:v>-0.18906144496960708</c:v>
                </c:pt>
                <c:pt idx="15">
                  <c:v>1.6912461101339371</c:v>
                </c:pt>
                <c:pt idx="16">
                  <c:v>-0.35923363491219273</c:v>
                </c:pt>
                <c:pt idx="17">
                  <c:v>-1.30858592602483</c:v>
                </c:pt>
              </c:numCache>
            </c:numRef>
          </c:val>
          <c:extLst>
            <c:ext xmlns:c16="http://schemas.microsoft.com/office/drawing/2014/chart" uri="{C3380CC4-5D6E-409C-BE32-E72D297353CC}">
              <c16:uniqueId val="{00000002-575E-452F-8125-3E1476806CF8}"/>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dep83_trim!$BS$107:$BS$124</c:f>
              <c:numCache>
                <c:formatCode>#\ ##0.0</c:formatCode>
                <c:ptCount val="18"/>
                <c:pt idx="0">
                  <c:v>-0.13152702880441236</c:v>
                </c:pt>
                <c:pt idx="1">
                  <c:v>12.162518108784393</c:v>
                </c:pt>
                <c:pt idx="2">
                  <c:v>-6.6635354899313048</c:v>
                </c:pt>
                <c:pt idx="3">
                  <c:v>-5.8497924267203461</c:v>
                </c:pt>
                <c:pt idx="4">
                  <c:v>-1.1892036344200996</c:v>
                </c:pt>
                <c:pt idx="5">
                  <c:v>2.2109533468559928</c:v>
                </c:pt>
                <c:pt idx="6">
                  <c:v>-1.8852947013296317</c:v>
                </c:pt>
                <c:pt idx="7">
                  <c:v>-1.7462243797195298</c:v>
                </c:pt>
                <c:pt idx="8">
                  <c:v>-0.24017017772592908</c:v>
                </c:pt>
                <c:pt idx="9">
                  <c:v>0.70848810015133878</c:v>
                </c:pt>
                <c:pt idx="10">
                  <c:v>2.3017553445802807</c:v>
                </c:pt>
                <c:pt idx="11">
                  <c:v>2.3367605821872139</c:v>
                </c:pt>
                <c:pt idx="12">
                  <c:v>1.0699373695198355</c:v>
                </c:pt>
                <c:pt idx="13">
                  <c:v>-0.15491866769945517</c:v>
                </c:pt>
                <c:pt idx="14">
                  <c:v>0.42022239462113919</c:v>
                </c:pt>
                <c:pt idx="15">
                  <c:v>0.77254876714092369</c:v>
                </c:pt>
                <c:pt idx="16">
                  <c:v>-1.5460295151089154</c:v>
                </c:pt>
                <c:pt idx="17">
                  <c:v>-1.7130620985010725</c:v>
                </c:pt>
              </c:numCache>
            </c:numRef>
          </c:val>
          <c:extLst>
            <c:ext xmlns:c16="http://schemas.microsoft.com/office/drawing/2014/chart" uri="{C3380CC4-5D6E-409C-BE32-E72D297353CC}">
              <c16:uniqueId val="{00000000-5D74-424A-A555-DC45B3F63B2E}"/>
            </c:ext>
          </c:extLst>
        </c:ser>
        <c:ser>
          <c:idx val="0"/>
          <c:order val="1"/>
          <c:tx>
            <c:v>Un an ou plus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dep83_trim!$BT$107:$BT$124</c:f>
              <c:numCache>
                <c:formatCode>#\ ##0.0</c:formatCode>
                <c:ptCount val="18"/>
                <c:pt idx="0">
                  <c:v>-2.2456535737282679</c:v>
                </c:pt>
                <c:pt idx="1">
                  <c:v>7.2293124742692338</c:v>
                </c:pt>
                <c:pt idx="2">
                  <c:v>1.1902019503954531</c:v>
                </c:pt>
                <c:pt idx="3">
                  <c:v>0.12900288359387613</c:v>
                </c:pt>
                <c:pt idx="4">
                  <c:v>0.71996968548693197</c:v>
                </c:pt>
                <c:pt idx="5">
                  <c:v>-1.4597441685477719</c:v>
                </c:pt>
                <c:pt idx="6">
                  <c:v>-6.1010995723885237</c:v>
                </c:pt>
                <c:pt idx="7">
                  <c:v>-4.9849556802472161</c:v>
                </c:pt>
                <c:pt idx="8">
                  <c:v>-6.7014720985963727</c:v>
                </c:pt>
                <c:pt idx="9">
                  <c:v>-5.6141638381799863</c:v>
                </c:pt>
                <c:pt idx="10">
                  <c:v>-2.5658470210904838</c:v>
                </c:pt>
                <c:pt idx="11">
                  <c:v>-2.7431421446383997</c:v>
                </c:pt>
                <c:pt idx="12">
                  <c:v>-2.1641025641025657</c:v>
                </c:pt>
                <c:pt idx="13">
                  <c:v>-1.2265436628577375</c:v>
                </c:pt>
                <c:pt idx="14">
                  <c:v>5.30672893228612E-2</c:v>
                </c:pt>
                <c:pt idx="15">
                  <c:v>2.9383685159647843</c:v>
                </c:pt>
                <c:pt idx="16">
                  <c:v>1.0923330585325575</c:v>
                </c:pt>
                <c:pt idx="17">
                  <c:v>-1.1111111111111072</c:v>
                </c:pt>
              </c:numCache>
            </c:numRef>
          </c:val>
          <c:extLst>
            <c:ext xmlns:c16="http://schemas.microsoft.com/office/drawing/2014/chart" uri="{C3380CC4-5D6E-409C-BE32-E72D297353CC}">
              <c16:uniqueId val="{00000001-5D74-424A-A555-DC45B3F63B2E}"/>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numCache>
            </c:numRef>
          </c:cat>
          <c:val>
            <c:numRef>
              <c:f>RSA!$AV$40:$AV$92</c:f>
              <c:numCache>
                <c:formatCode>0.0</c:formatCode>
                <c:ptCount val="53"/>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101.52032268073224</c:v>
                </c:pt>
                <c:pt idx="40">
                  <c:v>100.52745888923363</c:v>
                </c:pt>
                <c:pt idx="41">
                  <c:v>99.689730065156695</c:v>
                </c:pt>
                <c:pt idx="42">
                  <c:v>98.758920260626752</c:v>
                </c:pt>
                <c:pt idx="43">
                  <c:v>98.820974247595402</c:v>
                </c:pt>
                <c:pt idx="44">
                  <c:v>100.4033509152963</c:v>
                </c:pt>
                <c:pt idx="45">
                  <c:v>101.21005274588893</c:v>
                </c:pt>
                <c:pt idx="46">
                  <c:v>101.33416071982624</c:v>
                </c:pt>
                <c:pt idx="47">
                  <c:v>101.39621470679492</c:v>
                </c:pt>
                <c:pt idx="48">
                  <c:v>100.58951287620231</c:v>
                </c:pt>
                <c:pt idx="49">
                  <c:v>100</c:v>
                </c:pt>
                <c:pt idx="50">
                  <c:v>99.782811045609677</c:v>
                </c:pt>
                <c:pt idx="51">
                  <c:v>99.658703071672349</c:v>
                </c:pt>
                <c:pt idx="52">
                  <c:v>99.968973006515668</c:v>
                </c:pt>
              </c:numCache>
            </c:numRef>
          </c:val>
          <c:smooth val="0"/>
          <c:extLst>
            <c:ext xmlns:c16="http://schemas.microsoft.com/office/drawing/2014/chart" uri="{C3380CC4-5D6E-409C-BE32-E72D297353CC}">
              <c16:uniqueId val="{00000000-5282-445E-8083-73B9CEB08F70}"/>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numCache>
            </c:numRef>
          </c:cat>
          <c:val>
            <c:numRef>
              <c:f>ASS!$AV$40:$AV$91</c:f>
              <c:numCache>
                <c:formatCode>0.0</c:formatCode>
                <c:ptCount val="52"/>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71.221532091097302</c:v>
                </c:pt>
                <c:pt idx="39">
                  <c:v>70.186335403726702</c:v>
                </c:pt>
                <c:pt idx="40">
                  <c:v>68.737060041407872</c:v>
                </c:pt>
                <c:pt idx="41">
                  <c:v>69.35817805383023</c:v>
                </c:pt>
                <c:pt idx="42">
                  <c:v>69.35817805383023</c:v>
                </c:pt>
                <c:pt idx="43">
                  <c:v>67.494824016563143</c:v>
                </c:pt>
                <c:pt idx="44">
                  <c:v>68.530020703933744</c:v>
                </c:pt>
                <c:pt idx="45">
                  <c:v>68.944099378881987</c:v>
                </c:pt>
                <c:pt idx="46">
                  <c:v>69.565217391304344</c:v>
                </c:pt>
                <c:pt idx="47">
                  <c:v>69.979296066252587</c:v>
                </c:pt>
                <c:pt idx="48">
                  <c:v>69.151138716356115</c:v>
                </c:pt>
                <c:pt idx="49">
                  <c:v>68.737060041407872</c:v>
                </c:pt>
                <c:pt idx="50">
                  <c:v>67.494824016563143</c:v>
                </c:pt>
                <c:pt idx="51">
                  <c:v>68.944099378881987</c:v>
                </c:pt>
              </c:numCache>
            </c:numRef>
          </c:val>
          <c:smooth val="0"/>
          <c:extLst>
            <c:ext xmlns:c16="http://schemas.microsoft.com/office/drawing/2014/chart" uri="{C3380CC4-5D6E-409C-BE32-E72D297353CC}">
              <c16:uniqueId val="{00000001-5282-445E-8083-73B9CEB08F70}"/>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numCache>
            </c:numRef>
          </c:cat>
          <c:val>
            <c:numRef>
              <c:f>AAH!$AV$40:$AV$92</c:f>
              <c:numCache>
                <c:formatCode>0.0</c:formatCode>
                <c:ptCount val="53"/>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105.71428571428572</c:v>
                </c:pt>
                <c:pt idx="37">
                  <c:v>105.76530612244899</c:v>
                </c:pt>
                <c:pt idx="38">
                  <c:v>107.24489795918369</c:v>
                </c:pt>
                <c:pt idx="39">
                  <c:v>107.34693877551021</c:v>
                </c:pt>
                <c:pt idx="40">
                  <c:v>107.5</c:v>
                </c:pt>
                <c:pt idx="41">
                  <c:v>107.55102040816327</c:v>
                </c:pt>
                <c:pt idx="42">
                  <c:v>107.80612244897961</c:v>
                </c:pt>
                <c:pt idx="43">
                  <c:v>107.85714285714285</c:v>
                </c:pt>
                <c:pt idx="44">
                  <c:v>110.10204081632654</c:v>
                </c:pt>
                <c:pt idx="45">
                  <c:v>110.05102040816325</c:v>
                </c:pt>
                <c:pt idx="46">
                  <c:v>110.25510204081633</c:v>
                </c:pt>
                <c:pt idx="47">
                  <c:v>107.90816326530613</c:v>
                </c:pt>
                <c:pt idx="48">
                  <c:v>107.5</c:v>
                </c:pt>
                <c:pt idx="49">
                  <c:v>107.29591836734693</c:v>
                </c:pt>
                <c:pt idx="50">
                  <c:v>109.79591836734694</c:v>
                </c:pt>
                <c:pt idx="51">
                  <c:v>110.35714285714286</c:v>
                </c:pt>
                <c:pt idx="52">
                  <c:v>110.86734693877551</c:v>
                </c:pt>
              </c:numCache>
            </c:numRef>
          </c:val>
          <c:smooth val="0"/>
          <c:extLst>
            <c:ext xmlns:c16="http://schemas.microsoft.com/office/drawing/2014/chart" uri="{C3380CC4-5D6E-409C-BE32-E72D297353CC}">
              <c16:uniqueId val="{00000002-5282-445E-8083-73B9CEB08F70}"/>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numCache>
            </c:numRef>
          </c:cat>
          <c:val>
            <c:numRef>
              <c:f>PA!$AV$40:$AV$92</c:f>
              <c:numCache>
                <c:formatCode>0.0</c:formatCode>
                <c:ptCount val="53"/>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105.80841492458322</c:v>
                </c:pt>
                <c:pt idx="40">
                  <c:v>106.40381053188675</c:v>
                </c:pt>
                <c:pt idx="41">
                  <c:v>105.8745699920614</c:v>
                </c:pt>
                <c:pt idx="42">
                  <c:v>106.52288965334745</c:v>
                </c:pt>
                <c:pt idx="43">
                  <c:v>107.10505424715532</c:v>
                </c:pt>
                <c:pt idx="44">
                  <c:v>106.74781688277322</c:v>
                </c:pt>
                <c:pt idx="45">
                  <c:v>106.89335803122519</c:v>
                </c:pt>
                <c:pt idx="46">
                  <c:v>106.27150039693041</c:v>
                </c:pt>
                <c:pt idx="47">
                  <c:v>104.45885154802859</c:v>
                </c:pt>
                <c:pt idx="48">
                  <c:v>103.21513627943901</c:v>
                </c:pt>
                <c:pt idx="49">
                  <c:v>102.18311722677957</c:v>
                </c:pt>
                <c:pt idx="50">
                  <c:v>100.74093675575548</c:v>
                </c:pt>
                <c:pt idx="51">
                  <c:v>101.57449060598043</c:v>
                </c:pt>
                <c:pt idx="52">
                  <c:v>102.71235776660492</c:v>
                </c:pt>
              </c:numCache>
            </c:numRef>
          </c:val>
          <c:smooth val="0"/>
          <c:extLst>
            <c:ext xmlns:c16="http://schemas.microsoft.com/office/drawing/2014/chart" uri="{C3380CC4-5D6E-409C-BE32-E72D297353CC}">
              <c16:uniqueId val="{00000003-5282-445E-8083-73B9CEB08F70}"/>
            </c:ext>
          </c:extLst>
        </c:ser>
        <c:dLbls>
          <c:showLegendKey val="0"/>
          <c:showVal val="0"/>
          <c:showCatName val="0"/>
          <c:showSerName val="0"/>
          <c:showPercent val="0"/>
          <c:showBubbleSize val="0"/>
        </c:dLbls>
        <c:smooth val="0"/>
        <c:axId val="231151872"/>
        <c:axId val="231161856"/>
      </c:lineChart>
      <c:dateAx>
        <c:axId val="231151872"/>
        <c:scaling>
          <c:orientation val="minMax"/>
          <c:max val="45444"/>
        </c:scaling>
        <c:delete val="0"/>
        <c:axPos val="b"/>
        <c:numFmt formatCode="mmm\-yy" sourceLinked="1"/>
        <c:majorTickMark val="out"/>
        <c:minorTickMark val="none"/>
        <c:tickLblPos val="low"/>
        <c:spPr>
          <a:ln w="19050"/>
        </c:spPr>
        <c:txPr>
          <a:bodyPr/>
          <a:lstStyle/>
          <a:p>
            <a:pPr>
              <a:defRPr sz="550" baseline="0"/>
            </a:pPr>
            <a:endParaRPr lang="fr-FR"/>
          </a:p>
        </c:txPr>
        <c:crossAx val="231161856"/>
        <c:crossesAt val="100"/>
        <c:auto val="1"/>
        <c:lblOffset val="100"/>
        <c:baseTimeUnit val="months"/>
      </c:dateAx>
      <c:valAx>
        <c:axId val="231161856"/>
        <c:scaling>
          <c:orientation val="minMax"/>
          <c:max val="112"/>
          <c:min val="64"/>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7513835170603679"/>
          <c:y val="0.74849133764187203"/>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Graph2'!$S$10:$S$51</c:f>
              <c:numCache>
                <c:formatCode>#,##0</c:formatCode>
                <c:ptCount val="42"/>
                <c:pt idx="0">
                  <c:v>827.06321284984006</c:v>
                </c:pt>
                <c:pt idx="1">
                  <c:v>-629.20896496163914</c:v>
                </c:pt>
                <c:pt idx="2">
                  <c:v>-232.52160401782021</c:v>
                </c:pt>
                <c:pt idx="3">
                  <c:v>-289.53521730896318</c:v>
                </c:pt>
                <c:pt idx="4">
                  <c:v>-1065.3723395399284</c:v>
                </c:pt>
                <c:pt idx="5">
                  <c:v>738.77377617324237</c:v>
                </c:pt>
                <c:pt idx="6">
                  <c:v>767.2823669098434</c:v>
                </c:pt>
                <c:pt idx="7">
                  <c:v>732.32437423040392</c:v>
                </c:pt>
                <c:pt idx="8">
                  <c:v>1023.6534102299483</c:v>
                </c:pt>
                <c:pt idx="9">
                  <c:v>798.12297364429105</c:v>
                </c:pt>
                <c:pt idx="10">
                  <c:v>-616.97024628065992</c:v>
                </c:pt>
                <c:pt idx="11">
                  <c:v>-731.08007500879467</c:v>
                </c:pt>
                <c:pt idx="12">
                  <c:v>1763.596538139449</c:v>
                </c:pt>
                <c:pt idx="13">
                  <c:v>1325.4307765821577</c:v>
                </c:pt>
                <c:pt idx="14">
                  <c:v>64.080712076218333</c:v>
                </c:pt>
                <c:pt idx="15">
                  <c:v>1071.3001820211648</c:v>
                </c:pt>
                <c:pt idx="16">
                  <c:v>2335.7579140604939</c:v>
                </c:pt>
                <c:pt idx="17">
                  <c:v>-1741.7953402959392</c:v>
                </c:pt>
                <c:pt idx="18">
                  <c:v>214.10241961217253</c:v>
                </c:pt>
                <c:pt idx="19">
                  <c:v>572.01314430870116</c:v>
                </c:pt>
                <c:pt idx="20">
                  <c:v>2726.8830605863477</c:v>
                </c:pt>
                <c:pt idx="21">
                  <c:v>1299.5061817937531</c:v>
                </c:pt>
                <c:pt idx="22">
                  <c:v>1585.562911300105</c:v>
                </c:pt>
                <c:pt idx="23">
                  <c:v>2185.1663465374731</c:v>
                </c:pt>
                <c:pt idx="24">
                  <c:v>-2570.0173807205865</c:v>
                </c:pt>
                <c:pt idx="25">
                  <c:v>-6884.1071814849856</c:v>
                </c:pt>
                <c:pt idx="26">
                  <c:v>7830.0803218640503</c:v>
                </c:pt>
                <c:pt idx="27">
                  <c:v>1810.6807638033642</c:v>
                </c:pt>
                <c:pt idx="28">
                  <c:v>2223.5923553159228</c:v>
                </c:pt>
                <c:pt idx="29">
                  <c:v>4943.3934390080394</c:v>
                </c:pt>
                <c:pt idx="30">
                  <c:v>4261.1455110533861</c:v>
                </c:pt>
                <c:pt idx="31">
                  <c:v>2249.0729841378634</c:v>
                </c:pt>
                <c:pt idx="32">
                  <c:v>1775.5621953990194</c:v>
                </c:pt>
                <c:pt idx="33">
                  <c:v>1313.7020825116197</c:v>
                </c:pt>
                <c:pt idx="34">
                  <c:v>1267.6139031989733</c:v>
                </c:pt>
                <c:pt idx="35">
                  <c:v>2094.6379546579556</c:v>
                </c:pt>
                <c:pt idx="36">
                  <c:v>834.88972141372506</c:v>
                </c:pt>
                <c:pt idx="37">
                  <c:v>761.45113472710364</c:v>
                </c:pt>
                <c:pt idx="38">
                  <c:v>1102.6982557037845</c:v>
                </c:pt>
                <c:pt idx="39">
                  <c:v>105.24201530282153</c:v>
                </c:pt>
                <c:pt idx="40">
                  <c:v>1200.3232690764125</c:v>
                </c:pt>
                <c:pt idx="41">
                  <c:v>-268.8510828470462</c:v>
                </c:pt>
              </c:numCache>
            </c:numRef>
          </c:val>
          <c:extLst>
            <c:ext xmlns:c16="http://schemas.microsoft.com/office/drawing/2014/chart" uri="{C3380CC4-5D6E-409C-BE32-E72D297353CC}">
              <c16:uniqueId val="{00000000-2E5A-434C-AD5A-CF64DC53EC9D}"/>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Graph2'!$T$10:$T$51</c:f>
              <c:numCache>
                <c:formatCode>#,##0</c:formatCode>
                <c:ptCount val="42"/>
                <c:pt idx="0">
                  <c:v>175.20796878800047</c:v>
                </c:pt>
                <c:pt idx="1">
                  <c:v>-366.22156058500059</c:v>
                </c:pt>
                <c:pt idx="2">
                  <c:v>-29.88638001299978</c:v>
                </c:pt>
                <c:pt idx="3">
                  <c:v>425.04713958499951</c:v>
                </c:pt>
                <c:pt idx="4">
                  <c:v>-593.945880579</c:v>
                </c:pt>
                <c:pt idx="5">
                  <c:v>1043.1072376990005</c:v>
                </c:pt>
                <c:pt idx="6">
                  <c:v>-670.52868746100012</c:v>
                </c:pt>
                <c:pt idx="7">
                  <c:v>266.97478477099958</c:v>
                </c:pt>
                <c:pt idx="8">
                  <c:v>438.47546224000052</c:v>
                </c:pt>
                <c:pt idx="9">
                  <c:v>371.69086630500078</c:v>
                </c:pt>
                <c:pt idx="10">
                  <c:v>-8.7297629260001486</c:v>
                </c:pt>
                <c:pt idx="11">
                  <c:v>806.34190627999942</c:v>
                </c:pt>
                <c:pt idx="12">
                  <c:v>296.84390159899976</c:v>
                </c:pt>
                <c:pt idx="13">
                  <c:v>151.09596236699963</c:v>
                </c:pt>
                <c:pt idx="14">
                  <c:v>345.94782549400134</c:v>
                </c:pt>
                <c:pt idx="15">
                  <c:v>-0.34871279900107766</c:v>
                </c:pt>
                <c:pt idx="16">
                  <c:v>48.735642890000236</c:v>
                </c:pt>
                <c:pt idx="17">
                  <c:v>-35.59113396200064</c:v>
                </c:pt>
                <c:pt idx="18">
                  <c:v>-121.38315391599917</c:v>
                </c:pt>
                <c:pt idx="19">
                  <c:v>48.231452891998742</c:v>
                </c:pt>
                <c:pt idx="20">
                  <c:v>360.94533802500064</c:v>
                </c:pt>
                <c:pt idx="21">
                  <c:v>-311.66302129499854</c:v>
                </c:pt>
                <c:pt idx="22">
                  <c:v>222.6456093809993</c:v>
                </c:pt>
                <c:pt idx="23">
                  <c:v>-120.44364095700075</c:v>
                </c:pt>
                <c:pt idx="24">
                  <c:v>-2715.7792680049997</c:v>
                </c:pt>
                <c:pt idx="25">
                  <c:v>1949.0269744509997</c:v>
                </c:pt>
                <c:pt idx="26">
                  <c:v>768.33540416700089</c:v>
                </c:pt>
                <c:pt idx="27">
                  <c:v>520.13823120100005</c:v>
                </c:pt>
                <c:pt idx="28">
                  <c:v>106.40399091999916</c:v>
                </c:pt>
                <c:pt idx="29">
                  <c:v>71.051781332000246</c:v>
                </c:pt>
                <c:pt idx="30">
                  <c:v>553.39888574300039</c:v>
                </c:pt>
                <c:pt idx="31">
                  <c:v>-159.61115570100083</c:v>
                </c:pt>
                <c:pt idx="32">
                  <c:v>-109.87572043399905</c:v>
                </c:pt>
                <c:pt idx="33">
                  <c:v>19.768522829000176</c:v>
                </c:pt>
                <c:pt idx="34">
                  <c:v>127.58213386399984</c:v>
                </c:pt>
                <c:pt idx="35">
                  <c:v>-114.72517594700093</c:v>
                </c:pt>
                <c:pt idx="36">
                  <c:v>82.74571706000097</c:v>
                </c:pt>
                <c:pt idx="37">
                  <c:v>-384.48453929900097</c:v>
                </c:pt>
                <c:pt idx="38">
                  <c:v>178.42041236400109</c:v>
                </c:pt>
                <c:pt idx="39">
                  <c:v>101.34078702599982</c:v>
                </c:pt>
                <c:pt idx="40">
                  <c:v>-383.33720621700013</c:v>
                </c:pt>
                <c:pt idx="41">
                  <c:v>-0.96831476500028657</c:v>
                </c:pt>
              </c:numCache>
            </c:numRef>
          </c:val>
          <c:extLst>
            <c:ext xmlns:c16="http://schemas.microsoft.com/office/drawing/2014/chart" uri="{C3380CC4-5D6E-409C-BE32-E72D297353CC}">
              <c16:uniqueId val="{00000001-2E5A-434C-AD5A-CF64DC53EC9D}"/>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Graph2'!$R$10:$R$51</c:f>
              <c:numCache>
                <c:formatCode>#,##0</c:formatCode>
                <c:ptCount val="42"/>
                <c:pt idx="0">
                  <c:v>1002.2711816378287</c:v>
                </c:pt>
                <c:pt idx="1">
                  <c:v>-995.43052554666065</c:v>
                </c:pt>
                <c:pt idx="2">
                  <c:v>-262.40798403078225</c:v>
                </c:pt>
                <c:pt idx="3">
                  <c:v>135.51192227599677</c:v>
                </c:pt>
                <c:pt idx="4">
                  <c:v>-1659.3182201189338</c:v>
                </c:pt>
                <c:pt idx="5">
                  <c:v>1781.8810138722765</c:v>
                </c:pt>
                <c:pt idx="6">
                  <c:v>96.75367944885511</c:v>
                </c:pt>
                <c:pt idx="7">
                  <c:v>999.2991590013844</c:v>
                </c:pt>
                <c:pt idx="8">
                  <c:v>1462.1288724699407</c:v>
                </c:pt>
                <c:pt idx="9">
                  <c:v>1169.8138399493182</c:v>
                </c:pt>
                <c:pt idx="10">
                  <c:v>-625.70000920665916</c:v>
                </c:pt>
                <c:pt idx="11">
                  <c:v>75.261831271171104</c:v>
                </c:pt>
                <c:pt idx="12">
                  <c:v>2060.4404397384496</c:v>
                </c:pt>
                <c:pt idx="13">
                  <c:v>1476.5267389491783</c:v>
                </c:pt>
                <c:pt idx="14">
                  <c:v>410.02853757020785</c:v>
                </c:pt>
                <c:pt idx="15">
                  <c:v>1070.9514692221419</c:v>
                </c:pt>
                <c:pt idx="16">
                  <c:v>2384.4935569505324</c:v>
                </c:pt>
                <c:pt idx="17">
                  <c:v>-1777.3864742579754</c:v>
                </c:pt>
                <c:pt idx="18">
                  <c:v>92.719265696185175</c:v>
                </c:pt>
                <c:pt idx="19">
                  <c:v>620.24459720071172</c:v>
                </c:pt>
                <c:pt idx="20">
                  <c:v>3087.8283986113383</c:v>
                </c:pt>
                <c:pt idx="21">
                  <c:v>987.84316049877089</c:v>
                </c:pt>
                <c:pt idx="22">
                  <c:v>1808.2085206810734</c:v>
                </c:pt>
                <c:pt idx="23">
                  <c:v>2064.7227055804688</c:v>
                </c:pt>
                <c:pt idx="24">
                  <c:v>-5285.7966487255762</c:v>
                </c:pt>
                <c:pt idx="25">
                  <c:v>-4935.080207033956</c:v>
                </c:pt>
                <c:pt idx="26">
                  <c:v>8598.4157260310021</c:v>
                </c:pt>
                <c:pt idx="27">
                  <c:v>2330.8189950044034</c:v>
                </c:pt>
                <c:pt idx="28">
                  <c:v>2329.9963462359156</c:v>
                </c:pt>
                <c:pt idx="29">
                  <c:v>5014.4452203400433</c:v>
                </c:pt>
                <c:pt idx="30">
                  <c:v>4814.5443967963802</c:v>
                </c:pt>
                <c:pt idx="31">
                  <c:v>2089.4618284368771</c:v>
                </c:pt>
                <c:pt idx="32">
                  <c:v>1665.6864749650122</c:v>
                </c:pt>
                <c:pt idx="33">
                  <c:v>1333.4706053406117</c:v>
                </c:pt>
                <c:pt idx="34">
                  <c:v>1395.1960370629677</c:v>
                </c:pt>
                <c:pt idx="35">
                  <c:v>1979.9127787109464</c:v>
                </c:pt>
                <c:pt idx="36">
                  <c:v>917.63543847372057</c:v>
                </c:pt>
                <c:pt idx="37">
                  <c:v>376.96659542812267</c:v>
                </c:pt>
                <c:pt idx="38">
                  <c:v>1281.1186680677929</c:v>
                </c:pt>
                <c:pt idx="39">
                  <c:v>206.58280232880497</c:v>
                </c:pt>
                <c:pt idx="40">
                  <c:v>816.98606285941787</c:v>
                </c:pt>
                <c:pt idx="41">
                  <c:v>-269.81939761206741</c:v>
                </c:pt>
              </c:numCache>
            </c:numRef>
          </c:val>
          <c:smooth val="0"/>
          <c:extLst>
            <c:ext xmlns:c16="http://schemas.microsoft.com/office/drawing/2014/chart" uri="{C3380CC4-5D6E-409C-BE32-E72D297353CC}">
              <c16:uniqueId val="{00000002-2E5A-434C-AD5A-CF64DC53EC9D}"/>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F9D4-4924-AFF0-FDADDB64EA50}"/>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D4-4924-AFF0-FDADDB64EA50}"/>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D4-4924-AFF0-FDADDB64EA50}"/>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D4-4924-AFF0-FDADDB64EA50}"/>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graph4'!$CP$54:$CT$54</c:f>
              <c:numCache>
                <c:formatCode>#,##0</c:formatCode>
                <c:ptCount val="5"/>
                <c:pt idx="0">
                  <c:v>-270</c:v>
                </c:pt>
                <c:pt idx="1">
                  <c:v>-560</c:v>
                </c:pt>
                <c:pt idx="2">
                  <c:v>430</c:v>
                </c:pt>
                <c:pt idx="3">
                  <c:v>60</c:v>
                </c:pt>
                <c:pt idx="4">
                  <c:v>-110</c:v>
                </c:pt>
              </c:numCache>
            </c:numRef>
          </c:val>
          <c:extLst>
            <c:ext xmlns:c16="http://schemas.microsoft.com/office/drawing/2014/chart" uri="{C3380CC4-5D6E-409C-BE32-E72D297353CC}">
              <c16:uniqueId val="{00000004-F9D4-4924-AFF0-FDADDB64EA50}"/>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F9D4-4924-AFF0-FDADDB64EA50}"/>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D4-4924-AFF0-FDADDB64EA50}"/>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D4-4924-AFF0-FDADDB64EA50}"/>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D4-4924-AFF0-FDADDB64EA50}"/>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D4-4924-AFF0-FDADDB64EA50}"/>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D4-4924-AFF0-FDADDB64EA50}"/>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graph4'!$CV$54:$CZ$54</c:f>
              <c:numCache>
                <c:formatCode>#,##0</c:formatCode>
                <c:ptCount val="5"/>
                <c:pt idx="0">
                  <c:v>0</c:v>
                </c:pt>
                <c:pt idx="1">
                  <c:v>-110</c:v>
                </c:pt>
                <c:pt idx="2">
                  <c:v>30</c:v>
                </c:pt>
                <c:pt idx="3">
                  <c:v>-10</c:v>
                </c:pt>
                <c:pt idx="4">
                  <c:v>80</c:v>
                </c:pt>
              </c:numCache>
            </c:numRef>
          </c:val>
          <c:extLst>
            <c:ext xmlns:c16="http://schemas.microsoft.com/office/drawing/2014/chart" uri="{C3380CC4-5D6E-409C-BE32-E72D297353CC}">
              <c16:uniqueId val="{0000000A-F9D4-4924-AFF0-FDADDB64EA50}"/>
            </c:ext>
          </c:extLst>
        </c:ser>
        <c:ser>
          <c:idx val="2"/>
          <c:order val="2"/>
          <c:tx>
            <c:v>Total</c:v>
          </c:tx>
          <c:spPr>
            <a:noFill/>
          </c:spPr>
          <c:invertIfNegative val="0"/>
          <c:dLbls>
            <c:dLbl>
              <c:idx val="0"/>
              <c:layout>
                <c:manualLayout>
                  <c:x val="1.9341107369428045E-3"/>
                  <c:y val="1.71960057513332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D4-4924-AFF0-FDADDB64EA50}"/>
                </c:ext>
              </c:extLst>
            </c:dLbl>
            <c:dLbl>
              <c:idx val="1"/>
              <c:layout>
                <c:manualLayout>
                  <c:x val="1.6846074765401761E-3"/>
                  <c:y val="7.40954486528003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D4-4924-AFF0-FDADDB64EA50}"/>
                </c:ext>
              </c:extLst>
            </c:dLbl>
            <c:dLbl>
              <c:idx val="2"/>
              <c:layout>
                <c:manualLayout>
                  <c:x val="5.544044622120206E-4"/>
                  <c:y val="6.007557170907909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F9D4-4924-AFF0-FDADDB64EA50}"/>
                </c:ext>
              </c:extLst>
            </c:dLbl>
            <c:dLbl>
              <c:idx val="3"/>
              <c:layout>
                <c:manualLayout>
                  <c:x val="1.8406001453096601E-3"/>
                  <c:y val="-3.6959789938184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9D4-4924-AFF0-FDADDB64EA50}"/>
                </c:ext>
              </c:extLst>
            </c:dLbl>
            <c:dLbl>
              <c:idx val="4"/>
              <c:layout>
                <c:manualLayout>
                  <c:x val="1.7993704753625093E-3"/>
                  <c:y val="-1.63708841460897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9D4-4924-AFF0-FDADDB64EA50}"/>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graph4'!$CJ$54:$CN$54</c:f>
              <c:numCache>
                <c:formatCode>#,##0</c:formatCode>
                <c:ptCount val="5"/>
                <c:pt idx="0">
                  <c:v>-270</c:v>
                </c:pt>
                <c:pt idx="1">
                  <c:v>-660</c:v>
                </c:pt>
                <c:pt idx="2">
                  <c:v>460</c:v>
                </c:pt>
                <c:pt idx="3">
                  <c:v>50</c:v>
                </c:pt>
                <c:pt idx="4">
                  <c:v>-30</c:v>
                </c:pt>
              </c:numCache>
            </c:numRef>
          </c:val>
          <c:extLst>
            <c:ext xmlns:c16="http://schemas.microsoft.com/office/drawing/2014/chart" uri="{C3380CC4-5D6E-409C-BE32-E72D297353CC}">
              <c16:uniqueId val="{00000010-F9D4-4924-AFF0-FDADDB64EA50}"/>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500"/>
          <c:min val="-10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3'!$AN$10:$AN$51</c:f>
              <c:numCache>
                <c:formatCode>#\ ##0.0</c:formatCode>
                <c:ptCount val="42"/>
                <c:pt idx="0">
                  <c:v>100</c:v>
                </c:pt>
                <c:pt idx="1">
                  <c:v>97.710366660567701</c:v>
                </c:pt>
                <c:pt idx="2">
                  <c:v>96.812806879826425</c:v>
                </c:pt>
                <c:pt idx="3">
                  <c:v>96.695456028706033</c:v>
                </c:pt>
                <c:pt idx="4">
                  <c:v>93.93355902136831</c:v>
                </c:pt>
                <c:pt idx="5">
                  <c:v>94.205101093657746</c:v>
                </c:pt>
                <c:pt idx="6">
                  <c:v>92.376129978237984</c:v>
                </c:pt>
                <c:pt idx="7">
                  <c:v>92.347731160232712</c:v>
                </c:pt>
                <c:pt idx="8">
                  <c:v>92.475410456898487</c:v>
                </c:pt>
                <c:pt idx="9">
                  <c:v>93.00474532959997</c:v>
                </c:pt>
                <c:pt idx="10">
                  <c:v>93.719671801579992</c:v>
                </c:pt>
                <c:pt idx="11">
                  <c:v>95.488171886030358</c:v>
                </c:pt>
                <c:pt idx="12">
                  <c:v>97.11067793104975</c:v>
                </c:pt>
                <c:pt idx="13">
                  <c:v>97.545086552871908</c:v>
                </c:pt>
                <c:pt idx="14">
                  <c:v>99.193794434085319</c:v>
                </c:pt>
                <c:pt idx="15">
                  <c:v>99.860289819594442</c:v>
                </c:pt>
                <c:pt idx="16">
                  <c:v>100.11792148543795</c:v>
                </c:pt>
                <c:pt idx="17">
                  <c:v>100.72412157082363</c:v>
                </c:pt>
                <c:pt idx="18">
                  <c:v>102.10308723828479</c:v>
                </c:pt>
                <c:pt idx="19">
                  <c:v>101.25466685990069</c:v>
                </c:pt>
                <c:pt idx="20">
                  <c:v>104.40703162452856</c:v>
                </c:pt>
                <c:pt idx="21">
                  <c:v>104.6220887085106</c:v>
                </c:pt>
                <c:pt idx="22">
                  <c:v>105.85138608082849</c:v>
                </c:pt>
                <c:pt idx="23">
                  <c:v>106.25780925596928</c:v>
                </c:pt>
                <c:pt idx="24">
                  <c:v>98.63832034431374</c:v>
                </c:pt>
                <c:pt idx="25">
                  <c:v>105.59011657567159</c:v>
                </c:pt>
                <c:pt idx="26">
                  <c:v>108.52814247605798</c:v>
                </c:pt>
                <c:pt idx="27">
                  <c:v>111.0021764954831</c:v>
                </c:pt>
                <c:pt idx="28">
                  <c:v>112.60374320116102</c:v>
                </c:pt>
                <c:pt idx="29">
                  <c:v>114.29367558065562</c:v>
                </c:pt>
                <c:pt idx="30">
                  <c:v>114.53838665373826</c:v>
                </c:pt>
                <c:pt idx="31">
                  <c:v>114.28817946171763</c:v>
                </c:pt>
                <c:pt idx="32">
                  <c:v>114.86210888509038</c:v>
                </c:pt>
                <c:pt idx="33">
                  <c:v>114.51573473502134</c:v>
                </c:pt>
                <c:pt idx="34">
                  <c:v>114.93465203293449</c:v>
                </c:pt>
                <c:pt idx="35">
                  <c:v>114.99852879577166</c:v>
                </c:pt>
                <c:pt idx="36">
                  <c:v>114.99590472915165</c:v>
                </c:pt>
                <c:pt idx="37">
                  <c:v>112.86184272375786</c:v>
                </c:pt>
                <c:pt idx="38">
                  <c:v>113.62491503946264</c:v>
                </c:pt>
                <c:pt idx="39">
                  <c:v>113.00889160684866</c:v>
                </c:pt>
                <c:pt idx="40">
                  <c:v>110.89733863634513</c:v>
                </c:pt>
                <c:pt idx="41">
                  <c:v>110.75047779647664</c:v>
                </c:pt>
              </c:numCache>
            </c:numRef>
          </c:val>
          <c:smooth val="0"/>
          <c:extLst>
            <c:ext xmlns:c16="http://schemas.microsoft.com/office/drawing/2014/chart" uri="{C3380CC4-5D6E-409C-BE32-E72D297353CC}">
              <c16:uniqueId val="{00000000-91EA-4F71-A870-51F9050F8ACF}"/>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3'!$AM$10:$AM$51</c:f>
              <c:numCache>
                <c:formatCode>#\ ##0.0</c:formatCode>
                <c:ptCount val="42"/>
                <c:pt idx="0">
                  <c:v>100</c:v>
                </c:pt>
                <c:pt idx="1">
                  <c:v>99.367268858343138</c:v>
                </c:pt>
                <c:pt idx="2">
                  <c:v>99.350638220904941</c:v>
                </c:pt>
                <c:pt idx="3">
                  <c:v>99.800394804764821</c:v>
                </c:pt>
                <c:pt idx="4">
                  <c:v>98.433096680359952</c:v>
                </c:pt>
                <c:pt idx="5">
                  <c:v>99.425474226920457</c:v>
                </c:pt>
                <c:pt idx="6">
                  <c:v>98.395065290123426</c:v>
                </c:pt>
                <c:pt idx="7">
                  <c:v>98.417733738181127</c:v>
                </c:pt>
                <c:pt idx="8">
                  <c:v>98.775695483976136</c:v>
                </c:pt>
                <c:pt idx="9">
                  <c:v>98.527227171335866</c:v>
                </c:pt>
                <c:pt idx="10">
                  <c:v>98.194065602901219</c:v>
                </c:pt>
                <c:pt idx="11">
                  <c:v>98.618476726716736</c:v>
                </c:pt>
                <c:pt idx="12">
                  <c:v>98.824642074403599</c:v>
                </c:pt>
                <c:pt idx="13">
                  <c:v>99.534401907491514</c:v>
                </c:pt>
                <c:pt idx="14">
                  <c:v>99.958917068724517</c:v>
                </c:pt>
                <c:pt idx="15">
                  <c:v>100.86405777054304</c:v>
                </c:pt>
                <c:pt idx="16">
                  <c:v>101.54156617264458</c:v>
                </c:pt>
                <c:pt idx="17">
                  <c:v>102.23283305626316</c:v>
                </c:pt>
                <c:pt idx="18">
                  <c:v>102.70412181824395</c:v>
                </c:pt>
                <c:pt idx="19">
                  <c:v>103.67504700728369</c:v>
                </c:pt>
                <c:pt idx="20">
                  <c:v>104.18211831775378</c:v>
                </c:pt>
                <c:pt idx="21">
                  <c:v>104.87332716921351</c:v>
                </c:pt>
                <c:pt idx="22">
                  <c:v>105.93366775391912</c:v>
                </c:pt>
                <c:pt idx="23">
                  <c:v>106.89320118913648</c:v>
                </c:pt>
                <c:pt idx="24">
                  <c:v>103.67330254958394</c:v>
                </c:pt>
                <c:pt idx="25">
                  <c:v>105.8510395240198</c:v>
                </c:pt>
                <c:pt idx="26">
                  <c:v>108.03521092469408</c:v>
                </c:pt>
                <c:pt idx="27">
                  <c:v>108.88510691803258</c:v>
                </c:pt>
                <c:pt idx="28">
                  <c:v>110.80059991874191</c:v>
                </c:pt>
                <c:pt idx="29">
                  <c:v>111.82354203810554</c:v>
                </c:pt>
                <c:pt idx="30">
                  <c:v>113.389428804064</c:v>
                </c:pt>
                <c:pt idx="31">
                  <c:v>114.09760363537058</c:v>
                </c:pt>
                <c:pt idx="32">
                  <c:v>114.00674504386255</c:v>
                </c:pt>
                <c:pt idx="33">
                  <c:v>114.55914207346551</c:v>
                </c:pt>
                <c:pt idx="34">
                  <c:v>115.07569978977969</c:v>
                </c:pt>
                <c:pt idx="35">
                  <c:v>115.55839631472504</c:v>
                </c:pt>
                <c:pt idx="36">
                  <c:v>116.31236076598208</c:v>
                </c:pt>
                <c:pt idx="37">
                  <c:v>117.1059975116661</c:v>
                </c:pt>
                <c:pt idx="38">
                  <c:v>118.04311081031824</c:v>
                </c:pt>
                <c:pt idx="39">
                  <c:v>118.63463830912944</c:v>
                </c:pt>
                <c:pt idx="40">
                  <c:v>118.9136801910403</c:v>
                </c:pt>
                <c:pt idx="41">
                  <c:v>119.11767202365664</c:v>
                </c:pt>
              </c:numCache>
            </c:numRef>
          </c:val>
          <c:smooth val="0"/>
          <c:extLst>
            <c:ext xmlns:c16="http://schemas.microsoft.com/office/drawing/2014/chart" uri="{C3380CC4-5D6E-409C-BE32-E72D297353CC}">
              <c16:uniqueId val="{00000001-91EA-4F71-A870-51F9050F8ACF}"/>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3'!$AO$10:$AO$51</c:f>
              <c:numCache>
                <c:formatCode>#\ ##0.0</c:formatCode>
                <c:ptCount val="42"/>
                <c:pt idx="0">
                  <c:v>100</c:v>
                </c:pt>
                <c:pt idx="1">
                  <c:v>100.2496102153444</c:v>
                </c:pt>
                <c:pt idx="2">
                  <c:v>100.19734542753287</c:v>
                </c:pt>
                <c:pt idx="3">
                  <c:v>100.26072904569486</c:v>
                </c:pt>
                <c:pt idx="4">
                  <c:v>100.09648609187636</c:v>
                </c:pt>
                <c:pt idx="5">
                  <c:v>100.77887241767043</c:v>
                </c:pt>
                <c:pt idx="6">
                  <c:v>100.96121963366488</c:v>
                </c:pt>
                <c:pt idx="7">
                  <c:v>101.34197472844913</c:v>
                </c:pt>
                <c:pt idx="8">
                  <c:v>102.18734826021587</c:v>
                </c:pt>
                <c:pt idx="9">
                  <c:v>102.634871653709</c:v>
                </c:pt>
                <c:pt idx="10">
                  <c:v>102.35196958977204</c:v>
                </c:pt>
                <c:pt idx="11">
                  <c:v>102.14126261957016</c:v>
                </c:pt>
                <c:pt idx="12">
                  <c:v>102.79924744305443</c:v>
                </c:pt>
                <c:pt idx="13">
                  <c:v>103.69919209981123</c:v>
                </c:pt>
                <c:pt idx="14">
                  <c:v>103.44286232270869</c:v>
                </c:pt>
                <c:pt idx="15">
                  <c:v>104.47670195465058</c:v>
                </c:pt>
                <c:pt idx="16">
                  <c:v>106.34652875724697</c:v>
                </c:pt>
                <c:pt idx="17">
                  <c:v>105.51558004410295</c:v>
                </c:pt>
                <c:pt idx="18">
                  <c:v>105.7078932593446</c:v>
                </c:pt>
                <c:pt idx="19">
                  <c:v>105.83578875998523</c:v>
                </c:pt>
                <c:pt idx="20">
                  <c:v>107.16863366936758</c:v>
                </c:pt>
                <c:pt idx="21">
                  <c:v>107.33188892445999</c:v>
                </c:pt>
                <c:pt idx="22">
                  <c:v>107.23567686858905</c:v>
                </c:pt>
                <c:pt idx="23">
                  <c:v>108.45169790955988</c:v>
                </c:pt>
                <c:pt idx="24">
                  <c:v>106.72537982350153</c:v>
                </c:pt>
                <c:pt idx="25">
                  <c:v>103.11292803555499</c:v>
                </c:pt>
                <c:pt idx="26">
                  <c:v>107.23312858376464</c:v>
                </c:pt>
                <c:pt idx="27">
                  <c:v>107.97605527084508</c:v>
                </c:pt>
                <c:pt idx="28">
                  <c:v>108.60533803364996</c:v>
                </c:pt>
                <c:pt idx="29">
                  <c:v>111.18168951606333</c:v>
                </c:pt>
                <c:pt idx="30">
                  <c:v>113.57122425917936</c:v>
                </c:pt>
                <c:pt idx="31">
                  <c:v>115.05313086141109</c:v>
                </c:pt>
                <c:pt idx="32">
                  <c:v>115.86858888841441</c:v>
                </c:pt>
                <c:pt idx="33">
                  <c:v>116.42173408282088</c:v>
                </c:pt>
                <c:pt idx="34">
                  <c:v>117.13324372858034</c:v>
                </c:pt>
                <c:pt idx="35">
                  <c:v>117.43529688876799</c:v>
                </c:pt>
                <c:pt idx="36">
                  <c:v>117.76282596135022</c:v>
                </c:pt>
                <c:pt idx="37">
                  <c:v>118.17088828153122</c:v>
                </c:pt>
                <c:pt idx="38">
                  <c:v>118.20099355992248</c:v>
                </c:pt>
                <c:pt idx="39">
                  <c:v>117.89428416590941</c:v>
                </c:pt>
                <c:pt idx="40">
                  <c:v>118.19281368994643</c:v>
                </c:pt>
                <c:pt idx="41">
                  <c:v>117.72206889038091</c:v>
                </c:pt>
              </c:numCache>
            </c:numRef>
          </c:val>
          <c:smooth val="0"/>
          <c:extLst>
            <c:ext xmlns:c16="http://schemas.microsoft.com/office/drawing/2014/chart" uri="{C3380CC4-5D6E-409C-BE32-E72D297353CC}">
              <c16:uniqueId val="{00000002-91EA-4F71-A870-51F9050F8ACF}"/>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3'!$AP$10:$AP$51</c:f>
              <c:numCache>
                <c:formatCode>#\ ##0.0</c:formatCode>
                <c:ptCount val="42"/>
                <c:pt idx="0">
                  <c:v>100</c:v>
                </c:pt>
                <c:pt idx="1">
                  <c:v>99.505191522486498</c:v>
                </c:pt>
                <c:pt idx="2">
                  <c:v>99.0610913090308</c:v>
                </c:pt>
                <c:pt idx="3">
                  <c:v>99.529224778403659</c:v>
                </c:pt>
                <c:pt idx="4">
                  <c:v>99.149614104945769</c:v>
                </c:pt>
                <c:pt idx="5">
                  <c:v>99.509749528773057</c:v>
                </c:pt>
                <c:pt idx="6">
                  <c:v>99.940014426967551</c:v>
                </c:pt>
                <c:pt idx="7">
                  <c:v>100.20427274408097</c:v>
                </c:pt>
                <c:pt idx="8">
                  <c:v>100.28678038247072</c:v>
                </c:pt>
                <c:pt idx="9">
                  <c:v>100.57934038365812</c:v>
                </c:pt>
                <c:pt idx="10">
                  <c:v>100.39416313413984</c:v>
                </c:pt>
                <c:pt idx="11">
                  <c:v>100.21086055397821</c:v>
                </c:pt>
                <c:pt idx="12">
                  <c:v>100.3916679765583</c:v>
                </c:pt>
                <c:pt idx="13">
                  <c:v>100.41852247409145</c:v>
                </c:pt>
                <c:pt idx="14">
                  <c:v>100.36278305828792</c:v>
                </c:pt>
                <c:pt idx="15">
                  <c:v>99.961383928288299</c:v>
                </c:pt>
                <c:pt idx="16">
                  <c:v>99.578827206585018</c:v>
                </c:pt>
                <c:pt idx="17">
                  <c:v>98.9333364090256</c:v>
                </c:pt>
                <c:pt idx="18">
                  <c:v>98.595028329022028</c:v>
                </c:pt>
                <c:pt idx="19">
                  <c:v>98.772157082715822</c:v>
                </c:pt>
                <c:pt idx="20">
                  <c:v>99.03942272825303</c:v>
                </c:pt>
                <c:pt idx="21">
                  <c:v>99.400200850190657</c:v>
                </c:pt>
                <c:pt idx="22">
                  <c:v>100.21724421608991</c:v>
                </c:pt>
                <c:pt idx="23">
                  <c:v>100.36947421233305</c:v>
                </c:pt>
                <c:pt idx="24">
                  <c:v>100.32746251139733</c:v>
                </c:pt>
                <c:pt idx="25">
                  <c:v>98.962755741772952</c:v>
                </c:pt>
                <c:pt idx="26">
                  <c:v>100.18889931109408</c:v>
                </c:pt>
                <c:pt idx="27">
                  <c:v>100.21682191996135</c:v>
                </c:pt>
                <c:pt idx="28">
                  <c:v>100.70265399620773</c:v>
                </c:pt>
                <c:pt idx="29">
                  <c:v>101.00863222800103</c:v>
                </c:pt>
                <c:pt idx="30">
                  <c:v>101.53782300308951</c:v>
                </c:pt>
                <c:pt idx="31">
                  <c:v>101.7552655596772</c:v>
                </c:pt>
                <c:pt idx="32">
                  <c:v>102.01428857149078</c:v>
                </c:pt>
                <c:pt idx="33">
                  <c:v>102.40779789865783</c:v>
                </c:pt>
                <c:pt idx="34">
                  <c:v>102.69547834831263</c:v>
                </c:pt>
                <c:pt idx="35">
                  <c:v>103.46802822774983</c:v>
                </c:pt>
                <c:pt idx="36">
                  <c:v>103.75829226567595</c:v>
                </c:pt>
                <c:pt idx="37">
                  <c:v>103.95556103146926</c:v>
                </c:pt>
                <c:pt idx="38">
                  <c:v>104.60585007991516</c:v>
                </c:pt>
                <c:pt idx="39">
                  <c:v>104.93298105779658</c:v>
                </c:pt>
                <c:pt idx="40">
                  <c:v>105.38902021768912</c:v>
                </c:pt>
                <c:pt idx="41">
                  <c:v>105.71391001651334</c:v>
                </c:pt>
              </c:numCache>
            </c:numRef>
          </c:val>
          <c:smooth val="0"/>
          <c:extLst>
            <c:ext xmlns:c16="http://schemas.microsoft.com/office/drawing/2014/chart" uri="{C3380CC4-5D6E-409C-BE32-E72D297353CC}">
              <c16:uniqueId val="{00000003-91EA-4F71-A870-51F9050F8ACF}"/>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0"/>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GRAPHIQUE_stocks_bénéf'!$BF$3:$BF$44</c:f>
              <c:numCache>
                <c:formatCode>#,##0</c:formatCode>
                <c:ptCount val="42"/>
                <c:pt idx="0">
                  <c:v>3422</c:v>
                </c:pt>
                <c:pt idx="1">
                  <c:v>3501</c:v>
                </c:pt>
                <c:pt idx="2">
                  <c:v>3209</c:v>
                </c:pt>
                <c:pt idx="3">
                  <c:v>3144</c:v>
                </c:pt>
                <c:pt idx="4">
                  <c:v>3323</c:v>
                </c:pt>
                <c:pt idx="5">
                  <c:v>3432</c:v>
                </c:pt>
                <c:pt idx="6">
                  <c:v>3405</c:v>
                </c:pt>
                <c:pt idx="7">
                  <c:v>3580</c:v>
                </c:pt>
                <c:pt idx="8">
                  <c:v>3689</c:v>
                </c:pt>
                <c:pt idx="9">
                  <c:v>3702</c:v>
                </c:pt>
                <c:pt idx="10">
                  <c:v>3602</c:v>
                </c:pt>
                <c:pt idx="11">
                  <c:v>3632</c:v>
                </c:pt>
                <c:pt idx="12">
                  <c:v>3652</c:v>
                </c:pt>
                <c:pt idx="13">
                  <c:v>3502</c:v>
                </c:pt>
                <c:pt idx="14">
                  <c:v>2493</c:v>
                </c:pt>
                <c:pt idx="15">
                  <c:v>1868</c:v>
                </c:pt>
                <c:pt idx="16">
                  <c:v>1653</c:v>
                </c:pt>
                <c:pt idx="17">
                  <c:v>1406</c:v>
                </c:pt>
                <c:pt idx="18">
                  <c:v>1478</c:v>
                </c:pt>
                <c:pt idx="19">
                  <c:v>1487</c:v>
                </c:pt>
                <c:pt idx="20">
                  <c:v>1562</c:v>
                </c:pt>
                <c:pt idx="21">
                  <c:v>1597</c:v>
                </c:pt>
                <c:pt idx="22">
                  <c:v>1613</c:v>
                </c:pt>
                <c:pt idx="23">
                  <c:v>1402</c:v>
                </c:pt>
                <c:pt idx="24">
                  <c:v>1363</c:v>
                </c:pt>
                <c:pt idx="25">
                  <c:v>1202</c:v>
                </c:pt>
                <c:pt idx="26">
                  <c:v>1159</c:v>
                </c:pt>
                <c:pt idx="27">
                  <c:v>1158</c:v>
                </c:pt>
                <c:pt idx="28">
                  <c:v>1195</c:v>
                </c:pt>
                <c:pt idx="29">
                  <c:v>1207</c:v>
                </c:pt>
                <c:pt idx="30">
                  <c:v>1223</c:v>
                </c:pt>
                <c:pt idx="31">
                  <c:v>1302</c:v>
                </c:pt>
                <c:pt idx="32">
                  <c:v>1294</c:v>
                </c:pt>
                <c:pt idx="33">
                  <c:v>1171</c:v>
                </c:pt>
                <c:pt idx="34">
                  <c:v>804</c:v>
                </c:pt>
                <c:pt idx="35">
                  <c:v>589</c:v>
                </c:pt>
                <c:pt idx="36">
                  <c:v>444</c:v>
                </c:pt>
                <c:pt idx="37">
                  <c:v>423</c:v>
                </c:pt>
                <c:pt idx="38">
                  <c:v>429</c:v>
                </c:pt>
                <c:pt idx="39">
                  <c:v>510</c:v>
                </c:pt>
                <c:pt idx="40">
                  <c:v>598</c:v>
                </c:pt>
                <c:pt idx="41">
                  <c:v>607</c:v>
                </c:pt>
              </c:numCache>
            </c:numRef>
          </c:val>
          <c:extLst>
            <c:ext xmlns:c16="http://schemas.microsoft.com/office/drawing/2014/chart" uri="{C3380CC4-5D6E-409C-BE32-E72D297353CC}">
              <c16:uniqueId val="{00000000-C3D7-4E00-A27C-0B67420DD5BD}"/>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GRAPHIQUE_stocks_bénéf'!$BI$3:$BI$44</c:f>
              <c:numCache>
                <c:formatCode>#,##0</c:formatCode>
                <c:ptCount val="42"/>
                <c:pt idx="0">
                  <c:v>417</c:v>
                </c:pt>
                <c:pt idx="1">
                  <c:v>380</c:v>
                </c:pt>
                <c:pt idx="2">
                  <c:v>331</c:v>
                </c:pt>
                <c:pt idx="3">
                  <c:v>353</c:v>
                </c:pt>
                <c:pt idx="4">
                  <c:v>394</c:v>
                </c:pt>
                <c:pt idx="5">
                  <c:v>565</c:v>
                </c:pt>
                <c:pt idx="6">
                  <c:v>655</c:v>
                </c:pt>
                <c:pt idx="7">
                  <c:v>732</c:v>
                </c:pt>
                <c:pt idx="8">
                  <c:v>872</c:v>
                </c:pt>
                <c:pt idx="9">
                  <c:v>800</c:v>
                </c:pt>
                <c:pt idx="10">
                  <c:v>629</c:v>
                </c:pt>
                <c:pt idx="11">
                  <c:v>561</c:v>
                </c:pt>
                <c:pt idx="12">
                  <c:v>520</c:v>
                </c:pt>
                <c:pt idx="13">
                  <c:v>398</c:v>
                </c:pt>
                <c:pt idx="14">
                  <c:v>297</c:v>
                </c:pt>
                <c:pt idx="15">
                  <c:v>194</c:v>
                </c:pt>
                <c:pt idx="16">
                  <c:v>66</c:v>
                </c:pt>
                <c:pt idx="17">
                  <c:v>5</c:v>
                </c:pt>
                <c:pt idx="18">
                  <c:v>0</c:v>
                </c:pt>
                <c:pt idx="19">
                  <c:v>1</c:v>
                </c:pt>
                <c:pt idx="20">
                  <c:v>2</c:v>
                </c:pt>
                <c:pt idx="21">
                  <c:v>3</c:v>
                </c:pt>
                <c:pt idx="22">
                  <c:v>0</c:v>
                </c:pt>
                <c:pt idx="23">
                  <c:v>1</c:v>
                </c:pt>
                <c:pt idx="24">
                  <c:v>1</c:v>
                </c:pt>
                <c:pt idx="25">
                  <c:v>1</c:v>
                </c:pt>
                <c:pt idx="26">
                  <c:v>1</c:v>
                </c:pt>
                <c:pt idx="27">
                  <c:v>36</c:v>
                </c:pt>
                <c:pt idx="28">
                  <c:v>196</c:v>
                </c:pt>
                <c:pt idx="29">
                  <c:v>371</c:v>
                </c:pt>
                <c:pt idx="30">
                  <c:v>476</c:v>
                </c:pt>
                <c:pt idx="31">
                  <c:v>599</c:v>
                </c:pt>
                <c:pt idx="32">
                  <c:v>684</c:v>
                </c:pt>
                <c:pt idx="33">
                  <c:v>548</c:v>
                </c:pt>
                <c:pt idx="34">
                  <c:v>372</c:v>
                </c:pt>
                <c:pt idx="35">
                  <c:v>305</c:v>
                </c:pt>
                <c:pt idx="36">
                  <c:v>250</c:v>
                </c:pt>
                <c:pt idx="37">
                  <c:v>238</c:v>
                </c:pt>
                <c:pt idx="38">
                  <c:v>224</c:v>
                </c:pt>
                <c:pt idx="39">
                  <c:v>273</c:v>
                </c:pt>
                <c:pt idx="40">
                  <c:v>296</c:v>
                </c:pt>
                <c:pt idx="41">
                  <c:v>239</c:v>
                </c:pt>
              </c:numCache>
            </c:numRef>
          </c:val>
          <c:extLst>
            <c:ext xmlns:c16="http://schemas.microsoft.com/office/drawing/2014/chart" uri="{C3380CC4-5D6E-409C-BE32-E72D297353CC}">
              <c16:uniqueId val="{00000001-C3D7-4E00-A27C-0B67420DD5BD}"/>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GRAPHIQUE_stocks_bénéf'!$BL$3:$BL$44</c:f>
              <c:numCache>
                <c:formatCode>General</c:formatCode>
                <c:ptCount val="42"/>
                <c:pt idx="0">
                  <c:v>1383</c:v>
                </c:pt>
                <c:pt idx="1">
                  <c:v>1484</c:v>
                </c:pt>
                <c:pt idx="2">
                  <c:v>1561</c:v>
                </c:pt>
                <c:pt idx="3">
                  <c:v>1706</c:v>
                </c:pt>
                <c:pt idx="4">
                  <c:v>1772</c:v>
                </c:pt>
                <c:pt idx="5">
                  <c:v>1837</c:v>
                </c:pt>
                <c:pt idx="6">
                  <c:v>1875</c:v>
                </c:pt>
                <c:pt idx="7">
                  <c:v>1950</c:v>
                </c:pt>
                <c:pt idx="8">
                  <c:v>1935</c:v>
                </c:pt>
                <c:pt idx="9">
                  <c:v>1913</c:v>
                </c:pt>
                <c:pt idx="10">
                  <c:v>1803</c:v>
                </c:pt>
                <c:pt idx="11">
                  <c:v>1683</c:v>
                </c:pt>
                <c:pt idx="12">
                  <c:v>1680</c:v>
                </c:pt>
                <c:pt idx="13">
                  <c:v>1546</c:v>
                </c:pt>
                <c:pt idx="14">
                  <c:v>1235</c:v>
                </c:pt>
                <c:pt idx="15">
                  <c:v>1028</c:v>
                </c:pt>
                <c:pt idx="16">
                  <c:v>816</c:v>
                </c:pt>
                <c:pt idx="17">
                  <c:v>657</c:v>
                </c:pt>
                <c:pt idx="18">
                  <c:v>498</c:v>
                </c:pt>
                <c:pt idx="19">
                  <c:v>369</c:v>
                </c:pt>
                <c:pt idx="20">
                  <c:v>278</c:v>
                </c:pt>
                <c:pt idx="21">
                  <c:v>216</c:v>
                </c:pt>
                <c:pt idx="22">
                  <c:v>143</c:v>
                </c:pt>
                <c:pt idx="23">
                  <c:v>90</c:v>
                </c:pt>
                <c:pt idx="24">
                  <c:v>22</c:v>
                </c:pt>
                <c:pt idx="25">
                  <c:v>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extLst>
            <c:ext xmlns:c16="http://schemas.microsoft.com/office/drawing/2014/chart" uri="{C3380CC4-5D6E-409C-BE32-E72D297353CC}">
              <c16:uniqueId val="{00000002-C3D7-4E00-A27C-0B67420DD5BD}"/>
            </c:ext>
          </c:extLst>
        </c:ser>
        <c:ser>
          <c:idx val="0"/>
          <c:order val="3"/>
          <c:tx>
            <c:strRef>
              <c:f>'Données GRAPHIQUE_stocks_bénéf'!$BM$2</c:f>
              <c:strCache>
                <c:ptCount val="1"/>
                <c:pt idx="0">
                  <c:v>CDDI</c:v>
                </c:pt>
              </c:strCache>
            </c:strRef>
          </c:tx>
          <c:spPr>
            <a:solidFill>
              <a:srgbClr val="FFFF00">
                <a:alpha val="7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GRAPHIQUE_stocks_bénéf'!$BM$3:$BM$44</c:f>
              <c:numCache>
                <c:formatCode>General</c:formatCode>
                <c:ptCount val="42"/>
                <c:pt idx="0">
                  <c:v>0</c:v>
                </c:pt>
                <c:pt idx="1">
                  <c:v>0</c:v>
                </c:pt>
                <c:pt idx="2">
                  <c:v>441</c:v>
                </c:pt>
                <c:pt idx="3">
                  <c:v>721</c:v>
                </c:pt>
                <c:pt idx="4">
                  <c:v>781</c:v>
                </c:pt>
                <c:pt idx="5">
                  <c:v>831</c:v>
                </c:pt>
                <c:pt idx="6">
                  <c:v>806</c:v>
                </c:pt>
                <c:pt idx="7">
                  <c:v>809</c:v>
                </c:pt>
                <c:pt idx="8">
                  <c:v>807</c:v>
                </c:pt>
                <c:pt idx="9">
                  <c:v>812</c:v>
                </c:pt>
                <c:pt idx="10">
                  <c:v>876</c:v>
                </c:pt>
                <c:pt idx="11">
                  <c:v>860</c:v>
                </c:pt>
                <c:pt idx="12">
                  <c:v>832</c:v>
                </c:pt>
                <c:pt idx="13">
                  <c:v>870</c:v>
                </c:pt>
                <c:pt idx="14">
                  <c:v>888</c:v>
                </c:pt>
                <c:pt idx="15">
                  <c:v>989</c:v>
                </c:pt>
                <c:pt idx="16">
                  <c:v>906</c:v>
                </c:pt>
                <c:pt idx="17">
                  <c:v>904</c:v>
                </c:pt>
                <c:pt idx="18">
                  <c:v>871</c:v>
                </c:pt>
                <c:pt idx="19">
                  <c:v>919</c:v>
                </c:pt>
                <c:pt idx="20">
                  <c:v>866</c:v>
                </c:pt>
                <c:pt idx="21">
                  <c:v>850</c:v>
                </c:pt>
                <c:pt idx="22">
                  <c:v>818</c:v>
                </c:pt>
                <c:pt idx="23">
                  <c:v>855</c:v>
                </c:pt>
                <c:pt idx="24">
                  <c:v>841</c:v>
                </c:pt>
                <c:pt idx="25">
                  <c:v>810</c:v>
                </c:pt>
                <c:pt idx="26">
                  <c:v>863</c:v>
                </c:pt>
                <c:pt idx="27">
                  <c:v>897</c:v>
                </c:pt>
                <c:pt idx="28">
                  <c:v>859</c:v>
                </c:pt>
                <c:pt idx="29">
                  <c:v>905</c:v>
                </c:pt>
                <c:pt idx="30">
                  <c:v>920</c:v>
                </c:pt>
                <c:pt idx="31">
                  <c:v>1000</c:v>
                </c:pt>
                <c:pt idx="32">
                  <c:v>1010</c:v>
                </c:pt>
                <c:pt idx="33">
                  <c:v>1049</c:v>
                </c:pt>
                <c:pt idx="34">
                  <c:v>956</c:v>
                </c:pt>
                <c:pt idx="35">
                  <c:v>1012</c:v>
                </c:pt>
                <c:pt idx="36">
                  <c:v>978</c:v>
                </c:pt>
                <c:pt idx="37">
                  <c:v>1004</c:v>
                </c:pt>
                <c:pt idx="38">
                  <c:v>1017</c:v>
                </c:pt>
                <c:pt idx="39">
                  <c:v>1066</c:v>
                </c:pt>
                <c:pt idx="40">
                  <c:v>1040</c:v>
                </c:pt>
                <c:pt idx="41">
                  <c:v>1043</c:v>
                </c:pt>
              </c:numCache>
            </c:numRef>
          </c:val>
          <c:extLst>
            <c:ext xmlns:c16="http://schemas.microsoft.com/office/drawing/2014/chart" uri="{C3380CC4-5D6E-409C-BE32-E72D297353CC}">
              <c16:uniqueId val="{00000003-C3D7-4E00-A27C-0B67420DD5BD}"/>
            </c:ext>
          </c:extLst>
        </c:ser>
        <c:dLbls>
          <c:showLegendKey val="0"/>
          <c:showVal val="0"/>
          <c:showCatName val="0"/>
          <c:showSerName val="0"/>
          <c:showPercent val="0"/>
          <c:showBubbleSize val="0"/>
        </c:dLbls>
        <c:axId val="1753500303"/>
        <c:axId val="1"/>
      </c:areaChart>
      <c:catAx>
        <c:axId val="1753500303"/>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53500303"/>
        <c:crosses val="autoZero"/>
        <c:crossBetween val="between"/>
        <c:majorUnit val="2000"/>
      </c:valAx>
    </c:plotArea>
    <c:legend>
      <c:legendPos val="b"/>
      <c:layout>
        <c:manualLayout>
          <c:xMode val="edge"/>
          <c:yMode val="edge"/>
          <c:x val="0.2991029569012964"/>
          <c:y val="9.9256249151652307E-2"/>
          <c:w val="0.39376852087037506"/>
          <c:h val="3.548506036745408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fr-FR" sz="1400" b="1" i="0" baseline="0">
                <a:effectLst/>
              </a:rPr>
              <a:t>Stock de bénéficiaires de contrats d'apprentissage dans le Var</a:t>
            </a:r>
          </a:p>
          <a:p>
            <a:pPr>
              <a:defRPr sz="1400" b="0" i="0" u="none" strike="noStrike" baseline="0">
                <a:solidFill>
                  <a:srgbClr val="000000"/>
                </a:solidFill>
                <a:latin typeface="Calibri"/>
                <a:ea typeface="Calibri"/>
                <a:cs typeface="Calibri"/>
              </a:defRPr>
            </a:pPr>
            <a:r>
              <a:rPr lang="fr-FR" sz="1400" b="0" i="0" baseline="0">
                <a:effectLst/>
              </a:rPr>
              <a:t>(données brutes, en nombre)</a:t>
            </a:r>
            <a:endParaRPr lang="fr-FR" sz="1400" b="0">
              <a:effectLst/>
            </a:endParaRPr>
          </a:p>
        </c:rich>
      </c:tx>
      <c:layout>
        <c:manualLayout>
          <c:xMode val="edge"/>
          <c:yMode val="edge"/>
          <c:x val="0.24078592332938609"/>
          <c:y val="2.0436184215711774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appr'!$A$3:$B$28</c:f>
              <c:multiLvlStrCache>
                <c:ptCount val="2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lvl>
                <c:lvl>
                  <c:pt idx="0">
                    <c:v>2018</c:v>
                  </c:pt>
                  <c:pt idx="4">
                    <c:v>2019</c:v>
                  </c:pt>
                  <c:pt idx="8">
                    <c:v>2020</c:v>
                  </c:pt>
                  <c:pt idx="12">
                    <c:v>2021</c:v>
                  </c:pt>
                  <c:pt idx="16">
                    <c:v>2022</c:v>
                  </c:pt>
                  <c:pt idx="20">
                    <c:v>2023</c:v>
                  </c:pt>
                  <c:pt idx="24">
                    <c:v>2024</c:v>
                  </c:pt>
                </c:lvl>
              </c:multiLvlStrCache>
            </c:multiLvlStrRef>
          </c:cat>
          <c:val>
            <c:numRef>
              <c:f>'Graph appr'!$R$3:$R$28</c:f>
              <c:numCache>
                <c:formatCode>#,##0</c:formatCode>
                <c:ptCount val="26"/>
                <c:pt idx="0">
                  <c:v>5292</c:v>
                </c:pt>
                <c:pt idx="1">
                  <c:v>5013</c:v>
                </c:pt>
                <c:pt idx="2">
                  <c:v>4981</c:v>
                </c:pt>
                <c:pt idx="3">
                  <c:v>5436</c:v>
                </c:pt>
                <c:pt idx="4">
                  <c:v>5216</c:v>
                </c:pt>
                <c:pt idx="5">
                  <c:v>5017</c:v>
                </c:pt>
                <c:pt idx="6">
                  <c:v>5281</c:v>
                </c:pt>
                <c:pt idx="7">
                  <c:v>5780</c:v>
                </c:pt>
                <c:pt idx="8">
                  <c:v>5738</c:v>
                </c:pt>
                <c:pt idx="9">
                  <c:v>5527</c:v>
                </c:pt>
                <c:pt idx="10">
                  <c:v>6835</c:v>
                </c:pt>
                <c:pt idx="11">
                  <c:v>8023</c:v>
                </c:pt>
                <c:pt idx="12">
                  <c:v>8401</c:v>
                </c:pt>
                <c:pt idx="13">
                  <c:v>8135</c:v>
                </c:pt>
                <c:pt idx="14">
                  <c:v>9360</c:v>
                </c:pt>
                <c:pt idx="15">
                  <c:v>10281</c:v>
                </c:pt>
                <c:pt idx="16">
                  <c:v>10199</c:v>
                </c:pt>
                <c:pt idx="17">
                  <c:v>9781</c:v>
                </c:pt>
                <c:pt idx="18">
                  <c:v>10527</c:v>
                </c:pt>
                <c:pt idx="19">
                  <c:v>11458</c:v>
                </c:pt>
                <c:pt idx="20">
                  <c:v>11174</c:v>
                </c:pt>
                <c:pt idx="21">
                  <c:v>10600</c:v>
                </c:pt>
                <c:pt idx="22">
                  <c:v>10755</c:v>
                </c:pt>
                <c:pt idx="23">
                  <c:v>11650</c:v>
                </c:pt>
                <c:pt idx="24">
                  <c:v>11518</c:v>
                </c:pt>
                <c:pt idx="25">
                  <c:v>10884</c:v>
                </c:pt>
              </c:numCache>
            </c:numRef>
          </c:val>
          <c:extLst>
            <c:ext xmlns:c16="http://schemas.microsoft.com/office/drawing/2014/chart" uri="{C3380CC4-5D6E-409C-BE32-E72D297353CC}">
              <c16:uniqueId val="{00000000-8507-4052-B5A1-5384F6955191}"/>
            </c:ext>
          </c:extLst>
        </c:ser>
        <c:ser>
          <c:idx val="1"/>
          <c:order val="1"/>
          <c:tx>
            <c:v>Secteur public</c:v>
          </c:tx>
          <c:spPr>
            <a:ln w="25400">
              <a:noFill/>
            </a:ln>
          </c:spPr>
          <c:cat>
            <c:multiLvlStrRef>
              <c:f>'Graph appr'!$A$3:$B$28</c:f>
              <c:multiLvlStrCache>
                <c:ptCount val="2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lvl>
                <c:lvl>
                  <c:pt idx="0">
                    <c:v>2018</c:v>
                  </c:pt>
                  <c:pt idx="4">
                    <c:v>2019</c:v>
                  </c:pt>
                  <c:pt idx="8">
                    <c:v>2020</c:v>
                  </c:pt>
                  <c:pt idx="12">
                    <c:v>2021</c:v>
                  </c:pt>
                  <c:pt idx="16">
                    <c:v>2022</c:v>
                  </c:pt>
                  <c:pt idx="20">
                    <c:v>2023</c:v>
                  </c:pt>
                  <c:pt idx="24">
                    <c:v>2024</c:v>
                  </c:pt>
                </c:lvl>
              </c:multiLvlStrCache>
            </c:multiLvlStrRef>
          </c:cat>
          <c:val>
            <c:numRef>
              <c:f>'Graph appr'!$S$3:$S$28</c:f>
              <c:numCache>
                <c:formatCode>#,##0</c:formatCode>
                <c:ptCount val="26"/>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251</c:v>
                </c:pt>
                <c:pt idx="15">
                  <c:v>342</c:v>
                </c:pt>
                <c:pt idx="16">
                  <c:v>344</c:v>
                </c:pt>
                <c:pt idx="17">
                  <c:v>336</c:v>
                </c:pt>
                <c:pt idx="18">
                  <c:v>389</c:v>
                </c:pt>
                <c:pt idx="19">
                  <c:v>462</c:v>
                </c:pt>
                <c:pt idx="20">
                  <c:v>461</c:v>
                </c:pt>
                <c:pt idx="21">
                  <c:v>447</c:v>
                </c:pt>
                <c:pt idx="22">
                  <c:v>509</c:v>
                </c:pt>
                <c:pt idx="23">
                  <c:v>656</c:v>
                </c:pt>
                <c:pt idx="24">
                  <c:v>646</c:v>
                </c:pt>
                <c:pt idx="25">
                  <c:v>626</c:v>
                </c:pt>
              </c:numCache>
            </c:numRef>
          </c:val>
          <c:extLst>
            <c:ext xmlns:c16="http://schemas.microsoft.com/office/drawing/2014/chart" uri="{C3380CC4-5D6E-409C-BE32-E72D297353CC}">
              <c16:uniqueId val="{00000001-8507-4052-B5A1-5384F6955191}"/>
            </c:ext>
          </c:extLst>
        </c:ser>
        <c:dLbls>
          <c:showLegendKey val="0"/>
          <c:showVal val="0"/>
          <c:showCatName val="0"/>
          <c:showSerName val="0"/>
          <c:showPercent val="0"/>
          <c:showBubbleSize val="0"/>
        </c:dLbls>
        <c:axId val="1775774543"/>
        <c:axId val="1"/>
      </c:areaChart>
      <c:catAx>
        <c:axId val="1775774543"/>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75774543"/>
        <c:crosses val="autoZero"/>
        <c:crossBetween val="between"/>
        <c:majorUnit val="2000"/>
      </c:valAx>
    </c:plotArea>
    <c:legend>
      <c:legendPos val="b"/>
      <c:layout>
        <c:manualLayout>
          <c:xMode val="edge"/>
          <c:yMode val="edge"/>
          <c:x val="0.35729099668347086"/>
          <c:y val="0.11577181659866061"/>
          <c:w val="0.30645723815409825"/>
          <c:h val="3.400424046093338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trim'!$B$130:$C$300</c:f>
              <c:multiLvlStrCache>
                <c:ptCount val="55"/>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lvl>
                <c:lvl>
                  <c:pt idx="3">
                    <c:v>2015</c:v>
                  </c:pt>
                  <c:pt idx="7">
                    <c:v>2016</c:v>
                  </c:pt>
                  <c:pt idx="11">
                    <c:v>2017</c:v>
                  </c:pt>
                  <c:pt idx="15">
                    <c:v>2018</c:v>
                  </c:pt>
                  <c:pt idx="19">
                    <c:v>2019</c:v>
                  </c:pt>
                  <c:pt idx="23">
                    <c:v>2020</c:v>
                  </c:pt>
                  <c:pt idx="27">
                    <c:v>2021</c:v>
                  </c:pt>
                  <c:pt idx="31">
                    <c:v>2022</c:v>
                  </c:pt>
                  <c:pt idx="35">
                    <c:v>2023</c:v>
                  </c:pt>
                  <c:pt idx="39">
                    <c:v>2024</c:v>
                  </c:pt>
                  <c:pt idx="43">
                    <c:v>2025</c:v>
                  </c:pt>
                  <c:pt idx="47">
                    <c:v>2026</c:v>
                  </c:pt>
                  <c:pt idx="51">
                    <c:v>2027</c:v>
                  </c:pt>
                </c:lvl>
              </c:multiLvlStrCache>
            </c:multiLvlStrRef>
          </c:cat>
          <c:val>
            <c:numRef>
              <c:f>Données!$C$138:$C$178</c:f>
              <c:numCache>
                <c:formatCode>#\ ##0.0</c:formatCode>
                <c:ptCount val="41"/>
                <c:pt idx="0">
                  <c:v>11.2</c:v>
                </c:pt>
                <c:pt idx="1">
                  <c:v>11.4</c:v>
                </c:pt>
                <c:pt idx="2">
                  <c:v>11.6</c:v>
                </c:pt>
                <c:pt idx="3">
                  <c:v>11.4</c:v>
                </c:pt>
                <c:pt idx="4">
                  <c:v>11.7</c:v>
                </c:pt>
                <c:pt idx="5">
                  <c:v>11.5</c:v>
                </c:pt>
                <c:pt idx="6">
                  <c:v>11.4</c:v>
                </c:pt>
                <c:pt idx="7">
                  <c:v>11.3</c:v>
                </c:pt>
                <c:pt idx="8">
                  <c:v>11.1</c:v>
                </c:pt>
                <c:pt idx="9">
                  <c:v>11</c:v>
                </c:pt>
                <c:pt idx="10">
                  <c:v>11.4</c:v>
                </c:pt>
                <c:pt idx="11">
                  <c:v>10.9</c:v>
                </c:pt>
                <c:pt idx="12">
                  <c:v>10.8</c:v>
                </c:pt>
                <c:pt idx="13">
                  <c:v>10.8</c:v>
                </c:pt>
                <c:pt idx="14">
                  <c:v>10.3</c:v>
                </c:pt>
                <c:pt idx="15">
                  <c:v>10.6</c:v>
                </c:pt>
                <c:pt idx="16">
                  <c:v>10.4</c:v>
                </c:pt>
                <c:pt idx="17">
                  <c:v>10.199999999999999</c:v>
                </c:pt>
                <c:pt idx="18">
                  <c:v>10</c:v>
                </c:pt>
                <c:pt idx="19">
                  <c:v>10.1</c:v>
                </c:pt>
                <c:pt idx="20">
                  <c:v>9.6</c:v>
                </c:pt>
                <c:pt idx="21">
                  <c:v>9.5</c:v>
                </c:pt>
                <c:pt idx="22">
                  <c:v>9.1999999999999993</c:v>
                </c:pt>
                <c:pt idx="23">
                  <c:v>8.9</c:v>
                </c:pt>
                <c:pt idx="24">
                  <c:v>8.1999999999999993</c:v>
                </c:pt>
                <c:pt idx="25">
                  <c:v>10.199999999999999</c:v>
                </c:pt>
                <c:pt idx="26">
                  <c:v>9.1</c:v>
                </c:pt>
                <c:pt idx="27">
                  <c:v>9.1999999999999993</c:v>
                </c:pt>
                <c:pt idx="28">
                  <c:v>9.1</c:v>
                </c:pt>
                <c:pt idx="29">
                  <c:v>8.9</c:v>
                </c:pt>
                <c:pt idx="30">
                  <c:v>8.3000000000000007</c:v>
                </c:pt>
                <c:pt idx="31">
                  <c:v>8.1999999999999993</c:v>
                </c:pt>
                <c:pt idx="32">
                  <c:v>8.1999999999999993</c:v>
                </c:pt>
                <c:pt idx="33">
                  <c:v>8.1999999999999993</c:v>
                </c:pt>
                <c:pt idx="34">
                  <c:v>8</c:v>
                </c:pt>
                <c:pt idx="35">
                  <c:v>7.9</c:v>
                </c:pt>
                <c:pt idx="36">
                  <c:v>7.9</c:v>
                </c:pt>
                <c:pt idx="37">
                  <c:v>8.1</c:v>
                </c:pt>
                <c:pt idx="38">
                  <c:v>8.1</c:v>
                </c:pt>
                <c:pt idx="39">
                  <c:v>8.1</c:v>
                </c:pt>
                <c:pt idx="40">
                  <c:v>7.8</c:v>
                </c:pt>
              </c:numCache>
            </c:numRef>
          </c:val>
          <c:smooth val="0"/>
          <c:extLst>
            <c:ext xmlns:c16="http://schemas.microsoft.com/office/drawing/2014/chart" uri="{C3380CC4-5D6E-409C-BE32-E72D297353CC}">
              <c16:uniqueId val="{00000000-D39B-406C-AD0B-40F72DABD023}"/>
            </c:ext>
          </c:extLst>
        </c:ser>
        <c:ser>
          <c:idx val="1"/>
          <c:order val="1"/>
          <c:tx>
            <c:v>France métropolitaine</c:v>
          </c:tx>
          <c:spPr>
            <a:ln w="25400">
              <a:solidFill>
                <a:srgbClr val="0000FF"/>
              </a:solidFill>
              <a:prstDash val="solid"/>
            </a:ln>
          </c:spPr>
          <c:marker>
            <c:symbol val="none"/>
          </c:marker>
          <c:cat>
            <c:multiLvlStrRef>
              <c:f>'dates trim'!$B$130:$C$300</c:f>
              <c:multiLvlStrCache>
                <c:ptCount val="55"/>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lvl>
                <c:lvl>
                  <c:pt idx="3">
                    <c:v>2015</c:v>
                  </c:pt>
                  <c:pt idx="7">
                    <c:v>2016</c:v>
                  </c:pt>
                  <c:pt idx="11">
                    <c:v>2017</c:v>
                  </c:pt>
                  <c:pt idx="15">
                    <c:v>2018</c:v>
                  </c:pt>
                  <c:pt idx="19">
                    <c:v>2019</c:v>
                  </c:pt>
                  <c:pt idx="23">
                    <c:v>2020</c:v>
                  </c:pt>
                  <c:pt idx="27">
                    <c:v>2021</c:v>
                  </c:pt>
                  <c:pt idx="31">
                    <c:v>2022</c:v>
                  </c:pt>
                  <c:pt idx="35">
                    <c:v>2023</c:v>
                  </c:pt>
                  <c:pt idx="39">
                    <c:v>2024</c:v>
                  </c:pt>
                  <c:pt idx="43">
                    <c:v>2025</c:v>
                  </c:pt>
                  <c:pt idx="47">
                    <c:v>2026</c:v>
                  </c:pt>
                  <c:pt idx="51">
                    <c:v>2027</c:v>
                  </c:pt>
                </c:lvl>
              </c:multiLvlStrCache>
            </c:multiLvlStrRef>
          </c:cat>
          <c:val>
            <c:numRef>
              <c:f>Données!$B$138:$B$178</c:f>
              <c:numCache>
                <c:formatCode>#\ ##0.0</c:formatCode>
                <c:ptCount val="41"/>
                <c:pt idx="0">
                  <c:v>9.8000000000000007</c:v>
                </c:pt>
                <c:pt idx="1">
                  <c:v>9.9</c:v>
                </c:pt>
                <c:pt idx="2">
                  <c:v>10.1</c:v>
                </c:pt>
                <c:pt idx="3">
                  <c:v>10</c:v>
                </c:pt>
                <c:pt idx="4">
                  <c:v>10.199999999999999</c:v>
                </c:pt>
                <c:pt idx="5">
                  <c:v>10</c:v>
                </c:pt>
                <c:pt idx="6">
                  <c:v>9.9</c:v>
                </c:pt>
                <c:pt idx="7">
                  <c:v>9.9</c:v>
                </c:pt>
                <c:pt idx="8">
                  <c:v>9.6999999999999993</c:v>
                </c:pt>
                <c:pt idx="9">
                  <c:v>9.6</c:v>
                </c:pt>
                <c:pt idx="10">
                  <c:v>9.6999999999999993</c:v>
                </c:pt>
                <c:pt idx="11">
                  <c:v>9.3000000000000007</c:v>
                </c:pt>
                <c:pt idx="12">
                  <c:v>9.1999999999999993</c:v>
                </c:pt>
                <c:pt idx="13">
                  <c:v>9.1999999999999993</c:v>
                </c:pt>
                <c:pt idx="14">
                  <c:v>8.6999999999999993</c:v>
                </c:pt>
                <c:pt idx="15">
                  <c:v>9</c:v>
                </c:pt>
                <c:pt idx="16">
                  <c:v>8.8000000000000007</c:v>
                </c:pt>
                <c:pt idx="17">
                  <c:v>8.6</c:v>
                </c:pt>
                <c:pt idx="18">
                  <c:v>8.4</c:v>
                </c:pt>
                <c:pt idx="19">
                  <c:v>8.5</c:v>
                </c:pt>
                <c:pt idx="20">
                  <c:v>8.1999999999999993</c:v>
                </c:pt>
                <c:pt idx="21">
                  <c:v>8.1</c:v>
                </c:pt>
                <c:pt idx="22">
                  <c:v>7.9</c:v>
                </c:pt>
                <c:pt idx="23">
                  <c:v>7.7</c:v>
                </c:pt>
                <c:pt idx="24">
                  <c:v>7.1</c:v>
                </c:pt>
                <c:pt idx="25">
                  <c:v>8.8000000000000007</c:v>
                </c:pt>
                <c:pt idx="26">
                  <c:v>7.8</c:v>
                </c:pt>
                <c:pt idx="27">
                  <c:v>8</c:v>
                </c:pt>
                <c:pt idx="28">
                  <c:v>7.7</c:v>
                </c:pt>
                <c:pt idx="29">
                  <c:v>7.7</c:v>
                </c:pt>
                <c:pt idx="30">
                  <c:v>7.2</c:v>
                </c:pt>
                <c:pt idx="31">
                  <c:v>7.1</c:v>
                </c:pt>
                <c:pt idx="32">
                  <c:v>7.2</c:v>
                </c:pt>
                <c:pt idx="33">
                  <c:v>7</c:v>
                </c:pt>
                <c:pt idx="34">
                  <c:v>6.9</c:v>
                </c:pt>
                <c:pt idx="35">
                  <c:v>6.9</c:v>
                </c:pt>
                <c:pt idx="36">
                  <c:v>7</c:v>
                </c:pt>
                <c:pt idx="37">
                  <c:v>7.2</c:v>
                </c:pt>
                <c:pt idx="38">
                  <c:v>7.3</c:v>
                </c:pt>
                <c:pt idx="39">
                  <c:v>7.2</c:v>
                </c:pt>
                <c:pt idx="40">
                  <c:v>7.1</c:v>
                </c:pt>
              </c:numCache>
            </c:numRef>
          </c:val>
          <c:smooth val="0"/>
          <c:extLst>
            <c:ext xmlns:c16="http://schemas.microsoft.com/office/drawing/2014/chart" uri="{C3380CC4-5D6E-409C-BE32-E72D297353CC}">
              <c16:uniqueId val="{00000001-D39B-406C-AD0B-40F72DABD023}"/>
            </c:ext>
          </c:extLst>
        </c:ser>
        <c:ser>
          <c:idx val="2"/>
          <c:order val="2"/>
          <c:tx>
            <c:strRef>
              <c:f>Données!$H$8</c:f>
              <c:strCache>
                <c:ptCount val="1"/>
                <c:pt idx="0">
                  <c:v>Var</c:v>
                </c:pt>
              </c:strCache>
            </c:strRef>
          </c:tx>
          <c:marker>
            <c:symbol val="none"/>
          </c:marker>
          <c:cat>
            <c:multiLvlStrRef>
              <c:f>'dates trim'!$B$130:$C$300</c:f>
              <c:multiLvlStrCache>
                <c:ptCount val="55"/>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lvl>
                <c:lvl>
                  <c:pt idx="3">
                    <c:v>2015</c:v>
                  </c:pt>
                  <c:pt idx="7">
                    <c:v>2016</c:v>
                  </c:pt>
                  <c:pt idx="11">
                    <c:v>2017</c:v>
                  </c:pt>
                  <c:pt idx="15">
                    <c:v>2018</c:v>
                  </c:pt>
                  <c:pt idx="19">
                    <c:v>2019</c:v>
                  </c:pt>
                  <c:pt idx="23">
                    <c:v>2020</c:v>
                  </c:pt>
                  <c:pt idx="27">
                    <c:v>2021</c:v>
                  </c:pt>
                  <c:pt idx="31">
                    <c:v>2022</c:v>
                  </c:pt>
                  <c:pt idx="35">
                    <c:v>2023</c:v>
                  </c:pt>
                  <c:pt idx="39">
                    <c:v>2024</c:v>
                  </c:pt>
                  <c:pt idx="43">
                    <c:v>2025</c:v>
                  </c:pt>
                  <c:pt idx="47">
                    <c:v>2026</c:v>
                  </c:pt>
                  <c:pt idx="51">
                    <c:v>2027</c:v>
                  </c:pt>
                </c:lvl>
              </c:multiLvlStrCache>
            </c:multiLvlStrRef>
          </c:cat>
          <c:val>
            <c:numRef>
              <c:f>Données!$H$138:$H$178</c:f>
              <c:numCache>
                <c:formatCode>#\ ##0.0</c:formatCode>
                <c:ptCount val="41"/>
                <c:pt idx="0">
                  <c:v>10.8</c:v>
                </c:pt>
                <c:pt idx="1">
                  <c:v>11</c:v>
                </c:pt>
                <c:pt idx="2">
                  <c:v>11.1</c:v>
                </c:pt>
                <c:pt idx="3">
                  <c:v>11</c:v>
                </c:pt>
                <c:pt idx="4">
                  <c:v>11.3</c:v>
                </c:pt>
                <c:pt idx="5">
                  <c:v>11.1</c:v>
                </c:pt>
                <c:pt idx="6">
                  <c:v>11</c:v>
                </c:pt>
                <c:pt idx="7">
                  <c:v>10.9</c:v>
                </c:pt>
                <c:pt idx="8">
                  <c:v>10.7</c:v>
                </c:pt>
                <c:pt idx="9">
                  <c:v>10.6</c:v>
                </c:pt>
                <c:pt idx="10">
                  <c:v>10.9</c:v>
                </c:pt>
                <c:pt idx="11">
                  <c:v>10.4</c:v>
                </c:pt>
                <c:pt idx="12">
                  <c:v>10.3</c:v>
                </c:pt>
                <c:pt idx="13">
                  <c:v>10.199999999999999</c:v>
                </c:pt>
                <c:pt idx="14">
                  <c:v>9.8000000000000007</c:v>
                </c:pt>
                <c:pt idx="15">
                  <c:v>10.1</c:v>
                </c:pt>
                <c:pt idx="16">
                  <c:v>9.9</c:v>
                </c:pt>
                <c:pt idx="17">
                  <c:v>9.6999999999999993</c:v>
                </c:pt>
                <c:pt idx="18">
                  <c:v>9.5</c:v>
                </c:pt>
                <c:pt idx="19">
                  <c:v>9.6</c:v>
                </c:pt>
                <c:pt idx="20">
                  <c:v>9.1999999999999993</c:v>
                </c:pt>
                <c:pt idx="21">
                  <c:v>9</c:v>
                </c:pt>
                <c:pt idx="22">
                  <c:v>8.6999999999999993</c:v>
                </c:pt>
                <c:pt idx="23">
                  <c:v>8.3000000000000007</c:v>
                </c:pt>
                <c:pt idx="24">
                  <c:v>7.8</c:v>
                </c:pt>
                <c:pt idx="25">
                  <c:v>9.4</c:v>
                </c:pt>
                <c:pt idx="26">
                  <c:v>8.3000000000000007</c:v>
                </c:pt>
                <c:pt idx="27">
                  <c:v>8.4</c:v>
                </c:pt>
                <c:pt idx="28">
                  <c:v>8.4</c:v>
                </c:pt>
                <c:pt idx="29">
                  <c:v>8.1</c:v>
                </c:pt>
                <c:pt idx="30">
                  <c:v>7.5</c:v>
                </c:pt>
                <c:pt idx="31">
                  <c:v>7.4</c:v>
                </c:pt>
                <c:pt idx="32">
                  <c:v>7.4</c:v>
                </c:pt>
                <c:pt idx="33">
                  <c:v>7.4</c:v>
                </c:pt>
                <c:pt idx="34">
                  <c:v>7.1</c:v>
                </c:pt>
                <c:pt idx="35">
                  <c:v>7.1</c:v>
                </c:pt>
                <c:pt idx="36">
                  <c:v>7.2</c:v>
                </c:pt>
                <c:pt idx="37">
                  <c:v>7.4</c:v>
                </c:pt>
                <c:pt idx="38">
                  <c:v>7.4</c:v>
                </c:pt>
                <c:pt idx="39">
                  <c:v>7.3</c:v>
                </c:pt>
                <c:pt idx="40">
                  <c:v>7.1</c:v>
                </c:pt>
              </c:numCache>
            </c:numRef>
          </c:val>
          <c:smooth val="0"/>
          <c:extLst>
            <c:ext xmlns:c16="http://schemas.microsoft.com/office/drawing/2014/chart" uri="{C3380CC4-5D6E-409C-BE32-E72D297353CC}">
              <c16:uniqueId val="{00000002-D39B-406C-AD0B-40F72DABD023}"/>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23F6-45BB-B8AC-4E2271C5F1A0}"/>
              </c:ext>
            </c:extLst>
          </c:dPt>
          <c:dPt>
            <c:idx val="2"/>
            <c:invertIfNegative val="0"/>
            <c:bubble3D val="0"/>
            <c:spPr>
              <a:solidFill>
                <a:srgbClr val="FF0000"/>
              </a:solidFill>
            </c:spPr>
            <c:extLst>
              <c:ext xmlns:c16="http://schemas.microsoft.com/office/drawing/2014/chart" uri="{C3380CC4-5D6E-409C-BE32-E72D297353CC}">
                <c16:uniqueId val="{00000002-23F6-45BB-B8AC-4E2271C5F1A0}"/>
              </c:ext>
            </c:extLst>
          </c:dPt>
          <c:dPt>
            <c:idx val="3"/>
            <c:invertIfNegative val="0"/>
            <c:bubble3D val="0"/>
            <c:extLst>
              <c:ext xmlns:c16="http://schemas.microsoft.com/office/drawing/2014/chart" uri="{C3380CC4-5D6E-409C-BE32-E72D297353CC}">
                <c16:uniqueId val="{00000003-23F6-45BB-B8AC-4E2271C5F1A0}"/>
              </c:ext>
            </c:extLst>
          </c:dPt>
          <c:dPt>
            <c:idx val="4"/>
            <c:invertIfNegative val="0"/>
            <c:bubble3D val="0"/>
            <c:spPr>
              <a:solidFill>
                <a:srgbClr val="92D050"/>
              </a:solidFill>
            </c:spPr>
            <c:extLst>
              <c:ext xmlns:c16="http://schemas.microsoft.com/office/drawing/2014/chart" uri="{C3380CC4-5D6E-409C-BE32-E72D297353CC}">
                <c16:uniqueId val="{00000005-23F6-45BB-B8AC-4E2271C5F1A0}"/>
              </c:ext>
            </c:extLst>
          </c:dPt>
          <c:dPt>
            <c:idx val="5"/>
            <c:invertIfNegative val="0"/>
            <c:bubble3D val="0"/>
            <c:spPr>
              <a:solidFill>
                <a:srgbClr val="0070C0"/>
              </a:solidFill>
            </c:spPr>
            <c:extLst>
              <c:ext xmlns:c16="http://schemas.microsoft.com/office/drawing/2014/chart" uri="{C3380CC4-5D6E-409C-BE32-E72D297353CC}">
                <c16:uniqueId val="{00000007-23F6-45BB-B8AC-4E2271C5F1A0}"/>
              </c:ext>
            </c:extLst>
          </c:dPt>
          <c:dPt>
            <c:idx val="6"/>
            <c:invertIfNegative val="0"/>
            <c:bubble3D val="0"/>
            <c:extLst>
              <c:ext xmlns:c16="http://schemas.microsoft.com/office/drawing/2014/chart" uri="{C3380CC4-5D6E-409C-BE32-E72D297353CC}">
                <c16:uniqueId val="{00000008-23F6-45BB-B8AC-4E2271C5F1A0}"/>
              </c:ext>
            </c:extLst>
          </c:dPt>
          <c:dPt>
            <c:idx val="7"/>
            <c:invertIfNegative val="0"/>
            <c:bubble3D val="0"/>
            <c:extLst>
              <c:ext xmlns:c16="http://schemas.microsoft.com/office/drawing/2014/chart" uri="{C3380CC4-5D6E-409C-BE32-E72D297353CC}">
                <c16:uniqueId val="{00000009-23F6-45BB-B8AC-4E2271C5F1A0}"/>
              </c:ext>
            </c:extLst>
          </c:dPt>
          <c:dPt>
            <c:idx val="8"/>
            <c:invertIfNegative val="0"/>
            <c:bubble3D val="0"/>
            <c:extLst>
              <c:ext xmlns:c16="http://schemas.microsoft.com/office/drawing/2014/chart" uri="{C3380CC4-5D6E-409C-BE32-E72D297353CC}">
                <c16:uniqueId val="{0000000A-23F6-45BB-B8AC-4E2271C5F1A0}"/>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F6-45BB-B8AC-4E2271C5F1A0}"/>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6-45BB-B8AC-4E2271C5F1A0}"/>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6-45BB-B8AC-4E2271C5F1A0}"/>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graphiques_trim'!$G$60:$G$66</c:f>
              <c:strCache>
                <c:ptCount val="7"/>
                <c:pt idx="0">
                  <c:v>Hérault</c:v>
                </c:pt>
                <c:pt idx="1">
                  <c:v>Pas-de-Calais</c:v>
                </c:pt>
                <c:pt idx="2">
                  <c:v>Paca</c:v>
                </c:pt>
                <c:pt idx="3">
                  <c:v>Moselle</c:v>
                </c:pt>
                <c:pt idx="4">
                  <c:v>Var</c:v>
                </c:pt>
                <c:pt idx="5">
                  <c:v>France métro.</c:v>
                </c:pt>
                <c:pt idx="6">
                  <c:v>Finistère</c:v>
                </c:pt>
              </c:strCache>
            </c:strRef>
          </c:cat>
          <c:val>
            <c:numRef>
              <c:f>'données graphiques_trim'!$H$60:$H$66</c:f>
              <c:numCache>
                <c:formatCode>#\ ##0.0</c:formatCode>
                <c:ptCount val="7"/>
                <c:pt idx="0">
                  <c:v>10.1</c:v>
                </c:pt>
                <c:pt idx="1">
                  <c:v>8.5</c:v>
                </c:pt>
                <c:pt idx="2">
                  <c:v>7.8</c:v>
                </c:pt>
                <c:pt idx="3">
                  <c:v>7.2</c:v>
                </c:pt>
                <c:pt idx="4">
                  <c:v>7.1</c:v>
                </c:pt>
                <c:pt idx="5">
                  <c:v>7.1</c:v>
                </c:pt>
                <c:pt idx="6">
                  <c:v>6.1</c:v>
                </c:pt>
              </c:numCache>
            </c:numRef>
          </c:val>
          <c:extLst>
            <c:ext xmlns:c16="http://schemas.microsoft.com/office/drawing/2014/chart" uri="{C3380CC4-5D6E-409C-BE32-E72D297353CC}">
              <c16:uniqueId val="{0000000C-23F6-45BB-B8AC-4E2271C5F1A0}"/>
            </c:ext>
          </c:extLst>
        </c:ser>
        <c:dLbls>
          <c:showLegendKey val="0"/>
          <c:showVal val="0"/>
          <c:showCatName val="0"/>
          <c:showSerName val="0"/>
          <c:showPercent val="0"/>
          <c:showBubbleSize val="0"/>
        </c:dLbls>
        <c:gapWidth val="150"/>
        <c:axId val="55880528"/>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graphiques_trim'!$G$60:$G$66</c:f>
              <c:strCache>
                <c:ptCount val="7"/>
                <c:pt idx="0">
                  <c:v>Hérault</c:v>
                </c:pt>
                <c:pt idx="1">
                  <c:v>Pas-de-Calais</c:v>
                </c:pt>
                <c:pt idx="2">
                  <c:v>Paca</c:v>
                </c:pt>
                <c:pt idx="3">
                  <c:v>Moselle</c:v>
                </c:pt>
                <c:pt idx="4">
                  <c:v>Var</c:v>
                </c:pt>
                <c:pt idx="5">
                  <c:v>France métro.</c:v>
                </c:pt>
                <c:pt idx="6">
                  <c:v>Finistère</c:v>
                </c:pt>
              </c:strCache>
            </c:strRef>
          </c:xVal>
          <c:yVal>
            <c:numRef>
              <c:f>'données graphiques_trim'!$J$60:$J$66</c:f>
              <c:numCache>
                <c:formatCode>#\ ##0.0</c:formatCode>
                <c:ptCount val="7"/>
                <c:pt idx="0">
                  <c:v>-0.20000000000000107</c:v>
                </c:pt>
                <c:pt idx="1">
                  <c:v>-0.19999999999999929</c:v>
                </c:pt>
                <c:pt idx="2">
                  <c:v>-0.29999999999999982</c:v>
                </c:pt>
                <c:pt idx="3">
                  <c:v>0</c:v>
                </c:pt>
                <c:pt idx="4">
                  <c:v>-0.20000000000000018</c:v>
                </c:pt>
                <c:pt idx="5">
                  <c:v>-0.10000000000000053</c:v>
                </c:pt>
                <c:pt idx="6">
                  <c:v>-0.10000000000000053</c:v>
                </c:pt>
              </c:numCache>
            </c:numRef>
          </c:yVal>
          <c:smooth val="0"/>
          <c:extLst>
            <c:ext xmlns:c16="http://schemas.microsoft.com/office/drawing/2014/chart" uri="{C3380CC4-5D6E-409C-BE32-E72D297353CC}">
              <c16:uniqueId val="{0000000D-23F6-45BB-B8AC-4E2271C5F1A0}"/>
            </c:ext>
          </c:extLst>
        </c:ser>
        <c:dLbls>
          <c:showLegendKey val="0"/>
          <c:showVal val="0"/>
          <c:showCatName val="0"/>
          <c:showSerName val="0"/>
          <c:showPercent val="0"/>
          <c:showBubbleSize val="0"/>
        </c:dLbls>
        <c:axId val="3"/>
        <c:axId val="4"/>
      </c:scatterChart>
      <c:catAx>
        <c:axId val="55880528"/>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55880528"/>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
          <c:min val="-0.30000000000000004"/>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trim'!$A$25:$B$100</c:f>
              <c:multiLvlStrCache>
                <c:ptCount val="7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pt idx="68">
                    <c:v>T1</c:v>
                  </c:pt>
                  <c:pt idx="69">
                    <c:v>T2</c:v>
                  </c:pt>
                  <c:pt idx="70">
                    <c:v>T3</c:v>
                  </c:pt>
                  <c:pt idx="71">
                    <c:v>T4</c:v>
                  </c:pt>
                  <c:pt idx="72">
                    <c:v>T1</c:v>
                  </c:pt>
                  <c:pt idx="73">
                    <c:v>T2</c:v>
                  </c:pt>
                  <c:pt idx="74">
                    <c:v>T3</c:v>
                  </c:pt>
                  <c:pt idx="7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pt idx="56">
                    <c:v>2028</c:v>
                  </c:pt>
                  <c:pt idx="60">
                    <c:v>2029</c:v>
                  </c:pt>
                  <c:pt idx="64">
                    <c:v>2030</c:v>
                  </c:pt>
                  <c:pt idx="68">
                    <c:v>2031</c:v>
                  </c:pt>
                  <c:pt idx="72">
                    <c:v>2032</c:v>
                  </c:pt>
                </c:lvl>
              </c:multiLvlStrCache>
            </c:multiLvlStrRef>
          </c:cat>
          <c:val>
            <c:numRef>
              <c:f>dep83_trim!$BG$83:$BG$124</c:f>
              <c:numCache>
                <c:formatCode>#\ ##0.0</c:formatCode>
                <c:ptCount val="42"/>
                <c:pt idx="0">
                  <c:v>1.4392080196331314</c:v>
                </c:pt>
                <c:pt idx="1">
                  <c:v>1.6033132406610084</c:v>
                </c:pt>
                <c:pt idx="2">
                  <c:v>1.7233029300185665</c:v>
                </c:pt>
                <c:pt idx="3">
                  <c:v>1.5076373735369852</c:v>
                </c:pt>
                <c:pt idx="4">
                  <c:v>2.290404533906587</c:v>
                </c:pt>
                <c:pt idx="5">
                  <c:v>2.7664208475029595</c:v>
                </c:pt>
                <c:pt idx="6">
                  <c:v>0.48707938278491625</c:v>
                </c:pt>
                <c:pt idx="7">
                  <c:v>1.1396433064456257</c:v>
                </c:pt>
                <c:pt idx="8">
                  <c:v>0.26340820955585986</c:v>
                </c:pt>
                <c:pt idx="9">
                  <c:v>-0.28460920966212333</c:v>
                </c:pt>
                <c:pt idx="10">
                  <c:v>1.0209309133489386</c:v>
                </c:pt>
                <c:pt idx="11">
                  <c:v>0.18111348571014929</c:v>
                </c:pt>
                <c:pt idx="12">
                  <c:v>1.2401923563654771</c:v>
                </c:pt>
                <c:pt idx="13">
                  <c:v>0.70357142857142563</c:v>
                </c:pt>
                <c:pt idx="14">
                  <c:v>0.87243323757846269</c:v>
                </c:pt>
                <c:pt idx="15">
                  <c:v>0.86488767007699696</c:v>
                </c:pt>
                <c:pt idx="16">
                  <c:v>0.11154100874899431</c:v>
                </c:pt>
                <c:pt idx="17">
                  <c:v>0.64064621705370861</c:v>
                </c:pt>
                <c:pt idx="18">
                  <c:v>0.11416709911780121</c:v>
                </c:pt>
                <c:pt idx="19">
                  <c:v>-9.6758587324619061E-2</c:v>
                </c:pt>
                <c:pt idx="20">
                  <c:v>-0.14527845036319542</c:v>
                </c:pt>
                <c:pt idx="21">
                  <c:v>-1.219343217403368</c:v>
                </c:pt>
                <c:pt idx="22">
                  <c:v>-1.560527423201008</c:v>
                </c:pt>
                <c:pt idx="23">
                  <c:v>-1.5710163513946829</c:v>
                </c:pt>
                <c:pt idx="24">
                  <c:v>-1.0821570756424204</c:v>
                </c:pt>
                <c:pt idx="25">
                  <c:v>9.9703633236983826</c:v>
                </c:pt>
                <c:pt idx="26">
                  <c:v>-3.2605802501996295</c:v>
                </c:pt>
                <c:pt idx="27">
                  <c:v>-3.1400467739716609</c:v>
                </c:pt>
                <c:pt idx="28">
                  <c:v>-0.29471292120868409</c:v>
                </c:pt>
                <c:pt idx="29">
                  <c:v>0.47364672364671456</c:v>
                </c:pt>
                <c:pt idx="30">
                  <c:v>-3.8422004040690405</c:v>
                </c:pt>
                <c:pt idx="31">
                  <c:v>-3.2142725496701052</c:v>
                </c:pt>
                <c:pt idx="32">
                  <c:v>-3.1153597136001743</c:v>
                </c:pt>
                <c:pt idx="33">
                  <c:v>-2.0008648138684748</c:v>
                </c:pt>
                <c:pt idx="34">
                  <c:v>0.29281989570797418</c:v>
                </c:pt>
                <c:pt idx="35">
                  <c:v>0.29996400431948622</c:v>
                </c:pt>
                <c:pt idx="36">
                  <c:v>-0.18741526437513478</c:v>
                </c:pt>
                <c:pt idx="37">
                  <c:v>-0.56330150613239649</c:v>
                </c:pt>
                <c:pt idx="38">
                  <c:v>0.28123744475692103</c:v>
                </c:pt>
                <c:pt idx="39">
                  <c:v>1.5905448717948634</c:v>
                </c:pt>
                <c:pt idx="40">
                  <c:v>-0.53634104980873065</c:v>
                </c:pt>
                <c:pt idx="41">
                  <c:v>-1.4789262915824053</c:v>
                </c:pt>
              </c:numCache>
            </c:numRef>
          </c:val>
          <c:extLst>
            <c:ext xmlns:c16="http://schemas.microsoft.com/office/drawing/2014/chart" uri="{C3380CC4-5D6E-409C-BE32-E72D297353CC}">
              <c16:uniqueId val="{00000000-81E2-41AA-8B31-9C1C87567383}"/>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dirty="0"/>
            <a:t>Evolution trimestrielle du nombre moyen</a:t>
          </a:r>
          <a:r>
            <a:rPr lang="fr-FR" sz="1500" baseline="0" dirty="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dirty="0"/>
            <a:t>par sexe, dans le Var</a:t>
          </a:r>
          <a:endParaRPr lang="fr-FR" sz="1500" dirty="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CVS-CJO, en %)</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b="1" dirty="0"/>
        </a:p>
      </cdr:txBody>
    </cdr:sp>
  </cdr:relSizeAnchor>
  <cdr:relSizeAnchor xmlns:cdr="http://schemas.openxmlformats.org/drawingml/2006/chartDrawing">
    <cdr:from>
      <cdr:x>0.01904</cdr:x>
      <cdr:y>0.8508</cdr:y>
    </cdr:from>
    <cdr:to>
      <cdr:x>1</cdr:x>
      <cdr:y>0.95403</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492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mai</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T1 2024 et le T2 2024)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2014)</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0.8655</cdr:y>
    </cdr:from>
    <cdr:to>
      <cdr:x>0</cdr:x>
      <cdr:y>0.86624</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cdr:x>
      <cdr:y>0.91612</cdr:y>
    </cdr:from>
    <cdr:to>
      <cdr:x>1</cdr:x>
      <cdr:y>1</cdr:y>
    </cdr:to>
    <cdr:sp macro="" textlink="">
      <cdr:nvSpPr>
        <cdr:cNvPr id="2" name="ZoneTexte 1">
          <a:extLst xmlns:a="http://schemas.openxmlformats.org/drawingml/2006/main">
            <a:ext uri="{FF2B5EF4-FFF2-40B4-BE49-F238E27FC236}">
              <a16:creationId xmlns:a16="http://schemas.microsoft.com/office/drawing/2014/main" id="{8381CDE3-2DAB-1B79-2D13-678440510B62}"/>
            </a:ext>
          </a:extLst>
        </cdr:cNvPr>
        <cdr:cNvSpPr txBox="1"/>
      </cdr:nvSpPr>
      <cdr:spPr>
        <a:xfrm xmlns:a="http://schemas.openxmlformats.org/drawingml/2006/main">
          <a:off x="-365886" y="4785239"/>
          <a:ext cx="8386888"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0.86845</cdr:y>
    </cdr:from>
    <cdr:to>
      <cdr:x>0</cdr:x>
      <cdr:y>0.86845</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0.0057</cdr:x>
      <cdr:y>0.89446</cdr:y>
    </cdr:from>
    <cdr:to>
      <cdr:x>0.99696</cdr:x>
      <cdr:y>1</cdr:y>
    </cdr:to>
    <cdr:sp macro="" textlink="">
      <cdr:nvSpPr>
        <cdr:cNvPr id="4" name="ZoneTexte 1">
          <a:extLst xmlns:a="http://schemas.openxmlformats.org/drawingml/2006/main">
            <a:ext uri="{FF2B5EF4-FFF2-40B4-BE49-F238E27FC236}">
              <a16:creationId xmlns:a16="http://schemas.microsoft.com/office/drawing/2014/main" id="{4FF8555E-D33D-6AF1-F533-1DE37D1AF04C}"/>
            </a:ext>
          </a:extLst>
        </cdr:cNvPr>
        <cdr:cNvSpPr txBox="1"/>
      </cdr:nvSpPr>
      <cdr:spPr>
        <a:xfrm xmlns:a="http://schemas.openxmlformats.org/drawingml/2006/main">
          <a:off x="50800" y="4991148"/>
          <a:ext cx="8827806" cy="548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dirty="0">
              <a:effectLst/>
              <a:latin typeface="+mn-lt"/>
              <a:ea typeface="+mn-ea"/>
              <a:cs typeface="+mn-cs"/>
            </a:rPr>
            <a:t>Note</a:t>
          </a:r>
          <a:r>
            <a:rPr lang="fr-FR" sz="1100" b="0" i="0" baseline="0" dirty="0">
              <a:effectLst/>
              <a:latin typeface="+mn-lt"/>
              <a:ea typeface="+mn-ea"/>
              <a:cs typeface="+mn-cs"/>
            </a:rPr>
            <a:t> : données provisoires</a:t>
          </a:r>
          <a:endParaRPr lang="fr-FR" sz="900" dirty="0">
            <a:effectLst/>
          </a:endParaRPr>
        </a:p>
        <a:p xmlns:a="http://schemas.openxmlformats.org/drawingml/2006/main">
          <a:pPr rtl="0"/>
          <a:r>
            <a:rPr lang="fr-FR" sz="1100" b="1" i="1" baseline="0" dirty="0">
              <a:effectLst/>
              <a:latin typeface="+mn-lt"/>
              <a:ea typeface="+mn-ea"/>
              <a:cs typeface="+mn-cs"/>
            </a:rPr>
            <a:t>Source : </a:t>
          </a:r>
          <a:r>
            <a:rPr lang="fr-FR" sz="1100" b="0" i="1" baseline="0" dirty="0">
              <a:effectLst/>
              <a:latin typeface="+mn-lt"/>
              <a:ea typeface="+mn-ea"/>
              <a:cs typeface="+mn-cs"/>
            </a:rPr>
            <a:t>Système d’information sur l’apprentissage de la Dares - </a:t>
          </a:r>
          <a:r>
            <a:rPr lang="fr-FR" sz="1100" b="1" i="1" baseline="0" dirty="0">
              <a:effectLst/>
              <a:latin typeface="+mn-lt"/>
              <a:ea typeface="+mn-ea"/>
              <a:cs typeface="+mn-cs"/>
            </a:rPr>
            <a:t>Traitements</a:t>
          </a:r>
          <a:r>
            <a:rPr lang="fr-FR" sz="11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dirty="0"/>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T2 2024</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les Alpes-de-Haute-Provence, les critères retenus sont le nombre total d'emplois (salariés et non salariés) du département, ainsi que le poids des secteurs de l'agriculture et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dr:relSizeAnchor xmlns:cdr="http://schemas.openxmlformats.org/drawingml/2006/chartDrawing">
    <cdr:from>
      <cdr:x>0.13384</cdr:x>
      <cdr:y>0.18515</cdr:y>
    </cdr:from>
    <cdr:to>
      <cdr:x>0.45992</cdr:x>
      <cdr:y>0.32658</cdr:y>
    </cdr:to>
    <cdr:sp macro="" textlink="">
      <cdr:nvSpPr>
        <cdr:cNvPr id="7" name="ZoneTexte 17"/>
        <cdr:cNvSpPr txBox="1"/>
      </cdr:nvSpPr>
      <cdr:spPr>
        <a:xfrm xmlns:a="http://schemas.openxmlformats.org/drawingml/2006/main">
          <a:off x="1004586" y="883521"/>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82 800 demandeurs d’emploi catégories A,B,C en moyenne </a:t>
          </a:r>
        </a:p>
        <a:p xmlns:a="http://schemas.openxmlformats.org/drawingml/2006/main">
          <a:pPr algn="ctr"/>
          <a:r>
            <a:rPr lang="fr-FR" sz="1400" b="1" dirty="0">
              <a:solidFill>
                <a:srgbClr val="FF0000"/>
              </a:solidFill>
            </a:rPr>
            <a:t>au T2 2024</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20/09/2024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septembre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septembre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septembre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septembre 2024</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septembre 2024</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septembre 2024</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septembre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septembre 2024</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2</a:t>
            </a:r>
            <a:r>
              <a:rPr lang="fr-FR" sz="5000" b="1" baseline="30000" dirty="0">
                <a:ln/>
                <a:solidFill>
                  <a:schemeClr val="accent1">
                    <a:lumMod val="75000"/>
                  </a:schemeClr>
                </a:solidFill>
              </a:rPr>
              <a:t>e</a:t>
            </a:r>
            <a:r>
              <a:rPr lang="fr-FR" sz="5000" b="1" dirty="0">
                <a:ln/>
                <a:solidFill>
                  <a:schemeClr val="accent1">
                    <a:lumMod val="75000"/>
                  </a:schemeClr>
                </a:solidFill>
              </a:rPr>
              <a:t> trimestre 2024</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72106"/>
            <a:ext cx="9143999" cy="954107"/>
          </a:xfrm>
          <a:prstGeom prst="rect">
            <a:avLst/>
          </a:prstGeom>
          <a:noFill/>
        </p:spPr>
        <p:txBody>
          <a:bodyPr wrap="square" rtlCol="0">
            <a:spAutoFit/>
          </a:bodyPr>
          <a:lstStyle/>
          <a:p>
            <a:r>
              <a:rPr lang="fr-FR" sz="2800" b="1" dirty="0">
                <a:solidFill>
                  <a:schemeClr val="accent1">
                    <a:lumMod val="75000"/>
                  </a:schemeClr>
                </a:solidFill>
              </a:rPr>
              <a:t>… et se situe en-dessous de celui de la plupart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graphicFrame>
        <p:nvGraphicFramePr>
          <p:cNvPr id="3" name="Graphique 2">
            <a:extLst>
              <a:ext uri="{FF2B5EF4-FFF2-40B4-BE49-F238E27FC236}">
                <a16:creationId xmlns:a16="http://schemas.microsoft.com/office/drawing/2014/main" id="{F729B190-4472-AE86-9C75-7CB8B7569D77}"/>
              </a:ext>
            </a:extLst>
          </p:cNvPr>
          <p:cNvGraphicFramePr>
            <a:graphicFrameLocks/>
          </p:cNvGraphicFramePr>
          <p:nvPr>
            <p:extLst>
              <p:ext uri="{D42A27DB-BD31-4B8C-83A1-F6EECF244321}">
                <p14:modId xmlns:p14="http://schemas.microsoft.com/office/powerpoint/2010/main" val="485988050"/>
              </p:ext>
            </p:extLst>
          </p:nvPr>
        </p:nvGraphicFramePr>
        <p:xfrm>
          <a:off x="627018" y="1062037"/>
          <a:ext cx="7407320" cy="5347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Au 2</a:t>
            </a:r>
            <a:r>
              <a:rPr lang="fr-FR" sz="2800" b="1" baseline="30000" dirty="0">
                <a:solidFill>
                  <a:srgbClr val="4F81BD">
                    <a:lumMod val="75000"/>
                  </a:srgbClr>
                </a:solidFill>
              </a:rPr>
              <a:t>e</a:t>
            </a:r>
            <a:r>
              <a:rPr lang="fr-FR" sz="2800" b="1" dirty="0">
                <a:solidFill>
                  <a:srgbClr val="4F81BD">
                    <a:lumMod val="75000"/>
                  </a:srgbClr>
                </a:solidFill>
              </a:rPr>
              <a:t> trimestre 2024, la demande d’emploi consolide sa baisse</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graphicFrame>
        <p:nvGraphicFramePr>
          <p:cNvPr id="3" name="Graphique 2">
            <a:extLst>
              <a:ext uri="{FF2B5EF4-FFF2-40B4-BE49-F238E27FC236}">
                <a16:creationId xmlns:a16="http://schemas.microsoft.com/office/drawing/2014/main" id="{EE33FF77-B134-40BD-94BA-4A10D8C704D2}"/>
              </a:ext>
            </a:extLst>
          </p:cNvPr>
          <p:cNvGraphicFramePr>
            <a:graphicFrameLocks/>
          </p:cNvGraphicFramePr>
          <p:nvPr>
            <p:extLst>
              <p:ext uri="{D42A27DB-BD31-4B8C-83A1-F6EECF244321}">
                <p14:modId xmlns:p14="http://schemas.microsoft.com/office/powerpoint/2010/main" val="1451645725"/>
              </p:ext>
            </p:extLst>
          </p:nvPr>
        </p:nvGraphicFramePr>
        <p:xfrm>
          <a:off x="400594" y="1042987"/>
          <a:ext cx="7924256" cy="5253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217" y="314151"/>
            <a:ext cx="8861565" cy="523220"/>
          </a:xfrm>
          <a:prstGeom prst="rect">
            <a:avLst/>
          </a:prstGeom>
          <a:noFill/>
        </p:spPr>
        <p:txBody>
          <a:bodyPr wrap="square" rtlCol="0">
            <a:spAutoFit/>
          </a:bodyPr>
          <a:lstStyle/>
          <a:p>
            <a:r>
              <a:rPr lang="fr-FR" sz="2800" b="1" dirty="0">
                <a:solidFill>
                  <a:schemeClr val="accent1">
                    <a:lumMod val="75000"/>
                  </a:schemeClr>
                </a:solidFill>
              </a:rPr>
              <a:t>Le recul est plus prononcé chez les femmes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6A19BA0E-08E4-4C67-B0A6-E62B41E92979}"/>
              </a:ext>
            </a:extLst>
          </p:cNvPr>
          <p:cNvGraphicFramePr>
            <a:graphicFrameLocks/>
          </p:cNvGraphicFramePr>
          <p:nvPr>
            <p:extLst>
              <p:ext uri="{D42A27DB-BD31-4B8C-83A1-F6EECF244321}">
                <p14:modId xmlns:p14="http://schemas.microsoft.com/office/powerpoint/2010/main" val="261121657"/>
              </p:ext>
            </p:extLst>
          </p:nvPr>
        </p:nvGraphicFramePr>
        <p:xfrm>
          <a:off x="513806" y="1042987"/>
          <a:ext cx="7811044" cy="4916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9339" y="0"/>
            <a:ext cx="8974660" cy="954107"/>
          </a:xfrm>
          <a:prstGeom prst="rect">
            <a:avLst/>
          </a:prstGeom>
          <a:noFill/>
        </p:spPr>
        <p:txBody>
          <a:bodyPr wrap="square" rtlCol="0">
            <a:spAutoFit/>
          </a:bodyPr>
          <a:lstStyle/>
          <a:p>
            <a:r>
              <a:rPr lang="fr-FR" sz="2800" b="1" dirty="0">
                <a:solidFill>
                  <a:schemeClr val="accent1">
                    <a:lumMod val="75000"/>
                  </a:schemeClr>
                </a:solidFill>
              </a:rPr>
              <a:t>Les trois tranches d’âge sont concernées par la diminution trimestrielle</a:t>
            </a:r>
            <a:endParaRPr lang="fr-FR" sz="2800" dirty="0">
              <a:solidFill>
                <a:schemeClr val="accent1">
                  <a:lumMod val="75000"/>
                </a:schemeClr>
              </a:solidFill>
            </a:endParaRPr>
          </a:p>
        </p:txBody>
      </p:sp>
      <p:graphicFrame>
        <p:nvGraphicFramePr>
          <p:cNvPr id="4" name="Graphique 3">
            <a:extLst>
              <a:ext uri="{FF2B5EF4-FFF2-40B4-BE49-F238E27FC236}">
                <a16:creationId xmlns:a16="http://schemas.microsoft.com/office/drawing/2014/main" id="{B96109DB-FDDC-44FD-9AE1-D8E9B1E64264}"/>
              </a:ext>
            </a:extLst>
          </p:cNvPr>
          <p:cNvGraphicFramePr>
            <a:graphicFrameLocks/>
          </p:cNvGraphicFramePr>
          <p:nvPr>
            <p:extLst>
              <p:ext uri="{D42A27DB-BD31-4B8C-83A1-F6EECF244321}">
                <p14:modId xmlns:p14="http://schemas.microsoft.com/office/powerpoint/2010/main" val="2757374696"/>
              </p:ext>
            </p:extLst>
          </p:nvPr>
        </p:nvGraphicFramePr>
        <p:xfrm>
          <a:off x="646981" y="1042987"/>
          <a:ext cx="7677869" cy="4916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59"/>
            <a:ext cx="9143999" cy="954107"/>
          </a:xfrm>
          <a:prstGeom prst="rect">
            <a:avLst/>
          </a:prstGeom>
          <a:noFill/>
        </p:spPr>
        <p:txBody>
          <a:bodyPr wrap="square" rtlCol="0">
            <a:spAutoFit/>
          </a:bodyPr>
          <a:lstStyle/>
          <a:p>
            <a:r>
              <a:rPr lang="fr-FR" sz="2800" b="1" dirty="0">
                <a:solidFill>
                  <a:schemeClr val="accent1">
                    <a:lumMod val="75000"/>
                  </a:schemeClr>
                </a:solidFill>
              </a:rPr>
              <a:t>La demande d’emploi baisse un peu plus vite pour ceux inscrits depuis moins d’un an</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graphicFrame>
        <p:nvGraphicFramePr>
          <p:cNvPr id="3" name="Graphique 2">
            <a:extLst>
              <a:ext uri="{FF2B5EF4-FFF2-40B4-BE49-F238E27FC236}">
                <a16:creationId xmlns:a16="http://schemas.microsoft.com/office/drawing/2014/main" id="{C3253479-CBFA-4A9F-9D4E-2CA8B2A263D4}"/>
              </a:ext>
            </a:extLst>
          </p:cNvPr>
          <p:cNvGraphicFramePr>
            <a:graphicFrameLocks/>
          </p:cNvGraphicFramePr>
          <p:nvPr>
            <p:extLst>
              <p:ext uri="{D42A27DB-BD31-4B8C-83A1-F6EECF244321}">
                <p14:modId xmlns:p14="http://schemas.microsoft.com/office/powerpoint/2010/main" val="453865828"/>
              </p:ext>
            </p:extLst>
          </p:nvPr>
        </p:nvGraphicFramePr>
        <p:xfrm>
          <a:off x="627017" y="1042987"/>
          <a:ext cx="7697833" cy="4852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2024</a:t>
            </a:r>
            <a:endParaRPr lang="fr-FR" dirty="0"/>
          </a:p>
        </p:txBody>
      </p:sp>
      <p:sp>
        <p:nvSpPr>
          <p:cNvPr id="9" name="ZoneTexte 8"/>
          <p:cNvSpPr txBox="1"/>
          <p:nvPr/>
        </p:nvSpPr>
        <p:spPr>
          <a:xfrm>
            <a:off x="63201" y="-16958"/>
            <a:ext cx="8995113" cy="830997"/>
          </a:xfrm>
          <a:prstGeom prst="rect">
            <a:avLst/>
          </a:prstGeom>
          <a:noFill/>
        </p:spPr>
        <p:txBody>
          <a:bodyPr wrap="square" rtlCol="0">
            <a:spAutoFit/>
          </a:bodyPr>
          <a:lstStyle/>
          <a:p>
            <a:r>
              <a:rPr lang="fr-FR" sz="2400" b="1" dirty="0">
                <a:solidFill>
                  <a:srgbClr val="376092"/>
                </a:solidFill>
              </a:rPr>
              <a:t>Sur un an, faible baisse du nombre de foyers bénéficiaires du RSA, plus prononcée pour l’ASS ; hausse pour l’AAH et recul de la PA</a:t>
            </a: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2277825416"/>
              </p:ext>
            </p:extLst>
          </p:nvPr>
        </p:nvGraphicFramePr>
        <p:xfrm>
          <a:off x="932155" y="1121608"/>
          <a:ext cx="7128769" cy="5139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2024</a:t>
            </a:r>
            <a:endParaRPr lang="fr-FR" dirty="0"/>
          </a:p>
        </p:txBody>
      </p:sp>
      <p:pic>
        <p:nvPicPr>
          <p:cNvPr id="10" name="Image 9">
            <a:extLst>
              <a:ext uri="{FF2B5EF4-FFF2-40B4-BE49-F238E27FC236}">
                <a16:creationId xmlns:a16="http://schemas.microsoft.com/office/drawing/2014/main" id="{D43797D0-4863-A607-F4ED-5638CEC46513}"/>
              </a:ext>
            </a:extLst>
          </p:cNvPr>
          <p:cNvPicPr>
            <a:picLocks noChangeAspect="1"/>
          </p:cNvPicPr>
          <p:nvPr/>
        </p:nvPicPr>
        <p:blipFill>
          <a:blip r:embed="rId3"/>
          <a:stretch>
            <a:fillRect/>
          </a:stretch>
        </p:blipFill>
        <p:spPr>
          <a:xfrm>
            <a:off x="0" y="1431828"/>
            <a:ext cx="9144000" cy="3994343"/>
          </a:xfrm>
          <a:prstGeom prst="rect">
            <a:avLst/>
          </a:prstGeom>
        </p:spPr>
      </p:pic>
      <p:sp>
        <p:nvSpPr>
          <p:cNvPr id="2" name="Rectangle 1"/>
          <p:cNvSpPr/>
          <p:nvPr/>
        </p:nvSpPr>
        <p:spPr>
          <a:xfrm>
            <a:off x="69719" y="3753697"/>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8564"/>
            <a:ext cx="8928324" cy="954107"/>
          </a:xfrm>
          <a:prstGeom prst="rect">
            <a:avLst/>
          </a:prstGeom>
          <a:noFill/>
        </p:spPr>
        <p:txBody>
          <a:bodyPr wrap="square" rtlCol="0">
            <a:spAutoFit/>
          </a:bodyPr>
          <a:lstStyle/>
          <a:p>
            <a:r>
              <a:rPr lang="fr-FR" sz="2800" b="1" dirty="0">
                <a:solidFill>
                  <a:schemeClr val="accent1">
                    <a:lumMod val="75000"/>
                  </a:schemeClr>
                </a:solidFill>
              </a:rPr>
              <a:t>L’emploi salarié recule légèrement pour la 1</a:t>
            </a:r>
            <a:r>
              <a:rPr lang="fr-FR" sz="2800" b="1" baseline="30000" dirty="0">
                <a:solidFill>
                  <a:schemeClr val="accent1">
                    <a:lumMod val="75000"/>
                  </a:schemeClr>
                </a:solidFill>
              </a:rPr>
              <a:t>ère</a:t>
            </a:r>
            <a:r>
              <a:rPr lang="fr-FR" sz="2800" b="1" dirty="0">
                <a:solidFill>
                  <a:schemeClr val="accent1">
                    <a:lumMod val="75000"/>
                  </a:schemeClr>
                </a:solidFill>
              </a:rPr>
              <a:t> fois depuis la crise sanitaire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+ 0,1 %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- 0,1 %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0,0 %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T2 2024 :</a:t>
            </a:r>
            <a:endParaRPr lang="fr-FR" b="1" dirty="0"/>
          </a:p>
        </p:txBody>
      </p:sp>
      <p:graphicFrame>
        <p:nvGraphicFramePr>
          <p:cNvPr id="9" name="Graphique 8">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3743098076"/>
              </p:ext>
            </p:extLst>
          </p:nvPr>
        </p:nvGraphicFramePr>
        <p:xfrm>
          <a:off x="479394" y="1263656"/>
          <a:ext cx="7781925" cy="4657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Un repli dû à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14" name="ZoneTexte 13"/>
          <p:cNvSpPr txBox="1"/>
          <p:nvPr/>
        </p:nvSpPr>
        <p:spPr>
          <a:xfrm>
            <a:off x="7695270" y="2222466"/>
            <a:ext cx="1597688" cy="2862322"/>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-270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T2 2024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796139894"/>
              </p:ext>
            </p:extLst>
          </p:nvPr>
        </p:nvGraphicFramePr>
        <p:xfrm>
          <a:off x="458297" y="1134896"/>
          <a:ext cx="8016536" cy="5177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12" name="ZoneTexte 11"/>
          <p:cNvSpPr txBox="1"/>
          <p:nvPr/>
        </p:nvSpPr>
        <p:spPr>
          <a:xfrm>
            <a:off x="195356" y="428295"/>
            <a:ext cx="8827804" cy="523220"/>
          </a:xfrm>
          <a:prstGeom prst="rect">
            <a:avLst/>
          </a:prstGeom>
          <a:noFill/>
        </p:spPr>
        <p:txBody>
          <a:bodyPr wrap="square" rtlCol="0">
            <a:spAutoFit/>
          </a:bodyPr>
          <a:lstStyle/>
          <a:p>
            <a:r>
              <a:rPr lang="fr-FR" sz="2800" b="1" dirty="0">
                <a:solidFill>
                  <a:schemeClr val="accent1">
                    <a:lumMod val="75000"/>
                  </a:schemeClr>
                </a:solidFill>
              </a:rPr>
              <a:t>… qui pénalise le tertiaire marchand et la construction</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3140717111"/>
              </p:ext>
            </p:extLst>
          </p:nvPr>
        </p:nvGraphicFramePr>
        <p:xfrm>
          <a:off x="710214" y="1308100"/>
          <a:ext cx="7838982" cy="4737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14" name="ZoneTexte 13"/>
          <p:cNvSpPr txBox="1"/>
          <p:nvPr/>
        </p:nvSpPr>
        <p:spPr>
          <a:xfrm>
            <a:off x="127000" y="0"/>
            <a:ext cx="9017000" cy="1107996"/>
          </a:xfrm>
          <a:prstGeom prst="rect">
            <a:avLst/>
          </a:prstGeom>
          <a:noFill/>
        </p:spPr>
        <p:txBody>
          <a:bodyPr wrap="square" rtlCol="0">
            <a:spAutoFit/>
          </a:bodyPr>
          <a:lstStyle/>
          <a:p>
            <a:r>
              <a:rPr lang="fr-FR" sz="2200" b="1" dirty="0">
                <a:solidFill>
                  <a:schemeClr val="accent1">
                    <a:lumMod val="75000"/>
                  </a:schemeClr>
                </a:solidFill>
              </a:rPr>
              <a:t>La croissance se prolonge dans le tertiaire non marchand et l’industrie, mais </a:t>
            </a:r>
          </a:p>
          <a:p>
            <a:r>
              <a:rPr lang="fr-FR" sz="2200" b="1" dirty="0">
                <a:solidFill>
                  <a:schemeClr val="accent1">
                    <a:lumMod val="75000"/>
                  </a:schemeClr>
                </a:solidFill>
              </a:rPr>
              <a:t>se contracte dans le tertiaire marchand ; dans la construction, le repli s’atténue</a:t>
            </a:r>
            <a:endParaRPr lang="fr-FR" sz="22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3163147122"/>
              </p:ext>
            </p:extLst>
          </p:nvPr>
        </p:nvGraphicFramePr>
        <p:xfrm>
          <a:off x="523783" y="1387157"/>
          <a:ext cx="7830104" cy="4889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12" name="ZoneTexte 11"/>
          <p:cNvSpPr txBox="1"/>
          <p:nvPr/>
        </p:nvSpPr>
        <p:spPr>
          <a:xfrm>
            <a:off x="208194" y="62439"/>
            <a:ext cx="8930354" cy="954107"/>
          </a:xfrm>
          <a:prstGeom prst="rect">
            <a:avLst/>
          </a:prstGeom>
          <a:noFill/>
        </p:spPr>
        <p:txBody>
          <a:bodyPr wrap="square" rtlCol="0">
            <a:spAutoFit/>
          </a:bodyPr>
          <a:lstStyle/>
          <a:p>
            <a:r>
              <a:rPr lang="fr-FR" sz="2800" b="1" dirty="0">
                <a:solidFill>
                  <a:schemeClr val="accent1">
                    <a:lumMod val="75000"/>
                  </a:schemeClr>
                </a:solidFill>
              </a:rPr>
              <a:t>Hors crise sanitaire, 1</a:t>
            </a:r>
            <a:r>
              <a:rPr lang="fr-FR" sz="2800" b="1" baseline="30000" dirty="0">
                <a:solidFill>
                  <a:schemeClr val="accent1">
                    <a:lumMod val="75000"/>
                  </a:schemeClr>
                </a:solidFill>
              </a:rPr>
              <a:t>er</a:t>
            </a:r>
            <a:r>
              <a:rPr lang="fr-FR" sz="2800" b="1" dirty="0">
                <a:solidFill>
                  <a:schemeClr val="accent1">
                    <a:lumMod val="75000"/>
                  </a:schemeClr>
                </a:solidFill>
              </a:rPr>
              <a:t> recul annuel dans le </a:t>
            </a:r>
            <a:r>
              <a:rPr lang="fr-FR" sz="2800" b="1">
                <a:solidFill>
                  <a:schemeClr val="accent1">
                    <a:lumMod val="75000"/>
                  </a:schemeClr>
                </a:solidFill>
              </a:rPr>
              <a:t>tertiaire marchand en dix ans</a:t>
            </a:r>
            <a:endParaRPr lang="fr-FR" sz="2800" b="1" dirty="0">
              <a:solidFill>
                <a:srgbClr val="FF0000"/>
              </a:solidFill>
            </a:endParaRPr>
          </a:p>
        </p:txBody>
      </p:sp>
      <p:pic>
        <p:nvPicPr>
          <p:cNvPr id="4" name="Image 3">
            <a:extLst>
              <a:ext uri="{FF2B5EF4-FFF2-40B4-BE49-F238E27FC236}">
                <a16:creationId xmlns:a16="http://schemas.microsoft.com/office/drawing/2014/main" id="{03A6ECD7-D35C-1C28-55A4-8BC83F3C31EB}"/>
              </a:ext>
            </a:extLst>
          </p:cNvPr>
          <p:cNvPicPr>
            <a:picLocks noChangeAspect="1"/>
          </p:cNvPicPr>
          <p:nvPr/>
        </p:nvPicPr>
        <p:blipFill>
          <a:blip r:embed="rId3"/>
          <a:stretch>
            <a:fillRect/>
          </a:stretch>
        </p:blipFill>
        <p:spPr>
          <a:xfrm>
            <a:off x="564018" y="1885272"/>
            <a:ext cx="8015964" cy="3199505"/>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3893" y="902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11" name="ZoneTexte 10">
            <a:extLst>
              <a:ext uri="{FF2B5EF4-FFF2-40B4-BE49-F238E27FC236}">
                <a16:creationId xmlns:a16="http://schemas.microsoft.com/office/drawing/2014/main" id="{4CB6A29A-10FD-A438-61B9-2D3DD3B7B527}"/>
              </a:ext>
            </a:extLst>
          </p:cNvPr>
          <p:cNvSpPr txBox="1"/>
          <p:nvPr/>
        </p:nvSpPr>
        <p:spPr>
          <a:xfrm>
            <a:off x="103544" y="-31827"/>
            <a:ext cx="8533960" cy="954107"/>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demeure stable</a:t>
            </a:r>
          </a:p>
        </p:txBody>
      </p:sp>
      <p:grpSp>
        <p:nvGrpSpPr>
          <p:cNvPr id="10" name="Groupe 9">
            <a:extLst>
              <a:ext uri="{FF2B5EF4-FFF2-40B4-BE49-F238E27FC236}">
                <a16:creationId xmlns:a16="http://schemas.microsoft.com/office/drawing/2014/main" id="{6ABEA838-EB1E-8751-08BA-883EFAEB0902}"/>
              </a:ext>
            </a:extLst>
          </p:cNvPr>
          <p:cNvGrpSpPr>
            <a:grpSpLocks/>
          </p:cNvGrpSpPr>
          <p:nvPr/>
        </p:nvGrpSpPr>
        <p:grpSpPr bwMode="auto">
          <a:xfrm>
            <a:off x="365886" y="1174572"/>
            <a:ext cx="8412227" cy="5223389"/>
            <a:chOff x="0" y="0"/>
            <a:chExt cx="9486901" cy="6042212"/>
          </a:xfrm>
        </p:grpSpPr>
        <p:graphicFrame>
          <p:nvGraphicFramePr>
            <p:cNvPr id="12" name="Graphique 11">
              <a:extLst>
                <a:ext uri="{FF2B5EF4-FFF2-40B4-BE49-F238E27FC236}">
                  <a16:creationId xmlns:a16="http://schemas.microsoft.com/office/drawing/2014/main" id="{D4667F54-2454-72EF-508E-307A4FEB24C4}"/>
                </a:ext>
              </a:extLst>
            </p:cNvPr>
            <p:cNvGraphicFramePr>
              <a:graphicFrameLocks/>
            </p:cNvGraphicFramePr>
            <p:nvPr>
              <p:extLst>
                <p:ext uri="{D42A27DB-BD31-4B8C-83A1-F6EECF244321}">
                  <p14:modId xmlns:p14="http://schemas.microsoft.com/office/powerpoint/2010/main" val="767180273"/>
                </p:ext>
              </p:extLst>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22">
              <a:extLst>
                <a:ext uri="{FF2B5EF4-FFF2-40B4-BE49-F238E27FC236}">
                  <a16:creationId xmlns:a16="http://schemas.microsoft.com/office/drawing/2014/main" id="{0919518F-8461-C97E-1300-B5B7416B8DC5}"/>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1 900</a:t>
              </a:r>
            </a:p>
          </p:txBody>
        </p:sp>
        <p:sp>
          <p:nvSpPr>
            <p:cNvPr id="14" name="Flèche vers le bas 23">
              <a:extLst>
                <a:ext uri="{FF2B5EF4-FFF2-40B4-BE49-F238E27FC236}">
                  <a16:creationId xmlns:a16="http://schemas.microsoft.com/office/drawing/2014/main" id="{6259643E-6F33-FDFC-7135-C5FD5585499F}"/>
                </a:ext>
              </a:extLst>
            </p:cNvPr>
            <p:cNvSpPr/>
            <p:nvPr/>
          </p:nvSpPr>
          <p:spPr>
            <a:xfrm>
              <a:off x="9105901" y="2655963"/>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2024</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0" y="318499"/>
            <a:ext cx="8905697" cy="523220"/>
          </a:xfrm>
          <a:prstGeom prst="rect">
            <a:avLst/>
          </a:prstGeom>
          <a:noFill/>
        </p:spPr>
        <p:txBody>
          <a:bodyPr wrap="square" rtlCol="0">
            <a:spAutoFit/>
          </a:bodyPr>
          <a:lstStyle/>
          <a:p>
            <a:r>
              <a:rPr lang="fr-FR" sz="2800" b="1" dirty="0">
                <a:solidFill>
                  <a:schemeClr val="accent1">
                    <a:lumMod val="75000"/>
                  </a:schemeClr>
                </a:solidFill>
              </a:rPr>
              <a:t>La faible croissance annuelle de l’apprentissage se poursuit </a:t>
            </a:r>
          </a:p>
        </p:txBody>
      </p:sp>
      <p:graphicFrame>
        <p:nvGraphicFramePr>
          <p:cNvPr id="4" name="Graphique 3">
            <a:extLst>
              <a:ext uri="{FF2B5EF4-FFF2-40B4-BE49-F238E27FC236}">
                <a16:creationId xmlns:a16="http://schemas.microsoft.com/office/drawing/2014/main" id="{10DDBB7C-AEB4-7A75-7F9D-278252750A37}"/>
              </a:ext>
            </a:extLst>
          </p:cNvPr>
          <p:cNvGraphicFramePr>
            <a:graphicFrameLocks/>
          </p:cNvGraphicFramePr>
          <p:nvPr>
            <p:extLst>
              <p:ext uri="{D42A27DB-BD31-4B8C-83A1-F6EECF244321}">
                <p14:modId xmlns:p14="http://schemas.microsoft.com/office/powerpoint/2010/main" val="2097550260"/>
              </p:ext>
            </p:extLst>
          </p:nvPr>
        </p:nvGraphicFramePr>
        <p:xfrm>
          <a:off x="122151" y="1130317"/>
          <a:ext cx="8905696" cy="5199046"/>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34006" y="1515248"/>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11 500</a:t>
            </a:r>
            <a:endParaRPr lang="fr-FR" sz="1100" b="1" dirty="0"/>
          </a:p>
        </p:txBody>
      </p:sp>
      <p:sp>
        <p:nvSpPr>
          <p:cNvPr id="11" name="Flèche vers le bas 10"/>
          <p:cNvSpPr/>
          <p:nvPr/>
        </p:nvSpPr>
        <p:spPr bwMode="auto">
          <a:xfrm>
            <a:off x="8656111" y="1871847"/>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362637"/>
            <a:ext cx="9018301" cy="523220"/>
          </a:xfrm>
          <a:prstGeom prst="rect">
            <a:avLst/>
          </a:prstGeom>
          <a:noFill/>
        </p:spPr>
        <p:txBody>
          <a:bodyPr wrap="square" rtlCol="0">
            <a:spAutoFit/>
          </a:bodyPr>
          <a:lstStyle/>
          <a:p>
            <a:r>
              <a:rPr lang="fr-FR" sz="2800" b="1" dirty="0">
                <a:solidFill>
                  <a:schemeClr val="accent1">
                    <a:lumMod val="75000"/>
                  </a:schemeClr>
                </a:solidFill>
              </a:rPr>
              <a:t>Le taux de chômage confirme son recul…</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septembre 2024</a:t>
            </a:r>
            <a:endParaRPr lang="fr-FR" dirty="0"/>
          </a:p>
        </p:txBody>
      </p:sp>
      <p:sp>
        <p:nvSpPr>
          <p:cNvPr id="12" name="ZoneTexte 11"/>
          <p:cNvSpPr txBox="1"/>
          <p:nvPr/>
        </p:nvSpPr>
        <p:spPr>
          <a:xfrm>
            <a:off x="7646738" y="4242084"/>
            <a:ext cx="1652756" cy="338554"/>
          </a:xfrm>
          <a:prstGeom prst="rect">
            <a:avLst/>
          </a:prstGeom>
          <a:noFill/>
        </p:spPr>
        <p:txBody>
          <a:bodyPr wrap="square" rtlCol="0">
            <a:spAutoFit/>
          </a:bodyPr>
          <a:lstStyle/>
          <a:p>
            <a:pPr algn="ctr"/>
            <a:r>
              <a:rPr lang="fr-FR" sz="1600" b="1" dirty="0">
                <a:solidFill>
                  <a:schemeClr val="accent1">
                    <a:lumMod val="75000"/>
                  </a:schemeClr>
                </a:solidFill>
              </a:rPr>
              <a:t>7,1 % (-0,1 pt) </a:t>
            </a:r>
            <a:endParaRPr lang="fr-FR"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7,1 % (-0,2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rgbClr val="FF0000"/>
                </a:solidFill>
              </a:rPr>
              <a:t>7,8 % (-0,3 pt)</a:t>
            </a:r>
            <a:endParaRPr lang="fr-FR" b="1" dirty="0">
              <a:solidFill>
                <a:srgbClr val="FF0000"/>
              </a:solidFill>
            </a:endParaRPr>
          </a:p>
        </p:txBody>
      </p:sp>
      <p:graphicFrame>
        <p:nvGraphicFramePr>
          <p:cNvPr id="8" name="Graphique 7">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2753275409"/>
              </p:ext>
            </p:extLst>
          </p:nvPr>
        </p:nvGraphicFramePr>
        <p:xfrm>
          <a:off x="531223" y="965397"/>
          <a:ext cx="7829006" cy="5226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2.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10257</TotalTime>
  <Words>1500</Words>
  <Application>Microsoft Office PowerPoint</Application>
  <PresentationFormat>Affichage à l'écran (4:3)</PresentationFormat>
  <Paragraphs>243</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892</cp:revision>
  <cp:lastPrinted>2018-10-09T12:30:48Z</cp:lastPrinted>
  <dcterms:created xsi:type="dcterms:W3CDTF">2018-05-30T13:27:07Z</dcterms:created>
  <dcterms:modified xsi:type="dcterms:W3CDTF">2024-09-20T14:43:07Z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