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drawings/drawing5.xml" ContentType="application/vnd.openxmlformats-officedocument.drawingml.chartshapes+xml"/>
  <Override PartName="/ppt/notesSlides/notesSlide8.xml" ContentType="application/vnd.openxmlformats-officedocument.presentationml.notesSlide+xml"/>
  <Override PartName="/ppt/charts/chart6.xml" ContentType="application/vnd.openxmlformats-officedocument.drawingml.chart+xml"/>
  <Override PartName="/ppt/drawings/drawing6.xml" ContentType="application/vnd.openxmlformats-officedocument.drawingml.chartshapes+xml"/>
  <Override PartName="/ppt/notesSlides/notesSlide9.xml" ContentType="application/vnd.openxmlformats-officedocument.presentationml.notesSlide+xml"/>
  <Override PartName="/ppt/charts/chart7.xml" ContentType="application/vnd.openxmlformats-officedocument.drawingml.chart+xml"/>
  <Override PartName="/ppt/drawings/drawing7.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8.xml" ContentType="application/vnd.openxmlformats-officedocument.drawingml.chart+xml"/>
  <Override PartName="/ppt/drawings/drawing8.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9.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9.xml" ContentType="application/vnd.openxmlformats-officedocument.drawingml.chartshapes+xml"/>
  <Override PartName="/ppt/notesSlides/notesSlide15.xml" ContentType="application/vnd.openxmlformats-officedocument.presentationml.notesSlide+xml"/>
  <Override PartName="/ppt/charts/chart10.xml" ContentType="application/vnd.openxmlformats-officedocument.drawingml.chart+xml"/>
  <Override PartName="/ppt/drawings/drawing10.xml" ContentType="application/vnd.openxmlformats-officedocument.drawingml.chartshape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2"/>
  </p:notesMasterIdLst>
  <p:sldIdLst>
    <p:sldId id="300" r:id="rId6"/>
    <p:sldId id="299" r:id="rId7"/>
    <p:sldId id="264" r:id="rId8"/>
    <p:sldId id="290" r:id="rId9"/>
    <p:sldId id="292" r:id="rId10"/>
    <p:sldId id="293" r:id="rId11"/>
    <p:sldId id="314" r:id="rId12"/>
    <p:sldId id="305" r:id="rId13"/>
    <p:sldId id="302" r:id="rId14"/>
    <p:sldId id="327" r:id="rId15"/>
    <p:sldId id="326" r:id="rId16"/>
    <p:sldId id="317" r:id="rId17"/>
    <p:sldId id="318" r:id="rId18"/>
    <p:sldId id="323" r:id="rId19"/>
    <p:sldId id="324" r:id="rId20"/>
    <p:sldId id="315" r:id="rId21"/>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YER Virginie (DR-PACA)" initials="M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38" autoAdjust="0"/>
    <p:restoredTop sz="94306" autoAdjust="0"/>
  </p:normalViewPr>
  <p:slideViewPr>
    <p:cSldViewPr snapToGrid="0" snapToObjects="1">
      <p:cViewPr varScale="1">
        <p:scale>
          <a:sx n="106" d="100"/>
          <a:sy n="106" d="100"/>
        </p:scale>
        <p:origin x="123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polaris.social.gouv.fr\DREETS-PACA$\Users\Cab-SESE\10%20-%20Tableau%20de%20bord%20conjoncturel\01%20-%20Indicateurs\Emploi%20salari&#233;%20total%20yc%20int&#233;rim.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polaris.social.gouv.fr\DREETS-PACA$\Users\Cab-SESE\10%20-%20Notes%20de%20conjoncture\01%20-%20Notes\2025\2025-T2\01%20-%20Fichiers%20de%20travail\D&#233;faillances_entreprises\2025-T2%20-%20D&#233;faillances%20d'entreprise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polaris.social.gouv.fr\DREETS-PACA$\Users\Cab-SESE\10%20-%20Tableau%20de%20bord%20conjoncturel\01%20-%20Indicateurs\Emploi%20salari&#233;%20total%20yc%20int&#233;rim.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polaris.social.gouv.fr\DREETS-PACA$\Users\Cab-SESE\10%20-%20Tableau%20de%20bord%20conjoncturel\01%20-%20Indicateurs\Emploi%20salari&#233;%20total%20yc%20int&#233;rim.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polaris.social.gouv.fr\DREETS-PACA$\Users\Cab-SESE\10%20-%20Tableau%20de%20bord%20conjoncturel\01%20-%20Indicateurs\Emploi%20salari&#233;%20total%20yc%20int&#233;rim.xlsx" TargetMode="Externa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polaris.social.gouv.fr\DREETS-PACA$\Users\Cab-SESE\10%20-%20Notes%20de%20conjoncture\01%20-%20Notes\2025\2025-T2\01%20-%20Fichiers%20de%20travail\Apprentissage\2025_T2_Apprentisage_note.xls"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polaris.social.gouv.fr\DREETS-PACA$\Users\Cab-SESE\10%20-%20Tableau%20de%20bord%20conjoncturel\01%20-%20Indicateurs\Taux%20de%20ch&#244;mage.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polaris.social.gouv.fr\DREETS-PACA$\Users\Cab-SESE\10%20-%20Notes%20de%20conjoncture\01%20-%20Notes\2025\2025-T2\01%20-%20Fichiers%20de%20travail\DEFM-Ch&#244;mage\Tx%20ch&#244;mage%20-%20d&#233;p%20comparables\T201_&#233;clairages_d&#233;p.xls"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polaris.social.gouv.fr\DREETS-PACA$\Users\Cab-SESE\10%20-%20Notes%20de%20conjoncture\01%20-%20Notes\2025\2025-T2\01%20-%20Fichiers%20de%20travail\Prestations%20sociales\2025-T2%20-%20Prestations%20sociales_V3.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polaris.social.gouv.fr\DREETS-PACA$\Users\Cab-SESE\10%20-%20Notes%20de%20conjoncture\01%20-%20Notes\2025\2025-T2\01%20-%20Fichiers%20de%20travail\Cr&#233;ations_entreprises\2025-T2%20-%20Cr&#233;ations%20d'entreprise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Calibri"/>
                <a:ea typeface="Calibri"/>
                <a:cs typeface="Calibri"/>
              </a:defRPr>
            </a:pPr>
            <a:r>
              <a:rPr lang="fr-FR" sz="1400" b="1" i="0" u="none" strike="noStrike" baseline="0">
                <a:solidFill>
                  <a:srgbClr val="000000"/>
                </a:solidFill>
                <a:latin typeface="Calibri"/>
              </a:rPr>
              <a:t>Evolution trimestrielle de l'emploi salarié dans le Var </a:t>
            </a:r>
          </a:p>
          <a:p>
            <a:pPr>
              <a:defRPr sz="1000" b="0" i="0" u="none" strike="noStrike" baseline="0">
                <a:solidFill>
                  <a:srgbClr val="000000"/>
                </a:solidFill>
                <a:latin typeface="Calibri"/>
                <a:ea typeface="Calibri"/>
                <a:cs typeface="Calibri"/>
              </a:defRPr>
            </a:pPr>
            <a:r>
              <a:rPr lang="fr-FR" sz="1100" b="0" i="1" u="none" strike="noStrike" baseline="0">
                <a:solidFill>
                  <a:srgbClr val="000000"/>
                </a:solidFill>
                <a:latin typeface="Calibri"/>
              </a:rPr>
              <a:t>(en indice base 100 au 1</a:t>
            </a:r>
            <a:r>
              <a:rPr lang="fr-FR" sz="1100" b="0" i="1" u="none" strike="noStrike" baseline="30000">
                <a:solidFill>
                  <a:srgbClr val="000000"/>
                </a:solidFill>
                <a:latin typeface="Calibri"/>
              </a:rPr>
              <a:t>er</a:t>
            </a:r>
            <a:r>
              <a:rPr lang="fr-FR" sz="1100" b="0" i="1" u="none" strike="noStrike" baseline="0">
                <a:solidFill>
                  <a:srgbClr val="000000"/>
                </a:solidFill>
                <a:latin typeface="Calibri"/>
              </a:rPr>
              <a:t> trimestre 2015)</a:t>
            </a:r>
          </a:p>
        </c:rich>
      </c:tx>
      <c:layout>
        <c:manualLayout>
          <c:xMode val="edge"/>
          <c:yMode val="edge"/>
          <c:x val="0.23543866733257537"/>
          <c:y val="3.0815232267485879E-3"/>
        </c:manualLayout>
      </c:layout>
      <c:overlay val="0"/>
      <c:spPr>
        <a:noFill/>
        <a:ln w="25400">
          <a:noFill/>
        </a:ln>
      </c:spPr>
    </c:title>
    <c:autoTitleDeleted val="0"/>
    <c:plotArea>
      <c:layout>
        <c:manualLayout>
          <c:layoutTarget val="inner"/>
          <c:xMode val="edge"/>
          <c:yMode val="edge"/>
          <c:x val="8.7565542402437788E-2"/>
          <c:y val="0.20139006920810093"/>
          <c:w val="0.83764367816093011"/>
          <c:h val="0.55855945116834815"/>
        </c:manualLayout>
      </c:layout>
      <c:lineChart>
        <c:grouping val="standard"/>
        <c:varyColors val="0"/>
        <c:ser>
          <c:idx val="0"/>
          <c:order val="0"/>
          <c:tx>
            <c:v>Provence-Alpes-Côte d'Azur</c:v>
          </c:tx>
          <c:spPr>
            <a:ln w="28575">
              <a:solidFill>
                <a:schemeClr val="accent6">
                  <a:lumMod val="75000"/>
                </a:schemeClr>
              </a:solidFill>
              <a:prstDash val="solid"/>
            </a:ln>
          </c:spPr>
          <c:marker>
            <c:symbol val="none"/>
          </c:marker>
          <c:cat>
            <c:multiLvlStrRef>
              <c:f>'Données graph 1 et 3'!$A$10:$B$51</c:f>
              <c:multiLvlStrCache>
                <c:ptCount val="4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'Données graph 1 et 3'!$E$10:$E$51</c:f>
              <c:numCache>
                <c:formatCode>#\ ##0.0</c:formatCode>
                <c:ptCount val="42"/>
                <c:pt idx="0">
                  <c:v>100</c:v>
                </c:pt>
                <c:pt idx="1">
                  <c:v>100.36397524656569</c:v>
                </c:pt>
                <c:pt idx="2">
                  <c:v>100.3029044534359</c:v>
                </c:pt>
                <c:pt idx="3">
                  <c:v>100.730678359005</c:v>
                </c:pt>
                <c:pt idx="4">
                  <c:v>101.13267671560486</c:v>
                </c:pt>
                <c:pt idx="5">
                  <c:v>101.50934488909273</c:v>
                </c:pt>
                <c:pt idx="6">
                  <c:v>101.7103162320268</c:v>
                </c:pt>
                <c:pt idx="7">
                  <c:v>101.76125495191168</c:v>
                </c:pt>
                <c:pt idx="8">
                  <c:v>102.21530544303883</c:v>
                </c:pt>
                <c:pt idx="9">
                  <c:v>102.67453331225262</c:v>
                </c:pt>
                <c:pt idx="10">
                  <c:v>102.72998136143883</c:v>
                </c:pt>
                <c:pt idx="11">
                  <c:v>103.08248843718886</c:v>
                </c:pt>
                <c:pt idx="12">
                  <c:v>103.65650935602314</c:v>
                </c:pt>
                <c:pt idx="13">
                  <c:v>103.53759667222633</c:v>
                </c:pt>
                <c:pt idx="14">
                  <c:v>103.78972941797369</c:v>
                </c:pt>
                <c:pt idx="15">
                  <c:v>103.89567082118793</c:v>
                </c:pt>
                <c:pt idx="16">
                  <c:v>104.53577289904223</c:v>
                </c:pt>
                <c:pt idx="17">
                  <c:v>104.86228174289474</c:v>
                </c:pt>
                <c:pt idx="18">
                  <c:v>105.21723833085792</c:v>
                </c:pt>
                <c:pt idx="19">
                  <c:v>105.6946705294733</c:v>
                </c:pt>
                <c:pt idx="20">
                  <c:v>103.60083862390854</c:v>
                </c:pt>
                <c:pt idx="21">
                  <c:v>102.49332507921942</c:v>
                </c:pt>
                <c:pt idx="22">
                  <c:v>105.21139290398571</c:v>
                </c:pt>
                <c:pt idx="23">
                  <c:v>105.58288369938695</c:v>
                </c:pt>
                <c:pt idx="24">
                  <c:v>106.2649615092558</c:v>
                </c:pt>
                <c:pt idx="25">
                  <c:v>107.63741206807865</c:v>
                </c:pt>
                <c:pt idx="26">
                  <c:v>108.65952670970383</c:v>
                </c:pt>
                <c:pt idx="27">
                  <c:v>109.71955311989923</c:v>
                </c:pt>
                <c:pt idx="28">
                  <c:v>110.15601165967811</c:v>
                </c:pt>
                <c:pt idx="29">
                  <c:v>110.62075093137116</c:v>
                </c:pt>
                <c:pt idx="30">
                  <c:v>110.79706013997843</c:v>
                </c:pt>
                <c:pt idx="31">
                  <c:v>111.32509703408601</c:v>
                </c:pt>
                <c:pt idx="32">
                  <c:v>111.74997606158514</c:v>
                </c:pt>
                <c:pt idx="33">
                  <c:v>111.82474185481522</c:v>
                </c:pt>
                <c:pt idx="34">
                  <c:v>112.02799569776562</c:v>
                </c:pt>
                <c:pt idx="35">
                  <c:v>112.2570250896856</c:v>
                </c:pt>
                <c:pt idx="36">
                  <c:v>112.74436667861738</c:v>
                </c:pt>
                <c:pt idx="37">
                  <c:v>112.62300448260724</c:v>
                </c:pt>
                <c:pt idx="38">
                  <c:v>112.99488497313324</c:v>
                </c:pt>
                <c:pt idx="39">
                  <c:v>112.72961393460686</c:v>
                </c:pt>
                <c:pt idx="40">
                  <c:v>112.68468765379038</c:v>
                </c:pt>
                <c:pt idx="41">
                  <c:v>113.17386637688199</c:v>
                </c:pt>
              </c:numCache>
            </c:numRef>
          </c:val>
          <c:smooth val="0"/>
          <c:extLst>
            <c:ext xmlns:c16="http://schemas.microsoft.com/office/drawing/2014/chart" uri="{C3380CC4-5D6E-409C-BE32-E72D297353CC}">
              <c16:uniqueId val="{00000000-52EE-4725-A227-3FD066E3E606}"/>
            </c:ext>
          </c:extLst>
        </c:ser>
        <c:ser>
          <c:idx val="1"/>
          <c:order val="1"/>
          <c:tx>
            <c:v>France métropolitaine</c:v>
          </c:tx>
          <c:spPr>
            <a:ln w="28575">
              <a:solidFill>
                <a:srgbClr val="0000FF"/>
              </a:solidFill>
              <a:prstDash val="solid"/>
            </a:ln>
          </c:spPr>
          <c:marker>
            <c:symbol val="none"/>
          </c:marker>
          <c:cat>
            <c:multiLvlStrRef>
              <c:f>'Données graph 1 et 3'!$A$10:$B$51</c:f>
              <c:multiLvlStrCache>
                <c:ptCount val="4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'Données graph 1 et 3'!$C$10:$C$51</c:f>
              <c:numCache>
                <c:formatCode>#\ ##0.0</c:formatCode>
                <c:ptCount val="42"/>
                <c:pt idx="0">
                  <c:v>100</c:v>
                </c:pt>
                <c:pt idx="1">
                  <c:v>100.22289616722937</c:v>
                </c:pt>
                <c:pt idx="2">
                  <c:v>100.31068723340582</c:v>
                </c:pt>
                <c:pt idx="3">
                  <c:v>100.46507895133452</c:v>
                </c:pt>
                <c:pt idx="4">
                  <c:v>100.64748344929015</c:v>
                </c:pt>
                <c:pt idx="5">
                  <c:v>100.86803801948199</c:v>
                </c:pt>
                <c:pt idx="6">
                  <c:v>101.18255898188838</c:v>
                </c:pt>
                <c:pt idx="7">
                  <c:v>101.23812954224252</c:v>
                </c:pt>
                <c:pt idx="8">
                  <c:v>101.68000894320939</c:v>
                </c:pt>
                <c:pt idx="9">
                  <c:v>102.13112775177511</c:v>
                </c:pt>
                <c:pt idx="10">
                  <c:v>102.15199659734802</c:v>
                </c:pt>
                <c:pt idx="11">
                  <c:v>102.56662332606099</c:v>
                </c:pt>
                <c:pt idx="12">
                  <c:v>102.79787472797621</c:v>
                </c:pt>
                <c:pt idx="13">
                  <c:v>102.84969276784182</c:v>
                </c:pt>
                <c:pt idx="14">
                  <c:v>103.00818044779925</c:v>
                </c:pt>
                <c:pt idx="15">
                  <c:v>103.19236364781685</c:v>
                </c:pt>
                <c:pt idx="16">
                  <c:v>103.8661483058946</c:v>
                </c:pt>
                <c:pt idx="17">
                  <c:v>104.04082153041855</c:v>
                </c:pt>
                <c:pt idx="18">
                  <c:v>104.30243537348809</c:v>
                </c:pt>
                <c:pt idx="19">
                  <c:v>104.6727798807342</c:v>
                </c:pt>
                <c:pt idx="20">
                  <c:v>102.73318133218319</c:v>
                </c:pt>
                <c:pt idx="21">
                  <c:v>102.2165812667721</c:v>
                </c:pt>
                <c:pt idx="22">
                  <c:v>104.32777692470417</c:v>
                </c:pt>
                <c:pt idx="23">
                  <c:v>104.35190597830086</c:v>
                </c:pt>
                <c:pt idx="24">
                  <c:v>105.03109401373703</c:v>
                </c:pt>
                <c:pt idx="25">
                  <c:v>106.11735739864226</c:v>
                </c:pt>
                <c:pt idx="26">
                  <c:v>107.01654728861554</c:v>
                </c:pt>
                <c:pt idx="27">
                  <c:v>107.63914495227991</c:v>
                </c:pt>
                <c:pt idx="28">
                  <c:v>108.0562930007741</c:v>
                </c:pt>
                <c:pt idx="29">
                  <c:v>108.30665215777037</c:v>
                </c:pt>
                <c:pt idx="30">
                  <c:v>108.58927840651108</c:v>
                </c:pt>
                <c:pt idx="31">
                  <c:v>108.9858667584964</c:v>
                </c:pt>
                <c:pt idx="32">
                  <c:v>109.22684847502526</c:v>
                </c:pt>
                <c:pt idx="33">
                  <c:v>109.36673993377156</c:v>
                </c:pt>
                <c:pt idx="34">
                  <c:v>109.4711748479575</c:v>
                </c:pt>
                <c:pt idx="35">
                  <c:v>109.62439139533167</c:v>
                </c:pt>
                <c:pt idx="36">
                  <c:v>109.92631442940817</c:v>
                </c:pt>
                <c:pt idx="37">
                  <c:v>109.82764591235785</c:v>
                </c:pt>
                <c:pt idx="38">
                  <c:v>110.02120130570508</c:v>
                </c:pt>
                <c:pt idx="39">
                  <c:v>109.6718060667028</c:v>
                </c:pt>
                <c:pt idx="40">
                  <c:v>109.59389446070563</c:v>
                </c:pt>
                <c:pt idx="41">
                  <c:v>109.80950462331604</c:v>
                </c:pt>
              </c:numCache>
            </c:numRef>
          </c:val>
          <c:smooth val="0"/>
          <c:extLst>
            <c:ext xmlns:c16="http://schemas.microsoft.com/office/drawing/2014/chart" uri="{C3380CC4-5D6E-409C-BE32-E72D297353CC}">
              <c16:uniqueId val="{00000001-52EE-4725-A227-3FD066E3E606}"/>
            </c:ext>
          </c:extLst>
        </c:ser>
        <c:ser>
          <c:idx val="2"/>
          <c:order val="2"/>
          <c:tx>
            <c:strRef>
              <c:f>'Données graph 1 et 3'!$K$8:$K$9</c:f>
              <c:strCache>
                <c:ptCount val="2"/>
                <c:pt idx="0">
                  <c:v>Var</c:v>
                </c:pt>
              </c:strCache>
            </c:strRef>
          </c:tx>
          <c:spPr>
            <a:ln w="28575"/>
          </c:spPr>
          <c:marker>
            <c:symbol val="none"/>
          </c:marker>
          <c:cat>
            <c:multiLvlStrRef>
              <c:f>'Données graph 1 et 3'!$A$10:$B$51</c:f>
              <c:multiLvlStrCache>
                <c:ptCount val="4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'Données graph 1 et 3'!$K$10:$K$51</c:f>
              <c:numCache>
                <c:formatCode>#\ ##0.0</c:formatCode>
                <c:ptCount val="42"/>
                <c:pt idx="0">
                  <c:v>100</c:v>
                </c:pt>
                <c:pt idx="1">
                  <c:v>100.55703177492494</c:v>
                </c:pt>
                <c:pt idx="2">
                  <c:v>100.53190801795735</c:v>
                </c:pt>
                <c:pt idx="3">
                  <c:v>100.87586735094207</c:v>
                </c:pt>
                <c:pt idx="4">
                  <c:v>101.34738514438307</c:v>
                </c:pt>
                <c:pt idx="5">
                  <c:v>101.70190352300799</c:v>
                </c:pt>
                <c:pt idx="6">
                  <c:v>101.45860106976423</c:v>
                </c:pt>
                <c:pt idx="7">
                  <c:v>101.43070209762939</c:v>
                </c:pt>
                <c:pt idx="8">
                  <c:v>102.05614123886764</c:v>
                </c:pt>
                <c:pt idx="9">
                  <c:v>102.48758530943101</c:v>
                </c:pt>
                <c:pt idx="10">
                  <c:v>102.58954603888112</c:v>
                </c:pt>
                <c:pt idx="11">
                  <c:v>102.94231926407416</c:v>
                </c:pt>
                <c:pt idx="12">
                  <c:v>103.66109493307796</c:v>
                </c:pt>
                <c:pt idx="13">
                  <c:v>103.13843244063324</c:v>
                </c:pt>
                <c:pt idx="14">
                  <c:v>103.27663354927394</c:v>
                </c:pt>
                <c:pt idx="15">
                  <c:v>103.3305681639597</c:v>
                </c:pt>
                <c:pt idx="16">
                  <c:v>104.25832354470685</c:v>
                </c:pt>
                <c:pt idx="17">
                  <c:v>104.66169313930077</c:v>
                </c:pt>
                <c:pt idx="18">
                  <c:v>105.16972680514856</c:v>
                </c:pt>
                <c:pt idx="19">
                  <c:v>105.71350622331536</c:v>
                </c:pt>
                <c:pt idx="20">
                  <c:v>104.14894705114112</c:v>
                </c:pt>
                <c:pt idx="21">
                  <c:v>102.65925182180825</c:v>
                </c:pt>
                <c:pt idx="22">
                  <c:v>105.25038617867099</c:v>
                </c:pt>
                <c:pt idx="23">
                  <c:v>105.93214207842701</c:v>
                </c:pt>
                <c:pt idx="24">
                  <c:v>106.62956615054956</c:v>
                </c:pt>
                <c:pt idx="25">
                  <c:v>108.11841822752686</c:v>
                </c:pt>
                <c:pt idx="26">
                  <c:v>109.522703989349</c:v>
                </c:pt>
                <c:pt idx="27">
                  <c:v>110.17749991954719</c:v>
                </c:pt>
                <c:pt idx="28">
                  <c:v>110.69025795968457</c:v>
                </c:pt>
                <c:pt idx="29">
                  <c:v>111.15972177272455</c:v>
                </c:pt>
                <c:pt idx="30">
                  <c:v>111.57332812561766</c:v>
                </c:pt>
                <c:pt idx="31">
                  <c:v>112.07569734026556</c:v>
                </c:pt>
                <c:pt idx="32">
                  <c:v>112.77257980138407</c:v>
                </c:pt>
                <c:pt idx="33">
                  <c:v>112.6818579326368</c:v>
                </c:pt>
                <c:pt idx="34">
                  <c:v>113.03233939710546</c:v>
                </c:pt>
                <c:pt idx="35">
                  <c:v>113.10519737259541</c:v>
                </c:pt>
                <c:pt idx="36">
                  <c:v>113.53664869694522</c:v>
                </c:pt>
                <c:pt idx="37">
                  <c:v>113.13571108692524</c:v>
                </c:pt>
                <c:pt idx="38">
                  <c:v>113.44204040715597</c:v>
                </c:pt>
                <c:pt idx="39">
                  <c:v>113.12588370611481</c:v>
                </c:pt>
                <c:pt idx="40">
                  <c:v>113.03210681212943</c:v>
                </c:pt>
                <c:pt idx="41">
                  <c:v>113.30364732132729</c:v>
                </c:pt>
              </c:numCache>
            </c:numRef>
          </c:val>
          <c:smooth val="0"/>
          <c:extLst>
            <c:ext xmlns:c16="http://schemas.microsoft.com/office/drawing/2014/chart" uri="{C3380CC4-5D6E-409C-BE32-E72D297353CC}">
              <c16:uniqueId val="{00000002-52EE-4725-A227-3FD066E3E606}"/>
            </c:ext>
          </c:extLst>
        </c:ser>
        <c:dLbls>
          <c:showLegendKey val="0"/>
          <c:showVal val="0"/>
          <c:showCatName val="0"/>
          <c:showSerName val="0"/>
          <c:showPercent val="0"/>
          <c:showBubbleSize val="0"/>
        </c:dLbls>
        <c:smooth val="0"/>
        <c:axId val="211020800"/>
        <c:axId val="211022592"/>
      </c:lineChart>
      <c:catAx>
        <c:axId val="211020800"/>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211022592"/>
        <c:crossesAt val="100"/>
        <c:auto val="0"/>
        <c:lblAlgn val="ctr"/>
        <c:lblOffset val="100"/>
        <c:tickLblSkip val="1"/>
        <c:tickMarkSkip val="1"/>
        <c:noMultiLvlLbl val="0"/>
      </c:catAx>
      <c:valAx>
        <c:axId val="211022592"/>
        <c:scaling>
          <c:orientation val="minMax"/>
          <c:max val="114"/>
          <c:min val="100"/>
        </c:scaling>
        <c:delete val="0"/>
        <c:axPos val="l"/>
        <c:majorGridlines>
          <c:spPr>
            <a:ln>
              <a:prstDash val="sysDash"/>
            </a:ln>
          </c:spPr>
        </c:majorGridlines>
        <c:numFmt formatCode="#,##0" sourceLinked="0"/>
        <c:majorTickMark val="out"/>
        <c:minorTickMark val="none"/>
        <c:tickLblPos val="nextTo"/>
        <c:crossAx val="211020800"/>
        <c:crosses val="autoZero"/>
        <c:crossBetween val="midCat"/>
        <c:majorUnit val="2"/>
      </c:valAx>
    </c:plotArea>
    <c:legend>
      <c:legendPos val="r"/>
      <c:layout>
        <c:manualLayout>
          <c:xMode val="edge"/>
          <c:yMode val="edge"/>
          <c:x val="2.5568232542360778E-2"/>
          <c:y val="0.12702472293265132"/>
          <c:w val="0.91903409090909094"/>
          <c:h val="5.1150895140664808E-2"/>
        </c:manualLayout>
      </c:layout>
      <c:overlay val="0"/>
    </c:legend>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400" b="1" i="0" u="none" strike="noStrike" baseline="0">
                <a:solidFill>
                  <a:srgbClr val="000000"/>
                </a:solidFill>
                <a:latin typeface="Calibri"/>
              </a:rPr>
              <a:t>Evolution des défaillances d'entreprises</a:t>
            </a:r>
          </a:p>
          <a:p>
            <a:pPr>
              <a:defRPr sz="1400" b="0" i="0" u="none" strike="noStrike" kern="1200" spc="0" baseline="0">
                <a:solidFill>
                  <a:schemeClr val="tx1">
                    <a:lumMod val="65000"/>
                    <a:lumOff val="35000"/>
                  </a:schemeClr>
                </a:solidFill>
                <a:latin typeface="+mn-lt"/>
                <a:ea typeface="+mn-ea"/>
                <a:cs typeface="+mn-cs"/>
              </a:defRPr>
            </a:pPr>
            <a:r>
              <a:rPr lang="fr-FR" sz="1400" b="0" i="1" u="none" strike="noStrike" baseline="0">
                <a:solidFill>
                  <a:srgbClr val="000000"/>
                </a:solidFill>
                <a:latin typeface="Calibri"/>
              </a:rPr>
              <a:t>(données brutes, base 100 au 1</a:t>
            </a:r>
            <a:r>
              <a:rPr lang="fr-FR" sz="1400" b="0" i="1" u="none" strike="noStrike" baseline="30000">
                <a:solidFill>
                  <a:srgbClr val="000000"/>
                </a:solidFill>
                <a:latin typeface="Calibri"/>
              </a:rPr>
              <a:t>er</a:t>
            </a:r>
            <a:r>
              <a:rPr lang="fr-FR" sz="1400" b="0" i="1" u="none" strike="noStrike" baseline="0">
                <a:solidFill>
                  <a:srgbClr val="000000"/>
                </a:solidFill>
                <a:latin typeface="Calibri"/>
              </a:rPr>
              <a:t> trimestre 2015)</a:t>
            </a:r>
          </a:p>
        </c:rich>
      </c:tx>
      <c:layout>
        <c:manualLayout>
          <c:xMode val="edge"/>
          <c:yMode val="edge"/>
          <c:x val="0.25170558745617655"/>
          <c:y val="3.4428794992175271E-2"/>
        </c:manualLayout>
      </c:layout>
      <c:overlay val="0"/>
      <c:spPr>
        <a:noFill/>
        <a:ln>
          <a:noFill/>
        </a:ln>
        <a:effectLst/>
      </c:spPr>
    </c:title>
    <c:autoTitleDeleted val="0"/>
    <c:plotArea>
      <c:layout>
        <c:manualLayout>
          <c:layoutTarget val="inner"/>
          <c:xMode val="edge"/>
          <c:yMode val="edge"/>
          <c:x val="5.9075436405720168E-2"/>
          <c:y val="0.2225039123630673"/>
          <c:w val="0.91033142539173328"/>
          <c:h val="0.53890946730250266"/>
        </c:manualLayout>
      </c:layout>
      <c:lineChart>
        <c:grouping val="standard"/>
        <c:varyColors val="0"/>
        <c:ser>
          <c:idx val="0"/>
          <c:order val="0"/>
          <c:tx>
            <c:strRef>
              <c:f>Graphique!$D$8:$D$9</c:f>
              <c:strCache>
                <c:ptCount val="2"/>
                <c:pt idx="0">
                  <c:v>Provence-Alpes-Côte d'Azur</c:v>
                </c:pt>
              </c:strCache>
            </c:strRef>
          </c:tx>
          <c:spPr>
            <a:ln w="38100">
              <a:solidFill>
                <a:schemeClr val="accent6">
                  <a:lumMod val="75000"/>
                </a:schemeClr>
              </a:solidFill>
            </a:ln>
          </c:spPr>
          <c:marker>
            <c:symbol val="none"/>
          </c:marker>
          <c:cat>
            <c:multiLvlStrRef>
              <c:f>'Données Eclairages Deps'!$A$10:$B$51</c:f>
              <c:multiLvlStrCache>
                <c:ptCount val="4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Graphique!$D$10:$D$51</c:f>
              <c:numCache>
                <c:formatCode>#\ ##0.0</c:formatCode>
                <c:ptCount val="42"/>
                <c:pt idx="0">
                  <c:v>100</c:v>
                </c:pt>
                <c:pt idx="1">
                  <c:v>99.742580254391271</c:v>
                </c:pt>
                <c:pt idx="2">
                  <c:v>98.606904906117506</c:v>
                </c:pt>
                <c:pt idx="3">
                  <c:v>98.622047244094489</c:v>
                </c:pt>
                <c:pt idx="4">
                  <c:v>94.654754694124776</c:v>
                </c:pt>
                <c:pt idx="5">
                  <c:v>93.912780133252568</c:v>
                </c:pt>
                <c:pt idx="6">
                  <c:v>91.111447607510598</c:v>
                </c:pt>
                <c:pt idx="7">
                  <c:v>90.596608116293154</c:v>
                </c:pt>
                <c:pt idx="8">
                  <c:v>90.233192004845549</c:v>
                </c:pt>
                <c:pt idx="9">
                  <c:v>90.929739551786795</c:v>
                </c:pt>
                <c:pt idx="10">
                  <c:v>91.066020593579651</c:v>
                </c:pt>
                <c:pt idx="11">
                  <c:v>90.642035130224102</c:v>
                </c:pt>
                <c:pt idx="12">
                  <c:v>87.416717141126583</c:v>
                </c:pt>
                <c:pt idx="13">
                  <c:v>83.176862507571173</c:v>
                </c:pt>
                <c:pt idx="14">
                  <c:v>81.46577831617202</c:v>
                </c:pt>
                <c:pt idx="15">
                  <c:v>79.270139309509389</c:v>
                </c:pt>
                <c:pt idx="16">
                  <c:v>77.801332525741969</c:v>
                </c:pt>
                <c:pt idx="17">
                  <c:v>77.771047849788005</c:v>
                </c:pt>
                <c:pt idx="18">
                  <c:v>78.664445790430037</c:v>
                </c:pt>
                <c:pt idx="19">
                  <c:v>79.224712295578442</c:v>
                </c:pt>
                <c:pt idx="20">
                  <c:v>74.015748031496059</c:v>
                </c:pt>
                <c:pt idx="21">
                  <c:v>63.597819503331309</c:v>
                </c:pt>
                <c:pt idx="22">
                  <c:v>59.176256814052088</c:v>
                </c:pt>
                <c:pt idx="23">
                  <c:v>51.483949121744402</c:v>
                </c:pt>
                <c:pt idx="24">
                  <c:v>47.198667474258031</c:v>
                </c:pt>
                <c:pt idx="25">
                  <c:v>50.378558449424595</c:v>
                </c:pt>
                <c:pt idx="26">
                  <c:v>48.394912174439739</c:v>
                </c:pt>
                <c:pt idx="27">
                  <c:v>47.637795275590548</c:v>
                </c:pt>
                <c:pt idx="28">
                  <c:v>52.104784978800723</c:v>
                </c:pt>
                <c:pt idx="29">
                  <c:v>56.571774682010897</c:v>
                </c:pt>
                <c:pt idx="30">
                  <c:v>60.751059963658392</c:v>
                </c:pt>
                <c:pt idx="31">
                  <c:v>65.944881889763778</c:v>
                </c:pt>
                <c:pt idx="32">
                  <c:v>72.471229557843728</c:v>
                </c:pt>
                <c:pt idx="33">
                  <c:v>77.165354330708652</c:v>
                </c:pt>
                <c:pt idx="34">
                  <c:v>80.723803755299812</c:v>
                </c:pt>
                <c:pt idx="35">
                  <c:v>88.370684433676558</c:v>
                </c:pt>
                <c:pt idx="36">
                  <c:v>93.988491823137494</c:v>
                </c:pt>
                <c:pt idx="37">
                  <c:v>98.031496062992133</c:v>
                </c:pt>
                <c:pt idx="38">
                  <c:v>101.54451847365233</c:v>
                </c:pt>
                <c:pt idx="39">
                  <c:v>102.10478497880074</c:v>
                </c:pt>
                <c:pt idx="40">
                  <c:v>99.046032707450024</c:v>
                </c:pt>
                <c:pt idx="41">
                  <c:v>98.803755299818292</c:v>
                </c:pt>
              </c:numCache>
            </c:numRef>
          </c:val>
          <c:smooth val="0"/>
          <c:extLst>
            <c:ext xmlns:c16="http://schemas.microsoft.com/office/drawing/2014/chart" uri="{C3380CC4-5D6E-409C-BE32-E72D297353CC}">
              <c16:uniqueId val="{00000000-40DC-4B4F-AF08-D90A42B821D8}"/>
            </c:ext>
          </c:extLst>
        </c:ser>
        <c:ser>
          <c:idx val="2"/>
          <c:order val="1"/>
          <c:tx>
            <c:v>France métro.</c:v>
          </c:tx>
          <c:marker>
            <c:symbol val="none"/>
          </c:marker>
          <c:cat>
            <c:multiLvlStrRef>
              <c:f>'Données Eclairages Deps'!$A$10:$B$51</c:f>
              <c:multiLvlStrCache>
                <c:ptCount val="4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Graphique!$C$10:$C$51</c:f>
              <c:numCache>
                <c:formatCode>#\ ##0.0</c:formatCode>
                <c:ptCount val="42"/>
                <c:pt idx="0">
                  <c:v>100</c:v>
                </c:pt>
                <c:pt idx="1">
                  <c:v>99.36981174325426</c:v>
                </c:pt>
                <c:pt idx="2">
                  <c:v>98.672446058124478</c:v>
                </c:pt>
                <c:pt idx="3">
                  <c:v>98.76841381295884</c:v>
                </c:pt>
                <c:pt idx="4">
                  <c:v>95.761424161481742</c:v>
                </c:pt>
                <c:pt idx="5">
                  <c:v>95.766222549223457</c:v>
                </c:pt>
                <c:pt idx="6">
                  <c:v>93.034340461604899</c:v>
                </c:pt>
                <c:pt idx="7">
                  <c:v>90.670334767518113</c:v>
                </c:pt>
                <c:pt idx="8">
                  <c:v>89.261208234033361</c:v>
                </c:pt>
                <c:pt idx="9">
                  <c:v>86.894003614785433</c:v>
                </c:pt>
                <c:pt idx="10">
                  <c:v>85.751987332256363</c:v>
                </c:pt>
                <c:pt idx="11">
                  <c:v>84.942659266486459</c:v>
                </c:pt>
                <c:pt idx="12">
                  <c:v>82.63143583755857</c:v>
                </c:pt>
                <c:pt idx="13">
                  <c:v>82.044433070488324</c:v>
                </c:pt>
                <c:pt idx="14">
                  <c:v>82.53706754530478</c:v>
                </c:pt>
                <c:pt idx="15">
                  <c:v>83.322403672366079</c:v>
                </c:pt>
                <c:pt idx="16">
                  <c:v>83.475952080101095</c:v>
                </c:pt>
                <c:pt idx="17">
                  <c:v>82.629836374977998</c:v>
                </c:pt>
                <c:pt idx="18">
                  <c:v>81.553398058252426</c:v>
                </c:pt>
                <c:pt idx="19">
                  <c:v>79.466099390604768</c:v>
                </c:pt>
                <c:pt idx="20">
                  <c:v>73.474512563778575</c:v>
                </c:pt>
                <c:pt idx="21">
                  <c:v>62.527790662337459</c:v>
                </c:pt>
                <c:pt idx="22">
                  <c:v>56.795316773564089</c:v>
                </c:pt>
                <c:pt idx="23">
                  <c:v>48.513299531357461</c:v>
                </c:pt>
                <c:pt idx="24">
                  <c:v>43.351833783848626</c:v>
                </c:pt>
                <c:pt idx="25">
                  <c:v>44.628204923145823</c:v>
                </c:pt>
                <c:pt idx="26">
                  <c:v>42.446537963244353</c:v>
                </c:pt>
                <c:pt idx="27">
                  <c:v>42.456134738727783</c:v>
                </c:pt>
                <c:pt idx="28">
                  <c:v>46.560355720477922</c:v>
                </c:pt>
                <c:pt idx="29">
                  <c:v>51.809791909918268</c:v>
                </c:pt>
                <c:pt idx="30">
                  <c:v>57.737400233521541</c:v>
                </c:pt>
                <c:pt idx="31">
                  <c:v>64.031285488076009</c:v>
                </c:pt>
                <c:pt idx="32">
                  <c:v>71.192079461301006</c:v>
                </c:pt>
                <c:pt idx="33">
                  <c:v>76.643047935893534</c:v>
                </c:pt>
                <c:pt idx="34">
                  <c:v>80.28662369443866</c:v>
                </c:pt>
                <c:pt idx="35">
                  <c:v>87.217095056061169</c:v>
                </c:pt>
                <c:pt idx="36">
                  <c:v>92.073063450680564</c:v>
                </c:pt>
                <c:pt idx="37">
                  <c:v>96.525967274995608</c:v>
                </c:pt>
                <c:pt idx="38">
                  <c:v>99.827258041298123</c:v>
                </c:pt>
                <c:pt idx="39">
                  <c:v>102.77026918955232</c:v>
                </c:pt>
                <c:pt idx="40">
                  <c:v>103.32368324243055</c:v>
                </c:pt>
                <c:pt idx="41">
                  <c:v>104.34414036883608</c:v>
                </c:pt>
              </c:numCache>
            </c:numRef>
          </c:val>
          <c:smooth val="0"/>
          <c:extLst>
            <c:ext xmlns:c16="http://schemas.microsoft.com/office/drawing/2014/chart" uri="{C3380CC4-5D6E-409C-BE32-E72D297353CC}">
              <c16:uniqueId val="{00000001-40DC-4B4F-AF08-D90A42B821D8}"/>
            </c:ext>
          </c:extLst>
        </c:ser>
        <c:ser>
          <c:idx val="1"/>
          <c:order val="2"/>
          <c:tx>
            <c:strRef>
              <c:f>'Données Eclairages Deps'!$G$9</c:f>
              <c:strCache>
                <c:ptCount val="1"/>
                <c:pt idx="0">
                  <c:v>Var</c:v>
                </c:pt>
              </c:strCache>
            </c:strRef>
          </c:tx>
          <c:spPr>
            <a:ln>
              <a:solidFill>
                <a:schemeClr val="tx2">
                  <a:lumMod val="75000"/>
                  <a:lumOff val="25000"/>
                </a:schemeClr>
              </a:solidFill>
            </a:ln>
          </c:spPr>
          <c:marker>
            <c:symbol val="none"/>
          </c:marker>
          <c:cat>
            <c:multiLvlStrRef>
              <c:f>'Données Eclairages Deps'!$A$10:$B$51</c:f>
              <c:multiLvlStrCache>
                <c:ptCount val="4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'Données Eclairages Deps'!$G$10:$G$51</c:f>
              <c:numCache>
                <c:formatCode>#\ ##0.0</c:formatCode>
                <c:ptCount val="42"/>
                <c:pt idx="0">
                  <c:v>100</c:v>
                </c:pt>
                <c:pt idx="1">
                  <c:v>104.09482758620689</c:v>
                </c:pt>
                <c:pt idx="2">
                  <c:v>103.95114942528735</c:v>
                </c:pt>
                <c:pt idx="3">
                  <c:v>107.61494252873563</c:v>
                </c:pt>
                <c:pt idx="4">
                  <c:v>101.36494252873563</c:v>
                </c:pt>
                <c:pt idx="5">
                  <c:v>100.43103448275863</c:v>
                </c:pt>
                <c:pt idx="6">
                  <c:v>95.90517241379311</c:v>
                </c:pt>
                <c:pt idx="7">
                  <c:v>90.229885057471265</c:v>
                </c:pt>
                <c:pt idx="8">
                  <c:v>86.781609195402297</c:v>
                </c:pt>
                <c:pt idx="9">
                  <c:v>84.195402298850581</c:v>
                </c:pt>
                <c:pt idx="10">
                  <c:v>83.692528735632195</c:v>
                </c:pt>
                <c:pt idx="11">
                  <c:v>84.841954022988503</c:v>
                </c:pt>
                <c:pt idx="12">
                  <c:v>86.350574712643677</c:v>
                </c:pt>
                <c:pt idx="13">
                  <c:v>83.620689655172413</c:v>
                </c:pt>
                <c:pt idx="14">
                  <c:v>83.40517241379311</c:v>
                </c:pt>
                <c:pt idx="15">
                  <c:v>81.824712643678168</c:v>
                </c:pt>
                <c:pt idx="16">
                  <c:v>79.238505747126439</c:v>
                </c:pt>
                <c:pt idx="17">
                  <c:v>77.873563218390814</c:v>
                </c:pt>
                <c:pt idx="18">
                  <c:v>76.939655172413794</c:v>
                </c:pt>
                <c:pt idx="19">
                  <c:v>78.089080459770116</c:v>
                </c:pt>
                <c:pt idx="20">
                  <c:v>66.810344827586206</c:v>
                </c:pt>
                <c:pt idx="21">
                  <c:v>57.327586206896555</c:v>
                </c:pt>
                <c:pt idx="22">
                  <c:v>54.741379310344826</c:v>
                </c:pt>
                <c:pt idx="23">
                  <c:v>43.678160919540232</c:v>
                </c:pt>
                <c:pt idx="24">
                  <c:v>42.959770114942529</c:v>
                </c:pt>
                <c:pt idx="25">
                  <c:v>44.324712643678161</c:v>
                </c:pt>
                <c:pt idx="26">
                  <c:v>38.936781609195407</c:v>
                </c:pt>
                <c:pt idx="27">
                  <c:v>39.727011494252871</c:v>
                </c:pt>
                <c:pt idx="28">
                  <c:v>44.468390804597703</c:v>
                </c:pt>
                <c:pt idx="29">
                  <c:v>49.353448275862064</c:v>
                </c:pt>
                <c:pt idx="30">
                  <c:v>55.244252873563212</c:v>
                </c:pt>
                <c:pt idx="31">
                  <c:v>60.632183908045981</c:v>
                </c:pt>
                <c:pt idx="32">
                  <c:v>64.152298850574709</c:v>
                </c:pt>
                <c:pt idx="33">
                  <c:v>68.965517241379317</c:v>
                </c:pt>
                <c:pt idx="34">
                  <c:v>71.551724137931032</c:v>
                </c:pt>
                <c:pt idx="35">
                  <c:v>78.232758620689651</c:v>
                </c:pt>
                <c:pt idx="36">
                  <c:v>88.290229885057471</c:v>
                </c:pt>
                <c:pt idx="37">
                  <c:v>93.175287356321832</c:v>
                </c:pt>
                <c:pt idx="38">
                  <c:v>96.551724137931032</c:v>
                </c:pt>
                <c:pt idx="39">
                  <c:v>97.701149425287355</c:v>
                </c:pt>
                <c:pt idx="40">
                  <c:v>93.75</c:v>
                </c:pt>
                <c:pt idx="41">
                  <c:v>92.887931034482762</c:v>
                </c:pt>
              </c:numCache>
            </c:numRef>
          </c:val>
          <c:smooth val="0"/>
          <c:extLst>
            <c:ext xmlns:c16="http://schemas.microsoft.com/office/drawing/2014/chart" uri="{C3380CC4-5D6E-409C-BE32-E72D297353CC}">
              <c16:uniqueId val="{00000002-40DC-4B4F-AF08-D90A42B821D8}"/>
            </c:ext>
          </c:extLst>
        </c:ser>
        <c:dLbls>
          <c:showLegendKey val="0"/>
          <c:showVal val="0"/>
          <c:showCatName val="0"/>
          <c:showSerName val="0"/>
          <c:showPercent val="0"/>
          <c:showBubbleSize val="0"/>
        </c:dLbls>
        <c:smooth val="0"/>
        <c:axId val="961269663"/>
        <c:axId val="961261023"/>
      </c:lineChart>
      <c:catAx>
        <c:axId val="961269663"/>
        <c:scaling>
          <c:orientation val="minMax"/>
        </c:scaling>
        <c:delete val="0"/>
        <c:axPos val="b"/>
        <c:majorGridlines/>
        <c:numFmt formatCode="General" sourceLinked="1"/>
        <c:majorTickMark val="none"/>
        <c:minorTickMark val="none"/>
        <c:tickLblPos val="low"/>
        <c:spPr>
          <a:noFill/>
          <a:ln w="19050"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crossAx val="961261023"/>
        <c:crossesAt val="100"/>
        <c:auto val="1"/>
        <c:lblAlgn val="ctr"/>
        <c:lblOffset val="100"/>
        <c:tickLblSkip val="4"/>
        <c:tickMarkSkip val="4"/>
        <c:noMultiLvlLbl val="1"/>
      </c:catAx>
      <c:valAx>
        <c:axId val="961261023"/>
        <c:scaling>
          <c:orientation val="minMax"/>
          <c:max val="120"/>
          <c:min val="3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61269663"/>
        <c:crosses val="autoZero"/>
        <c:crossBetween val="midCat"/>
        <c:majorUnit val="10"/>
      </c:valAx>
    </c:plotArea>
    <c:legend>
      <c:legendPos val="b"/>
      <c:layout>
        <c:manualLayout>
          <c:xMode val="edge"/>
          <c:yMode val="edge"/>
          <c:x val="0.2030416472911758"/>
          <c:y val="0.1525858563454216"/>
          <c:w val="0.64753684526347943"/>
          <c:h val="5.5330010525952683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chart>
  <c:txPr>
    <a:bodyPr/>
    <a:lstStyle/>
    <a:p>
      <a:pPr>
        <a:defRPr/>
      </a:pPr>
      <a:endParaRPr lang="fr-FR"/>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6545228499124E-2"/>
          <c:y val="0.27208624345685795"/>
          <c:w val="0.83764367816092966"/>
          <c:h val="0.49121318168562289"/>
        </c:manualLayout>
      </c:layout>
      <c:barChart>
        <c:barDir val="col"/>
        <c:grouping val="stacked"/>
        <c:varyColors val="0"/>
        <c:ser>
          <c:idx val="1"/>
          <c:order val="0"/>
          <c:tx>
            <c:strRef>
              <c:f>'Données Graph2'!$G$7:$G$8</c:f>
              <c:strCache>
                <c:ptCount val="2"/>
                <c:pt idx="0">
                  <c:v>Emploi hors intérim</c:v>
                </c:pt>
              </c:strCache>
            </c:strRef>
          </c:tx>
          <c:spPr>
            <a:solidFill>
              <a:srgbClr val="00B0F0"/>
            </a:solidFill>
            <a:ln w="28575">
              <a:noFill/>
              <a:prstDash val="solid"/>
            </a:ln>
          </c:spPr>
          <c:invertIfNegative val="0"/>
          <c:cat>
            <c:multiLvlStrRef>
              <c:f>'Données Graph2'!$A$10:$B$46</c:f>
              <c:multiLvlStrCache>
                <c:ptCount val="37"/>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lvl>
                <c:lvl>
                  <c:pt idx="0">
                    <c:v>2015</c:v>
                  </c:pt>
                  <c:pt idx="4">
                    <c:v>2016</c:v>
                  </c:pt>
                  <c:pt idx="8">
                    <c:v>2017</c:v>
                  </c:pt>
                  <c:pt idx="12">
                    <c:v>2018</c:v>
                  </c:pt>
                  <c:pt idx="16">
                    <c:v>2019</c:v>
                  </c:pt>
                  <c:pt idx="20">
                    <c:v>2020</c:v>
                  </c:pt>
                  <c:pt idx="24">
                    <c:v>2021</c:v>
                  </c:pt>
                  <c:pt idx="28">
                    <c:v>2022</c:v>
                  </c:pt>
                  <c:pt idx="32">
                    <c:v>2023</c:v>
                  </c:pt>
                  <c:pt idx="36">
                    <c:v>2024</c:v>
                  </c:pt>
                </c:lvl>
              </c:multiLvlStrCache>
            </c:multiLvlStrRef>
          </c:cat>
          <c:val>
            <c:numRef>
              <c:f>'Données Graph2'!$S$10:$S$51</c:f>
              <c:numCache>
                <c:formatCode>#,##0</c:formatCode>
                <c:ptCount val="42"/>
                <c:pt idx="0">
                  <c:v>-1111.1980145251728</c:v>
                </c:pt>
                <c:pt idx="1">
                  <c:v>797.95008965517627</c:v>
                </c:pt>
                <c:pt idx="2">
                  <c:v>586.93703554169042</c:v>
                </c:pt>
                <c:pt idx="3">
                  <c:v>869.67705218907213</c:v>
                </c:pt>
                <c:pt idx="4">
                  <c:v>1118.1036134516471</c:v>
                </c:pt>
                <c:pt idx="5">
                  <c:v>800.73585228814045</c:v>
                </c:pt>
                <c:pt idx="6">
                  <c:v>-794.04534185689408</c:v>
                </c:pt>
                <c:pt idx="7">
                  <c:v>-899.37690448306967</c:v>
                </c:pt>
                <c:pt idx="8">
                  <c:v>1766.3254134891904</c:v>
                </c:pt>
                <c:pt idx="9">
                  <c:v>1276.6722108962131</c:v>
                </c:pt>
                <c:pt idx="10">
                  <c:v>-2.196409035124816</c:v>
                </c:pt>
                <c:pt idx="11">
                  <c:v>1158.7280274932855</c:v>
                </c:pt>
                <c:pt idx="12">
                  <c:v>2321.7530222164351</c:v>
                </c:pt>
                <c:pt idx="13">
                  <c:v>-1685.690827648039</c:v>
                </c:pt>
                <c:pt idx="14">
                  <c:v>592.91117228753865</c:v>
                </c:pt>
                <c:pt idx="15">
                  <c:v>113.97346524597378</c:v>
                </c:pt>
                <c:pt idx="16">
                  <c:v>2697.6688840827555</c:v>
                </c:pt>
                <c:pt idx="17">
                  <c:v>1654.4974240208394</c:v>
                </c:pt>
                <c:pt idx="18">
                  <c:v>1478.1729375116411</c:v>
                </c:pt>
                <c:pt idx="19">
                  <c:v>1889.5816858949256</c:v>
                </c:pt>
                <c:pt idx="20">
                  <c:v>-2461.1794148961781</c:v>
                </c:pt>
                <c:pt idx="21">
                  <c:v>-6848.9566374705755</c:v>
                </c:pt>
                <c:pt idx="22">
                  <c:v>7815.1969370407751</c:v>
                </c:pt>
                <c:pt idx="23">
                  <c:v>1692.1610721841571</c:v>
                </c:pt>
                <c:pt idx="24">
                  <c:v>2185.7829012900474</c:v>
                </c:pt>
                <c:pt idx="25">
                  <c:v>4884.6543061388656</c:v>
                </c:pt>
                <c:pt idx="26">
                  <c:v>4108.1667826664634</c:v>
                </c:pt>
                <c:pt idx="27">
                  <c:v>2263.4950105371536</c:v>
                </c:pt>
                <c:pt idx="28">
                  <c:v>1806.4087211852893</c:v>
                </c:pt>
                <c:pt idx="29">
                  <c:v>1576.6626420946559</c:v>
                </c:pt>
                <c:pt idx="30">
                  <c:v>1255.7713836997282</c:v>
                </c:pt>
                <c:pt idx="31">
                  <c:v>1691.7834658783395</c:v>
                </c:pt>
                <c:pt idx="32">
                  <c:v>2245.3868774480652</c:v>
                </c:pt>
                <c:pt idx="33">
                  <c:v>132.11682125582593</c:v>
                </c:pt>
                <c:pt idx="34">
                  <c:v>989.94905124942306</c:v>
                </c:pt>
                <c:pt idx="35">
                  <c:v>40.195663194870576</c:v>
                </c:pt>
                <c:pt idx="36">
                  <c:v>1858.3577263883781</c:v>
                </c:pt>
                <c:pt idx="37">
                  <c:v>-1282.1265044557513</c:v>
                </c:pt>
                <c:pt idx="38">
                  <c:v>1361.2123723094119</c:v>
                </c:pt>
                <c:pt idx="39">
                  <c:v>-580.79507973045111</c:v>
                </c:pt>
                <c:pt idx="40">
                  <c:v>-265.03689125715755</c:v>
                </c:pt>
                <c:pt idx="41">
                  <c:v>1075.5352854093653</c:v>
                </c:pt>
              </c:numCache>
            </c:numRef>
          </c:val>
          <c:extLst>
            <c:ext xmlns:c16="http://schemas.microsoft.com/office/drawing/2014/chart" uri="{C3380CC4-5D6E-409C-BE32-E72D297353CC}">
              <c16:uniqueId val="{00000000-5221-4B98-BDBD-5282942E23DE}"/>
            </c:ext>
          </c:extLst>
        </c:ser>
        <c:ser>
          <c:idx val="2"/>
          <c:order val="1"/>
          <c:tx>
            <c:strRef>
              <c:f>'Données Graph2'!$H$7:$H$8</c:f>
              <c:strCache>
                <c:ptCount val="2"/>
                <c:pt idx="0">
                  <c:v>Intérim</c:v>
                </c:pt>
              </c:strCache>
            </c:strRef>
          </c:tx>
          <c:spPr>
            <a:solidFill>
              <a:schemeClr val="accent6">
                <a:lumMod val="75000"/>
              </a:schemeClr>
            </a:solidFill>
            <a:ln w="28575">
              <a:noFill/>
            </a:ln>
          </c:spPr>
          <c:invertIfNegative val="0"/>
          <c:cat>
            <c:multiLvlStrRef>
              <c:f>'Données Graph2'!$A$10:$B$46</c:f>
              <c:multiLvlStrCache>
                <c:ptCount val="37"/>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lvl>
                <c:lvl>
                  <c:pt idx="0">
                    <c:v>2015</c:v>
                  </c:pt>
                  <c:pt idx="4">
                    <c:v>2016</c:v>
                  </c:pt>
                  <c:pt idx="8">
                    <c:v>2017</c:v>
                  </c:pt>
                  <c:pt idx="12">
                    <c:v>2018</c:v>
                  </c:pt>
                  <c:pt idx="16">
                    <c:v>2019</c:v>
                  </c:pt>
                  <c:pt idx="20">
                    <c:v>2020</c:v>
                  </c:pt>
                  <c:pt idx="24">
                    <c:v>2021</c:v>
                  </c:pt>
                  <c:pt idx="28">
                    <c:v>2022</c:v>
                  </c:pt>
                  <c:pt idx="32">
                    <c:v>2023</c:v>
                  </c:pt>
                  <c:pt idx="36">
                    <c:v>2024</c:v>
                  </c:pt>
                </c:lvl>
              </c:multiLvlStrCache>
            </c:multiLvlStrRef>
          </c:cat>
          <c:val>
            <c:numRef>
              <c:f>'Données Graph2'!$T$10:$T$51</c:f>
              <c:numCache>
                <c:formatCode>#,##0</c:formatCode>
                <c:ptCount val="42"/>
                <c:pt idx="0">
                  <c:v>-593.61457645500013</c:v>
                </c:pt>
                <c:pt idx="1">
                  <c:v>1042.2937356020002</c:v>
                </c:pt>
                <c:pt idx="2">
                  <c:v>-669.93739693600037</c:v>
                </c:pt>
                <c:pt idx="3">
                  <c:v>266.64778089599986</c:v>
                </c:pt>
                <c:pt idx="4">
                  <c:v>439.63105616499979</c:v>
                </c:pt>
                <c:pt idx="5">
                  <c:v>370.47248190900063</c:v>
                </c:pt>
                <c:pt idx="6">
                  <c:v>-9.7433420329998626</c:v>
                </c:pt>
                <c:pt idx="7">
                  <c:v>807.20817459499995</c:v>
                </c:pt>
                <c:pt idx="8">
                  <c:v>299.91312001799997</c:v>
                </c:pt>
                <c:pt idx="9">
                  <c:v>148.67248672900041</c:v>
                </c:pt>
                <c:pt idx="10">
                  <c:v>339.04003490299965</c:v>
                </c:pt>
                <c:pt idx="11">
                  <c:v>6.7149123910003254</c:v>
                </c:pt>
                <c:pt idx="12">
                  <c:v>52.837703433999195</c:v>
                </c:pt>
                <c:pt idx="13">
                  <c:v>-41.008559553998566</c:v>
                </c:pt>
                <c:pt idx="14">
                  <c:v>-136.34164022800087</c:v>
                </c:pt>
                <c:pt idx="15">
                  <c:v>64.208186341999863</c:v>
                </c:pt>
                <c:pt idx="16">
                  <c:v>367.31984299499982</c:v>
                </c:pt>
                <c:pt idx="17">
                  <c:v>-321.90126135500032</c:v>
                </c:pt>
                <c:pt idx="18">
                  <c:v>200.19777433000036</c:v>
                </c:pt>
                <c:pt idx="19">
                  <c:v>-93.119147077999514</c:v>
                </c:pt>
                <c:pt idx="20">
                  <c:v>-2707.5927906590005</c:v>
                </c:pt>
                <c:pt idx="21">
                  <c:v>1927.5094764639998</c:v>
                </c:pt>
                <c:pt idx="22">
                  <c:v>745.03107018699939</c:v>
                </c:pt>
                <c:pt idx="23">
                  <c:v>560.12890719400093</c:v>
                </c:pt>
                <c:pt idx="24">
                  <c:v>118.26939892599967</c:v>
                </c:pt>
                <c:pt idx="25">
                  <c:v>34.007365805999143</c:v>
                </c:pt>
                <c:pt idx="26">
                  <c:v>531.11650137600191</c:v>
                </c:pt>
                <c:pt idx="27">
                  <c:v>-100.27161540300222</c:v>
                </c:pt>
                <c:pt idx="28">
                  <c:v>-112.43028101299842</c:v>
                </c:pt>
                <c:pt idx="29">
                  <c:v>-25.713626224000109</c:v>
                </c:pt>
                <c:pt idx="30">
                  <c:v>110.64355214699935</c:v>
                </c:pt>
                <c:pt idx="31">
                  <c:v>-32.126177244000246</c:v>
                </c:pt>
                <c:pt idx="32">
                  <c:v>56.876123933000599</c:v>
                </c:pt>
                <c:pt idx="33">
                  <c:v>-431.83106789899921</c:v>
                </c:pt>
                <c:pt idx="34">
                  <c:v>167.92268944699936</c:v>
                </c:pt>
                <c:pt idx="35">
                  <c:v>200.50234641900079</c:v>
                </c:pt>
                <c:pt idx="36">
                  <c:v>-432.98906471600185</c:v>
                </c:pt>
                <c:pt idx="37">
                  <c:v>-42.435207040998648</c:v>
                </c:pt>
                <c:pt idx="38">
                  <c:v>-349.20432281200101</c:v>
                </c:pt>
                <c:pt idx="39">
                  <c:v>-463.67929874299989</c:v>
                </c:pt>
                <c:pt idx="40">
                  <c:v>-44.770121335000113</c:v>
                </c:pt>
                <c:pt idx="41">
                  <c:v>-178.45765383999878</c:v>
                </c:pt>
              </c:numCache>
            </c:numRef>
          </c:val>
          <c:extLst>
            <c:ext xmlns:c16="http://schemas.microsoft.com/office/drawing/2014/chart" uri="{C3380CC4-5D6E-409C-BE32-E72D297353CC}">
              <c16:uniqueId val="{00000001-5221-4B98-BDBD-5282942E23DE}"/>
            </c:ext>
          </c:extLst>
        </c:ser>
        <c:dLbls>
          <c:showLegendKey val="0"/>
          <c:showVal val="0"/>
          <c:showCatName val="0"/>
          <c:showSerName val="0"/>
          <c:showPercent val="0"/>
          <c:showBubbleSize val="0"/>
        </c:dLbls>
        <c:gapWidth val="150"/>
        <c:overlap val="100"/>
        <c:axId val="211405824"/>
        <c:axId val="211415808"/>
      </c:barChart>
      <c:lineChart>
        <c:grouping val="standard"/>
        <c:varyColors val="0"/>
        <c:ser>
          <c:idx val="0"/>
          <c:order val="2"/>
          <c:tx>
            <c:strRef>
              <c:f>'Données Graph2'!$F$7:$F$8</c:f>
              <c:strCache>
                <c:ptCount val="2"/>
                <c:pt idx="0">
                  <c:v>Emploi total</c:v>
                </c:pt>
              </c:strCache>
            </c:strRef>
          </c:tx>
          <c:spPr>
            <a:ln w="28575">
              <a:solidFill>
                <a:srgbClr val="002060"/>
              </a:solidFill>
              <a:prstDash val="solid"/>
            </a:ln>
          </c:spPr>
          <c:marker>
            <c:symbol val="none"/>
          </c:marker>
          <c:cat>
            <c:multiLvlStrRef>
              <c:f>'Données Graph2'!$A$10:$B$51</c:f>
              <c:multiLvlStrCache>
                <c:ptCount val="4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'Données Graph2'!$R$10:$R$51</c:f>
              <c:numCache>
                <c:formatCode>#,##0</c:formatCode>
                <c:ptCount val="42"/>
                <c:pt idx="0">
                  <c:v>-1704.8125909802038</c:v>
                </c:pt>
                <c:pt idx="1">
                  <c:v>1840.2438252571737</c:v>
                </c:pt>
                <c:pt idx="2">
                  <c:v>-83.000361394311767</c:v>
                </c:pt>
                <c:pt idx="3">
                  <c:v>1136.3248330851202</c:v>
                </c:pt>
                <c:pt idx="4">
                  <c:v>1557.7346696166205</c:v>
                </c:pt>
                <c:pt idx="5">
                  <c:v>1171.2083341971156</c:v>
                </c:pt>
                <c:pt idx="6">
                  <c:v>-803.7886838898412</c:v>
                </c:pt>
                <c:pt idx="7">
                  <c:v>-92.168729888100643</c:v>
                </c:pt>
                <c:pt idx="8">
                  <c:v>2066.2385335072177</c:v>
                </c:pt>
                <c:pt idx="9">
                  <c:v>1425.3446976252017</c:v>
                </c:pt>
                <c:pt idx="10">
                  <c:v>336.84362586785574</c:v>
                </c:pt>
                <c:pt idx="11">
                  <c:v>1165.4429398843204</c:v>
                </c:pt>
                <c:pt idx="12">
                  <c:v>2374.5907256504288</c:v>
                </c:pt>
                <c:pt idx="13">
                  <c:v>-1726.6993872020394</c:v>
                </c:pt>
                <c:pt idx="14">
                  <c:v>456.56953205954051</c:v>
                </c:pt>
                <c:pt idx="15">
                  <c:v>178.18165158794727</c:v>
                </c:pt>
                <c:pt idx="16">
                  <c:v>3064.9887270777836</c:v>
                </c:pt>
                <c:pt idx="17">
                  <c:v>1332.59616266581</c:v>
                </c:pt>
                <c:pt idx="18">
                  <c:v>1678.3707118416205</c:v>
                </c:pt>
                <c:pt idx="19">
                  <c:v>1796.4625388169661</c:v>
                </c:pt>
                <c:pt idx="20">
                  <c:v>-5168.7722055551712</c:v>
                </c:pt>
                <c:pt idx="21">
                  <c:v>-4921.4471610066248</c:v>
                </c:pt>
                <c:pt idx="22">
                  <c:v>8560.2280072278227</c:v>
                </c:pt>
                <c:pt idx="23">
                  <c:v>2252.2899793781107</c:v>
                </c:pt>
                <c:pt idx="24">
                  <c:v>2304.052300216048</c:v>
                </c:pt>
                <c:pt idx="25">
                  <c:v>4918.6616719448939</c:v>
                </c:pt>
                <c:pt idx="26">
                  <c:v>4639.283284042438</c:v>
                </c:pt>
                <c:pt idx="27">
                  <c:v>2163.2233951341477</c:v>
                </c:pt>
                <c:pt idx="28">
                  <c:v>1693.97844017233</c:v>
                </c:pt>
                <c:pt idx="29">
                  <c:v>1550.9490158706321</c:v>
                </c:pt>
                <c:pt idx="30">
                  <c:v>1366.4149358467548</c:v>
                </c:pt>
                <c:pt idx="31">
                  <c:v>1659.6572886343347</c:v>
                </c:pt>
                <c:pt idx="32">
                  <c:v>2302.2630013810704</c:v>
                </c:pt>
                <c:pt idx="33">
                  <c:v>-299.71424664318329</c:v>
                </c:pt>
                <c:pt idx="34">
                  <c:v>1157.8717406964279</c:v>
                </c:pt>
                <c:pt idx="35">
                  <c:v>240.69800961384317</c:v>
                </c:pt>
                <c:pt idx="36">
                  <c:v>1425.3686616724008</c:v>
                </c:pt>
                <c:pt idx="37">
                  <c:v>-1324.5617114967317</c:v>
                </c:pt>
                <c:pt idx="38">
                  <c:v>1012.0080494973809</c:v>
                </c:pt>
                <c:pt idx="39">
                  <c:v>-1044.4743784734746</c:v>
                </c:pt>
                <c:pt idx="40">
                  <c:v>-309.8070125921513</c:v>
                </c:pt>
                <c:pt idx="41">
                  <c:v>897.07763156940928</c:v>
                </c:pt>
              </c:numCache>
            </c:numRef>
          </c:val>
          <c:smooth val="0"/>
          <c:extLst>
            <c:ext xmlns:c16="http://schemas.microsoft.com/office/drawing/2014/chart" uri="{C3380CC4-5D6E-409C-BE32-E72D297353CC}">
              <c16:uniqueId val="{00000002-5221-4B98-BDBD-5282942E23DE}"/>
            </c:ext>
          </c:extLst>
        </c:ser>
        <c:dLbls>
          <c:showLegendKey val="0"/>
          <c:showVal val="0"/>
          <c:showCatName val="0"/>
          <c:showSerName val="0"/>
          <c:showPercent val="0"/>
          <c:showBubbleSize val="0"/>
        </c:dLbls>
        <c:marker val="1"/>
        <c:smooth val="0"/>
        <c:axId val="211405824"/>
        <c:axId val="211415808"/>
      </c:lineChart>
      <c:catAx>
        <c:axId val="211405824"/>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211415808"/>
        <c:crosses val="autoZero"/>
        <c:auto val="0"/>
        <c:lblAlgn val="ctr"/>
        <c:lblOffset val="100"/>
        <c:tickLblSkip val="1"/>
        <c:tickMarkSkip val="1"/>
        <c:noMultiLvlLbl val="0"/>
      </c:catAx>
      <c:valAx>
        <c:axId val="211415808"/>
        <c:scaling>
          <c:orientation val="minMax"/>
          <c:max val="10000"/>
          <c:min val="-7500"/>
        </c:scaling>
        <c:delete val="0"/>
        <c:axPos val="l"/>
        <c:majorGridlines>
          <c:spPr>
            <a:ln>
              <a:prstDash val="sysDash"/>
            </a:ln>
          </c:spPr>
        </c:majorGridlines>
        <c:numFmt formatCode="[Red][&lt;0]\-&quot;&quot;0&quot;&quot;;[Blue][&gt;0]\+&quot;&quot;0&quot;&quot;;0" sourceLinked="0"/>
        <c:majorTickMark val="out"/>
        <c:minorTickMark val="none"/>
        <c:tickLblPos val="nextTo"/>
        <c:crossAx val="211405824"/>
        <c:crosses val="autoZero"/>
        <c:crossBetween val="between"/>
        <c:majorUnit val="2500"/>
      </c:valAx>
    </c:plotArea>
    <c:legend>
      <c:legendPos val="t"/>
      <c:layout>
        <c:manualLayout>
          <c:xMode val="edge"/>
          <c:yMode val="edge"/>
          <c:x val="0.20314306822912012"/>
          <c:y val="0.20098948670377242"/>
          <c:w val="0.58264258622806397"/>
          <c:h val="6.3399948383075486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115175578887233E-2"/>
          <c:y val="0.24438852477451195"/>
          <c:w val="0.90516390406154157"/>
          <c:h val="0.50871373175295609"/>
        </c:manualLayout>
      </c:layout>
      <c:barChart>
        <c:barDir val="col"/>
        <c:grouping val="stacked"/>
        <c:varyColors val="0"/>
        <c:ser>
          <c:idx val="0"/>
          <c:order val="0"/>
          <c:tx>
            <c:v>Emploi hors intérim</c:v>
          </c:tx>
          <c:spPr>
            <a:solidFill>
              <a:srgbClr val="00B0F0"/>
            </a:solidFill>
          </c:spPr>
          <c:invertIfNegative val="0"/>
          <c:dPt>
            <c:idx val="4"/>
            <c:invertIfNegative val="0"/>
            <c:bubble3D val="0"/>
            <c:extLst>
              <c:ext xmlns:c16="http://schemas.microsoft.com/office/drawing/2014/chart" uri="{C3380CC4-5D6E-409C-BE32-E72D297353CC}">
                <c16:uniqueId val="{00000000-D40D-4103-AB27-DCAC266AC2F6}"/>
              </c:ext>
            </c:extLst>
          </c:dPt>
          <c:dLbls>
            <c:dLbl>
              <c:idx val="1"/>
              <c:layout>
                <c:manualLayout>
                  <c:x val="-1.8451889386298876E-3"/>
                  <c:y val="-8.6256488763224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40D-4103-AB27-DCAC266AC2F6}"/>
                </c:ext>
              </c:extLst>
            </c:dLbl>
            <c:dLbl>
              <c:idx val="2"/>
              <c:layout>
                <c:manualLayout>
                  <c:x val="1.8655296040950989E-3"/>
                  <c:y val="-5.74952700428045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40D-4103-AB27-DCAC266AC2F6}"/>
                </c:ext>
              </c:extLst>
            </c:dLbl>
            <c:dLbl>
              <c:idx val="3"/>
              <c:layout>
                <c:manualLayout>
                  <c:x val="3.6904096670682899E-3"/>
                  <c:y val="-7.912916194284547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40D-4103-AB27-DCAC266AC2F6}"/>
                </c:ext>
              </c:extLst>
            </c:dLbl>
            <c:numFmt formatCode="[&lt;0]\-&quot;&quot;#,###&quot;&quot;;[&gt;0]\+&quot;&quot;#,###&quot;&quot;;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 (2)'!$CP$9:$CT$9</c:f>
              <c:numCache>
                <c:formatCode>#,##0</c:formatCode>
                <c:ptCount val="5"/>
                <c:pt idx="0">
                  <c:v>1080</c:v>
                </c:pt>
                <c:pt idx="1">
                  <c:v>960</c:v>
                </c:pt>
                <c:pt idx="2">
                  <c:v>30</c:v>
                </c:pt>
                <c:pt idx="3">
                  <c:v>170</c:v>
                </c:pt>
                <c:pt idx="4">
                  <c:v>-80</c:v>
                </c:pt>
              </c:numCache>
            </c:numRef>
          </c:val>
          <c:extLst>
            <c:ext xmlns:c16="http://schemas.microsoft.com/office/drawing/2014/chart" uri="{C3380CC4-5D6E-409C-BE32-E72D297353CC}">
              <c16:uniqueId val="{00000004-D40D-4103-AB27-DCAC266AC2F6}"/>
            </c:ext>
          </c:extLst>
        </c:ser>
        <c:ser>
          <c:idx val="1"/>
          <c:order val="1"/>
          <c:tx>
            <c:v>Intérim</c:v>
          </c:tx>
          <c:spPr>
            <a:solidFill>
              <a:schemeClr val="accent6">
                <a:lumMod val="75000"/>
              </a:schemeClr>
            </a:solidFill>
          </c:spPr>
          <c:invertIfNegative val="0"/>
          <c:dPt>
            <c:idx val="4"/>
            <c:invertIfNegative val="0"/>
            <c:bubble3D val="0"/>
            <c:extLst>
              <c:ext xmlns:c16="http://schemas.microsoft.com/office/drawing/2014/chart" uri="{C3380CC4-5D6E-409C-BE32-E72D297353CC}">
                <c16:uniqueId val="{00000005-D40D-4103-AB27-DCAC266AC2F6}"/>
              </c:ext>
            </c:extLst>
          </c:dPt>
          <c:dLbls>
            <c:dLbl>
              <c:idx val="0"/>
              <c:layout>
                <c:manualLayout>
                  <c:x val="-3.7316403700606328E-3"/>
                  <c:y val="-7.86066022663496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40D-4103-AB27-DCAC266AC2F6}"/>
                </c:ext>
              </c:extLst>
            </c:dLbl>
            <c:dLbl>
              <c:idx val="1"/>
              <c:layout>
                <c:manualLayout>
                  <c:x val="-6.9158262581718621E-5"/>
                  <c:y val="-2.24085754797479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40D-4103-AB27-DCAC266AC2F6}"/>
                </c:ext>
              </c:extLst>
            </c:dLbl>
            <c:dLbl>
              <c:idx val="2"/>
              <c:layout>
                <c:manualLayout>
                  <c:x val="-1.6871577654028946E-3"/>
                  <c:y val="-2.279693120772577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40D-4103-AB27-DCAC266AC2F6}"/>
                </c:ext>
              </c:extLst>
            </c:dLbl>
            <c:dLbl>
              <c:idx val="3"/>
              <c:layout>
                <c:manualLayout>
                  <c:x val="7.1974819014500374E-3"/>
                  <c:y val="-1.51235360279918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40D-4103-AB27-DCAC266AC2F6}"/>
                </c:ext>
              </c:extLst>
            </c:dLbl>
            <c:dLbl>
              <c:idx val="4"/>
              <c:layout>
                <c:manualLayout>
                  <c:x val="0"/>
                  <c:y val="8.9231007881325822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40D-4103-AB27-DCAC266AC2F6}"/>
                </c:ext>
              </c:extLst>
            </c:dLbl>
            <c:numFmt formatCode="[&lt;0]\-&quot;&quot;#,###&quot;&quot;;[&gt;0]\+&quot;&quot;#,###&quot;&quot;;0" sourceLinked="0"/>
            <c:spPr>
              <a:noFill/>
              <a:ln>
                <a:noFill/>
              </a:ln>
              <a:effectLst/>
            </c:spPr>
            <c:txPr>
              <a:bodyPr/>
              <a:lstStyle/>
              <a:p>
                <a:pPr>
                  <a:defRPr sz="1100" b="0"/>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 (2)'!$CV$9:$CZ$9</c:f>
              <c:numCache>
                <c:formatCode>#,##0</c:formatCode>
                <c:ptCount val="5"/>
                <c:pt idx="0">
                  <c:v>-180</c:v>
                </c:pt>
                <c:pt idx="1">
                  <c:v>40</c:v>
                </c:pt>
                <c:pt idx="2">
                  <c:v>-60</c:v>
                </c:pt>
                <c:pt idx="3">
                  <c:v>10</c:v>
                </c:pt>
                <c:pt idx="4">
                  <c:v>-160</c:v>
                </c:pt>
              </c:numCache>
            </c:numRef>
          </c:val>
          <c:extLst>
            <c:ext xmlns:c16="http://schemas.microsoft.com/office/drawing/2014/chart" uri="{C3380CC4-5D6E-409C-BE32-E72D297353CC}">
              <c16:uniqueId val="{0000000A-D40D-4103-AB27-DCAC266AC2F6}"/>
            </c:ext>
          </c:extLst>
        </c:ser>
        <c:ser>
          <c:idx val="2"/>
          <c:order val="2"/>
          <c:tx>
            <c:v>Total</c:v>
          </c:tx>
          <c:spPr>
            <a:noFill/>
          </c:spPr>
          <c:invertIfNegative val="0"/>
          <c:dLbls>
            <c:dLbl>
              <c:idx val="0"/>
              <c:layout>
                <c:manualLayout>
                  <c:x val="-3.464000689144724E-3"/>
                  <c:y val="0.1309689591609597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40D-4103-AB27-DCAC266AC2F6}"/>
                </c:ext>
              </c:extLst>
            </c:dLbl>
            <c:dLbl>
              <c:idx val="1"/>
              <c:layout>
                <c:manualLayout>
                  <c:x val="-1.9141334741849087E-3"/>
                  <c:y val="0.1429582118341769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40D-4103-AB27-DCAC266AC2F6}"/>
                </c:ext>
              </c:extLst>
            </c:dLbl>
            <c:dLbl>
              <c:idx val="2"/>
              <c:layout>
                <c:manualLayout>
                  <c:x val="5.544044622120206E-4"/>
                  <c:y val="-2.9744572998390541E-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7.4160983300708527E-2"/>
                      <c:h val="4.685629847147401E-2"/>
                    </c:manualLayout>
                  </c15:layout>
                </c:ext>
                <c:ext xmlns:c16="http://schemas.microsoft.com/office/drawing/2014/chart" uri="{C3380CC4-5D6E-409C-BE32-E72D297353CC}">
                  <c16:uniqueId val="{0000000D-D40D-4103-AB27-DCAC266AC2F6}"/>
                </c:ext>
              </c:extLst>
            </c:dLbl>
            <c:dLbl>
              <c:idx val="3"/>
              <c:layout>
                <c:manualLayout>
                  <c:x val="1.8406001453096601E-3"/>
                  <c:y val="-2.498373921065095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40D-4103-AB27-DCAC266AC2F6}"/>
                </c:ext>
              </c:extLst>
            </c:dLbl>
            <c:dLbl>
              <c:idx val="4"/>
              <c:layout>
                <c:manualLayout>
                  <c:x val="0"/>
                  <c:y val="1.357018566886361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40D-4103-AB27-DCAC266AC2F6}"/>
                </c:ext>
              </c:extLst>
            </c:dLbl>
            <c:numFmt formatCode="[&lt;0]\-&quot;&quot;#,###&quot;&quot;;[&gt;0]\+&quot;&quot;#,###&quot;&quot;;0" sourceLinked="0"/>
            <c:spPr>
              <a:noFill/>
              <a:ln>
                <a:noFill/>
              </a:ln>
              <a:effectLst/>
            </c:spPr>
            <c:txPr>
              <a:bodyPr/>
              <a:lstStyle/>
              <a:p>
                <a:pPr>
                  <a:defRPr sz="1200" b="1"/>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 (2)'!$CJ$9:$CN$9</c:f>
              <c:numCache>
                <c:formatCode>#,##0</c:formatCode>
                <c:ptCount val="5"/>
                <c:pt idx="0">
                  <c:v>900</c:v>
                </c:pt>
                <c:pt idx="1">
                  <c:v>1000</c:v>
                </c:pt>
                <c:pt idx="2">
                  <c:v>-30</c:v>
                </c:pt>
                <c:pt idx="3">
                  <c:v>170</c:v>
                </c:pt>
                <c:pt idx="4">
                  <c:v>-230</c:v>
                </c:pt>
              </c:numCache>
            </c:numRef>
          </c:val>
          <c:extLst>
            <c:ext xmlns:c16="http://schemas.microsoft.com/office/drawing/2014/chart" uri="{C3380CC4-5D6E-409C-BE32-E72D297353CC}">
              <c16:uniqueId val="{00000010-D40D-4103-AB27-DCAC266AC2F6}"/>
            </c:ext>
          </c:extLst>
        </c:ser>
        <c:dLbls>
          <c:showLegendKey val="0"/>
          <c:showVal val="0"/>
          <c:showCatName val="0"/>
          <c:showSerName val="0"/>
          <c:showPercent val="0"/>
          <c:showBubbleSize val="0"/>
        </c:dLbls>
        <c:gapWidth val="150"/>
        <c:overlap val="100"/>
        <c:axId val="212008960"/>
        <c:axId val="212010496"/>
      </c:barChart>
      <c:catAx>
        <c:axId val="212008960"/>
        <c:scaling>
          <c:orientation val="minMax"/>
        </c:scaling>
        <c:delete val="0"/>
        <c:axPos val="b"/>
        <c:numFmt formatCode="General" sourceLinked="0"/>
        <c:majorTickMark val="out"/>
        <c:minorTickMark val="none"/>
        <c:tickLblPos val="low"/>
        <c:spPr>
          <a:ln w="22225" cmpd="sng"/>
        </c:spPr>
        <c:txPr>
          <a:bodyPr rot="0" vert="horz"/>
          <a:lstStyle/>
          <a:p>
            <a:pPr>
              <a:defRPr sz="1000" b="0" baseline="0"/>
            </a:pPr>
            <a:endParaRPr lang="fr-FR"/>
          </a:p>
        </c:txPr>
        <c:crossAx val="212010496"/>
        <c:crosses val="autoZero"/>
        <c:auto val="1"/>
        <c:lblAlgn val="ctr"/>
        <c:lblOffset val="100"/>
        <c:noMultiLvlLbl val="0"/>
      </c:catAx>
      <c:valAx>
        <c:axId val="212010496"/>
        <c:scaling>
          <c:orientation val="minMax"/>
          <c:max val="1200"/>
          <c:min val="-400"/>
        </c:scaling>
        <c:delete val="0"/>
        <c:axPos val="l"/>
        <c:majorGridlines>
          <c:spPr>
            <a:ln>
              <a:prstDash val="sysDot"/>
            </a:ln>
          </c:spPr>
        </c:majorGridlines>
        <c:numFmt formatCode="[Red][&lt;0]\-&quot;&quot;0&quot;&quot;;[Blue][&gt;0]\+&quot;&quot;0&quot;&quot;;0" sourceLinked="0"/>
        <c:majorTickMark val="out"/>
        <c:minorTickMark val="none"/>
        <c:tickLblPos val="nextTo"/>
        <c:crossAx val="212008960"/>
        <c:crosses val="autoZero"/>
        <c:crossBetween val="between"/>
        <c:majorUnit val="200"/>
      </c:valAx>
    </c:plotArea>
    <c:legend>
      <c:legendPos val="r"/>
      <c:legendEntry>
        <c:idx val="0"/>
        <c:delete val="1"/>
      </c:legendEntry>
      <c:layout>
        <c:manualLayout>
          <c:xMode val="edge"/>
          <c:yMode val="edge"/>
          <c:x val="0.27865425198382032"/>
          <c:y val="0.15810180484344899"/>
          <c:w val="0.4416481968830514"/>
          <c:h val="5.7485996694990923E-2"/>
        </c:manualLayout>
      </c:layout>
      <c:overlay val="0"/>
      <c:txPr>
        <a:bodyPr/>
        <a:lstStyle/>
        <a:p>
          <a:pPr>
            <a:defRPr sz="1200" baseline="0"/>
          </a:pPr>
          <a:endParaRPr lang="fr-FR"/>
        </a:p>
      </c:txPr>
    </c:legend>
    <c:plotVisOnly val="1"/>
    <c:dispBlanksAs val="gap"/>
    <c:showDLblsOverMax val="0"/>
  </c:chart>
  <c:spPr>
    <a:ln>
      <a:solidFill>
        <a:schemeClr val="tx1">
          <a:tint val="75000"/>
          <a:shade val="95000"/>
          <a:satMod val="105000"/>
        </a:schemeClr>
      </a:solid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6545228499318E-2"/>
          <c:y val="0.27208624345685828"/>
          <c:w val="0.83764367816093033"/>
          <c:h val="0.49141655087231767"/>
        </c:manualLayout>
      </c:layout>
      <c:lineChart>
        <c:grouping val="standard"/>
        <c:varyColors val="0"/>
        <c:ser>
          <c:idx val="0"/>
          <c:order val="0"/>
          <c:tx>
            <c:strRef>
              <c:f>'Données graph 1 et 3'!$AN$8:$AN$9</c:f>
              <c:strCache>
                <c:ptCount val="2"/>
                <c:pt idx="0">
                  <c:v>Construction </c:v>
                </c:pt>
              </c:strCache>
            </c:strRef>
          </c:tx>
          <c:spPr>
            <a:ln w="28575">
              <a:solidFill>
                <a:srgbClr val="00B050"/>
              </a:solidFill>
              <a:prstDash val="solid"/>
            </a:ln>
          </c:spPr>
          <c:marker>
            <c:symbol val="none"/>
          </c:marker>
          <c:cat>
            <c:multiLvlStrRef>
              <c:f>'Données graph 1 et 3'!$A$10:$B$51</c:f>
              <c:multiLvlStrCache>
                <c:ptCount val="4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'Données graph 1 et 3'!$AN$10:$AN$51</c:f>
              <c:numCache>
                <c:formatCode>#\ ##0.0</c:formatCode>
                <c:ptCount val="42"/>
                <c:pt idx="0">
                  <c:v>100</c:v>
                </c:pt>
                <c:pt idx="1">
                  <c:v>100.57939957885065</c:v>
                </c:pt>
                <c:pt idx="2">
                  <c:v>98.564452859309455</c:v>
                </c:pt>
                <c:pt idx="3">
                  <c:v>98.590571766148358</c:v>
                </c:pt>
                <c:pt idx="4">
                  <c:v>98.773177312928809</c:v>
                </c:pt>
                <c:pt idx="5">
                  <c:v>98.968557108098068</c:v>
                </c:pt>
                <c:pt idx="6">
                  <c:v>99.983516071049365</c:v>
                </c:pt>
                <c:pt idx="7">
                  <c:v>101.92813264554847</c:v>
                </c:pt>
                <c:pt idx="8">
                  <c:v>103.58266271263687</c:v>
                </c:pt>
                <c:pt idx="9">
                  <c:v>104.0544072451743</c:v>
                </c:pt>
                <c:pt idx="10">
                  <c:v>105.82586518743197</c:v>
                </c:pt>
                <c:pt idx="11">
                  <c:v>106.59913602577672</c:v>
                </c:pt>
                <c:pt idx="12">
                  <c:v>106.79448594551289</c:v>
                </c:pt>
                <c:pt idx="13">
                  <c:v>107.38743720726012</c:v>
                </c:pt>
                <c:pt idx="14">
                  <c:v>108.88918718793445</c:v>
                </c:pt>
                <c:pt idx="15">
                  <c:v>108.09153862864953</c:v>
                </c:pt>
                <c:pt idx="16">
                  <c:v>111.46368949232333</c:v>
                </c:pt>
                <c:pt idx="17">
                  <c:v>111.63555206638544</c:v>
                </c:pt>
                <c:pt idx="18">
                  <c:v>112.92674618792979</c:v>
                </c:pt>
                <c:pt idx="19">
                  <c:v>113.40025234465953</c:v>
                </c:pt>
                <c:pt idx="20">
                  <c:v>105.31022117969739</c:v>
                </c:pt>
                <c:pt idx="21">
                  <c:v>112.65859438495202</c:v>
                </c:pt>
                <c:pt idx="22">
                  <c:v>115.81284598973238</c:v>
                </c:pt>
                <c:pt idx="23">
                  <c:v>118.42889240085061</c:v>
                </c:pt>
                <c:pt idx="24">
                  <c:v>120.31258997254419</c:v>
                </c:pt>
                <c:pt idx="25">
                  <c:v>121.95904485401682</c:v>
                </c:pt>
                <c:pt idx="26">
                  <c:v>122.2070419056015</c:v>
                </c:pt>
                <c:pt idx="27">
                  <c:v>121.91338143782089</c:v>
                </c:pt>
                <c:pt idx="28">
                  <c:v>122.65081368029284</c:v>
                </c:pt>
                <c:pt idx="29">
                  <c:v>122.09472575467959</c:v>
                </c:pt>
                <c:pt idx="30">
                  <c:v>122.60924454052503</c:v>
                </c:pt>
                <c:pt idx="31">
                  <c:v>122.70220964742687</c:v>
                </c:pt>
                <c:pt idx="32">
                  <c:v>123.05735175713444</c:v>
                </c:pt>
                <c:pt idx="33">
                  <c:v>120.73130278698039</c:v>
                </c:pt>
                <c:pt idx="34">
                  <c:v>121.61997838353686</c:v>
                </c:pt>
                <c:pt idx="35">
                  <c:v>121.19559241395797</c:v>
                </c:pt>
                <c:pt idx="36">
                  <c:v>119.20277491164539</c:v>
                </c:pt>
                <c:pt idx="37">
                  <c:v>118.83857251581802</c:v>
                </c:pt>
                <c:pt idx="38">
                  <c:v>117.49740526554721</c:v>
                </c:pt>
                <c:pt idx="39">
                  <c:v>115.8381844587902</c:v>
                </c:pt>
                <c:pt idx="40">
                  <c:v>114.37577801954744</c:v>
                </c:pt>
                <c:pt idx="41">
                  <c:v>113.26143437685991</c:v>
                </c:pt>
              </c:numCache>
            </c:numRef>
          </c:val>
          <c:smooth val="0"/>
          <c:extLst>
            <c:ext xmlns:c16="http://schemas.microsoft.com/office/drawing/2014/chart" uri="{C3380CC4-5D6E-409C-BE32-E72D297353CC}">
              <c16:uniqueId val="{00000000-3B65-4671-AB38-3A71446AEBAD}"/>
            </c:ext>
          </c:extLst>
        </c:ser>
        <c:ser>
          <c:idx val="1"/>
          <c:order val="1"/>
          <c:tx>
            <c:strRef>
              <c:f>'Données graph 1 et 3'!$AM$8:$AM$9</c:f>
              <c:strCache>
                <c:ptCount val="2"/>
                <c:pt idx="0">
                  <c:v>Industrie </c:v>
                </c:pt>
              </c:strCache>
            </c:strRef>
          </c:tx>
          <c:spPr>
            <a:ln w="28575">
              <a:solidFill>
                <a:srgbClr val="0070C0"/>
              </a:solidFill>
              <a:prstDash val="solid"/>
            </a:ln>
          </c:spPr>
          <c:marker>
            <c:symbol val="none"/>
          </c:marker>
          <c:cat>
            <c:multiLvlStrRef>
              <c:f>'Données graph 1 et 3'!$A$10:$B$51</c:f>
              <c:multiLvlStrCache>
                <c:ptCount val="4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'Données graph 1 et 3'!$AM$10:$AM$51</c:f>
              <c:numCache>
                <c:formatCode>#\ ##0.0</c:formatCode>
                <c:ptCount val="42"/>
                <c:pt idx="0">
                  <c:v>100</c:v>
                </c:pt>
                <c:pt idx="1">
                  <c:v>100.98697955056466</c:v>
                </c:pt>
                <c:pt idx="2">
                  <c:v>99.929161907882829</c:v>
                </c:pt>
                <c:pt idx="3">
                  <c:v>99.897886315932865</c:v>
                </c:pt>
                <c:pt idx="4">
                  <c:v>100.38408527159692</c:v>
                </c:pt>
                <c:pt idx="5">
                  <c:v>100.03431422792175</c:v>
                </c:pt>
                <c:pt idx="6">
                  <c:v>99.754694430992132</c:v>
                </c:pt>
                <c:pt idx="7">
                  <c:v>100.09344323712179</c:v>
                </c:pt>
                <c:pt idx="8">
                  <c:v>100.40723644086076</c:v>
                </c:pt>
                <c:pt idx="9">
                  <c:v>100.98436598595369</c:v>
                </c:pt>
                <c:pt idx="10">
                  <c:v>101.39142533066978</c:v>
                </c:pt>
                <c:pt idx="11">
                  <c:v>102.37812674093647</c:v>
                </c:pt>
                <c:pt idx="12">
                  <c:v>103.14108605323146</c:v>
                </c:pt>
                <c:pt idx="13">
                  <c:v>103.68675905648337</c:v>
                </c:pt>
                <c:pt idx="14">
                  <c:v>104.13114272291473</c:v>
                </c:pt>
                <c:pt idx="15">
                  <c:v>105.2143748858192</c:v>
                </c:pt>
                <c:pt idx="16">
                  <c:v>105.75315875383686</c:v>
                </c:pt>
                <c:pt idx="17">
                  <c:v>106.37567826067131</c:v>
                </c:pt>
                <c:pt idx="18">
                  <c:v>107.45089048586895</c:v>
                </c:pt>
                <c:pt idx="19">
                  <c:v>108.48143605991747</c:v>
                </c:pt>
                <c:pt idx="20">
                  <c:v>105.33262348304442</c:v>
                </c:pt>
                <c:pt idx="21">
                  <c:v>107.48555683402208</c:v>
                </c:pt>
                <c:pt idx="22">
                  <c:v>109.62218312479671</c:v>
                </c:pt>
                <c:pt idx="23">
                  <c:v>110.53530235141895</c:v>
                </c:pt>
                <c:pt idx="24">
                  <c:v>112.59580426218207</c:v>
                </c:pt>
                <c:pt idx="25">
                  <c:v>113.48171712431112</c:v>
                </c:pt>
                <c:pt idx="26">
                  <c:v>115.02993969295675</c:v>
                </c:pt>
                <c:pt idx="27">
                  <c:v>115.80077198748846</c:v>
                </c:pt>
                <c:pt idx="28">
                  <c:v>115.91040171579876</c:v>
                </c:pt>
                <c:pt idx="29">
                  <c:v>116.31104863073429</c:v>
                </c:pt>
                <c:pt idx="30">
                  <c:v>116.7279582005246</c:v>
                </c:pt>
                <c:pt idx="31">
                  <c:v>117.265208677263</c:v>
                </c:pt>
                <c:pt idx="32">
                  <c:v>117.80913756579298</c:v>
                </c:pt>
                <c:pt idx="33">
                  <c:v>118.56034143476595</c:v>
                </c:pt>
                <c:pt idx="34">
                  <c:v>119.26394938363241</c:v>
                </c:pt>
                <c:pt idx="35">
                  <c:v>120.08264898782923</c:v>
                </c:pt>
                <c:pt idx="36">
                  <c:v>120.16959510618601</c:v>
                </c:pt>
                <c:pt idx="37">
                  <c:v>120.28689331809052</c:v>
                </c:pt>
                <c:pt idx="38">
                  <c:v>121.71847291304864</c:v>
                </c:pt>
                <c:pt idx="39">
                  <c:v>121.92525189716763</c:v>
                </c:pt>
                <c:pt idx="40">
                  <c:v>122.41766315655178</c:v>
                </c:pt>
                <c:pt idx="41">
                  <c:v>123.12326587456532</c:v>
                </c:pt>
              </c:numCache>
            </c:numRef>
          </c:val>
          <c:smooth val="0"/>
          <c:extLst>
            <c:ext xmlns:c16="http://schemas.microsoft.com/office/drawing/2014/chart" uri="{C3380CC4-5D6E-409C-BE32-E72D297353CC}">
              <c16:uniqueId val="{00000001-3B65-4671-AB38-3A71446AEBAD}"/>
            </c:ext>
          </c:extLst>
        </c:ser>
        <c:ser>
          <c:idx val="2"/>
          <c:order val="2"/>
          <c:tx>
            <c:strRef>
              <c:f>'Données graph 1 et 3'!$AO$8:$AO$9</c:f>
              <c:strCache>
                <c:ptCount val="2"/>
                <c:pt idx="0">
                  <c:v>Tertiaire marchand </c:v>
                </c:pt>
              </c:strCache>
            </c:strRef>
          </c:tx>
          <c:spPr>
            <a:ln w="28575">
              <a:solidFill>
                <a:srgbClr val="FF0000"/>
              </a:solidFill>
            </a:ln>
          </c:spPr>
          <c:marker>
            <c:symbol val="none"/>
          </c:marker>
          <c:cat>
            <c:multiLvlStrRef>
              <c:f>'Données graph 1 et 3'!$A$10:$B$51</c:f>
              <c:multiLvlStrCache>
                <c:ptCount val="4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'Données graph 1 et 3'!$AO$10:$AO$51</c:f>
              <c:numCache>
                <c:formatCode>#\ ##0.0</c:formatCode>
                <c:ptCount val="42"/>
                <c:pt idx="0">
                  <c:v>100</c:v>
                </c:pt>
                <c:pt idx="1">
                  <c:v>100.69953916381019</c:v>
                </c:pt>
                <c:pt idx="2">
                  <c:v>100.81426724500506</c:v>
                </c:pt>
                <c:pt idx="3">
                  <c:v>101.23769981009376</c:v>
                </c:pt>
                <c:pt idx="4">
                  <c:v>102.11493242782493</c:v>
                </c:pt>
                <c:pt idx="5">
                  <c:v>102.63233481807292</c:v>
                </c:pt>
                <c:pt idx="6">
                  <c:v>102.36265615721027</c:v>
                </c:pt>
                <c:pt idx="7">
                  <c:v>101.81632719032763</c:v>
                </c:pt>
                <c:pt idx="8">
                  <c:v>102.47536001624751</c:v>
                </c:pt>
                <c:pt idx="9">
                  <c:v>103.42304070643415</c:v>
                </c:pt>
                <c:pt idx="10">
                  <c:v>103.14594795245893</c:v>
                </c:pt>
                <c:pt idx="11">
                  <c:v>104.11038123515559</c:v>
                </c:pt>
                <c:pt idx="12">
                  <c:v>106.04450018237561</c:v>
                </c:pt>
                <c:pt idx="13">
                  <c:v>105.12500874927449</c:v>
                </c:pt>
                <c:pt idx="14">
                  <c:v>105.4581251213406</c:v>
                </c:pt>
                <c:pt idx="15">
                  <c:v>105.4622871238239</c:v>
                </c:pt>
                <c:pt idx="16">
                  <c:v>106.74407318403168</c:v>
                </c:pt>
                <c:pt idx="17">
                  <c:v>107.06391489259484</c:v>
                </c:pt>
                <c:pt idx="18">
                  <c:v>107.00980772373011</c:v>
                </c:pt>
                <c:pt idx="19">
                  <c:v>108.00668690629611</c:v>
                </c:pt>
                <c:pt idx="20">
                  <c:v>106.31038777116166</c:v>
                </c:pt>
                <c:pt idx="21">
                  <c:v>102.67090507025154</c:v>
                </c:pt>
                <c:pt idx="22">
                  <c:v>106.88929503829804</c:v>
                </c:pt>
                <c:pt idx="23">
                  <c:v>107.54536146750371</c:v>
                </c:pt>
                <c:pt idx="24">
                  <c:v>108.17475725654188</c:v>
                </c:pt>
                <c:pt idx="25">
                  <c:v>110.72610294811514</c:v>
                </c:pt>
                <c:pt idx="26">
                  <c:v>113.15920850647537</c:v>
                </c:pt>
                <c:pt idx="27">
                  <c:v>114.4857822555994</c:v>
                </c:pt>
                <c:pt idx="28">
                  <c:v>115.31481795539844</c:v>
                </c:pt>
                <c:pt idx="29">
                  <c:v>115.99853146922963</c:v>
                </c:pt>
                <c:pt idx="30">
                  <c:v>116.57654595937674</c:v>
                </c:pt>
                <c:pt idx="31">
                  <c:v>116.77458122775701</c:v>
                </c:pt>
                <c:pt idx="32">
                  <c:v>117.9427249843374</c:v>
                </c:pt>
                <c:pt idx="33">
                  <c:v>117.5991070634574</c:v>
                </c:pt>
                <c:pt idx="34">
                  <c:v>117.55283523733806</c:v>
                </c:pt>
                <c:pt idx="35">
                  <c:v>117.22153550691368</c:v>
                </c:pt>
                <c:pt idx="36">
                  <c:v>118.2033629927689</c:v>
                </c:pt>
                <c:pt idx="37">
                  <c:v>116.87922108607466</c:v>
                </c:pt>
                <c:pt idx="38">
                  <c:v>117.36520966635331</c:v>
                </c:pt>
                <c:pt idx="39">
                  <c:v>117.10851680906138</c:v>
                </c:pt>
                <c:pt idx="40">
                  <c:v>116.73987220454902</c:v>
                </c:pt>
                <c:pt idx="41">
                  <c:v>117.4469274778962</c:v>
                </c:pt>
              </c:numCache>
            </c:numRef>
          </c:val>
          <c:smooth val="0"/>
          <c:extLst>
            <c:ext xmlns:c16="http://schemas.microsoft.com/office/drawing/2014/chart" uri="{C3380CC4-5D6E-409C-BE32-E72D297353CC}">
              <c16:uniqueId val="{00000002-3B65-4671-AB38-3A71446AEBAD}"/>
            </c:ext>
          </c:extLst>
        </c:ser>
        <c:ser>
          <c:idx val="3"/>
          <c:order val="3"/>
          <c:tx>
            <c:strRef>
              <c:f>'Données graph 1 et 3'!$AP$8:$AP$9</c:f>
              <c:strCache>
                <c:ptCount val="2"/>
                <c:pt idx="0">
                  <c:v>Tertiaire non marchand </c:v>
                </c:pt>
              </c:strCache>
            </c:strRef>
          </c:tx>
          <c:spPr>
            <a:ln w="28575">
              <a:solidFill>
                <a:schemeClr val="accent6">
                  <a:lumMod val="75000"/>
                </a:schemeClr>
              </a:solidFill>
              <a:prstDash val="solid"/>
            </a:ln>
          </c:spPr>
          <c:marker>
            <c:symbol val="none"/>
          </c:marker>
          <c:cat>
            <c:multiLvlStrRef>
              <c:f>'Données graph 1 et 3'!$A$10:$B$51</c:f>
              <c:multiLvlStrCache>
                <c:ptCount val="4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'Données graph 1 et 3'!$AP$10:$AP$51</c:f>
              <c:numCache>
                <c:formatCode>#\ ##0.0</c:formatCode>
                <c:ptCount val="42"/>
                <c:pt idx="0">
                  <c:v>100</c:v>
                </c:pt>
                <c:pt idx="1">
                  <c:v>100.40605833694502</c:v>
                </c:pt>
                <c:pt idx="2">
                  <c:v>100.84148793241448</c:v>
                </c:pt>
                <c:pt idx="3">
                  <c:v>101.10793183878468</c:v>
                </c:pt>
                <c:pt idx="4">
                  <c:v>101.13918772935737</c:v>
                </c:pt>
                <c:pt idx="5">
                  <c:v>101.50614860042199</c:v>
                </c:pt>
                <c:pt idx="6">
                  <c:v>101.17306307688783</c:v>
                </c:pt>
                <c:pt idx="7">
                  <c:v>101.15619406010433</c:v>
                </c:pt>
                <c:pt idx="8">
                  <c:v>101.24863754222804</c:v>
                </c:pt>
                <c:pt idx="9">
                  <c:v>101.32797573000035</c:v>
                </c:pt>
                <c:pt idx="10">
                  <c:v>101.31856828595905</c:v>
                </c:pt>
                <c:pt idx="11">
                  <c:v>100.90572677092223</c:v>
                </c:pt>
                <c:pt idx="12">
                  <c:v>100.44827916485299</c:v>
                </c:pt>
                <c:pt idx="13">
                  <c:v>99.887713963076564</c:v>
                </c:pt>
                <c:pt idx="14">
                  <c:v>99.52271838951863</c:v>
                </c:pt>
                <c:pt idx="15">
                  <c:v>99.659238863328724</c:v>
                </c:pt>
                <c:pt idx="16">
                  <c:v>99.927371028967642</c:v>
                </c:pt>
                <c:pt idx="17">
                  <c:v>100.34563348621666</c:v>
                </c:pt>
                <c:pt idx="18">
                  <c:v>101.07178860018666</c:v>
                </c:pt>
                <c:pt idx="19">
                  <c:v>101.26966992485083</c:v>
                </c:pt>
                <c:pt idx="20">
                  <c:v>101.20361395108826</c:v>
                </c:pt>
                <c:pt idx="21">
                  <c:v>99.940084703589974</c:v>
                </c:pt>
                <c:pt idx="22">
                  <c:v>100.93192126154074</c:v>
                </c:pt>
                <c:pt idx="23">
                  <c:v>101.10514270342739</c:v>
                </c:pt>
                <c:pt idx="24">
                  <c:v>101.57557151890424</c:v>
                </c:pt>
                <c:pt idx="25">
                  <c:v>101.90697794981615</c:v>
                </c:pt>
                <c:pt idx="26">
                  <c:v>102.40134249344169</c:v>
                </c:pt>
                <c:pt idx="27">
                  <c:v>102.63654833711485</c:v>
                </c:pt>
                <c:pt idx="28">
                  <c:v>102.85952118875285</c:v>
                </c:pt>
                <c:pt idx="29">
                  <c:v>103.29923854065652</c:v>
                </c:pt>
                <c:pt idx="30">
                  <c:v>103.59218846322942</c:v>
                </c:pt>
                <c:pt idx="31">
                  <c:v>104.40752964659808</c:v>
                </c:pt>
                <c:pt idx="32">
                  <c:v>104.7464092848583</c:v>
                </c:pt>
                <c:pt idx="33">
                  <c:v>105.145090306402</c:v>
                </c:pt>
                <c:pt idx="34">
                  <c:v>105.75690101551025</c:v>
                </c:pt>
                <c:pt idx="35">
                  <c:v>106.18405650533613</c:v>
                </c:pt>
                <c:pt idx="36">
                  <c:v>106.47748094393063</c:v>
                </c:pt>
                <c:pt idx="37">
                  <c:v>106.95670276071607</c:v>
                </c:pt>
                <c:pt idx="38">
                  <c:v>107.12604994747628</c:v>
                </c:pt>
                <c:pt idx="39">
                  <c:v>106.83142155240265</c:v>
                </c:pt>
                <c:pt idx="40">
                  <c:v>107.13975534715965</c:v>
                </c:pt>
                <c:pt idx="41">
                  <c:v>107.1190637941115</c:v>
                </c:pt>
              </c:numCache>
            </c:numRef>
          </c:val>
          <c:smooth val="0"/>
          <c:extLst>
            <c:ext xmlns:c16="http://schemas.microsoft.com/office/drawing/2014/chart" uri="{C3380CC4-5D6E-409C-BE32-E72D297353CC}">
              <c16:uniqueId val="{00000003-3B65-4671-AB38-3A71446AEBAD}"/>
            </c:ext>
          </c:extLst>
        </c:ser>
        <c:dLbls>
          <c:showLegendKey val="0"/>
          <c:showVal val="0"/>
          <c:showCatName val="0"/>
          <c:showSerName val="0"/>
          <c:showPercent val="0"/>
          <c:showBubbleSize val="0"/>
        </c:dLbls>
        <c:smooth val="0"/>
        <c:axId val="211346944"/>
        <c:axId val="211348480"/>
      </c:lineChart>
      <c:catAx>
        <c:axId val="211346944"/>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211348480"/>
        <c:crossesAt val="100"/>
        <c:auto val="0"/>
        <c:lblAlgn val="ctr"/>
        <c:lblOffset val="100"/>
        <c:tickLblSkip val="1"/>
        <c:tickMarkSkip val="1"/>
        <c:noMultiLvlLbl val="0"/>
      </c:catAx>
      <c:valAx>
        <c:axId val="211348480"/>
        <c:scaling>
          <c:orientation val="minMax"/>
          <c:max val="124"/>
          <c:min val="98"/>
        </c:scaling>
        <c:delete val="0"/>
        <c:axPos val="l"/>
        <c:majorGridlines>
          <c:spPr>
            <a:ln>
              <a:prstDash val="sysDash"/>
            </a:ln>
          </c:spPr>
        </c:majorGridlines>
        <c:numFmt formatCode="#,##0" sourceLinked="0"/>
        <c:majorTickMark val="out"/>
        <c:minorTickMark val="none"/>
        <c:tickLblPos val="nextTo"/>
        <c:crossAx val="211346944"/>
        <c:crosses val="autoZero"/>
        <c:crossBetween val="midCat"/>
        <c:majorUnit val="2"/>
      </c:valAx>
    </c:plotArea>
    <c:legend>
      <c:legendPos val="r"/>
      <c:layout>
        <c:manualLayout>
          <c:xMode val="edge"/>
          <c:yMode val="edge"/>
          <c:x val="3.2670454545454551E-2"/>
          <c:y val="0.18066157760814217"/>
          <c:w val="0.95596590909090906"/>
          <c:h val="8.142493638676846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nchor="t" anchorCtr="1"/>
          <a:lstStyle/>
          <a:p>
            <a:pPr>
              <a:defRPr sz="1000" b="0" i="0" u="none" strike="noStrike" baseline="0">
                <a:solidFill>
                  <a:srgbClr val="000000"/>
                </a:solidFill>
                <a:latin typeface="Calibri"/>
                <a:ea typeface="Calibri"/>
                <a:cs typeface="Calibri"/>
              </a:defRPr>
            </a:pPr>
            <a:r>
              <a:rPr lang="fr-FR" sz="1400" b="1" i="0" baseline="0">
                <a:effectLst/>
              </a:rPr>
              <a:t>Contrat d'apprentissage commencés dans le trimestre et en cours</a:t>
            </a:r>
          </a:p>
          <a:p>
            <a:pPr>
              <a:defRPr sz="1000" b="0" i="0" u="none" strike="noStrike" baseline="0">
                <a:solidFill>
                  <a:srgbClr val="000000"/>
                </a:solidFill>
                <a:latin typeface="Calibri"/>
                <a:ea typeface="Calibri"/>
                <a:cs typeface="Calibri"/>
              </a:defRPr>
            </a:pPr>
            <a:r>
              <a:rPr lang="fr-FR" sz="1400" b="1" i="0" baseline="0">
                <a:effectLst/>
              </a:rPr>
              <a:t>au 30 juin de chaque année, dans le Var </a:t>
            </a:r>
            <a:r>
              <a:rPr lang="fr-FR" sz="1200" b="0" i="1" baseline="0">
                <a:effectLst/>
              </a:rPr>
              <a:t>(données brutes, en nombre)</a:t>
            </a:r>
            <a:endParaRPr lang="fr-FR" sz="1200" b="0" i="1">
              <a:effectLst/>
            </a:endParaRPr>
          </a:p>
        </c:rich>
      </c:tx>
      <c:layout>
        <c:manualLayout>
          <c:xMode val="edge"/>
          <c:yMode val="edge"/>
          <c:x val="0.12417152717021483"/>
          <c:y val="2.0435466400033332E-2"/>
        </c:manualLayout>
      </c:layout>
      <c:overlay val="0"/>
      <c:spPr>
        <a:noFill/>
        <a:ln w="25400">
          <a:noFill/>
        </a:ln>
      </c:spPr>
    </c:title>
    <c:autoTitleDeleted val="0"/>
    <c:plotArea>
      <c:layout>
        <c:manualLayout>
          <c:layoutTarget val="inner"/>
          <c:xMode val="edge"/>
          <c:yMode val="edge"/>
          <c:x val="6.1589781983542202E-2"/>
          <c:y val="0.22718177019598126"/>
          <c:w val="0.93016067977190131"/>
          <c:h val="0.45357743553426189"/>
        </c:manualLayout>
      </c:layout>
      <c:barChart>
        <c:barDir val="col"/>
        <c:grouping val="stacked"/>
        <c:varyColors val="0"/>
        <c:ser>
          <c:idx val="0"/>
          <c:order val="0"/>
          <c:tx>
            <c:v>Cumul des entrées sur un trimestre (échelle de gauche)</c:v>
          </c:tx>
          <c:spPr>
            <a:ln w="25400">
              <a:noFill/>
            </a:ln>
          </c:spPr>
          <c:invertIfNegative val="0"/>
          <c:cat>
            <c:multiLvlStrRef>
              <c:f>'Graph appr (trim)'!$A$3:$B$13</c:f>
              <c:multiLvlStrCache>
                <c:ptCount val="11"/>
                <c:lvl>
                  <c:pt idx="0">
                    <c:v>T2</c:v>
                  </c:pt>
                  <c:pt idx="1">
                    <c:v>T2</c:v>
                  </c:pt>
                  <c:pt idx="2">
                    <c:v>T2</c:v>
                  </c:pt>
                  <c:pt idx="3">
                    <c:v>T2</c:v>
                  </c:pt>
                  <c:pt idx="4">
                    <c:v>T2</c:v>
                  </c:pt>
                  <c:pt idx="5">
                    <c:v>T2</c:v>
                  </c:pt>
                  <c:pt idx="6">
                    <c:v>T2</c:v>
                  </c:pt>
                  <c:pt idx="7">
                    <c:v>T2</c:v>
                  </c:pt>
                  <c:pt idx="8">
                    <c:v>T2</c:v>
                  </c:pt>
                  <c:pt idx="9">
                    <c:v>T2</c:v>
                  </c:pt>
                  <c:pt idx="10">
                    <c:v>T2</c:v>
                  </c:pt>
                </c:lvl>
                <c:lvl>
                  <c:pt idx="0">
                    <c:v>2015</c:v>
                  </c:pt>
                  <c:pt idx="1">
                    <c:v>2016</c:v>
                  </c:pt>
                  <c:pt idx="2">
                    <c:v>2017</c:v>
                  </c:pt>
                  <c:pt idx="3">
                    <c:v>2018</c:v>
                  </c:pt>
                  <c:pt idx="4">
                    <c:v>2019</c:v>
                  </c:pt>
                  <c:pt idx="5">
                    <c:v>2020</c:v>
                  </c:pt>
                  <c:pt idx="6">
                    <c:v>2021</c:v>
                  </c:pt>
                  <c:pt idx="7">
                    <c:v>2022</c:v>
                  </c:pt>
                  <c:pt idx="8">
                    <c:v>2023</c:v>
                  </c:pt>
                  <c:pt idx="9">
                    <c:v>2024</c:v>
                  </c:pt>
                  <c:pt idx="10">
                    <c:v>2025</c:v>
                  </c:pt>
                </c:lvl>
              </c:multiLvlStrCache>
            </c:multiLvlStrRef>
          </c:cat>
          <c:val>
            <c:numRef>
              <c:f>'Graph appr (trim)'!$M$3:$M$13</c:f>
              <c:numCache>
                <c:formatCode>#,##0</c:formatCode>
                <c:ptCount val="11"/>
                <c:pt idx="0">
                  <c:v>102</c:v>
                </c:pt>
                <c:pt idx="1">
                  <c:v>114</c:v>
                </c:pt>
                <c:pt idx="2">
                  <c:v>98</c:v>
                </c:pt>
                <c:pt idx="3">
                  <c:v>131</c:v>
                </c:pt>
                <c:pt idx="4">
                  <c:v>839</c:v>
                </c:pt>
                <c:pt idx="5">
                  <c:v>112</c:v>
                </c:pt>
                <c:pt idx="6">
                  <c:v>492</c:v>
                </c:pt>
                <c:pt idx="7">
                  <c:v>677</c:v>
                </c:pt>
                <c:pt idx="8">
                  <c:v>603</c:v>
                </c:pt>
                <c:pt idx="9">
                  <c:v>723</c:v>
                </c:pt>
                <c:pt idx="10">
                  <c:v>733</c:v>
                </c:pt>
              </c:numCache>
            </c:numRef>
          </c:val>
          <c:extLst>
            <c:ext xmlns:c16="http://schemas.microsoft.com/office/drawing/2014/chart" uri="{C3380CC4-5D6E-409C-BE32-E72D297353CC}">
              <c16:uniqueId val="{00000000-C7C6-416B-B164-E13D5611ABB9}"/>
            </c:ext>
          </c:extLst>
        </c:ser>
        <c:dLbls>
          <c:showLegendKey val="0"/>
          <c:showVal val="0"/>
          <c:showCatName val="0"/>
          <c:showSerName val="0"/>
          <c:showPercent val="0"/>
          <c:showBubbleSize val="0"/>
        </c:dLbls>
        <c:gapWidth val="150"/>
        <c:overlap val="100"/>
        <c:axId val="1240039760"/>
        <c:axId val="1"/>
      </c:barChart>
      <c:lineChart>
        <c:grouping val="standard"/>
        <c:varyColors val="0"/>
        <c:ser>
          <c:idx val="1"/>
          <c:order val="1"/>
          <c:tx>
            <c:v>Stocks de bénéficiaires en fin de 2e trimestres (échelle de droite)</c:v>
          </c:tx>
          <c:spPr>
            <a:ln>
              <a:solidFill>
                <a:srgbClr val="F79646">
                  <a:lumMod val="75000"/>
                </a:srgbClr>
              </a:solidFill>
            </a:ln>
          </c:spPr>
          <c:marker>
            <c:symbol val="none"/>
          </c:marker>
          <c:cat>
            <c:multiLvlStrRef>
              <c:f>'Graph appr (trim)'!$A$3:$B$13</c:f>
              <c:multiLvlStrCache>
                <c:ptCount val="11"/>
                <c:lvl>
                  <c:pt idx="0">
                    <c:v>T2</c:v>
                  </c:pt>
                  <c:pt idx="1">
                    <c:v>T2</c:v>
                  </c:pt>
                  <c:pt idx="2">
                    <c:v>T2</c:v>
                  </c:pt>
                  <c:pt idx="3">
                    <c:v>T2</c:v>
                  </c:pt>
                  <c:pt idx="4">
                    <c:v>T2</c:v>
                  </c:pt>
                  <c:pt idx="5">
                    <c:v>T2</c:v>
                  </c:pt>
                  <c:pt idx="6">
                    <c:v>T2</c:v>
                  </c:pt>
                  <c:pt idx="7">
                    <c:v>T2</c:v>
                  </c:pt>
                  <c:pt idx="8">
                    <c:v>T2</c:v>
                  </c:pt>
                  <c:pt idx="9">
                    <c:v>T2</c:v>
                  </c:pt>
                  <c:pt idx="10">
                    <c:v>T2</c:v>
                  </c:pt>
                </c:lvl>
                <c:lvl>
                  <c:pt idx="0">
                    <c:v>2015</c:v>
                  </c:pt>
                  <c:pt idx="1">
                    <c:v>2016</c:v>
                  </c:pt>
                  <c:pt idx="2">
                    <c:v>2017</c:v>
                  </c:pt>
                  <c:pt idx="3">
                    <c:v>2018</c:v>
                  </c:pt>
                  <c:pt idx="4">
                    <c:v>2019</c:v>
                  </c:pt>
                  <c:pt idx="5">
                    <c:v>2020</c:v>
                  </c:pt>
                  <c:pt idx="6">
                    <c:v>2021</c:v>
                  </c:pt>
                  <c:pt idx="7">
                    <c:v>2022</c:v>
                  </c:pt>
                  <c:pt idx="8">
                    <c:v>2023</c:v>
                  </c:pt>
                  <c:pt idx="9">
                    <c:v>2024</c:v>
                  </c:pt>
                  <c:pt idx="10">
                    <c:v>2025</c:v>
                  </c:pt>
                </c:lvl>
              </c:multiLvlStrCache>
            </c:multiLvlStrRef>
          </c:cat>
          <c:val>
            <c:numRef>
              <c:f>'Graph appr (trim)'!$N$3:$N$13</c:f>
              <c:numCache>
                <c:formatCode>#,##0</c:formatCode>
                <c:ptCount val="11"/>
                <c:pt idx="0">
                  <c:v>5449</c:v>
                </c:pt>
                <c:pt idx="1">
                  <c:v>5360</c:v>
                </c:pt>
                <c:pt idx="2">
                  <c:v>5400</c:v>
                </c:pt>
                <c:pt idx="3">
                  <c:v>5262</c:v>
                </c:pt>
                <c:pt idx="4">
                  <c:v>5417</c:v>
                </c:pt>
                <c:pt idx="5">
                  <c:v>5787</c:v>
                </c:pt>
                <c:pt idx="6">
                  <c:v>8417</c:v>
                </c:pt>
                <c:pt idx="7">
                  <c:v>10122</c:v>
                </c:pt>
                <c:pt idx="8">
                  <c:v>11025</c:v>
                </c:pt>
                <c:pt idx="9">
                  <c:v>11510</c:v>
                </c:pt>
                <c:pt idx="10">
                  <c:v>11840</c:v>
                </c:pt>
              </c:numCache>
            </c:numRef>
          </c:val>
          <c:smooth val="0"/>
          <c:extLst>
            <c:ext xmlns:c16="http://schemas.microsoft.com/office/drawing/2014/chart" uri="{C3380CC4-5D6E-409C-BE32-E72D297353CC}">
              <c16:uniqueId val="{00000001-C7C6-416B-B164-E13D5611ABB9}"/>
            </c:ext>
          </c:extLst>
        </c:ser>
        <c:dLbls>
          <c:showLegendKey val="0"/>
          <c:showVal val="0"/>
          <c:showCatName val="0"/>
          <c:showSerName val="0"/>
          <c:showPercent val="0"/>
          <c:showBubbleSize val="0"/>
        </c:dLbls>
        <c:marker val="1"/>
        <c:smooth val="0"/>
        <c:axId val="3"/>
        <c:axId val="4"/>
      </c:lineChart>
      <c:catAx>
        <c:axId val="1240039760"/>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rot="0" vert="horz"/>
          <a:lstStyle/>
          <a:p>
            <a:pPr>
              <a:defRPr sz="1000" b="0" i="0" u="none" strike="noStrike" baseline="0">
                <a:solidFill>
                  <a:srgbClr val="000000"/>
                </a:solidFill>
                <a:latin typeface="Calibri"/>
                <a:ea typeface="Calibri"/>
                <a:cs typeface="Calibri"/>
              </a:defRPr>
            </a:pPr>
            <a:endParaRPr lang="fr-FR"/>
          </a:p>
        </c:txPr>
        <c:crossAx val="1"/>
        <c:crossesAt val="0"/>
        <c:auto val="0"/>
        <c:lblAlgn val="ctr"/>
        <c:lblOffset val="100"/>
        <c:noMultiLvlLbl val="0"/>
      </c:catAx>
      <c:valAx>
        <c:axId val="1"/>
        <c:scaling>
          <c:orientation val="minMax"/>
          <c:max val="1200"/>
          <c:min val="0"/>
        </c:scaling>
        <c:delete val="0"/>
        <c:axPos val="l"/>
        <c:majorGridlines>
          <c:spPr>
            <a:ln>
              <a:prstDash val="sysDash"/>
            </a:ln>
          </c:spPr>
        </c:majorGridlines>
        <c:numFmt formatCode="#,##0" sourceLinked="0"/>
        <c:majorTickMark val="out"/>
        <c:minorTickMark val="none"/>
        <c:tickLblPos val="nextTo"/>
        <c:txPr>
          <a:bodyPr rot="0" vert="horz"/>
          <a:lstStyle/>
          <a:p>
            <a:pPr>
              <a:defRPr sz="1000" b="0" i="0" u="none" strike="noStrike" baseline="0">
                <a:solidFill>
                  <a:schemeClr val="accent1">
                    <a:lumMod val="75000"/>
                  </a:schemeClr>
                </a:solidFill>
                <a:latin typeface="Calibri"/>
                <a:ea typeface="Calibri"/>
                <a:cs typeface="Calibri"/>
              </a:defRPr>
            </a:pPr>
            <a:endParaRPr lang="fr-FR"/>
          </a:p>
        </c:txPr>
        <c:crossAx val="1240039760"/>
        <c:crosses val="autoZero"/>
        <c:crossBetween val="between"/>
        <c:majorUnit val="200"/>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scaling>
        <c:delete val="0"/>
        <c:axPos val="r"/>
        <c:numFmt formatCode="#,##0" sourceLinked="1"/>
        <c:majorTickMark val="out"/>
        <c:minorTickMark val="none"/>
        <c:tickLblPos val="nextTo"/>
        <c:txPr>
          <a:bodyPr/>
          <a:lstStyle/>
          <a:p>
            <a:pPr>
              <a:defRPr>
                <a:solidFill>
                  <a:schemeClr val="accent6">
                    <a:lumMod val="75000"/>
                  </a:schemeClr>
                </a:solidFill>
              </a:defRPr>
            </a:pPr>
            <a:endParaRPr lang="fr-FR"/>
          </a:p>
        </c:txPr>
        <c:crossAx val="3"/>
        <c:crosses val="max"/>
        <c:crossBetween val="between"/>
      </c:valAx>
    </c:plotArea>
    <c:legend>
      <c:legendPos val="r"/>
      <c:layout>
        <c:manualLayout>
          <c:xMode val="edge"/>
          <c:yMode val="edge"/>
          <c:x val="6.0170310182649797E-3"/>
          <c:y val="0.13882222184448056"/>
          <c:w val="0.86526566817461548"/>
          <c:h val="5.3986419606186886E-2"/>
        </c:manualLayout>
      </c:layout>
      <c:overlay val="0"/>
      <c:spPr>
        <a:noFill/>
      </c:spPr>
      <c:txPr>
        <a:bodyPr/>
        <a:lstStyle/>
        <a:p>
          <a:pPr>
            <a:defRPr sz="1100" b="0" i="0" u="none" strike="noStrike" baseline="0">
              <a:solidFill>
                <a:srgbClr val="000000"/>
              </a:solidFill>
              <a:latin typeface="Calibri"/>
              <a:ea typeface="Calibri"/>
              <a:cs typeface="Calibri"/>
            </a:defRPr>
          </a:pPr>
          <a:endParaRPr lang="fr-FR"/>
        </a:p>
      </c:txPr>
    </c:legend>
    <c:plotVisOnly val="1"/>
    <c:dispBlanksAs val="gap"/>
    <c:showDLblsOverMax val="0"/>
  </c:chart>
  <c:spPr>
    <a:solidFill>
      <a:sysClr val="window" lastClr="FFFFFF"/>
    </a:solidFill>
  </c:spPr>
  <c:txPr>
    <a:bodyPr/>
    <a:lstStyle/>
    <a:p>
      <a:pPr>
        <a:defRPr sz="1000" b="0" i="0" u="none" strike="noStrike" baseline="0">
          <a:solidFill>
            <a:srgbClr val="000000"/>
          </a:solidFill>
          <a:latin typeface="Calibri"/>
          <a:ea typeface="Calibri"/>
          <a:cs typeface="Calibri"/>
        </a:defRPr>
      </a:pPr>
      <a:endParaRPr lang="fr-FR"/>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00"/>
            </a:pPr>
            <a:r>
              <a:rPr lang="fr-FR" sz="1500"/>
              <a:t>Taux de chômage dans le Var </a:t>
            </a:r>
            <a:r>
              <a:rPr lang="fr-FR" sz="1500" b="0" i="1"/>
              <a:t>(en %)</a:t>
            </a:r>
          </a:p>
        </c:rich>
      </c:tx>
      <c:layout>
        <c:manualLayout>
          <c:xMode val="edge"/>
          <c:yMode val="edge"/>
          <c:x val="0.30595121993790675"/>
          <c:y val="1.1956623503242907E-2"/>
        </c:manualLayout>
      </c:layout>
      <c:overlay val="0"/>
      <c:spPr>
        <a:noFill/>
        <a:ln w="25400">
          <a:noFill/>
        </a:ln>
      </c:spPr>
    </c:title>
    <c:autoTitleDeleted val="0"/>
    <c:plotArea>
      <c:layout>
        <c:manualLayout>
          <c:layoutTarget val="inner"/>
          <c:xMode val="edge"/>
          <c:yMode val="edge"/>
          <c:x val="9.1272816750178953E-2"/>
          <c:y val="0.17602012766155709"/>
          <c:w val="0.83764367816092811"/>
          <c:h val="0.52814114212054852"/>
        </c:manualLayout>
      </c:layout>
      <c:lineChart>
        <c:grouping val="standard"/>
        <c:varyColors val="0"/>
        <c:ser>
          <c:idx val="0"/>
          <c:order val="0"/>
          <c:tx>
            <c:v>Provence-Alpes-Côte d'Azur</c:v>
          </c:tx>
          <c:spPr>
            <a:ln w="25400">
              <a:solidFill>
                <a:schemeClr val="accent6"/>
              </a:solidFill>
              <a:prstDash val="solid"/>
            </a:ln>
          </c:spPr>
          <c:marker>
            <c:symbol val="none"/>
          </c:marker>
          <c:cat>
            <c:multiLvlStrRef>
              <c:f>'dates trim'!$B$134:$C$300</c:f>
              <c:multiLvlStrCache>
                <c:ptCount val="51"/>
                <c:lvl>
                  <c:pt idx="0">
                    <c:v>T2</c:v>
                  </c:pt>
                  <c:pt idx="1">
                    <c:v>T3</c:v>
                  </c:pt>
                  <c:pt idx="2">
                    <c:v>T4</c:v>
                  </c:pt>
                  <c:pt idx="3">
                    <c:v>T1</c:v>
                  </c:pt>
                  <c:pt idx="4">
                    <c:v>T2</c:v>
                  </c:pt>
                  <c:pt idx="5">
                    <c:v>T3</c:v>
                  </c:pt>
                  <c:pt idx="6">
                    <c:v>T4</c:v>
                  </c:pt>
                  <c:pt idx="7">
                    <c:v>T1</c:v>
                  </c:pt>
                  <c:pt idx="8">
                    <c:v>T2</c:v>
                  </c:pt>
                  <c:pt idx="9">
                    <c:v>T3</c:v>
                  </c:pt>
                  <c:pt idx="10">
                    <c:v>T4</c:v>
                  </c:pt>
                  <c:pt idx="11">
                    <c:v>T1</c:v>
                  </c:pt>
                  <c:pt idx="12">
                    <c:v>T2</c:v>
                  </c:pt>
                  <c:pt idx="13">
                    <c:v>T3</c:v>
                  </c:pt>
                  <c:pt idx="14">
                    <c:v>T4</c:v>
                  </c:pt>
                  <c:pt idx="15">
                    <c:v>T1</c:v>
                  </c:pt>
                  <c:pt idx="16">
                    <c:v>T2</c:v>
                  </c:pt>
                  <c:pt idx="17">
                    <c:v>T3</c:v>
                  </c:pt>
                  <c:pt idx="18">
                    <c:v>T4</c:v>
                  </c:pt>
                  <c:pt idx="19">
                    <c:v>T1</c:v>
                  </c:pt>
                  <c:pt idx="20">
                    <c:v>T2</c:v>
                  </c:pt>
                  <c:pt idx="21">
                    <c:v>T3</c:v>
                  </c:pt>
                  <c:pt idx="22">
                    <c:v>T4</c:v>
                  </c:pt>
                  <c:pt idx="23">
                    <c:v>T1</c:v>
                  </c:pt>
                  <c:pt idx="24">
                    <c:v>T2</c:v>
                  </c:pt>
                  <c:pt idx="25">
                    <c:v>T3</c:v>
                  </c:pt>
                  <c:pt idx="26">
                    <c:v>T4</c:v>
                  </c:pt>
                  <c:pt idx="27">
                    <c:v>T1</c:v>
                  </c:pt>
                  <c:pt idx="28">
                    <c:v>T2</c:v>
                  </c:pt>
                  <c:pt idx="29">
                    <c:v>T3</c:v>
                  </c:pt>
                  <c:pt idx="30">
                    <c:v>T4</c:v>
                  </c:pt>
                  <c:pt idx="31">
                    <c:v>T1</c:v>
                  </c:pt>
                  <c:pt idx="32">
                    <c:v>T2</c:v>
                  </c:pt>
                  <c:pt idx="33">
                    <c:v>T3</c:v>
                  </c:pt>
                  <c:pt idx="34">
                    <c:v>T4</c:v>
                  </c:pt>
                  <c:pt idx="35">
                    <c:v>T1</c:v>
                  </c:pt>
                  <c:pt idx="36">
                    <c:v>T2</c:v>
                  </c:pt>
                  <c:pt idx="37">
                    <c:v>T3</c:v>
                  </c:pt>
                  <c:pt idx="38">
                    <c:v>T4</c:v>
                  </c:pt>
                  <c:pt idx="39">
                    <c:v>T1</c:v>
                  </c:pt>
                  <c:pt idx="40">
                    <c:v>T2</c:v>
                  </c:pt>
                  <c:pt idx="41">
                    <c:v>T3</c:v>
                  </c:pt>
                  <c:pt idx="42">
                    <c:v>T4</c:v>
                  </c:pt>
                  <c:pt idx="43">
                    <c:v>T1</c:v>
                  </c:pt>
                  <c:pt idx="44">
                    <c:v>T2</c:v>
                  </c:pt>
                  <c:pt idx="45">
                    <c:v>T3</c:v>
                  </c:pt>
                  <c:pt idx="46">
                    <c:v>T4</c:v>
                  </c:pt>
                  <c:pt idx="47">
                    <c:v>T1</c:v>
                  </c:pt>
                  <c:pt idx="48">
                    <c:v>T2</c:v>
                  </c:pt>
                  <c:pt idx="49">
                    <c:v>T3</c:v>
                  </c:pt>
                  <c:pt idx="50">
                    <c:v>T4</c:v>
                  </c:pt>
                </c:lvl>
                <c:lvl>
                  <c:pt idx="3">
                    <c:v>2016</c:v>
                  </c:pt>
                  <c:pt idx="7">
                    <c:v>2017</c:v>
                  </c:pt>
                  <c:pt idx="11">
                    <c:v>2018</c:v>
                  </c:pt>
                  <c:pt idx="15">
                    <c:v>2019</c:v>
                  </c:pt>
                  <c:pt idx="19">
                    <c:v>2020</c:v>
                  </c:pt>
                  <c:pt idx="23">
                    <c:v>2021</c:v>
                  </c:pt>
                  <c:pt idx="27">
                    <c:v>2022</c:v>
                  </c:pt>
                  <c:pt idx="31">
                    <c:v>2023</c:v>
                  </c:pt>
                  <c:pt idx="35">
                    <c:v>2024</c:v>
                  </c:pt>
                  <c:pt idx="39">
                    <c:v>2025</c:v>
                  </c:pt>
                  <c:pt idx="43">
                    <c:v>2026</c:v>
                  </c:pt>
                  <c:pt idx="47">
                    <c:v>2027</c:v>
                  </c:pt>
                </c:lvl>
              </c:multiLvlStrCache>
            </c:multiLvlStrRef>
          </c:cat>
          <c:val>
            <c:numRef>
              <c:f>Données!$C$142:$C$182</c:f>
              <c:numCache>
                <c:formatCode>#\ ##0.0</c:formatCode>
                <c:ptCount val="41"/>
                <c:pt idx="0">
                  <c:v>11.7</c:v>
                </c:pt>
                <c:pt idx="1">
                  <c:v>11.5</c:v>
                </c:pt>
                <c:pt idx="2">
                  <c:v>11.4</c:v>
                </c:pt>
                <c:pt idx="3">
                  <c:v>11.4</c:v>
                </c:pt>
                <c:pt idx="4">
                  <c:v>11.2</c:v>
                </c:pt>
                <c:pt idx="5">
                  <c:v>11</c:v>
                </c:pt>
                <c:pt idx="6">
                  <c:v>11.4</c:v>
                </c:pt>
                <c:pt idx="7">
                  <c:v>10.9</c:v>
                </c:pt>
                <c:pt idx="8">
                  <c:v>10.8</c:v>
                </c:pt>
                <c:pt idx="9">
                  <c:v>10.8</c:v>
                </c:pt>
                <c:pt idx="10">
                  <c:v>10.3</c:v>
                </c:pt>
                <c:pt idx="11">
                  <c:v>10.6</c:v>
                </c:pt>
                <c:pt idx="12">
                  <c:v>10.4</c:v>
                </c:pt>
                <c:pt idx="13">
                  <c:v>10.199999999999999</c:v>
                </c:pt>
                <c:pt idx="14">
                  <c:v>10</c:v>
                </c:pt>
                <c:pt idx="15">
                  <c:v>10.1</c:v>
                </c:pt>
                <c:pt idx="16">
                  <c:v>9.6</c:v>
                </c:pt>
                <c:pt idx="17">
                  <c:v>9.5</c:v>
                </c:pt>
                <c:pt idx="18">
                  <c:v>9.1999999999999993</c:v>
                </c:pt>
                <c:pt idx="19">
                  <c:v>8.9</c:v>
                </c:pt>
                <c:pt idx="20">
                  <c:v>8.1999999999999993</c:v>
                </c:pt>
                <c:pt idx="21">
                  <c:v>10.1</c:v>
                </c:pt>
                <c:pt idx="22">
                  <c:v>9.1</c:v>
                </c:pt>
                <c:pt idx="23">
                  <c:v>9.1999999999999993</c:v>
                </c:pt>
                <c:pt idx="24">
                  <c:v>9.1</c:v>
                </c:pt>
                <c:pt idx="25">
                  <c:v>8.9</c:v>
                </c:pt>
                <c:pt idx="26">
                  <c:v>8.3000000000000007</c:v>
                </c:pt>
                <c:pt idx="27">
                  <c:v>8.1999999999999993</c:v>
                </c:pt>
                <c:pt idx="28">
                  <c:v>8.1999999999999993</c:v>
                </c:pt>
                <c:pt idx="29">
                  <c:v>8.1999999999999993</c:v>
                </c:pt>
                <c:pt idx="30">
                  <c:v>8</c:v>
                </c:pt>
                <c:pt idx="31">
                  <c:v>7.9</c:v>
                </c:pt>
                <c:pt idx="32">
                  <c:v>7.9</c:v>
                </c:pt>
                <c:pt idx="33">
                  <c:v>8.1</c:v>
                </c:pt>
                <c:pt idx="34">
                  <c:v>8.1999999999999993</c:v>
                </c:pt>
                <c:pt idx="35">
                  <c:v>8.1</c:v>
                </c:pt>
                <c:pt idx="36">
                  <c:v>7.8</c:v>
                </c:pt>
                <c:pt idx="37">
                  <c:v>7.9</c:v>
                </c:pt>
                <c:pt idx="38">
                  <c:v>7.8</c:v>
                </c:pt>
                <c:pt idx="39">
                  <c:v>7.9</c:v>
                </c:pt>
                <c:pt idx="40">
                  <c:v>8</c:v>
                </c:pt>
              </c:numCache>
            </c:numRef>
          </c:val>
          <c:smooth val="0"/>
          <c:extLst>
            <c:ext xmlns:c16="http://schemas.microsoft.com/office/drawing/2014/chart" uri="{C3380CC4-5D6E-409C-BE32-E72D297353CC}">
              <c16:uniqueId val="{00000000-3074-4853-A231-5842FAC15706}"/>
            </c:ext>
          </c:extLst>
        </c:ser>
        <c:ser>
          <c:idx val="1"/>
          <c:order val="1"/>
          <c:tx>
            <c:v>France métropolitaine</c:v>
          </c:tx>
          <c:spPr>
            <a:ln w="25400">
              <a:solidFill>
                <a:srgbClr val="0000FF"/>
              </a:solidFill>
              <a:prstDash val="solid"/>
            </a:ln>
          </c:spPr>
          <c:marker>
            <c:symbol val="none"/>
          </c:marker>
          <c:cat>
            <c:multiLvlStrRef>
              <c:f>'dates trim'!$B$134:$C$300</c:f>
              <c:multiLvlStrCache>
                <c:ptCount val="51"/>
                <c:lvl>
                  <c:pt idx="0">
                    <c:v>T2</c:v>
                  </c:pt>
                  <c:pt idx="1">
                    <c:v>T3</c:v>
                  </c:pt>
                  <c:pt idx="2">
                    <c:v>T4</c:v>
                  </c:pt>
                  <c:pt idx="3">
                    <c:v>T1</c:v>
                  </c:pt>
                  <c:pt idx="4">
                    <c:v>T2</c:v>
                  </c:pt>
                  <c:pt idx="5">
                    <c:v>T3</c:v>
                  </c:pt>
                  <c:pt idx="6">
                    <c:v>T4</c:v>
                  </c:pt>
                  <c:pt idx="7">
                    <c:v>T1</c:v>
                  </c:pt>
                  <c:pt idx="8">
                    <c:v>T2</c:v>
                  </c:pt>
                  <c:pt idx="9">
                    <c:v>T3</c:v>
                  </c:pt>
                  <c:pt idx="10">
                    <c:v>T4</c:v>
                  </c:pt>
                  <c:pt idx="11">
                    <c:v>T1</c:v>
                  </c:pt>
                  <c:pt idx="12">
                    <c:v>T2</c:v>
                  </c:pt>
                  <c:pt idx="13">
                    <c:v>T3</c:v>
                  </c:pt>
                  <c:pt idx="14">
                    <c:v>T4</c:v>
                  </c:pt>
                  <c:pt idx="15">
                    <c:v>T1</c:v>
                  </c:pt>
                  <c:pt idx="16">
                    <c:v>T2</c:v>
                  </c:pt>
                  <c:pt idx="17">
                    <c:v>T3</c:v>
                  </c:pt>
                  <c:pt idx="18">
                    <c:v>T4</c:v>
                  </c:pt>
                  <c:pt idx="19">
                    <c:v>T1</c:v>
                  </c:pt>
                  <c:pt idx="20">
                    <c:v>T2</c:v>
                  </c:pt>
                  <c:pt idx="21">
                    <c:v>T3</c:v>
                  </c:pt>
                  <c:pt idx="22">
                    <c:v>T4</c:v>
                  </c:pt>
                  <c:pt idx="23">
                    <c:v>T1</c:v>
                  </c:pt>
                  <c:pt idx="24">
                    <c:v>T2</c:v>
                  </c:pt>
                  <c:pt idx="25">
                    <c:v>T3</c:v>
                  </c:pt>
                  <c:pt idx="26">
                    <c:v>T4</c:v>
                  </c:pt>
                  <c:pt idx="27">
                    <c:v>T1</c:v>
                  </c:pt>
                  <c:pt idx="28">
                    <c:v>T2</c:v>
                  </c:pt>
                  <c:pt idx="29">
                    <c:v>T3</c:v>
                  </c:pt>
                  <c:pt idx="30">
                    <c:v>T4</c:v>
                  </c:pt>
                  <c:pt idx="31">
                    <c:v>T1</c:v>
                  </c:pt>
                  <c:pt idx="32">
                    <c:v>T2</c:v>
                  </c:pt>
                  <c:pt idx="33">
                    <c:v>T3</c:v>
                  </c:pt>
                  <c:pt idx="34">
                    <c:v>T4</c:v>
                  </c:pt>
                  <c:pt idx="35">
                    <c:v>T1</c:v>
                  </c:pt>
                  <c:pt idx="36">
                    <c:v>T2</c:v>
                  </c:pt>
                  <c:pt idx="37">
                    <c:v>T3</c:v>
                  </c:pt>
                  <c:pt idx="38">
                    <c:v>T4</c:v>
                  </c:pt>
                  <c:pt idx="39">
                    <c:v>T1</c:v>
                  </c:pt>
                  <c:pt idx="40">
                    <c:v>T2</c:v>
                  </c:pt>
                  <c:pt idx="41">
                    <c:v>T3</c:v>
                  </c:pt>
                  <c:pt idx="42">
                    <c:v>T4</c:v>
                  </c:pt>
                  <c:pt idx="43">
                    <c:v>T1</c:v>
                  </c:pt>
                  <c:pt idx="44">
                    <c:v>T2</c:v>
                  </c:pt>
                  <c:pt idx="45">
                    <c:v>T3</c:v>
                  </c:pt>
                  <c:pt idx="46">
                    <c:v>T4</c:v>
                  </c:pt>
                  <c:pt idx="47">
                    <c:v>T1</c:v>
                  </c:pt>
                  <c:pt idx="48">
                    <c:v>T2</c:v>
                  </c:pt>
                  <c:pt idx="49">
                    <c:v>T3</c:v>
                  </c:pt>
                  <c:pt idx="50">
                    <c:v>T4</c:v>
                  </c:pt>
                </c:lvl>
                <c:lvl>
                  <c:pt idx="3">
                    <c:v>2016</c:v>
                  </c:pt>
                  <c:pt idx="7">
                    <c:v>2017</c:v>
                  </c:pt>
                  <c:pt idx="11">
                    <c:v>2018</c:v>
                  </c:pt>
                  <c:pt idx="15">
                    <c:v>2019</c:v>
                  </c:pt>
                  <c:pt idx="19">
                    <c:v>2020</c:v>
                  </c:pt>
                  <c:pt idx="23">
                    <c:v>2021</c:v>
                  </c:pt>
                  <c:pt idx="27">
                    <c:v>2022</c:v>
                  </c:pt>
                  <c:pt idx="31">
                    <c:v>2023</c:v>
                  </c:pt>
                  <c:pt idx="35">
                    <c:v>2024</c:v>
                  </c:pt>
                  <c:pt idx="39">
                    <c:v>2025</c:v>
                  </c:pt>
                  <c:pt idx="43">
                    <c:v>2026</c:v>
                  </c:pt>
                  <c:pt idx="47">
                    <c:v>2027</c:v>
                  </c:pt>
                </c:lvl>
              </c:multiLvlStrCache>
            </c:multiLvlStrRef>
          </c:cat>
          <c:val>
            <c:numRef>
              <c:f>Données!$B$142:$B$182</c:f>
              <c:numCache>
                <c:formatCode>#\ ##0.0</c:formatCode>
                <c:ptCount val="41"/>
                <c:pt idx="0">
                  <c:v>10.199999999999999</c:v>
                </c:pt>
                <c:pt idx="1">
                  <c:v>10</c:v>
                </c:pt>
                <c:pt idx="2">
                  <c:v>9.9</c:v>
                </c:pt>
                <c:pt idx="3">
                  <c:v>9.9</c:v>
                </c:pt>
                <c:pt idx="4">
                  <c:v>9.6999999999999993</c:v>
                </c:pt>
                <c:pt idx="5">
                  <c:v>9.6</c:v>
                </c:pt>
                <c:pt idx="6">
                  <c:v>9.6999999999999993</c:v>
                </c:pt>
                <c:pt idx="7">
                  <c:v>9.3000000000000007</c:v>
                </c:pt>
                <c:pt idx="8">
                  <c:v>9.1999999999999993</c:v>
                </c:pt>
                <c:pt idx="9">
                  <c:v>9.1999999999999993</c:v>
                </c:pt>
                <c:pt idx="10">
                  <c:v>8.6999999999999993</c:v>
                </c:pt>
                <c:pt idx="11">
                  <c:v>9</c:v>
                </c:pt>
                <c:pt idx="12">
                  <c:v>8.8000000000000007</c:v>
                </c:pt>
                <c:pt idx="13">
                  <c:v>8.6</c:v>
                </c:pt>
                <c:pt idx="14">
                  <c:v>8.5</c:v>
                </c:pt>
                <c:pt idx="15">
                  <c:v>8.5</c:v>
                </c:pt>
                <c:pt idx="16">
                  <c:v>8.1999999999999993</c:v>
                </c:pt>
                <c:pt idx="17">
                  <c:v>8.1</c:v>
                </c:pt>
                <c:pt idx="18">
                  <c:v>7.9</c:v>
                </c:pt>
                <c:pt idx="19">
                  <c:v>7.7</c:v>
                </c:pt>
                <c:pt idx="20">
                  <c:v>7.1</c:v>
                </c:pt>
                <c:pt idx="21">
                  <c:v>8.6999999999999993</c:v>
                </c:pt>
                <c:pt idx="22">
                  <c:v>7.9</c:v>
                </c:pt>
                <c:pt idx="23">
                  <c:v>8</c:v>
                </c:pt>
                <c:pt idx="24">
                  <c:v>7.7</c:v>
                </c:pt>
                <c:pt idx="25">
                  <c:v>7.7</c:v>
                </c:pt>
                <c:pt idx="26">
                  <c:v>7.2</c:v>
                </c:pt>
                <c:pt idx="27">
                  <c:v>7.1</c:v>
                </c:pt>
                <c:pt idx="28">
                  <c:v>7.2</c:v>
                </c:pt>
                <c:pt idx="29">
                  <c:v>7</c:v>
                </c:pt>
                <c:pt idx="30">
                  <c:v>6.9</c:v>
                </c:pt>
                <c:pt idx="31">
                  <c:v>6.9</c:v>
                </c:pt>
                <c:pt idx="32">
                  <c:v>7</c:v>
                </c:pt>
                <c:pt idx="33">
                  <c:v>7.2</c:v>
                </c:pt>
                <c:pt idx="34">
                  <c:v>7.3</c:v>
                </c:pt>
                <c:pt idx="35">
                  <c:v>7.2</c:v>
                </c:pt>
                <c:pt idx="36">
                  <c:v>7.1</c:v>
                </c:pt>
                <c:pt idx="37">
                  <c:v>7.2</c:v>
                </c:pt>
                <c:pt idx="38">
                  <c:v>7.1</c:v>
                </c:pt>
                <c:pt idx="39">
                  <c:v>7.3</c:v>
                </c:pt>
                <c:pt idx="40">
                  <c:v>7.3</c:v>
                </c:pt>
              </c:numCache>
            </c:numRef>
          </c:val>
          <c:smooth val="0"/>
          <c:extLst>
            <c:ext xmlns:c16="http://schemas.microsoft.com/office/drawing/2014/chart" uri="{C3380CC4-5D6E-409C-BE32-E72D297353CC}">
              <c16:uniqueId val="{00000001-3074-4853-A231-5842FAC15706}"/>
            </c:ext>
          </c:extLst>
        </c:ser>
        <c:ser>
          <c:idx val="2"/>
          <c:order val="2"/>
          <c:tx>
            <c:strRef>
              <c:f>Données!$H$8</c:f>
              <c:strCache>
                <c:ptCount val="1"/>
                <c:pt idx="0">
                  <c:v>Var</c:v>
                </c:pt>
              </c:strCache>
            </c:strRef>
          </c:tx>
          <c:marker>
            <c:symbol val="none"/>
          </c:marker>
          <c:cat>
            <c:multiLvlStrRef>
              <c:f>'dates trim'!$B$134:$C$300</c:f>
              <c:multiLvlStrCache>
                <c:ptCount val="51"/>
                <c:lvl>
                  <c:pt idx="0">
                    <c:v>T2</c:v>
                  </c:pt>
                  <c:pt idx="1">
                    <c:v>T3</c:v>
                  </c:pt>
                  <c:pt idx="2">
                    <c:v>T4</c:v>
                  </c:pt>
                  <c:pt idx="3">
                    <c:v>T1</c:v>
                  </c:pt>
                  <c:pt idx="4">
                    <c:v>T2</c:v>
                  </c:pt>
                  <c:pt idx="5">
                    <c:v>T3</c:v>
                  </c:pt>
                  <c:pt idx="6">
                    <c:v>T4</c:v>
                  </c:pt>
                  <c:pt idx="7">
                    <c:v>T1</c:v>
                  </c:pt>
                  <c:pt idx="8">
                    <c:v>T2</c:v>
                  </c:pt>
                  <c:pt idx="9">
                    <c:v>T3</c:v>
                  </c:pt>
                  <c:pt idx="10">
                    <c:v>T4</c:v>
                  </c:pt>
                  <c:pt idx="11">
                    <c:v>T1</c:v>
                  </c:pt>
                  <c:pt idx="12">
                    <c:v>T2</c:v>
                  </c:pt>
                  <c:pt idx="13">
                    <c:v>T3</c:v>
                  </c:pt>
                  <c:pt idx="14">
                    <c:v>T4</c:v>
                  </c:pt>
                  <c:pt idx="15">
                    <c:v>T1</c:v>
                  </c:pt>
                  <c:pt idx="16">
                    <c:v>T2</c:v>
                  </c:pt>
                  <c:pt idx="17">
                    <c:v>T3</c:v>
                  </c:pt>
                  <c:pt idx="18">
                    <c:v>T4</c:v>
                  </c:pt>
                  <c:pt idx="19">
                    <c:v>T1</c:v>
                  </c:pt>
                  <c:pt idx="20">
                    <c:v>T2</c:v>
                  </c:pt>
                  <c:pt idx="21">
                    <c:v>T3</c:v>
                  </c:pt>
                  <c:pt idx="22">
                    <c:v>T4</c:v>
                  </c:pt>
                  <c:pt idx="23">
                    <c:v>T1</c:v>
                  </c:pt>
                  <c:pt idx="24">
                    <c:v>T2</c:v>
                  </c:pt>
                  <c:pt idx="25">
                    <c:v>T3</c:v>
                  </c:pt>
                  <c:pt idx="26">
                    <c:v>T4</c:v>
                  </c:pt>
                  <c:pt idx="27">
                    <c:v>T1</c:v>
                  </c:pt>
                  <c:pt idx="28">
                    <c:v>T2</c:v>
                  </c:pt>
                  <c:pt idx="29">
                    <c:v>T3</c:v>
                  </c:pt>
                  <c:pt idx="30">
                    <c:v>T4</c:v>
                  </c:pt>
                  <c:pt idx="31">
                    <c:v>T1</c:v>
                  </c:pt>
                  <c:pt idx="32">
                    <c:v>T2</c:v>
                  </c:pt>
                  <c:pt idx="33">
                    <c:v>T3</c:v>
                  </c:pt>
                  <c:pt idx="34">
                    <c:v>T4</c:v>
                  </c:pt>
                  <c:pt idx="35">
                    <c:v>T1</c:v>
                  </c:pt>
                  <c:pt idx="36">
                    <c:v>T2</c:v>
                  </c:pt>
                  <c:pt idx="37">
                    <c:v>T3</c:v>
                  </c:pt>
                  <c:pt idx="38">
                    <c:v>T4</c:v>
                  </c:pt>
                  <c:pt idx="39">
                    <c:v>T1</c:v>
                  </c:pt>
                  <c:pt idx="40">
                    <c:v>T2</c:v>
                  </c:pt>
                  <c:pt idx="41">
                    <c:v>T3</c:v>
                  </c:pt>
                  <c:pt idx="42">
                    <c:v>T4</c:v>
                  </c:pt>
                  <c:pt idx="43">
                    <c:v>T1</c:v>
                  </c:pt>
                  <c:pt idx="44">
                    <c:v>T2</c:v>
                  </c:pt>
                  <c:pt idx="45">
                    <c:v>T3</c:v>
                  </c:pt>
                  <c:pt idx="46">
                    <c:v>T4</c:v>
                  </c:pt>
                  <c:pt idx="47">
                    <c:v>T1</c:v>
                  </c:pt>
                  <c:pt idx="48">
                    <c:v>T2</c:v>
                  </c:pt>
                  <c:pt idx="49">
                    <c:v>T3</c:v>
                  </c:pt>
                  <c:pt idx="50">
                    <c:v>T4</c:v>
                  </c:pt>
                </c:lvl>
                <c:lvl>
                  <c:pt idx="3">
                    <c:v>2016</c:v>
                  </c:pt>
                  <c:pt idx="7">
                    <c:v>2017</c:v>
                  </c:pt>
                  <c:pt idx="11">
                    <c:v>2018</c:v>
                  </c:pt>
                  <c:pt idx="15">
                    <c:v>2019</c:v>
                  </c:pt>
                  <c:pt idx="19">
                    <c:v>2020</c:v>
                  </c:pt>
                  <c:pt idx="23">
                    <c:v>2021</c:v>
                  </c:pt>
                  <c:pt idx="27">
                    <c:v>2022</c:v>
                  </c:pt>
                  <c:pt idx="31">
                    <c:v>2023</c:v>
                  </c:pt>
                  <c:pt idx="35">
                    <c:v>2024</c:v>
                  </c:pt>
                  <c:pt idx="39">
                    <c:v>2025</c:v>
                  </c:pt>
                  <c:pt idx="43">
                    <c:v>2026</c:v>
                  </c:pt>
                  <c:pt idx="47">
                    <c:v>2027</c:v>
                  </c:pt>
                </c:lvl>
              </c:multiLvlStrCache>
            </c:multiLvlStrRef>
          </c:cat>
          <c:val>
            <c:numRef>
              <c:f>Données!$H$142:$H$182</c:f>
              <c:numCache>
                <c:formatCode>#\ ##0.0</c:formatCode>
                <c:ptCount val="41"/>
                <c:pt idx="0">
                  <c:v>11.3</c:v>
                </c:pt>
                <c:pt idx="1">
                  <c:v>11.1</c:v>
                </c:pt>
                <c:pt idx="2">
                  <c:v>11</c:v>
                </c:pt>
                <c:pt idx="3">
                  <c:v>10.9</c:v>
                </c:pt>
                <c:pt idx="4">
                  <c:v>10.7</c:v>
                </c:pt>
                <c:pt idx="5">
                  <c:v>10.6</c:v>
                </c:pt>
                <c:pt idx="6">
                  <c:v>10.9</c:v>
                </c:pt>
                <c:pt idx="7">
                  <c:v>10.4</c:v>
                </c:pt>
                <c:pt idx="8">
                  <c:v>10.3</c:v>
                </c:pt>
                <c:pt idx="9">
                  <c:v>10.199999999999999</c:v>
                </c:pt>
                <c:pt idx="10">
                  <c:v>9.8000000000000007</c:v>
                </c:pt>
                <c:pt idx="11">
                  <c:v>10.1</c:v>
                </c:pt>
                <c:pt idx="12">
                  <c:v>9.9</c:v>
                </c:pt>
                <c:pt idx="13">
                  <c:v>9.6999999999999993</c:v>
                </c:pt>
                <c:pt idx="14">
                  <c:v>9.5</c:v>
                </c:pt>
                <c:pt idx="15">
                  <c:v>9.6</c:v>
                </c:pt>
                <c:pt idx="16">
                  <c:v>9.1</c:v>
                </c:pt>
                <c:pt idx="17">
                  <c:v>9</c:v>
                </c:pt>
                <c:pt idx="18">
                  <c:v>8.6999999999999993</c:v>
                </c:pt>
                <c:pt idx="19">
                  <c:v>8.3000000000000007</c:v>
                </c:pt>
                <c:pt idx="20">
                  <c:v>7.8</c:v>
                </c:pt>
                <c:pt idx="21">
                  <c:v>9.4</c:v>
                </c:pt>
                <c:pt idx="22">
                  <c:v>8.3000000000000007</c:v>
                </c:pt>
                <c:pt idx="23">
                  <c:v>8.4</c:v>
                </c:pt>
                <c:pt idx="24">
                  <c:v>8.4</c:v>
                </c:pt>
                <c:pt idx="25">
                  <c:v>8.1</c:v>
                </c:pt>
                <c:pt idx="26">
                  <c:v>7.5</c:v>
                </c:pt>
                <c:pt idx="27">
                  <c:v>7.4</c:v>
                </c:pt>
                <c:pt idx="28">
                  <c:v>7.4</c:v>
                </c:pt>
                <c:pt idx="29">
                  <c:v>7.4</c:v>
                </c:pt>
                <c:pt idx="30">
                  <c:v>7.2</c:v>
                </c:pt>
                <c:pt idx="31">
                  <c:v>7.1</c:v>
                </c:pt>
                <c:pt idx="32">
                  <c:v>7.2</c:v>
                </c:pt>
                <c:pt idx="33">
                  <c:v>7.4</c:v>
                </c:pt>
                <c:pt idx="34">
                  <c:v>7.4</c:v>
                </c:pt>
                <c:pt idx="35">
                  <c:v>7.4</c:v>
                </c:pt>
                <c:pt idx="36">
                  <c:v>7</c:v>
                </c:pt>
                <c:pt idx="37">
                  <c:v>7.2</c:v>
                </c:pt>
                <c:pt idx="38">
                  <c:v>7.1</c:v>
                </c:pt>
                <c:pt idx="39">
                  <c:v>7.2</c:v>
                </c:pt>
                <c:pt idx="40">
                  <c:v>7.2</c:v>
                </c:pt>
              </c:numCache>
            </c:numRef>
          </c:val>
          <c:smooth val="0"/>
          <c:extLst>
            <c:ext xmlns:c16="http://schemas.microsoft.com/office/drawing/2014/chart" uri="{C3380CC4-5D6E-409C-BE32-E72D297353CC}">
              <c16:uniqueId val="{00000002-3074-4853-A231-5842FAC15706}"/>
            </c:ext>
          </c:extLst>
        </c:ser>
        <c:dLbls>
          <c:showLegendKey val="0"/>
          <c:showVal val="0"/>
          <c:showCatName val="0"/>
          <c:showSerName val="0"/>
          <c:showPercent val="0"/>
          <c:showBubbleSize val="0"/>
        </c:dLbls>
        <c:smooth val="0"/>
        <c:axId val="138875648"/>
        <c:axId val="138877184"/>
      </c:lineChart>
      <c:catAx>
        <c:axId val="138875648"/>
        <c:scaling>
          <c:orientation val="minMax"/>
        </c:scaling>
        <c:delete val="0"/>
        <c:axPos val="b"/>
        <c:majorGridlines>
          <c:spPr>
            <a:ln w="3175">
              <a:solidFill>
                <a:srgbClr val="969696"/>
              </a:solidFill>
              <a:prstDash val="sysDash"/>
            </a:ln>
          </c:spPr>
        </c:majorGridlines>
        <c:numFmt formatCode="General" sourceLinked="1"/>
        <c:majorTickMark val="cross"/>
        <c:minorTickMark val="none"/>
        <c:tickLblPos val="nextTo"/>
        <c:crossAx val="138877184"/>
        <c:crosses val="autoZero"/>
        <c:auto val="0"/>
        <c:lblAlgn val="ctr"/>
        <c:lblOffset val="100"/>
        <c:tickLblSkip val="1"/>
        <c:tickMarkSkip val="1"/>
        <c:noMultiLvlLbl val="0"/>
      </c:catAx>
      <c:valAx>
        <c:axId val="138877184"/>
        <c:scaling>
          <c:orientation val="minMax"/>
          <c:max val="12"/>
          <c:min val="6"/>
        </c:scaling>
        <c:delete val="0"/>
        <c:axPos val="l"/>
        <c:majorGridlines>
          <c:spPr>
            <a:ln>
              <a:prstDash val="sysDash"/>
            </a:ln>
          </c:spPr>
        </c:majorGridlines>
        <c:numFmt formatCode="#,##0" sourceLinked="0"/>
        <c:majorTickMark val="out"/>
        <c:minorTickMark val="none"/>
        <c:tickLblPos val="nextTo"/>
        <c:txPr>
          <a:bodyPr/>
          <a:lstStyle/>
          <a:p>
            <a:pPr>
              <a:defRPr sz="1000"/>
            </a:pPr>
            <a:endParaRPr lang="fr-FR"/>
          </a:p>
        </c:txPr>
        <c:crossAx val="138875648"/>
        <c:crosses val="autoZero"/>
        <c:crossBetween val="midCat"/>
        <c:majorUnit val="1"/>
      </c:valAx>
    </c:plotArea>
    <c:legend>
      <c:legendPos val="r"/>
      <c:layout>
        <c:manualLayout>
          <c:xMode val="edge"/>
          <c:yMode val="edge"/>
          <c:x val="9.2821671438797423E-2"/>
          <c:y val="8.6418533476673345E-2"/>
          <c:w val="0.83397727272727273"/>
          <c:h val="8.3821460187299218E-2"/>
        </c:manualLayout>
      </c:layout>
      <c:overlay val="0"/>
      <c:txPr>
        <a:bodyPr/>
        <a:lstStyle/>
        <a:p>
          <a:pPr>
            <a:defRPr sz="1200"/>
          </a:pPr>
          <a:endParaRPr lang="fr-FR"/>
        </a:p>
      </c:txPr>
    </c:legend>
    <c:plotVisOnly val="1"/>
    <c:dispBlanksAs val="gap"/>
    <c:showDLblsOverMax val="0"/>
  </c:chart>
  <c:txPr>
    <a:bodyPr/>
    <a:lstStyle/>
    <a:p>
      <a:pPr>
        <a:defRPr sz="900"/>
      </a:pPr>
      <a:endParaRPr lang="fr-FR"/>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906668268667008E-2"/>
          <c:y val="0.1861788714061014"/>
          <c:w val="0.87735585029537844"/>
          <c:h val="0.57749499622406353"/>
        </c:manualLayout>
      </c:layout>
      <c:barChart>
        <c:barDir val="col"/>
        <c:grouping val="clustered"/>
        <c:varyColors val="0"/>
        <c:ser>
          <c:idx val="0"/>
          <c:order val="0"/>
          <c:tx>
            <c:v>Taux de chômage, en % (échelle de gauche)</c:v>
          </c:tx>
          <c:spPr>
            <a:solidFill>
              <a:srgbClr val="00B0F0"/>
            </a:solidFill>
          </c:spPr>
          <c:invertIfNegative val="0"/>
          <c:dPt>
            <c:idx val="1"/>
            <c:invertIfNegative val="0"/>
            <c:bubble3D val="0"/>
            <c:extLst>
              <c:ext xmlns:c16="http://schemas.microsoft.com/office/drawing/2014/chart" uri="{C3380CC4-5D6E-409C-BE32-E72D297353CC}">
                <c16:uniqueId val="{00000000-34F8-4539-9FCA-8F74460C212D}"/>
              </c:ext>
            </c:extLst>
          </c:dPt>
          <c:dPt>
            <c:idx val="2"/>
            <c:invertIfNegative val="0"/>
            <c:bubble3D val="0"/>
            <c:spPr>
              <a:solidFill>
                <a:schemeClr val="accent6">
                  <a:lumMod val="75000"/>
                </a:schemeClr>
              </a:solidFill>
            </c:spPr>
            <c:extLst>
              <c:ext xmlns:c16="http://schemas.microsoft.com/office/drawing/2014/chart" uri="{C3380CC4-5D6E-409C-BE32-E72D297353CC}">
                <c16:uniqueId val="{00000002-34F8-4539-9FCA-8F74460C212D}"/>
              </c:ext>
            </c:extLst>
          </c:dPt>
          <c:dPt>
            <c:idx val="3"/>
            <c:invertIfNegative val="0"/>
            <c:bubble3D val="0"/>
            <c:spPr>
              <a:solidFill>
                <a:srgbClr val="0070C0"/>
              </a:solidFill>
            </c:spPr>
            <c:extLst>
              <c:ext xmlns:c16="http://schemas.microsoft.com/office/drawing/2014/chart" uri="{C3380CC4-5D6E-409C-BE32-E72D297353CC}">
                <c16:uniqueId val="{00000004-34F8-4539-9FCA-8F74460C212D}"/>
              </c:ext>
            </c:extLst>
          </c:dPt>
          <c:dPt>
            <c:idx val="4"/>
            <c:invertIfNegative val="0"/>
            <c:bubble3D val="0"/>
            <c:spPr>
              <a:solidFill>
                <a:srgbClr val="92D050"/>
              </a:solidFill>
            </c:spPr>
            <c:extLst>
              <c:ext xmlns:c16="http://schemas.microsoft.com/office/drawing/2014/chart" uri="{C3380CC4-5D6E-409C-BE32-E72D297353CC}">
                <c16:uniqueId val="{00000006-34F8-4539-9FCA-8F74460C212D}"/>
              </c:ext>
            </c:extLst>
          </c:dPt>
          <c:dPt>
            <c:idx val="5"/>
            <c:invertIfNegative val="0"/>
            <c:bubble3D val="0"/>
            <c:extLst>
              <c:ext xmlns:c16="http://schemas.microsoft.com/office/drawing/2014/chart" uri="{C3380CC4-5D6E-409C-BE32-E72D297353CC}">
                <c16:uniqueId val="{00000007-34F8-4539-9FCA-8F74460C212D}"/>
              </c:ext>
            </c:extLst>
          </c:dPt>
          <c:dPt>
            <c:idx val="6"/>
            <c:invertIfNegative val="0"/>
            <c:bubble3D val="0"/>
            <c:extLst>
              <c:ext xmlns:c16="http://schemas.microsoft.com/office/drawing/2014/chart" uri="{C3380CC4-5D6E-409C-BE32-E72D297353CC}">
                <c16:uniqueId val="{00000008-34F8-4539-9FCA-8F74460C212D}"/>
              </c:ext>
            </c:extLst>
          </c:dPt>
          <c:dPt>
            <c:idx val="7"/>
            <c:invertIfNegative val="0"/>
            <c:bubble3D val="0"/>
            <c:extLst>
              <c:ext xmlns:c16="http://schemas.microsoft.com/office/drawing/2014/chart" uri="{C3380CC4-5D6E-409C-BE32-E72D297353CC}">
                <c16:uniqueId val="{00000009-34F8-4539-9FCA-8F74460C212D}"/>
              </c:ext>
            </c:extLst>
          </c:dPt>
          <c:dPt>
            <c:idx val="8"/>
            <c:invertIfNegative val="0"/>
            <c:bubble3D val="0"/>
            <c:extLst>
              <c:ext xmlns:c16="http://schemas.microsoft.com/office/drawing/2014/chart" uri="{C3380CC4-5D6E-409C-BE32-E72D297353CC}">
                <c16:uniqueId val="{0000000A-34F8-4539-9FCA-8F74460C212D}"/>
              </c:ext>
            </c:extLst>
          </c:dPt>
          <c:dLbls>
            <c:dLbl>
              <c:idx val="0"/>
              <c:layout>
                <c:manualLayout>
                  <c:x val="0"/>
                  <c:y val="5.3655264922870313E-3"/>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4F8-4539-9FCA-8F74460C212D}"/>
                </c:ext>
              </c:extLst>
            </c:dLbl>
            <c:dLbl>
              <c:idx val="1"/>
              <c:layout>
                <c:manualLayout>
                  <c:x val="-1.8340210912425492E-3"/>
                  <c:y val="2.6827632461435278E-3"/>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4F8-4539-9FCA-8F74460C212D}"/>
                </c:ext>
              </c:extLst>
            </c:dLbl>
            <c:dLbl>
              <c:idx val="4"/>
              <c:layout>
                <c:manualLayout>
                  <c:x val="1.8340210912425492E-3"/>
                  <c:y val="5.3655264922870555E-3"/>
                </c:manualLayout>
              </c:layout>
              <c:spPr/>
              <c:txPr>
                <a:bodyPr/>
                <a:lstStyle/>
                <a:p>
                  <a:pPr>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4F8-4539-9FCA-8F74460C212D}"/>
                </c:ext>
              </c:extLst>
            </c:dLbl>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'données graphiques_trim'!$G$60:$G$66</c:f>
              <c:strCache>
                <c:ptCount val="7"/>
                <c:pt idx="0">
                  <c:v>Hérault</c:v>
                </c:pt>
                <c:pt idx="1">
                  <c:v>Pas-de-Calais</c:v>
                </c:pt>
                <c:pt idx="2">
                  <c:v>Paca</c:v>
                </c:pt>
                <c:pt idx="3">
                  <c:v>France métro.</c:v>
                </c:pt>
                <c:pt idx="4">
                  <c:v>Var</c:v>
                </c:pt>
                <c:pt idx="5">
                  <c:v>Moselle</c:v>
                </c:pt>
                <c:pt idx="6">
                  <c:v>Finistère</c:v>
                </c:pt>
              </c:strCache>
            </c:strRef>
          </c:cat>
          <c:val>
            <c:numRef>
              <c:f>'données graphiques_trim'!$H$60:$H$66</c:f>
              <c:numCache>
                <c:formatCode>#\ ##0.0</c:formatCode>
                <c:ptCount val="7"/>
                <c:pt idx="0">
                  <c:v>10.3</c:v>
                </c:pt>
                <c:pt idx="1">
                  <c:v>8.5</c:v>
                </c:pt>
                <c:pt idx="2">
                  <c:v>8</c:v>
                </c:pt>
                <c:pt idx="3">
                  <c:v>7.3</c:v>
                </c:pt>
                <c:pt idx="4">
                  <c:v>7.2</c:v>
                </c:pt>
                <c:pt idx="5">
                  <c:v>7.1</c:v>
                </c:pt>
                <c:pt idx="6">
                  <c:v>6.3</c:v>
                </c:pt>
              </c:numCache>
            </c:numRef>
          </c:val>
          <c:extLst>
            <c:ext xmlns:c16="http://schemas.microsoft.com/office/drawing/2014/chart" uri="{C3380CC4-5D6E-409C-BE32-E72D297353CC}">
              <c16:uniqueId val="{0000000C-34F8-4539-9FCA-8F74460C212D}"/>
            </c:ext>
          </c:extLst>
        </c:ser>
        <c:dLbls>
          <c:showLegendKey val="0"/>
          <c:showVal val="0"/>
          <c:showCatName val="0"/>
          <c:showSerName val="0"/>
          <c:showPercent val="0"/>
          <c:showBubbleSize val="0"/>
        </c:dLbls>
        <c:gapWidth val="150"/>
        <c:axId val="1053782976"/>
        <c:axId val="1"/>
      </c:barChart>
      <c:scatterChart>
        <c:scatterStyle val="lineMarker"/>
        <c:varyColors val="0"/>
        <c:ser>
          <c:idx val="1"/>
          <c:order val="1"/>
          <c:tx>
            <c:v>Variation trimestrielle, en point (échelle de droite)</c:v>
          </c:tx>
          <c:spPr>
            <a:ln w="28575">
              <a:noFill/>
            </a:ln>
          </c:spPr>
          <c:marker>
            <c:symbol val="square"/>
            <c:size val="7"/>
            <c:spPr>
              <a:solidFill>
                <a:schemeClr val="accent6">
                  <a:lumMod val="75000"/>
                </a:schemeClr>
              </a:solidFill>
            </c:spPr>
          </c:marker>
          <c:xVal>
            <c:strRef>
              <c:f>'données graphiques_trim'!$G$60:$G$66</c:f>
              <c:strCache>
                <c:ptCount val="7"/>
                <c:pt idx="0">
                  <c:v>Hérault</c:v>
                </c:pt>
                <c:pt idx="1">
                  <c:v>Pas-de-Calais</c:v>
                </c:pt>
                <c:pt idx="2">
                  <c:v>Paca</c:v>
                </c:pt>
                <c:pt idx="3">
                  <c:v>France métro.</c:v>
                </c:pt>
                <c:pt idx="4">
                  <c:v>Var</c:v>
                </c:pt>
                <c:pt idx="5">
                  <c:v>Moselle</c:v>
                </c:pt>
                <c:pt idx="6">
                  <c:v>Finistère</c:v>
                </c:pt>
              </c:strCache>
            </c:strRef>
          </c:xVal>
          <c:yVal>
            <c:numRef>
              <c:f>'données graphiques_trim'!$J$60:$J$66</c:f>
              <c:numCache>
                <c:formatCode>#\ ##0.0</c:formatCode>
                <c:ptCount val="7"/>
                <c:pt idx="0">
                  <c:v>0</c:v>
                </c:pt>
                <c:pt idx="1">
                  <c:v>0</c:v>
                </c:pt>
                <c:pt idx="2">
                  <c:v>9.9999999999999645E-2</c:v>
                </c:pt>
                <c:pt idx="3">
                  <c:v>0</c:v>
                </c:pt>
                <c:pt idx="4">
                  <c:v>0</c:v>
                </c:pt>
                <c:pt idx="5">
                  <c:v>0</c:v>
                </c:pt>
                <c:pt idx="6">
                  <c:v>9.9999999999999645E-2</c:v>
                </c:pt>
              </c:numCache>
            </c:numRef>
          </c:yVal>
          <c:smooth val="0"/>
          <c:extLst>
            <c:ext xmlns:c16="http://schemas.microsoft.com/office/drawing/2014/chart" uri="{C3380CC4-5D6E-409C-BE32-E72D297353CC}">
              <c16:uniqueId val="{0000000D-34F8-4539-9FCA-8F74460C212D}"/>
            </c:ext>
          </c:extLst>
        </c:ser>
        <c:dLbls>
          <c:showLegendKey val="0"/>
          <c:showVal val="0"/>
          <c:showCatName val="0"/>
          <c:showSerName val="0"/>
          <c:showPercent val="0"/>
          <c:showBubbleSize val="0"/>
        </c:dLbls>
        <c:axId val="3"/>
        <c:axId val="4"/>
      </c:scatterChart>
      <c:catAx>
        <c:axId val="1053782976"/>
        <c:scaling>
          <c:orientation val="minMax"/>
        </c:scaling>
        <c:delete val="0"/>
        <c:axPos val="b"/>
        <c:numFmt formatCode="General" sourceLinked="1"/>
        <c:majorTickMark val="out"/>
        <c:minorTickMark val="none"/>
        <c:tickLblPos val="nextTo"/>
        <c:txPr>
          <a:bodyPr/>
          <a:lstStyle/>
          <a:p>
            <a:pPr>
              <a:defRPr sz="1000"/>
            </a:pPr>
            <a:endParaRPr lang="fr-FR"/>
          </a:p>
        </c:txPr>
        <c:crossAx val="1"/>
        <c:crosses val="autoZero"/>
        <c:auto val="1"/>
        <c:lblAlgn val="ctr"/>
        <c:lblOffset val="100"/>
        <c:noMultiLvlLbl val="0"/>
      </c:catAx>
      <c:valAx>
        <c:axId val="1"/>
        <c:scaling>
          <c:orientation val="minMax"/>
          <c:max val="12"/>
        </c:scaling>
        <c:delete val="0"/>
        <c:axPos val="l"/>
        <c:majorGridlines/>
        <c:numFmt formatCode="#,##0" sourceLinked="0"/>
        <c:majorTickMark val="out"/>
        <c:minorTickMark val="none"/>
        <c:tickLblPos val="nextTo"/>
        <c:crossAx val="1053782976"/>
        <c:crosses val="autoZero"/>
        <c:crossBetween val="between"/>
        <c:majorUnit val="2"/>
      </c:valAx>
      <c:valAx>
        <c:axId val="3"/>
        <c:scaling>
          <c:orientation val="minMax"/>
        </c:scaling>
        <c:delete val="1"/>
        <c:axPos val="b"/>
        <c:majorTickMark val="out"/>
        <c:minorTickMark val="none"/>
        <c:tickLblPos val="nextTo"/>
        <c:crossAx val="4"/>
        <c:crosses val="autoZero"/>
        <c:crossBetween val="midCat"/>
      </c:valAx>
      <c:valAx>
        <c:axId val="4"/>
        <c:scaling>
          <c:orientation val="minMax"/>
          <c:max val="0.1"/>
          <c:min val="0"/>
        </c:scaling>
        <c:delete val="0"/>
        <c:axPos val="r"/>
        <c:numFmt formatCode="[Blue][&lt;0]\-&quot;&quot;0.0&quot;&quot;;[Red][&gt;0]\+&quot;&quot;0.0&quot;&quot;;0" sourceLinked="0"/>
        <c:majorTickMark val="out"/>
        <c:minorTickMark val="none"/>
        <c:tickLblPos val="nextTo"/>
        <c:crossAx val="3"/>
        <c:crosses val="max"/>
        <c:crossBetween val="midCat"/>
        <c:majorUnit val="0.1"/>
        <c:minorUnit val="0.1"/>
      </c:valAx>
    </c:plotArea>
    <c:legend>
      <c:legendPos val="r"/>
      <c:layout>
        <c:manualLayout>
          <c:xMode val="edge"/>
          <c:yMode val="edge"/>
          <c:x val="4.264229007137519E-2"/>
          <c:y val="0.12274043209387558"/>
          <c:w val="0.90099174329481169"/>
          <c:h val="5.0303500794795009E-2"/>
        </c:manualLayout>
      </c:layout>
      <c:overlay val="0"/>
      <c:txPr>
        <a:bodyPr/>
        <a:lstStyle/>
        <a:p>
          <a:pPr>
            <a:defRPr sz="1100"/>
          </a:pPr>
          <a:endParaRPr lang="fr-FR"/>
        </a:p>
      </c:txPr>
    </c:legend>
    <c:plotVisOnly val="1"/>
    <c:dispBlanksAs val="gap"/>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500" b="1" i="0" u="none" strike="noStrike" baseline="0">
                <a:effectLst/>
              </a:rPr>
              <a:t>Evolution du nombre de bénéficiaires* des principales prestations sociales </a:t>
            </a:r>
            <a:r>
              <a:rPr lang="fr-FR" sz="1500" baseline="0"/>
              <a:t>dans le Var</a:t>
            </a:r>
          </a:p>
          <a:p>
            <a:pPr>
              <a:defRPr/>
            </a:pPr>
            <a:r>
              <a:rPr lang="fr-FR" sz="1100" b="0" i="1"/>
              <a:t>(données brutes, base 100 au T4</a:t>
            </a:r>
            <a:r>
              <a:rPr lang="fr-FR" sz="1100" b="0" i="1" u="none" strike="noStrike" kern="1200" baseline="0">
                <a:solidFill>
                  <a:sysClr val="windowText" lastClr="000000"/>
                </a:solidFill>
              </a:rPr>
              <a:t> 2021</a:t>
            </a:r>
            <a:r>
              <a:rPr lang="fr-FR" sz="1100" b="0" i="1"/>
              <a:t>)</a:t>
            </a:r>
          </a:p>
        </c:rich>
      </c:tx>
      <c:overlay val="0"/>
    </c:title>
    <c:autoTitleDeleted val="0"/>
    <c:plotArea>
      <c:layout>
        <c:manualLayout>
          <c:layoutTarget val="inner"/>
          <c:xMode val="edge"/>
          <c:yMode val="edge"/>
          <c:x val="7.771817322834644E-2"/>
          <c:y val="0.1870131040461889"/>
          <c:w val="0.88312922262587745"/>
          <c:h val="0.50372596503803679"/>
        </c:manualLayout>
      </c:layout>
      <c:lineChart>
        <c:grouping val="standard"/>
        <c:varyColors val="0"/>
        <c:ser>
          <c:idx val="1"/>
          <c:order val="0"/>
          <c:tx>
            <c:v>RSA</c:v>
          </c:tx>
          <c:spPr>
            <a:ln>
              <a:solidFill>
                <a:schemeClr val="accent2">
                  <a:lumMod val="75000"/>
                </a:schemeClr>
              </a:solidFill>
            </a:ln>
          </c:spPr>
          <c:marker>
            <c:symbol val="none"/>
          </c:marker>
          <c:cat>
            <c:strRef>
              <c:f>RSA!$A$62:$A$104</c:f>
              <c:strCache>
                <c:ptCount val="43"/>
                <c:pt idx="0">
                  <c:v>T4
2021</c:v>
                </c:pt>
                <c:pt idx="3">
                  <c:v>T1
2022</c:v>
                </c:pt>
                <c:pt idx="6">
                  <c:v>T2
2022</c:v>
                </c:pt>
                <c:pt idx="9">
                  <c:v>T3
2022</c:v>
                </c:pt>
                <c:pt idx="12">
                  <c:v>T4
2022</c:v>
                </c:pt>
                <c:pt idx="15">
                  <c:v>T1
2023</c:v>
                </c:pt>
                <c:pt idx="18">
                  <c:v>T2
2023</c:v>
                </c:pt>
                <c:pt idx="21">
                  <c:v>T3
2023</c:v>
                </c:pt>
                <c:pt idx="24">
                  <c:v>T4
2023</c:v>
                </c:pt>
                <c:pt idx="27">
                  <c:v>T1
2024</c:v>
                </c:pt>
                <c:pt idx="30">
                  <c:v>T2
2024</c:v>
                </c:pt>
                <c:pt idx="33">
                  <c:v>T3
2024</c:v>
                </c:pt>
                <c:pt idx="36">
                  <c:v>T4
2024</c:v>
                </c:pt>
                <c:pt idx="39">
                  <c:v>T1
2025</c:v>
                </c:pt>
                <c:pt idx="42">
                  <c:v>T2
2025</c:v>
                </c:pt>
              </c:strCache>
            </c:strRef>
          </c:cat>
          <c:val>
            <c:numRef>
              <c:f>RSA!$AW$62:$AW$104</c:f>
              <c:numCache>
                <c:formatCode>0.0</c:formatCode>
                <c:ptCount val="43"/>
                <c:pt idx="0">
                  <c:v>100</c:v>
                </c:pt>
                <c:pt idx="1">
                  <c:v>99.548600662052365</c:v>
                </c:pt>
                <c:pt idx="2">
                  <c:v>99.187481191694246</c:v>
                </c:pt>
                <c:pt idx="3">
                  <c:v>99.48841408365935</c:v>
                </c:pt>
                <c:pt idx="4">
                  <c:v>99.187481191694246</c:v>
                </c:pt>
                <c:pt idx="5">
                  <c:v>98.766175142943126</c:v>
                </c:pt>
                <c:pt idx="6">
                  <c:v>97.953656334637373</c:v>
                </c:pt>
                <c:pt idx="7">
                  <c:v>96.990671080349074</c:v>
                </c:pt>
                <c:pt idx="8">
                  <c:v>96.719831477580499</c:v>
                </c:pt>
                <c:pt idx="9">
                  <c:v>97.682816731868797</c:v>
                </c:pt>
                <c:pt idx="10">
                  <c:v>98.976828167318686</c:v>
                </c:pt>
                <c:pt idx="11">
                  <c:v>100.3310261811616</c:v>
                </c:pt>
                <c:pt idx="12">
                  <c:v>100.21065302437557</c:v>
                </c:pt>
                <c:pt idx="13">
                  <c:v>100.24074631357207</c:v>
                </c:pt>
                <c:pt idx="14">
                  <c:v>99.638880529641895</c:v>
                </c:pt>
                <c:pt idx="15">
                  <c:v>99.247667770087261</c:v>
                </c:pt>
                <c:pt idx="16">
                  <c:v>99.247667770087261</c:v>
                </c:pt>
                <c:pt idx="17">
                  <c:v>98.465242250978037</c:v>
                </c:pt>
                <c:pt idx="18">
                  <c:v>97.502256996689738</c:v>
                </c:pt>
                <c:pt idx="19">
                  <c:v>96.689738188383984</c:v>
                </c:pt>
                <c:pt idx="20">
                  <c:v>95.786939512488715</c:v>
                </c:pt>
                <c:pt idx="21">
                  <c:v>95.84712609088173</c:v>
                </c:pt>
                <c:pt idx="22">
                  <c:v>97.381883839903708</c:v>
                </c:pt>
                <c:pt idx="23">
                  <c:v>98.555522118567566</c:v>
                </c:pt>
                <c:pt idx="24">
                  <c:v>98.555522118567566</c:v>
                </c:pt>
                <c:pt idx="25">
                  <c:v>98.645801986157096</c:v>
                </c:pt>
                <c:pt idx="26">
                  <c:v>98.104122780619917</c:v>
                </c:pt>
                <c:pt idx="27">
                  <c:v>97.411977129100208</c:v>
                </c:pt>
                <c:pt idx="28">
                  <c:v>97.050857658742089</c:v>
                </c:pt>
                <c:pt idx="29">
                  <c:v>96.749924766777013</c:v>
                </c:pt>
                <c:pt idx="30">
                  <c:v>96.448991874811924</c:v>
                </c:pt>
                <c:pt idx="31">
                  <c:v>95.93740595847126</c:v>
                </c:pt>
                <c:pt idx="32">
                  <c:v>94.974420704182975</c:v>
                </c:pt>
                <c:pt idx="33">
                  <c:v>94.91423412578996</c:v>
                </c:pt>
                <c:pt idx="34">
                  <c:v>94.703581101414386</c:v>
                </c:pt>
                <c:pt idx="35">
                  <c:v>95.154980439362021</c:v>
                </c:pt>
                <c:pt idx="36">
                  <c:v>95.12488715016552</c:v>
                </c:pt>
                <c:pt idx="37">
                  <c:v>95.576286488113155</c:v>
                </c:pt>
                <c:pt idx="38">
                  <c:v>96.780018055973514</c:v>
                </c:pt>
                <c:pt idx="39">
                  <c:v>96.840204634366529</c:v>
                </c:pt>
                <c:pt idx="40">
                  <c:v>97.773096599458313</c:v>
                </c:pt>
                <c:pt idx="41">
                  <c:v>97.592536864279268</c:v>
                </c:pt>
                <c:pt idx="42">
                  <c:v>96.057779115257304</c:v>
                </c:pt>
              </c:numCache>
            </c:numRef>
          </c:val>
          <c:smooth val="0"/>
          <c:extLst>
            <c:ext xmlns:c16="http://schemas.microsoft.com/office/drawing/2014/chart" uri="{C3380CC4-5D6E-409C-BE32-E72D297353CC}">
              <c16:uniqueId val="{00000000-11DE-4D28-BB1C-2EC8DF0E6385}"/>
            </c:ext>
          </c:extLst>
        </c:ser>
        <c:ser>
          <c:idx val="0"/>
          <c:order val="1"/>
          <c:tx>
            <c:v>ASS**</c:v>
          </c:tx>
          <c:marker>
            <c:symbol val="none"/>
          </c:marker>
          <c:cat>
            <c:strRef>
              <c:f>RSA!$A$62:$A$104</c:f>
              <c:strCache>
                <c:ptCount val="43"/>
                <c:pt idx="0">
                  <c:v>T4
2021</c:v>
                </c:pt>
                <c:pt idx="3">
                  <c:v>T1
2022</c:v>
                </c:pt>
                <c:pt idx="6">
                  <c:v>T2
2022</c:v>
                </c:pt>
                <c:pt idx="9">
                  <c:v>T3
2022</c:v>
                </c:pt>
                <c:pt idx="12">
                  <c:v>T4
2022</c:v>
                </c:pt>
                <c:pt idx="15">
                  <c:v>T1
2023</c:v>
                </c:pt>
                <c:pt idx="18">
                  <c:v>T2
2023</c:v>
                </c:pt>
                <c:pt idx="21">
                  <c:v>T3
2023</c:v>
                </c:pt>
                <c:pt idx="24">
                  <c:v>T4
2023</c:v>
                </c:pt>
                <c:pt idx="27">
                  <c:v>T1
2024</c:v>
                </c:pt>
                <c:pt idx="30">
                  <c:v>T2
2024</c:v>
                </c:pt>
                <c:pt idx="33">
                  <c:v>T3
2024</c:v>
                </c:pt>
                <c:pt idx="36">
                  <c:v>T4
2024</c:v>
                </c:pt>
                <c:pt idx="39">
                  <c:v>T1
2025</c:v>
                </c:pt>
                <c:pt idx="42">
                  <c:v>T2
2025</c:v>
                </c:pt>
              </c:strCache>
            </c:strRef>
          </c:cat>
          <c:val>
            <c:numRef>
              <c:f>ASS!$AV$62:$AV$104</c:f>
              <c:numCache>
                <c:formatCode>0.0</c:formatCode>
                <c:ptCount val="43"/>
                <c:pt idx="0">
                  <c:v>100</c:v>
                </c:pt>
                <c:pt idx="1">
                  <c:v>99.280575539568346</c:v>
                </c:pt>
                <c:pt idx="2">
                  <c:v>99.760191846522787</c:v>
                </c:pt>
                <c:pt idx="3">
                  <c:v>100</c:v>
                </c:pt>
                <c:pt idx="4">
                  <c:v>97.601918465227826</c:v>
                </c:pt>
                <c:pt idx="5">
                  <c:v>96.163069544364504</c:v>
                </c:pt>
                <c:pt idx="6">
                  <c:v>93.525179856115102</c:v>
                </c:pt>
                <c:pt idx="7">
                  <c:v>91.366906474820141</c:v>
                </c:pt>
                <c:pt idx="8">
                  <c:v>90.407673860911274</c:v>
                </c:pt>
                <c:pt idx="9">
                  <c:v>86.810551558753005</c:v>
                </c:pt>
                <c:pt idx="10">
                  <c:v>86.810551558753005</c:v>
                </c:pt>
                <c:pt idx="11">
                  <c:v>86.570743405275778</c:v>
                </c:pt>
                <c:pt idx="12">
                  <c:v>86.570743405275778</c:v>
                </c:pt>
                <c:pt idx="13">
                  <c:v>85.851318944844124</c:v>
                </c:pt>
                <c:pt idx="14">
                  <c:v>85.851318944844124</c:v>
                </c:pt>
                <c:pt idx="15">
                  <c:v>83.932853717026376</c:v>
                </c:pt>
                <c:pt idx="16">
                  <c:v>82.494004796163068</c:v>
                </c:pt>
                <c:pt idx="17">
                  <c:v>81.294964028776988</c:v>
                </c:pt>
                <c:pt idx="18">
                  <c:v>79.616306954436453</c:v>
                </c:pt>
                <c:pt idx="19">
                  <c:v>80.335731414868107</c:v>
                </c:pt>
                <c:pt idx="20">
                  <c:v>80.335731414868107</c:v>
                </c:pt>
                <c:pt idx="21">
                  <c:v>78.177458033573146</c:v>
                </c:pt>
                <c:pt idx="22">
                  <c:v>79.376498800959226</c:v>
                </c:pt>
                <c:pt idx="23">
                  <c:v>79.856115107913666</c:v>
                </c:pt>
                <c:pt idx="24">
                  <c:v>80.815347721822533</c:v>
                </c:pt>
                <c:pt idx="25">
                  <c:v>81.294964028776988</c:v>
                </c:pt>
                <c:pt idx="26">
                  <c:v>80.095923261390894</c:v>
                </c:pt>
                <c:pt idx="27">
                  <c:v>79.856115107913666</c:v>
                </c:pt>
                <c:pt idx="28">
                  <c:v>78.657074340527572</c:v>
                </c:pt>
                <c:pt idx="29">
                  <c:v>80.335731414868107</c:v>
                </c:pt>
                <c:pt idx="30">
                  <c:v>81.055155875299761</c:v>
                </c:pt>
                <c:pt idx="31">
                  <c:v>81.774580335731414</c:v>
                </c:pt>
                <c:pt idx="32">
                  <c:v>81.774580335731414</c:v>
                </c:pt>
                <c:pt idx="33">
                  <c:v>81.294964028776988</c:v>
                </c:pt>
                <c:pt idx="34">
                  <c:v>82.494004796163068</c:v>
                </c:pt>
                <c:pt idx="35">
                  <c:v>85.611510791366911</c:v>
                </c:pt>
                <c:pt idx="36">
                  <c:v>89.208633093525179</c:v>
                </c:pt>
                <c:pt idx="37">
                  <c:v>91.127098321342928</c:v>
                </c:pt>
                <c:pt idx="38">
                  <c:v>92.565947242206235</c:v>
                </c:pt>
                <c:pt idx="39">
                  <c:v>94.004796163069543</c:v>
                </c:pt>
                <c:pt idx="40">
                  <c:v>93.764988009592329</c:v>
                </c:pt>
                <c:pt idx="41">
                  <c:v>92.326139088729022</c:v>
                </c:pt>
              </c:numCache>
            </c:numRef>
          </c:val>
          <c:smooth val="0"/>
          <c:extLst>
            <c:ext xmlns:c16="http://schemas.microsoft.com/office/drawing/2014/chart" uri="{C3380CC4-5D6E-409C-BE32-E72D297353CC}">
              <c16:uniqueId val="{00000001-11DE-4D28-BB1C-2EC8DF0E6385}"/>
            </c:ext>
          </c:extLst>
        </c:ser>
        <c:ser>
          <c:idx val="3"/>
          <c:order val="2"/>
          <c:tx>
            <c:v>PA</c:v>
          </c:tx>
          <c:marker>
            <c:symbol val="none"/>
          </c:marker>
          <c:cat>
            <c:strRef>
              <c:f>RSA!$A$62:$A$104</c:f>
              <c:strCache>
                <c:ptCount val="43"/>
                <c:pt idx="0">
                  <c:v>T4
2021</c:v>
                </c:pt>
                <c:pt idx="3">
                  <c:v>T1
2022</c:v>
                </c:pt>
                <c:pt idx="6">
                  <c:v>T2
2022</c:v>
                </c:pt>
                <c:pt idx="9">
                  <c:v>T3
2022</c:v>
                </c:pt>
                <c:pt idx="12">
                  <c:v>T4
2022</c:v>
                </c:pt>
                <c:pt idx="15">
                  <c:v>T1
2023</c:v>
                </c:pt>
                <c:pt idx="18">
                  <c:v>T2
2023</c:v>
                </c:pt>
                <c:pt idx="21">
                  <c:v>T3
2023</c:v>
                </c:pt>
                <c:pt idx="24">
                  <c:v>T4
2023</c:v>
                </c:pt>
                <c:pt idx="27">
                  <c:v>T1
2024</c:v>
                </c:pt>
                <c:pt idx="30">
                  <c:v>T2
2024</c:v>
                </c:pt>
                <c:pt idx="33">
                  <c:v>T3
2024</c:v>
                </c:pt>
                <c:pt idx="36">
                  <c:v>T4
2024</c:v>
                </c:pt>
                <c:pt idx="39">
                  <c:v>T1
2025</c:v>
                </c:pt>
                <c:pt idx="42">
                  <c:v>T2
2025</c:v>
                </c:pt>
              </c:strCache>
            </c:strRef>
          </c:cat>
          <c:val>
            <c:numRef>
              <c:f>PA!$AV$62:$AV$104</c:f>
              <c:numCache>
                <c:formatCode>0.0</c:formatCode>
                <c:ptCount val="43"/>
                <c:pt idx="0">
                  <c:v>100</c:v>
                </c:pt>
                <c:pt idx="1">
                  <c:v>98.766519823788542</c:v>
                </c:pt>
                <c:pt idx="2">
                  <c:v>97.595972309628692</c:v>
                </c:pt>
                <c:pt idx="3">
                  <c:v>97.369414726242923</c:v>
                </c:pt>
                <c:pt idx="4">
                  <c:v>96.777847702957828</c:v>
                </c:pt>
                <c:pt idx="5">
                  <c:v>97.369414726242923</c:v>
                </c:pt>
                <c:pt idx="6">
                  <c:v>97.960981749528003</c:v>
                </c:pt>
                <c:pt idx="7">
                  <c:v>98.665827564505975</c:v>
                </c:pt>
                <c:pt idx="8">
                  <c:v>100.02517306482063</c:v>
                </c:pt>
                <c:pt idx="9">
                  <c:v>101.64883574575205</c:v>
                </c:pt>
                <c:pt idx="10">
                  <c:v>102.45437382001259</c:v>
                </c:pt>
                <c:pt idx="11">
                  <c:v>103.33543108873506</c:v>
                </c:pt>
                <c:pt idx="12">
                  <c:v>103.02076777847704</c:v>
                </c:pt>
                <c:pt idx="13">
                  <c:v>102.44178728760227</c:v>
                </c:pt>
                <c:pt idx="14">
                  <c:v>101.47262429200757</c:v>
                </c:pt>
                <c:pt idx="15">
                  <c:v>101.1453744493392</c:v>
                </c:pt>
                <c:pt idx="16">
                  <c:v>100.3020767778477</c:v>
                </c:pt>
                <c:pt idx="17">
                  <c:v>100.65449968533669</c:v>
                </c:pt>
                <c:pt idx="18">
                  <c:v>101.22089364380113</c:v>
                </c:pt>
                <c:pt idx="19">
                  <c:v>100.7174323473883</c:v>
                </c:pt>
                <c:pt idx="20">
                  <c:v>101.33417243549403</c:v>
                </c:pt>
                <c:pt idx="21">
                  <c:v>101.88797986154813</c:v>
                </c:pt>
                <c:pt idx="22">
                  <c:v>101.54814348646948</c:v>
                </c:pt>
                <c:pt idx="23">
                  <c:v>101.37193203272498</c:v>
                </c:pt>
                <c:pt idx="24">
                  <c:v>100.56639395846445</c:v>
                </c:pt>
                <c:pt idx="25">
                  <c:v>98.967904342353691</c:v>
                </c:pt>
                <c:pt idx="26">
                  <c:v>97.784770295783503</c:v>
                </c:pt>
                <c:pt idx="27">
                  <c:v>96.89112649465072</c:v>
                </c:pt>
                <c:pt idx="28">
                  <c:v>96.085588420390181</c:v>
                </c:pt>
                <c:pt idx="29">
                  <c:v>96.601636249213342</c:v>
                </c:pt>
                <c:pt idx="30">
                  <c:v>97.747010698552543</c:v>
                </c:pt>
                <c:pt idx="31">
                  <c:v>99.660163624921339</c:v>
                </c:pt>
                <c:pt idx="32">
                  <c:v>101.24606670862177</c:v>
                </c:pt>
                <c:pt idx="33">
                  <c:v>102.63058527375708</c:v>
                </c:pt>
                <c:pt idx="34">
                  <c:v>103.32284455632472</c:v>
                </c:pt>
                <c:pt idx="35">
                  <c:v>103.63750786658275</c:v>
                </c:pt>
                <c:pt idx="36">
                  <c:v>104.27942101950913</c:v>
                </c:pt>
                <c:pt idx="37">
                  <c:v>104.04027690371302</c:v>
                </c:pt>
                <c:pt idx="38">
                  <c:v>102.55506607929516</c:v>
                </c:pt>
                <c:pt idx="39">
                  <c:v>101.15796098174951</c:v>
                </c:pt>
                <c:pt idx="40">
                  <c:v>99.962240402769041</c:v>
                </c:pt>
                <c:pt idx="41">
                  <c:v>99.181875393329136</c:v>
                </c:pt>
                <c:pt idx="42">
                  <c:v>99.622404027690365</c:v>
                </c:pt>
              </c:numCache>
            </c:numRef>
          </c:val>
          <c:smooth val="0"/>
          <c:extLst>
            <c:ext xmlns:c16="http://schemas.microsoft.com/office/drawing/2014/chart" uri="{C3380CC4-5D6E-409C-BE32-E72D297353CC}">
              <c16:uniqueId val="{00000002-11DE-4D28-BB1C-2EC8DF0E6385}"/>
            </c:ext>
          </c:extLst>
        </c:ser>
        <c:dLbls>
          <c:showLegendKey val="0"/>
          <c:showVal val="0"/>
          <c:showCatName val="0"/>
          <c:showSerName val="0"/>
          <c:showPercent val="0"/>
          <c:showBubbleSize val="0"/>
        </c:dLbls>
        <c:smooth val="0"/>
        <c:axId val="231151872"/>
        <c:axId val="231161856"/>
      </c:lineChart>
      <c:catAx>
        <c:axId val="231151872"/>
        <c:scaling>
          <c:orientation val="minMax"/>
          <c:max val="43"/>
        </c:scaling>
        <c:delete val="0"/>
        <c:axPos val="b"/>
        <c:majorGridlines/>
        <c:numFmt formatCode="General" sourceLinked="1"/>
        <c:majorTickMark val="out"/>
        <c:minorTickMark val="none"/>
        <c:tickLblPos val="low"/>
        <c:spPr>
          <a:ln w="19050"/>
        </c:spPr>
        <c:txPr>
          <a:bodyPr/>
          <a:lstStyle/>
          <a:p>
            <a:pPr>
              <a:defRPr sz="1000" baseline="0"/>
            </a:pPr>
            <a:endParaRPr lang="fr-FR"/>
          </a:p>
        </c:txPr>
        <c:crossAx val="231161856"/>
        <c:crossesAt val="100"/>
        <c:auto val="1"/>
        <c:lblAlgn val="ctr"/>
        <c:lblOffset val="100"/>
        <c:tickMarkSkip val="3"/>
        <c:noMultiLvlLbl val="1"/>
      </c:catAx>
      <c:valAx>
        <c:axId val="231161856"/>
        <c:scaling>
          <c:orientation val="minMax"/>
          <c:max val="108"/>
          <c:min val="76"/>
        </c:scaling>
        <c:delete val="0"/>
        <c:axPos val="l"/>
        <c:majorGridlines/>
        <c:numFmt formatCode="0" sourceLinked="0"/>
        <c:majorTickMark val="out"/>
        <c:minorTickMark val="none"/>
        <c:tickLblPos val="low"/>
        <c:crossAx val="231151872"/>
        <c:crossesAt val="43862"/>
        <c:crossBetween val="midCat"/>
        <c:majorUnit val="4"/>
      </c:valAx>
      <c:spPr>
        <a:ln>
          <a:solidFill>
            <a:schemeClr val="tx1">
              <a:tint val="75000"/>
            </a:schemeClr>
          </a:solidFill>
        </a:ln>
      </c:spPr>
    </c:plotArea>
    <c:legend>
      <c:legendPos val="b"/>
      <c:layout>
        <c:manualLayout>
          <c:xMode val="edge"/>
          <c:yMode val="edge"/>
          <c:x val="0.27513835170603679"/>
          <c:y val="0.76977358910298455"/>
          <c:w val="0.3981703727034121"/>
          <c:h val="6.135000300534952E-2"/>
        </c:manualLayout>
      </c:layout>
      <c:overlay val="0"/>
    </c:legend>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400" b="1" i="0" u="none" strike="noStrike" baseline="0">
                <a:solidFill>
                  <a:srgbClr val="000000"/>
                </a:solidFill>
                <a:latin typeface="Calibri"/>
              </a:rPr>
              <a:t>Evolution du cumul annuel glissant des créations d'entreprises </a:t>
            </a:r>
          </a:p>
          <a:p>
            <a:pPr>
              <a:defRPr/>
            </a:pPr>
            <a:r>
              <a:rPr lang="fr-FR" sz="1000" b="0" i="1" u="none" strike="noStrike" baseline="0">
                <a:solidFill>
                  <a:srgbClr val="000000"/>
                </a:solidFill>
                <a:latin typeface="Calibri"/>
              </a:rPr>
              <a:t>(données brutes, en </a:t>
            </a:r>
            <a:r>
              <a:rPr lang="fr-FR" sz="1000" b="0" i="1" u="none" strike="noStrike" kern="1200" spc="0" baseline="0">
                <a:solidFill>
                  <a:srgbClr val="000000"/>
                </a:solidFill>
                <a:latin typeface="Calibri"/>
              </a:rPr>
              <a:t>base 100 au 1</a:t>
            </a:r>
            <a:r>
              <a:rPr lang="fr-FR" sz="1000" b="0" i="1" u="none" strike="noStrike" kern="1200" spc="0" baseline="30000">
                <a:solidFill>
                  <a:srgbClr val="000000"/>
                </a:solidFill>
                <a:latin typeface="Calibri"/>
              </a:rPr>
              <a:t>e </a:t>
            </a:r>
            <a:r>
              <a:rPr lang="fr-FR" sz="1000" b="0" i="1" u="none" strike="noStrike" kern="1200" spc="0" baseline="0">
                <a:solidFill>
                  <a:srgbClr val="000000"/>
                </a:solidFill>
                <a:latin typeface="Calibri"/>
              </a:rPr>
              <a:t>trimestre 2015 </a:t>
            </a:r>
            <a:r>
              <a:rPr lang="fr-FR" sz="1000" b="0" i="1" u="none" strike="noStrike" baseline="0">
                <a:solidFill>
                  <a:srgbClr val="000000"/>
                </a:solidFill>
                <a:latin typeface="Calibri"/>
              </a:rPr>
              <a:t>)</a:t>
            </a:r>
          </a:p>
        </c:rich>
      </c:tx>
      <c:layout>
        <c:manualLayout>
          <c:xMode val="edge"/>
          <c:yMode val="edge"/>
          <c:x val="0.21786639343918568"/>
          <c:y val="2.023310976868051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5.0918923802737791E-2"/>
          <c:y val="0.24729020639798646"/>
          <c:w val="0.92942066234906906"/>
          <c:h val="0.52392569192019056"/>
        </c:manualLayout>
      </c:layout>
      <c:lineChart>
        <c:grouping val="standard"/>
        <c:varyColors val="0"/>
        <c:ser>
          <c:idx val="3"/>
          <c:order val="0"/>
          <c:tx>
            <c:v>Total Var</c:v>
          </c:tx>
          <c:spPr>
            <a:ln w="28575" cap="rnd">
              <a:solidFill>
                <a:schemeClr val="tx2">
                  <a:lumMod val="75000"/>
                  <a:lumOff val="25000"/>
                </a:schemeClr>
              </a:solidFill>
              <a:round/>
            </a:ln>
            <a:effectLst/>
          </c:spPr>
          <c:marker>
            <c:symbol val="none"/>
          </c:marker>
          <c:cat>
            <c:multiLvlStrRef>
              <c:f>'Cumul annuel'!$A$10:$B$51</c:f>
              <c:multiLvlStrCache>
                <c:ptCount val="4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'Cumul annuel'!$AD$10:$AD$51</c:f>
              <c:numCache>
                <c:formatCode>0.0</c:formatCode>
                <c:ptCount val="42"/>
                <c:pt idx="0">
                  <c:v>100</c:v>
                </c:pt>
                <c:pt idx="1">
                  <c:v>98.885727833096254</c:v>
                </c:pt>
                <c:pt idx="2">
                  <c:v>98.411569464201037</c:v>
                </c:pt>
                <c:pt idx="3">
                  <c:v>97.88209261893472</c:v>
                </c:pt>
                <c:pt idx="4">
                  <c:v>99.636478583847008</c:v>
                </c:pt>
                <c:pt idx="5">
                  <c:v>102.16532321795479</c:v>
                </c:pt>
                <c:pt idx="6">
                  <c:v>101.12217480638532</c:v>
                </c:pt>
                <c:pt idx="7">
                  <c:v>101.35135135135135</c:v>
                </c:pt>
                <c:pt idx="8">
                  <c:v>100.592697961119</c:v>
                </c:pt>
                <c:pt idx="9">
                  <c:v>100.43464517148728</c:v>
                </c:pt>
                <c:pt idx="10">
                  <c:v>102.63157894736842</c:v>
                </c:pt>
                <c:pt idx="11">
                  <c:v>105.75312154259522</c:v>
                </c:pt>
                <c:pt idx="12">
                  <c:v>110.20230757072862</c:v>
                </c:pt>
                <c:pt idx="13">
                  <c:v>114.54085664611979</c:v>
                </c:pt>
                <c:pt idx="14">
                  <c:v>116.73779042200094</c:v>
                </c:pt>
                <c:pt idx="15">
                  <c:v>118.73715821084244</c:v>
                </c:pt>
                <c:pt idx="16">
                  <c:v>122.64106211474632</c:v>
                </c:pt>
                <c:pt idx="17">
                  <c:v>125.04346451714872</c:v>
                </c:pt>
                <c:pt idx="18">
                  <c:v>128.3704757388968</c:v>
                </c:pt>
                <c:pt idx="19">
                  <c:v>133.79958906274695</c:v>
                </c:pt>
                <c:pt idx="20">
                  <c:v>132.98561719614349</c:v>
                </c:pt>
                <c:pt idx="21">
                  <c:v>126.71092144776355</c:v>
                </c:pt>
                <c:pt idx="22">
                  <c:v>133.91022601548917</c:v>
                </c:pt>
                <c:pt idx="23">
                  <c:v>138.62810178599651</c:v>
                </c:pt>
                <c:pt idx="24">
                  <c:v>147.89789789789788</c:v>
                </c:pt>
                <c:pt idx="25">
                  <c:v>166.93535640904062</c:v>
                </c:pt>
                <c:pt idx="26">
                  <c:v>165.512881302355</c:v>
                </c:pt>
                <c:pt idx="27">
                  <c:v>167.69400979927295</c:v>
                </c:pt>
                <c:pt idx="28">
                  <c:v>169.69337758811443</c:v>
                </c:pt>
                <c:pt idx="29">
                  <c:v>166.45329540066382</c:v>
                </c:pt>
                <c:pt idx="30">
                  <c:v>170.46783625730995</c:v>
                </c:pt>
                <c:pt idx="31">
                  <c:v>171.17117117117118</c:v>
                </c:pt>
                <c:pt idx="32">
                  <c:v>170.12012012012013</c:v>
                </c:pt>
                <c:pt idx="33">
                  <c:v>168.21558400505771</c:v>
                </c:pt>
                <c:pt idx="34">
                  <c:v>168.38944207365262</c:v>
                </c:pt>
                <c:pt idx="35">
                  <c:v>167.23565670934093</c:v>
                </c:pt>
                <c:pt idx="36">
                  <c:v>170.00948316737791</c:v>
                </c:pt>
                <c:pt idx="37">
                  <c:v>170.43622569938358</c:v>
                </c:pt>
                <c:pt idx="38">
                  <c:v>169.29824561403507</c:v>
                </c:pt>
                <c:pt idx="39">
                  <c:v>172.12739054844317</c:v>
                </c:pt>
                <c:pt idx="40">
                  <c:v>167.89157578631261</c:v>
                </c:pt>
                <c:pt idx="41">
                  <c:v>170.26236763078867</c:v>
                </c:pt>
              </c:numCache>
            </c:numRef>
          </c:val>
          <c:smooth val="0"/>
          <c:extLst>
            <c:ext xmlns:c16="http://schemas.microsoft.com/office/drawing/2014/chart" uri="{C3380CC4-5D6E-409C-BE32-E72D297353CC}">
              <c16:uniqueId val="{00000000-035D-49C4-9982-2EB4D70C99FD}"/>
            </c:ext>
          </c:extLst>
        </c:ser>
        <c:ser>
          <c:idx val="1"/>
          <c:order val="1"/>
          <c:tx>
            <c:v>Var hors micro-entrepreneurs</c:v>
          </c:tx>
          <c:spPr>
            <a:ln w="28575" cap="rnd">
              <a:solidFill>
                <a:schemeClr val="tx2">
                  <a:lumMod val="75000"/>
                  <a:lumOff val="25000"/>
                </a:schemeClr>
              </a:solidFill>
              <a:prstDash val="dash"/>
              <a:round/>
            </a:ln>
            <a:effectLst/>
          </c:spPr>
          <c:marker>
            <c:symbol val="none"/>
          </c:marker>
          <c:cat>
            <c:multiLvlStrRef>
              <c:f>'Cumul annuel'!$A$10:$B$51</c:f>
              <c:multiLvlStrCache>
                <c:ptCount val="4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'Cumul annuel'!$AC$10:$AC$51</c:f>
              <c:numCache>
                <c:formatCode>0.0</c:formatCode>
                <c:ptCount val="42"/>
                <c:pt idx="0">
                  <c:v>100</c:v>
                </c:pt>
                <c:pt idx="1">
                  <c:v>97.065637065637063</c:v>
                </c:pt>
                <c:pt idx="2">
                  <c:v>95.181467181467184</c:v>
                </c:pt>
                <c:pt idx="3">
                  <c:v>93.328185328185327</c:v>
                </c:pt>
                <c:pt idx="4">
                  <c:v>95.150579150579148</c:v>
                </c:pt>
                <c:pt idx="5">
                  <c:v>100.49420849420849</c:v>
                </c:pt>
                <c:pt idx="6">
                  <c:v>101.7915057915058</c:v>
                </c:pt>
                <c:pt idx="7">
                  <c:v>105.03474903474903</c:v>
                </c:pt>
                <c:pt idx="8">
                  <c:v>106.05405405405406</c:v>
                </c:pt>
                <c:pt idx="9">
                  <c:v>105.2046332046332</c:v>
                </c:pt>
                <c:pt idx="10">
                  <c:v>106.22393822393823</c:v>
                </c:pt>
                <c:pt idx="11">
                  <c:v>107.44401544401545</c:v>
                </c:pt>
                <c:pt idx="12">
                  <c:v>107.70656370656371</c:v>
                </c:pt>
                <c:pt idx="13">
                  <c:v>110.02316602316601</c:v>
                </c:pt>
                <c:pt idx="14">
                  <c:v>111.27413127413128</c:v>
                </c:pt>
                <c:pt idx="15">
                  <c:v>109.88416988416989</c:v>
                </c:pt>
                <c:pt idx="16">
                  <c:v>110.68725868725868</c:v>
                </c:pt>
                <c:pt idx="17">
                  <c:v>110.51737451737451</c:v>
                </c:pt>
                <c:pt idx="18">
                  <c:v>110.20849420849422</c:v>
                </c:pt>
                <c:pt idx="19">
                  <c:v>109.00386100386102</c:v>
                </c:pt>
                <c:pt idx="20">
                  <c:v>101.72972972972974</c:v>
                </c:pt>
                <c:pt idx="21">
                  <c:v>90.440154440154444</c:v>
                </c:pt>
                <c:pt idx="22">
                  <c:v>90.610038610038615</c:v>
                </c:pt>
                <c:pt idx="23">
                  <c:v>93.729729729729726</c:v>
                </c:pt>
                <c:pt idx="24">
                  <c:v>97.945945945945951</c:v>
                </c:pt>
                <c:pt idx="25">
                  <c:v>111.78378378378378</c:v>
                </c:pt>
                <c:pt idx="26">
                  <c:v>113.68339768339769</c:v>
                </c:pt>
                <c:pt idx="27">
                  <c:v>112.95752895752895</c:v>
                </c:pt>
                <c:pt idx="28">
                  <c:v>114.64092664092664</c:v>
                </c:pt>
                <c:pt idx="29">
                  <c:v>111.84555984555983</c:v>
                </c:pt>
                <c:pt idx="30">
                  <c:v>111.64478764478764</c:v>
                </c:pt>
                <c:pt idx="31">
                  <c:v>112.95752895752895</c:v>
                </c:pt>
                <c:pt idx="32">
                  <c:v>111.52123552123552</c:v>
                </c:pt>
                <c:pt idx="33">
                  <c:v>108.60231660231661</c:v>
                </c:pt>
                <c:pt idx="34">
                  <c:v>107.78378378378379</c:v>
                </c:pt>
                <c:pt idx="35">
                  <c:v>106.94980694980696</c:v>
                </c:pt>
                <c:pt idx="36">
                  <c:v>108.40154440154438</c:v>
                </c:pt>
                <c:pt idx="37">
                  <c:v>109.54440154440155</c:v>
                </c:pt>
                <c:pt idx="38">
                  <c:v>107.83011583011583</c:v>
                </c:pt>
                <c:pt idx="39">
                  <c:v>107.67567567567569</c:v>
                </c:pt>
                <c:pt idx="40">
                  <c:v>103.96911196911196</c:v>
                </c:pt>
                <c:pt idx="41">
                  <c:v>104.40154440154441</c:v>
                </c:pt>
              </c:numCache>
            </c:numRef>
          </c:val>
          <c:smooth val="0"/>
          <c:extLst>
            <c:ext xmlns:c16="http://schemas.microsoft.com/office/drawing/2014/chart" uri="{C3380CC4-5D6E-409C-BE32-E72D297353CC}">
              <c16:uniqueId val="{00000001-035D-49C4-9982-2EB4D70C99FD}"/>
            </c:ext>
          </c:extLst>
        </c:ser>
        <c:ser>
          <c:idx val="2"/>
          <c:order val="2"/>
          <c:tx>
            <c:v>Total Provence-Alpes-Côte d'Azur</c:v>
          </c:tx>
          <c:spPr>
            <a:ln w="28575" cap="rnd">
              <a:solidFill>
                <a:schemeClr val="accent6">
                  <a:lumMod val="75000"/>
                </a:schemeClr>
              </a:solidFill>
              <a:round/>
            </a:ln>
            <a:effectLst/>
          </c:spPr>
          <c:marker>
            <c:symbol val="none"/>
          </c:marker>
          <c:cat>
            <c:multiLvlStrRef>
              <c:f>'Cumul annuel'!$A$10:$B$51</c:f>
              <c:multiLvlStrCache>
                <c:ptCount val="4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'Cumul annuel'!$T$10:$T$51</c:f>
              <c:numCache>
                <c:formatCode>0.0</c:formatCode>
                <c:ptCount val="42"/>
                <c:pt idx="0">
                  <c:v>100</c:v>
                </c:pt>
                <c:pt idx="1">
                  <c:v>98.939875299434263</c:v>
                </c:pt>
                <c:pt idx="2">
                  <c:v>98.503253427566634</c:v>
                </c:pt>
                <c:pt idx="3">
                  <c:v>97.949406228232618</c:v>
                </c:pt>
                <c:pt idx="4">
                  <c:v>99.559980292553647</c:v>
                </c:pt>
                <c:pt idx="5">
                  <c:v>101.47975739453967</c:v>
                </c:pt>
                <c:pt idx="6">
                  <c:v>101.42029527191178</c:v>
                </c:pt>
                <c:pt idx="7">
                  <c:v>101.868809568305</c:v>
                </c:pt>
                <c:pt idx="8">
                  <c:v>102.61123664225889</c:v>
                </c:pt>
                <c:pt idx="9">
                  <c:v>102.6791933538336</c:v>
                </c:pt>
                <c:pt idx="10">
                  <c:v>105.0440869166341</c:v>
                </c:pt>
                <c:pt idx="11">
                  <c:v>108.72054501282682</c:v>
                </c:pt>
                <c:pt idx="12">
                  <c:v>113.93962046176584</c:v>
                </c:pt>
                <c:pt idx="13">
                  <c:v>119.25383530690949</c:v>
                </c:pt>
                <c:pt idx="14">
                  <c:v>122.52085421586449</c:v>
                </c:pt>
                <c:pt idx="15">
                  <c:v>125.09981142012538</c:v>
                </c:pt>
                <c:pt idx="16">
                  <c:v>129.89415742172235</c:v>
                </c:pt>
                <c:pt idx="17">
                  <c:v>133.11700446815377</c:v>
                </c:pt>
                <c:pt idx="18">
                  <c:v>136.85292468697438</c:v>
                </c:pt>
                <c:pt idx="19">
                  <c:v>142.87728716807393</c:v>
                </c:pt>
                <c:pt idx="20">
                  <c:v>141.59120640152224</c:v>
                </c:pt>
                <c:pt idx="21">
                  <c:v>134.12955947061721</c:v>
                </c:pt>
                <c:pt idx="22">
                  <c:v>141.65576527751821</c:v>
                </c:pt>
                <c:pt idx="23">
                  <c:v>147.08210869676017</c:v>
                </c:pt>
                <c:pt idx="24">
                  <c:v>157.85324748135437</c:v>
                </c:pt>
                <c:pt idx="25">
                  <c:v>179.44989041980259</c:v>
                </c:pt>
                <c:pt idx="26">
                  <c:v>177.83761743769219</c:v>
                </c:pt>
                <c:pt idx="27">
                  <c:v>181.56164523198723</c:v>
                </c:pt>
                <c:pt idx="28">
                  <c:v>183.82290480963627</c:v>
                </c:pt>
                <c:pt idx="29">
                  <c:v>180.62044477667726</c:v>
                </c:pt>
                <c:pt idx="30">
                  <c:v>186.25235724843273</c:v>
                </c:pt>
                <c:pt idx="31">
                  <c:v>187.68794278044885</c:v>
                </c:pt>
                <c:pt idx="32">
                  <c:v>184.0658500535159</c:v>
                </c:pt>
                <c:pt idx="33">
                  <c:v>180.45564975110855</c:v>
                </c:pt>
                <c:pt idx="34">
                  <c:v>178.67178607227197</c:v>
                </c:pt>
                <c:pt idx="35">
                  <c:v>175.2382732199589</c:v>
                </c:pt>
                <c:pt idx="36">
                  <c:v>179.67754540357791</c:v>
                </c:pt>
                <c:pt idx="37">
                  <c:v>180.32313416353782</c:v>
                </c:pt>
                <c:pt idx="38">
                  <c:v>179.51784713137729</c:v>
                </c:pt>
                <c:pt idx="39">
                  <c:v>180.40128438184877</c:v>
                </c:pt>
                <c:pt idx="40">
                  <c:v>177.42987716824382</c:v>
                </c:pt>
                <c:pt idx="41">
                  <c:v>180.09717809755185</c:v>
                </c:pt>
              </c:numCache>
            </c:numRef>
          </c:val>
          <c:smooth val="0"/>
          <c:extLst>
            <c:ext xmlns:c16="http://schemas.microsoft.com/office/drawing/2014/chart" uri="{C3380CC4-5D6E-409C-BE32-E72D297353CC}">
              <c16:uniqueId val="{00000002-035D-49C4-9982-2EB4D70C99FD}"/>
            </c:ext>
          </c:extLst>
        </c:ser>
        <c:ser>
          <c:idx val="0"/>
          <c:order val="3"/>
          <c:tx>
            <c:v>Provence-Alpes-Côte d'Azur hors micro-entrepreneurs</c:v>
          </c:tx>
          <c:spPr>
            <a:ln w="28575" cap="rnd">
              <a:solidFill>
                <a:schemeClr val="accent6">
                  <a:lumMod val="75000"/>
                </a:schemeClr>
              </a:solidFill>
              <a:prstDash val="dash"/>
              <a:round/>
            </a:ln>
            <a:effectLst/>
          </c:spPr>
          <c:marker>
            <c:symbol val="none"/>
          </c:marker>
          <c:cat>
            <c:multiLvlStrRef>
              <c:f>'Cumul annuel'!$A$10:$B$51</c:f>
              <c:multiLvlStrCache>
                <c:ptCount val="4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lvl>
                <c:lvl>
                  <c:pt idx="0">
                    <c:v>2015</c:v>
                  </c:pt>
                  <c:pt idx="4">
                    <c:v>2016</c:v>
                  </c:pt>
                  <c:pt idx="8">
                    <c:v>2017</c:v>
                  </c:pt>
                  <c:pt idx="12">
                    <c:v>2018</c:v>
                  </c:pt>
                  <c:pt idx="16">
                    <c:v>2019</c:v>
                  </c:pt>
                  <c:pt idx="20">
                    <c:v>2020</c:v>
                  </c:pt>
                  <c:pt idx="24">
                    <c:v>2021</c:v>
                  </c:pt>
                  <c:pt idx="28">
                    <c:v>2022</c:v>
                  </c:pt>
                  <c:pt idx="32">
                    <c:v>2023</c:v>
                  </c:pt>
                  <c:pt idx="36">
                    <c:v>2024</c:v>
                  </c:pt>
                  <c:pt idx="40">
                    <c:v>2025</c:v>
                  </c:pt>
                </c:lvl>
              </c:multiLvlStrCache>
            </c:multiLvlStrRef>
          </c:cat>
          <c:val>
            <c:numRef>
              <c:f>'Cumul annuel'!$S$10:$S$51</c:f>
              <c:numCache>
                <c:formatCode>0.0</c:formatCode>
                <c:ptCount val="42"/>
                <c:pt idx="0">
                  <c:v>100</c:v>
                </c:pt>
                <c:pt idx="1">
                  <c:v>98.698125719870163</c:v>
                </c:pt>
                <c:pt idx="2">
                  <c:v>98.952916128581904</c:v>
                </c:pt>
                <c:pt idx="3">
                  <c:v>99.232138494293395</c:v>
                </c:pt>
                <c:pt idx="4">
                  <c:v>102.80967505497189</c:v>
                </c:pt>
                <c:pt idx="5">
                  <c:v>106.614079787791</c:v>
                </c:pt>
                <c:pt idx="6">
                  <c:v>107.84963875606437</c:v>
                </c:pt>
                <c:pt idx="7">
                  <c:v>110.15322327318418</c:v>
                </c:pt>
                <c:pt idx="8">
                  <c:v>111.6365920910265</c:v>
                </c:pt>
                <c:pt idx="9">
                  <c:v>111.85647970402431</c:v>
                </c:pt>
                <c:pt idx="10">
                  <c:v>114.05884611357368</c:v>
                </c:pt>
                <c:pt idx="11">
                  <c:v>116.16697497469548</c:v>
                </c:pt>
                <c:pt idx="12">
                  <c:v>117.29433527625564</c:v>
                </c:pt>
                <c:pt idx="13">
                  <c:v>120.8963037939339</c:v>
                </c:pt>
                <c:pt idx="14">
                  <c:v>122.08299884820775</c:v>
                </c:pt>
                <c:pt idx="15">
                  <c:v>121.24533175107327</c:v>
                </c:pt>
                <c:pt idx="16">
                  <c:v>124.84031970960874</c:v>
                </c:pt>
                <c:pt idx="17">
                  <c:v>125.80014659174199</c:v>
                </c:pt>
                <c:pt idx="18">
                  <c:v>125.67100624760043</c:v>
                </c:pt>
                <c:pt idx="19">
                  <c:v>124.03057484904541</c:v>
                </c:pt>
                <c:pt idx="20">
                  <c:v>116.41827510383582</c:v>
                </c:pt>
                <c:pt idx="21">
                  <c:v>103.01909182925553</c:v>
                </c:pt>
                <c:pt idx="22">
                  <c:v>104.13947157167289</c:v>
                </c:pt>
                <c:pt idx="23">
                  <c:v>108.20215699277512</c:v>
                </c:pt>
                <c:pt idx="24">
                  <c:v>113.61209032843531</c:v>
                </c:pt>
                <c:pt idx="25">
                  <c:v>128.56444801228579</c:v>
                </c:pt>
                <c:pt idx="26">
                  <c:v>129.57313880841858</c:v>
                </c:pt>
                <c:pt idx="27">
                  <c:v>129.76859446441659</c:v>
                </c:pt>
                <c:pt idx="28">
                  <c:v>129.97801123870022</c:v>
                </c:pt>
                <c:pt idx="29">
                  <c:v>128.35503123800217</c:v>
                </c:pt>
                <c:pt idx="30">
                  <c:v>129.01818435656696</c:v>
                </c:pt>
                <c:pt idx="31">
                  <c:v>130.89595476597674</c:v>
                </c:pt>
                <c:pt idx="32">
                  <c:v>128.32710900143101</c:v>
                </c:pt>
                <c:pt idx="33">
                  <c:v>125.58025897874421</c:v>
                </c:pt>
                <c:pt idx="34">
                  <c:v>124.81937803218037</c:v>
                </c:pt>
                <c:pt idx="35">
                  <c:v>123.44071760147988</c:v>
                </c:pt>
                <c:pt idx="36">
                  <c:v>128.05137691529092</c:v>
                </c:pt>
                <c:pt idx="37">
                  <c:v>128.45624934557259</c:v>
                </c:pt>
                <c:pt idx="38">
                  <c:v>126.95193885030191</c:v>
                </c:pt>
                <c:pt idx="39">
                  <c:v>125.88740358102683</c:v>
                </c:pt>
                <c:pt idx="40">
                  <c:v>122.8229381173432</c:v>
                </c:pt>
                <c:pt idx="41">
                  <c:v>123.76880388119089</c:v>
                </c:pt>
              </c:numCache>
            </c:numRef>
          </c:val>
          <c:smooth val="0"/>
          <c:extLst>
            <c:ext xmlns:c16="http://schemas.microsoft.com/office/drawing/2014/chart" uri="{C3380CC4-5D6E-409C-BE32-E72D297353CC}">
              <c16:uniqueId val="{00000003-035D-49C4-9982-2EB4D70C99FD}"/>
            </c:ext>
          </c:extLst>
        </c:ser>
        <c:dLbls>
          <c:showLegendKey val="0"/>
          <c:showVal val="0"/>
          <c:showCatName val="0"/>
          <c:showSerName val="0"/>
          <c:showPercent val="0"/>
          <c:showBubbleSize val="0"/>
        </c:dLbls>
        <c:smooth val="0"/>
        <c:axId val="1705317920"/>
        <c:axId val="1705316960"/>
      </c:lineChart>
      <c:catAx>
        <c:axId val="17053179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2540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705316960"/>
        <c:crossesAt val="100"/>
        <c:auto val="1"/>
        <c:lblAlgn val="ctr"/>
        <c:lblOffset val="100"/>
        <c:tickLblSkip val="4"/>
        <c:tickMarkSkip val="4"/>
        <c:noMultiLvlLbl val="1"/>
      </c:catAx>
      <c:valAx>
        <c:axId val="1705316960"/>
        <c:scaling>
          <c:orientation val="minMax"/>
          <c:max val="200"/>
          <c:min val="8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bg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705317920"/>
        <c:crosses val="autoZero"/>
        <c:crossBetween val="midCat"/>
        <c:majorUnit val="20"/>
        <c:minorUnit val="1"/>
      </c:valAx>
      <c:spPr>
        <a:noFill/>
        <a:ln>
          <a:noFill/>
        </a:ln>
        <a:effectLst/>
      </c:spPr>
    </c:plotArea>
    <c:legend>
      <c:legendPos val="b"/>
      <c:layout>
        <c:manualLayout>
          <c:xMode val="edge"/>
          <c:yMode val="edge"/>
          <c:x val="3.6633682742078191E-2"/>
          <c:y val="0.10190922057280717"/>
          <c:w val="0.92431118858147676"/>
          <c:h val="0.1313306052462908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0.02599</cdr:x>
      <cdr:y>0.86765</cdr:y>
    </cdr:from>
    <cdr:to>
      <cdr:x>1</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179317" y="3122295"/>
          <a:ext cx="6720593" cy="4762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endParaRPr lang="fr-FR" sz="900" b="0" i="1" u="none" strike="noStrike" baseline="0">
            <a:solidFill>
              <a:srgbClr val="000000"/>
            </a:solidFill>
            <a:latin typeface="Calibri"/>
          </a:endParaRPr>
        </a:p>
      </cdr:txBody>
    </cdr:sp>
  </cdr:relSizeAnchor>
  <cdr:relSizeAnchor xmlns:cdr="http://schemas.openxmlformats.org/drawingml/2006/chartDrawing">
    <cdr:from>
      <cdr:x>0.02599</cdr:x>
      <cdr:y>0.87242</cdr:y>
    </cdr:from>
    <cdr:to>
      <cdr:x>1</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179317" y="3139439"/>
          <a:ext cx="6720593" cy="45910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a:t>
          </a:r>
          <a:r>
            <a:rPr lang="fr-FR" sz="900" b="0" i="0" baseline="0">
              <a:effectLst/>
              <a:latin typeface="+mn-lt"/>
              <a:ea typeface="+mn-ea"/>
              <a:cs typeface="+mn-cs"/>
            </a:rPr>
            <a:t> : données provisoires, corrigées des variations saisonnières </a:t>
          </a:r>
        </a:p>
        <a:p xmlns:a="http://schemas.openxmlformats.org/drawingml/2006/main">
          <a:pPr rtl="0" eaLnBrk="1" fontAlgn="auto" latinLnBrk="0" hangingPunct="1"/>
          <a:r>
            <a:rPr lang="fr-FR" sz="900" b="1" i="0" baseline="0">
              <a:effectLst/>
              <a:latin typeface="+mn-lt"/>
              <a:ea typeface="+mn-ea"/>
              <a:cs typeface="+mn-cs"/>
            </a:rPr>
            <a:t>Champ</a:t>
          </a:r>
          <a:r>
            <a:rPr lang="fr-FR" sz="900" b="0" i="0" baseline="0">
              <a:effectLst/>
              <a:latin typeface="+mn-lt"/>
              <a:ea typeface="+mn-ea"/>
              <a:cs typeface="+mn-cs"/>
            </a:rPr>
            <a:t> : emploi salarié en fin de trimestre </a:t>
          </a: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a:t>
          </a:r>
          <a:endParaRPr lang="fr-FR" sz="900">
            <a:effectLst/>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0.88029</cdr:y>
    </cdr:from>
    <cdr:to>
      <cdr:x>1</cdr:x>
      <cdr:y>1</cdr:y>
    </cdr:to>
    <cdr:sp macro="" textlink="">
      <cdr:nvSpPr>
        <cdr:cNvPr id="3" name="Text Box 1">
          <a:extLst xmlns:a="http://schemas.openxmlformats.org/drawingml/2006/main">
            <a:ext uri="{FF2B5EF4-FFF2-40B4-BE49-F238E27FC236}">
              <a16:creationId xmlns:a16="http://schemas.microsoft.com/office/drawing/2014/main" id="{DA88C067-CF1C-7E00-BE62-B413ECD558F2}"/>
            </a:ext>
          </a:extLst>
        </cdr:cNvPr>
        <cdr:cNvSpPr txBox="1">
          <a:spLocks xmlns:a="http://schemas.openxmlformats.org/drawingml/2006/main" noChangeArrowheads="1"/>
        </cdr:cNvSpPr>
      </cdr:nvSpPr>
      <cdr:spPr bwMode="auto">
        <a:xfrm xmlns:a="http://schemas.openxmlformats.org/drawingml/2006/main">
          <a:off x="0" y="3831074"/>
          <a:ext cx="6124576" cy="52098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200" b="1" i="0" u="none" strike="noStrike" baseline="0">
              <a:solidFill>
                <a:srgbClr val="000000"/>
              </a:solidFill>
              <a:latin typeface="Calibri"/>
            </a:rPr>
            <a:t>Note</a:t>
          </a:r>
          <a:r>
            <a:rPr lang="fr-FR" sz="1200" b="0" i="0" u="none" strike="noStrike" baseline="0">
              <a:solidFill>
                <a:srgbClr val="000000"/>
              </a:solidFill>
              <a:latin typeface="Calibri"/>
            </a:rPr>
            <a:t> : données en date de jugement. Chaque point représente l'évolution du cumul des quatre derniers trimestres.</a:t>
          </a:r>
        </a:p>
        <a:p xmlns:a="http://schemas.openxmlformats.org/drawingml/2006/main">
          <a:pPr algn="l" rtl="0">
            <a:defRPr sz="1000"/>
          </a:pPr>
          <a:r>
            <a:rPr lang="fr-FR" sz="1200" b="1" i="1" u="none" strike="noStrike" baseline="0">
              <a:solidFill>
                <a:srgbClr val="000000"/>
              </a:solidFill>
              <a:latin typeface="Calibri"/>
            </a:rPr>
            <a:t>Source</a:t>
          </a:r>
          <a:r>
            <a:rPr lang="fr-FR" sz="1200" b="0" i="1" u="none" strike="noStrike" baseline="0">
              <a:solidFill>
                <a:srgbClr val="000000"/>
              </a:solidFill>
              <a:latin typeface="Calibri"/>
            </a:rPr>
            <a:t> : Banque de France, Fiben</a:t>
          </a:r>
        </a:p>
      </cdr:txBody>
    </cdr:sp>
  </cdr:relSizeAnchor>
</c:userShapes>
</file>

<file path=ppt/drawings/drawing2.xml><?xml version="1.0" encoding="utf-8"?>
<c:userShapes xmlns:c="http://schemas.openxmlformats.org/drawingml/2006/chart">
  <cdr:relSizeAnchor xmlns:cdr="http://schemas.openxmlformats.org/drawingml/2006/chartDrawing">
    <cdr:from>
      <cdr:x>0.02182</cdr:x>
      <cdr:y>0</cdr:y>
    </cdr:from>
    <cdr:to>
      <cdr:x>0.98079</cdr:x>
      <cdr:y>0.18853</cdr:y>
    </cdr:to>
    <cdr:sp macro="" textlink="">
      <cdr:nvSpPr>
        <cdr:cNvPr id="5" name="ZoneTexte 1"/>
        <cdr:cNvSpPr txBox="1"/>
      </cdr:nvSpPr>
      <cdr:spPr>
        <a:xfrm xmlns:a="http://schemas.openxmlformats.org/drawingml/2006/main">
          <a:off x="150155" y="0"/>
          <a:ext cx="6600365" cy="774327"/>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a:ln>
                <a:noFill/>
              </a:ln>
              <a:solidFill>
                <a:sysClr val="windowText" lastClr="000000"/>
              </a:solidFill>
              <a:effectLst/>
              <a:uLnTx/>
              <a:uFillTx/>
              <a:latin typeface="Calibri" pitchFamily="34" charset="0"/>
              <a:ea typeface="+mn-ea"/>
              <a:cs typeface="+mn-cs"/>
            </a:rPr>
            <a:t>Contribution de l'emploi hors intérim et de l'intérim </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a:ln>
                <a:noFill/>
              </a:ln>
              <a:solidFill>
                <a:sysClr val="windowText" lastClr="000000"/>
              </a:solidFill>
              <a:effectLst/>
              <a:uLnTx/>
              <a:uFillTx/>
              <a:latin typeface="Calibri" pitchFamily="34" charset="0"/>
              <a:ea typeface="+mn-ea"/>
              <a:cs typeface="+mn-cs"/>
            </a:rPr>
            <a:t>à l'évolution de l'emploi salarié, dans le Var</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(en nombre)</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a:p>
      </cdr:txBody>
    </cdr:sp>
  </cdr:relSizeAnchor>
  <cdr:relSizeAnchor xmlns:cdr="http://schemas.openxmlformats.org/drawingml/2006/chartDrawing">
    <cdr:from>
      <cdr:x>0.01276</cdr:x>
      <cdr:y>0.8743</cdr:y>
    </cdr:from>
    <cdr:to>
      <cdr:x>0.99775</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85758" y="3590925"/>
          <a:ext cx="6619960" cy="51625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 : </a:t>
          </a:r>
          <a:r>
            <a:rPr lang="fr-FR" sz="900" b="0" i="0" baseline="0">
              <a:effectLst/>
              <a:latin typeface="+mn-lt"/>
              <a:ea typeface="+mn-ea"/>
              <a:cs typeface="+mn-cs"/>
            </a:rPr>
            <a:t>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 : </a:t>
          </a:r>
          <a:r>
            <a:rPr lang="fr-FR" sz="900" b="0" i="0" baseline="0">
              <a:effectLst/>
              <a:latin typeface="+mn-lt"/>
              <a:ea typeface="+mn-ea"/>
              <a:cs typeface="+mn-cs"/>
            </a:rPr>
            <a:t>emploi salarié en fin de trimestre </a:t>
          </a: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 </a:t>
          </a:r>
          <a:endParaRPr lang="fr-FR" sz="900">
            <a:effectLs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0.09145</cdr:x>
      <cdr:y>0</cdr:y>
    </cdr:from>
    <cdr:to>
      <cdr:x>0.92871</cdr:x>
      <cdr:y>0.1958</cdr:y>
    </cdr:to>
    <cdr:sp macro="" textlink="">
      <cdr:nvSpPr>
        <cdr:cNvPr id="2" name="ZoneTexte 1"/>
        <cdr:cNvSpPr txBox="1"/>
      </cdr:nvSpPr>
      <cdr:spPr>
        <a:xfrm xmlns:a="http://schemas.openxmlformats.org/drawingml/2006/main">
          <a:off x="645439" y="0"/>
          <a:ext cx="5909401" cy="8305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FR" sz="1500" b="1" i="0" baseline="0"/>
            <a:t>Evolution de la contribution de l'intérim et de l'emploi hors intérim </a:t>
          </a:r>
        </a:p>
        <a:p xmlns:a="http://schemas.openxmlformats.org/drawingml/2006/main">
          <a:pPr algn="ctr"/>
          <a:r>
            <a:rPr lang="fr-FR" sz="1500" b="1" i="0" baseline="0"/>
            <a:t>à l'emploi salarié, dans le Var</a:t>
          </a:r>
        </a:p>
        <a:p xmlns:a="http://schemas.openxmlformats.org/drawingml/2006/main">
          <a:pPr algn="ctr" eaLnBrk="1" fontAlgn="auto" latinLnBrk="0" hangingPunct="1"/>
          <a:r>
            <a:rPr lang="fr-FR" sz="1100" b="0" i="1" baseline="0">
              <a:effectLst/>
              <a:latin typeface="+mn-lt"/>
              <a:ea typeface="+mn-ea"/>
              <a:cs typeface="+mn-cs"/>
            </a:rPr>
            <a:t>(en nombre, entre le T1 2025 et le T2 2025) </a:t>
          </a:r>
          <a:endParaRPr lang="fr-FR">
            <a:effectLst/>
          </a:endParaRPr>
        </a:p>
        <a:p xmlns:a="http://schemas.openxmlformats.org/drawingml/2006/main">
          <a:pPr algn="ctr"/>
          <a:endParaRPr lang="fr-FR" sz="1400" b="1" i="0" baseline="0"/>
        </a:p>
        <a:p xmlns:a="http://schemas.openxmlformats.org/drawingml/2006/main">
          <a:pPr algn="ctr"/>
          <a:endParaRPr lang="fr-FR" sz="1400" b="1" i="0" baseline="0"/>
        </a:p>
      </cdr:txBody>
    </cdr:sp>
  </cdr:relSizeAnchor>
  <cdr:relSizeAnchor xmlns:cdr="http://schemas.openxmlformats.org/drawingml/2006/chartDrawing">
    <cdr:from>
      <cdr:x>0</cdr:x>
      <cdr:y>0.82202</cdr:y>
    </cdr:from>
    <cdr:to>
      <cdr:x>0.98564</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0" y="3630929"/>
          <a:ext cx="6708822" cy="78613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a:t>
          </a:r>
          <a:r>
            <a:rPr lang="fr-FR" sz="900" b="0" i="0" baseline="0">
              <a:effectLst/>
              <a:latin typeface="+mn-lt"/>
              <a:ea typeface="+mn-ea"/>
              <a:cs typeface="+mn-cs"/>
            </a:rPr>
            <a:t> : données arrondies provisoires, corrigées des variations saisonnières ; l'addition des quatre sous-secteurs d'activité ne correspond pas au total de l'emploi salarié , car le secteur </a:t>
          </a:r>
          <a:r>
            <a:rPr lang="fr-FR" sz="900" b="0" i="1" baseline="0">
              <a:effectLst/>
              <a:latin typeface="+mn-lt"/>
              <a:ea typeface="+mn-ea"/>
              <a:cs typeface="+mn-cs"/>
            </a:rPr>
            <a:t>Agriculture, sylviculture et pêche </a:t>
          </a:r>
          <a:r>
            <a:rPr lang="fr-FR" sz="900" b="0" i="0" baseline="0">
              <a:effectLst/>
              <a:latin typeface="+mn-lt"/>
              <a:ea typeface="+mn-ea"/>
              <a:cs typeface="+mn-cs"/>
            </a:rPr>
            <a:t>qui représente 1 % de l'emploi salarié total n'est pas représenté</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a:t>
          </a:r>
          <a:r>
            <a:rPr lang="fr-FR" sz="900" b="0" i="0" baseline="0">
              <a:effectLst/>
              <a:latin typeface="+mn-lt"/>
              <a:ea typeface="+mn-ea"/>
              <a:cs typeface="+mn-cs"/>
            </a:rPr>
            <a:t> : emploi salarié en fin de trimestre </a:t>
          </a:r>
          <a:endParaRPr lang="fr-FR" sz="900">
            <a:effectLst/>
          </a:endParaRP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a:t>
          </a:r>
          <a:endParaRPr lang="fr-FR" sz="900">
            <a:effectLst/>
          </a:endParaRPr>
        </a:p>
        <a:p xmlns:a="http://schemas.openxmlformats.org/drawingml/2006/main">
          <a:pPr algn="l" rtl="0">
            <a:defRPr sz="1000"/>
          </a:pPr>
          <a:endParaRPr lang="fr-FR" sz="900" b="0" i="1" u="none" strike="noStrike" baseline="0">
            <a:solidFill>
              <a:srgbClr val="000000"/>
            </a:solidFill>
            <a:latin typeface="Calibri"/>
          </a:endParaRPr>
        </a:p>
      </cdr:txBody>
    </cdr:sp>
  </cdr:relSizeAnchor>
  <cdr:relSizeAnchor xmlns:cdr="http://schemas.openxmlformats.org/drawingml/2006/chartDrawing">
    <cdr:from>
      <cdr:x>0.26781</cdr:x>
      <cdr:y>0.20807</cdr:y>
    </cdr:from>
    <cdr:to>
      <cdr:x>0.26781</cdr:x>
      <cdr:y>0.70657</cdr:y>
    </cdr:to>
    <cdr:cxnSp macro="">
      <cdr:nvCxnSpPr>
        <cdr:cNvPr id="5" name="Connecteur droit 4">
          <a:extLst xmlns:a="http://schemas.openxmlformats.org/drawingml/2006/main">
            <a:ext uri="{FF2B5EF4-FFF2-40B4-BE49-F238E27FC236}">
              <a16:creationId xmlns:a16="http://schemas.microsoft.com/office/drawing/2014/main" id="{737A9211-210B-FB05-D5E9-40BFB9EF4155}"/>
            </a:ext>
          </a:extLst>
        </cdr:cNvPr>
        <cdr:cNvCxnSpPr/>
      </cdr:nvCxnSpPr>
      <cdr:spPr>
        <a:xfrm xmlns:a="http://schemas.openxmlformats.org/drawingml/2006/main" flipV="1">
          <a:off x="1843299" y="919071"/>
          <a:ext cx="0" cy="2201904"/>
        </a:xfrm>
        <a:prstGeom xmlns:a="http://schemas.openxmlformats.org/drawingml/2006/main" prst="line">
          <a:avLst/>
        </a:prstGeom>
        <a:ln xmlns:a="http://schemas.openxmlformats.org/drawingml/2006/main" w="12700">
          <a:solidFill>
            <a:sysClr val="windowText" lastClr="00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0.00758</cdr:x>
      <cdr:y>0.01307</cdr:y>
    </cdr:from>
    <cdr:to>
      <cdr:x>0.97149</cdr:x>
      <cdr:y>0.17696</cdr:y>
    </cdr:to>
    <cdr:sp macro="" textlink="">
      <cdr:nvSpPr>
        <cdr:cNvPr id="5" name="ZoneTexte 1"/>
        <cdr:cNvSpPr txBox="1"/>
      </cdr:nvSpPr>
      <cdr:spPr>
        <a:xfrm xmlns:a="http://schemas.openxmlformats.org/drawingml/2006/main">
          <a:off x="52170" y="55565"/>
          <a:ext cx="6634379" cy="696749"/>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500" b="1" i="0" u="none" strike="noStrike" kern="1200" baseline="0">
              <a:solidFill>
                <a:srgbClr val="000000"/>
              </a:solidFill>
              <a:latin typeface="+mn-lt"/>
              <a:ea typeface="Calibri"/>
              <a:cs typeface="Calibri"/>
            </a:rPr>
            <a:t>Evolution de l'emploi salarié par secteur d'activité y compris intérim,</a:t>
          </a:r>
        </a:p>
        <a:p xmlns:a="http://schemas.openxmlformats.org/drawingml/2006/main">
          <a:pPr algn="ctr" rtl="0"/>
          <a:r>
            <a:rPr lang="fr-FR" sz="1500" b="1" i="0" u="none" strike="noStrike" kern="1200" baseline="0">
              <a:solidFill>
                <a:srgbClr val="000000"/>
              </a:solidFill>
              <a:latin typeface="Calibri"/>
              <a:ea typeface="Calibri"/>
              <a:cs typeface="Calibri"/>
            </a:rPr>
            <a:t>dans le Var</a:t>
          </a:r>
        </a:p>
        <a:p xmlns:a="http://schemas.openxmlformats.org/drawingml/2006/main">
          <a:pPr algn="ctr" rtl="0"/>
          <a:r>
            <a:rPr lang="fr-FR" sz="1100" b="0" i="1" baseline="0">
              <a:effectLst/>
              <a:latin typeface="+mn-lt"/>
              <a:ea typeface="+mn-ea"/>
              <a:cs typeface="+mn-cs"/>
            </a:rPr>
            <a:t>(en indice base 100 au 1</a:t>
          </a:r>
          <a:r>
            <a:rPr lang="fr-FR" sz="1100" b="0" i="1" baseline="30000">
              <a:effectLst/>
              <a:latin typeface="+mn-lt"/>
              <a:ea typeface="+mn-ea"/>
              <a:cs typeface="+mn-cs"/>
            </a:rPr>
            <a:t>er</a:t>
          </a:r>
          <a:r>
            <a:rPr lang="fr-FR" sz="1100" b="0" i="1" baseline="0">
              <a:effectLst/>
              <a:latin typeface="+mn-lt"/>
              <a:ea typeface="+mn-ea"/>
              <a:cs typeface="+mn-cs"/>
            </a:rPr>
            <a:t> trimestre 2015)</a:t>
          </a:r>
          <a:endParaRPr lang="fr-FR">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a:p>
      </cdr:txBody>
    </cdr:sp>
  </cdr:relSizeAnchor>
  <cdr:relSizeAnchor xmlns:cdr="http://schemas.openxmlformats.org/drawingml/2006/chartDrawing">
    <cdr:from>
      <cdr:x>0.00567</cdr:x>
      <cdr:y>0.85539</cdr:y>
    </cdr:from>
    <cdr:to>
      <cdr:x>0.97866</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38100" y="3324225"/>
          <a:ext cx="6539317" cy="5619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 : </a:t>
          </a:r>
          <a:r>
            <a:rPr lang="fr-FR" sz="900" b="0" i="0" baseline="0">
              <a:effectLst/>
              <a:latin typeface="+mn-lt"/>
              <a:ea typeface="+mn-ea"/>
              <a:cs typeface="+mn-cs"/>
            </a:rPr>
            <a:t>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 : </a:t>
          </a:r>
          <a:r>
            <a:rPr lang="fr-FR" sz="900" b="0" i="0" baseline="0">
              <a:effectLst/>
              <a:latin typeface="+mn-lt"/>
              <a:ea typeface="+mn-ea"/>
              <a:cs typeface="+mn-cs"/>
            </a:rPr>
            <a:t>emploi salarié en fin de trimestre </a:t>
          </a:r>
          <a:endParaRPr lang="fr-FR" sz="900">
            <a:effectLst/>
          </a:endParaRPr>
        </a:p>
        <a:p xmlns:a="http://schemas.openxmlformats.org/drawingml/2006/main">
          <a:pPr rtl="0"/>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 </a:t>
          </a:r>
          <a:endParaRPr lang="fr-FR" sz="900">
            <a:effectLst/>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3.20899E-6</cdr:x>
      <cdr:y>0.82307</cdr:y>
    </cdr:from>
    <cdr:to>
      <cdr:x>0.99778</cdr:x>
      <cdr:y>0.98507</cdr:y>
    </cdr:to>
    <cdr:sp macro="" textlink="">
      <cdr:nvSpPr>
        <cdr:cNvPr id="3" name="ZoneTexte 1"/>
        <cdr:cNvSpPr txBox="1"/>
      </cdr:nvSpPr>
      <cdr:spPr>
        <a:xfrm xmlns:a="http://schemas.openxmlformats.org/drawingml/2006/main">
          <a:off x="0" y="3028950"/>
          <a:ext cx="7915274" cy="6209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900" b="1" i="0" baseline="0" dirty="0">
              <a:effectLst/>
              <a:latin typeface="+mn-lt"/>
              <a:ea typeface="+mn-ea"/>
              <a:cs typeface="+mn-cs"/>
            </a:rPr>
            <a:t>Note</a:t>
          </a:r>
          <a:r>
            <a:rPr lang="fr-FR" sz="900" b="0" i="0" baseline="0" dirty="0">
              <a:effectLst/>
              <a:latin typeface="+mn-lt"/>
              <a:ea typeface="+mn-ea"/>
              <a:cs typeface="+mn-cs"/>
            </a:rPr>
            <a:t> : données provisoires</a:t>
          </a:r>
        </a:p>
        <a:p xmlns:a="http://schemas.openxmlformats.org/drawingml/2006/main">
          <a:pPr rtl="0"/>
          <a:r>
            <a:rPr lang="fr-FR" sz="900" b="1" i="0" baseline="0" dirty="0">
              <a:effectLst/>
              <a:latin typeface="+mn-lt"/>
              <a:ea typeface="+mn-ea"/>
              <a:cs typeface="+mn-cs"/>
            </a:rPr>
            <a:t>Lecture : </a:t>
          </a:r>
          <a:r>
            <a:rPr lang="fr-FR" sz="900" b="0" i="0" baseline="0" dirty="0">
              <a:effectLst/>
              <a:latin typeface="+mn-lt"/>
              <a:ea typeface="+mn-ea"/>
              <a:cs typeface="+mn-cs"/>
            </a:rPr>
            <a:t>730 contrats d'apprentissage ont commencé entre avril et juin 2025 dans le Var. Fin juin 2025, le département  compte 11 800 bénéficiaires de contrats d'apprentissage.</a:t>
          </a:r>
          <a:endParaRPr lang="fr-FR" sz="900" dirty="0">
            <a:effectLst/>
          </a:endParaRPr>
        </a:p>
        <a:p xmlns:a="http://schemas.openxmlformats.org/drawingml/2006/main">
          <a:pPr rtl="0"/>
          <a:r>
            <a:rPr lang="fr-FR" sz="900" b="1" i="1" baseline="0" dirty="0">
              <a:effectLst/>
              <a:latin typeface="+mn-lt"/>
              <a:ea typeface="+mn-ea"/>
              <a:cs typeface="+mn-cs"/>
            </a:rPr>
            <a:t>Source </a:t>
          </a:r>
          <a:r>
            <a:rPr lang="fr-FR" sz="900" b="1" i="1" baseline="0">
              <a:effectLst/>
              <a:latin typeface="+mn-lt"/>
              <a:ea typeface="+mn-ea"/>
              <a:cs typeface="+mn-cs"/>
            </a:rPr>
            <a:t>: </a:t>
          </a:r>
          <a:r>
            <a:rPr lang="fr-FR" sz="900" i="1"/>
            <a:t>Dares, Système d'information sur l'apprentissage </a:t>
          </a:r>
          <a:r>
            <a:rPr lang="fr-FR" sz="900" b="0" i="1" baseline="0">
              <a:effectLst/>
              <a:latin typeface="+mn-lt"/>
              <a:ea typeface="+mn-ea"/>
              <a:cs typeface="+mn-cs"/>
            </a:rPr>
            <a:t>- </a:t>
          </a:r>
          <a:r>
            <a:rPr lang="fr-FR" sz="900" b="1" i="1" baseline="0" dirty="0">
              <a:effectLst/>
              <a:latin typeface="+mn-lt"/>
              <a:ea typeface="+mn-ea"/>
              <a:cs typeface="+mn-cs"/>
            </a:rPr>
            <a:t>Traitements</a:t>
          </a:r>
          <a:r>
            <a:rPr lang="fr-FR" sz="900" b="0" i="1" baseline="0" dirty="0">
              <a:effectLst/>
              <a:latin typeface="+mn-lt"/>
              <a:ea typeface="+mn-ea"/>
              <a:cs typeface="+mn-cs"/>
            </a:rPr>
            <a:t> : Dares</a:t>
          </a:r>
          <a:endParaRPr lang="fr-FR" sz="900" dirty="0">
            <a:effectLst/>
          </a:endParaRPr>
        </a:p>
        <a:p xmlns:a="http://schemas.openxmlformats.org/drawingml/2006/main">
          <a:pPr marL="0" marR="0" indent="0" defTabSz="914400" rtl="0" eaLnBrk="1" fontAlgn="auto" latinLnBrk="0" hangingPunct="1">
            <a:lnSpc>
              <a:spcPts val="1200"/>
            </a:lnSpc>
            <a:spcBef>
              <a:spcPts val="0"/>
            </a:spcBef>
            <a:spcAft>
              <a:spcPts val="0"/>
            </a:spcAft>
            <a:buClrTx/>
            <a:buSzTx/>
            <a:buFontTx/>
            <a:buNone/>
            <a:tabLst/>
            <a:defRPr/>
          </a:pPr>
          <a:endParaRPr lang="fr-FR" sz="900" i="1" dirty="0"/>
        </a:p>
      </cdr:txBody>
    </cdr:sp>
  </cdr:relSizeAnchor>
</c:userShapes>
</file>

<file path=ppt/drawings/drawing6.xml><?xml version="1.0" encoding="utf-8"?>
<c:userShapes xmlns:c="http://schemas.openxmlformats.org/drawingml/2006/chart">
  <cdr:relSizeAnchor xmlns:cdr="http://schemas.openxmlformats.org/drawingml/2006/chartDrawing">
    <cdr:from>
      <cdr:x>0.05303</cdr:x>
      <cdr:y>0.84911</cdr:y>
    </cdr:from>
    <cdr:to>
      <cdr:x>0.93609</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355600" y="2733677"/>
          <a:ext cx="5921432" cy="4857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a:t>
          </a:r>
        </a:p>
        <a:p xmlns:a="http://schemas.openxmlformats.org/drawingml/2006/main">
          <a:pPr algn="l" rtl="0">
            <a:defRPr sz="1000"/>
          </a:pPr>
          <a:r>
            <a:rPr lang="fr-FR" sz="1000" b="0" i="0" u="none" strike="noStrike" baseline="0">
              <a:solidFill>
                <a:srgbClr val="000000"/>
              </a:solidFill>
              <a:latin typeface="+mn-lt"/>
            </a:rPr>
            <a:t>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mn-lt"/>
            </a:rPr>
            <a:t>Insee, taux de chômage au sens du BIT (national ) et taux de chômage localisés (régional et départementaux)</a:t>
          </a: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0.84196</cdr:y>
    </cdr:from>
    <cdr:to>
      <cdr:x>0</cdr:x>
      <cdr:y>0.8422</cdr:y>
    </cdr:to>
    <cdr:sp macro="" textlink="">
      <cdr:nvSpPr>
        <cdr:cNvPr id="3" name="Text Box 1"/>
        <cdr:cNvSpPr txBox="1">
          <a:spLocks xmlns:a="http://schemas.openxmlformats.org/drawingml/2006/main" noChangeArrowheads="1"/>
        </cdr:cNvSpPr>
      </cdr:nvSpPr>
      <cdr:spPr bwMode="auto">
        <a:xfrm xmlns:a="http://schemas.openxmlformats.org/drawingml/2006/main">
          <a:off x="0" y="3952875"/>
          <a:ext cx="6924675" cy="7810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0" i="0" u="none" strike="noStrike" baseline="0">
              <a:solidFill>
                <a:srgbClr val="000000"/>
              </a:solidFill>
              <a:latin typeface="+mn-lt"/>
            </a:rPr>
            <a:t>* Pour évaluer la comparabilité avec le Var, les critères retenus sont le nombre total d'emplois (salariés et non salariés) du département, ainsi que le poids du secteur du tertiaire non marchand dans l'emploi total </a:t>
          </a:r>
        </a:p>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 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Calibri"/>
            </a:rPr>
            <a:t>Insee, taux de chômage au sens du BIT (national ) et taux de chômage localisés (régional</a:t>
          </a:r>
          <a:r>
            <a:rPr lang="fr-FR" sz="1000" b="0" i="1" baseline="0">
              <a:effectLst/>
              <a:latin typeface="+mn-lt"/>
              <a:ea typeface="+mn-ea"/>
              <a:cs typeface="+mn-cs"/>
            </a:rPr>
            <a:t> et départementaux</a:t>
          </a:r>
          <a:r>
            <a:rPr lang="fr-FR" sz="1000" b="0" i="1" u="none" strike="noStrike" baseline="0">
              <a:solidFill>
                <a:srgbClr val="000000"/>
              </a:solidFill>
              <a:latin typeface="Calibri"/>
            </a:rPr>
            <a:t>)</a:t>
          </a:r>
        </a:p>
      </cdr:txBody>
    </cdr:sp>
  </cdr:relSizeAnchor>
  <cdr:relSizeAnchor xmlns:cdr="http://schemas.openxmlformats.org/drawingml/2006/chartDrawing">
    <cdr:from>
      <cdr:x>0.0055</cdr:x>
      <cdr:y>0.01073</cdr:y>
    </cdr:from>
    <cdr:to>
      <cdr:x>1</cdr:x>
      <cdr:y>0.0892</cdr:y>
    </cdr:to>
    <cdr:sp macro="" textlink="">
      <cdr:nvSpPr>
        <cdr:cNvPr id="2" name="ZoneTexte 1"/>
        <cdr:cNvSpPr txBox="1"/>
      </cdr:nvSpPr>
      <cdr:spPr>
        <a:xfrm xmlns:a="http://schemas.openxmlformats.org/drawingml/2006/main">
          <a:off x="50800" y="50800"/>
          <a:ext cx="6886589" cy="37147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500" b="1" i="0" baseline="0">
              <a:effectLst/>
              <a:latin typeface="+mn-lt"/>
              <a:ea typeface="+mn-ea"/>
              <a:cs typeface="+mn-cs"/>
            </a:rPr>
            <a:t>Taux de chômage localisés dans les départements comparables* au T2 2025</a:t>
          </a:r>
          <a:endParaRPr lang="fr-FR" sz="1100"/>
        </a:p>
      </cdr:txBody>
    </cdr:sp>
  </cdr:relSizeAnchor>
  <cdr:relSizeAnchor xmlns:cdr="http://schemas.openxmlformats.org/drawingml/2006/chartDrawing">
    <cdr:from>
      <cdr:x>0</cdr:x>
      <cdr:y>0.81958</cdr:y>
    </cdr:from>
    <cdr:to>
      <cdr:x>1</cdr:x>
      <cdr:y>0.98457</cdr:y>
    </cdr:to>
    <cdr:sp macro="" textlink="">
      <cdr:nvSpPr>
        <cdr:cNvPr id="4" name="Text Box 1"/>
        <cdr:cNvSpPr txBox="1">
          <a:spLocks xmlns:a="http://schemas.openxmlformats.org/drawingml/2006/main" noChangeArrowheads="1"/>
        </cdr:cNvSpPr>
      </cdr:nvSpPr>
      <cdr:spPr bwMode="auto">
        <a:xfrm xmlns:a="http://schemas.openxmlformats.org/drawingml/2006/main">
          <a:off x="0" y="3879850"/>
          <a:ext cx="6924675" cy="7810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i="0" baseline="0">
              <a:effectLst/>
              <a:latin typeface="+mn-lt"/>
              <a:ea typeface="+mn-ea"/>
              <a:cs typeface="+mn-cs"/>
            </a:rPr>
            <a:t>* Pour évaluer la comparabilité avec le Var, les critères retenus sont le nombre total d'emplois (salariés et non salariés) du département, ainsi que le poids du secteur du tertiaire non marchand dans l'emploi total </a:t>
          </a:r>
          <a:endParaRPr lang="fr-FR" sz="1000">
            <a:effectLst/>
          </a:endParaRPr>
        </a:p>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 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Calibri"/>
            </a:rPr>
            <a:t>Insee, taux de chômage au sens du BIT (national ) et taux de chômage localisés (régional et départementaux)</a:t>
          </a: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0.81405</cdr:y>
    </cdr:from>
    <cdr:to>
      <cdr:x>1</cdr:x>
      <cdr:y>1</cdr:y>
    </cdr:to>
    <cdr:sp macro="" textlink="">
      <cdr:nvSpPr>
        <cdr:cNvPr id="3" name="ZoneTexte 1"/>
        <cdr:cNvSpPr txBox="1"/>
      </cdr:nvSpPr>
      <cdr:spPr>
        <a:xfrm xmlns:a="http://schemas.openxmlformats.org/drawingml/2006/main">
          <a:off x="0" y="3886201"/>
          <a:ext cx="5953125" cy="88772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000" b="0" i="0">
              <a:effectLst/>
              <a:latin typeface="+mn-lt"/>
              <a:ea typeface="+mn-ea"/>
              <a:cs typeface="+mn-cs"/>
            </a:rPr>
            <a:t>* Pour le RSA et la PA, la notion de bénéficiaires renvoie à celle de foyer et non d’individu. Pour l’ASS, elle renvoie à l’individu qui perçoit l’allocation.</a:t>
          </a:r>
          <a:endParaRPr lang="fr-FR" sz="1000">
            <a:effectLst/>
          </a:endParaRPr>
        </a:p>
        <a:p xmlns:a="http://schemas.openxmlformats.org/drawingml/2006/main">
          <a:pPr eaLnBrk="1" fontAlgn="auto" latinLnBrk="0" hangingPunct="1"/>
          <a:r>
            <a:rPr lang="fr-FR" sz="1000" b="0" i="0">
              <a:effectLst/>
              <a:latin typeface="+mn-lt"/>
              <a:ea typeface="+mn-ea"/>
              <a:cs typeface="+mn-cs"/>
            </a:rPr>
            <a:t>** Données à fin mai</a:t>
          </a:r>
          <a:endParaRPr lang="fr-FR" sz="1000">
            <a:effectLst/>
          </a:endParaRPr>
        </a:p>
        <a:p xmlns:a="http://schemas.openxmlformats.org/drawingml/2006/main">
          <a:pPr eaLnBrk="1" fontAlgn="auto" latinLnBrk="0" hangingPunct="1"/>
          <a:r>
            <a:rPr lang="fr-FR" sz="1000" b="1" i="0">
              <a:effectLst/>
              <a:latin typeface="+mn-lt"/>
              <a:ea typeface="+mn-ea"/>
              <a:cs typeface="+mn-cs"/>
            </a:rPr>
            <a:t>Note : </a:t>
          </a:r>
          <a:r>
            <a:rPr lang="fr-FR" sz="1000" i="0">
              <a:effectLst/>
              <a:latin typeface="+mn-lt"/>
              <a:ea typeface="+mn-ea"/>
              <a:cs typeface="+mn-cs"/>
            </a:rPr>
            <a:t>données provisoires</a:t>
          </a:r>
        </a:p>
        <a:p xmlns:a="http://schemas.openxmlformats.org/drawingml/2006/main">
          <a:pPr eaLnBrk="1" fontAlgn="auto" latinLnBrk="0" hangingPunct="1"/>
          <a:r>
            <a:rPr lang="fr-FR" sz="1000" b="1" i="1">
              <a:effectLst/>
              <a:latin typeface="+mn-lt"/>
              <a:ea typeface="+mn-ea"/>
              <a:cs typeface="+mn-cs"/>
            </a:rPr>
            <a:t>Sources : </a:t>
          </a:r>
          <a:r>
            <a:rPr lang="fr-FR" sz="1000" i="1">
              <a:effectLst/>
              <a:latin typeface="+mn-lt"/>
              <a:ea typeface="+mn-ea"/>
              <a:cs typeface="+mn-cs"/>
            </a:rPr>
            <a:t>Cnaf, Allstat FR6 et FR2 ; MSA ;  France Travail, FNA - </a:t>
          </a:r>
          <a:r>
            <a:rPr lang="fr-FR" sz="1000" b="1" i="1">
              <a:effectLst/>
              <a:latin typeface="+mn-lt"/>
              <a:ea typeface="+mn-ea"/>
              <a:cs typeface="+mn-cs"/>
            </a:rPr>
            <a:t>Traitements : </a:t>
          </a:r>
          <a:r>
            <a:rPr lang="fr-FR" sz="1000" i="1">
              <a:effectLst/>
              <a:latin typeface="+mn-lt"/>
              <a:ea typeface="+mn-ea"/>
              <a:cs typeface="+mn-cs"/>
            </a:rPr>
            <a:t>Drees</a:t>
          </a:r>
          <a:endParaRPr lang="fr-FR" sz="1000">
            <a:effectLst/>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0.02592</cdr:x>
      <cdr:y>0.90134</cdr:y>
    </cdr:from>
    <cdr:to>
      <cdr:x>0.89902</cdr:x>
      <cdr:y>0.98028</cdr:y>
    </cdr:to>
    <cdr:sp macro="" textlink="">
      <cdr:nvSpPr>
        <cdr:cNvPr id="2" name="Text Box 1">
          <a:extLst xmlns:a="http://schemas.openxmlformats.org/drawingml/2006/main">
            <a:ext uri="{FF2B5EF4-FFF2-40B4-BE49-F238E27FC236}">
              <a16:creationId xmlns:a16="http://schemas.microsoft.com/office/drawing/2014/main" id="{7E4BD3CD-C52D-50EC-A772-6E89A58BAE0E}"/>
            </a:ext>
          </a:extLst>
        </cdr:cNvPr>
        <cdr:cNvSpPr txBox="1">
          <a:spLocks xmlns:a="http://schemas.openxmlformats.org/drawingml/2006/main" noChangeArrowheads="1"/>
        </cdr:cNvSpPr>
      </cdr:nvSpPr>
      <cdr:spPr bwMode="auto">
        <a:xfrm xmlns:a="http://schemas.openxmlformats.org/drawingml/2006/main">
          <a:off x="184150" y="4060825"/>
          <a:ext cx="6203955" cy="35564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1" i="0" u="none" strike="noStrike" baseline="0">
              <a:solidFill>
                <a:srgbClr val="000000"/>
              </a:solidFill>
              <a:latin typeface="+mn-lt"/>
            </a:rPr>
            <a:t>Champ</a:t>
          </a:r>
          <a:r>
            <a:rPr lang="fr-FR" sz="1000" b="0" i="0" u="none" strike="noStrike" baseline="0">
              <a:solidFill>
                <a:srgbClr val="000000"/>
              </a:solidFill>
              <a:latin typeface="+mn-lt"/>
            </a:rPr>
            <a:t> : ensemble des activités marchandes hors agriculture</a:t>
          </a:r>
        </a:p>
        <a:p xmlns:a="http://schemas.openxmlformats.org/drawingml/2006/main">
          <a:pPr algn="l" rtl="0">
            <a:defRPr sz="1000"/>
          </a:pPr>
          <a:r>
            <a:rPr lang="fr-FR" sz="1000" b="1" i="1" u="none" strike="noStrike" baseline="0">
              <a:solidFill>
                <a:srgbClr val="000000"/>
              </a:solidFill>
              <a:latin typeface="+mn-lt"/>
            </a:rPr>
            <a:t>Source</a:t>
          </a:r>
          <a:r>
            <a:rPr lang="fr-FR" sz="1000" b="0" i="1" u="none" strike="noStrike" baseline="0">
              <a:solidFill>
                <a:srgbClr val="000000"/>
              </a:solidFill>
              <a:latin typeface="+mn-lt"/>
            </a:rPr>
            <a:t> : Insee, SIDE (Système d'information sur la démographie d'entreprises)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481BDC1-2E55-4A3B-A51F-0A4221669760}" type="datetimeFigureOut">
              <a:rPr lang="fr-FR" smtClean="0"/>
              <a:t>25/09/2025</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C025E1C-9CFD-400D-8595-7A8158A95F2D}" type="slidenum">
              <a:rPr lang="fr-FR" smtClean="0"/>
              <a:t>‹N°›</a:t>
            </a:fld>
            <a:endParaRPr lang="fr-FR"/>
          </a:p>
        </p:txBody>
      </p:sp>
    </p:spTree>
    <p:extLst>
      <p:ext uri="{BB962C8B-B14F-4D97-AF65-F5344CB8AC3E}">
        <p14:creationId xmlns:p14="http://schemas.microsoft.com/office/powerpoint/2010/main" val="2110586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a:solidFill>
                <a:schemeClr val="tx1"/>
              </a:solidFill>
              <a:effectLst/>
              <a:latin typeface="+mn-lt"/>
              <a:ea typeface="+mn-ea"/>
              <a:cs typeface="+mn-cs"/>
            </a:endParaRPr>
          </a:p>
          <a:p>
            <a:endParaRPr lang="fr-FR" baseline="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a:t>
            </a:fld>
            <a:endParaRPr lang="fr-FR"/>
          </a:p>
        </p:txBody>
      </p:sp>
    </p:spTree>
    <p:extLst>
      <p:ext uri="{BB962C8B-B14F-4D97-AF65-F5344CB8AC3E}">
        <p14:creationId xmlns:p14="http://schemas.microsoft.com/office/powerpoint/2010/main" val="3880869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10</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3523062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11</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3044874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12</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60975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13</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294489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14</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1710233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15</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1507991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16</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801561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2</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3</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4</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5</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6</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latin typeface="+mj-lt"/>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7</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8</a:t>
            </a:fld>
            <a:endParaRPr lang="fr-FR"/>
          </a:p>
        </p:txBody>
      </p:sp>
      <p:sp>
        <p:nvSpPr>
          <p:cNvPr id="5" name="Espace réservé du pied de page 4"/>
          <p:cNvSpPr>
            <a:spLocks noGrp="1"/>
          </p:cNvSpPr>
          <p:nvPr>
            <p:ph type="ftr" sz="quarter" idx="11"/>
          </p:nvPr>
        </p:nvSpPr>
        <p:spPr/>
        <p:txBody>
          <a:bodyPr/>
          <a:lstStyle/>
          <a:p>
            <a:r>
              <a:rPr lang="fr-FR"/>
              <a:t>Edition octobre 2021</a:t>
            </a:r>
          </a:p>
        </p:txBody>
      </p:sp>
    </p:spTree>
    <p:extLst>
      <p:ext uri="{BB962C8B-B14F-4D97-AF65-F5344CB8AC3E}">
        <p14:creationId xmlns:p14="http://schemas.microsoft.com/office/powerpoint/2010/main" val="3523062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9</a:t>
            </a:fld>
            <a:endParaRPr lang="fr-FR"/>
          </a:p>
        </p:txBody>
      </p:sp>
    </p:spTree>
    <p:extLst>
      <p:ext uri="{BB962C8B-B14F-4D97-AF65-F5344CB8AC3E}">
        <p14:creationId xmlns:p14="http://schemas.microsoft.com/office/powerpoint/2010/main" val="3523062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a:xfrm>
            <a:off x="0" y="6568767"/>
            <a:ext cx="2133600" cy="365125"/>
          </a:xfrm>
        </p:spPr>
        <p:txBody>
          <a:bodyPr/>
          <a:lstStyle>
            <a:lvl1pPr>
              <a:defRPr baseline="0"/>
            </a:lvl1pPr>
          </a:lstStyle>
          <a:p>
            <a:r>
              <a:rPr lang="fr-FR" sz="1500"/>
              <a:t>Edition septembre 2025</a:t>
            </a:r>
            <a:endParaRPr lang="fr-FR" sz="1500" dirty="0"/>
          </a:p>
        </p:txBody>
      </p:sp>
      <p:sp>
        <p:nvSpPr>
          <p:cNvPr id="5" name="Espace réservé du pied de page 4"/>
          <p:cNvSpPr>
            <a:spLocks noGrp="1"/>
          </p:cNvSpPr>
          <p:nvPr>
            <p:ph type="ftr" sz="quarter" idx="11"/>
          </p:nvPr>
        </p:nvSpPr>
        <p:spPr>
          <a:xfrm>
            <a:off x="3124200" y="6568767"/>
            <a:ext cx="2895600" cy="365125"/>
          </a:xfrm>
        </p:spPr>
        <p:txBody>
          <a:bodyPr/>
          <a:lstStyle>
            <a:lvl1pPr>
              <a:defRPr sz="1500" baseline="0"/>
            </a:lvl1pPr>
          </a:lstStyle>
          <a:p>
            <a:r>
              <a:rPr lang="fr-FR"/>
              <a:t>Les éclairages conjoncturels départementaux - Var</a:t>
            </a:r>
            <a:endParaRPr lang="fr-FR" dirty="0"/>
          </a:p>
        </p:txBody>
      </p:sp>
      <p:sp>
        <p:nvSpPr>
          <p:cNvPr id="6" name="Espace réservé du numéro de diapositive 5"/>
          <p:cNvSpPr>
            <a:spLocks noGrp="1"/>
          </p:cNvSpPr>
          <p:nvPr>
            <p:ph type="sldNum" sz="quarter" idx="12"/>
          </p:nvPr>
        </p:nvSpPr>
        <p:spPr>
          <a:xfrm>
            <a:off x="8739398" y="6568767"/>
            <a:ext cx="404601" cy="289233"/>
          </a:xfrm>
          <a:solidFill>
            <a:schemeClr val="accent6">
              <a:lumMod val="75000"/>
            </a:schemeClr>
          </a:solidFill>
        </p:spPr>
        <p:txBody>
          <a:bodyPr/>
          <a:lstStyle>
            <a:lvl1pPr>
              <a:defRPr sz="1700" baseline="0">
                <a:solidFill>
                  <a:schemeClr val="bg1"/>
                </a:solidFill>
              </a:defRPr>
            </a:lvl1pPr>
          </a:lstStyle>
          <a:p>
            <a:fld id="{3C7AC07C-28E4-BD4F-9FFB-37ABAC856C34}" type="slidenum">
              <a:rPr lang="fr-FR" smtClean="0"/>
              <a:pPr/>
              <a:t>‹N°›</a:t>
            </a:fld>
            <a:endParaRPr lang="fr-FR" dirty="0"/>
          </a:p>
        </p:txBody>
      </p:sp>
    </p:spTree>
    <p:extLst>
      <p:ext uri="{BB962C8B-B14F-4D97-AF65-F5344CB8AC3E}">
        <p14:creationId xmlns:p14="http://schemas.microsoft.com/office/powerpoint/2010/main" val="2640054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Edition septembre 2025</a:t>
            </a:r>
          </a:p>
        </p:txBody>
      </p:sp>
      <p:sp>
        <p:nvSpPr>
          <p:cNvPr id="5" name="Espace réservé du pied de page 4"/>
          <p:cNvSpPr>
            <a:spLocks noGrp="1"/>
          </p:cNvSpPr>
          <p:nvPr>
            <p:ph type="ftr" sz="quarter" idx="11"/>
          </p:nvPr>
        </p:nvSpPr>
        <p:spPr/>
        <p:txBody>
          <a:bodyPr/>
          <a:lstStyle/>
          <a:p>
            <a:r>
              <a:rPr lang="fr-FR"/>
              <a:t>Les éclairages conjoncturels départementaux - Var</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11780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Edition septembre 2025</a:t>
            </a:r>
          </a:p>
        </p:txBody>
      </p:sp>
      <p:sp>
        <p:nvSpPr>
          <p:cNvPr id="5" name="Espace réservé du pied de page 4"/>
          <p:cNvSpPr>
            <a:spLocks noGrp="1"/>
          </p:cNvSpPr>
          <p:nvPr>
            <p:ph type="ftr" sz="quarter" idx="11"/>
          </p:nvPr>
        </p:nvSpPr>
        <p:spPr/>
        <p:txBody>
          <a:bodyPr/>
          <a:lstStyle/>
          <a:p>
            <a:r>
              <a:rPr lang="fr-FR"/>
              <a:t>Les éclairages conjoncturels départementaux - Var</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94986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Edition septembre 2025</a:t>
            </a:r>
          </a:p>
        </p:txBody>
      </p:sp>
      <p:sp>
        <p:nvSpPr>
          <p:cNvPr id="5" name="Espace réservé du pied de page 4"/>
          <p:cNvSpPr>
            <a:spLocks noGrp="1"/>
          </p:cNvSpPr>
          <p:nvPr>
            <p:ph type="ftr" sz="quarter" idx="11"/>
          </p:nvPr>
        </p:nvSpPr>
        <p:spPr/>
        <p:txBody>
          <a:bodyPr/>
          <a:lstStyle/>
          <a:p>
            <a:r>
              <a:rPr lang="fr-FR"/>
              <a:t>Les éclairages conjoncturels départementaux - Var</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848633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r>
              <a:rPr lang="fr-FR"/>
              <a:t>Edition septembre 2025</a:t>
            </a:r>
            <a:endParaRPr lang="fr-FR" dirty="0"/>
          </a:p>
        </p:txBody>
      </p:sp>
      <p:sp>
        <p:nvSpPr>
          <p:cNvPr id="5" name="Espace réservé du pied de page 4"/>
          <p:cNvSpPr>
            <a:spLocks noGrp="1"/>
          </p:cNvSpPr>
          <p:nvPr>
            <p:ph type="ftr" sz="quarter" idx="11"/>
          </p:nvPr>
        </p:nvSpPr>
        <p:spPr/>
        <p:txBody>
          <a:bodyPr/>
          <a:lstStyle/>
          <a:p>
            <a:r>
              <a:rPr lang="fr-FR"/>
              <a:t>Les éclairages conjoncturels départementaux - Var</a:t>
            </a: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333947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r>
              <a:rPr lang="fr-FR"/>
              <a:t>Edition septembre 2025</a:t>
            </a:r>
          </a:p>
        </p:txBody>
      </p:sp>
      <p:sp>
        <p:nvSpPr>
          <p:cNvPr id="6" name="Espace réservé du pied de page 5"/>
          <p:cNvSpPr>
            <a:spLocks noGrp="1"/>
          </p:cNvSpPr>
          <p:nvPr>
            <p:ph type="ftr" sz="quarter" idx="11"/>
          </p:nvPr>
        </p:nvSpPr>
        <p:spPr/>
        <p:txBody>
          <a:bodyPr/>
          <a:lstStyle/>
          <a:p>
            <a:r>
              <a:rPr lang="fr-FR"/>
              <a:t>Les éclairages conjoncturels départementaux - Var</a:t>
            </a: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4094810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r>
              <a:rPr lang="fr-FR"/>
              <a:t>Edition septembre 2025</a:t>
            </a:r>
          </a:p>
        </p:txBody>
      </p:sp>
      <p:sp>
        <p:nvSpPr>
          <p:cNvPr id="8" name="Espace réservé du pied de page 7"/>
          <p:cNvSpPr>
            <a:spLocks noGrp="1"/>
          </p:cNvSpPr>
          <p:nvPr>
            <p:ph type="ftr" sz="quarter" idx="11"/>
          </p:nvPr>
        </p:nvSpPr>
        <p:spPr/>
        <p:txBody>
          <a:bodyPr/>
          <a:lstStyle/>
          <a:p>
            <a:r>
              <a:rPr lang="fr-FR"/>
              <a:t>Les éclairages conjoncturels départementaux - Var</a:t>
            </a:r>
          </a:p>
        </p:txBody>
      </p:sp>
      <p:sp>
        <p:nvSpPr>
          <p:cNvPr id="9" name="Espace réservé du numéro de diapositive 8"/>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706953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r>
              <a:rPr lang="fr-FR"/>
              <a:t>Edition septembre 2025</a:t>
            </a:r>
          </a:p>
        </p:txBody>
      </p:sp>
      <p:sp>
        <p:nvSpPr>
          <p:cNvPr id="4" name="Espace réservé du pied de page 3"/>
          <p:cNvSpPr>
            <a:spLocks noGrp="1"/>
          </p:cNvSpPr>
          <p:nvPr>
            <p:ph type="ftr" sz="quarter" idx="11"/>
          </p:nvPr>
        </p:nvSpPr>
        <p:spPr/>
        <p:txBody>
          <a:bodyPr/>
          <a:lstStyle/>
          <a:p>
            <a:r>
              <a:rPr lang="fr-FR"/>
              <a:t>Les éclairages conjoncturels départementaux - Var</a:t>
            </a:r>
          </a:p>
        </p:txBody>
      </p:sp>
      <p:sp>
        <p:nvSpPr>
          <p:cNvPr id="5" name="Espace réservé du numéro de diapositive 4"/>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573859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Edition septembre 2025</a:t>
            </a:r>
          </a:p>
        </p:txBody>
      </p:sp>
      <p:sp>
        <p:nvSpPr>
          <p:cNvPr id="3" name="Espace réservé du pied de page 2"/>
          <p:cNvSpPr>
            <a:spLocks noGrp="1"/>
          </p:cNvSpPr>
          <p:nvPr>
            <p:ph type="ftr" sz="quarter" idx="11"/>
          </p:nvPr>
        </p:nvSpPr>
        <p:spPr/>
        <p:txBody>
          <a:bodyPr/>
          <a:lstStyle/>
          <a:p>
            <a:r>
              <a:rPr lang="fr-FR"/>
              <a:t>Les éclairages conjoncturels départementaux - Var</a:t>
            </a:r>
          </a:p>
        </p:txBody>
      </p:sp>
      <p:sp>
        <p:nvSpPr>
          <p:cNvPr id="4" name="Espace réservé du numéro de diapositive 3"/>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2725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a:t>Edition septembre 2025</a:t>
            </a:r>
          </a:p>
        </p:txBody>
      </p:sp>
      <p:sp>
        <p:nvSpPr>
          <p:cNvPr id="6" name="Espace réservé du pied de page 5"/>
          <p:cNvSpPr>
            <a:spLocks noGrp="1"/>
          </p:cNvSpPr>
          <p:nvPr>
            <p:ph type="ftr" sz="quarter" idx="11"/>
          </p:nvPr>
        </p:nvSpPr>
        <p:spPr/>
        <p:txBody>
          <a:bodyPr/>
          <a:lstStyle/>
          <a:p>
            <a:r>
              <a:rPr lang="fr-FR"/>
              <a:t>Les éclairages conjoncturels départementaux - Var</a:t>
            </a: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1540105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a:t>Edition septembre 2025</a:t>
            </a:r>
          </a:p>
        </p:txBody>
      </p:sp>
      <p:sp>
        <p:nvSpPr>
          <p:cNvPr id="6" name="Espace réservé du pied de page 5"/>
          <p:cNvSpPr>
            <a:spLocks noGrp="1"/>
          </p:cNvSpPr>
          <p:nvPr>
            <p:ph type="ftr" sz="quarter" idx="11"/>
          </p:nvPr>
        </p:nvSpPr>
        <p:spPr/>
        <p:txBody>
          <a:bodyPr/>
          <a:lstStyle/>
          <a:p>
            <a:r>
              <a:rPr lang="fr-FR"/>
              <a:t>Les éclairages conjoncturels départementaux - Var</a:t>
            </a: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970357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Edition septembre 2025</a:t>
            </a:r>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Les éclairages conjoncturels départementaux - Var</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7AC07C-28E4-BD4F-9FFB-37ABAC856C34}" type="slidenum">
              <a:rPr lang="fr-FR" smtClean="0"/>
              <a:t>‹N°›</a:t>
            </a:fld>
            <a:endParaRPr lang="fr-FR"/>
          </a:p>
        </p:txBody>
      </p:sp>
    </p:spTree>
    <p:extLst>
      <p:ext uri="{BB962C8B-B14F-4D97-AF65-F5344CB8AC3E}">
        <p14:creationId xmlns:p14="http://schemas.microsoft.com/office/powerpoint/2010/main" val="2496495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msOizzOjgAhVWAGMBHXMQAxYQjRx6BAgBEAU&amp;url=https://www.ania.net/economie-export/ega-point-de-conjoncture&amp;psig=AOvVaw0wwhQEom1VbtCAOZvqCiu4&amp;ust=1551792264050881"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paca.dreets.gouv.fr/Les-publications-periodiques-9124"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s://paca.dreets.gouv.fr/Les-indicateurs-cles-de-la-Dreets-Paca" TargetMode="Externa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1504225"/>
            <a:ext cx="9144000" cy="754053"/>
          </a:xfrm>
          <a:prstGeom prst="rect">
            <a:avLst/>
          </a:prstGeom>
          <a:noFill/>
        </p:spPr>
        <p:txBody>
          <a:bodyPr wrap="square" rtlCol="0">
            <a:spAutoFit/>
          </a:bodyPr>
          <a:lstStyle/>
          <a:p>
            <a:pPr algn="ctr"/>
            <a:r>
              <a:rPr lang="fr-FR" sz="2800" b="1" i="1" dirty="0">
                <a:solidFill>
                  <a:schemeClr val="bg1">
                    <a:lumMod val="65000"/>
                  </a:schemeClr>
                </a:solidFill>
              </a:rPr>
              <a:t>Les éclairages conjoncturels départementaux</a:t>
            </a:r>
          </a:p>
          <a:p>
            <a:pPr algn="ctr"/>
            <a:endParaRPr lang="fr-FR" sz="1500" i="1" dirty="0"/>
          </a:p>
        </p:txBody>
      </p:sp>
      <p:sp>
        <p:nvSpPr>
          <p:cNvPr id="3" name="Espace réservé du numéro de diapositive 2"/>
          <p:cNvSpPr>
            <a:spLocks noGrp="1"/>
          </p:cNvSpPr>
          <p:nvPr>
            <p:ph type="sldNum" sz="quarter" idx="12"/>
          </p:nvPr>
        </p:nvSpPr>
        <p:spPr/>
        <p:txBody>
          <a:bodyPr/>
          <a:lstStyle/>
          <a:p>
            <a:fld id="{3C7AC07C-28E4-BD4F-9FFB-37ABAC856C34}" type="slidenum">
              <a:rPr lang="fr-FR" smtClean="0"/>
              <a:t>1</a:t>
            </a:fld>
            <a:endParaRPr lang="fr-FR"/>
          </a:p>
        </p:txBody>
      </p:sp>
      <p:sp>
        <p:nvSpPr>
          <p:cNvPr id="4" name="Espace réservé du pied de page 3"/>
          <p:cNvSpPr>
            <a:spLocks noGrp="1"/>
          </p:cNvSpPr>
          <p:nvPr>
            <p:ph type="ftr" sz="quarter" idx="11"/>
          </p:nvPr>
        </p:nvSpPr>
        <p:spPr>
          <a:xfrm>
            <a:off x="2388611" y="6520993"/>
            <a:ext cx="4507453" cy="365125"/>
          </a:xfrm>
        </p:spPr>
        <p:txBody>
          <a:bodyPr/>
          <a:lstStyle/>
          <a:p>
            <a:r>
              <a:rPr lang="fr-FR"/>
              <a:t>Les éclairages conjoncturels départementaux - Var</a:t>
            </a:r>
            <a:endParaRPr lang="fr-FR" dirty="0"/>
          </a:p>
        </p:txBody>
      </p:sp>
      <p:sp>
        <p:nvSpPr>
          <p:cNvPr id="5" name="Espace réservé de la date 4"/>
          <p:cNvSpPr>
            <a:spLocks noGrp="1"/>
          </p:cNvSpPr>
          <p:nvPr>
            <p:ph type="dt" sz="half" idx="10"/>
          </p:nvPr>
        </p:nvSpPr>
        <p:spPr/>
        <p:txBody>
          <a:bodyPr/>
          <a:lstStyle/>
          <a:p>
            <a:r>
              <a:rPr lang="fr-FR"/>
              <a:t>Edition septembre 2025</a:t>
            </a:r>
            <a:endParaRPr lang="fr-FR" dirty="0"/>
          </a:p>
        </p:txBody>
      </p:sp>
      <p:sp>
        <p:nvSpPr>
          <p:cNvPr id="9" name="ZoneTexte 8"/>
          <p:cNvSpPr txBox="1"/>
          <p:nvPr/>
        </p:nvSpPr>
        <p:spPr>
          <a:xfrm>
            <a:off x="3671392" y="6189335"/>
            <a:ext cx="5472608" cy="307777"/>
          </a:xfrm>
          <a:prstGeom prst="rect">
            <a:avLst/>
          </a:prstGeom>
          <a:noFill/>
        </p:spPr>
        <p:txBody>
          <a:bodyPr wrap="square" rtlCol="0">
            <a:spAutoFit/>
          </a:bodyPr>
          <a:lstStyle/>
          <a:p>
            <a:pPr algn="r"/>
            <a:r>
              <a:rPr lang="fr-FR" sz="1400" b="1" i="1" dirty="0"/>
              <a:t>Services études, statistiques, évaluation</a:t>
            </a:r>
          </a:p>
        </p:txBody>
      </p:sp>
      <p:pic>
        <p:nvPicPr>
          <p:cNvPr id="1031" name="Picture 7" descr="Résultat de recherche d'images pour &quot;conjoncture&quo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959" y="4467610"/>
            <a:ext cx="2409504" cy="1668804"/>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rot="5400000">
            <a:off x="8181834" y="5243990"/>
            <a:ext cx="1674047" cy="246223"/>
          </a:xfrm>
          <a:prstGeom prst="rect">
            <a:avLst/>
          </a:prstGeom>
          <a:noFill/>
        </p:spPr>
        <p:txBody>
          <a:bodyPr wrap="square" rtlCol="0">
            <a:spAutoFit/>
          </a:bodyPr>
          <a:lstStyle/>
          <a:p>
            <a:pPr algn="r"/>
            <a:r>
              <a:rPr lang="fr-FR" sz="1000" i="1" dirty="0"/>
              <a:t>Crédit photo : ©</a:t>
            </a:r>
            <a:r>
              <a:rPr lang="fr-FR" sz="1000" i="1" dirty="0" err="1"/>
              <a:t>Shutterstock</a:t>
            </a:r>
            <a:endParaRPr lang="fr-FR" sz="1000" i="1" dirty="0"/>
          </a:p>
        </p:txBody>
      </p:sp>
      <p:pic>
        <p:nvPicPr>
          <p:cNvPr id="11" name="Image 1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06837" y="4530078"/>
            <a:ext cx="2409504" cy="1606336"/>
          </a:xfrm>
          <a:prstGeom prst="rect">
            <a:avLst/>
          </a:prstGeom>
        </p:spPr>
      </p:pic>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5444" y="4369927"/>
            <a:ext cx="2571078" cy="1819408"/>
          </a:xfrm>
          <a:prstGeom prst="rect">
            <a:avLst/>
          </a:prstGeom>
        </p:spPr>
      </p:pic>
      <p:sp>
        <p:nvSpPr>
          <p:cNvPr id="14" name="Rectangle 13"/>
          <p:cNvSpPr/>
          <p:nvPr/>
        </p:nvSpPr>
        <p:spPr>
          <a:xfrm>
            <a:off x="878430" y="2049675"/>
            <a:ext cx="7385099" cy="406265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0" h="0" prst="angle"/>
              <a:contourClr>
                <a:schemeClr val="accent3">
                  <a:tint val="100000"/>
                  <a:shade val="100000"/>
                  <a:satMod val="100000"/>
                  <a:hueMod val="100000"/>
                </a:schemeClr>
              </a:contourClr>
            </a:sp3d>
          </a:bodyPr>
          <a:lstStyle/>
          <a:p>
            <a:pPr algn="ctr"/>
            <a:r>
              <a:rPr lang="fr-FR" sz="5000" b="1" dirty="0">
                <a:ln/>
                <a:solidFill>
                  <a:schemeClr val="accent1">
                    <a:lumMod val="75000"/>
                  </a:schemeClr>
                </a:solidFill>
              </a:rPr>
              <a:t>La situation conjoncturelle </a:t>
            </a:r>
          </a:p>
          <a:p>
            <a:pPr algn="ctr"/>
            <a:r>
              <a:rPr lang="fr-FR" sz="5000" b="1" dirty="0">
                <a:ln/>
                <a:solidFill>
                  <a:schemeClr val="accent1">
                    <a:lumMod val="75000"/>
                  </a:schemeClr>
                </a:solidFill>
              </a:rPr>
              <a:t>au 2</a:t>
            </a:r>
            <a:r>
              <a:rPr lang="fr-FR" sz="5000" b="1" baseline="30000" dirty="0">
                <a:ln/>
                <a:solidFill>
                  <a:schemeClr val="accent1">
                    <a:lumMod val="75000"/>
                  </a:schemeClr>
                </a:solidFill>
              </a:rPr>
              <a:t>e</a:t>
            </a:r>
            <a:r>
              <a:rPr lang="fr-FR" sz="5000" b="1" dirty="0">
                <a:ln/>
                <a:solidFill>
                  <a:schemeClr val="accent1">
                    <a:lumMod val="75000"/>
                  </a:schemeClr>
                </a:solidFill>
              </a:rPr>
              <a:t> trimestre 2025</a:t>
            </a:r>
          </a:p>
          <a:p>
            <a:pPr algn="ctr"/>
            <a:r>
              <a:rPr lang="fr-FR" sz="5000" b="1" dirty="0">
                <a:ln/>
                <a:solidFill>
                  <a:schemeClr val="accent1">
                    <a:lumMod val="75000"/>
                  </a:schemeClr>
                </a:solidFill>
              </a:rPr>
              <a:t>dans le Var</a:t>
            </a:r>
            <a:endParaRPr lang="fr-FR" sz="5400" b="1" dirty="0">
              <a:ln/>
              <a:solidFill>
                <a:schemeClr val="accent3"/>
              </a:solidFill>
            </a:endParaRPr>
          </a:p>
          <a:p>
            <a:pPr algn="ctr"/>
            <a:endParaRPr lang="fr-FR" sz="5400" b="1" dirty="0">
              <a:ln/>
              <a:solidFill>
                <a:schemeClr val="accent3"/>
              </a:solidFill>
            </a:endParaRPr>
          </a:p>
          <a:p>
            <a:pPr algn="ctr"/>
            <a:endParaRPr lang="fr-FR" sz="5400" b="1" dirty="0">
              <a:ln/>
              <a:solidFill>
                <a:schemeClr val="accent3"/>
              </a:solidFill>
            </a:endParaRPr>
          </a:p>
        </p:txBody>
      </p:sp>
      <p:pic>
        <p:nvPicPr>
          <p:cNvPr id="15" name="Picture 4" descr="http://intranet.direccte.gouv.fr/paca/Etudes%20et%20statistiques/Les%20logos/Cartouche%20Pr%C3%A9fet%20de%20r%C3%A9gion%20%E2%80%93%20DREET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181082" cy="1329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188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8965" y="-1637"/>
            <a:ext cx="8932333" cy="954107"/>
          </a:xfrm>
          <a:prstGeom prst="rect">
            <a:avLst/>
          </a:prstGeom>
          <a:noFill/>
        </p:spPr>
        <p:txBody>
          <a:bodyPr wrap="square" rtlCol="0">
            <a:spAutoFit/>
          </a:bodyPr>
          <a:lstStyle/>
          <a:p>
            <a:pPr lvl="0"/>
            <a:r>
              <a:rPr lang="fr-FR" sz="2800" b="1" dirty="0">
                <a:solidFill>
                  <a:srgbClr val="4F81BD">
                    <a:lumMod val="75000"/>
                  </a:srgbClr>
                </a:solidFill>
              </a:rPr>
              <a:t>Demande d’emploi - avertissement : </a:t>
            </a:r>
          </a:p>
          <a:p>
            <a:pPr lvl="0"/>
            <a:r>
              <a:rPr lang="fr-FR" sz="2800" b="1" dirty="0">
                <a:solidFill>
                  <a:srgbClr val="4F81BD">
                    <a:lumMod val="75000"/>
                  </a:srgbClr>
                </a:solidFill>
              </a:rPr>
              <a:t>mise en place de la loi pour le plein emploi depuis 2025</a:t>
            </a:r>
            <a:endParaRPr lang="fr-FR" sz="2500" dirty="0">
              <a:solidFill>
                <a:schemeClr val="accent1">
                  <a:lumMod val="75000"/>
                </a:schemeClr>
              </a:solidFill>
            </a:endParaRPr>
          </a:p>
        </p:txBody>
      </p:sp>
      <p:cxnSp>
        <p:nvCxnSpPr>
          <p:cNvPr id="6" name="Connecteur droit 5"/>
          <p:cNvCxnSpPr/>
          <p:nvPr/>
        </p:nvCxnSpPr>
        <p:spPr>
          <a:xfrm>
            <a:off x="174526" y="87296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10</a:t>
            </a:fld>
            <a:endParaRPr lang="fr-FR" dirty="0"/>
          </a:p>
        </p:txBody>
      </p:sp>
      <p:sp>
        <p:nvSpPr>
          <p:cNvPr id="7" name="Espace réservé du pied de page 6"/>
          <p:cNvSpPr>
            <a:spLocks noGrp="1"/>
          </p:cNvSpPr>
          <p:nvPr>
            <p:ph type="ftr" sz="quarter" idx="11"/>
          </p:nvPr>
        </p:nvSpPr>
        <p:spPr>
          <a:xfrm>
            <a:off x="1647645" y="6579716"/>
            <a:ext cx="5848710" cy="365125"/>
          </a:xfrm>
        </p:spPr>
        <p:txBody>
          <a:bodyPr/>
          <a:lstStyle/>
          <a:p>
            <a:r>
              <a:rPr lang="fr-FR"/>
              <a:t>Les éclairages conjoncturels départementaux - Var</a:t>
            </a:r>
            <a:endParaRPr lang="fr-FR" dirty="0"/>
          </a:p>
        </p:txBody>
      </p:sp>
      <p:sp>
        <p:nvSpPr>
          <p:cNvPr id="3" name="Espace réservé de la date 2"/>
          <p:cNvSpPr>
            <a:spLocks noGrp="1"/>
          </p:cNvSpPr>
          <p:nvPr>
            <p:ph type="dt" sz="half" idx="10"/>
          </p:nvPr>
        </p:nvSpPr>
        <p:spPr/>
        <p:txBody>
          <a:bodyPr/>
          <a:lstStyle/>
          <a:p>
            <a:r>
              <a:rPr lang="fr-FR"/>
              <a:t>Edition septembre 2025</a:t>
            </a:r>
            <a:endParaRPr lang="fr-FR" dirty="0"/>
          </a:p>
        </p:txBody>
      </p:sp>
      <p:sp>
        <p:nvSpPr>
          <p:cNvPr id="2" name="ZoneTexte 1">
            <a:extLst>
              <a:ext uri="{FF2B5EF4-FFF2-40B4-BE49-F238E27FC236}">
                <a16:creationId xmlns:a16="http://schemas.microsoft.com/office/drawing/2014/main" id="{D7BA48EB-44EF-7369-00ED-82D1BA2D1475}"/>
              </a:ext>
            </a:extLst>
          </p:cNvPr>
          <p:cNvSpPr txBox="1"/>
          <p:nvPr/>
        </p:nvSpPr>
        <p:spPr>
          <a:xfrm>
            <a:off x="174526" y="1063996"/>
            <a:ext cx="8703144" cy="5262979"/>
          </a:xfrm>
          <a:prstGeom prst="rect">
            <a:avLst/>
          </a:prstGeom>
          <a:noFill/>
        </p:spPr>
        <p:txBody>
          <a:bodyPr wrap="square" rtlCol="0">
            <a:spAutoFit/>
          </a:bodyPr>
          <a:lstStyle/>
          <a:p>
            <a:pPr algn="just"/>
            <a:r>
              <a:rPr lang="fr-FR" sz="1400" dirty="0">
                <a:solidFill>
                  <a:srgbClr val="002060"/>
                </a:solidFill>
              </a:rPr>
              <a:t>Comme le prévoit la loi pour le plein emploi du 18 décembre 2023, </a:t>
            </a:r>
            <a:r>
              <a:rPr lang="fr-FR" sz="1400" b="1" dirty="0">
                <a:solidFill>
                  <a:srgbClr val="002060"/>
                </a:solidFill>
              </a:rPr>
              <a:t>depuis janvier 2025, de nouveaux publics sont systématiquement inscrits à France Travail :</a:t>
            </a:r>
          </a:p>
          <a:p>
            <a:pPr marL="285750" indent="-285750" algn="just">
              <a:buFont typeface="Arial" panose="020B0604020202020204" pitchFamily="34" charset="0"/>
              <a:buChar char="•"/>
            </a:pPr>
            <a:r>
              <a:rPr lang="fr-FR" sz="1400" b="1" dirty="0">
                <a:solidFill>
                  <a:srgbClr val="002060"/>
                </a:solidFill>
              </a:rPr>
              <a:t>les </a:t>
            </a:r>
            <a:r>
              <a:rPr lang="fr-FR" sz="1400" b="1" dirty="0">
                <a:solidFill>
                  <a:srgbClr val="00B0F0"/>
                </a:solidFill>
              </a:rPr>
              <a:t>demandeurs et bénéficiaires du RSA </a:t>
            </a:r>
            <a:r>
              <a:rPr lang="fr-FR" sz="1400" b="1" dirty="0">
                <a:solidFill>
                  <a:srgbClr val="002060"/>
                </a:solidFill>
              </a:rPr>
              <a:t>(Revenu de solidarité active) ;</a:t>
            </a:r>
          </a:p>
          <a:p>
            <a:pPr marL="285750" indent="-285750" algn="just">
              <a:buFont typeface="Arial" panose="020B0604020202020204" pitchFamily="34" charset="0"/>
              <a:buChar char="•"/>
            </a:pPr>
            <a:r>
              <a:rPr lang="fr-FR" sz="1400" b="1" dirty="0">
                <a:solidFill>
                  <a:srgbClr val="002060"/>
                </a:solidFill>
              </a:rPr>
              <a:t>les </a:t>
            </a:r>
            <a:r>
              <a:rPr lang="fr-FR" sz="1400" b="1" dirty="0">
                <a:solidFill>
                  <a:srgbClr val="00B0F0"/>
                </a:solidFill>
              </a:rPr>
              <a:t>jeunes en recherche d'emploi </a:t>
            </a:r>
            <a:r>
              <a:rPr lang="fr-FR" sz="1400" b="1" dirty="0">
                <a:solidFill>
                  <a:srgbClr val="002060"/>
                </a:solidFill>
              </a:rPr>
              <a:t>suivis par les missions locales en CEJ (Contrat d'engagement jeune), </a:t>
            </a:r>
            <a:r>
              <a:rPr lang="fr-FR" sz="1400" b="1" dirty="0" err="1">
                <a:solidFill>
                  <a:srgbClr val="002060"/>
                </a:solidFill>
              </a:rPr>
              <a:t>Pacea</a:t>
            </a:r>
            <a:r>
              <a:rPr lang="fr-FR" sz="1400" b="1" dirty="0">
                <a:solidFill>
                  <a:srgbClr val="002060"/>
                </a:solidFill>
              </a:rPr>
              <a:t> (Parcours contractualisé d'accompagnement vers l'emploi et l'autonomie) ou AIJ (Accompagnement intensif des jeunes) ;</a:t>
            </a:r>
          </a:p>
          <a:p>
            <a:pPr marL="285750" indent="-285750" algn="just">
              <a:buFont typeface="Arial" panose="020B0604020202020204" pitchFamily="34" charset="0"/>
              <a:buChar char="•"/>
            </a:pPr>
            <a:r>
              <a:rPr lang="fr-FR" sz="1400" b="1" dirty="0">
                <a:solidFill>
                  <a:srgbClr val="002060"/>
                </a:solidFill>
              </a:rPr>
              <a:t>les </a:t>
            </a:r>
            <a:r>
              <a:rPr lang="fr-FR" sz="1400" b="1" dirty="0">
                <a:solidFill>
                  <a:srgbClr val="00B0F0"/>
                </a:solidFill>
              </a:rPr>
              <a:t>personnes en situation de handicap </a:t>
            </a:r>
            <a:r>
              <a:rPr lang="fr-FR" sz="1400" b="1" dirty="0">
                <a:solidFill>
                  <a:srgbClr val="002060"/>
                </a:solidFill>
              </a:rPr>
              <a:t>suivies par Cap emploi</a:t>
            </a:r>
            <a:r>
              <a:rPr lang="fr-FR" sz="1400" dirty="0">
                <a:solidFill>
                  <a:srgbClr val="002060"/>
                </a:solidFill>
              </a:rPr>
              <a:t>. </a:t>
            </a:r>
          </a:p>
          <a:p>
            <a:pPr algn="just"/>
            <a:r>
              <a:rPr lang="fr-FR" sz="1400" dirty="0">
                <a:solidFill>
                  <a:srgbClr val="002060"/>
                </a:solidFill>
              </a:rPr>
              <a:t>Selon leurs situations socioprofessionnelles, ces publics sont orientés vers différents parcours d'accompagnement. L’orientation des personnes bénéficiant déjà du RSA avant la mise en place de la réforme étant progressive à partir du 1</a:t>
            </a:r>
            <a:r>
              <a:rPr lang="fr-FR" sz="1400" baseline="30000" dirty="0">
                <a:solidFill>
                  <a:srgbClr val="002060"/>
                </a:solidFill>
              </a:rPr>
              <a:t>er</a:t>
            </a:r>
            <a:r>
              <a:rPr lang="fr-FR" sz="1400" dirty="0">
                <a:solidFill>
                  <a:srgbClr val="002060"/>
                </a:solidFill>
              </a:rPr>
              <a:t> janvier 2025, la montée en charge statistique l'est aussi. </a:t>
            </a:r>
          </a:p>
          <a:p>
            <a:pPr algn="just"/>
            <a:endParaRPr lang="fr-FR" sz="1400" dirty="0">
              <a:solidFill>
                <a:srgbClr val="002060"/>
              </a:solidFill>
            </a:endParaRPr>
          </a:p>
          <a:p>
            <a:pPr algn="just"/>
            <a:r>
              <a:rPr lang="fr-FR" sz="1400" dirty="0">
                <a:solidFill>
                  <a:srgbClr val="002060"/>
                </a:solidFill>
              </a:rPr>
              <a:t>Pour prendre en compte les situations de ces nouveaux publics, </a:t>
            </a:r>
            <a:r>
              <a:rPr lang="fr-FR" sz="1400" b="1" dirty="0">
                <a:solidFill>
                  <a:srgbClr val="002060"/>
                </a:solidFill>
              </a:rPr>
              <a:t>deux nouvelles catégories statistiques sont créées, selon les recommandations du </a:t>
            </a:r>
            <a:r>
              <a:rPr lang="fr-FR" sz="1400" b="1" dirty="0" err="1">
                <a:solidFill>
                  <a:srgbClr val="002060"/>
                </a:solidFill>
              </a:rPr>
              <a:t>Cnis</a:t>
            </a:r>
            <a:r>
              <a:rPr lang="fr-FR" sz="1400" b="1" dirty="0">
                <a:solidFill>
                  <a:srgbClr val="002060"/>
                </a:solidFill>
              </a:rPr>
              <a:t> : la </a:t>
            </a:r>
            <a:r>
              <a:rPr lang="fr-FR" sz="1400" b="1" dirty="0">
                <a:solidFill>
                  <a:srgbClr val="00B0F0"/>
                </a:solidFill>
              </a:rPr>
              <a:t>catégorie F</a:t>
            </a:r>
            <a:r>
              <a:rPr lang="fr-FR" sz="1400" b="1" dirty="0">
                <a:solidFill>
                  <a:srgbClr val="002060"/>
                </a:solidFill>
              </a:rPr>
              <a:t> pour les personnes orientées en parcours social et la </a:t>
            </a:r>
            <a:r>
              <a:rPr lang="fr-FR" sz="1400" b="1" dirty="0">
                <a:solidFill>
                  <a:srgbClr val="00B0F0"/>
                </a:solidFill>
              </a:rPr>
              <a:t>catégorie G </a:t>
            </a:r>
            <a:r>
              <a:rPr lang="fr-FR" sz="1400" b="1" dirty="0">
                <a:solidFill>
                  <a:srgbClr val="002060"/>
                </a:solidFill>
              </a:rPr>
              <a:t>pour les demandeurs et bénéficiaires du RSA en attente d'orientation</a:t>
            </a:r>
            <a:r>
              <a:rPr lang="fr-FR" sz="1400" dirty="0">
                <a:solidFill>
                  <a:srgbClr val="002060"/>
                </a:solidFill>
              </a:rPr>
              <a:t>. </a:t>
            </a:r>
          </a:p>
          <a:p>
            <a:pPr algn="just"/>
            <a:endParaRPr lang="fr-FR" sz="1400" dirty="0">
              <a:solidFill>
                <a:srgbClr val="002060"/>
              </a:solidFill>
            </a:endParaRPr>
          </a:p>
          <a:p>
            <a:pPr algn="just"/>
            <a:r>
              <a:rPr lang="fr-FR" sz="1400" dirty="0">
                <a:solidFill>
                  <a:srgbClr val="002060"/>
                </a:solidFill>
              </a:rPr>
              <a:t>Cette phase de transition devrait durer deux ans en France métropolitaine. </a:t>
            </a:r>
            <a:r>
              <a:rPr lang="fr-FR" sz="1400" b="1" dirty="0">
                <a:solidFill>
                  <a:srgbClr val="002060"/>
                </a:solidFill>
              </a:rPr>
              <a:t>Afin d'appréhender les évolutions conjoncturelles du nombre d'inscrits à France Travail pendant cette période, la Dares a mis à disposition, aux niveaux national et régional seulement, des indicateurs complémentaires hors bénéficiaires du RSA et hors jeunes « en parcours » (CEJ, </a:t>
            </a:r>
            <a:r>
              <a:rPr lang="fr-FR" sz="1400" b="1" dirty="0" err="1">
                <a:solidFill>
                  <a:srgbClr val="002060"/>
                </a:solidFill>
              </a:rPr>
              <a:t>Pacea</a:t>
            </a:r>
            <a:r>
              <a:rPr lang="fr-FR" sz="1400" b="1" dirty="0">
                <a:solidFill>
                  <a:srgbClr val="002060"/>
                </a:solidFill>
              </a:rPr>
              <a:t> et AIJ)</a:t>
            </a:r>
            <a:r>
              <a:rPr lang="fr-FR" sz="1400" dirty="0">
                <a:solidFill>
                  <a:srgbClr val="002060"/>
                </a:solidFill>
              </a:rPr>
              <a:t>. Ces séries, dites « contrefactuelles » ne sont pas disponibles au niveau départemental. </a:t>
            </a:r>
            <a:r>
              <a:rPr lang="fr-FR" sz="1400" b="1" dirty="0">
                <a:solidFill>
                  <a:srgbClr val="FF0000"/>
                </a:solidFill>
              </a:rPr>
              <a:t>Entre 2025 et 2027, il n’est donc plus possible de réaliser des analyses conjoncturelles de la demande d’emploi au niveau départemental.</a:t>
            </a:r>
          </a:p>
          <a:p>
            <a:pPr algn="just"/>
            <a:endParaRPr lang="fr-FR" sz="1400" b="1" dirty="0">
              <a:solidFill>
                <a:srgbClr val="FF0000"/>
              </a:solidFill>
            </a:endParaRPr>
          </a:p>
          <a:p>
            <a:pPr algn="just"/>
            <a:r>
              <a:rPr lang="fr-FR" sz="1400" dirty="0">
                <a:solidFill>
                  <a:srgbClr val="002060"/>
                </a:solidFill>
              </a:rPr>
              <a:t>Néanmoins, un chiffrage du nombre total d’inscrits, comprenant ces nouveaux publics, a été réalisé par la Dares et permet de situer chaque département au sein de la région. C’est ce qui est présenté dans la diapositive suivante.</a:t>
            </a:r>
          </a:p>
        </p:txBody>
      </p:sp>
    </p:spTree>
    <p:extLst>
      <p:ext uri="{BB962C8B-B14F-4D97-AF65-F5344CB8AC3E}">
        <p14:creationId xmlns:p14="http://schemas.microsoft.com/office/powerpoint/2010/main" val="353388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8965" y="-1637"/>
            <a:ext cx="8932333" cy="892552"/>
          </a:xfrm>
          <a:prstGeom prst="rect">
            <a:avLst/>
          </a:prstGeom>
          <a:noFill/>
        </p:spPr>
        <p:txBody>
          <a:bodyPr wrap="square" rtlCol="0">
            <a:spAutoFit/>
          </a:bodyPr>
          <a:lstStyle/>
          <a:p>
            <a:pPr lvl="0"/>
            <a:r>
              <a:rPr lang="fr-FR" sz="2600" b="1" dirty="0">
                <a:solidFill>
                  <a:srgbClr val="4F81BD">
                    <a:lumMod val="75000"/>
                  </a:srgbClr>
                </a:solidFill>
              </a:rPr>
              <a:t>Au 2</a:t>
            </a:r>
            <a:r>
              <a:rPr lang="fr-FR" sz="2600" b="1" baseline="30000" dirty="0">
                <a:solidFill>
                  <a:srgbClr val="4F81BD">
                    <a:lumMod val="75000"/>
                  </a:srgbClr>
                </a:solidFill>
              </a:rPr>
              <a:t>e</a:t>
            </a:r>
            <a:r>
              <a:rPr lang="fr-FR" sz="2600" b="1" dirty="0">
                <a:solidFill>
                  <a:srgbClr val="4F81BD">
                    <a:lumMod val="75000"/>
                  </a:srgbClr>
                </a:solidFill>
              </a:rPr>
              <a:t> trimestre 2025, la demande d’emploi y compris nouveaux publics diminue moins vite qu’au niveau régional</a:t>
            </a:r>
            <a:endParaRPr lang="fr-FR" sz="2600" dirty="0">
              <a:solidFill>
                <a:schemeClr val="accent1">
                  <a:lumMod val="75000"/>
                </a:schemeClr>
              </a:solidFill>
            </a:endParaRPr>
          </a:p>
        </p:txBody>
      </p:sp>
      <p:cxnSp>
        <p:nvCxnSpPr>
          <p:cNvPr id="6" name="Connecteur droit 5"/>
          <p:cNvCxnSpPr/>
          <p:nvPr/>
        </p:nvCxnSpPr>
        <p:spPr>
          <a:xfrm>
            <a:off x="174526" y="87296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11</a:t>
            </a:fld>
            <a:endParaRPr lang="fr-FR" dirty="0"/>
          </a:p>
        </p:txBody>
      </p:sp>
      <p:sp>
        <p:nvSpPr>
          <p:cNvPr id="7" name="Espace réservé du pied de page 6"/>
          <p:cNvSpPr>
            <a:spLocks noGrp="1"/>
          </p:cNvSpPr>
          <p:nvPr>
            <p:ph type="ftr" sz="quarter" idx="11"/>
          </p:nvPr>
        </p:nvSpPr>
        <p:spPr>
          <a:xfrm>
            <a:off x="1690777" y="6568767"/>
            <a:ext cx="5848710" cy="365125"/>
          </a:xfrm>
        </p:spPr>
        <p:txBody>
          <a:bodyPr/>
          <a:lstStyle/>
          <a:p>
            <a:r>
              <a:rPr lang="fr-FR" dirty="0"/>
              <a:t>Les éclairages conjoncturels départementaux - Var</a:t>
            </a:r>
          </a:p>
        </p:txBody>
      </p:sp>
      <p:sp>
        <p:nvSpPr>
          <p:cNvPr id="3" name="Espace réservé de la date 2"/>
          <p:cNvSpPr>
            <a:spLocks noGrp="1"/>
          </p:cNvSpPr>
          <p:nvPr>
            <p:ph type="dt" sz="half" idx="10"/>
          </p:nvPr>
        </p:nvSpPr>
        <p:spPr/>
        <p:txBody>
          <a:bodyPr/>
          <a:lstStyle/>
          <a:p>
            <a:r>
              <a:rPr lang="fr-FR"/>
              <a:t>Edition septembre 2025</a:t>
            </a:r>
            <a:endParaRPr lang="fr-FR" dirty="0"/>
          </a:p>
        </p:txBody>
      </p:sp>
      <p:sp>
        <p:nvSpPr>
          <p:cNvPr id="2" name="ZoneTexte 1">
            <a:extLst>
              <a:ext uri="{FF2B5EF4-FFF2-40B4-BE49-F238E27FC236}">
                <a16:creationId xmlns:a16="http://schemas.microsoft.com/office/drawing/2014/main" id="{1FCF47F1-EFD2-654D-55A6-4926D0EBD43A}"/>
              </a:ext>
            </a:extLst>
          </p:cNvPr>
          <p:cNvSpPr txBox="1"/>
          <p:nvPr/>
        </p:nvSpPr>
        <p:spPr>
          <a:xfrm>
            <a:off x="394121" y="4629775"/>
            <a:ext cx="8547577" cy="1200329"/>
          </a:xfrm>
          <a:prstGeom prst="rect">
            <a:avLst/>
          </a:prstGeom>
          <a:noFill/>
        </p:spPr>
        <p:txBody>
          <a:bodyPr wrap="square" rtlCol="0">
            <a:spAutoFit/>
          </a:bodyPr>
          <a:lstStyle/>
          <a:p>
            <a:pPr algn="just"/>
            <a:r>
              <a:rPr lang="fr-FR" sz="1200" b="1" dirty="0">
                <a:solidFill>
                  <a:srgbClr val="FF0000"/>
                </a:solidFill>
              </a:rPr>
              <a:t>Avertissement :</a:t>
            </a:r>
            <a:r>
              <a:rPr lang="fr-FR" sz="1200" dirty="0">
                <a:solidFill>
                  <a:srgbClr val="FF0000"/>
                </a:solidFill>
              </a:rPr>
              <a:t> les évolutions sont perturbées au 2</a:t>
            </a:r>
            <a:r>
              <a:rPr lang="fr-FR" sz="1200" baseline="30000" dirty="0">
                <a:solidFill>
                  <a:srgbClr val="FF0000"/>
                </a:solidFill>
              </a:rPr>
              <a:t>e</a:t>
            </a:r>
            <a:r>
              <a:rPr lang="fr-FR" sz="1200" dirty="0">
                <a:solidFill>
                  <a:srgbClr val="FF0000"/>
                </a:solidFill>
              </a:rPr>
              <a:t> trimestre 2025 par deux facteurs : la modification des règles d’actualisation par France Travail qui a un impact à la hausse sur les sorties des catégories A, B, C et donc à la baisse sur le nombre de demandeurs d’emploi ; l’entrée en vigueur en juin 2025 du décret relatif aux sanctions applicables aux inscrits à France Travail en cas de manquement à leurs obligations, qui entraîne une baisse des radiations des listes de France Travail ce mois-ci. </a:t>
            </a:r>
          </a:p>
          <a:p>
            <a:pPr algn="just"/>
            <a:r>
              <a:rPr lang="fr-FR" sz="1200" dirty="0">
                <a:solidFill>
                  <a:srgbClr val="FF0000"/>
                </a:solidFill>
              </a:rPr>
              <a:t>La Dares estime qu’en l’absence de ces deux modifications (actualisation et décret sanctions), l’évolution du nombre d’inscrits au 2</a:t>
            </a:r>
            <a:r>
              <a:rPr lang="fr-FR" sz="1200" baseline="30000" dirty="0">
                <a:solidFill>
                  <a:srgbClr val="FF0000"/>
                </a:solidFill>
              </a:rPr>
              <a:t>e</a:t>
            </a:r>
            <a:r>
              <a:rPr lang="fr-FR" sz="1200" dirty="0">
                <a:solidFill>
                  <a:srgbClr val="FF0000"/>
                </a:solidFill>
              </a:rPr>
              <a:t> trimestre 2025 aurait été de +0,9 % pour les catégories A, B, C (estimation réalisée au niveau national uniquement).</a:t>
            </a:r>
            <a:endParaRPr lang="fr-FR" sz="1200" b="1" dirty="0">
              <a:solidFill>
                <a:srgbClr val="FF0000"/>
              </a:solidFill>
            </a:endParaRPr>
          </a:p>
        </p:txBody>
      </p:sp>
      <p:pic>
        <p:nvPicPr>
          <p:cNvPr id="11" name="Image 10">
            <a:extLst>
              <a:ext uri="{FF2B5EF4-FFF2-40B4-BE49-F238E27FC236}">
                <a16:creationId xmlns:a16="http://schemas.microsoft.com/office/drawing/2014/main" id="{3E2BBD78-5FAF-51C4-B66C-C08CB9FBE13E}"/>
              </a:ext>
            </a:extLst>
          </p:cNvPr>
          <p:cNvPicPr>
            <a:picLocks noChangeAspect="1"/>
          </p:cNvPicPr>
          <p:nvPr/>
        </p:nvPicPr>
        <p:blipFill>
          <a:blip r:embed="rId3"/>
          <a:stretch>
            <a:fillRect/>
          </a:stretch>
        </p:blipFill>
        <p:spPr>
          <a:xfrm>
            <a:off x="585974" y="950203"/>
            <a:ext cx="8181975" cy="3552825"/>
          </a:xfrm>
          <a:prstGeom prst="rect">
            <a:avLst/>
          </a:prstGeom>
        </p:spPr>
      </p:pic>
      <p:sp>
        <p:nvSpPr>
          <p:cNvPr id="8" name="Ellipse 7">
            <a:extLst>
              <a:ext uri="{FF2B5EF4-FFF2-40B4-BE49-F238E27FC236}">
                <a16:creationId xmlns:a16="http://schemas.microsoft.com/office/drawing/2014/main" id="{534CAA39-4D9F-665C-FA2C-9F443F941968}"/>
              </a:ext>
            </a:extLst>
          </p:cNvPr>
          <p:cNvSpPr/>
          <p:nvPr/>
        </p:nvSpPr>
        <p:spPr>
          <a:xfrm>
            <a:off x="7232071" y="2673414"/>
            <a:ext cx="544945" cy="18472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CC323581-2B60-26E5-743D-2A474C3A31D8}"/>
              </a:ext>
            </a:extLst>
          </p:cNvPr>
          <p:cNvSpPr/>
          <p:nvPr/>
        </p:nvSpPr>
        <p:spPr>
          <a:xfrm>
            <a:off x="7267014" y="3059916"/>
            <a:ext cx="544945" cy="18472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19582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12</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a:t>Les éclairages conjoncturels départementaux - Var</a:t>
            </a:r>
            <a:endParaRPr lang="fr-FR" dirty="0"/>
          </a:p>
        </p:txBody>
      </p:sp>
      <p:sp>
        <p:nvSpPr>
          <p:cNvPr id="3" name="Espace réservé de la date 2"/>
          <p:cNvSpPr>
            <a:spLocks noGrp="1"/>
          </p:cNvSpPr>
          <p:nvPr>
            <p:ph type="dt" sz="half" idx="10"/>
          </p:nvPr>
        </p:nvSpPr>
        <p:spPr/>
        <p:txBody>
          <a:bodyPr/>
          <a:lstStyle/>
          <a:p>
            <a:r>
              <a:rPr lang="fr-FR"/>
              <a:t>Edition septembre 2025</a:t>
            </a:r>
            <a:endParaRPr lang="fr-FR" dirty="0"/>
          </a:p>
        </p:txBody>
      </p:sp>
      <p:sp>
        <p:nvSpPr>
          <p:cNvPr id="9" name="ZoneTexte 8"/>
          <p:cNvSpPr txBox="1"/>
          <p:nvPr/>
        </p:nvSpPr>
        <p:spPr>
          <a:xfrm>
            <a:off x="169339" y="68390"/>
            <a:ext cx="8995113" cy="830997"/>
          </a:xfrm>
          <a:prstGeom prst="rect">
            <a:avLst/>
          </a:prstGeom>
          <a:noFill/>
        </p:spPr>
        <p:txBody>
          <a:bodyPr wrap="square" rtlCol="0">
            <a:spAutoFit/>
          </a:bodyPr>
          <a:lstStyle/>
          <a:p>
            <a:r>
              <a:rPr lang="fr-FR" sz="2400" b="1" dirty="0">
                <a:solidFill>
                  <a:srgbClr val="376092"/>
                </a:solidFill>
              </a:rPr>
              <a:t>Sur un an, légère baisse du nombre de foyers bénéficiaires du RSA ; forte hausse de l’ASS, moins prononcée pour la PA</a:t>
            </a:r>
          </a:p>
        </p:txBody>
      </p:sp>
      <p:graphicFrame>
        <p:nvGraphicFramePr>
          <p:cNvPr id="4" name="Graphique 3">
            <a:extLst>
              <a:ext uri="{FF2B5EF4-FFF2-40B4-BE49-F238E27FC236}">
                <a16:creationId xmlns:a16="http://schemas.microsoft.com/office/drawing/2014/main" id="{00000000-0008-0000-0300-000006000000}"/>
              </a:ext>
            </a:extLst>
          </p:cNvPr>
          <p:cNvGraphicFramePr>
            <a:graphicFrameLocks/>
          </p:cNvGraphicFramePr>
          <p:nvPr>
            <p:extLst>
              <p:ext uri="{D42A27DB-BD31-4B8C-83A1-F6EECF244321}">
                <p14:modId xmlns:p14="http://schemas.microsoft.com/office/powerpoint/2010/main" val="3416924110"/>
              </p:ext>
            </p:extLst>
          </p:nvPr>
        </p:nvGraphicFramePr>
        <p:xfrm>
          <a:off x="1104523" y="1042034"/>
          <a:ext cx="7061703" cy="53316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1033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9719" y="75834"/>
            <a:ext cx="8995113" cy="954107"/>
          </a:xfrm>
          <a:prstGeom prst="rect">
            <a:avLst/>
          </a:prstGeom>
          <a:noFill/>
        </p:spPr>
        <p:txBody>
          <a:bodyPr wrap="square" rtlCol="0">
            <a:spAutoFit/>
          </a:bodyPr>
          <a:lstStyle/>
          <a:p>
            <a:r>
              <a:rPr lang="fr-FR" sz="2800" b="1" dirty="0">
                <a:solidFill>
                  <a:srgbClr val="376092"/>
                </a:solidFill>
              </a:rPr>
              <a:t>Un repli du nombre de foyers bénéficiaires du </a:t>
            </a:r>
            <a:r>
              <a:rPr lang="fr-FR" sz="2800" b="1">
                <a:solidFill>
                  <a:srgbClr val="376092"/>
                </a:solidFill>
              </a:rPr>
              <a:t>RSA beaucoup moins </a:t>
            </a:r>
            <a:r>
              <a:rPr lang="fr-FR" sz="2800" b="1" dirty="0">
                <a:solidFill>
                  <a:srgbClr val="376092"/>
                </a:solidFill>
              </a:rPr>
              <a:t>marqué qu’au niveau régional</a:t>
            </a:r>
          </a:p>
        </p:txBody>
      </p:sp>
      <p:cxnSp>
        <p:nvCxnSpPr>
          <p:cNvPr id="6" name="Connecteur droit 5"/>
          <p:cNvCxnSpPr/>
          <p:nvPr/>
        </p:nvCxnSpPr>
        <p:spPr>
          <a:xfrm>
            <a:off x="69719" y="95506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13</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a:t>Les éclairages conjoncturels départementaux - Var</a:t>
            </a:r>
            <a:endParaRPr lang="fr-FR" dirty="0"/>
          </a:p>
        </p:txBody>
      </p:sp>
      <p:sp>
        <p:nvSpPr>
          <p:cNvPr id="3" name="Espace réservé de la date 2"/>
          <p:cNvSpPr>
            <a:spLocks noGrp="1"/>
          </p:cNvSpPr>
          <p:nvPr>
            <p:ph type="dt" sz="half" idx="10"/>
          </p:nvPr>
        </p:nvSpPr>
        <p:spPr/>
        <p:txBody>
          <a:bodyPr/>
          <a:lstStyle/>
          <a:p>
            <a:r>
              <a:rPr lang="fr-FR"/>
              <a:t>Edition septembre 2025</a:t>
            </a:r>
            <a:endParaRPr lang="fr-FR" dirty="0"/>
          </a:p>
        </p:txBody>
      </p:sp>
      <p:pic>
        <p:nvPicPr>
          <p:cNvPr id="10" name="Image 9">
            <a:extLst>
              <a:ext uri="{FF2B5EF4-FFF2-40B4-BE49-F238E27FC236}">
                <a16:creationId xmlns:a16="http://schemas.microsoft.com/office/drawing/2014/main" id="{CE8CBBD9-771E-7DF0-CF68-4159A46B4D46}"/>
              </a:ext>
            </a:extLst>
          </p:cNvPr>
          <p:cNvPicPr>
            <a:picLocks noChangeAspect="1"/>
          </p:cNvPicPr>
          <p:nvPr/>
        </p:nvPicPr>
        <p:blipFill>
          <a:blip r:embed="rId3"/>
          <a:stretch>
            <a:fillRect/>
          </a:stretch>
        </p:blipFill>
        <p:spPr>
          <a:xfrm>
            <a:off x="69719" y="1617652"/>
            <a:ext cx="9144000" cy="4363404"/>
          </a:xfrm>
          <a:prstGeom prst="rect">
            <a:avLst/>
          </a:prstGeom>
        </p:spPr>
      </p:pic>
      <p:sp>
        <p:nvSpPr>
          <p:cNvPr id="2" name="Rectangle 1"/>
          <p:cNvSpPr/>
          <p:nvPr/>
        </p:nvSpPr>
        <p:spPr>
          <a:xfrm>
            <a:off x="113893" y="3380171"/>
            <a:ext cx="8827805" cy="185990"/>
          </a:xfrm>
          <a:prstGeom prst="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18083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6856" y="431848"/>
            <a:ext cx="8995113" cy="523220"/>
          </a:xfrm>
          <a:prstGeom prst="rect">
            <a:avLst/>
          </a:prstGeom>
          <a:noFill/>
        </p:spPr>
        <p:txBody>
          <a:bodyPr wrap="square" rtlCol="0">
            <a:spAutoFit/>
          </a:bodyPr>
          <a:lstStyle/>
          <a:p>
            <a:r>
              <a:rPr lang="fr-FR" sz="2800" b="1" dirty="0">
                <a:solidFill>
                  <a:srgbClr val="376092"/>
                </a:solidFill>
              </a:rPr>
              <a:t>Les créations d’entreprises repartent à la hausse</a:t>
            </a:r>
          </a:p>
        </p:txBody>
      </p:sp>
      <p:cxnSp>
        <p:nvCxnSpPr>
          <p:cNvPr id="6" name="Connecteur droit 5"/>
          <p:cNvCxnSpPr/>
          <p:nvPr/>
        </p:nvCxnSpPr>
        <p:spPr>
          <a:xfrm>
            <a:off x="69719" y="95506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14</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a:t>Les éclairages conjoncturels départementaux - Var</a:t>
            </a:r>
            <a:endParaRPr lang="fr-FR" dirty="0"/>
          </a:p>
        </p:txBody>
      </p:sp>
      <p:sp>
        <p:nvSpPr>
          <p:cNvPr id="3" name="Espace réservé de la date 2"/>
          <p:cNvSpPr>
            <a:spLocks noGrp="1"/>
          </p:cNvSpPr>
          <p:nvPr>
            <p:ph type="dt" sz="half" idx="10"/>
          </p:nvPr>
        </p:nvSpPr>
        <p:spPr/>
        <p:txBody>
          <a:bodyPr/>
          <a:lstStyle/>
          <a:p>
            <a:r>
              <a:rPr lang="fr-FR"/>
              <a:t>Edition septembre 2025</a:t>
            </a:r>
            <a:endParaRPr lang="fr-FR" dirty="0"/>
          </a:p>
        </p:txBody>
      </p:sp>
      <p:graphicFrame>
        <p:nvGraphicFramePr>
          <p:cNvPr id="9" name="Graphique 8">
            <a:extLst>
              <a:ext uri="{FF2B5EF4-FFF2-40B4-BE49-F238E27FC236}">
                <a16:creationId xmlns:a16="http://schemas.microsoft.com/office/drawing/2014/main" id="{1CB19EAD-CC19-1DE2-B828-0C543D42E99E}"/>
              </a:ext>
            </a:extLst>
          </p:cNvPr>
          <p:cNvGraphicFramePr>
            <a:graphicFrameLocks/>
          </p:cNvGraphicFramePr>
          <p:nvPr>
            <p:extLst>
              <p:ext uri="{D42A27DB-BD31-4B8C-83A1-F6EECF244321}">
                <p14:modId xmlns:p14="http://schemas.microsoft.com/office/powerpoint/2010/main" val="1286966712"/>
              </p:ext>
            </p:extLst>
          </p:nvPr>
        </p:nvGraphicFramePr>
        <p:xfrm>
          <a:off x="293298" y="1174434"/>
          <a:ext cx="8238227" cy="49761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3981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4443" y="414159"/>
            <a:ext cx="8995113" cy="523220"/>
          </a:xfrm>
          <a:prstGeom prst="rect">
            <a:avLst/>
          </a:prstGeom>
          <a:noFill/>
        </p:spPr>
        <p:txBody>
          <a:bodyPr wrap="square" rtlCol="0">
            <a:spAutoFit/>
          </a:bodyPr>
          <a:lstStyle/>
          <a:p>
            <a:r>
              <a:rPr lang="fr-FR" sz="2800" b="1">
                <a:solidFill>
                  <a:srgbClr val="376092"/>
                </a:solidFill>
              </a:rPr>
              <a:t>Repli du </a:t>
            </a:r>
            <a:r>
              <a:rPr lang="fr-FR" sz="2800" b="1" dirty="0">
                <a:solidFill>
                  <a:srgbClr val="376092"/>
                </a:solidFill>
              </a:rPr>
              <a:t>nombre de défaillances d’entreprises</a:t>
            </a:r>
          </a:p>
        </p:txBody>
      </p:sp>
      <p:cxnSp>
        <p:nvCxnSpPr>
          <p:cNvPr id="6" name="Connecteur droit 5"/>
          <p:cNvCxnSpPr/>
          <p:nvPr/>
        </p:nvCxnSpPr>
        <p:spPr>
          <a:xfrm>
            <a:off x="69719" y="95506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15</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a:t>Les éclairages conjoncturels départementaux - Var</a:t>
            </a:r>
            <a:endParaRPr lang="fr-FR" dirty="0"/>
          </a:p>
        </p:txBody>
      </p:sp>
      <p:sp>
        <p:nvSpPr>
          <p:cNvPr id="3" name="Espace réservé de la date 2"/>
          <p:cNvSpPr>
            <a:spLocks noGrp="1"/>
          </p:cNvSpPr>
          <p:nvPr>
            <p:ph type="dt" sz="half" idx="10"/>
          </p:nvPr>
        </p:nvSpPr>
        <p:spPr/>
        <p:txBody>
          <a:bodyPr/>
          <a:lstStyle/>
          <a:p>
            <a:r>
              <a:rPr lang="fr-FR"/>
              <a:t>Edition septembre 2025</a:t>
            </a:r>
            <a:endParaRPr lang="fr-FR" dirty="0"/>
          </a:p>
        </p:txBody>
      </p:sp>
      <p:graphicFrame>
        <p:nvGraphicFramePr>
          <p:cNvPr id="2" name="Graphique 1">
            <a:extLst>
              <a:ext uri="{FF2B5EF4-FFF2-40B4-BE49-F238E27FC236}">
                <a16:creationId xmlns:a16="http://schemas.microsoft.com/office/drawing/2014/main" id="{96020B70-C146-3953-BA84-F8A696FC8A05}"/>
              </a:ext>
            </a:extLst>
          </p:cNvPr>
          <p:cNvGraphicFramePr>
            <a:graphicFrameLocks/>
          </p:cNvGraphicFramePr>
          <p:nvPr>
            <p:extLst>
              <p:ext uri="{D42A27DB-BD31-4B8C-83A1-F6EECF244321}">
                <p14:modId xmlns:p14="http://schemas.microsoft.com/office/powerpoint/2010/main" val="2228613770"/>
              </p:ext>
            </p:extLst>
          </p:nvPr>
        </p:nvGraphicFramePr>
        <p:xfrm>
          <a:off x="552091" y="1252970"/>
          <a:ext cx="7755147" cy="50874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2855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8282911" cy="5078313"/>
          </a:xfrm>
          <a:prstGeom prst="rect">
            <a:avLst/>
          </a:prstGeom>
          <a:noFill/>
        </p:spPr>
        <p:txBody>
          <a:bodyPr wrap="square" rtlCol="0">
            <a:normAutofit/>
          </a:bodyPr>
          <a:lstStyle/>
          <a:p>
            <a:pPr algn="ctr">
              <a:defRPr/>
            </a:pPr>
            <a:endParaRPr lang="fr-FR" dirty="0"/>
          </a:p>
          <a:p>
            <a:pPr algn="ctr">
              <a:defRPr/>
            </a:pPr>
            <a:endParaRPr lang="fr-FR" dirty="0"/>
          </a:p>
          <a:p>
            <a:pPr algn="ctr">
              <a:defRPr/>
            </a:pPr>
            <a:r>
              <a:rPr lang="fr-FR" sz="2000" dirty="0"/>
              <a:t>La </a:t>
            </a:r>
            <a:r>
              <a:rPr lang="fr-FR" sz="2000" b="1" dirty="0">
                <a:solidFill>
                  <a:schemeClr val="accent6">
                    <a:lumMod val="75000"/>
                  </a:schemeClr>
                </a:solidFill>
              </a:rPr>
              <a:t>Note de conjoncture </a:t>
            </a:r>
            <a:r>
              <a:rPr lang="fr-FR" sz="2000" dirty="0"/>
              <a:t>de la </a:t>
            </a:r>
            <a:r>
              <a:rPr lang="fr-FR" sz="2000" dirty="0" err="1"/>
              <a:t>Dreets</a:t>
            </a:r>
            <a:r>
              <a:rPr lang="fr-FR" sz="2000" dirty="0"/>
              <a:t> Provence-Alpes-Côte d’Azur:</a:t>
            </a:r>
          </a:p>
          <a:p>
            <a:pPr algn="ctr">
              <a:defRPr/>
            </a:pPr>
            <a:br>
              <a:rPr lang="fr-FR" dirty="0">
                <a:hlinkClick r:id="rId3"/>
              </a:rPr>
            </a:br>
            <a:r>
              <a:rPr lang="fr-FR" sz="2000" dirty="0">
                <a:hlinkClick r:id="rId3"/>
              </a:rPr>
              <a:t>https://paca.dreets.gouv.fr/Les-publications-periodiques-9124</a:t>
            </a:r>
            <a:endParaRPr lang="fr-FR" sz="2000" dirty="0"/>
          </a:p>
          <a:p>
            <a:pPr algn="ctr">
              <a:defRPr/>
            </a:pPr>
            <a:endParaRPr lang="fr-FR" dirty="0"/>
          </a:p>
          <a:p>
            <a:pPr algn="ctr">
              <a:defRPr/>
            </a:pPr>
            <a:endParaRPr lang="fr-FR" sz="2000" dirty="0"/>
          </a:p>
          <a:p>
            <a:pPr algn="ctr">
              <a:defRPr/>
            </a:pPr>
            <a:r>
              <a:rPr lang="fr-FR" sz="2000" dirty="0"/>
              <a:t>Retrouvez tous nos indicateurs dans le </a:t>
            </a:r>
            <a:r>
              <a:rPr lang="fr-FR" sz="2000" b="1" dirty="0">
                <a:solidFill>
                  <a:schemeClr val="accent6">
                    <a:lumMod val="75000"/>
                  </a:schemeClr>
                </a:solidFill>
              </a:rPr>
              <a:t>Tableau de bord des indicateurs clés </a:t>
            </a:r>
          </a:p>
          <a:p>
            <a:pPr algn="ctr">
              <a:defRPr/>
            </a:pPr>
            <a:endParaRPr lang="fr-FR" sz="2000" dirty="0">
              <a:solidFill>
                <a:srgbClr val="FF0000"/>
              </a:solidFill>
            </a:endParaRPr>
          </a:p>
          <a:p>
            <a:pPr algn="ctr">
              <a:defRPr/>
            </a:pPr>
            <a:r>
              <a:rPr lang="fr-FR" sz="2000" dirty="0"/>
              <a:t>en téléchargement sur le site de la </a:t>
            </a:r>
            <a:r>
              <a:rPr lang="fr-FR" sz="2000" dirty="0" err="1"/>
              <a:t>Dreets</a:t>
            </a:r>
            <a:r>
              <a:rPr lang="fr-FR" sz="2000" dirty="0"/>
              <a:t> Provence-Alpes-Côte d’Azur : </a:t>
            </a:r>
          </a:p>
          <a:p>
            <a:pPr algn="ctr">
              <a:defRPr/>
            </a:pPr>
            <a:endParaRPr lang="fr-FR" sz="2400" dirty="0"/>
          </a:p>
          <a:p>
            <a:pPr algn="ctr"/>
            <a:r>
              <a:rPr lang="fr-FR" u="sng" dirty="0">
                <a:hlinkClick r:id="rId4"/>
              </a:rPr>
              <a:t>https://paca.dreets.gouv.fr/Les-indicateurs-cles-de-la-Dreets-Paca</a:t>
            </a:r>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sp>
        <p:nvSpPr>
          <p:cNvPr id="4" name="ZoneTexte 3"/>
          <p:cNvSpPr txBox="1"/>
          <p:nvPr/>
        </p:nvSpPr>
        <p:spPr>
          <a:xfrm>
            <a:off x="264895" y="465363"/>
            <a:ext cx="8612177" cy="523220"/>
          </a:xfrm>
          <a:prstGeom prst="rect">
            <a:avLst/>
          </a:prstGeom>
          <a:noFill/>
        </p:spPr>
        <p:txBody>
          <a:bodyPr wrap="square" rtlCol="0">
            <a:spAutoFit/>
          </a:bodyPr>
          <a:lstStyle/>
          <a:p>
            <a:r>
              <a:rPr lang="fr-FR" sz="2800" b="1" dirty="0">
                <a:solidFill>
                  <a:schemeClr val="accent1">
                    <a:lumMod val="75000"/>
                  </a:schemeClr>
                </a:solidFill>
              </a:rPr>
              <a:t>Pour en savoir plus</a:t>
            </a:r>
            <a:endParaRPr lang="fr-FR" sz="2800" dirty="0">
              <a:solidFill>
                <a:schemeClr val="accent1">
                  <a:lumMod val="75000"/>
                </a:schemeClr>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16</a:t>
            </a:fld>
            <a:endParaRPr lang="fr-FR" dirty="0"/>
          </a:p>
        </p:txBody>
      </p:sp>
      <p:sp>
        <p:nvSpPr>
          <p:cNvPr id="7" name="Espace réservé du pied de page 6"/>
          <p:cNvSpPr>
            <a:spLocks noGrp="1"/>
          </p:cNvSpPr>
          <p:nvPr>
            <p:ph type="ftr" sz="quarter" idx="11"/>
          </p:nvPr>
        </p:nvSpPr>
        <p:spPr>
          <a:xfrm>
            <a:off x="1768415" y="6568767"/>
            <a:ext cx="5840083"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septembre 2025</a:t>
            </a:r>
            <a:endParaRPr lang="fr-FR" dirty="0"/>
          </a:p>
        </p:txBody>
      </p:sp>
    </p:spTree>
    <p:extLst>
      <p:ext uri="{BB962C8B-B14F-4D97-AF65-F5344CB8AC3E}">
        <p14:creationId xmlns:p14="http://schemas.microsoft.com/office/powerpoint/2010/main" val="1320088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20057" y="1120579"/>
            <a:ext cx="7781925" cy="5078313"/>
          </a:xfrm>
          <a:prstGeom prst="rect">
            <a:avLst/>
          </a:prstGeom>
          <a:noFill/>
        </p:spPr>
        <p:txBody>
          <a:bodyPr wrap="square" rtlCol="0">
            <a:normAutofit/>
          </a:bodyPr>
          <a:lstStyle/>
          <a:p>
            <a:endParaRPr lang="fr-FR" dirty="0">
              <a:sym typeface="Wingdings" panose="05000000000000000000" pitchFamily="2" charset="2"/>
            </a:endParaRPr>
          </a:p>
          <a:p>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sp>
        <p:nvSpPr>
          <p:cNvPr id="4" name="ZoneTexte 3"/>
          <p:cNvSpPr txBox="1"/>
          <p:nvPr/>
        </p:nvSpPr>
        <p:spPr>
          <a:xfrm>
            <a:off x="213645" y="441351"/>
            <a:ext cx="8928324" cy="523220"/>
          </a:xfrm>
          <a:prstGeom prst="rect">
            <a:avLst/>
          </a:prstGeom>
          <a:noFill/>
        </p:spPr>
        <p:txBody>
          <a:bodyPr wrap="square" rtlCol="0">
            <a:spAutoFit/>
          </a:bodyPr>
          <a:lstStyle/>
          <a:p>
            <a:r>
              <a:rPr lang="fr-FR" sz="2800" b="1" dirty="0">
                <a:solidFill>
                  <a:schemeClr val="accent1">
                    <a:lumMod val="75000"/>
                  </a:schemeClr>
                </a:solidFill>
              </a:rPr>
              <a:t>L’emploi salarié se redresse, après deux trimestres de recul</a:t>
            </a:r>
            <a:endParaRPr lang="fr-FR" sz="2800" i="1" dirty="0">
              <a:solidFill>
                <a:schemeClr val="accent1">
                  <a:lumMod val="75000"/>
                </a:schemeClr>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2</a:t>
            </a:fld>
            <a:endParaRPr lang="fr-FR" dirty="0"/>
          </a:p>
        </p:txBody>
      </p:sp>
      <p:sp>
        <p:nvSpPr>
          <p:cNvPr id="7" name="Espace réservé du pied de page 6"/>
          <p:cNvSpPr>
            <a:spLocks noGrp="1"/>
          </p:cNvSpPr>
          <p:nvPr>
            <p:ph type="ftr" sz="quarter" idx="11"/>
          </p:nvPr>
        </p:nvSpPr>
        <p:spPr>
          <a:xfrm>
            <a:off x="2391471" y="6568767"/>
            <a:ext cx="4889583"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septembre 2025</a:t>
            </a:r>
          </a:p>
        </p:txBody>
      </p:sp>
      <p:sp>
        <p:nvSpPr>
          <p:cNvPr id="12" name="ZoneTexte 11"/>
          <p:cNvSpPr txBox="1"/>
          <p:nvPr/>
        </p:nvSpPr>
        <p:spPr>
          <a:xfrm>
            <a:off x="7625298" y="2277721"/>
            <a:ext cx="891727" cy="615553"/>
          </a:xfrm>
          <a:prstGeom prst="rect">
            <a:avLst/>
          </a:prstGeom>
          <a:noFill/>
        </p:spPr>
        <p:txBody>
          <a:bodyPr wrap="square" rtlCol="0">
            <a:spAutoFit/>
          </a:bodyPr>
          <a:lstStyle/>
          <a:p>
            <a:pPr algn="ctr"/>
            <a:r>
              <a:rPr lang="fr-FR" sz="1600" b="1" dirty="0">
                <a:solidFill>
                  <a:schemeClr val="accent6">
                    <a:lumMod val="75000"/>
                  </a:schemeClr>
                </a:solidFill>
              </a:rPr>
              <a:t> + 0,4 % </a:t>
            </a:r>
          </a:p>
          <a:p>
            <a:pPr algn="ctr"/>
            <a:endParaRPr lang="fr-FR" b="1" dirty="0">
              <a:solidFill>
                <a:srgbClr val="FF0000"/>
              </a:solidFill>
            </a:endParaRPr>
          </a:p>
        </p:txBody>
      </p:sp>
      <p:sp>
        <p:nvSpPr>
          <p:cNvPr id="15" name="ZoneTexte 14"/>
          <p:cNvSpPr txBox="1"/>
          <p:nvPr/>
        </p:nvSpPr>
        <p:spPr>
          <a:xfrm>
            <a:off x="7654525" y="1974351"/>
            <a:ext cx="891727" cy="615553"/>
          </a:xfrm>
          <a:prstGeom prst="rect">
            <a:avLst/>
          </a:prstGeom>
          <a:noFill/>
        </p:spPr>
        <p:txBody>
          <a:bodyPr wrap="square" rtlCol="0">
            <a:spAutoFit/>
          </a:bodyPr>
          <a:lstStyle/>
          <a:p>
            <a:pPr algn="ctr"/>
            <a:r>
              <a:rPr lang="fr-FR" sz="1600" b="1" dirty="0">
                <a:solidFill>
                  <a:schemeClr val="accent3">
                    <a:lumMod val="75000"/>
                  </a:schemeClr>
                </a:solidFill>
              </a:rPr>
              <a:t>+ 0,2 %</a:t>
            </a:r>
            <a:endParaRPr lang="fr-FR" b="1" dirty="0">
              <a:solidFill>
                <a:schemeClr val="accent3">
                  <a:lumMod val="75000"/>
                </a:schemeClr>
              </a:solidFill>
            </a:endParaRPr>
          </a:p>
          <a:p>
            <a:pPr algn="ctr"/>
            <a:endParaRPr lang="fr-FR" b="1" dirty="0">
              <a:solidFill>
                <a:srgbClr val="FF0000"/>
              </a:solidFill>
            </a:endParaRPr>
          </a:p>
        </p:txBody>
      </p:sp>
      <p:sp>
        <p:nvSpPr>
          <p:cNvPr id="14" name="ZoneTexte 13"/>
          <p:cNvSpPr txBox="1"/>
          <p:nvPr/>
        </p:nvSpPr>
        <p:spPr>
          <a:xfrm>
            <a:off x="7596071" y="2650242"/>
            <a:ext cx="891727" cy="615553"/>
          </a:xfrm>
          <a:prstGeom prst="rect">
            <a:avLst/>
          </a:prstGeom>
          <a:noFill/>
        </p:spPr>
        <p:txBody>
          <a:bodyPr wrap="square" rtlCol="0">
            <a:spAutoFit/>
          </a:bodyPr>
          <a:lstStyle/>
          <a:p>
            <a:pPr algn="ctr"/>
            <a:r>
              <a:rPr lang="fr-FR" sz="1600" b="1" dirty="0">
                <a:solidFill>
                  <a:schemeClr val="accent1">
                    <a:lumMod val="75000"/>
                  </a:schemeClr>
                </a:solidFill>
              </a:rPr>
              <a:t> + 0,2 %</a:t>
            </a:r>
          </a:p>
          <a:p>
            <a:pPr algn="ctr"/>
            <a:endParaRPr lang="fr-FR" b="1" dirty="0">
              <a:solidFill>
                <a:srgbClr val="FF0000"/>
              </a:solidFill>
            </a:endParaRPr>
          </a:p>
        </p:txBody>
      </p:sp>
      <p:sp>
        <p:nvSpPr>
          <p:cNvPr id="13" name="ZoneTexte 12"/>
          <p:cNvSpPr txBox="1"/>
          <p:nvPr/>
        </p:nvSpPr>
        <p:spPr>
          <a:xfrm>
            <a:off x="7625298" y="1602551"/>
            <a:ext cx="1346180" cy="338554"/>
          </a:xfrm>
          <a:prstGeom prst="rect">
            <a:avLst/>
          </a:prstGeom>
          <a:noFill/>
        </p:spPr>
        <p:txBody>
          <a:bodyPr wrap="square" rtlCol="0">
            <a:spAutoFit/>
          </a:bodyPr>
          <a:lstStyle/>
          <a:p>
            <a:pPr algn="ctr"/>
            <a:r>
              <a:rPr lang="fr-FR" sz="1600" b="1" dirty="0"/>
              <a:t>Au T2 2025 :</a:t>
            </a:r>
            <a:endParaRPr lang="fr-FR" b="1" dirty="0"/>
          </a:p>
        </p:txBody>
      </p:sp>
      <p:graphicFrame>
        <p:nvGraphicFramePr>
          <p:cNvPr id="11" name="Graphique 10">
            <a:extLst>
              <a:ext uri="{FF2B5EF4-FFF2-40B4-BE49-F238E27FC236}">
                <a16:creationId xmlns:a16="http://schemas.microsoft.com/office/drawing/2014/main" id="{00000000-0008-0000-0700-000001600000}"/>
              </a:ext>
            </a:extLst>
          </p:cNvPr>
          <p:cNvGraphicFramePr>
            <a:graphicFrameLocks/>
          </p:cNvGraphicFramePr>
          <p:nvPr>
            <p:extLst>
              <p:ext uri="{D42A27DB-BD31-4B8C-83A1-F6EECF244321}">
                <p14:modId xmlns:p14="http://schemas.microsoft.com/office/powerpoint/2010/main" val="385038435"/>
              </p:ext>
            </p:extLst>
          </p:nvPr>
        </p:nvGraphicFramePr>
        <p:xfrm>
          <a:off x="321090" y="1147098"/>
          <a:ext cx="7903027" cy="43926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3360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25824" y="48385"/>
            <a:ext cx="8827805" cy="954107"/>
          </a:xfrm>
          <a:prstGeom prst="rect">
            <a:avLst/>
          </a:prstGeom>
          <a:noFill/>
        </p:spPr>
        <p:txBody>
          <a:bodyPr wrap="square" rtlCol="0">
            <a:spAutoFit/>
          </a:bodyPr>
          <a:lstStyle/>
          <a:p>
            <a:r>
              <a:rPr lang="fr-FR" sz="2800" b="1" dirty="0">
                <a:solidFill>
                  <a:schemeClr val="accent1">
                    <a:lumMod val="75000"/>
                  </a:schemeClr>
                </a:solidFill>
              </a:rPr>
              <a:t>Un rebond lié surtout à la progression de l’emploi hors intérim…</a:t>
            </a:r>
            <a:endParaRPr lang="fr-FR" sz="2800" b="1" dirty="0">
              <a:solidFill>
                <a:srgbClr val="FF0000"/>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3</a:t>
            </a:fld>
            <a:endParaRPr lang="fr-FR" dirty="0"/>
          </a:p>
        </p:txBody>
      </p:sp>
      <p:sp>
        <p:nvSpPr>
          <p:cNvPr id="7" name="Espace réservé du pied de page 6"/>
          <p:cNvSpPr>
            <a:spLocks noGrp="1"/>
          </p:cNvSpPr>
          <p:nvPr>
            <p:ph type="ftr" sz="quarter" idx="11"/>
          </p:nvPr>
        </p:nvSpPr>
        <p:spPr>
          <a:xfrm>
            <a:off x="2291379" y="6568767"/>
            <a:ext cx="4496696"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septembre 2025</a:t>
            </a:r>
            <a:endParaRPr lang="fr-FR" dirty="0"/>
          </a:p>
        </p:txBody>
      </p:sp>
      <p:sp>
        <p:nvSpPr>
          <p:cNvPr id="14" name="ZoneTexte 13"/>
          <p:cNvSpPr txBox="1"/>
          <p:nvPr/>
        </p:nvSpPr>
        <p:spPr>
          <a:xfrm>
            <a:off x="7695270" y="2222466"/>
            <a:ext cx="1597688" cy="3416320"/>
          </a:xfrm>
          <a:prstGeom prst="rect">
            <a:avLst/>
          </a:prstGeom>
          <a:noFill/>
        </p:spPr>
        <p:txBody>
          <a:bodyPr wrap="square" rtlCol="0">
            <a:spAutoFit/>
          </a:bodyPr>
          <a:lstStyle/>
          <a:p>
            <a:pPr algn="ctr"/>
            <a:endParaRPr lang="fr-FR" b="1" dirty="0">
              <a:solidFill>
                <a:srgbClr val="00B0F0"/>
              </a:solidFill>
            </a:endParaRPr>
          </a:p>
          <a:p>
            <a:pPr algn="ctr"/>
            <a:endParaRPr lang="fr-FR" b="1" dirty="0">
              <a:solidFill>
                <a:schemeClr val="accent6">
                  <a:lumMod val="75000"/>
                </a:schemeClr>
              </a:solidFill>
            </a:endParaRPr>
          </a:p>
          <a:p>
            <a:pPr algn="ctr"/>
            <a:r>
              <a:rPr lang="fr-FR" b="1" dirty="0">
                <a:solidFill>
                  <a:srgbClr val="00B0F0"/>
                </a:solidFill>
              </a:rPr>
              <a:t>+ 1 080</a:t>
            </a:r>
          </a:p>
          <a:p>
            <a:pPr algn="ctr"/>
            <a:r>
              <a:rPr lang="fr-FR" b="1" dirty="0">
                <a:solidFill>
                  <a:srgbClr val="00B0F0"/>
                </a:solidFill>
              </a:rPr>
              <a:t>emplois hors intérim</a:t>
            </a:r>
          </a:p>
          <a:p>
            <a:pPr algn="ctr"/>
            <a:r>
              <a:rPr lang="fr-FR" b="1" dirty="0">
                <a:solidFill>
                  <a:schemeClr val="accent6">
                    <a:lumMod val="75000"/>
                  </a:schemeClr>
                </a:solidFill>
              </a:rPr>
              <a:t>-180 intérimaires</a:t>
            </a:r>
          </a:p>
          <a:p>
            <a:pPr algn="ctr"/>
            <a:endParaRPr lang="fr-FR" b="1" dirty="0">
              <a:solidFill>
                <a:schemeClr val="accent6">
                  <a:lumMod val="75000"/>
                </a:schemeClr>
              </a:solidFill>
            </a:endParaRPr>
          </a:p>
          <a:p>
            <a:pPr algn="ctr"/>
            <a:endParaRPr lang="fr-FR" b="1" dirty="0">
              <a:solidFill>
                <a:srgbClr val="00B0F0"/>
              </a:solidFill>
            </a:endParaRPr>
          </a:p>
          <a:p>
            <a:pPr algn="ctr"/>
            <a:endParaRPr lang="fr-FR" b="1" dirty="0">
              <a:solidFill>
                <a:srgbClr val="00B0F0"/>
              </a:solidFill>
            </a:endParaRPr>
          </a:p>
          <a:p>
            <a:pPr algn="ctr"/>
            <a:endParaRPr lang="fr-FR" b="1" dirty="0">
              <a:solidFill>
                <a:schemeClr val="accent6">
                  <a:lumMod val="75000"/>
                </a:schemeClr>
              </a:solidFill>
            </a:endParaRPr>
          </a:p>
          <a:p>
            <a:pPr algn="ctr"/>
            <a:endParaRPr lang="fr-FR" b="1" dirty="0">
              <a:solidFill>
                <a:schemeClr val="accent6">
                  <a:lumMod val="75000"/>
                </a:schemeClr>
              </a:solidFill>
            </a:endParaRPr>
          </a:p>
        </p:txBody>
      </p:sp>
      <p:sp>
        <p:nvSpPr>
          <p:cNvPr id="10" name="ZoneTexte 9"/>
          <p:cNvSpPr txBox="1"/>
          <p:nvPr/>
        </p:nvSpPr>
        <p:spPr>
          <a:xfrm>
            <a:off x="7878482" y="2226665"/>
            <a:ext cx="1346180" cy="338554"/>
          </a:xfrm>
          <a:prstGeom prst="rect">
            <a:avLst/>
          </a:prstGeom>
          <a:noFill/>
        </p:spPr>
        <p:txBody>
          <a:bodyPr wrap="square" rtlCol="0">
            <a:spAutoFit/>
          </a:bodyPr>
          <a:lstStyle/>
          <a:p>
            <a:pPr algn="ctr"/>
            <a:r>
              <a:rPr lang="fr-FR" sz="1600" b="1" dirty="0"/>
              <a:t>Au T2 2025 :</a:t>
            </a:r>
            <a:endParaRPr lang="fr-FR" b="1" dirty="0"/>
          </a:p>
        </p:txBody>
      </p:sp>
      <p:graphicFrame>
        <p:nvGraphicFramePr>
          <p:cNvPr id="2" name="Graphique 1">
            <a:extLst>
              <a:ext uri="{FF2B5EF4-FFF2-40B4-BE49-F238E27FC236}">
                <a16:creationId xmlns:a16="http://schemas.microsoft.com/office/drawing/2014/main" id="{00000000-0008-0000-0700-000006000000}"/>
              </a:ext>
            </a:extLst>
          </p:cNvPr>
          <p:cNvGraphicFramePr>
            <a:graphicFrameLocks/>
          </p:cNvGraphicFramePr>
          <p:nvPr>
            <p:extLst>
              <p:ext uri="{D42A27DB-BD31-4B8C-83A1-F6EECF244321}">
                <p14:modId xmlns:p14="http://schemas.microsoft.com/office/powerpoint/2010/main" val="2413912061"/>
              </p:ext>
            </p:extLst>
          </p:nvPr>
        </p:nvGraphicFramePr>
        <p:xfrm>
          <a:off x="681135" y="1219215"/>
          <a:ext cx="7539134" cy="51349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5084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57080" y="960464"/>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4</a:t>
            </a:fld>
            <a:endParaRPr lang="fr-FR" dirty="0"/>
          </a:p>
        </p:txBody>
      </p:sp>
      <p:sp>
        <p:nvSpPr>
          <p:cNvPr id="7" name="Espace réservé du pied de page 6"/>
          <p:cNvSpPr>
            <a:spLocks noGrp="1"/>
          </p:cNvSpPr>
          <p:nvPr>
            <p:ph type="ftr" sz="quarter" idx="11"/>
          </p:nvPr>
        </p:nvSpPr>
        <p:spPr>
          <a:xfrm>
            <a:off x="2312893" y="6568767"/>
            <a:ext cx="4592731" cy="365125"/>
          </a:xfrm>
        </p:spPr>
        <p:txBody>
          <a:bodyPr/>
          <a:lstStyle/>
          <a:p>
            <a:r>
              <a:rPr lang="fr-FR" dirty="0"/>
              <a:t>Les éclairages conjoncturels départementaux - Var</a:t>
            </a:r>
          </a:p>
        </p:txBody>
      </p:sp>
      <p:sp>
        <p:nvSpPr>
          <p:cNvPr id="8" name="Espace réservé de la date 7"/>
          <p:cNvSpPr>
            <a:spLocks noGrp="1"/>
          </p:cNvSpPr>
          <p:nvPr>
            <p:ph type="dt" sz="half" idx="10"/>
          </p:nvPr>
        </p:nvSpPr>
        <p:spPr/>
        <p:txBody>
          <a:bodyPr/>
          <a:lstStyle/>
          <a:p>
            <a:r>
              <a:rPr lang="fr-FR"/>
              <a:t>Edition septembre 2025</a:t>
            </a:r>
            <a:endParaRPr lang="fr-FR" dirty="0"/>
          </a:p>
        </p:txBody>
      </p:sp>
      <p:sp>
        <p:nvSpPr>
          <p:cNvPr id="12" name="ZoneTexte 11"/>
          <p:cNvSpPr txBox="1"/>
          <p:nvPr/>
        </p:nvSpPr>
        <p:spPr>
          <a:xfrm>
            <a:off x="113894" y="416911"/>
            <a:ext cx="8827804" cy="523220"/>
          </a:xfrm>
          <a:prstGeom prst="rect">
            <a:avLst/>
          </a:prstGeom>
          <a:noFill/>
        </p:spPr>
        <p:txBody>
          <a:bodyPr wrap="square" rtlCol="0">
            <a:spAutoFit/>
          </a:bodyPr>
          <a:lstStyle/>
          <a:p>
            <a:r>
              <a:rPr lang="fr-FR" sz="2800" b="1" dirty="0">
                <a:solidFill>
                  <a:schemeClr val="accent1">
                    <a:lumMod val="75000"/>
                  </a:schemeClr>
                </a:solidFill>
              </a:rPr>
              <a:t>… dans le tertiaire marchand</a:t>
            </a:r>
            <a:endParaRPr lang="fr-FR" sz="2800" b="1" dirty="0">
              <a:solidFill>
                <a:srgbClr val="FF0000"/>
              </a:solidFill>
            </a:endParaRPr>
          </a:p>
        </p:txBody>
      </p:sp>
      <p:graphicFrame>
        <p:nvGraphicFramePr>
          <p:cNvPr id="3" name="Graphique 2">
            <a:extLst>
              <a:ext uri="{FF2B5EF4-FFF2-40B4-BE49-F238E27FC236}">
                <a16:creationId xmlns:a16="http://schemas.microsoft.com/office/drawing/2014/main" id="{00000000-0008-0000-0700-000009000000}"/>
              </a:ext>
            </a:extLst>
          </p:cNvPr>
          <p:cNvGraphicFramePr>
            <a:graphicFrameLocks/>
          </p:cNvGraphicFramePr>
          <p:nvPr/>
        </p:nvGraphicFramePr>
        <p:xfrm>
          <a:off x="1042988" y="1308100"/>
          <a:ext cx="7058024" cy="42417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5623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5</a:t>
            </a:fld>
            <a:endParaRPr lang="fr-FR" dirty="0"/>
          </a:p>
        </p:txBody>
      </p:sp>
      <p:sp>
        <p:nvSpPr>
          <p:cNvPr id="7" name="Espace réservé du pied de page 6"/>
          <p:cNvSpPr>
            <a:spLocks noGrp="1"/>
          </p:cNvSpPr>
          <p:nvPr>
            <p:ph type="ftr" sz="quarter" idx="11"/>
          </p:nvPr>
        </p:nvSpPr>
        <p:spPr>
          <a:xfrm>
            <a:off x="2312893" y="6568767"/>
            <a:ext cx="4475181"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septembre 2025</a:t>
            </a:r>
            <a:endParaRPr lang="fr-FR" dirty="0"/>
          </a:p>
        </p:txBody>
      </p:sp>
      <p:sp>
        <p:nvSpPr>
          <p:cNvPr id="14" name="ZoneTexte 13"/>
          <p:cNvSpPr txBox="1"/>
          <p:nvPr/>
        </p:nvSpPr>
        <p:spPr>
          <a:xfrm>
            <a:off x="102551" y="39880"/>
            <a:ext cx="9041448" cy="1015663"/>
          </a:xfrm>
          <a:prstGeom prst="rect">
            <a:avLst/>
          </a:prstGeom>
          <a:noFill/>
        </p:spPr>
        <p:txBody>
          <a:bodyPr wrap="square" rtlCol="0">
            <a:spAutoFit/>
          </a:bodyPr>
          <a:lstStyle/>
          <a:p>
            <a:r>
              <a:rPr lang="fr-FR" sz="2000" b="1" dirty="0">
                <a:solidFill>
                  <a:schemeClr val="accent1">
                    <a:lumMod val="75000"/>
                  </a:schemeClr>
                </a:solidFill>
              </a:rPr>
              <a:t>L’emploi repart à la hausse dans le tertiaire marchand et se stabilise dans le tertiaire non marchand ; il accélère dans l’industrie mais continue de reculer dans la construction</a:t>
            </a:r>
            <a:endParaRPr lang="fr-FR" sz="2000" b="1" dirty="0">
              <a:solidFill>
                <a:srgbClr val="FF0000"/>
              </a:solidFill>
            </a:endParaRPr>
          </a:p>
        </p:txBody>
      </p:sp>
      <p:graphicFrame>
        <p:nvGraphicFramePr>
          <p:cNvPr id="2" name="Graphique 1">
            <a:extLst>
              <a:ext uri="{FF2B5EF4-FFF2-40B4-BE49-F238E27FC236}">
                <a16:creationId xmlns:a16="http://schemas.microsoft.com/office/drawing/2014/main" id="{00000000-0008-0000-0700-000002600000}"/>
              </a:ext>
            </a:extLst>
          </p:cNvPr>
          <p:cNvGraphicFramePr>
            <a:graphicFrameLocks/>
          </p:cNvGraphicFramePr>
          <p:nvPr>
            <p:extLst>
              <p:ext uri="{D42A27DB-BD31-4B8C-83A1-F6EECF244321}">
                <p14:modId xmlns:p14="http://schemas.microsoft.com/office/powerpoint/2010/main" val="3441670900"/>
              </p:ext>
            </p:extLst>
          </p:nvPr>
        </p:nvGraphicFramePr>
        <p:xfrm>
          <a:off x="746449" y="1387157"/>
          <a:ext cx="7354563" cy="47430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4510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7781925" cy="5078313"/>
          </a:xfrm>
          <a:prstGeom prst="rect">
            <a:avLst/>
          </a:prstGeom>
          <a:noFill/>
        </p:spPr>
        <p:txBody>
          <a:bodyPr wrap="square" rtlCol="0">
            <a:normAutofit/>
          </a:bodyPr>
          <a:lstStyle/>
          <a:p>
            <a:endParaRPr lang="fr-FR" dirty="0">
              <a:sym typeface="Wingdings" panose="05000000000000000000" pitchFamily="2" charset="2"/>
            </a:endParaRPr>
          </a:p>
          <a:p>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6</a:t>
            </a:fld>
            <a:endParaRPr lang="fr-FR" dirty="0"/>
          </a:p>
        </p:txBody>
      </p:sp>
      <p:sp>
        <p:nvSpPr>
          <p:cNvPr id="7" name="Espace réservé du pied de page 6"/>
          <p:cNvSpPr>
            <a:spLocks noGrp="1"/>
          </p:cNvSpPr>
          <p:nvPr>
            <p:ph type="ftr" sz="quarter" idx="11"/>
          </p:nvPr>
        </p:nvSpPr>
        <p:spPr>
          <a:xfrm>
            <a:off x="2291379" y="6568767"/>
            <a:ext cx="4509471" cy="365125"/>
          </a:xfrm>
        </p:spPr>
        <p:txBody>
          <a:bodyPr/>
          <a:lstStyle/>
          <a:p>
            <a:r>
              <a:rPr lang="fr-FR" dirty="0"/>
              <a:t>Les éclairages conjoncturels départementaux - Var</a:t>
            </a:r>
          </a:p>
        </p:txBody>
      </p:sp>
      <p:sp>
        <p:nvSpPr>
          <p:cNvPr id="8" name="Espace réservé de la date 7"/>
          <p:cNvSpPr>
            <a:spLocks noGrp="1"/>
          </p:cNvSpPr>
          <p:nvPr>
            <p:ph type="dt" sz="half" idx="10"/>
          </p:nvPr>
        </p:nvSpPr>
        <p:spPr/>
        <p:txBody>
          <a:bodyPr/>
          <a:lstStyle/>
          <a:p>
            <a:r>
              <a:rPr lang="fr-FR"/>
              <a:t>Edition septembre 2025</a:t>
            </a:r>
            <a:endParaRPr lang="fr-FR" dirty="0"/>
          </a:p>
        </p:txBody>
      </p:sp>
      <p:sp>
        <p:nvSpPr>
          <p:cNvPr id="12" name="ZoneTexte 11"/>
          <p:cNvSpPr txBox="1"/>
          <p:nvPr/>
        </p:nvSpPr>
        <p:spPr>
          <a:xfrm>
            <a:off x="162370" y="98537"/>
            <a:ext cx="8930354" cy="954107"/>
          </a:xfrm>
          <a:prstGeom prst="rect">
            <a:avLst/>
          </a:prstGeom>
          <a:noFill/>
        </p:spPr>
        <p:txBody>
          <a:bodyPr wrap="square" rtlCol="0">
            <a:spAutoFit/>
          </a:bodyPr>
          <a:lstStyle/>
          <a:p>
            <a:r>
              <a:rPr lang="fr-FR" sz="2800" b="1" dirty="0">
                <a:solidFill>
                  <a:schemeClr val="accent1">
                    <a:lumMod val="75000"/>
                  </a:schemeClr>
                </a:solidFill>
              </a:rPr>
              <a:t>En rythme annuel, la contraction de l’emploi salarié dans la construction est forte</a:t>
            </a:r>
            <a:endParaRPr lang="fr-FR" sz="2800" b="1" dirty="0">
              <a:solidFill>
                <a:srgbClr val="FF0000"/>
              </a:solidFill>
            </a:endParaRPr>
          </a:p>
        </p:txBody>
      </p:sp>
      <p:pic>
        <p:nvPicPr>
          <p:cNvPr id="4" name="Image 3">
            <a:extLst>
              <a:ext uri="{FF2B5EF4-FFF2-40B4-BE49-F238E27FC236}">
                <a16:creationId xmlns:a16="http://schemas.microsoft.com/office/drawing/2014/main" id="{3BE18DE4-90DD-2A48-4339-083C34215F4E}"/>
              </a:ext>
            </a:extLst>
          </p:cNvPr>
          <p:cNvPicPr>
            <a:picLocks noChangeAspect="1"/>
          </p:cNvPicPr>
          <p:nvPr/>
        </p:nvPicPr>
        <p:blipFill>
          <a:blip r:embed="rId3"/>
          <a:stretch>
            <a:fillRect/>
          </a:stretch>
        </p:blipFill>
        <p:spPr>
          <a:xfrm>
            <a:off x="162370" y="1535818"/>
            <a:ext cx="8798987" cy="3512042"/>
          </a:xfrm>
          <a:prstGeom prst="rect">
            <a:avLst/>
          </a:prstGeom>
        </p:spPr>
      </p:pic>
    </p:spTree>
    <p:extLst>
      <p:ext uri="{BB962C8B-B14F-4D97-AF65-F5344CB8AC3E}">
        <p14:creationId xmlns:p14="http://schemas.microsoft.com/office/powerpoint/2010/main" val="2876306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22151" y="965200"/>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7</a:t>
            </a:fld>
            <a:endParaRPr lang="fr-FR" dirty="0"/>
          </a:p>
        </p:txBody>
      </p:sp>
      <p:sp>
        <p:nvSpPr>
          <p:cNvPr id="7" name="Espace réservé du pied de page 6"/>
          <p:cNvSpPr>
            <a:spLocks noGrp="1"/>
          </p:cNvSpPr>
          <p:nvPr>
            <p:ph type="ftr" sz="quarter" idx="11"/>
          </p:nvPr>
        </p:nvSpPr>
        <p:spPr>
          <a:xfrm>
            <a:off x="2133600" y="6568767"/>
            <a:ext cx="4095078"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septembre 2025</a:t>
            </a:r>
            <a:endParaRPr lang="fr-FR" dirty="0"/>
          </a:p>
        </p:txBody>
      </p:sp>
      <p:sp>
        <p:nvSpPr>
          <p:cNvPr id="3" name="ZoneTexte 2">
            <a:extLst>
              <a:ext uri="{FF2B5EF4-FFF2-40B4-BE49-F238E27FC236}">
                <a16:creationId xmlns:a16="http://schemas.microsoft.com/office/drawing/2014/main" id="{80D0D633-B213-08A8-2863-CEB4BC992C7B}"/>
              </a:ext>
            </a:extLst>
          </p:cNvPr>
          <p:cNvSpPr txBox="1"/>
          <p:nvPr/>
        </p:nvSpPr>
        <p:spPr>
          <a:xfrm>
            <a:off x="122150" y="318499"/>
            <a:ext cx="8905697" cy="523220"/>
          </a:xfrm>
          <a:prstGeom prst="rect">
            <a:avLst/>
          </a:prstGeom>
          <a:noFill/>
        </p:spPr>
        <p:txBody>
          <a:bodyPr wrap="square" rtlCol="0">
            <a:spAutoFit/>
          </a:bodyPr>
          <a:lstStyle/>
          <a:p>
            <a:r>
              <a:rPr lang="fr-FR" sz="2800" b="1" dirty="0">
                <a:solidFill>
                  <a:schemeClr val="accent1">
                    <a:lumMod val="75000"/>
                  </a:schemeClr>
                </a:solidFill>
              </a:rPr>
              <a:t>Les entrées en contrat d’apprentissage se stabilisent</a:t>
            </a:r>
          </a:p>
        </p:txBody>
      </p:sp>
      <p:graphicFrame>
        <p:nvGraphicFramePr>
          <p:cNvPr id="4" name="Graphique 3">
            <a:extLst>
              <a:ext uri="{FF2B5EF4-FFF2-40B4-BE49-F238E27FC236}">
                <a16:creationId xmlns:a16="http://schemas.microsoft.com/office/drawing/2014/main" id="{7CA7A882-5D34-3D4D-56D4-E088A63859D1}"/>
              </a:ext>
            </a:extLst>
          </p:cNvPr>
          <p:cNvGraphicFramePr>
            <a:graphicFrameLocks/>
          </p:cNvGraphicFramePr>
          <p:nvPr>
            <p:extLst>
              <p:ext uri="{D42A27DB-BD31-4B8C-83A1-F6EECF244321}">
                <p14:modId xmlns:p14="http://schemas.microsoft.com/office/powerpoint/2010/main" val="1508538291"/>
              </p:ext>
            </p:extLst>
          </p:nvPr>
        </p:nvGraphicFramePr>
        <p:xfrm>
          <a:off x="122151" y="1155939"/>
          <a:ext cx="8905696" cy="5289345"/>
        </p:xfrm>
        <a:graphic>
          <a:graphicData uri="http://schemas.openxmlformats.org/drawingml/2006/chart">
            <c:chart xmlns:c="http://schemas.openxmlformats.org/drawingml/2006/chart" xmlns:r="http://schemas.openxmlformats.org/officeDocument/2006/relationships" r:id="rId3"/>
          </a:graphicData>
        </a:graphic>
      </p:graphicFrame>
      <p:sp>
        <p:nvSpPr>
          <p:cNvPr id="10" name="ZoneTexte 3"/>
          <p:cNvSpPr txBox="1"/>
          <p:nvPr/>
        </p:nvSpPr>
        <p:spPr bwMode="auto">
          <a:xfrm>
            <a:off x="7961375" y="1554393"/>
            <a:ext cx="593842" cy="289234"/>
          </a:xfrm>
          <a:prstGeom prst="rect">
            <a:avLst/>
          </a:prstGeom>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b="1" dirty="0"/>
              <a:t>11 800</a:t>
            </a:r>
            <a:endParaRPr lang="fr-FR" sz="1100" b="1" dirty="0"/>
          </a:p>
        </p:txBody>
      </p:sp>
      <p:sp>
        <p:nvSpPr>
          <p:cNvPr id="11" name="Flèche vers le bas 10"/>
          <p:cNvSpPr/>
          <p:nvPr/>
        </p:nvSpPr>
        <p:spPr bwMode="auto">
          <a:xfrm>
            <a:off x="8108663" y="1981983"/>
            <a:ext cx="149633" cy="666326"/>
          </a:xfrm>
          <a:prstGeom prst="downArrow">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a:p>
        </p:txBody>
      </p:sp>
    </p:spTree>
    <p:extLst>
      <p:ext uri="{BB962C8B-B14F-4D97-AF65-F5344CB8AC3E}">
        <p14:creationId xmlns:p14="http://schemas.microsoft.com/office/powerpoint/2010/main" val="1251310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7652" y="243837"/>
            <a:ext cx="9143999" cy="523220"/>
          </a:xfrm>
          <a:prstGeom prst="rect">
            <a:avLst/>
          </a:prstGeom>
          <a:noFill/>
        </p:spPr>
        <p:txBody>
          <a:bodyPr wrap="square" rtlCol="0">
            <a:spAutoFit/>
          </a:bodyPr>
          <a:lstStyle/>
          <a:p>
            <a:r>
              <a:rPr lang="fr-FR" sz="2800" b="1" dirty="0">
                <a:solidFill>
                  <a:schemeClr val="accent1">
                    <a:lumMod val="75000"/>
                  </a:schemeClr>
                </a:solidFill>
              </a:rPr>
              <a:t>Le taux de chômage est stable au 2</a:t>
            </a:r>
            <a:r>
              <a:rPr lang="fr-FR" sz="2800" b="1" baseline="30000" dirty="0">
                <a:solidFill>
                  <a:schemeClr val="accent1">
                    <a:lumMod val="75000"/>
                  </a:schemeClr>
                </a:solidFill>
              </a:rPr>
              <a:t>e</a:t>
            </a:r>
            <a:r>
              <a:rPr lang="fr-FR" sz="2800" b="1" dirty="0">
                <a:solidFill>
                  <a:schemeClr val="accent1">
                    <a:lumMod val="75000"/>
                  </a:schemeClr>
                </a:solidFill>
              </a:rPr>
              <a:t> trimestre 2025</a:t>
            </a:r>
          </a:p>
        </p:txBody>
      </p:sp>
      <p:cxnSp>
        <p:nvCxnSpPr>
          <p:cNvPr id="6" name="Connecteur droit 5"/>
          <p:cNvCxnSpPr/>
          <p:nvPr/>
        </p:nvCxnSpPr>
        <p:spPr>
          <a:xfrm>
            <a:off x="125698" y="965397"/>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8</a:t>
            </a:fld>
            <a:endParaRPr lang="fr-FR" dirty="0"/>
          </a:p>
        </p:txBody>
      </p:sp>
      <p:sp>
        <p:nvSpPr>
          <p:cNvPr id="7" name="Espace réservé du pied de page 6"/>
          <p:cNvSpPr>
            <a:spLocks noGrp="1"/>
          </p:cNvSpPr>
          <p:nvPr>
            <p:ph type="ftr" sz="quarter" idx="11"/>
          </p:nvPr>
        </p:nvSpPr>
        <p:spPr>
          <a:xfrm>
            <a:off x="1733909" y="6568767"/>
            <a:ext cx="6003985" cy="365125"/>
          </a:xfrm>
        </p:spPr>
        <p:txBody>
          <a:bodyPr/>
          <a:lstStyle/>
          <a:p>
            <a:r>
              <a:rPr lang="fr-FR" dirty="0"/>
              <a:t>Les éclairages conjoncturels départementaux - Var</a:t>
            </a:r>
          </a:p>
        </p:txBody>
      </p:sp>
      <p:sp>
        <p:nvSpPr>
          <p:cNvPr id="3" name="Espace réservé de la date 2"/>
          <p:cNvSpPr>
            <a:spLocks noGrp="1"/>
          </p:cNvSpPr>
          <p:nvPr>
            <p:ph type="dt" sz="half" idx="10"/>
          </p:nvPr>
        </p:nvSpPr>
        <p:spPr/>
        <p:txBody>
          <a:bodyPr/>
          <a:lstStyle/>
          <a:p>
            <a:r>
              <a:rPr lang="fr-FR"/>
              <a:t>Edition septembre 2025</a:t>
            </a:r>
            <a:endParaRPr lang="fr-FR" dirty="0"/>
          </a:p>
        </p:txBody>
      </p:sp>
      <p:sp>
        <p:nvSpPr>
          <p:cNvPr id="12" name="ZoneTexte 11"/>
          <p:cNvSpPr txBox="1"/>
          <p:nvPr/>
        </p:nvSpPr>
        <p:spPr>
          <a:xfrm>
            <a:off x="7570789" y="3830351"/>
            <a:ext cx="1652756" cy="338554"/>
          </a:xfrm>
          <a:prstGeom prst="rect">
            <a:avLst/>
          </a:prstGeom>
          <a:noFill/>
        </p:spPr>
        <p:txBody>
          <a:bodyPr wrap="square" rtlCol="0">
            <a:spAutoFit/>
          </a:bodyPr>
          <a:lstStyle/>
          <a:p>
            <a:pPr algn="ctr"/>
            <a:r>
              <a:rPr lang="fr-FR" sz="1600" b="1" dirty="0">
                <a:solidFill>
                  <a:schemeClr val="accent1">
                    <a:lumMod val="75000"/>
                  </a:schemeClr>
                </a:solidFill>
              </a:rPr>
              <a:t>7,3 % (0,0 pt)</a:t>
            </a:r>
            <a:endParaRPr lang="fr-FR" sz="1600" b="1" dirty="0">
              <a:solidFill>
                <a:srgbClr val="FF0000"/>
              </a:solidFill>
            </a:endParaRPr>
          </a:p>
        </p:txBody>
      </p:sp>
      <p:sp>
        <p:nvSpPr>
          <p:cNvPr id="13" name="ZoneTexte 12"/>
          <p:cNvSpPr txBox="1"/>
          <p:nvPr/>
        </p:nvSpPr>
        <p:spPr>
          <a:xfrm>
            <a:off x="7611014" y="4104494"/>
            <a:ext cx="1572743" cy="338554"/>
          </a:xfrm>
          <a:prstGeom prst="rect">
            <a:avLst/>
          </a:prstGeom>
          <a:noFill/>
        </p:spPr>
        <p:txBody>
          <a:bodyPr wrap="square" rtlCol="0">
            <a:spAutoFit/>
          </a:bodyPr>
          <a:lstStyle/>
          <a:p>
            <a:pPr algn="ctr"/>
            <a:r>
              <a:rPr lang="fr-FR" sz="1600" b="1" dirty="0">
                <a:solidFill>
                  <a:schemeClr val="accent3">
                    <a:lumMod val="75000"/>
                  </a:schemeClr>
                </a:solidFill>
              </a:rPr>
              <a:t>7,2 % (0,0 pt)</a:t>
            </a:r>
            <a:endParaRPr lang="fr-FR" b="1" dirty="0">
              <a:solidFill>
                <a:srgbClr val="FF0000"/>
              </a:solidFill>
            </a:endParaRPr>
          </a:p>
        </p:txBody>
      </p:sp>
      <p:sp>
        <p:nvSpPr>
          <p:cNvPr id="11" name="ZoneTexte 10"/>
          <p:cNvSpPr txBox="1"/>
          <p:nvPr/>
        </p:nvSpPr>
        <p:spPr>
          <a:xfrm>
            <a:off x="7656279" y="3556208"/>
            <a:ext cx="1595602" cy="338554"/>
          </a:xfrm>
          <a:prstGeom prst="rect">
            <a:avLst/>
          </a:prstGeom>
          <a:noFill/>
        </p:spPr>
        <p:txBody>
          <a:bodyPr wrap="square" rtlCol="0">
            <a:spAutoFit/>
          </a:bodyPr>
          <a:lstStyle/>
          <a:p>
            <a:pPr algn="ctr"/>
            <a:r>
              <a:rPr lang="fr-FR" sz="1600" b="1" dirty="0">
                <a:solidFill>
                  <a:schemeClr val="accent6">
                    <a:lumMod val="75000"/>
                  </a:schemeClr>
                </a:solidFill>
              </a:rPr>
              <a:t>8,0 % (+0,1 pt)</a:t>
            </a:r>
          </a:p>
        </p:txBody>
      </p:sp>
      <p:sp>
        <p:nvSpPr>
          <p:cNvPr id="2" name="ZoneTexte 1">
            <a:extLst>
              <a:ext uri="{FF2B5EF4-FFF2-40B4-BE49-F238E27FC236}">
                <a16:creationId xmlns:a16="http://schemas.microsoft.com/office/drawing/2014/main" id="{F84D798C-F463-C91D-764F-E349DEE23EE9}"/>
              </a:ext>
            </a:extLst>
          </p:cNvPr>
          <p:cNvSpPr txBox="1"/>
          <p:nvPr/>
        </p:nvSpPr>
        <p:spPr>
          <a:xfrm>
            <a:off x="7358737" y="2386816"/>
            <a:ext cx="2043680" cy="1200329"/>
          </a:xfrm>
          <a:prstGeom prst="rect">
            <a:avLst/>
          </a:prstGeom>
          <a:noFill/>
        </p:spPr>
        <p:txBody>
          <a:bodyPr wrap="square" rtlCol="0">
            <a:spAutoFit/>
          </a:bodyPr>
          <a:lstStyle/>
          <a:p>
            <a:pPr algn="ctr"/>
            <a:r>
              <a:rPr lang="fr-FR" dirty="0">
                <a:solidFill>
                  <a:srgbClr val="002060"/>
                </a:solidFill>
              </a:rPr>
              <a:t>Taux au T2 2025 (évolution par rapport</a:t>
            </a:r>
          </a:p>
          <a:p>
            <a:pPr algn="ctr"/>
            <a:r>
              <a:rPr lang="fr-FR" dirty="0">
                <a:solidFill>
                  <a:srgbClr val="002060"/>
                </a:solidFill>
              </a:rPr>
              <a:t>au T1 2025) :</a:t>
            </a:r>
            <a:endParaRPr lang="fr-FR" dirty="0"/>
          </a:p>
        </p:txBody>
      </p:sp>
      <p:graphicFrame>
        <p:nvGraphicFramePr>
          <p:cNvPr id="9" name="Graphique 8">
            <a:extLst>
              <a:ext uri="{FF2B5EF4-FFF2-40B4-BE49-F238E27FC236}">
                <a16:creationId xmlns:a16="http://schemas.microsoft.com/office/drawing/2014/main" id="{00000000-0008-0000-0200-000006140000}"/>
              </a:ext>
            </a:extLst>
          </p:cNvPr>
          <p:cNvGraphicFramePr>
            <a:graphicFrameLocks/>
          </p:cNvGraphicFramePr>
          <p:nvPr>
            <p:extLst>
              <p:ext uri="{D42A27DB-BD31-4B8C-83A1-F6EECF244321}">
                <p14:modId xmlns:p14="http://schemas.microsoft.com/office/powerpoint/2010/main" val="3912431134"/>
              </p:ext>
            </p:extLst>
          </p:nvPr>
        </p:nvGraphicFramePr>
        <p:xfrm>
          <a:off x="244444" y="1158844"/>
          <a:ext cx="7939889" cy="49703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2101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4667" y="-72106"/>
            <a:ext cx="8889333" cy="954107"/>
          </a:xfrm>
          <a:prstGeom prst="rect">
            <a:avLst/>
          </a:prstGeom>
          <a:noFill/>
        </p:spPr>
        <p:txBody>
          <a:bodyPr wrap="square" rtlCol="0">
            <a:spAutoFit/>
          </a:bodyPr>
          <a:lstStyle/>
          <a:p>
            <a:r>
              <a:rPr lang="fr-FR" sz="2800" b="1" dirty="0">
                <a:solidFill>
                  <a:schemeClr val="accent1">
                    <a:lumMod val="75000"/>
                  </a:schemeClr>
                </a:solidFill>
              </a:rPr>
              <a:t>Un taux qui se situe dans la moyenne des départements comparables</a:t>
            </a:r>
          </a:p>
        </p:txBody>
      </p:sp>
      <p:cxnSp>
        <p:nvCxnSpPr>
          <p:cNvPr id="6" name="Connecteur droit 5"/>
          <p:cNvCxnSpPr/>
          <p:nvPr/>
        </p:nvCxnSpPr>
        <p:spPr>
          <a:xfrm>
            <a:off x="254667" y="825013"/>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9</a:t>
            </a:fld>
            <a:endParaRPr lang="fr-FR" dirty="0"/>
          </a:p>
        </p:txBody>
      </p:sp>
      <p:sp>
        <p:nvSpPr>
          <p:cNvPr id="7" name="Espace réservé du pied de page 6"/>
          <p:cNvSpPr>
            <a:spLocks noGrp="1"/>
          </p:cNvSpPr>
          <p:nvPr>
            <p:ph type="ftr" sz="quarter" idx="11"/>
          </p:nvPr>
        </p:nvSpPr>
        <p:spPr>
          <a:xfrm>
            <a:off x="2226833" y="6568767"/>
            <a:ext cx="4216998" cy="365125"/>
          </a:xfrm>
        </p:spPr>
        <p:txBody>
          <a:bodyPr/>
          <a:lstStyle/>
          <a:p>
            <a:r>
              <a:rPr lang="fr-FR"/>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a:t>Edition septembre 2025</a:t>
            </a:r>
            <a:endParaRPr lang="fr-FR" dirty="0"/>
          </a:p>
        </p:txBody>
      </p:sp>
      <p:graphicFrame>
        <p:nvGraphicFramePr>
          <p:cNvPr id="3" name="Graphique 2">
            <a:extLst>
              <a:ext uri="{FF2B5EF4-FFF2-40B4-BE49-F238E27FC236}">
                <a16:creationId xmlns:a16="http://schemas.microsoft.com/office/drawing/2014/main" id="{62E31217-B582-35D5-A480-BC16397F2AB0}"/>
              </a:ext>
            </a:extLst>
          </p:cNvPr>
          <p:cNvGraphicFramePr>
            <a:graphicFrameLocks/>
          </p:cNvGraphicFramePr>
          <p:nvPr/>
        </p:nvGraphicFramePr>
        <p:xfrm>
          <a:off x="1109662" y="1062037"/>
          <a:ext cx="6924675" cy="47339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2069479"/>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Jour xmlns="ab994d58-9349-46a1-8cee-b96a64c5dc7e">07</Jour>
    <Auteur xmlns="2ff91c20-40e6-4ab5-a5ac-9b5646c66526">
      <UserInfo>
        <DisplayName/>
        <AccountId xsi:nil="true"/>
        <AccountType/>
      </UserInfo>
    </Auteur>
    <DIRECCTE xmlns="2ff91c20-40e6-4ab5-a5ac-9b5646c66526" xsi:nil="true"/>
    <Mots_x0020_Clefs xmlns="2ff91c20-40e6-4ab5-a5ac-9b5646c66526" xsi:nil="true"/>
    <Resume xmlns="ab994d58-9349-46a1-8cee-b96a64c5dc7e" xsi:nil="true"/>
    <Année xmlns="ab994d58-9349-46a1-8cee-b96a64c5dc7e">2018</Année>
    <RubriqueNiv3 xmlns="2ff91c20-40e6-4ab5-a5ac-9b5646c66526" xsi:nil="true"/>
    <Rubrique xmlns="2ff91c20-40e6-4ab5-a5ac-9b5646c66526" xsi:nil="true"/>
    <RubriqueNiv2 xmlns="2ff91c20-40e6-4ab5-a5ac-9b5646c66526" xsi:nil="true"/>
    <Mois xmlns="ab994d58-9349-46a1-8cee-b96a64c5dc7e">06 - Juin</Mois>
    <_dlc_DocId xmlns="ab994d58-9349-46a1-8cee-b96a64c5dc7e">PACA-1195-1</_dlc_DocId>
    <_dlc_DocIdUrl xmlns="ab994d58-9349-46a1-8cee-b96a64c5dc7e">
      <Url>http://intranet.direccte.gouv.fr/paca/Etudes%20et%20statistiques/_layouts/15/DocIdRedir.aspx?ID=PACA-1195-1</Url>
      <Description>PACA-1195-1</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ireccte - Document" ma:contentTypeID="0x0101002B9C2962A44E47E49C985B3DB63656AE0096388B916A9B264DBD77EFB5256EEC22" ma:contentTypeVersion="8" ma:contentTypeDescription="Document pour les portails de type Direccte" ma:contentTypeScope="" ma:versionID="c11fc93c9e7ea15410097cfb7479afe7">
  <xsd:schema xmlns:xsd="http://www.w3.org/2001/XMLSchema" xmlns:xs="http://www.w3.org/2001/XMLSchema" xmlns:p="http://schemas.microsoft.com/office/2006/metadata/properties" xmlns:ns2="2ff91c20-40e6-4ab5-a5ac-9b5646c66526" xmlns:ns3="ab994d58-9349-46a1-8cee-b96a64c5dc7e" targetNamespace="http://schemas.microsoft.com/office/2006/metadata/properties" ma:root="true" ma:fieldsID="dcf6eb2dcc919f976b99dd89427cdf59" ns2:_="" ns3:_="">
    <xsd:import namespace="2ff91c20-40e6-4ab5-a5ac-9b5646c66526"/>
    <xsd:import namespace="ab994d58-9349-46a1-8cee-b96a64c5dc7e"/>
    <xsd:element name="properties">
      <xsd:complexType>
        <xsd:sequence>
          <xsd:element name="documentManagement">
            <xsd:complexType>
              <xsd:all>
                <xsd:element ref="ns2:DIRECCTE" minOccurs="0"/>
                <xsd:element ref="ns2:Rubrique" minOccurs="0"/>
                <xsd:element ref="ns2:RubriqueNiv2" minOccurs="0"/>
                <xsd:element ref="ns2:RubriqueNiv3" minOccurs="0"/>
                <xsd:element ref="ns2:Auteur" minOccurs="0"/>
                <xsd:element ref="ns2:Mots_x0020_Clefs" minOccurs="0"/>
                <xsd:element ref="ns3:_dlc_DocId" minOccurs="0"/>
                <xsd:element ref="ns3:_dlc_DocIdUrl" minOccurs="0"/>
                <xsd:element ref="ns3:_dlc_DocIdPersistId" minOccurs="0"/>
                <xsd:element ref="ns3:Resume" minOccurs="0"/>
                <xsd:element ref="ns3:Année" minOccurs="0"/>
                <xsd:element ref="ns3:Mois" minOccurs="0"/>
                <xsd:element ref="ns3:Jou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91c20-40e6-4ab5-a5ac-9b5646c66526" elementFormDefault="qualified">
    <xsd:import namespace="http://schemas.microsoft.com/office/2006/documentManagement/types"/>
    <xsd:import namespace="http://schemas.microsoft.com/office/infopath/2007/PartnerControls"/>
    <xsd:element name="DIRECCTE" ma:index="8" nillable="true" ma:displayName="DIRECCTE" ma:internalName="DIRECCTE">
      <xsd:simpleType>
        <xsd:restriction base="dms:Text">
          <xsd:maxLength value="255"/>
        </xsd:restriction>
      </xsd:simpleType>
    </xsd:element>
    <xsd:element name="Rubrique" ma:index="9" nillable="true" ma:displayName="Rubrique" ma:internalName="Rubrique">
      <xsd:simpleType>
        <xsd:restriction base="dms:Text">
          <xsd:maxLength value="255"/>
        </xsd:restriction>
      </xsd:simpleType>
    </xsd:element>
    <xsd:element name="RubriqueNiv2" ma:index="10" nillable="true" ma:displayName="Rubrique Niveau 2" ma:internalName="RubriqueNiv2">
      <xsd:simpleType>
        <xsd:restriction base="dms:Text">
          <xsd:maxLength value="255"/>
        </xsd:restriction>
      </xsd:simpleType>
    </xsd:element>
    <xsd:element name="RubriqueNiv3" ma:index="11" nillable="true" ma:displayName="Rubrique Niveau 3" ma:internalName="RubriqueNiv3">
      <xsd:simpleType>
        <xsd:restriction base="dms:Text">
          <xsd:maxLength value="255"/>
        </xsd:restriction>
      </xsd:simpleType>
    </xsd:element>
    <xsd:element name="Auteur" ma:index="12" nillable="true" ma:displayName="Auteur" ma:list="UserInfo" ma:SharePointGroup="0" ma:internalName="Auteu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ots_x0020_Clefs" ma:index="13" nillable="true" ma:displayName="Mots Clefs" ma:internalName="Mots_x0020_Clef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994d58-9349-46a1-8cee-b96a64c5dc7e" elementFormDefault="qualified">
    <xsd:import namespace="http://schemas.microsoft.com/office/2006/documentManagement/types"/>
    <xsd:import namespace="http://schemas.microsoft.com/office/infopath/2007/PartnerControls"/>
    <xsd:element name="_dlc_DocId" ma:index="14" nillable="true" ma:displayName="Valeur d’ID de document" ma:description="Valeur de l’ID de document affecté à cet élément." ma:internalName="_dlc_DocId" ma:readOnly="true">
      <xsd:simpleType>
        <xsd:restriction base="dms:Text"/>
      </xsd:simpleType>
    </xsd:element>
    <xsd:element name="_dlc_DocIdUrl" ma:index="15"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element name="Resume" ma:index="17" nillable="true" ma:displayName="Résumé" ma:internalName="Resume">
      <xsd:simpleType>
        <xsd:restriction base="dms:Text">
          <xsd:maxLength value="255"/>
        </xsd:restriction>
      </xsd:simpleType>
    </xsd:element>
    <xsd:element name="Année" ma:index="18" nillable="true" ma:displayName="Année" ma:description="" ma:format="Dropdown" ma:internalName="Ann_x00e9_e">
      <xsd:simpleType>
        <xsd:union memberTypes="dms:Text">
          <xsd:simpleType>
            <xsd:restriction base="dms:Choice">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restriction>
          </xsd:simpleType>
        </xsd:union>
      </xsd:simpleType>
    </xsd:element>
    <xsd:element name="Mois" ma:index="19" nillable="true" ma:displayName="Mois" ma:format="Dropdown" ma:internalName="Mois">
      <xsd:simpleType>
        <xsd:restriction base="dms:Choice">
          <xsd:enumeration value="01 - Janvier"/>
          <xsd:enumeration value="02 - Février"/>
          <xsd:enumeration value="03 - Mars"/>
          <xsd:enumeration value="04 - Avril"/>
          <xsd:enumeration value="05 - Mai"/>
          <xsd:enumeration value="06 - Juin"/>
          <xsd:enumeration value="07 - Juillet"/>
          <xsd:enumeration value="08 - Août"/>
          <xsd:enumeration value="09 - Septembre"/>
          <xsd:enumeration value="10 - Octobre"/>
          <xsd:enumeration value="11 - Novembre"/>
          <xsd:enumeration value="12 - Décembre"/>
        </xsd:restriction>
      </xsd:simpleType>
    </xsd:element>
    <xsd:element name="Jour" ma:index="20" nillable="true" ma:displayName="Jour" ma:format="Dropdown" ma:internalName="Jour">
      <xsd:simpleType>
        <xsd:restriction base="dms:Choice">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2AE89B-080E-49C5-92D1-0FC918E24C08}">
  <ds:schemaRefs>
    <ds:schemaRef ds:uri="http://schemas.microsoft.com/sharepoint/events"/>
  </ds:schemaRefs>
</ds:datastoreItem>
</file>

<file path=customXml/itemProps2.xml><?xml version="1.0" encoding="utf-8"?>
<ds:datastoreItem xmlns:ds="http://schemas.openxmlformats.org/officeDocument/2006/customXml" ds:itemID="{9F75A013-2665-47DA-9765-AD20C70A5351}">
  <ds:schemaRefs>
    <ds:schemaRef ds:uri="http://purl.org/dc/elements/1.1/"/>
    <ds:schemaRef ds:uri="http://schemas.microsoft.com/office/2006/metadata/properties"/>
    <ds:schemaRef ds:uri="ab994d58-9349-46a1-8cee-b96a64c5dc7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ff91c20-40e6-4ab5-a5ac-9b5646c66526"/>
    <ds:schemaRef ds:uri="http://www.w3.org/XML/1998/namespace"/>
    <ds:schemaRef ds:uri="http://purl.org/dc/dcmitype/"/>
  </ds:schemaRefs>
</ds:datastoreItem>
</file>

<file path=customXml/itemProps3.xml><?xml version="1.0" encoding="utf-8"?>
<ds:datastoreItem xmlns:ds="http://schemas.openxmlformats.org/officeDocument/2006/customXml" ds:itemID="{608BEFDB-FD80-49BF-933E-2ABC1EFC7D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f91c20-40e6-4ab5-a5ac-9b5646c66526"/>
    <ds:schemaRef ds:uri="ab994d58-9349-46a1-8cee-b96a64c5dc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CD4B930-2EF4-44AA-B4F3-1B1D22FE6A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11517</TotalTime>
  <Words>1748</Words>
  <Application>Microsoft Office PowerPoint</Application>
  <PresentationFormat>Affichage à l'écran (4:3)</PresentationFormat>
  <Paragraphs>217</Paragraphs>
  <Slides>16</Slides>
  <Notes>16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16</vt:i4>
      </vt:variant>
    </vt:vector>
  </HeadingPairs>
  <TitlesOfParts>
    <vt:vector size="21" baseType="lpstr">
      <vt:lpstr>Arial</vt:lpstr>
      <vt:lpstr>Calibri</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L'agence Mars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Pascale Lami</dc:creator>
  <cp:lastModifiedBy>DANGELO, Virginie (DREETS-PACA)</cp:lastModifiedBy>
  <cp:revision>976</cp:revision>
  <cp:lastPrinted>2018-10-09T12:30:48Z</cp:lastPrinted>
  <dcterms:created xsi:type="dcterms:W3CDTF">2018-05-30T13:27:07Z</dcterms:created>
  <dcterms:modified xsi:type="dcterms:W3CDTF">2025-09-25T13:59:03Z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0x0101002B9C2962A44E47E49C985B3DB63656AE0096388B916A9B264DBD77EFB5256EEC22</vt:lpwstr>
  </property>
  <property fmtid="{D5CDD505-2E9C-101B-9397-08002B2CF9AE}" pid="3" name="_dlc_DocIdItemGuid">
    <vt:lpwstr>e2e11c4f-34e3-4fd7-820e-3307ce29c67b</vt:lpwstr>
  </property>
  <property fmtid="{D5CDD505-2E9C-101B-9397-08002B2CF9AE}" pid="4" name="MSIP_Label_3094c1fb-3db8-4cce-b079-9b022302847f_Enabled">
    <vt:lpwstr>true</vt:lpwstr>
  </property>
  <property fmtid="{D5CDD505-2E9C-101B-9397-08002B2CF9AE}" pid="5" name="MSIP_Label_3094c1fb-3db8-4cce-b079-9b022302847f_SetDate">
    <vt:lpwstr>2025-09-15T09:19:47Z</vt:lpwstr>
  </property>
  <property fmtid="{D5CDD505-2E9C-101B-9397-08002B2CF9AE}" pid="6" name="MSIP_Label_3094c1fb-3db8-4cce-b079-9b022302847f_Method">
    <vt:lpwstr>Standard</vt:lpwstr>
  </property>
  <property fmtid="{D5CDD505-2E9C-101B-9397-08002B2CF9AE}" pid="7" name="MSIP_Label_3094c1fb-3db8-4cce-b079-9b022302847f_Name">
    <vt:lpwstr>[Prod v5] C1 - Standard</vt:lpwstr>
  </property>
  <property fmtid="{D5CDD505-2E9C-101B-9397-08002B2CF9AE}" pid="8" name="MSIP_Label_3094c1fb-3db8-4cce-b079-9b022302847f_SiteId">
    <vt:lpwstr>035e5292-5a25-4509-bb08-a555f7d31a8b</vt:lpwstr>
  </property>
  <property fmtid="{D5CDD505-2E9C-101B-9397-08002B2CF9AE}" pid="9" name="MSIP_Label_3094c1fb-3db8-4cce-b079-9b022302847f_ActionId">
    <vt:lpwstr>9b42108e-cd95-4545-90f0-c98b12fd3763</vt:lpwstr>
  </property>
  <property fmtid="{D5CDD505-2E9C-101B-9397-08002B2CF9AE}" pid="10" name="MSIP_Label_3094c1fb-3db8-4cce-b079-9b022302847f_ContentBits">
    <vt:lpwstr>0</vt:lpwstr>
  </property>
  <property fmtid="{D5CDD505-2E9C-101B-9397-08002B2CF9AE}" pid="11" name="MSIP_Label_3094c1fb-3db8-4cce-b079-9b022302847f_Tag">
    <vt:lpwstr>10, 3, 0, 1</vt:lpwstr>
  </property>
</Properties>
</file>