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0.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1.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2.xml" ContentType="application/vnd.openxmlformats-officedocument.drawingml.chartshapes+xml"/>
  <Override PartName="/ppt/notesSlides/notesSlide16.xml" ContentType="application/vnd.openxmlformats-officedocument.presentationml.notesSlide+xml"/>
  <Override PartName="/ppt/charts/chart14.xml" ContentType="application/vnd.openxmlformats-officedocument.drawingml.chart+xml"/>
  <Override PartName="/ppt/drawings/drawing1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sldIdLst>
    <p:sldId id="300" r:id="rId6"/>
    <p:sldId id="299" r:id="rId7"/>
    <p:sldId id="264" r:id="rId8"/>
    <p:sldId id="292" r:id="rId9"/>
    <p:sldId id="290" r:id="rId10"/>
    <p:sldId id="293" r:id="rId11"/>
    <p:sldId id="316" r:id="rId12"/>
    <p:sldId id="261" r:id="rId13"/>
    <p:sldId id="314" r:id="rId14"/>
    <p:sldId id="305" r:id="rId15"/>
    <p:sldId id="302" r:id="rId16"/>
    <p:sldId id="296" r:id="rId17"/>
    <p:sldId id="304" r:id="rId18"/>
    <p:sldId id="271" r:id="rId19"/>
    <p:sldId id="272" r:id="rId20"/>
    <p:sldId id="317" r:id="rId21"/>
    <p:sldId id="318" r:id="rId22"/>
    <p:sldId id="315" r:id="rId2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306" autoAdjust="0"/>
  </p:normalViewPr>
  <p:slideViewPr>
    <p:cSldViewPr snapToGrid="0" snapToObjects="1">
      <p:cViewPr varScale="1">
        <p:scale>
          <a:sx n="86" d="100"/>
          <a:sy n="86" d="100"/>
        </p:scale>
        <p:origin x="14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irginie.meyer\Desktop\PPT%20d&#233;p\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olaris.social.gouv.fr\DREETS-PACA$\Users\Cab-SESE\10%20-%20Notes%20de%20conjoncture\01%20-%20Notes\2023\2023-T3\01%20-%20Fichiers%20de%20travail\DEFM-Ch&#244;mage\2023_T3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3\2023-T3\01%20-%20Fichiers%20de%20travail\DEFM-Ch&#244;mage\2023_T3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olaris.social.gouv.fr\DREETS-PACA$\Users\Cab-SESE\10%20-%20Notes%20de%20conjoncture\01%20-%20Notes\2023\2023-T3\01%20-%20Fichiers%20de%20travail\DEFM-Ch&#244;mage\2023_T3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olaris.social.gouv.fr\DREETS-PACA$\Users\Cab-SESE\10%20-%20Notes%20de%20conjoncture\01%20-%20Notes\2023\2023-T3\01%20-%20Fichiers%20de%20travail\DEFM-Ch&#244;mage\2023_T3_Demandeurs%20d'emploi_ABC_no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olaris.social.gouv.fr\DREETS-PACA$\Users\Cab-SESE\10%20-%20Notes%20de%20conjoncture\01%20-%20Notes\2023\2023-T3\01%20-%20Fichiers%20de%20travail\Prestations%20sociales\2023-T3%20-%20Prestations%20socia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virginie.meyer\Desktop\PPT%20d&#233;p\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virginie.meyer\Desktop\PPT%20d&#233;p\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virginie.meyer\Desktop\PPT%20d&#233;p\Emploi%20salari&#233;%20total%20yc%20int&#233;ri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polaris.social.gouv.fr\DREETS-PACA$\Users\Cab-SESE\10%20-%20Notes%20de%20conjoncture\01%20-%20Notes\2023\2023-T3\01%20-%20Fichiers%20de%20travail\DPAE\dpae_dep_eclairageconj.xlsx"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3\2023-T3\01%20-%20Fichiers%20de%20travail\Politiques%20emploi\2023_T3_Politiques%20de%20l'emploi_note_V2_VM.xls"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olaris.social.gouv.fr\DREETS-PACA$\Users\Cab-SESE\10%20-%20Notes%20de%20conjoncture\01%20-%20Notes\2023\2023-T3\01%20-%20Fichiers%20de%20travail\Politiques%20emploi\2023_T3_Politiques%20de%20l'emploi_note_V2_VM.xls"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3\2023-T3\01%20-%20Fichiers%20de%20travail\DEFM-Ch&#244;mage\Tx%20ch&#244;mage%20-%20d&#233;p%20comparables\T201_&#233;clairages_d&#233;p.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2013)</a:t>
            </a:r>
          </a:p>
        </c:rich>
      </c:tx>
      <c:layout>
        <c:manualLayout>
          <c:xMode val="edge"/>
          <c:yMode val="edge"/>
          <c:x val="0.23543866733257537"/>
          <c:y val="3.0815232267485879E-3"/>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2'!$E$10:$E$52</c:f>
              <c:numCache>
                <c:formatCode>#\ ##0.0</c:formatCode>
                <c:ptCount val="43"/>
                <c:pt idx="0">
                  <c:v>100</c:v>
                </c:pt>
                <c:pt idx="1">
                  <c:v>100.08058198599802</c:v>
                </c:pt>
                <c:pt idx="2">
                  <c:v>100.25061222107747</c:v>
                </c:pt>
                <c:pt idx="3">
                  <c:v>100.61788875196685</c:v>
                </c:pt>
                <c:pt idx="4">
                  <c:v>100.73421636824395</c:v>
                </c:pt>
                <c:pt idx="5">
                  <c:v>100.66390353505766</c:v>
                </c:pt>
                <c:pt idx="6">
                  <c:v>100.68432960950284</c:v>
                </c:pt>
                <c:pt idx="7">
                  <c:v>100.87383195401216</c:v>
                </c:pt>
                <c:pt idx="8">
                  <c:v>100.80918679532849</c:v>
                </c:pt>
                <c:pt idx="9">
                  <c:v>101.1792129900855</c:v>
                </c:pt>
                <c:pt idx="10">
                  <c:v>101.09734034553735</c:v>
                </c:pt>
                <c:pt idx="11">
                  <c:v>101.54581613390525</c:v>
                </c:pt>
                <c:pt idx="12">
                  <c:v>101.94277781144714</c:v>
                </c:pt>
                <c:pt idx="13">
                  <c:v>102.33137826620786</c:v>
                </c:pt>
                <c:pt idx="14">
                  <c:v>102.51880433391918</c:v>
                </c:pt>
                <c:pt idx="15">
                  <c:v>102.60600795943515</c:v>
                </c:pt>
                <c:pt idx="16">
                  <c:v>103.07272131427199</c:v>
                </c:pt>
                <c:pt idx="17">
                  <c:v>103.48707882444575</c:v>
                </c:pt>
                <c:pt idx="18">
                  <c:v>103.60525825516432</c:v>
                </c:pt>
                <c:pt idx="19">
                  <c:v>103.93392726072874</c:v>
                </c:pt>
                <c:pt idx="20">
                  <c:v>104.50782139081365</c:v>
                </c:pt>
                <c:pt idx="21">
                  <c:v>104.45136910814372</c:v>
                </c:pt>
                <c:pt idx="22">
                  <c:v>104.48548738633787</c:v>
                </c:pt>
                <c:pt idx="23">
                  <c:v>104.7224635192555</c:v>
                </c:pt>
                <c:pt idx="24">
                  <c:v>105.24052263815098</c:v>
                </c:pt>
                <c:pt idx="25">
                  <c:v>105.60460058045966</c:v>
                </c:pt>
                <c:pt idx="26">
                  <c:v>106.11065096328021</c:v>
                </c:pt>
                <c:pt idx="27">
                  <c:v>106.5153004765336</c:v>
                </c:pt>
                <c:pt idx="28">
                  <c:v>104.3700015038978</c:v>
                </c:pt>
                <c:pt idx="29">
                  <c:v>103.44431874552478</c:v>
                </c:pt>
                <c:pt idx="30">
                  <c:v>106.05981023952378</c:v>
                </c:pt>
                <c:pt idx="31">
                  <c:v>106.35161130302642</c:v>
                </c:pt>
                <c:pt idx="32">
                  <c:v>107.21646476277695</c:v>
                </c:pt>
                <c:pt idx="33">
                  <c:v>108.84701543627627</c:v>
                </c:pt>
                <c:pt idx="34">
                  <c:v>109.64621365673869</c:v>
                </c:pt>
                <c:pt idx="35">
                  <c:v>110.51651032863535</c:v>
                </c:pt>
                <c:pt idx="36">
                  <c:v>110.74467631405875</c:v>
                </c:pt>
                <c:pt idx="37">
                  <c:v>111.39533657008052</c:v>
                </c:pt>
                <c:pt idx="38">
                  <c:v>111.61508521713365</c:v>
                </c:pt>
                <c:pt idx="39">
                  <c:v>111.98045381799247</c:v>
                </c:pt>
                <c:pt idx="40">
                  <c:v>112.43835702533509</c:v>
                </c:pt>
                <c:pt idx="41">
                  <c:v>112.52651461586633</c:v>
                </c:pt>
                <c:pt idx="42">
                  <c:v>112.75355828950705</c:v>
                </c:pt>
              </c:numCache>
            </c:numRef>
          </c:val>
          <c:smooth val="0"/>
          <c:extLst>
            <c:ext xmlns:c16="http://schemas.microsoft.com/office/drawing/2014/chart" uri="{C3380CC4-5D6E-409C-BE32-E72D297353CC}">
              <c16:uniqueId val="{00000000-5B7B-4C40-987B-FCEF7D5D69B0}"/>
            </c:ext>
          </c:extLst>
        </c:ser>
        <c:ser>
          <c:idx val="1"/>
          <c:order val="1"/>
          <c:tx>
            <c:v>France métropolitaine</c:v>
          </c:tx>
          <c:spPr>
            <a:ln w="28575">
              <a:solidFill>
                <a:srgbClr val="0000FF"/>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2'!$C$10:$C$52</c:f>
              <c:numCache>
                <c:formatCode>#\ ##0.0</c:formatCode>
                <c:ptCount val="43"/>
                <c:pt idx="0">
                  <c:v>100</c:v>
                </c:pt>
                <c:pt idx="1">
                  <c:v>99.843703894855182</c:v>
                </c:pt>
                <c:pt idx="2">
                  <c:v>100.04494661696597</c:v>
                </c:pt>
                <c:pt idx="3">
                  <c:v>100.33385881419167</c:v>
                </c:pt>
                <c:pt idx="4">
                  <c:v>100.33100034496856</c:v>
                </c:pt>
                <c:pt idx="5">
                  <c:v>100.38819062929323</c:v>
                </c:pt>
                <c:pt idx="6">
                  <c:v>100.24978610283655</c:v>
                </c:pt>
                <c:pt idx="7">
                  <c:v>100.34625436622049</c:v>
                </c:pt>
                <c:pt idx="8">
                  <c:v>100.27832875491734</c:v>
                </c:pt>
                <c:pt idx="9">
                  <c:v>100.4995320752486</c:v>
                </c:pt>
                <c:pt idx="10">
                  <c:v>100.58724164819945</c:v>
                </c:pt>
                <c:pt idx="11">
                  <c:v>100.73387134503773</c:v>
                </c:pt>
                <c:pt idx="12">
                  <c:v>100.9289703060664</c:v>
                </c:pt>
                <c:pt idx="13">
                  <c:v>101.1395927969134</c:v>
                </c:pt>
                <c:pt idx="14">
                  <c:v>101.47145285952044</c:v>
                </c:pt>
                <c:pt idx="15">
                  <c:v>101.51791053861943</c:v>
                </c:pt>
                <c:pt idx="16">
                  <c:v>101.98499449765501</c:v>
                </c:pt>
                <c:pt idx="17">
                  <c:v>102.42543795526547</c:v>
                </c:pt>
                <c:pt idx="18">
                  <c:v>102.46579689340223</c:v>
                </c:pt>
                <c:pt idx="19">
                  <c:v>102.84678214287794</c:v>
                </c:pt>
                <c:pt idx="20">
                  <c:v>103.13699201515891</c:v>
                </c:pt>
                <c:pt idx="21">
                  <c:v>103.20959257322787</c:v>
                </c:pt>
                <c:pt idx="22">
                  <c:v>103.13955189887292</c:v>
                </c:pt>
                <c:pt idx="23">
                  <c:v>103.46432743349764</c:v>
                </c:pt>
                <c:pt idx="24">
                  <c:v>104.01747720061259</c:v>
                </c:pt>
                <c:pt idx="25">
                  <c:v>104.23741935231412</c:v>
                </c:pt>
                <c:pt idx="26">
                  <c:v>104.58431351412645</c:v>
                </c:pt>
                <c:pt idx="27">
                  <c:v>104.94278996520603</c:v>
                </c:pt>
                <c:pt idx="28">
                  <c:v>102.974821452302</c:v>
                </c:pt>
                <c:pt idx="29">
                  <c:v>102.56338694911535</c:v>
                </c:pt>
                <c:pt idx="30">
                  <c:v>104.65699449895503</c:v>
                </c:pt>
                <c:pt idx="31">
                  <c:v>104.59626899643473</c:v>
                </c:pt>
                <c:pt idx="32">
                  <c:v>105.44431447698625</c:v>
                </c:pt>
                <c:pt idx="33">
                  <c:v>106.70079926233147</c:v>
                </c:pt>
                <c:pt idx="34">
                  <c:v>107.42904614075192</c:v>
                </c:pt>
                <c:pt idx="35">
                  <c:v>107.8729773007932</c:v>
                </c:pt>
                <c:pt idx="36">
                  <c:v>108.17851091520411</c:v>
                </c:pt>
                <c:pt idx="37">
                  <c:v>108.5915657217154</c:v>
                </c:pt>
                <c:pt idx="38">
                  <c:v>109.0250532869577</c:v>
                </c:pt>
                <c:pt idx="39">
                  <c:v>109.25774870468821</c:v>
                </c:pt>
                <c:pt idx="40">
                  <c:v>109.59274935880983</c:v>
                </c:pt>
                <c:pt idx="41">
                  <c:v>109.6990217474393</c:v>
                </c:pt>
                <c:pt idx="42">
                  <c:v>109.84457704098514</c:v>
                </c:pt>
              </c:numCache>
            </c:numRef>
          </c:val>
          <c:smooth val="0"/>
          <c:extLst>
            <c:ext xmlns:c16="http://schemas.microsoft.com/office/drawing/2014/chart" uri="{C3380CC4-5D6E-409C-BE32-E72D297353CC}">
              <c16:uniqueId val="{00000001-5B7B-4C40-987B-FCEF7D5D69B0}"/>
            </c:ext>
          </c:extLst>
        </c:ser>
        <c:ser>
          <c:idx val="2"/>
          <c:order val="2"/>
          <c:tx>
            <c:strRef>
              <c:f>'Données graph 1 et 2'!$K$8:$K$9</c:f>
              <c:strCache>
                <c:ptCount val="2"/>
                <c:pt idx="0">
                  <c:v>Var</c:v>
                </c:pt>
              </c:strCache>
            </c:strRef>
          </c:tx>
          <c:spPr>
            <a:ln w="28575"/>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2'!$K$10:$K$52</c:f>
              <c:numCache>
                <c:formatCode>#\ ##0.0</c:formatCode>
                <c:ptCount val="43"/>
                <c:pt idx="0">
                  <c:v>100</c:v>
                </c:pt>
                <c:pt idx="1">
                  <c:v>99.82151104939615</c:v>
                </c:pt>
                <c:pt idx="2">
                  <c:v>100.1751789135795</c:v>
                </c:pt>
                <c:pt idx="3">
                  <c:v>100.10371818295964</c:v>
                </c:pt>
                <c:pt idx="4">
                  <c:v>100.39968657776951</c:v>
                </c:pt>
                <c:pt idx="5">
                  <c:v>100.10256752341724</c:v>
                </c:pt>
                <c:pt idx="6">
                  <c:v>100.01662087814974</c:v>
                </c:pt>
                <c:pt idx="7">
                  <c:v>100.06486437275855</c:v>
                </c:pt>
                <c:pt idx="8">
                  <c:v>99.567598555639549</c:v>
                </c:pt>
                <c:pt idx="9">
                  <c:v>100.09600873734574</c:v>
                </c:pt>
                <c:pt idx="10">
                  <c:v>100.12011383878747</c:v>
                </c:pt>
                <c:pt idx="11">
                  <c:v>100.4281294495659</c:v>
                </c:pt>
                <c:pt idx="12">
                  <c:v>100.87431997562493</c:v>
                </c:pt>
                <c:pt idx="13">
                  <c:v>101.21814559011779</c:v>
                </c:pt>
                <c:pt idx="14">
                  <c:v>101.02976346931123</c:v>
                </c:pt>
                <c:pt idx="15">
                  <c:v>101.06823358442816</c:v>
                </c:pt>
                <c:pt idx="16">
                  <c:v>101.65502093514176</c:v>
                </c:pt>
                <c:pt idx="17">
                  <c:v>102.06627148544555</c:v>
                </c:pt>
                <c:pt idx="18">
                  <c:v>102.19650031219328</c:v>
                </c:pt>
                <c:pt idx="19">
                  <c:v>102.55481841900082</c:v>
                </c:pt>
                <c:pt idx="20">
                  <c:v>103.28321102027876</c:v>
                </c:pt>
                <c:pt idx="21">
                  <c:v>102.7675864358836</c:v>
                </c:pt>
                <c:pt idx="22">
                  <c:v>102.66974437294272</c:v>
                </c:pt>
                <c:pt idx="23">
                  <c:v>102.92429536813255</c:v>
                </c:pt>
                <c:pt idx="24">
                  <c:v>103.6760115647371</c:v>
                </c:pt>
                <c:pt idx="25">
                  <c:v>104.10712594007023</c:v>
                </c:pt>
                <c:pt idx="26">
                  <c:v>104.73125602366487</c:v>
                </c:pt>
                <c:pt idx="27">
                  <c:v>105.29787106182438</c:v>
                </c:pt>
                <c:pt idx="28">
                  <c:v>103.650204255164</c:v>
                </c:pt>
                <c:pt idx="29">
                  <c:v>102.38500933472952</c:v>
                </c:pt>
                <c:pt idx="30">
                  <c:v>104.84049276059974</c:v>
                </c:pt>
                <c:pt idx="31">
                  <c:v>105.49669045251274</c:v>
                </c:pt>
                <c:pt idx="32">
                  <c:v>106.3261729434404</c:v>
                </c:pt>
                <c:pt idx="33">
                  <c:v>108.07178418865672</c:v>
                </c:pt>
                <c:pt idx="34">
                  <c:v>109.23403190881523</c:v>
                </c:pt>
                <c:pt idx="35">
                  <c:v>109.80978585516664</c:v>
                </c:pt>
                <c:pt idx="36">
                  <c:v>109.83606627635503</c:v>
                </c:pt>
                <c:pt idx="37">
                  <c:v>110.33431844957286</c:v>
                </c:pt>
                <c:pt idx="38">
                  <c:v>110.56507175784675</c:v>
                </c:pt>
                <c:pt idx="39">
                  <c:v>111.1971100731019</c:v>
                </c:pt>
                <c:pt idx="40">
                  <c:v>111.67795026286534</c:v>
                </c:pt>
                <c:pt idx="41">
                  <c:v>111.33768397087751</c:v>
                </c:pt>
                <c:pt idx="42">
                  <c:v>111.5263107255051</c:v>
                </c:pt>
              </c:numCache>
            </c:numRef>
          </c:val>
          <c:smooth val="0"/>
          <c:extLst>
            <c:ext xmlns:c16="http://schemas.microsoft.com/office/drawing/2014/chart" uri="{C3380CC4-5D6E-409C-BE32-E72D297353CC}">
              <c16:uniqueId val="{00000002-5B7B-4C40-987B-FCEF7D5D69B0}"/>
            </c:ext>
          </c:extLst>
        </c:ser>
        <c:dLbls>
          <c:showLegendKey val="0"/>
          <c:showVal val="0"/>
          <c:showCatName val="0"/>
          <c:showSerName val="0"/>
          <c:showPercent val="0"/>
          <c:showBubbleSize val="0"/>
        </c:dLbls>
        <c:smooth val="0"/>
        <c:axId val="211020800"/>
        <c:axId val="211022592"/>
      </c:lineChart>
      <c:catAx>
        <c:axId val="2110208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022592"/>
        <c:crossesAt val="100"/>
        <c:auto val="0"/>
        <c:lblAlgn val="ctr"/>
        <c:lblOffset val="100"/>
        <c:tickLblSkip val="1"/>
        <c:tickMarkSkip val="1"/>
        <c:noMultiLvlLbl val="0"/>
      </c:catAx>
      <c:valAx>
        <c:axId val="211022592"/>
        <c:scaling>
          <c:orientation val="minMax"/>
          <c:max val="114"/>
          <c:min val="98"/>
        </c:scaling>
        <c:delete val="0"/>
        <c:axPos val="l"/>
        <c:majorGridlines>
          <c:spPr>
            <a:ln>
              <a:prstDash val="sysDash"/>
            </a:ln>
          </c:spPr>
        </c:majorGridlines>
        <c:numFmt formatCode="#,##0" sourceLinked="0"/>
        <c:majorTickMark val="out"/>
        <c:minorTickMark val="none"/>
        <c:tickLblPos val="nextTo"/>
        <c:crossAx val="211020800"/>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trim'!$A$21:$B$100</c:f>
              <c:multiLvlStrCache>
                <c:ptCount val="6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pt idx="60">
                    <c:v>T1</c:v>
                  </c:pt>
                  <c:pt idx="61">
                    <c:v>T2</c:v>
                  </c:pt>
                  <c:pt idx="62">
                    <c:v>T3</c:v>
                  </c:pt>
                  <c:pt idx="63">
                    <c:v>T4</c:v>
                  </c:pt>
                </c:lvl>
                <c:lvl>
                  <c:pt idx="0">
                    <c:v>2013</c:v>
                  </c:pt>
                  <c:pt idx="4">
                    <c:v>2014</c:v>
                  </c:pt>
                  <c:pt idx="8">
                    <c:v>2015</c:v>
                  </c:pt>
                  <c:pt idx="12">
                    <c:v>2016</c:v>
                  </c:pt>
                  <c:pt idx="16">
                    <c:v>2017</c:v>
                  </c:pt>
                  <c:pt idx="20">
                    <c:v>2018</c:v>
                  </c:pt>
                  <c:pt idx="24">
                    <c:v>2019</c:v>
                  </c:pt>
                  <c:pt idx="28">
                    <c:v>2020</c:v>
                  </c:pt>
                  <c:pt idx="32">
                    <c:v>2021</c:v>
                  </c:pt>
                  <c:pt idx="36">
                    <c:v>2022</c:v>
                  </c:pt>
                  <c:pt idx="40">
                    <c:v>2023</c:v>
                  </c:pt>
                  <c:pt idx="44">
                    <c:v>2024</c:v>
                  </c:pt>
                  <c:pt idx="48">
                    <c:v>2025</c:v>
                  </c:pt>
                  <c:pt idx="52">
                    <c:v>2026</c:v>
                  </c:pt>
                  <c:pt idx="56">
                    <c:v>2027</c:v>
                  </c:pt>
                  <c:pt idx="60">
                    <c:v>2028</c:v>
                  </c:pt>
                </c:lvl>
              </c:multiLvlStrCache>
            </c:multiLvlStrRef>
          </c:cat>
          <c:val>
            <c:numRef>
              <c:f>dep83_trim!$BG$79:$BG$122</c:f>
              <c:numCache>
                <c:formatCode>#\ ##0.0</c:formatCode>
                <c:ptCount val="44"/>
                <c:pt idx="0">
                  <c:v>2.2415329768270986</c:v>
                </c:pt>
                <c:pt idx="1">
                  <c:v>1.5211611384736035</c:v>
                </c:pt>
                <c:pt idx="2">
                  <c:v>1.1162630946247809</c:v>
                </c:pt>
                <c:pt idx="3">
                  <c:v>2.1144701086956541</c:v>
                </c:pt>
                <c:pt idx="4">
                  <c:v>1.4636174636174504</c:v>
                </c:pt>
                <c:pt idx="5">
                  <c:v>1.5408573067781317</c:v>
                </c:pt>
                <c:pt idx="6">
                  <c:v>1.7354104447493857</c:v>
                </c:pt>
                <c:pt idx="7">
                  <c:v>1.4717549984131884</c:v>
                </c:pt>
                <c:pt idx="8">
                  <c:v>2.3143985300441816</c:v>
                </c:pt>
                <c:pt idx="9">
                  <c:v>2.7778839173130399</c:v>
                </c:pt>
                <c:pt idx="10">
                  <c:v>0.47215406349914169</c:v>
                </c:pt>
                <c:pt idx="11">
                  <c:v>1.150786308973184</c:v>
                </c:pt>
                <c:pt idx="12">
                  <c:v>0.19022534386887724</c:v>
                </c:pt>
                <c:pt idx="13">
                  <c:v>-0.13874689645099192</c:v>
                </c:pt>
                <c:pt idx="14">
                  <c:v>0.97623400365631774</c:v>
                </c:pt>
                <c:pt idx="15">
                  <c:v>8.6902994532356281E-2</c:v>
                </c:pt>
                <c:pt idx="16">
                  <c:v>1.2445280561484751</c:v>
                </c:pt>
                <c:pt idx="17">
                  <c:v>0.82901554404146705</c:v>
                </c:pt>
                <c:pt idx="18">
                  <c:v>0.86472693766168618</c:v>
                </c:pt>
                <c:pt idx="19">
                  <c:v>0.77650117704930466</c:v>
                </c:pt>
                <c:pt idx="20">
                  <c:v>0.11156823094622403</c:v>
                </c:pt>
                <c:pt idx="21">
                  <c:v>0.65473288291426623</c:v>
                </c:pt>
                <c:pt idx="22">
                  <c:v>0.19375821742440014</c:v>
                </c:pt>
                <c:pt idx="23">
                  <c:v>-0.19683679812141364</c:v>
                </c:pt>
                <c:pt idx="24">
                  <c:v>-0.13494342756306121</c:v>
                </c:pt>
                <c:pt idx="25">
                  <c:v>-1.2230614649019533</c:v>
                </c:pt>
                <c:pt idx="26">
                  <c:v>-1.4381423410151251</c:v>
                </c:pt>
                <c:pt idx="27">
                  <c:v>-1.6513043168795982</c:v>
                </c:pt>
                <c:pt idx="28">
                  <c:v>-1.194137868644829</c:v>
                </c:pt>
                <c:pt idx="29">
                  <c:v>9.8370261856802763</c:v>
                </c:pt>
                <c:pt idx="30">
                  <c:v>-3.0109032709812911</c:v>
                </c:pt>
                <c:pt idx="31">
                  <c:v>-3.1112486248624949</c:v>
                </c:pt>
                <c:pt idx="32">
                  <c:v>-0.3796614980661972</c:v>
                </c:pt>
                <c:pt idx="33">
                  <c:v>0.40604074654508882</c:v>
                </c:pt>
                <c:pt idx="34">
                  <c:v>-3.788577509755231</c:v>
                </c:pt>
                <c:pt idx="35">
                  <c:v>-3.1192389941744669</c:v>
                </c:pt>
                <c:pt idx="36">
                  <c:v>-3.2044451210229918</c:v>
                </c:pt>
                <c:pt idx="37">
                  <c:v>-1.9226232602028825</c:v>
                </c:pt>
                <c:pt idx="38">
                  <c:v>0.19242333132891698</c:v>
                </c:pt>
                <c:pt idx="39">
                  <c:v>0.54415236266154299</c:v>
                </c:pt>
                <c:pt idx="40">
                  <c:v>-0.32631620836482966</c:v>
                </c:pt>
                <c:pt idx="41">
                  <c:v>-0.66674651654888839</c:v>
                </c:pt>
                <c:pt idx="42">
                  <c:v>9.2443729903535221E-2</c:v>
                </c:pt>
                <c:pt idx="43">
                  <c:v>2.0158213869814867</c:v>
                </c:pt>
              </c:numCache>
            </c:numRef>
          </c:val>
          <c:extLst>
            <c:ext xmlns:c16="http://schemas.microsoft.com/office/drawing/2014/chart" uri="{C3380CC4-5D6E-409C-BE32-E72D297353CC}">
              <c16:uniqueId val="{00000000-8AAB-41C6-994C-9233305724AF}"/>
            </c:ext>
          </c:extLst>
        </c:ser>
        <c:dLbls>
          <c:showLegendKey val="0"/>
          <c:showVal val="0"/>
          <c:showCatName val="0"/>
          <c:showSerName val="0"/>
          <c:showPercent val="0"/>
          <c:showBubbleSize val="0"/>
        </c:dLbls>
        <c:gapWidth val="150"/>
        <c:overlap val="100"/>
        <c:axId val="151953408"/>
        <c:axId val="151954944"/>
      </c:barChart>
      <c:catAx>
        <c:axId val="15195340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51954944"/>
        <c:crosses val="autoZero"/>
        <c:auto val="0"/>
        <c:lblAlgn val="ctr"/>
        <c:lblOffset val="100"/>
        <c:tickLblSkip val="1"/>
        <c:tickMarkSkip val="1"/>
        <c:noMultiLvlLbl val="0"/>
      </c:catAx>
      <c:valAx>
        <c:axId val="151954944"/>
        <c:scaling>
          <c:orientation val="minMax"/>
          <c:max val="10"/>
          <c:min val="-4"/>
        </c:scaling>
        <c:delete val="0"/>
        <c:axPos val="l"/>
        <c:majorGridlines>
          <c:spPr>
            <a:ln>
              <a:prstDash val="sysDash"/>
            </a:ln>
          </c:spPr>
        </c:majorGridlines>
        <c:numFmt formatCode="[Blue][&lt;0]\-&quot;&quot;0&quot;&quot;;[Red][&gt;0]\+&quot;&quot;0&quot;&quot;;0" sourceLinked="0"/>
        <c:majorTickMark val="out"/>
        <c:minorTickMark val="none"/>
        <c:tickLblPos val="nextTo"/>
        <c:crossAx val="151953408"/>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dep83_trim!$BH$103:$BH$122</c:f>
              <c:numCache>
                <c:formatCode>#\ ##0.0</c:formatCode>
                <c:ptCount val="20"/>
                <c:pt idx="0">
                  <c:v>-0.33063923585598953</c:v>
                </c:pt>
                <c:pt idx="1">
                  <c:v>-1.3343162550681797</c:v>
                </c:pt>
                <c:pt idx="2">
                  <c:v>-1.4494919306634935</c:v>
                </c:pt>
                <c:pt idx="3">
                  <c:v>-2.0773313115996839</c:v>
                </c:pt>
                <c:pt idx="4">
                  <c:v>-1.238773614122024</c:v>
                </c:pt>
                <c:pt idx="5">
                  <c:v>12.260896832862977</c:v>
                </c:pt>
                <c:pt idx="6">
                  <c:v>-4.1759776536312909</c:v>
                </c:pt>
                <c:pt idx="7">
                  <c:v>-3.1482291211193725</c:v>
                </c:pt>
                <c:pt idx="8">
                  <c:v>-0.29345372460496399</c:v>
                </c:pt>
                <c:pt idx="9">
                  <c:v>-1.5093200513160987E-2</c:v>
                </c:pt>
                <c:pt idx="10">
                  <c:v>-4.2191863536870766</c:v>
                </c:pt>
                <c:pt idx="11">
                  <c:v>-3.2781717888100803</c:v>
                </c:pt>
                <c:pt idx="12">
                  <c:v>-4.106240834283847</c:v>
                </c:pt>
                <c:pt idx="13">
                  <c:v>-2.1580288870008624</c:v>
                </c:pt>
                <c:pt idx="14">
                  <c:v>0.26919069121222883</c:v>
                </c:pt>
                <c:pt idx="15">
                  <c:v>0.79674374296352379</c:v>
                </c:pt>
                <c:pt idx="16">
                  <c:v>-0.64438525646532963</c:v>
                </c:pt>
                <c:pt idx="17">
                  <c:v>-0.67450709097198747</c:v>
                </c:pt>
                <c:pt idx="18">
                  <c:v>1.0012188751523654</c:v>
                </c:pt>
                <c:pt idx="19">
                  <c:v>2.7239031118007073</c:v>
                </c:pt>
              </c:numCache>
            </c:numRef>
          </c:val>
          <c:extLst>
            <c:ext xmlns:c16="http://schemas.microsoft.com/office/drawing/2014/chart" uri="{C3380CC4-5D6E-409C-BE32-E72D297353CC}">
              <c16:uniqueId val="{00000000-3FE1-4EB9-8982-0A607B89DC6C}"/>
            </c:ext>
          </c:extLst>
        </c:ser>
        <c:ser>
          <c:idx val="0"/>
          <c:order val="1"/>
          <c:tx>
            <c:v>Femmes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dep83_trim!$BI$103:$BI$122</c:f>
              <c:numCache>
                <c:formatCode>#\ ##0.0</c:formatCode>
                <c:ptCount val="20"/>
                <c:pt idx="0">
                  <c:v>3.9238767902682881E-2</c:v>
                </c:pt>
                <c:pt idx="1">
                  <c:v>-1.1244034778061129</c:v>
                </c:pt>
                <c:pt idx="2">
                  <c:v>-1.4280991735537207</c:v>
                </c:pt>
                <c:pt idx="3">
                  <c:v>-1.2743980146220357</c:v>
                </c:pt>
                <c:pt idx="4">
                  <c:v>-1.1549697669678727</c:v>
                </c:pt>
                <c:pt idx="5">
                  <c:v>7.7118702316310461</c:v>
                </c:pt>
                <c:pt idx="6">
                  <c:v>-1.9462701805883387</c:v>
                </c:pt>
                <c:pt idx="7">
                  <c:v>-3.0782246518287093</c:v>
                </c:pt>
                <c:pt idx="8">
                  <c:v>-0.45659034445714175</c:v>
                </c:pt>
                <c:pt idx="9">
                  <c:v>0.78246205733558671</c:v>
                </c:pt>
                <c:pt idx="10">
                  <c:v>-3.4067331503915499</c:v>
                </c:pt>
                <c:pt idx="11">
                  <c:v>-2.979490022172937</c:v>
                </c:pt>
                <c:pt idx="12">
                  <c:v>-2.4139408655906358</c:v>
                </c:pt>
                <c:pt idx="13">
                  <c:v>-1.7198477751756314</c:v>
                </c:pt>
                <c:pt idx="14">
                  <c:v>0.12659170452007373</c:v>
                </c:pt>
                <c:pt idx="15">
                  <c:v>0.32723486538746016</c:v>
                </c:pt>
                <c:pt idx="16">
                  <c:v>-5.1890289103029286E-2</c:v>
                </c:pt>
                <c:pt idx="17">
                  <c:v>-0.6600904843135913</c:v>
                </c:pt>
                <c:pt idx="18">
                  <c:v>-0.68687472002388894</c:v>
                </c:pt>
                <c:pt idx="19">
                  <c:v>1.3982859720342855</c:v>
                </c:pt>
              </c:numCache>
            </c:numRef>
          </c:val>
          <c:extLst>
            <c:ext xmlns:c16="http://schemas.microsoft.com/office/drawing/2014/chart" uri="{C3380CC4-5D6E-409C-BE32-E72D297353CC}">
              <c16:uniqueId val="{00000001-3FE1-4EB9-8982-0A607B89DC6C}"/>
            </c:ext>
          </c:extLst>
        </c:ser>
        <c:dLbls>
          <c:showLegendKey val="0"/>
          <c:showVal val="0"/>
          <c:showCatName val="0"/>
          <c:showSerName val="0"/>
          <c:showPercent val="0"/>
          <c:showBubbleSize val="0"/>
        </c:dLbls>
        <c:gapWidth val="150"/>
        <c:axId val="172561152"/>
        <c:axId val="172562688"/>
      </c:barChart>
      <c:catAx>
        <c:axId val="17256115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2562688"/>
        <c:crosses val="autoZero"/>
        <c:auto val="0"/>
        <c:lblAlgn val="ctr"/>
        <c:lblOffset val="100"/>
        <c:tickLblSkip val="1"/>
        <c:tickMarkSkip val="1"/>
        <c:noMultiLvlLbl val="0"/>
      </c:catAx>
      <c:valAx>
        <c:axId val="172562688"/>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2561152"/>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dep83_trim!$BJ$103:$BJ$122</c:f>
              <c:numCache>
                <c:formatCode>#\ ##0.0</c:formatCode>
                <c:ptCount val="20"/>
                <c:pt idx="0">
                  <c:v>1.0050251256281451</c:v>
                </c:pt>
                <c:pt idx="1">
                  <c:v>-1.6758313694684501</c:v>
                </c:pt>
                <c:pt idx="2">
                  <c:v>-1.8109187749667077</c:v>
                </c:pt>
                <c:pt idx="3">
                  <c:v>-2.8207214537564362</c:v>
                </c:pt>
                <c:pt idx="4">
                  <c:v>-3.0700530281886795</c:v>
                </c:pt>
                <c:pt idx="5">
                  <c:v>17.736826950763039</c:v>
                </c:pt>
                <c:pt idx="6">
                  <c:v>-5.9427732942039624</c:v>
                </c:pt>
                <c:pt idx="7">
                  <c:v>-4.784191367654711</c:v>
                </c:pt>
                <c:pt idx="8">
                  <c:v>0.46422719825232051</c:v>
                </c:pt>
                <c:pt idx="9">
                  <c:v>-0.9785267735797798</c:v>
                </c:pt>
                <c:pt idx="10">
                  <c:v>-7.4114740598407947</c:v>
                </c:pt>
                <c:pt idx="11">
                  <c:v>-4.9510821227394146</c:v>
                </c:pt>
                <c:pt idx="12">
                  <c:v>-4.3668122270742344</c:v>
                </c:pt>
                <c:pt idx="13">
                  <c:v>-0.58708414872798986</c:v>
                </c:pt>
                <c:pt idx="14">
                  <c:v>0.19685039370078705</c:v>
                </c:pt>
                <c:pt idx="15">
                  <c:v>0.85134250163718672</c:v>
                </c:pt>
                <c:pt idx="16">
                  <c:v>-1.5909090909090762</c:v>
                </c:pt>
                <c:pt idx="17">
                  <c:v>0.26393929396237858</c:v>
                </c:pt>
                <c:pt idx="18">
                  <c:v>0.46067785455741195</c:v>
                </c:pt>
                <c:pt idx="19">
                  <c:v>3.6357680969538064</c:v>
                </c:pt>
              </c:numCache>
            </c:numRef>
          </c:val>
          <c:extLst>
            <c:ext xmlns:c16="http://schemas.microsoft.com/office/drawing/2014/chart" uri="{C3380CC4-5D6E-409C-BE32-E72D297353CC}">
              <c16:uniqueId val="{00000000-0D0D-4B26-B0A9-8E403C3AF131}"/>
            </c:ext>
          </c:extLst>
        </c:ser>
        <c:ser>
          <c:idx val="0"/>
          <c:order val="1"/>
          <c:tx>
            <c:v>25 à 49 ans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dep83_trim!$BK$103:$BK$122</c:f>
              <c:numCache>
                <c:formatCode>#\ ##0.0</c:formatCode>
                <c:ptCount val="20"/>
                <c:pt idx="0">
                  <c:v>-0.62933772497354434</c:v>
                </c:pt>
                <c:pt idx="1">
                  <c:v>-1.4619709973364814</c:v>
                </c:pt>
                <c:pt idx="2">
                  <c:v>-1.7960115329168747</c:v>
                </c:pt>
                <c:pt idx="3">
                  <c:v>-1.9634228393173858</c:v>
                </c:pt>
                <c:pt idx="4">
                  <c:v>-1.1230346892937337</c:v>
                </c:pt>
                <c:pt idx="5">
                  <c:v>10.310449268046451</c:v>
                </c:pt>
                <c:pt idx="6">
                  <c:v>-3.1689738016245417</c:v>
                </c:pt>
                <c:pt idx="7">
                  <c:v>-3.5503308128544298</c:v>
                </c:pt>
                <c:pt idx="8">
                  <c:v>-0.52673485637289019</c:v>
                </c:pt>
                <c:pt idx="9">
                  <c:v>0.30170556000246318</c:v>
                </c:pt>
                <c:pt idx="10">
                  <c:v>-3.5481890730509447</c:v>
                </c:pt>
                <c:pt idx="11">
                  <c:v>-3.3350305498981769</c:v>
                </c:pt>
                <c:pt idx="12">
                  <c:v>-3.3184092704766965</c:v>
                </c:pt>
                <c:pt idx="13">
                  <c:v>-2.2269136475074891</c:v>
                </c:pt>
                <c:pt idx="14">
                  <c:v>0.66169812634953029</c:v>
                </c:pt>
                <c:pt idx="15">
                  <c:v>0.31137558815388378</c:v>
                </c:pt>
                <c:pt idx="16">
                  <c:v>-6.8979788921852414E-2</c:v>
                </c:pt>
                <c:pt idx="17">
                  <c:v>-0.24159591357768573</c:v>
                </c:pt>
                <c:pt idx="18">
                  <c:v>0.43592582341545061</c:v>
                </c:pt>
                <c:pt idx="19">
                  <c:v>1.0954185325525279</c:v>
                </c:pt>
              </c:numCache>
            </c:numRef>
          </c:val>
          <c:extLst>
            <c:ext xmlns:c16="http://schemas.microsoft.com/office/drawing/2014/chart" uri="{C3380CC4-5D6E-409C-BE32-E72D297353CC}">
              <c16:uniqueId val="{00000001-0D0D-4B26-B0A9-8E403C3AF131}"/>
            </c:ext>
          </c:extLst>
        </c:ser>
        <c:ser>
          <c:idx val="2"/>
          <c:order val="2"/>
          <c:tx>
            <c:v>50 ans ou plus</c:v>
          </c:tx>
          <c:spPr>
            <a:solidFill>
              <a:srgbClr val="92D050"/>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dep83_trim!$BL$103:$BL$122</c:f>
              <c:numCache>
                <c:formatCode>#\ ##0.0</c:formatCode>
                <c:ptCount val="20"/>
                <c:pt idx="0">
                  <c:v>0.36954915003695188</c:v>
                </c:pt>
                <c:pt idx="1">
                  <c:v>-0.51546391752577136</c:v>
                </c:pt>
                <c:pt idx="2">
                  <c:v>-0.53047125585985455</c:v>
                </c:pt>
                <c:pt idx="3">
                  <c:v>-0.48369093389557527</c:v>
                </c:pt>
                <c:pt idx="4">
                  <c:v>-0.49850448654038537</c:v>
                </c:pt>
                <c:pt idx="5">
                  <c:v>5.460921843687383</c:v>
                </c:pt>
                <c:pt idx="6">
                  <c:v>-1.2589073634204362</c:v>
                </c:pt>
                <c:pt idx="7">
                  <c:v>-1.4433485686793368</c:v>
                </c:pt>
                <c:pt idx="8">
                  <c:v>-0.46375396631680443</c:v>
                </c:pt>
                <c:pt idx="9">
                  <c:v>1.2383521333987124</c:v>
                </c:pt>
                <c:pt idx="10">
                  <c:v>-2.6644059585805957</c:v>
                </c:pt>
                <c:pt idx="11">
                  <c:v>-1.9285803160383308</c:v>
                </c:pt>
                <c:pt idx="12">
                  <c:v>-2.5120527784826208</c:v>
                </c:pt>
                <c:pt idx="13">
                  <c:v>-1.874023945861536</c:v>
                </c:pt>
                <c:pt idx="14">
                  <c:v>-0.70291777188328242</c:v>
                </c:pt>
                <c:pt idx="15">
                  <c:v>0.86817149726190479</c:v>
                </c:pt>
                <c:pt idx="16">
                  <c:v>-0.3045550847457501</c:v>
                </c:pt>
                <c:pt idx="17">
                  <c:v>-1.8594766901315007</c:v>
                </c:pt>
                <c:pt idx="18">
                  <c:v>-0.73081607795371095</c:v>
                </c:pt>
                <c:pt idx="19">
                  <c:v>3.1629175187457337</c:v>
                </c:pt>
              </c:numCache>
            </c:numRef>
          </c:val>
          <c:extLst>
            <c:ext xmlns:c16="http://schemas.microsoft.com/office/drawing/2014/chart" uri="{C3380CC4-5D6E-409C-BE32-E72D297353CC}">
              <c16:uniqueId val="{00000002-0D0D-4B26-B0A9-8E403C3AF131}"/>
            </c:ext>
          </c:extLst>
        </c:ser>
        <c:dLbls>
          <c:showLegendKey val="0"/>
          <c:showVal val="0"/>
          <c:showCatName val="0"/>
          <c:showSerName val="0"/>
          <c:showPercent val="0"/>
          <c:showBubbleSize val="0"/>
        </c:dLbls>
        <c:gapWidth val="150"/>
        <c:axId val="171311872"/>
        <c:axId val="171313408"/>
      </c:barChart>
      <c:catAx>
        <c:axId val="17131187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1313408"/>
        <c:crosses val="autoZero"/>
        <c:auto val="0"/>
        <c:lblAlgn val="ctr"/>
        <c:lblOffset val="100"/>
        <c:tickLblSkip val="1"/>
        <c:tickMarkSkip val="1"/>
        <c:noMultiLvlLbl val="0"/>
      </c:catAx>
      <c:valAx>
        <c:axId val="171313408"/>
        <c:scaling>
          <c:orientation val="minMax"/>
          <c:max val="18"/>
          <c:min val="-9"/>
        </c:scaling>
        <c:delete val="0"/>
        <c:axPos val="l"/>
        <c:majorGridlines>
          <c:spPr>
            <a:ln>
              <a:prstDash val="sysDash"/>
            </a:ln>
          </c:spPr>
        </c:majorGridlines>
        <c:numFmt formatCode="[Blue][&lt;0]\-&quot;&quot;0&quot;&quot;;[Red][&gt;0]\+&quot;&quot;0&quot;&quot;;0" sourceLinked="0"/>
        <c:majorTickMark val="out"/>
        <c:minorTickMark val="none"/>
        <c:tickLblPos val="nextTo"/>
        <c:crossAx val="171311872"/>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dep83_trim!$BS$103:$BS$122</c:f>
              <c:numCache>
                <c:formatCode>#\ ##0.0</c:formatCode>
                <c:ptCount val="20"/>
                <c:pt idx="0">
                  <c:v>-0.94268947434137385</c:v>
                </c:pt>
                <c:pt idx="1">
                  <c:v>-1.562992374109784</c:v>
                </c:pt>
                <c:pt idx="2">
                  <c:v>-1.4597605480504483</c:v>
                </c:pt>
                <c:pt idx="3">
                  <c:v>-1.0980443116106908</c:v>
                </c:pt>
                <c:pt idx="4">
                  <c:v>-0.29562475364603991</c:v>
                </c:pt>
                <c:pt idx="5">
                  <c:v>11.873229228437765</c:v>
                </c:pt>
                <c:pt idx="6">
                  <c:v>-6.3372401201484134</c:v>
                </c:pt>
                <c:pt idx="7">
                  <c:v>-5.6970382946613825</c:v>
                </c:pt>
                <c:pt idx="8">
                  <c:v>-1.3602720544108826</c:v>
                </c:pt>
                <c:pt idx="9">
                  <c:v>1.9468667613060209</c:v>
                </c:pt>
                <c:pt idx="10">
                  <c:v>-1.6842384457264048</c:v>
                </c:pt>
                <c:pt idx="11">
                  <c:v>-1.3961017063465309</c:v>
                </c:pt>
                <c:pt idx="12">
                  <c:v>-0.60191518467852534</c:v>
                </c:pt>
                <c:pt idx="13">
                  <c:v>0.63996696944674802</c:v>
                </c:pt>
                <c:pt idx="14">
                  <c:v>2.4615384615384706</c:v>
                </c:pt>
                <c:pt idx="15">
                  <c:v>2.7027027027026973</c:v>
                </c:pt>
                <c:pt idx="16">
                  <c:v>0.66276803118907601</c:v>
                </c:pt>
                <c:pt idx="17">
                  <c:v>-0.33565711334883064</c:v>
                </c:pt>
                <c:pt idx="18">
                  <c:v>0.4663212435233266</c:v>
                </c:pt>
                <c:pt idx="19">
                  <c:v>1.4633831872099101</c:v>
                </c:pt>
              </c:numCache>
            </c:numRef>
          </c:val>
          <c:extLst>
            <c:ext xmlns:c16="http://schemas.microsoft.com/office/drawing/2014/chart" uri="{C3380CC4-5D6E-409C-BE32-E72D297353CC}">
              <c16:uniqueId val="{00000000-05D8-4FC4-9E7C-46886FDA0742}"/>
            </c:ext>
          </c:extLst>
        </c:ser>
        <c:ser>
          <c:idx val="0"/>
          <c:order val="1"/>
          <c:tx>
            <c:v>Un an ou plus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dep83_trim!$BT$103:$BT$122</c:f>
              <c:numCache>
                <c:formatCode>#\ ##0.0</c:formatCode>
                <c:ptCount val="20"/>
                <c:pt idx="0">
                  <c:v>0.86936272607309739</c:v>
                </c:pt>
                <c:pt idx="1">
                  <c:v>-0.80800307810696692</c:v>
                </c:pt>
                <c:pt idx="2">
                  <c:v>-1.4119472459270699</c:v>
                </c:pt>
                <c:pt idx="3">
                  <c:v>-2.3213723638652928</c:v>
                </c:pt>
                <c:pt idx="4">
                  <c:v>-2.295980020945787</c:v>
                </c:pt>
                <c:pt idx="5">
                  <c:v>7.2889182058047508</c:v>
                </c:pt>
                <c:pt idx="6">
                  <c:v>1.3295419612665116</c:v>
                </c:pt>
                <c:pt idx="7">
                  <c:v>7.5843761850657998E-3</c:v>
                </c:pt>
                <c:pt idx="8">
                  <c:v>0.73562869710297463</c:v>
                </c:pt>
                <c:pt idx="9">
                  <c:v>-1.3099450425355763</c:v>
                </c:pt>
                <c:pt idx="10">
                  <c:v>-6.2094744068960095</c:v>
                </c:pt>
                <c:pt idx="11">
                  <c:v>-5.1972346482309861</c:v>
                </c:pt>
                <c:pt idx="12">
                  <c:v>-6.4687714481811991</c:v>
                </c:pt>
                <c:pt idx="13">
                  <c:v>-5.3384700055035816</c:v>
                </c:pt>
                <c:pt idx="14">
                  <c:v>-3.0232558139534849</c:v>
                </c:pt>
                <c:pt idx="15">
                  <c:v>-2.6878497202238227</c:v>
                </c:pt>
                <c:pt idx="16">
                  <c:v>-1.8893110175582706</c:v>
                </c:pt>
                <c:pt idx="17">
                  <c:v>-1.2035583464154898</c:v>
                </c:pt>
                <c:pt idx="18">
                  <c:v>-0.5190677966101731</c:v>
                </c:pt>
                <c:pt idx="19">
                  <c:v>2.9283356405068739</c:v>
                </c:pt>
              </c:numCache>
            </c:numRef>
          </c:val>
          <c:extLst>
            <c:ext xmlns:c16="http://schemas.microsoft.com/office/drawing/2014/chart" uri="{C3380CC4-5D6E-409C-BE32-E72D297353CC}">
              <c16:uniqueId val="{00000001-05D8-4FC4-9E7C-46886FDA0742}"/>
            </c:ext>
          </c:extLst>
        </c:ser>
        <c:dLbls>
          <c:showLegendKey val="0"/>
          <c:showVal val="0"/>
          <c:showCatName val="0"/>
          <c:showSerName val="0"/>
          <c:showPercent val="0"/>
          <c:showBubbleSize val="0"/>
        </c:dLbls>
        <c:gapWidth val="150"/>
        <c:axId val="171686912"/>
        <c:axId val="171692800"/>
      </c:barChart>
      <c:catAx>
        <c:axId val="17168691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1692800"/>
        <c:crosses val="autoZero"/>
        <c:auto val="0"/>
        <c:lblAlgn val="ctr"/>
        <c:lblOffset val="100"/>
        <c:tickLblSkip val="1"/>
        <c:tickMarkSkip val="1"/>
        <c:noMultiLvlLbl val="0"/>
      </c:catAx>
      <c:valAx>
        <c:axId val="171692800"/>
        <c:scaling>
          <c:orientation val="minMax"/>
          <c:max val="12"/>
          <c:min val="-8"/>
        </c:scaling>
        <c:delete val="0"/>
        <c:axPos val="l"/>
        <c:majorGridlines>
          <c:spPr>
            <a:ln>
              <a:prstDash val="sysDash"/>
            </a:ln>
          </c:spPr>
        </c:majorGridlines>
        <c:numFmt formatCode="[Blue][&lt;0]\-&quot;&quot;0&quot;&quot;;[Red][&gt;0]\+&quot;&quot;0&quot;&quot;;0" sourceLinked="0"/>
        <c:majorTickMark val="out"/>
        <c:minorTickMark val="none"/>
        <c:tickLblPos val="nextTo"/>
        <c:crossAx val="171686912"/>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à</a:t>
            </a:r>
            <a:r>
              <a:rPr lang="fr-FR" sz="1100" b="0" i="1" baseline="0"/>
              <a:t> fin </a:t>
            </a:r>
            <a:r>
              <a:rPr lang="fr-FR" sz="1100" b="0" i="1"/>
              <a:t>février 2020)</a:t>
            </a:r>
          </a:p>
        </c:rich>
      </c:tx>
      <c:overlay val="0"/>
    </c:title>
    <c:autoTitleDeleted val="0"/>
    <c:plotArea>
      <c:layout>
        <c:manualLayout>
          <c:layoutTarget val="inner"/>
          <c:xMode val="edge"/>
          <c:yMode val="edge"/>
          <c:x val="7.771817322834644E-2"/>
          <c:y val="0.1870131040461889"/>
          <c:w val="0.88312922262587745"/>
          <c:h val="0.40263523272608676"/>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numCache>
            </c:numRef>
          </c:cat>
          <c:val>
            <c:numRef>
              <c:f>RSA!$AV$40:$AV$83</c:f>
              <c:numCache>
                <c:formatCode>0.0</c:formatCode>
                <c:ptCount val="44"/>
                <c:pt idx="0">
                  <c:v>100</c:v>
                </c:pt>
                <c:pt idx="1">
                  <c:v>101.67545764815389</c:v>
                </c:pt>
                <c:pt idx="2">
                  <c:v>103.38194228979212</c:v>
                </c:pt>
                <c:pt idx="3">
                  <c:v>104.59199503568104</c:v>
                </c:pt>
                <c:pt idx="4">
                  <c:v>106.39156065777226</c:v>
                </c:pt>
                <c:pt idx="5">
                  <c:v>107.13620850139623</c:v>
                </c:pt>
                <c:pt idx="6">
                  <c:v>107.4154514427552</c:v>
                </c:pt>
                <c:pt idx="7">
                  <c:v>107.60161340366119</c:v>
                </c:pt>
                <c:pt idx="8">
                  <c:v>108.62550418864411</c:v>
                </c:pt>
                <c:pt idx="9">
                  <c:v>109.99069190195469</c:v>
                </c:pt>
                <c:pt idx="10">
                  <c:v>110.42506981073534</c:v>
                </c:pt>
                <c:pt idx="11">
                  <c:v>109.92863791498604</c:v>
                </c:pt>
                <c:pt idx="12">
                  <c:v>108.96680111697177</c:v>
                </c:pt>
                <c:pt idx="13">
                  <c:v>107.69469438411419</c:v>
                </c:pt>
                <c:pt idx="14">
                  <c:v>106.08129072292896</c:v>
                </c:pt>
                <c:pt idx="15">
                  <c:v>104.62302202916538</c:v>
                </c:pt>
                <c:pt idx="16">
                  <c:v>102.6683214396525</c:v>
                </c:pt>
                <c:pt idx="17">
                  <c:v>103.1647533354018</c:v>
                </c:pt>
                <c:pt idx="18">
                  <c:v>102.6683214396525</c:v>
                </c:pt>
                <c:pt idx="19">
                  <c:v>101.79956562209122</c:v>
                </c:pt>
                <c:pt idx="20">
                  <c:v>102.04778156996588</c:v>
                </c:pt>
                <c:pt idx="21">
                  <c:v>103.19578032888612</c:v>
                </c:pt>
                <c:pt idx="22">
                  <c:v>103.10269934843315</c:v>
                </c:pt>
                <c:pt idx="23">
                  <c:v>102.63729444616816</c:v>
                </c:pt>
                <c:pt idx="24">
                  <c:v>102.26497052435619</c:v>
                </c:pt>
                <c:pt idx="25">
                  <c:v>102.57524045919951</c:v>
                </c:pt>
                <c:pt idx="26">
                  <c:v>102.26497052435619</c:v>
                </c:pt>
                <c:pt idx="27">
                  <c:v>101.83059261557554</c:v>
                </c:pt>
                <c:pt idx="28">
                  <c:v>100.99286379149861</c:v>
                </c:pt>
                <c:pt idx="29">
                  <c:v>100</c:v>
                </c:pt>
                <c:pt idx="30">
                  <c:v>99.720757058641013</c:v>
                </c:pt>
                <c:pt idx="31">
                  <c:v>100.71362085013962</c:v>
                </c:pt>
                <c:pt idx="32">
                  <c:v>102.04778156996588</c:v>
                </c:pt>
                <c:pt idx="33">
                  <c:v>103.44399627676077</c:v>
                </c:pt>
                <c:pt idx="34">
                  <c:v>103.31988830282346</c:v>
                </c:pt>
                <c:pt idx="35">
                  <c:v>103.35091529630778</c:v>
                </c:pt>
                <c:pt idx="36">
                  <c:v>102.73037542662115</c:v>
                </c:pt>
                <c:pt idx="37">
                  <c:v>102.32702451132485</c:v>
                </c:pt>
                <c:pt idx="38">
                  <c:v>102.32702451132485</c:v>
                </c:pt>
                <c:pt idx="39">
                  <c:v>101.0859447719516</c:v>
                </c:pt>
                <c:pt idx="40">
                  <c:v>99.968973006515668</c:v>
                </c:pt>
                <c:pt idx="41">
                  <c:v>98.603785293205092</c:v>
                </c:pt>
                <c:pt idx="42">
                  <c:v>98.107353397455782</c:v>
                </c:pt>
                <c:pt idx="43">
                  <c:v>98.169407384424446</c:v>
                </c:pt>
              </c:numCache>
            </c:numRef>
          </c:val>
          <c:smooth val="0"/>
          <c:extLst>
            <c:ext xmlns:c16="http://schemas.microsoft.com/office/drawing/2014/chart" uri="{C3380CC4-5D6E-409C-BE32-E72D297353CC}">
              <c16:uniqueId val="{00000000-93C9-413D-9094-03F879A6E88F}"/>
            </c:ext>
          </c:extLst>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numCache>
            </c:numRef>
          </c:cat>
          <c:val>
            <c:numRef>
              <c:f>ASS!$AV$40:$AV$82</c:f>
              <c:numCache>
                <c:formatCode>0.0</c:formatCode>
                <c:ptCount val="43"/>
                <c:pt idx="0">
                  <c:v>100</c:v>
                </c:pt>
                <c:pt idx="1">
                  <c:v>99.585921325051757</c:v>
                </c:pt>
                <c:pt idx="2">
                  <c:v>99.171842650103514</c:v>
                </c:pt>
                <c:pt idx="3">
                  <c:v>96.066252587991713</c:v>
                </c:pt>
                <c:pt idx="4">
                  <c:v>103.72670807453417</c:v>
                </c:pt>
                <c:pt idx="5">
                  <c:v>107.03933747412009</c:v>
                </c:pt>
                <c:pt idx="6">
                  <c:v>108.69565217391303</c:v>
                </c:pt>
                <c:pt idx="7">
                  <c:v>108.07453416149069</c:v>
                </c:pt>
                <c:pt idx="8">
                  <c:v>106.21118012422359</c:v>
                </c:pt>
                <c:pt idx="9">
                  <c:v>103.1055900621118</c:v>
                </c:pt>
                <c:pt idx="10">
                  <c:v>98.550724637681171</c:v>
                </c:pt>
                <c:pt idx="11">
                  <c:v>95.859213250517598</c:v>
                </c:pt>
                <c:pt idx="12">
                  <c:v>92.339544513457554</c:v>
                </c:pt>
                <c:pt idx="13">
                  <c:v>89.026915113871638</c:v>
                </c:pt>
                <c:pt idx="14">
                  <c:v>86.749482401656323</c:v>
                </c:pt>
                <c:pt idx="15">
                  <c:v>83.850931677018636</c:v>
                </c:pt>
                <c:pt idx="16">
                  <c:v>81.366459627329192</c:v>
                </c:pt>
                <c:pt idx="17">
                  <c:v>101.44927536231884</c:v>
                </c:pt>
                <c:pt idx="18">
                  <c:v>101.0351966873706</c:v>
                </c:pt>
                <c:pt idx="19">
                  <c:v>99.171842650103514</c:v>
                </c:pt>
                <c:pt idx="20">
                  <c:v>91.718426501035196</c:v>
                </c:pt>
                <c:pt idx="21">
                  <c:v>89.648033126293996</c:v>
                </c:pt>
                <c:pt idx="22">
                  <c:v>86.335403726708066</c:v>
                </c:pt>
                <c:pt idx="23">
                  <c:v>85.714285714285708</c:v>
                </c:pt>
                <c:pt idx="24">
                  <c:v>86.128364389233951</c:v>
                </c:pt>
                <c:pt idx="25">
                  <c:v>86.335403726708066</c:v>
                </c:pt>
                <c:pt idx="26">
                  <c:v>84.265010351966879</c:v>
                </c:pt>
                <c:pt idx="27">
                  <c:v>83.02277432712215</c:v>
                </c:pt>
                <c:pt idx="28">
                  <c:v>80.745341614906835</c:v>
                </c:pt>
                <c:pt idx="29">
                  <c:v>78.881987577639762</c:v>
                </c:pt>
                <c:pt idx="30">
                  <c:v>78.053830227743276</c:v>
                </c:pt>
                <c:pt idx="31">
                  <c:v>74.948240165631475</c:v>
                </c:pt>
                <c:pt idx="32">
                  <c:v>74.948240165631475</c:v>
                </c:pt>
                <c:pt idx="33">
                  <c:v>74.741200828157346</c:v>
                </c:pt>
                <c:pt idx="34">
                  <c:v>74.741200828157346</c:v>
                </c:pt>
                <c:pt idx="35">
                  <c:v>74.120082815734989</c:v>
                </c:pt>
                <c:pt idx="36">
                  <c:v>74.120082815734989</c:v>
                </c:pt>
                <c:pt idx="37">
                  <c:v>72.463768115942031</c:v>
                </c:pt>
                <c:pt idx="38">
                  <c:v>71.014492753623188</c:v>
                </c:pt>
                <c:pt idx="39">
                  <c:v>69.979296066252587</c:v>
                </c:pt>
                <c:pt idx="40">
                  <c:v>68.530020703933744</c:v>
                </c:pt>
                <c:pt idx="41">
                  <c:v>69.772256728778473</c:v>
                </c:pt>
                <c:pt idx="42">
                  <c:v>69.565217391304344</c:v>
                </c:pt>
              </c:numCache>
            </c:numRef>
          </c:val>
          <c:smooth val="0"/>
          <c:extLst>
            <c:ext xmlns:c16="http://schemas.microsoft.com/office/drawing/2014/chart" uri="{C3380CC4-5D6E-409C-BE32-E72D297353CC}">
              <c16:uniqueId val="{00000001-93C9-413D-9094-03F879A6E88F}"/>
            </c:ext>
          </c:extLst>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numCache>
            </c:numRef>
          </c:cat>
          <c:val>
            <c:numRef>
              <c:f>AAH!$AV$40:$AV$83</c:f>
              <c:numCache>
                <c:formatCode>0.0</c:formatCode>
                <c:ptCount val="44"/>
                <c:pt idx="0">
                  <c:v>100</c:v>
                </c:pt>
                <c:pt idx="1">
                  <c:v>100.40816326530613</c:v>
                </c:pt>
                <c:pt idx="2">
                  <c:v>101.17346938775511</c:v>
                </c:pt>
                <c:pt idx="3">
                  <c:v>101.58163265306122</c:v>
                </c:pt>
                <c:pt idx="4">
                  <c:v>101.83673469387755</c:v>
                </c:pt>
                <c:pt idx="5">
                  <c:v>102.14285714285714</c:v>
                </c:pt>
                <c:pt idx="6">
                  <c:v>102.49999999999999</c:v>
                </c:pt>
                <c:pt idx="7">
                  <c:v>102.6530612244898</c:v>
                </c:pt>
                <c:pt idx="8">
                  <c:v>103.01020408163266</c:v>
                </c:pt>
                <c:pt idx="9">
                  <c:v>103.31632653061224</c:v>
                </c:pt>
                <c:pt idx="10">
                  <c:v>103.62244897959184</c:v>
                </c:pt>
                <c:pt idx="11">
                  <c:v>102.75510204081633</c:v>
                </c:pt>
                <c:pt idx="12">
                  <c:v>102.90816326530611</c:v>
                </c:pt>
                <c:pt idx="13">
                  <c:v>103.57142857142858</c:v>
                </c:pt>
                <c:pt idx="14">
                  <c:v>103.87755102040816</c:v>
                </c:pt>
                <c:pt idx="15">
                  <c:v>104.48979591836735</c:v>
                </c:pt>
                <c:pt idx="16">
                  <c:v>104.59183673469387</c:v>
                </c:pt>
                <c:pt idx="17">
                  <c:v>104.59183673469387</c:v>
                </c:pt>
                <c:pt idx="18">
                  <c:v>104.48979591836735</c:v>
                </c:pt>
                <c:pt idx="19">
                  <c:v>104.38775510204081</c:v>
                </c:pt>
                <c:pt idx="20">
                  <c:v>104.5408163265306</c:v>
                </c:pt>
                <c:pt idx="21">
                  <c:v>104.89795918367346</c:v>
                </c:pt>
                <c:pt idx="22">
                  <c:v>105.20408163265307</c:v>
                </c:pt>
                <c:pt idx="23">
                  <c:v>104.1326530612245</c:v>
                </c:pt>
                <c:pt idx="24">
                  <c:v>104.18367346938776</c:v>
                </c:pt>
                <c:pt idx="25">
                  <c:v>104.28571428571429</c:v>
                </c:pt>
                <c:pt idx="26">
                  <c:v>105.96938775510205</c:v>
                </c:pt>
                <c:pt idx="27">
                  <c:v>106.17346938775509</c:v>
                </c:pt>
                <c:pt idx="28">
                  <c:v>106.37755102040816</c:v>
                </c:pt>
                <c:pt idx="29">
                  <c:v>106.78571428571428</c:v>
                </c:pt>
                <c:pt idx="30">
                  <c:v>106.78571428571428</c:v>
                </c:pt>
                <c:pt idx="31">
                  <c:v>106.73469387755101</c:v>
                </c:pt>
                <c:pt idx="32">
                  <c:v>106.98979591836735</c:v>
                </c:pt>
                <c:pt idx="33">
                  <c:v>107.24489795918369</c:v>
                </c:pt>
                <c:pt idx="34">
                  <c:v>107.34693877551021</c:v>
                </c:pt>
                <c:pt idx="35">
                  <c:v>105.66326530612244</c:v>
                </c:pt>
                <c:pt idx="36">
                  <c:v>105.71428571428572</c:v>
                </c:pt>
                <c:pt idx="37">
                  <c:v>105.76530612244899</c:v>
                </c:pt>
                <c:pt idx="38">
                  <c:v>107.24489795918369</c:v>
                </c:pt>
                <c:pt idx="39">
                  <c:v>108.62244897959184</c:v>
                </c:pt>
                <c:pt idx="40">
                  <c:v>108.41836734693877</c:v>
                </c:pt>
                <c:pt idx="41">
                  <c:v>108.11224489795919</c:v>
                </c:pt>
                <c:pt idx="42">
                  <c:v>108.31632653061224</c:v>
                </c:pt>
                <c:pt idx="43">
                  <c:v>107.9591836734694</c:v>
                </c:pt>
              </c:numCache>
            </c:numRef>
          </c:val>
          <c:smooth val="0"/>
          <c:extLst>
            <c:ext xmlns:c16="http://schemas.microsoft.com/office/drawing/2014/chart" uri="{C3380CC4-5D6E-409C-BE32-E72D297353CC}">
              <c16:uniqueId val="{00000002-93C9-413D-9094-03F879A6E88F}"/>
            </c:ext>
          </c:extLst>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numCache>
            </c:numRef>
          </c:cat>
          <c:val>
            <c:numRef>
              <c:f>PA!$AV$40:$AV$83</c:f>
              <c:numCache>
                <c:formatCode>0.0</c:formatCode>
                <c:ptCount val="44"/>
                <c:pt idx="0">
                  <c:v>100</c:v>
                </c:pt>
                <c:pt idx="1">
                  <c:v>100.29108229690394</c:v>
                </c:pt>
                <c:pt idx="2">
                  <c:v>100.60862662079914</c:v>
                </c:pt>
                <c:pt idx="3">
                  <c:v>101.34956337655466</c:v>
                </c:pt>
                <c:pt idx="4">
                  <c:v>101.36279439005027</c:v>
                </c:pt>
                <c:pt idx="5">
                  <c:v>99.695686689600421</c:v>
                </c:pt>
                <c:pt idx="6">
                  <c:v>99.28552527123577</c:v>
                </c:pt>
                <c:pt idx="7">
                  <c:v>100.95263297168565</c:v>
                </c:pt>
                <c:pt idx="8">
                  <c:v>103.18867425244773</c:v>
                </c:pt>
                <c:pt idx="9">
                  <c:v>105.12040222281027</c:v>
                </c:pt>
                <c:pt idx="10">
                  <c:v>105.43794654670549</c:v>
                </c:pt>
                <c:pt idx="11">
                  <c:v>103.78406985975126</c:v>
                </c:pt>
                <c:pt idx="12">
                  <c:v>102.73881979359618</c:v>
                </c:pt>
                <c:pt idx="13">
                  <c:v>101.78618682191056</c:v>
                </c:pt>
                <c:pt idx="14">
                  <c:v>100.62185763429478</c:v>
                </c:pt>
                <c:pt idx="15">
                  <c:v>100.74093675575548</c:v>
                </c:pt>
                <c:pt idx="16">
                  <c:v>101.13786716062449</c:v>
                </c:pt>
                <c:pt idx="17">
                  <c:v>100.68801270177296</c:v>
                </c:pt>
                <c:pt idx="18">
                  <c:v>101.75972479491928</c:v>
                </c:pt>
                <c:pt idx="19">
                  <c:v>103.47975654935169</c:v>
                </c:pt>
                <c:pt idx="20">
                  <c:v>104.44562053453295</c:v>
                </c:pt>
                <c:pt idx="21">
                  <c:v>105.38502249272295</c:v>
                </c:pt>
                <c:pt idx="22">
                  <c:v>105.12040222281027</c:v>
                </c:pt>
                <c:pt idx="23">
                  <c:v>103.82376290023817</c:v>
                </c:pt>
                <c:pt idx="24">
                  <c:v>102.59327864514422</c:v>
                </c:pt>
                <c:pt idx="25">
                  <c:v>102.35512040222281</c:v>
                </c:pt>
                <c:pt idx="26">
                  <c:v>101.73326276792803</c:v>
                </c:pt>
                <c:pt idx="27">
                  <c:v>102.35512040222281</c:v>
                </c:pt>
                <c:pt idx="28">
                  <c:v>102.97697803651759</c:v>
                </c:pt>
                <c:pt idx="29">
                  <c:v>103.71791479227308</c:v>
                </c:pt>
                <c:pt idx="30">
                  <c:v>105.14686424980152</c:v>
                </c:pt>
                <c:pt idx="31">
                  <c:v>106.8536649907383</c:v>
                </c:pt>
                <c:pt idx="32">
                  <c:v>107.70044985445885</c:v>
                </c:pt>
                <c:pt idx="33">
                  <c:v>108.62662079915322</c:v>
                </c:pt>
                <c:pt idx="34">
                  <c:v>108.29584546176237</c:v>
                </c:pt>
                <c:pt idx="35">
                  <c:v>107.68721884096321</c:v>
                </c:pt>
                <c:pt idx="36">
                  <c:v>106.66843080179942</c:v>
                </c:pt>
                <c:pt idx="37">
                  <c:v>106.32442445091294</c:v>
                </c:pt>
                <c:pt idx="38">
                  <c:v>105.43794654670549</c:v>
                </c:pt>
                <c:pt idx="39">
                  <c:v>105.9936491135221</c:v>
                </c:pt>
                <c:pt idx="40">
                  <c:v>106.16565228896533</c:v>
                </c:pt>
                <c:pt idx="41">
                  <c:v>105.06747816882773</c:v>
                </c:pt>
                <c:pt idx="42">
                  <c:v>106.27150039693041</c:v>
                </c:pt>
                <c:pt idx="43">
                  <c:v>106.86689600423391</c:v>
                </c:pt>
              </c:numCache>
            </c:numRef>
          </c:val>
          <c:smooth val="0"/>
          <c:extLst>
            <c:ext xmlns:c16="http://schemas.microsoft.com/office/drawing/2014/chart" uri="{C3380CC4-5D6E-409C-BE32-E72D297353CC}">
              <c16:uniqueId val="{00000003-93C9-413D-9094-03F879A6E88F}"/>
            </c:ext>
          </c:extLst>
        </c:ser>
        <c:dLbls>
          <c:showLegendKey val="0"/>
          <c:showVal val="0"/>
          <c:showCatName val="0"/>
          <c:showSerName val="0"/>
          <c:showPercent val="0"/>
          <c:showBubbleSize val="0"/>
        </c:dLbls>
        <c:smooth val="0"/>
        <c:axId val="231151872"/>
        <c:axId val="231161856"/>
      </c:lineChart>
      <c:dateAx>
        <c:axId val="231151872"/>
        <c:scaling>
          <c:orientation val="minMax"/>
          <c:max val="45170"/>
        </c:scaling>
        <c:delete val="0"/>
        <c:axPos val="b"/>
        <c:numFmt formatCode="mmm\-yy" sourceLinked="1"/>
        <c:majorTickMark val="out"/>
        <c:minorTickMark val="none"/>
        <c:tickLblPos val="low"/>
        <c:spPr>
          <a:ln w="19050"/>
        </c:spPr>
        <c:txPr>
          <a:bodyPr/>
          <a:lstStyle/>
          <a:p>
            <a:pPr>
              <a:defRPr sz="660" baseline="0"/>
            </a:pPr>
            <a:endParaRPr lang="fr-FR"/>
          </a:p>
        </c:txPr>
        <c:crossAx val="231161856"/>
        <c:crossesAt val="100"/>
        <c:auto val="1"/>
        <c:lblOffset val="100"/>
        <c:baseTimeUnit val="months"/>
      </c:dateAx>
      <c:valAx>
        <c:axId val="231161856"/>
        <c:scaling>
          <c:orientation val="minMax"/>
          <c:max val="112"/>
          <c:min val="68"/>
        </c:scaling>
        <c:delete val="0"/>
        <c:axPos val="l"/>
        <c:majorGridlines/>
        <c:numFmt formatCode="0" sourceLinked="0"/>
        <c:majorTickMark val="out"/>
        <c:minorTickMark val="none"/>
        <c:tickLblPos val="nextTo"/>
        <c:crossAx val="231151872"/>
        <c:crossesAt val="43862"/>
        <c:crossBetween val="midCat"/>
        <c:majorUnit val="4"/>
      </c:valAx>
    </c:plotArea>
    <c:legend>
      <c:legendPos val="b"/>
      <c:layout>
        <c:manualLayout>
          <c:xMode val="edge"/>
          <c:yMode val="edge"/>
          <c:x val="0.28153835170603675"/>
          <c:y val="0.67666379746992777"/>
          <c:w val="0.3981703727034121"/>
          <c:h val="6.135000300534952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2"/>
                <c:pt idx="0">
                  <c:v>Emploi hors intérim</c:v>
                </c:pt>
              </c:strCache>
            </c:strRef>
          </c:tx>
          <c:spPr>
            <a:solidFill>
              <a:srgbClr val="00B0F0"/>
            </a:solidFill>
            <a:ln w="28575">
              <a:noFill/>
              <a:prstDash val="solid"/>
            </a:ln>
          </c:spPr>
          <c:invertIfNegative val="0"/>
          <c:cat>
            <c:multiLvlStrRef>
              <c:f>'Données Graph3'!$A$10:$B$58</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Graph3'!$S$10:$S$52</c:f>
              <c:numCache>
                <c:formatCode>#,##0</c:formatCode>
                <c:ptCount val="43"/>
                <c:pt idx="0">
                  <c:v>328.71994404774159</c:v>
                </c:pt>
                <c:pt idx="1">
                  <c:v>-522.54497978580184</c:v>
                </c:pt>
                <c:pt idx="2">
                  <c:v>1241.8372918386012</c:v>
                </c:pt>
                <c:pt idx="3">
                  <c:v>-246.58679262176156</c:v>
                </c:pt>
                <c:pt idx="4">
                  <c:v>805.74166563217295</c:v>
                </c:pt>
                <c:pt idx="5">
                  <c:v>-616.83821546391118</c:v>
                </c:pt>
                <c:pt idx="6">
                  <c:v>-260.05477282148786</c:v>
                </c:pt>
                <c:pt idx="7">
                  <c:v>-261.99280534399441</c:v>
                </c:pt>
                <c:pt idx="8">
                  <c:v>-1057.4897355497233</c:v>
                </c:pt>
                <c:pt idx="9">
                  <c:v>714.54116552078631</c:v>
                </c:pt>
                <c:pt idx="10">
                  <c:v>745.28129133459879</c:v>
                </c:pt>
                <c:pt idx="11">
                  <c:v>757.9718456590781</c:v>
                </c:pt>
                <c:pt idx="12">
                  <c:v>1041.3130860227975</c:v>
                </c:pt>
                <c:pt idx="13">
                  <c:v>769.22172908345237</c:v>
                </c:pt>
                <c:pt idx="14">
                  <c:v>-618.26006986957509</c:v>
                </c:pt>
                <c:pt idx="15">
                  <c:v>-675.77232134336373</c:v>
                </c:pt>
                <c:pt idx="16">
                  <c:v>1653.5260260247742</c:v>
                </c:pt>
                <c:pt idx="17">
                  <c:v>1204.8883960904786</c:v>
                </c:pt>
                <c:pt idx="18">
                  <c:v>92.845395515789278</c:v>
                </c:pt>
                <c:pt idx="19">
                  <c:v>1186.789429681201</c:v>
                </c:pt>
                <c:pt idx="20">
                  <c:v>2375.9251182971057</c:v>
                </c:pt>
                <c:pt idx="21">
                  <c:v>-1686.7684443503385</c:v>
                </c:pt>
                <c:pt idx="22">
                  <c:v>-188.50929581065429</c:v>
                </c:pt>
                <c:pt idx="23">
                  <c:v>782.56334605702432</c:v>
                </c:pt>
                <c:pt idx="24">
                  <c:v>2145.9951891626115</c:v>
                </c:pt>
                <c:pt idx="25">
                  <c:v>1732.0105350990198</c:v>
                </c:pt>
                <c:pt idx="26">
                  <c:v>1866.7045426575933</c:v>
                </c:pt>
                <c:pt idx="27">
                  <c:v>1973.1563088342082</c:v>
                </c:pt>
                <c:pt idx="28">
                  <c:v>-2736.2821936105611</c:v>
                </c:pt>
                <c:pt idx="29">
                  <c:v>-6137.9286460703588</c:v>
                </c:pt>
                <c:pt idx="30">
                  <c:v>7394.4048119478975</c:v>
                </c:pt>
                <c:pt idx="31">
                  <c:v>1591.4973405398196</c:v>
                </c:pt>
                <c:pt idx="32">
                  <c:v>2703.1475435988978</c:v>
                </c:pt>
                <c:pt idx="33">
                  <c:v>5699.8236081316718</c:v>
                </c:pt>
                <c:pt idx="34">
                  <c:v>3339.4610410819296</c:v>
                </c:pt>
                <c:pt idx="35">
                  <c:v>1963.9872862884658</c:v>
                </c:pt>
                <c:pt idx="36">
                  <c:v>300.60132932732813</c:v>
                </c:pt>
                <c:pt idx="37">
                  <c:v>1600.1247291727341</c:v>
                </c:pt>
                <c:pt idx="38">
                  <c:v>679.75906513695372</c:v>
                </c:pt>
                <c:pt idx="39">
                  <c:v>2065.026869003661</c:v>
                </c:pt>
                <c:pt idx="40">
                  <c:v>1666.8143808301538</c:v>
                </c:pt>
                <c:pt idx="41">
                  <c:v>-788.32234532450093</c:v>
                </c:pt>
                <c:pt idx="42">
                  <c:v>481.44032174855238</c:v>
                </c:pt>
              </c:numCache>
            </c:numRef>
          </c:val>
          <c:extLst>
            <c:ext xmlns:c16="http://schemas.microsoft.com/office/drawing/2014/chart" uri="{C3380CC4-5D6E-409C-BE32-E72D297353CC}">
              <c16:uniqueId val="{00000000-F835-41AD-A13C-7DB5E29E6DFB}"/>
            </c:ext>
          </c:extLst>
        </c:ser>
        <c:ser>
          <c:idx val="2"/>
          <c:order val="1"/>
          <c:tx>
            <c:strRef>
              <c:f>'Données Graph3'!$H$7:$H$8</c:f>
              <c:strCache>
                <c:ptCount val="2"/>
                <c:pt idx="0">
                  <c:v>Intérim</c:v>
                </c:pt>
              </c:strCache>
            </c:strRef>
          </c:tx>
          <c:spPr>
            <a:solidFill>
              <a:schemeClr val="accent6">
                <a:lumMod val="75000"/>
              </a:schemeClr>
            </a:solidFill>
            <a:ln w="28575">
              <a:noFill/>
            </a:ln>
          </c:spPr>
          <c:invertIfNegative val="0"/>
          <c:cat>
            <c:multiLvlStrRef>
              <c:f>'Données Graph3'!$A$10:$B$58</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Graph3'!$T$10:$T$52</c:f>
              <c:numCache>
                <c:formatCode>#,##0</c:formatCode>
                <c:ptCount val="43"/>
                <c:pt idx="0">
                  <c:v>51.699829526392932</c:v>
                </c:pt>
                <c:pt idx="1">
                  <c:v>-69.701621174097454</c:v>
                </c:pt>
                <c:pt idx="2">
                  <c:v>-68.327168535671717</c:v>
                </c:pt>
                <c:pt idx="3">
                  <c:v>9.4719758864530377</c:v>
                </c:pt>
                <c:pt idx="4">
                  <c:v>176.31506799019235</c:v>
                </c:pt>
                <c:pt idx="5">
                  <c:v>-369.03653714817756</c:v>
                </c:pt>
                <c:pt idx="6">
                  <c:v>-25.125953219969688</c:v>
                </c:pt>
                <c:pt idx="7">
                  <c:v>422.07019727121178</c:v>
                </c:pt>
                <c:pt idx="8">
                  <c:v>-592.4946974694185</c:v>
                </c:pt>
                <c:pt idx="9">
                  <c:v>1038.7838048449894</c:v>
                </c:pt>
                <c:pt idx="10">
                  <c:v>-665.29782823309279</c:v>
                </c:pt>
                <c:pt idx="11">
                  <c:v>264.05891820027637</c:v>
                </c:pt>
                <c:pt idx="12">
                  <c:v>439.19773296608037</c:v>
                </c:pt>
                <c:pt idx="13">
                  <c:v>371.63069241069297</c:v>
                </c:pt>
                <c:pt idx="14">
                  <c:v>-6.8131929394367035</c:v>
                </c:pt>
                <c:pt idx="15">
                  <c:v>803.42053059925365</c:v>
                </c:pt>
                <c:pt idx="16">
                  <c:v>293.50101834233828</c:v>
                </c:pt>
                <c:pt idx="17">
                  <c:v>159.68761680175976</c:v>
                </c:pt>
                <c:pt idx="18">
                  <c:v>339.26863578637312</c:v>
                </c:pt>
                <c:pt idx="19">
                  <c:v>2.1507265650225236</c:v>
                </c:pt>
                <c:pt idx="20">
                  <c:v>40.964223097805188</c:v>
                </c:pt>
                <c:pt idx="21">
                  <c:v>-24.13246265975431</c:v>
                </c:pt>
                <c:pt idx="22">
                  <c:v>-136.14177649160683</c:v>
                </c:pt>
                <c:pt idx="23">
                  <c:v>62.065753739473621</c:v>
                </c:pt>
                <c:pt idx="24">
                  <c:v>348.284489323868</c:v>
                </c:pt>
                <c:pt idx="25">
                  <c:v>-301.52409573013665</c:v>
                </c:pt>
                <c:pt idx="26">
                  <c:v>204.22992872127634</c:v>
                </c:pt>
                <c:pt idx="27">
                  <c:v>-93.063287571806541</c:v>
                </c:pt>
                <c:pt idx="28">
                  <c:v>-2730.863321323247</c:v>
                </c:pt>
                <c:pt idx="29">
                  <c:v>1939.8682695368689</c:v>
                </c:pt>
                <c:pt idx="30">
                  <c:v>753.16795244524474</c:v>
                </c:pt>
                <c:pt idx="31">
                  <c:v>585.84109569624979</c:v>
                </c:pt>
                <c:pt idx="32">
                  <c:v>49.169527825908517</c:v>
                </c:pt>
                <c:pt idx="33">
                  <c:v>92.31267301725893</c:v>
                </c:pt>
                <c:pt idx="34">
                  <c:v>517.00883791362139</c:v>
                </c:pt>
                <c:pt idx="35">
                  <c:v>-53.570330156043383</c:v>
                </c:pt>
                <c:pt idx="36">
                  <c:v>-213.39990835443496</c:v>
                </c:pt>
                <c:pt idx="37">
                  <c:v>53.132545357909294</c:v>
                </c:pt>
                <c:pt idx="38">
                  <c:v>85.90660785356431</c:v>
                </c:pt>
                <c:pt idx="39">
                  <c:v>32.148012802222183</c:v>
                </c:pt>
                <c:pt idx="40">
                  <c:v>-71.332044086682799</c:v>
                </c:pt>
                <c:pt idx="41">
                  <c:v>-340.7198400278603</c:v>
                </c:pt>
                <c:pt idx="42">
                  <c:v>144.44466385051328</c:v>
                </c:pt>
              </c:numCache>
            </c:numRef>
          </c:val>
          <c:extLst>
            <c:ext xmlns:c16="http://schemas.microsoft.com/office/drawing/2014/chart" uri="{C3380CC4-5D6E-409C-BE32-E72D297353CC}">
              <c16:uniqueId val="{00000001-F835-41AD-A13C-7DB5E29E6DFB}"/>
            </c:ext>
          </c:extLst>
        </c:ser>
        <c:dLbls>
          <c:showLegendKey val="0"/>
          <c:showVal val="0"/>
          <c:showCatName val="0"/>
          <c:showSerName val="0"/>
          <c:showPercent val="0"/>
          <c:showBubbleSize val="0"/>
        </c:dLbls>
        <c:gapWidth val="150"/>
        <c:overlap val="100"/>
        <c:axId val="211405824"/>
        <c:axId val="211415808"/>
      </c:barChart>
      <c:lineChart>
        <c:grouping val="standard"/>
        <c:varyColors val="0"/>
        <c:ser>
          <c:idx val="0"/>
          <c:order val="2"/>
          <c:tx>
            <c:strRef>
              <c:f>'Données Graph3'!$F$7:$F$8</c:f>
              <c:strCache>
                <c:ptCount val="2"/>
                <c:pt idx="0">
                  <c:v>Emploi total</c:v>
                </c:pt>
              </c:strCache>
            </c:strRef>
          </c:tx>
          <c:spPr>
            <a:ln w="28575">
              <a:solidFill>
                <a:srgbClr val="002060"/>
              </a:solidFill>
              <a:prstDash val="solid"/>
            </a:ln>
          </c:spPr>
          <c:marker>
            <c:symbol val="none"/>
          </c:marker>
          <c:cat>
            <c:multiLvlStrRef>
              <c:f>'Données Graph3'!$A$10:$B$53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Graph3'!$R$10:$R$52</c:f>
              <c:numCache>
                <c:formatCode>#,##0</c:formatCode>
                <c:ptCount val="43"/>
                <c:pt idx="0">
                  <c:v>380.41977357416181</c:v>
                </c:pt>
                <c:pt idx="1">
                  <c:v>-592.24660095991567</c:v>
                </c:pt>
                <c:pt idx="2">
                  <c:v>1173.5101233029272</c:v>
                </c:pt>
                <c:pt idx="3">
                  <c:v>-237.11481673532398</c:v>
                </c:pt>
                <c:pt idx="4">
                  <c:v>982.05673362239031</c:v>
                </c:pt>
                <c:pt idx="5">
                  <c:v>-985.87475261208601</c:v>
                </c:pt>
                <c:pt idx="6">
                  <c:v>-285.18072604143526</c:v>
                </c:pt>
                <c:pt idx="7">
                  <c:v>160.07739192718873</c:v>
                </c:pt>
                <c:pt idx="8">
                  <c:v>-1649.9844330191263</c:v>
                </c:pt>
                <c:pt idx="9">
                  <c:v>1753.3249703657348</c:v>
                </c:pt>
                <c:pt idx="10">
                  <c:v>79.983463101554662</c:v>
                </c:pt>
                <c:pt idx="11">
                  <c:v>1022.0307638593367</c:v>
                </c:pt>
                <c:pt idx="12">
                  <c:v>1480.5108189888997</c:v>
                </c:pt>
                <c:pt idx="13">
                  <c:v>1140.8524214941426</c:v>
                </c:pt>
                <c:pt idx="14">
                  <c:v>-625.07326280901907</c:v>
                </c:pt>
                <c:pt idx="15">
                  <c:v>127.6482092558872</c:v>
                </c:pt>
                <c:pt idx="16">
                  <c:v>1947.0270443671034</c:v>
                </c:pt>
                <c:pt idx="17">
                  <c:v>1364.5760128922411</c:v>
                </c:pt>
                <c:pt idx="18">
                  <c:v>432.11403130216058</c:v>
                </c:pt>
                <c:pt idx="19">
                  <c:v>1188.9401562462444</c:v>
                </c:pt>
                <c:pt idx="20">
                  <c:v>2416.8893413948826</c:v>
                </c:pt>
                <c:pt idx="21">
                  <c:v>-1710.9009070100728</c:v>
                </c:pt>
                <c:pt idx="22">
                  <c:v>-324.65107230225112</c:v>
                </c:pt>
                <c:pt idx="23">
                  <c:v>844.62909979646793</c:v>
                </c:pt>
                <c:pt idx="24">
                  <c:v>2494.2796784864622</c:v>
                </c:pt>
                <c:pt idx="25">
                  <c:v>1430.4864393689204</c:v>
                </c:pt>
                <c:pt idx="26">
                  <c:v>2070.9344713788596</c:v>
                </c:pt>
                <c:pt idx="27">
                  <c:v>1880.0930212623789</c:v>
                </c:pt>
                <c:pt idx="28">
                  <c:v>-5467.1455149337999</c:v>
                </c:pt>
                <c:pt idx="29">
                  <c:v>-4198.0603765334818</c:v>
                </c:pt>
                <c:pt idx="30">
                  <c:v>8147.5727643931168</c:v>
                </c:pt>
                <c:pt idx="31">
                  <c:v>2177.3384362360812</c:v>
                </c:pt>
                <c:pt idx="32">
                  <c:v>2752.3170714247972</c:v>
                </c:pt>
                <c:pt idx="33">
                  <c:v>5792.136281148938</c:v>
                </c:pt>
                <c:pt idx="34">
                  <c:v>3856.4698789955582</c:v>
                </c:pt>
                <c:pt idx="35">
                  <c:v>1910.4169561324525</c:v>
                </c:pt>
                <c:pt idx="36">
                  <c:v>87.201420972880442</c:v>
                </c:pt>
                <c:pt idx="37">
                  <c:v>1653.2572745306534</c:v>
                </c:pt>
                <c:pt idx="38">
                  <c:v>765.66567299049348</c:v>
                </c:pt>
                <c:pt idx="39">
                  <c:v>2097.1748818058986</c:v>
                </c:pt>
                <c:pt idx="40">
                  <c:v>1595.4823367434437</c:v>
                </c:pt>
                <c:pt idx="41">
                  <c:v>-1129.0421853523585</c:v>
                </c:pt>
                <c:pt idx="42">
                  <c:v>625.88498559908476</c:v>
                </c:pt>
              </c:numCache>
            </c:numRef>
          </c:val>
          <c:smooth val="0"/>
          <c:extLst>
            <c:ext xmlns:c16="http://schemas.microsoft.com/office/drawing/2014/chart" uri="{C3380CC4-5D6E-409C-BE32-E72D297353CC}">
              <c16:uniqueId val="{00000002-F835-41AD-A13C-7DB5E29E6DFB}"/>
            </c:ext>
          </c:extLst>
        </c:ser>
        <c:dLbls>
          <c:showLegendKey val="0"/>
          <c:showVal val="0"/>
          <c:showCatName val="0"/>
          <c:showSerName val="0"/>
          <c:showPercent val="0"/>
          <c:showBubbleSize val="0"/>
        </c:dLbls>
        <c:marker val="1"/>
        <c:smooth val="0"/>
        <c:axId val="211405824"/>
        <c:axId val="211415808"/>
      </c:lineChart>
      <c:catAx>
        <c:axId val="2114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415808"/>
        <c:crosses val="autoZero"/>
        <c:auto val="0"/>
        <c:lblAlgn val="ctr"/>
        <c:lblOffset val="100"/>
        <c:tickLblSkip val="1"/>
        <c:tickMarkSkip val="1"/>
        <c:noMultiLvlLbl val="0"/>
      </c:catAx>
      <c:valAx>
        <c:axId val="211415808"/>
        <c:scaling>
          <c:orientation val="minMax"/>
          <c:max val="85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11405824"/>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2'!$AN$8:$AN$9</c:f>
              <c:strCache>
                <c:ptCount val="2"/>
                <c:pt idx="0">
                  <c:v>Construction </c:v>
                </c:pt>
              </c:strCache>
            </c:strRef>
          </c:tx>
          <c:spPr>
            <a:ln w="28575">
              <a:solidFill>
                <a:srgbClr val="00B050"/>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2'!$AN$10:$AN$52</c:f>
              <c:numCache>
                <c:formatCode>#\ ##0.0</c:formatCode>
                <c:ptCount val="43"/>
                <c:pt idx="0">
                  <c:v>100</c:v>
                </c:pt>
                <c:pt idx="1">
                  <c:v>100.60807874570837</c:v>
                </c:pt>
                <c:pt idx="2">
                  <c:v>100.03027332867738</c:v>
                </c:pt>
                <c:pt idx="3">
                  <c:v>98.844661029453732</c:v>
                </c:pt>
                <c:pt idx="4">
                  <c:v>98.829861427984696</c:v>
                </c:pt>
                <c:pt idx="5">
                  <c:v>96.671981676087285</c:v>
                </c:pt>
                <c:pt idx="6">
                  <c:v>95.697554719831118</c:v>
                </c:pt>
                <c:pt idx="7">
                  <c:v>95.585988813887965</c:v>
                </c:pt>
                <c:pt idx="8">
                  <c:v>92.839616988398362</c:v>
                </c:pt>
                <c:pt idx="9">
                  <c:v>93.209939455038679</c:v>
                </c:pt>
                <c:pt idx="10">
                  <c:v>91.322094263420468</c:v>
                </c:pt>
                <c:pt idx="11">
                  <c:v>91.2831625451782</c:v>
                </c:pt>
                <c:pt idx="12">
                  <c:v>91.386016317064716</c:v>
                </c:pt>
                <c:pt idx="13">
                  <c:v>92.021373297122722</c:v>
                </c:pt>
                <c:pt idx="14">
                  <c:v>92.628059057979456</c:v>
                </c:pt>
                <c:pt idx="15">
                  <c:v>94.384938191050637</c:v>
                </c:pt>
                <c:pt idx="16">
                  <c:v>95.973508519272997</c:v>
                </c:pt>
                <c:pt idx="17">
                  <c:v>96.570547460291863</c:v>
                </c:pt>
                <c:pt idx="18">
                  <c:v>97.989236748857266</c:v>
                </c:pt>
                <c:pt idx="19">
                  <c:v>98.703238263099351</c:v>
                </c:pt>
                <c:pt idx="20">
                  <c:v>98.933739965745431</c:v>
                </c:pt>
                <c:pt idx="21">
                  <c:v>99.800050435498662</c:v>
                </c:pt>
                <c:pt idx="22">
                  <c:v>100.63171932092926</c:v>
                </c:pt>
                <c:pt idx="23">
                  <c:v>100.14700315082945</c:v>
                </c:pt>
                <c:pt idx="24">
                  <c:v>102.99336788346353</c:v>
                </c:pt>
                <c:pt idx="25">
                  <c:v>103.2276830110802</c:v>
                </c:pt>
                <c:pt idx="26">
                  <c:v>104.60050364727984</c:v>
                </c:pt>
                <c:pt idx="27">
                  <c:v>105.18843717988162</c:v>
                </c:pt>
                <c:pt idx="28">
                  <c:v>97.442576523137689</c:v>
                </c:pt>
                <c:pt idx="29">
                  <c:v>104.40366660757425</c:v>
                </c:pt>
                <c:pt idx="30">
                  <c:v>107.26254785472524</c:v>
                </c:pt>
                <c:pt idx="31">
                  <c:v>110.03900597104747</c:v>
                </c:pt>
                <c:pt idx="32">
                  <c:v>111.20537449650662</c:v>
                </c:pt>
                <c:pt idx="33">
                  <c:v>113.20407878034831</c:v>
                </c:pt>
                <c:pt idx="34">
                  <c:v>113.2804750069579</c:v>
                </c:pt>
                <c:pt idx="35">
                  <c:v>113.45190118437768</c:v>
                </c:pt>
                <c:pt idx="36">
                  <c:v>113.55268458677166</c:v>
                </c:pt>
                <c:pt idx="37">
                  <c:v>113.52511439069258</c:v>
                </c:pt>
                <c:pt idx="38">
                  <c:v>114.19782773632636</c:v>
                </c:pt>
                <c:pt idx="39">
                  <c:v>114.7805833060095</c:v>
                </c:pt>
                <c:pt idx="40">
                  <c:v>114.29861913700027</c:v>
                </c:pt>
                <c:pt idx="41">
                  <c:v>112.38732304332359</c:v>
                </c:pt>
                <c:pt idx="42">
                  <c:v>112.95026581226142</c:v>
                </c:pt>
              </c:numCache>
            </c:numRef>
          </c:val>
          <c:smooth val="0"/>
          <c:extLst>
            <c:ext xmlns:c16="http://schemas.microsoft.com/office/drawing/2014/chart" uri="{C3380CC4-5D6E-409C-BE32-E72D297353CC}">
              <c16:uniqueId val="{00000000-817E-4B0B-9E4F-4149D2798D3C}"/>
            </c:ext>
          </c:extLst>
        </c:ser>
        <c:ser>
          <c:idx val="1"/>
          <c:order val="1"/>
          <c:tx>
            <c:strRef>
              <c:f>'Données graph 1 et 2'!$AM$8:$AM$9</c:f>
              <c:strCache>
                <c:ptCount val="2"/>
                <c:pt idx="0">
                  <c:v>Industrie </c:v>
                </c:pt>
              </c:strCache>
            </c:strRef>
          </c:tx>
          <c:spPr>
            <a:ln w="28575">
              <a:solidFill>
                <a:srgbClr val="0070C0"/>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2'!$AM$10:$AM$52</c:f>
              <c:numCache>
                <c:formatCode>#\ ##0.0</c:formatCode>
                <c:ptCount val="43"/>
                <c:pt idx="0">
                  <c:v>100</c:v>
                </c:pt>
                <c:pt idx="1">
                  <c:v>99.86977713487569</c:v>
                </c:pt>
                <c:pt idx="2">
                  <c:v>99.492482259011936</c:v>
                </c:pt>
                <c:pt idx="3">
                  <c:v>100.20492729181395</c:v>
                </c:pt>
                <c:pt idx="4">
                  <c:v>100.13525367237158</c:v>
                </c:pt>
                <c:pt idx="5">
                  <c:v>99.488714979307474</c:v>
                </c:pt>
                <c:pt idx="6">
                  <c:v>99.59027727712207</c:v>
                </c:pt>
                <c:pt idx="7">
                  <c:v>99.947311540680332</c:v>
                </c:pt>
                <c:pt idx="8">
                  <c:v>98.580962920152942</c:v>
                </c:pt>
                <c:pt idx="9">
                  <c:v>99.530275822806331</c:v>
                </c:pt>
                <c:pt idx="10">
                  <c:v>98.612592768767627</c:v>
                </c:pt>
                <c:pt idx="11">
                  <c:v>98.54652320209793</c:v>
                </c:pt>
                <c:pt idx="12">
                  <c:v>98.866324999616481</c:v>
                </c:pt>
                <c:pt idx="13">
                  <c:v>98.583400528469554</c:v>
                </c:pt>
                <c:pt idx="14">
                  <c:v>98.40288670279233</c:v>
                </c:pt>
                <c:pt idx="15">
                  <c:v>98.737311903764734</c:v>
                </c:pt>
                <c:pt idx="16">
                  <c:v>98.864780858395889</c:v>
                </c:pt>
                <c:pt idx="17">
                  <c:v>99.620860784410496</c:v>
                </c:pt>
                <c:pt idx="18">
                  <c:v>100.15596410586502</c:v>
                </c:pt>
                <c:pt idx="19">
                  <c:v>100.99659377603096</c:v>
                </c:pt>
                <c:pt idx="20">
                  <c:v>101.66300711783424</c:v>
                </c:pt>
                <c:pt idx="21">
                  <c:v>102.38070700722656</c:v>
                </c:pt>
                <c:pt idx="22">
                  <c:v>102.76428419136398</c:v>
                </c:pt>
                <c:pt idx="23">
                  <c:v>103.76805418181137</c:v>
                </c:pt>
                <c:pt idx="24">
                  <c:v>104.23045375911342</c:v>
                </c:pt>
                <c:pt idx="25">
                  <c:v>104.94206448310877</c:v>
                </c:pt>
                <c:pt idx="26">
                  <c:v>105.92130798340935</c:v>
                </c:pt>
                <c:pt idx="27">
                  <c:v>107.00578709025199</c:v>
                </c:pt>
                <c:pt idx="28">
                  <c:v>103.85657207136887</c:v>
                </c:pt>
                <c:pt idx="29">
                  <c:v>105.98303254071695</c:v>
                </c:pt>
                <c:pt idx="30">
                  <c:v>108.01674859148306</c:v>
                </c:pt>
                <c:pt idx="31">
                  <c:v>109.08768441273683</c:v>
                </c:pt>
                <c:pt idx="32">
                  <c:v>110.98846432601917</c:v>
                </c:pt>
                <c:pt idx="33">
                  <c:v>111.95660248756229</c:v>
                </c:pt>
                <c:pt idx="34">
                  <c:v>113.4572646155106</c:v>
                </c:pt>
                <c:pt idx="35">
                  <c:v>114.36329782313157</c:v>
                </c:pt>
                <c:pt idx="36">
                  <c:v>114.44113541194361</c:v>
                </c:pt>
                <c:pt idx="37">
                  <c:v>114.58014755329128</c:v>
                </c:pt>
                <c:pt idx="38">
                  <c:v>115.15080621715381</c:v>
                </c:pt>
                <c:pt idx="39">
                  <c:v>116.23909680290707</c:v>
                </c:pt>
                <c:pt idx="40">
                  <c:v>117.15190429001893</c:v>
                </c:pt>
                <c:pt idx="41">
                  <c:v>117.54246421219921</c:v>
                </c:pt>
                <c:pt idx="42">
                  <c:v>118.19609203544452</c:v>
                </c:pt>
              </c:numCache>
            </c:numRef>
          </c:val>
          <c:smooth val="0"/>
          <c:extLst>
            <c:ext xmlns:c16="http://schemas.microsoft.com/office/drawing/2014/chart" uri="{C3380CC4-5D6E-409C-BE32-E72D297353CC}">
              <c16:uniqueId val="{00000001-817E-4B0B-9E4F-4149D2798D3C}"/>
            </c:ext>
          </c:extLst>
        </c:ser>
        <c:ser>
          <c:idx val="2"/>
          <c:order val="2"/>
          <c:tx>
            <c:strRef>
              <c:f>'Données graph 1 et 2'!$AO$8:$AO$9</c:f>
              <c:strCache>
                <c:ptCount val="2"/>
                <c:pt idx="0">
                  <c:v>Tertiaire marchand </c:v>
                </c:pt>
              </c:strCache>
            </c:strRef>
          </c:tx>
          <c:spPr>
            <a:ln w="28575">
              <a:solidFill>
                <a:srgbClr val="FF0000"/>
              </a:solidFill>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2'!$AO$10:$AO$52</c:f>
              <c:numCache>
                <c:formatCode>#\ ##0.0</c:formatCode>
                <c:ptCount val="43"/>
                <c:pt idx="0">
                  <c:v>100</c:v>
                </c:pt>
                <c:pt idx="1">
                  <c:v>99.538163578357825</c:v>
                </c:pt>
                <c:pt idx="2">
                  <c:v>99.346308230081618</c:v>
                </c:pt>
                <c:pt idx="3">
                  <c:v>99.717211392020388</c:v>
                </c:pt>
                <c:pt idx="4">
                  <c:v>99.709364026623319</c:v>
                </c:pt>
                <c:pt idx="5">
                  <c:v>99.957534077872339</c:v>
                </c:pt>
                <c:pt idx="6">
                  <c:v>99.886193386468278</c:v>
                </c:pt>
                <c:pt idx="7">
                  <c:v>99.965384705317945</c:v>
                </c:pt>
                <c:pt idx="8">
                  <c:v>99.806634798276519</c:v>
                </c:pt>
                <c:pt idx="9">
                  <c:v>100.48904672930885</c:v>
                </c:pt>
                <c:pt idx="10">
                  <c:v>100.65162373255734</c:v>
                </c:pt>
                <c:pt idx="11">
                  <c:v>101.05096504784524</c:v>
                </c:pt>
                <c:pt idx="12">
                  <c:v>101.89678573185368</c:v>
                </c:pt>
                <c:pt idx="13">
                  <c:v>102.34520375575109</c:v>
                </c:pt>
                <c:pt idx="14">
                  <c:v>102.03441235716288</c:v>
                </c:pt>
                <c:pt idx="15">
                  <c:v>101.85655831309867</c:v>
                </c:pt>
                <c:pt idx="16">
                  <c:v>102.42795619970786</c:v>
                </c:pt>
                <c:pt idx="17">
                  <c:v>103.24653702287625</c:v>
                </c:pt>
                <c:pt idx="18">
                  <c:v>102.99452338413792</c:v>
                </c:pt>
                <c:pt idx="19">
                  <c:v>104.11990421713698</c:v>
                </c:pt>
                <c:pt idx="20">
                  <c:v>105.99166902289308</c:v>
                </c:pt>
                <c:pt idx="21">
                  <c:v>105.19939076858151</c:v>
                </c:pt>
                <c:pt idx="22">
                  <c:v>105.20434341550673</c:v>
                </c:pt>
                <c:pt idx="23">
                  <c:v>105.39418507194303</c:v>
                </c:pt>
                <c:pt idx="24">
                  <c:v>106.36566289004629</c:v>
                </c:pt>
                <c:pt idx="25">
                  <c:v>106.83937747199678</c:v>
                </c:pt>
                <c:pt idx="26">
                  <c:v>106.92655665478614</c:v>
                </c:pt>
                <c:pt idx="27">
                  <c:v>107.92276532441282</c:v>
                </c:pt>
                <c:pt idx="28">
                  <c:v>106.11320543745109</c:v>
                </c:pt>
                <c:pt idx="29">
                  <c:v>103.06516238191099</c:v>
                </c:pt>
                <c:pt idx="30">
                  <c:v>106.95640937291114</c:v>
                </c:pt>
                <c:pt idx="31">
                  <c:v>107.3468381720391</c:v>
                </c:pt>
                <c:pt idx="32">
                  <c:v>108.28254922554763</c:v>
                </c:pt>
                <c:pt idx="33">
                  <c:v>111.40450601527745</c:v>
                </c:pt>
                <c:pt idx="34">
                  <c:v>113.2692706941497</c:v>
                </c:pt>
                <c:pt idx="35">
                  <c:v>114.39006287043863</c:v>
                </c:pt>
                <c:pt idx="36">
                  <c:v>114.5074576242515</c:v>
                </c:pt>
                <c:pt idx="37">
                  <c:v>115.73557418323983</c:v>
                </c:pt>
                <c:pt idx="38">
                  <c:v>116.12742551498256</c:v>
                </c:pt>
                <c:pt idx="39">
                  <c:v>116.53535568376357</c:v>
                </c:pt>
                <c:pt idx="40">
                  <c:v>117.40699242400625</c:v>
                </c:pt>
                <c:pt idx="41">
                  <c:v>117.14435130725707</c:v>
                </c:pt>
                <c:pt idx="42">
                  <c:v>116.95490373777324</c:v>
                </c:pt>
              </c:numCache>
            </c:numRef>
          </c:val>
          <c:smooth val="0"/>
          <c:extLst>
            <c:ext xmlns:c16="http://schemas.microsoft.com/office/drawing/2014/chart" uri="{C3380CC4-5D6E-409C-BE32-E72D297353CC}">
              <c16:uniqueId val="{00000002-817E-4B0B-9E4F-4149D2798D3C}"/>
            </c:ext>
          </c:extLst>
        </c:ser>
        <c:ser>
          <c:idx val="3"/>
          <c:order val="3"/>
          <c:tx>
            <c:strRef>
              <c:f>'Données graph 1 et 2'!$AP$8:$AP$9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2'!$AP$10:$AP$52</c:f>
              <c:numCache>
                <c:formatCode>#\ ##0.0</c:formatCode>
                <c:ptCount val="43"/>
                <c:pt idx="0">
                  <c:v>100</c:v>
                </c:pt>
                <c:pt idx="1">
                  <c:v>99.976514996791707</c:v>
                </c:pt>
                <c:pt idx="2">
                  <c:v>100.47105158302301</c:v>
                </c:pt>
                <c:pt idx="3">
                  <c:v>100.6312951970675</c:v>
                </c:pt>
                <c:pt idx="4">
                  <c:v>101.40479010377889</c:v>
                </c:pt>
                <c:pt idx="5">
                  <c:v>100.88680233767437</c:v>
                </c:pt>
                <c:pt idx="6">
                  <c:v>100.4354617545045</c:v>
                </c:pt>
                <c:pt idx="7">
                  <c:v>100.9286165151146</c:v>
                </c:pt>
                <c:pt idx="8">
                  <c:v>100.5451937715043</c:v>
                </c:pt>
                <c:pt idx="9">
                  <c:v>100.88578823425738</c:v>
                </c:pt>
                <c:pt idx="10">
                  <c:v>101.31595464939629</c:v>
                </c:pt>
                <c:pt idx="11">
                  <c:v>101.59911201904927</c:v>
                </c:pt>
                <c:pt idx="12">
                  <c:v>101.70053953507465</c:v>
                </c:pt>
                <c:pt idx="13">
                  <c:v>101.97174619878626</c:v>
                </c:pt>
                <c:pt idx="14">
                  <c:v>101.79464784562001</c:v>
                </c:pt>
                <c:pt idx="15">
                  <c:v>101.63077877174098</c:v>
                </c:pt>
                <c:pt idx="16">
                  <c:v>101.83810746800488</c:v>
                </c:pt>
                <c:pt idx="17">
                  <c:v>101.82345083752232</c:v>
                </c:pt>
                <c:pt idx="18">
                  <c:v>101.79537539179822</c:v>
                </c:pt>
                <c:pt idx="19">
                  <c:v>101.38225947721024</c:v>
                </c:pt>
                <c:pt idx="20">
                  <c:v>101.00800486236932</c:v>
                </c:pt>
                <c:pt idx="21">
                  <c:v>100.32915855669951</c:v>
                </c:pt>
                <c:pt idx="22">
                  <c:v>99.975089430174748</c:v>
                </c:pt>
                <c:pt idx="23">
                  <c:v>100.18786988809229</c:v>
                </c:pt>
                <c:pt idx="24">
                  <c:v>100.45148419063945</c:v>
                </c:pt>
                <c:pt idx="25">
                  <c:v>100.79894936271647</c:v>
                </c:pt>
                <c:pt idx="26">
                  <c:v>101.6345343995475</c:v>
                </c:pt>
                <c:pt idx="27">
                  <c:v>101.81761516694168</c:v>
                </c:pt>
                <c:pt idx="28">
                  <c:v>101.75652131059107</c:v>
                </c:pt>
                <c:pt idx="29">
                  <c:v>100.32461925378581</c:v>
                </c:pt>
                <c:pt idx="30">
                  <c:v>101.51942365582327</c:v>
                </c:pt>
                <c:pt idx="31">
                  <c:v>101.68965012024773</c:v>
                </c:pt>
                <c:pt idx="32">
                  <c:v>102.24049066233827</c:v>
                </c:pt>
                <c:pt idx="33">
                  <c:v>102.49583067423696</c:v>
                </c:pt>
                <c:pt idx="34">
                  <c:v>102.94100375878364</c:v>
                </c:pt>
                <c:pt idx="35">
                  <c:v>103.2714691206599</c:v>
                </c:pt>
                <c:pt idx="36">
                  <c:v>103.18781595973394</c:v>
                </c:pt>
                <c:pt idx="37">
                  <c:v>103.16876039990387</c:v>
                </c:pt>
                <c:pt idx="38">
                  <c:v>103.29565998876097</c:v>
                </c:pt>
                <c:pt idx="39">
                  <c:v>103.75423991302068</c:v>
                </c:pt>
                <c:pt idx="40">
                  <c:v>104.01362402282426</c:v>
                </c:pt>
                <c:pt idx="41">
                  <c:v>103.96973204666597</c:v>
                </c:pt>
                <c:pt idx="42">
                  <c:v>104.49681813186531</c:v>
                </c:pt>
              </c:numCache>
            </c:numRef>
          </c:val>
          <c:smooth val="0"/>
          <c:extLst>
            <c:ext xmlns:c16="http://schemas.microsoft.com/office/drawing/2014/chart" uri="{C3380CC4-5D6E-409C-BE32-E72D297353CC}">
              <c16:uniqueId val="{00000003-817E-4B0B-9E4F-4149D2798D3C}"/>
            </c:ext>
          </c:extLst>
        </c:ser>
        <c:dLbls>
          <c:showLegendKey val="0"/>
          <c:showVal val="0"/>
          <c:showCatName val="0"/>
          <c:showSerName val="0"/>
          <c:showPercent val="0"/>
          <c:showBubbleSize val="0"/>
        </c:dLbls>
        <c:smooth val="0"/>
        <c:axId val="211346944"/>
        <c:axId val="211348480"/>
      </c:lineChart>
      <c:catAx>
        <c:axId val="21134694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348480"/>
        <c:crossesAt val="100"/>
        <c:auto val="0"/>
        <c:lblAlgn val="ctr"/>
        <c:lblOffset val="100"/>
        <c:tickLblSkip val="1"/>
        <c:tickMarkSkip val="1"/>
        <c:noMultiLvlLbl val="0"/>
      </c:catAx>
      <c:valAx>
        <c:axId val="211348480"/>
        <c:scaling>
          <c:orientation val="minMax"/>
          <c:max val="120"/>
          <c:min val="90"/>
        </c:scaling>
        <c:delete val="0"/>
        <c:axPos val="l"/>
        <c:majorGridlines>
          <c:spPr>
            <a:ln>
              <a:prstDash val="sysDash"/>
            </a:ln>
          </c:spPr>
        </c:majorGridlines>
        <c:numFmt formatCode="#,##0" sourceLinked="0"/>
        <c:majorTickMark val="out"/>
        <c:minorTickMark val="none"/>
        <c:tickLblPos val="nextTo"/>
        <c:crossAx val="21134694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5578887233E-2"/>
          <c:y val="0.22043642331944532"/>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D241-4CB6-8EDA-9CAD4D8A8F99}"/>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41-4CB6-8EDA-9CAD4D8A8F99}"/>
                </c:ext>
              </c:extLst>
            </c:dLbl>
            <c:dLbl>
              <c:idx val="2"/>
              <c:layout>
                <c:manualLayout>
                  <c:x val="1.8655296040950989E-3"/>
                  <c:y val="-5.7495270042804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41-4CB6-8EDA-9CAD4D8A8F99}"/>
                </c:ext>
              </c:extLst>
            </c:dLbl>
            <c:dLbl>
              <c:idx val="3"/>
              <c:layout>
                <c:manualLayout>
                  <c:x val="3.6904096670682899E-3"/>
                  <c:y val="-7.9129161942845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41-4CB6-8EDA-9CAD4D8A8F99}"/>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graph4'!$CP$51:$CT$51</c:f>
              <c:numCache>
                <c:formatCode>#,##0</c:formatCode>
                <c:ptCount val="5"/>
                <c:pt idx="0">
                  <c:v>480</c:v>
                </c:pt>
                <c:pt idx="1">
                  <c:v>-170</c:v>
                </c:pt>
                <c:pt idx="2">
                  <c:v>630</c:v>
                </c:pt>
                <c:pt idx="3">
                  <c:v>180</c:v>
                </c:pt>
                <c:pt idx="4">
                  <c:v>-40</c:v>
                </c:pt>
              </c:numCache>
            </c:numRef>
          </c:val>
          <c:extLst>
            <c:ext xmlns:c16="http://schemas.microsoft.com/office/drawing/2014/chart" uri="{C3380CC4-5D6E-409C-BE32-E72D297353CC}">
              <c16:uniqueId val="{00000004-D241-4CB6-8EDA-9CAD4D8A8F99}"/>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5-D241-4CB6-8EDA-9CAD4D8A8F99}"/>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41-4CB6-8EDA-9CAD4D8A8F99}"/>
                </c:ext>
              </c:extLst>
            </c:dLbl>
            <c:dLbl>
              <c:idx val="1"/>
              <c:layout>
                <c:manualLayout>
                  <c:x val="-6.9158262581718621E-5"/>
                  <c:y val="-2.2408575479747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41-4CB6-8EDA-9CAD4D8A8F99}"/>
                </c:ext>
              </c:extLst>
            </c:dLbl>
            <c:dLbl>
              <c:idx val="2"/>
              <c:layout>
                <c:manualLayout>
                  <c:x val="-1.6871577654028946E-3"/>
                  <c:y val="-2.27969312077257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241-4CB6-8EDA-9CAD4D8A8F99}"/>
                </c:ext>
              </c:extLst>
            </c:dLbl>
            <c:dLbl>
              <c:idx val="3"/>
              <c:layout>
                <c:manualLayout>
                  <c:x val="1.7993704753625093E-3"/>
                  <c:y val="-2.7099586755525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241-4CB6-8EDA-9CAD4D8A8F99}"/>
                </c:ext>
              </c:extLst>
            </c:dLbl>
            <c:dLbl>
              <c:idx val="4"/>
              <c:layout>
                <c:manualLayout>
                  <c:x val="0"/>
                  <c:y val="8.923100788132582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41-4CB6-8EDA-9CAD4D8A8F99}"/>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graph4'!$CV$51:$CZ$51</c:f>
              <c:numCache>
                <c:formatCode>#,##0</c:formatCode>
                <c:ptCount val="5"/>
                <c:pt idx="0">
                  <c:v>140</c:v>
                </c:pt>
                <c:pt idx="1">
                  <c:v>-100</c:v>
                </c:pt>
                <c:pt idx="2">
                  <c:v>100</c:v>
                </c:pt>
                <c:pt idx="3">
                  <c:v>-20</c:v>
                </c:pt>
                <c:pt idx="4">
                  <c:v>170</c:v>
                </c:pt>
              </c:numCache>
            </c:numRef>
          </c:val>
          <c:extLst>
            <c:ext xmlns:c16="http://schemas.microsoft.com/office/drawing/2014/chart" uri="{C3380CC4-5D6E-409C-BE32-E72D297353CC}">
              <c16:uniqueId val="{0000000A-D241-4CB6-8EDA-9CAD4D8A8F99}"/>
            </c:ext>
          </c:extLst>
        </c:ser>
        <c:ser>
          <c:idx val="2"/>
          <c:order val="2"/>
          <c:tx>
            <c:v>Total</c:v>
          </c:tx>
          <c:spPr>
            <a:noFill/>
          </c:spPr>
          <c:invertIfNegative val="0"/>
          <c:dLbls>
            <c:dLbl>
              <c:idx val="0"/>
              <c:layout>
                <c:manualLayout>
                  <c:x val="-1.6646302137822144E-3"/>
                  <c:y val="0.115998188504452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241-4CB6-8EDA-9CAD4D8A8F99}"/>
                </c:ext>
              </c:extLst>
            </c:dLbl>
            <c:dLbl>
              <c:idx val="1"/>
              <c:layout>
                <c:manualLayout>
                  <c:x val="-1.1476299882239926E-4"/>
                  <c:y val="2.61907742446070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241-4CB6-8EDA-9CAD4D8A8F99}"/>
                </c:ext>
              </c:extLst>
            </c:dLbl>
            <c:dLbl>
              <c:idx val="2"/>
              <c:layout>
                <c:manualLayout>
                  <c:x val="3.2534601752557848E-3"/>
                  <c:y val="0.1319317581997637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241-4CB6-8EDA-9CAD4D8A8F99}"/>
                </c:ext>
              </c:extLst>
            </c:dLbl>
            <c:dLbl>
              <c:idx val="3"/>
              <c:layout>
                <c:manualLayout>
                  <c:x val="1.8406001453096601E-3"/>
                  <c:y val="1.962139177268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241-4CB6-8EDA-9CAD4D8A8F99}"/>
                </c:ext>
              </c:extLst>
            </c:dLbl>
            <c:dLbl>
              <c:idx val="4"/>
              <c:layout>
                <c:manualLayout>
                  <c:x val="1.7993704753625093E-3"/>
                  <c:y val="-7.38955334753014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241-4CB6-8EDA-9CAD4D8A8F99}"/>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graph4'!$CJ$51:$CN$51</c:f>
              <c:numCache>
                <c:formatCode>#,##0</c:formatCode>
                <c:ptCount val="5"/>
                <c:pt idx="0">
                  <c:v>630</c:v>
                </c:pt>
                <c:pt idx="1">
                  <c:v>-270</c:v>
                </c:pt>
                <c:pt idx="2">
                  <c:v>730</c:v>
                </c:pt>
                <c:pt idx="3">
                  <c:v>160</c:v>
                </c:pt>
                <c:pt idx="4">
                  <c:v>130</c:v>
                </c:pt>
              </c:numCache>
            </c:numRef>
          </c:val>
          <c:extLst>
            <c:ext xmlns:c16="http://schemas.microsoft.com/office/drawing/2014/chart" uri="{C3380CC4-5D6E-409C-BE32-E72D297353CC}">
              <c16:uniqueId val="{00000010-D241-4CB6-8EDA-9CAD4D8A8F99}"/>
            </c:ext>
          </c:extLst>
        </c:ser>
        <c:dLbls>
          <c:showLegendKey val="0"/>
          <c:showVal val="0"/>
          <c:showCatName val="0"/>
          <c:showSerName val="0"/>
          <c:showPercent val="0"/>
          <c:showBubbleSize val="0"/>
        </c:dLbls>
        <c:gapWidth val="150"/>
        <c:overlap val="100"/>
        <c:axId val="212008960"/>
        <c:axId val="212010496"/>
      </c:barChart>
      <c:catAx>
        <c:axId val="21200896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212010496"/>
        <c:crosses val="autoZero"/>
        <c:auto val="1"/>
        <c:lblAlgn val="ctr"/>
        <c:lblOffset val="100"/>
        <c:noMultiLvlLbl val="0"/>
      </c:catAx>
      <c:valAx>
        <c:axId val="212010496"/>
        <c:scaling>
          <c:orientation val="minMax"/>
          <c:max val="800"/>
          <c:min val="-400"/>
        </c:scaling>
        <c:delete val="0"/>
        <c:axPos val="l"/>
        <c:majorGridlines>
          <c:spPr>
            <a:ln>
              <a:prstDash val="sysDot"/>
            </a:ln>
          </c:spPr>
        </c:majorGridlines>
        <c:numFmt formatCode="[Red][&lt;0]\-&quot;&quot;0&quot;&quot;;[Blue][&gt;0]\+&quot;&quot;0&quot;&quot;;0" sourceLinked="0"/>
        <c:majorTickMark val="out"/>
        <c:minorTickMark val="none"/>
        <c:tickLblPos val="nextTo"/>
        <c:crossAx val="212008960"/>
        <c:crosses val="autoZero"/>
        <c:crossBetween val="between"/>
        <c:majorUnit val="2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baseline="0">
                <a:effectLst/>
              </a:rPr>
              <a:t>Evolution des DPAE par type de contrat, </a:t>
            </a:r>
            <a:endParaRPr lang="fr-FR" sz="1400" b="1">
              <a:effectLst/>
            </a:endParaRPr>
          </a:p>
          <a:p>
            <a:pPr>
              <a:defRPr sz="1000" b="0" i="0" u="none" strike="noStrike" baseline="0">
                <a:solidFill>
                  <a:srgbClr val="000000"/>
                </a:solidFill>
                <a:latin typeface="Calibri"/>
                <a:ea typeface="Calibri"/>
                <a:cs typeface="Calibri"/>
              </a:defRPr>
            </a:pPr>
            <a:r>
              <a:rPr lang="fr-FR" sz="1400" b="1" i="0" baseline="0">
                <a:effectLst/>
              </a:rPr>
              <a:t>dans le Var</a:t>
            </a:r>
            <a:endParaRPr lang="fr-FR" sz="1400" b="1">
              <a:effectLst/>
            </a:endParaRPr>
          </a:p>
          <a:p>
            <a:pPr>
              <a:defRPr sz="1000" b="0" i="0" u="none" strike="noStrike" baseline="0">
                <a:solidFill>
                  <a:srgbClr val="000000"/>
                </a:solidFill>
                <a:latin typeface="Calibri"/>
                <a:ea typeface="Calibri"/>
                <a:cs typeface="Calibri"/>
              </a:defRPr>
            </a:pPr>
            <a:r>
              <a:rPr lang="fr-FR" sz="1200" b="0" i="1" baseline="0">
                <a:effectLst/>
              </a:rPr>
              <a:t>(données CVS, base 100 au 1</a:t>
            </a:r>
            <a:r>
              <a:rPr lang="fr-FR" sz="1200" b="0" i="1" baseline="30000">
                <a:effectLst/>
              </a:rPr>
              <a:t>er</a:t>
            </a:r>
            <a:r>
              <a:rPr lang="fr-FR" sz="1200" b="0" i="1" baseline="0">
                <a:effectLst/>
              </a:rPr>
              <a:t> trimestre 2013)</a:t>
            </a:r>
            <a:endParaRPr lang="fr-FR" sz="1200">
              <a:effectLst/>
            </a:endParaRPr>
          </a:p>
        </c:rich>
      </c:tx>
      <c:layout>
        <c:manualLayout>
          <c:xMode val="edge"/>
          <c:yMode val="edge"/>
          <c:x val="0.29091766691218929"/>
          <c:y val="0"/>
        </c:manualLayout>
      </c:layout>
      <c:overlay val="0"/>
      <c:spPr>
        <a:solidFill>
          <a:sysClr val="window" lastClr="FFFFFF"/>
        </a:solidFill>
        <a:ln w="25400">
          <a:noFill/>
        </a:ln>
      </c:spPr>
    </c:title>
    <c:autoTitleDeleted val="0"/>
    <c:plotArea>
      <c:layout>
        <c:manualLayout>
          <c:layoutTarget val="inner"/>
          <c:xMode val="edge"/>
          <c:yMode val="edge"/>
          <c:x val="7.7799010301577903E-2"/>
          <c:y val="0.21001566315074691"/>
          <c:w val="0.86019971469329792"/>
          <c:h val="0.68328684786054095"/>
        </c:manualLayout>
      </c:layout>
      <c:lineChart>
        <c:grouping val="standard"/>
        <c:varyColors val="0"/>
        <c:ser>
          <c:idx val="1"/>
          <c:order val="0"/>
          <c:tx>
            <c:v>CDD de plus d'un mois</c:v>
          </c:tx>
          <c:spPr>
            <a:ln w="25400"/>
          </c:spPr>
          <c:marker>
            <c:symbol val="none"/>
          </c:marker>
          <c:cat>
            <c:strRef>
              <c:f>'Dep 04'!$F$2:$F$44</c:f>
              <c:strCache>
                <c:ptCount val="43"/>
                <c:pt idx="0">
                  <c:v>2013T1</c:v>
                </c:pt>
                <c:pt idx="1">
                  <c:v>2013T2</c:v>
                </c:pt>
                <c:pt idx="2">
                  <c:v>2013T3</c:v>
                </c:pt>
                <c:pt idx="3">
                  <c:v>2013T4</c:v>
                </c:pt>
                <c:pt idx="4">
                  <c:v>2014T1</c:v>
                </c:pt>
                <c:pt idx="5">
                  <c:v>2014T2</c:v>
                </c:pt>
                <c:pt idx="6">
                  <c:v>2014T3</c:v>
                </c:pt>
                <c:pt idx="7">
                  <c:v>2014T4</c:v>
                </c:pt>
                <c:pt idx="8">
                  <c:v>2015T1</c:v>
                </c:pt>
                <c:pt idx="9">
                  <c:v>2015T2</c:v>
                </c:pt>
                <c:pt idx="10">
                  <c:v>2015T3</c:v>
                </c:pt>
                <c:pt idx="11">
                  <c:v>2015T4</c:v>
                </c:pt>
                <c:pt idx="12">
                  <c:v>2016T1</c:v>
                </c:pt>
                <c:pt idx="13">
                  <c:v>2016T2</c:v>
                </c:pt>
                <c:pt idx="14">
                  <c:v>2016T3</c:v>
                </c:pt>
                <c:pt idx="15">
                  <c:v>2016T4</c:v>
                </c:pt>
                <c:pt idx="16">
                  <c:v>2017T1</c:v>
                </c:pt>
                <c:pt idx="17">
                  <c:v>2017T2</c:v>
                </c:pt>
                <c:pt idx="18">
                  <c:v>2017T3</c:v>
                </c:pt>
                <c:pt idx="19">
                  <c:v>2017T4</c:v>
                </c:pt>
                <c:pt idx="20">
                  <c:v>2018T1</c:v>
                </c:pt>
                <c:pt idx="21">
                  <c:v>2018T2</c:v>
                </c:pt>
                <c:pt idx="22">
                  <c:v>2018T3</c:v>
                </c:pt>
                <c:pt idx="23">
                  <c:v>2018T4</c:v>
                </c:pt>
                <c:pt idx="24">
                  <c:v>2019T1</c:v>
                </c:pt>
                <c:pt idx="25">
                  <c:v>2019T2</c:v>
                </c:pt>
                <c:pt idx="26">
                  <c:v>2019T3</c:v>
                </c:pt>
                <c:pt idx="27">
                  <c:v>2019T4</c:v>
                </c:pt>
                <c:pt idx="28">
                  <c:v>2020T1</c:v>
                </c:pt>
                <c:pt idx="29">
                  <c:v>2020T2</c:v>
                </c:pt>
                <c:pt idx="30">
                  <c:v>2020T3</c:v>
                </c:pt>
                <c:pt idx="31">
                  <c:v>2020T4</c:v>
                </c:pt>
                <c:pt idx="32">
                  <c:v>2021T1</c:v>
                </c:pt>
                <c:pt idx="33">
                  <c:v>2021T2</c:v>
                </c:pt>
                <c:pt idx="34">
                  <c:v>2021T3</c:v>
                </c:pt>
                <c:pt idx="35">
                  <c:v>2021T4</c:v>
                </c:pt>
                <c:pt idx="36">
                  <c:v>2022T1</c:v>
                </c:pt>
                <c:pt idx="37">
                  <c:v>2022T2</c:v>
                </c:pt>
                <c:pt idx="38">
                  <c:v>2022T3</c:v>
                </c:pt>
                <c:pt idx="39">
                  <c:v>2022T4</c:v>
                </c:pt>
                <c:pt idx="40">
                  <c:v>2023T1</c:v>
                </c:pt>
                <c:pt idx="41">
                  <c:v>2023T2</c:v>
                </c:pt>
                <c:pt idx="42">
                  <c:v>2023T3</c:v>
                </c:pt>
              </c:strCache>
            </c:strRef>
          </c:cat>
          <c:val>
            <c:numRef>
              <c:f>'Dep 83'!$G$2:$G$44</c:f>
              <c:numCache>
                <c:formatCode>General</c:formatCode>
                <c:ptCount val="43"/>
                <c:pt idx="0">
                  <c:v>100</c:v>
                </c:pt>
                <c:pt idx="1">
                  <c:v>95.189080589678696</c:v>
                </c:pt>
                <c:pt idx="2">
                  <c:v>98.089429052715175</c:v>
                </c:pt>
                <c:pt idx="3">
                  <c:v>94.366964687460936</c:v>
                </c:pt>
                <c:pt idx="4">
                  <c:v>91.839947134101251</c:v>
                </c:pt>
                <c:pt idx="5">
                  <c:v>102.33874155509623</c:v>
                </c:pt>
                <c:pt idx="6">
                  <c:v>97.174524040032907</c:v>
                </c:pt>
                <c:pt idx="7">
                  <c:v>98.375344784140879</c:v>
                </c:pt>
                <c:pt idx="8">
                  <c:v>101.91025127293321</c:v>
                </c:pt>
                <c:pt idx="9">
                  <c:v>103.88714416993329</c:v>
                </c:pt>
                <c:pt idx="10">
                  <c:v>103.96736837186027</c:v>
                </c:pt>
                <c:pt idx="11">
                  <c:v>107.17994789157392</c:v>
                </c:pt>
                <c:pt idx="12">
                  <c:v>114.39409814625994</c:v>
                </c:pt>
                <c:pt idx="13">
                  <c:v>106.61788526042795</c:v>
                </c:pt>
                <c:pt idx="14">
                  <c:v>112.97285536468368</c:v>
                </c:pt>
                <c:pt idx="15">
                  <c:v>117.67060521416093</c:v>
                </c:pt>
                <c:pt idx="16">
                  <c:v>113.73797020928882</c:v>
                </c:pt>
                <c:pt idx="17">
                  <c:v>112.97082946426936</c:v>
                </c:pt>
                <c:pt idx="18">
                  <c:v>111.48824593393034</c:v>
                </c:pt>
                <c:pt idx="19">
                  <c:v>115.91592715749586</c:v>
                </c:pt>
                <c:pt idx="20">
                  <c:v>126.58001404019879</c:v>
                </c:pt>
                <c:pt idx="21">
                  <c:v>114.28504223375997</c:v>
                </c:pt>
                <c:pt idx="22">
                  <c:v>117.12181673795372</c:v>
                </c:pt>
                <c:pt idx="23">
                  <c:v>123.2312401188113</c:v>
                </c:pt>
                <c:pt idx="24">
                  <c:v>121.28055418062378</c:v>
                </c:pt>
                <c:pt idx="25">
                  <c:v>119.87584492098414</c:v>
                </c:pt>
                <c:pt idx="26">
                  <c:v>119.37973187874317</c:v>
                </c:pt>
                <c:pt idx="27">
                  <c:v>119.67123500315225</c:v>
                </c:pt>
                <c:pt idx="28">
                  <c:v>113.46588462505747</c:v>
                </c:pt>
                <c:pt idx="29">
                  <c:v>75.025902198938255</c:v>
                </c:pt>
                <c:pt idx="30">
                  <c:v>124.17298245699449</c:v>
                </c:pt>
                <c:pt idx="31">
                  <c:v>95.01074183106644</c:v>
                </c:pt>
                <c:pt idx="32">
                  <c:v>94.265557414701661</c:v>
                </c:pt>
                <c:pt idx="33">
                  <c:v>123.4778134311584</c:v>
                </c:pt>
                <c:pt idx="34">
                  <c:v>138.31297951265839</c:v>
                </c:pt>
                <c:pt idx="35">
                  <c:v>132.71438886252278</c:v>
                </c:pt>
                <c:pt idx="36">
                  <c:v>130.12459244075418</c:v>
                </c:pt>
                <c:pt idx="37">
                  <c:v>132.34008228231303</c:v>
                </c:pt>
                <c:pt idx="38">
                  <c:v>134.44875363861314</c:v>
                </c:pt>
                <c:pt idx="39">
                  <c:v>138.30448302240922</c:v>
                </c:pt>
                <c:pt idx="40">
                  <c:v>132.22352917768967</c:v>
                </c:pt>
                <c:pt idx="41">
                  <c:v>127.91513038913797</c:v>
                </c:pt>
                <c:pt idx="42">
                  <c:v>131.75694939771162</c:v>
                </c:pt>
              </c:numCache>
            </c:numRef>
          </c:val>
          <c:smooth val="0"/>
          <c:extLst>
            <c:ext xmlns:c16="http://schemas.microsoft.com/office/drawing/2014/chart" uri="{C3380CC4-5D6E-409C-BE32-E72D297353CC}">
              <c16:uniqueId val="{00000000-CB0F-4DD8-887B-70FE7C68C4A1}"/>
            </c:ext>
          </c:extLst>
        </c:ser>
        <c:ser>
          <c:idx val="0"/>
          <c:order val="1"/>
          <c:tx>
            <c:v>CDI</c:v>
          </c:tx>
          <c:spPr>
            <a:ln w="25400"/>
          </c:spPr>
          <c:marker>
            <c:symbol val="none"/>
          </c:marker>
          <c:cat>
            <c:strRef>
              <c:f>'Dep 04'!$F$2:$F$44</c:f>
              <c:strCache>
                <c:ptCount val="43"/>
                <c:pt idx="0">
                  <c:v>2013T1</c:v>
                </c:pt>
                <c:pt idx="1">
                  <c:v>2013T2</c:v>
                </c:pt>
                <c:pt idx="2">
                  <c:v>2013T3</c:v>
                </c:pt>
                <c:pt idx="3">
                  <c:v>2013T4</c:v>
                </c:pt>
                <c:pt idx="4">
                  <c:v>2014T1</c:v>
                </c:pt>
                <c:pt idx="5">
                  <c:v>2014T2</c:v>
                </c:pt>
                <c:pt idx="6">
                  <c:v>2014T3</c:v>
                </c:pt>
                <c:pt idx="7">
                  <c:v>2014T4</c:v>
                </c:pt>
                <c:pt idx="8">
                  <c:v>2015T1</c:v>
                </c:pt>
                <c:pt idx="9">
                  <c:v>2015T2</c:v>
                </c:pt>
                <c:pt idx="10">
                  <c:v>2015T3</c:v>
                </c:pt>
                <c:pt idx="11">
                  <c:v>2015T4</c:v>
                </c:pt>
                <c:pt idx="12">
                  <c:v>2016T1</c:v>
                </c:pt>
                <c:pt idx="13">
                  <c:v>2016T2</c:v>
                </c:pt>
                <c:pt idx="14">
                  <c:v>2016T3</c:v>
                </c:pt>
                <c:pt idx="15">
                  <c:v>2016T4</c:v>
                </c:pt>
                <c:pt idx="16">
                  <c:v>2017T1</c:v>
                </c:pt>
                <c:pt idx="17">
                  <c:v>2017T2</c:v>
                </c:pt>
                <c:pt idx="18">
                  <c:v>2017T3</c:v>
                </c:pt>
                <c:pt idx="19">
                  <c:v>2017T4</c:v>
                </c:pt>
                <c:pt idx="20">
                  <c:v>2018T1</c:v>
                </c:pt>
                <c:pt idx="21">
                  <c:v>2018T2</c:v>
                </c:pt>
                <c:pt idx="22">
                  <c:v>2018T3</c:v>
                </c:pt>
                <c:pt idx="23">
                  <c:v>2018T4</c:v>
                </c:pt>
                <c:pt idx="24">
                  <c:v>2019T1</c:v>
                </c:pt>
                <c:pt idx="25">
                  <c:v>2019T2</c:v>
                </c:pt>
                <c:pt idx="26">
                  <c:v>2019T3</c:v>
                </c:pt>
                <c:pt idx="27">
                  <c:v>2019T4</c:v>
                </c:pt>
                <c:pt idx="28">
                  <c:v>2020T1</c:v>
                </c:pt>
                <c:pt idx="29">
                  <c:v>2020T2</c:v>
                </c:pt>
                <c:pt idx="30">
                  <c:v>2020T3</c:v>
                </c:pt>
                <c:pt idx="31">
                  <c:v>2020T4</c:v>
                </c:pt>
                <c:pt idx="32">
                  <c:v>2021T1</c:v>
                </c:pt>
                <c:pt idx="33">
                  <c:v>2021T2</c:v>
                </c:pt>
                <c:pt idx="34">
                  <c:v>2021T3</c:v>
                </c:pt>
                <c:pt idx="35">
                  <c:v>2021T4</c:v>
                </c:pt>
                <c:pt idx="36">
                  <c:v>2022T1</c:v>
                </c:pt>
                <c:pt idx="37">
                  <c:v>2022T2</c:v>
                </c:pt>
                <c:pt idx="38">
                  <c:v>2022T3</c:v>
                </c:pt>
                <c:pt idx="39">
                  <c:v>2022T4</c:v>
                </c:pt>
                <c:pt idx="40">
                  <c:v>2023T1</c:v>
                </c:pt>
                <c:pt idx="41">
                  <c:v>2023T2</c:v>
                </c:pt>
                <c:pt idx="42">
                  <c:v>2023T3</c:v>
                </c:pt>
              </c:strCache>
            </c:strRef>
          </c:cat>
          <c:val>
            <c:numRef>
              <c:f>'Dep 83'!$H$2:$H$44</c:f>
              <c:numCache>
                <c:formatCode>General</c:formatCode>
                <c:ptCount val="43"/>
                <c:pt idx="0">
                  <c:v>100</c:v>
                </c:pt>
                <c:pt idx="1">
                  <c:v>97.510338389139889</c:v>
                </c:pt>
                <c:pt idx="2">
                  <c:v>98.917727386320038</c:v>
                </c:pt>
                <c:pt idx="3">
                  <c:v>98.897618624678856</c:v>
                </c:pt>
                <c:pt idx="4">
                  <c:v>96.14956051813671</c:v>
                </c:pt>
                <c:pt idx="5">
                  <c:v>97.553047510393228</c:v>
                </c:pt>
                <c:pt idx="6">
                  <c:v>95.505580349184655</c:v>
                </c:pt>
                <c:pt idx="7">
                  <c:v>93.734296186209392</c:v>
                </c:pt>
                <c:pt idx="8">
                  <c:v>93.355497537202879</c:v>
                </c:pt>
                <c:pt idx="9">
                  <c:v>96.364098005563406</c:v>
                </c:pt>
                <c:pt idx="10">
                  <c:v>97.448290148935854</c:v>
                </c:pt>
                <c:pt idx="11">
                  <c:v>104.72114534104303</c:v>
                </c:pt>
                <c:pt idx="12">
                  <c:v>105.44402417853773</c:v>
                </c:pt>
                <c:pt idx="13">
                  <c:v>112.47161311979896</c:v>
                </c:pt>
                <c:pt idx="14">
                  <c:v>108.34791851164702</c:v>
                </c:pt>
                <c:pt idx="15">
                  <c:v>115.41316742375491</c:v>
                </c:pt>
                <c:pt idx="16">
                  <c:v>112.04378108790149</c:v>
                </c:pt>
                <c:pt idx="17">
                  <c:v>120.00425282130978</c:v>
                </c:pt>
                <c:pt idx="18">
                  <c:v>125.55186709673364</c:v>
                </c:pt>
                <c:pt idx="19">
                  <c:v>126.17962553188184</c:v>
                </c:pt>
                <c:pt idx="20">
                  <c:v>135.49156242358134</c:v>
                </c:pt>
                <c:pt idx="21">
                  <c:v>131.96500533251253</c:v>
                </c:pt>
                <c:pt idx="22">
                  <c:v>136.12182245787324</c:v>
                </c:pt>
                <c:pt idx="23">
                  <c:v>133.6708826516448</c:v>
                </c:pt>
                <c:pt idx="24">
                  <c:v>137.25874111026027</c:v>
                </c:pt>
                <c:pt idx="25">
                  <c:v>134.05608614523643</c:v>
                </c:pt>
                <c:pt idx="26">
                  <c:v>136.20360995934101</c:v>
                </c:pt>
                <c:pt idx="27">
                  <c:v>144.21911964343826</c:v>
                </c:pt>
                <c:pt idx="28">
                  <c:v>131.26506956568247</c:v>
                </c:pt>
                <c:pt idx="29">
                  <c:v>76.76074816527148</c:v>
                </c:pt>
                <c:pt idx="30">
                  <c:v>139.57056213049222</c:v>
                </c:pt>
                <c:pt idx="31">
                  <c:v>116.99478659162696</c:v>
                </c:pt>
                <c:pt idx="32">
                  <c:v>121.69713864787659</c:v>
                </c:pt>
                <c:pt idx="33">
                  <c:v>153.5079250859813</c:v>
                </c:pt>
                <c:pt idx="34">
                  <c:v>159.14541724703759</c:v>
                </c:pt>
                <c:pt idx="35">
                  <c:v>164.72112756954027</c:v>
                </c:pt>
                <c:pt idx="36">
                  <c:v>167.48389592303965</c:v>
                </c:pt>
                <c:pt idx="37">
                  <c:v>169.15789593658783</c:v>
                </c:pt>
                <c:pt idx="38">
                  <c:v>171.54930095372117</c:v>
                </c:pt>
                <c:pt idx="39">
                  <c:v>176.42623706931843</c:v>
                </c:pt>
                <c:pt idx="40">
                  <c:v>172.6034278665249</c:v>
                </c:pt>
                <c:pt idx="41">
                  <c:v>173.11273192187096</c:v>
                </c:pt>
                <c:pt idx="42">
                  <c:v>169.21861468521752</c:v>
                </c:pt>
              </c:numCache>
            </c:numRef>
          </c:val>
          <c:smooth val="0"/>
          <c:extLst>
            <c:ext xmlns:c16="http://schemas.microsoft.com/office/drawing/2014/chart" uri="{C3380CC4-5D6E-409C-BE32-E72D297353CC}">
              <c16:uniqueId val="{00000001-CB0F-4DD8-887B-70FE7C68C4A1}"/>
            </c:ext>
          </c:extLst>
        </c:ser>
        <c:ser>
          <c:idx val="2"/>
          <c:order val="2"/>
          <c:tx>
            <c:v>Total</c:v>
          </c:tx>
          <c:spPr>
            <a:ln w="25400">
              <a:solidFill>
                <a:schemeClr val="tx1">
                  <a:lumMod val="50000"/>
                  <a:lumOff val="50000"/>
                </a:schemeClr>
              </a:solidFill>
            </a:ln>
          </c:spPr>
          <c:marker>
            <c:symbol val="none"/>
          </c:marker>
          <c:cat>
            <c:strRef>
              <c:f>'Dep 04'!$F$2:$F$44</c:f>
              <c:strCache>
                <c:ptCount val="43"/>
                <c:pt idx="0">
                  <c:v>2013T1</c:v>
                </c:pt>
                <c:pt idx="1">
                  <c:v>2013T2</c:v>
                </c:pt>
                <c:pt idx="2">
                  <c:v>2013T3</c:v>
                </c:pt>
                <c:pt idx="3">
                  <c:v>2013T4</c:v>
                </c:pt>
                <c:pt idx="4">
                  <c:v>2014T1</c:v>
                </c:pt>
                <c:pt idx="5">
                  <c:v>2014T2</c:v>
                </c:pt>
                <c:pt idx="6">
                  <c:v>2014T3</c:v>
                </c:pt>
                <c:pt idx="7">
                  <c:v>2014T4</c:v>
                </c:pt>
                <c:pt idx="8">
                  <c:v>2015T1</c:v>
                </c:pt>
                <c:pt idx="9">
                  <c:v>2015T2</c:v>
                </c:pt>
                <c:pt idx="10">
                  <c:v>2015T3</c:v>
                </c:pt>
                <c:pt idx="11">
                  <c:v>2015T4</c:v>
                </c:pt>
                <c:pt idx="12">
                  <c:v>2016T1</c:v>
                </c:pt>
                <c:pt idx="13">
                  <c:v>2016T2</c:v>
                </c:pt>
                <c:pt idx="14">
                  <c:v>2016T3</c:v>
                </c:pt>
                <c:pt idx="15">
                  <c:v>2016T4</c:v>
                </c:pt>
                <c:pt idx="16">
                  <c:v>2017T1</c:v>
                </c:pt>
                <c:pt idx="17">
                  <c:v>2017T2</c:v>
                </c:pt>
                <c:pt idx="18">
                  <c:v>2017T3</c:v>
                </c:pt>
                <c:pt idx="19">
                  <c:v>2017T4</c:v>
                </c:pt>
                <c:pt idx="20">
                  <c:v>2018T1</c:v>
                </c:pt>
                <c:pt idx="21">
                  <c:v>2018T2</c:v>
                </c:pt>
                <c:pt idx="22">
                  <c:v>2018T3</c:v>
                </c:pt>
                <c:pt idx="23">
                  <c:v>2018T4</c:v>
                </c:pt>
                <c:pt idx="24">
                  <c:v>2019T1</c:v>
                </c:pt>
                <c:pt idx="25">
                  <c:v>2019T2</c:v>
                </c:pt>
                <c:pt idx="26">
                  <c:v>2019T3</c:v>
                </c:pt>
                <c:pt idx="27">
                  <c:v>2019T4</c:v>
                </c:pt>
                <c:pt idx="28">
                  <c:v>2020T1</c:v>
                </c:pt>
                <c:pt idx="29">
                  <c:v>2020T2</c:v>
                </c:pt>
                <c:pt idx="30">
                  <c:v>2020T3</c:v>
                </c:pt>
                <c:pt idx="31">
                  <c:v>2020T4</c:v>
                </c:pt>
                <c:pt idx="32">
                  <c:v>2021T1</c:v>
                </c:pt>
                <c:pt idx="33">
                  <c:v>2021T2</c:v>
                </c:pt>
                <c:pt idx="34">
                  <c:v>2021T3</c:v>
                </c:pt>
                <c:pt idx="35">
                  <c:v>2021T4</c:v>
                </c:pt>
                <c:pt idx="36">
                  <c:v>2022T1</c:v>
                </c:pt>
                <c:pt idx="37">
                  <c:v>2022T2</c:v>
                </c:pt>
                <c:pt idx="38">
                  <c:v>2022T3</c:v>
                </c:pt>
                <c:pt idx="39">
                  <c:v>2022T4</c:v>
                </c:pt>
                <c:pt idx="40">
                  <c:v>2023T1</c:v>
                </c:pt>
                <c:pt idx="41">
                  <c:v>2023T2</c:v>
                </c:pt>
                <c:pt idx="42">
                  <c:v>2023T3</c:v>
                </c:pt>
              </c:strCache>
            </c:strRef>
          </c:cat>
          <c:val>
            <c:numRef>
              <c:f>'Dep 83'!$I$2:$I$44</c:f>
              <c:numCache>
                <c:formatCode>General</c:formatCode>
                <c:ptCount val="43"/>
                <c:pt idx="0">
                  <c:v>100</c:v>
                </c:pt>
                <c:pt idx="1">
                  <c:v>96.000761957300824</c:v>
                </c:pt>
                <c:pt idx="2">
                  <c:v>98.379062683402637</c:v>
                </c:pt>
                <c:pt idx="3">
                  <c:v>95.951212410758714</c:v>
                </c:pt>
                <c:pt idx="4">
                  <c:v>93.346902926038055</c:v>
                </c:pt>
                <c:pt idx="5">
                  <c:v>100.6653131715159</c:v>
                </c:pt>
                <c:pt idx="6">
                  <c:v>96.59093935685533</c:v>
                </c:pt>
                <c:pt idx="7">
                  <c:v>96.752495019653622</c:v>
                </c:pt>
                <c:pt idx="8">
                  <c:v>98.918884172949788</c:v>
                </c:pt>
                <c:pt idx="9">
                  <c:v>101.25653743560265</c:v>
                </c:pt>
                <c:pt idx="10">
                  <c:v>101.68782220131121</c:v>
                </c:pt>
                <c:pt idx="11">
                  <c:v>106.32017082700533</c:v>
                </c:pt>
                <c:pt idx="12">
                  <c:v>111.2644982025888</c:v>
                </c:pt>
                <c:pt idx="13">
                  <c:v>108.66477631909662</c:v>
                </c:pt>
                <c:pt idx="14">
                  <c:v>111.35563944368165</c:v>
                </c:pt>
                <c:pt idx="15">
                  <c:v>116.88123998576449</c:v>
                </c:pt>
                <c:pt idx="16">
                  <c:v>113.14555787862164</c:v>
                </c:pt>
                <c:pt idx="17">
                  <c:v>115.43022828280347</c:v>
                </c:pt>
                <c:pt idx="18">
                  <c:v>116.40591568254392</c:v>
                </c:pt>
                <c:pt idx="19">
                  <c:v>119.50486619533834</c:v>
                </c:pt>
                <c:pt idx="20">
                  <c:v>129.6961426240785</c:v>
                </c:pt>
                <c:pt idx="21">
                  <c:v>120.46724941076343</c:v>
                </c:pt>
                <c:pt idx="22">
                  <c:v>123.76560728597137</c:v>
                </c:pt>
                <c:pt idx="23">
                  <c:v>126.88170209270464</c:v>
                </c:pt>
                <c:pt idx="24">
                  <c:v>126.86769604060149</c:v>
                </c:pt>
                <c:pt idx="25">
                  <c:v>124.83429356584573</c:v>
                </c:pt>
                <c:pt idx="26">
                  <c:v>125.26258916944882</c:v>
                </c:pt>
                <c:pt idx="27">
                  <c:v>128.25496946887273</c:v>
                </c:pt>
                <c:pt idx="28">
                  <c:v>119.6897804708869</c:v>
                </c:pt>
                <c:pt idx="29">
                  <c:v>75.632531133860496</c:v>
                </c:pt>
                <c:pt idx="30">
                  <c:v>129.55710158859472</c:v>
                </c:pt>
                <c:pt idx="31">
                  <c:v>102.69797050564958</c:v>
                </c:pt>
                <c:pt idx="32">
                  <c:v>103.85764295407999</c:v>
                </c:pt>
                <c:pt idx="33">
                  <c:v>133.97853511036598</c:v>
                </c:pt>
                <c:pt idx="34">
                  <c:v>145.59752220975506</c:v>
                </c:pt>
                <c:pt idx="35">
                  <c:v>143.90628381398673</c:v>
                </c:pt>
                <c:pt idx="36">
                  <c:v>143.18813521094987</c:v>
                </c:pt>
                <c:pt idx="37">
                  <c:v>145.21428063576397</c:v>
                </c:pt>
                <c:pt idx="38">
                  <c:v>147.42181634248271</c:v>
                </c:pt>
                <c:pt idx="39">
                  <c:v>151.63463423100484</c:v>
                </c:pt>
                <c:pt idx="40">
                  <c:v>146.34329278163085</c:v>
                </c:pt>
                <c:pt idx="41">
                  <c:v>143.71951499210803</c:v>
                </c:pt>
                <c:pt idx="42">
                  <c:v>144.85628533576346</c:v>
                </c:pt>
              </c:numCache>
            </c:numRef>
          </c:val>
          <c:smooth val="0"/>
          <c:extLst>
            <c:ext xmlns:c16="http://schemas.microsoft.com/office/drawing/2014/chart" uri="{C3380CC4-5D6E-409C-BE32-E72D297353CC}">
              <c16:uniqueId val="{00000002-CB0F-4DD8-887B-70FE7C68C4A1}"/>
            </c:ext>
          </c:extLst>
        </c:ser>
        <c:dLbls>
          <c:showLegendKey val="0"/>
          <c:showVal val="0"/>
          <c:showCatName val="0"/>
          <c:showSerName val="0"/>
          <c:showPercent val="0"/>
          <c:showBubbleSize val="0"/>
        </c:dLbls>
        <c:smooth val="0"/>
        <c:axId val="210598528"/>
        <c:axId val="212083072"/>
      </c:lineChart>
      <c:catAx>
        <c:axId val="210598528"/>
        <c:scaling>
          <c:orientation val="minMax"/>
        </c:scaling>
        <c:delete val="0"/>
        <c:axPos val="b"/>
        <c:majorGridlines>
          <c:spPr>
            <a:ln w="3175">
              <a:solidFill>
                <a:srgbClr val="969696"/>
              </a:solidFill>
              <a:prstDash val="sysDash"/>
            </a:ln>
          </c:spPr>
        </c:majorGridlines>
        <c:numFmt formatCode="General" sourceLinked="1"/>
        <c:majorTickMark val="none"/>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212083072"/>
        <c:crossesAt val="100"/>
        <c:auto val="0"/>
        <c:lblAlgn val="ctr"/>
        <c:lblOffset val="100"/>
        <c:tickLblSkip val="4"/>
        <c:tickMarkSkip val="4"/>
        <c:noMultiLvlLbl val="0"/>
      </c:catAx>
      <c:valAx>
        <c:axId val="212083072"/>
        <c:scaling>
          <c:orientation val="minMax"/>
          <c:max val="180"/>
          <c:min val="7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10598528"/>
        <c:crossesAt val="1"/>
        <c:crossBetween val="midCat"/>
        <c:majorUnit val="10"/>
        <c:minorUnit val="0.2"/>
      </c:valAx>
      <c:spPr>
        <a:ln>
          <a:solidFill>
            <a:schemeClr val="bg1">
              <a:lumMod val="50000"/>
            </a:schemeClr>
          </a:solidFill>
        </a:ln>
      </c:spPr>
    </c:plotArea>
    <c:legend>
      <c:legendPos val="t"/>
      <c:overlay val="0"/>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6528659724"/>
          <c:y val="1.6256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GRAPHIQUE_stocks_bénéf'!$BD$3:$BE$57</c:f>
              <c:multiLvlStrCache>
                <c:ptCount val="55"/>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GRAPHIQUE_stocks_bénéf'!$BF$3:$BF$57</c:f>
              <c:numCache>
                <c:formatCode>#,##0</c:formatCode>
                <c:ptCount val="55"/>
                <c:pt idx="0">
                  <c:v>1515</c:v>
                </c:pt>
                <c:pt idx="1">
                  <c:v>3370</c:v>
                </c:pt>
                <c:pt idx="2">
                  <c:v>4478</c:v>
                </c:pt>
                <c:pt idx="3">
                  <c:v>4439</c:v>
                </c:pt>
                <c:pt idx="4">
                  <c:v>3595</c:v>
                </c:pt>
                <c:pt idx="5">
                  <c:v>2711</c:v>
                </c:pt>
                <c:pt idx="6">
                  <c:v>2112</c:v>
                </c:pt>
                <c:pt idx="7">
                  <c:v>2921</c:v>
                </c:pt>
                <c:pt idx="8">
                  <c:v>3871</c:v>
                </c:pt>
                <c:pt idx="9">
                  <c:v>3959</c:v>
                </c:pt>
                <c:pt idx="10">
                  <c:v>3559</c:v>
                </c:pt>
                <c:pt idx="11">
                  <c:v>3312</c:v>
                </c:pt>
                <c:pt idx="12">
                  <c:v>3214</c:v>
                </c:pt>
                <c:pt idx="13">
                  <c:v>3221</c:v>
                </c:pt>
                <c:pt idx="14">
                  <c:v>3018</c:v>
                </c:pt>
                <c:pt idx="15">
                  <c:v>3392</c:v>
                </c:pt>
                <c:pt idx="16">
                  <c:v>3431</c:v>
                </c:pt>
                <c:pt idx="17">
                  <c:v>3515</c:v>
                </c:pt>
                <c:pt idx="18">
                  <c:v>3221</c:v>
                </c:pt>
                <c:pt idx="19">
                  <c:v>3158</c:v>
                </c:pt>
                <c:pt idx="20">
                  <c:v>3335</c:v>
                </c:pt>
                <c:pt idx="21">
                  <c:v>3434</c:v>
                </c:pt>
                <c:pt idx="22">
                  <c:v>3413</c:v>
                </c:pt>
                <c:pt idx="23">
                  <c:v>3591</c:v>
                </c:pt>
                <c:pt idx="24">
                  <c:v>3695</c:v>
                </c:pt>
                <c:pt idx="25">
                  <c:v>3707</c:v>
                </c:pt>
                <c:pt idx="26">
                  <c:v>3581</c:v>
                </c:pt>
                <c:pt idx="27">
                  <c:v>3593</c:v>
                </c:pt>
                <c:pt idx="28">
                  <c:v>3642</c:v>
                </c:pt>
                <c:pt idx="29">
                  <c:v>3499</c:v>
                </c:pt>
                <c:pt idx="30">
                  <c:v>2483</c:v>
                </c:pt>
                <c:pt idx="31">
                  <c:v>1852</c:v>
                </c:pt>
                <c:pt idx="32">
                  <c:v>1641</c:v>
                </c:pt>
                <c:pt idx="33">
                  <c:v>1406</c:v>
                </c:pt>
                <c:pt idx="34">
                  <c:v>1478</c:v>
                </c:pt>
                <c:pt idx="35">
                  <c:v>1487</c:v>
                </c:pt>
                <c:pt idx="36">
                  <c:v>1562</c:v>
                </c:pt>
                <c:pt idx="37">
                  <c:v>1597</c:v>
                </c:pt>
                <c:pt idx="38">
                  <c:v>1613</c:v>
                </c:pt>
                <c:pt idx="39">
                  <c:v>1403</c:v>
                </c:pt>
                <c:pt idx="40">
                  <c:v>1364</c:v>
                </c:pt>
                <c:pt idx="41">
                  <c:v>1203</c:v>
                </c:pt>
                <c:pt idx="42">
                  <c:v>1159</c:v>
                </c:pt>
                <c:pt idx="43">
                  <c:v>1158</c:v>
                </c:pt>
                <c:pt idx="44">
                  <c:v>1195</c:v>
                </c:pt>
                <c:pt idx="45">
                  <c:v>1208</c:v>
                </c:pt>
                <c:pt idx="46">
                  <c:v>1224</c:v>
                </c:pt>
                <c:pt idx="47">
                  <c:v>1303</c:v>
                </c:pt>
                <c:pt idx="48">
                  <c:v>1296</c:v>
                </c:pt>
                <c:pt idx="49">
                  <c:v>1172</c:v>
                </c:pt>
                <c:pt idx="50">
                  <c:v>806</c:v>
                </c:pt>
                <c:pt idx="51">
                  <c:v>591</c:v>
                </c:pt>
                <c:pt idx="52">
                  <c:v>443</c:v>
                </c:pt>
                <c:pt idx="53">
                  <c:v>422</c:v>
                </c:pt>
                <c:pt idx="54">
                  <c:v>426</c:v>
                </c:pt>
              </c:numCache>
            </c:numRef>
          </c:val>
          <c:extLst>
            <c:ext xmlns:c16="http://schemas.microsoft.com/office/drawing/2014/chart" uri="{C3380CC4-5D6E-409C-BE32-E72D297353CC}">
              <c16:uniqueId val="{00000000-9FAB-4178-BED9-6CD14E97481D}"/>
            </c:ext>
          </c:extLst>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GRAPHIQUE_stocks_bénéf'!$BD$3:$BE$57</c:f>
              <c:multiLvlStrCache>
                <c:ptCount val="55"/>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GRAPHIQUE_stocks_bénéf'!$BI$3:$BI$57</c:f>
              <c:numCache>
                <c:formatCode>#,##0</c:formatCode>
                <c:ptCount val="55"/>
                <c:pt idx="0">
                  <c:v>946</c:v>
                </c:pt>
                <c:pt idx="1">
                  <c:v>1786</c:v>
                </c:pt>
                <c:pt idx="2">
                  <c:v>1486</c:v>
                </c:pt>
                <c:pt idx="3">
                  <c:v>1254</c:v>
                </c:pt>
                <c:pt idx="4">
                  <c:v>1122</c:v>
                </c:pt>
                <c:pt idx="5">
                  <c:v>918</c:v>
                </c:pt>
                <c:pt idx="6">
                  <c:v>915</c:v>
                </c:pt>
                <c:pt idx="7">
                  <c:v>1016</c:v>
                </c:pt>
                <c:pt idx="8">
                  <c:v>902</c:v>
                </c:pt>
                <c:pt idx="9">
                  <c:v>604</c:v>
                </c:pt>
                <c:pt idx="10">
                  <c:v>460</c:v>
                </c:pt>
                <c:pt idx="11">
                  <c:v>327</c:v>
                </c:pt>
                <c:pt idx="12">
                  <c:v>245</c:v>
                </c:pt>
                <c:pt idx="13">
                  <c:v>265</c:v>
                </c:pt>
                <c:pt idx="14">
                  <c:v>282</c:v>
                </c:pt>
                <c:pt idx="15">
                  <c:v>338</c:v>
                </c:pt>
                <c:pt idx="16">
                  <c:v>417</c:v>
                </c:pt>
                <c:pt idx="17">
                  <c:v>380</c:v>
                </c:pt>
                <c:pt idx="18">
                  <c:v>331</c:v>
                </c:pt>
                <c:pt idx="19">
                  <c:v>355</c:v>
                </c:pt>
                <c:pt idx="20">
                  <c:v>402</c:v>
                </c:pt>
                <c:pt idx="21">
                  <c:v>569</c:v>
                </c:pt>
                <c:pt idx="22">
                  <c:v>657</c:v>
                </c:pt>
                <c:pt idx="23">
                  <c:v>746</c:v>
                </c:pt>
                <c:pt idx="24">
                  <c:v>887</c:v>
                </c:pt>
                <c:pt idx="25">
                  <c:v>805</c:v>
                </c:pt>
                <c:pt idx="26">
                  <c:v>623</c:v>
                </c:pt>
                <c:pt idx="27">
                  <c:v>542</c:v>
                </c:pt>
                <c:pt idx="28">
                  <c:v>507</c:v>
                </c:pt>
                <c:pt idx="29">
                  <c:v>396</c:v>
                </c:pt>
                <c:pt idx="30">
                  <c:v>294</c:v>
                </c:pt>
                <c:pt idx="31">
                  <c:v>192</c:v>
                </c:pt>
                <c:pt idx="32">
                  <c:v>66</c:v>
                </c:pt>
                <c:pt idx="33">
                  <c:v>5</c:v>
                </c:pt>
                <c:pt idx="34">
                  <c:v>0</c:v>
                </c:pt>
                <c:pt idx="35">
                  <c:v>1</c:v>
                </c:pt>
                <c:pt idx="36">
                  <c:v>2</c:v>
                </c:pt>
                <c:pt idx="37">
                  <c:v>3</c:v>
                </c:pt>
                <c:pt idx="38">
                  <c:v>0</c:v>
                </c:pt>
                <c:pt idx="39">
                  <c:v>1</c:v>
                </c:pt>
                <c:pt idx="40">
                  <c:v>1</c:v>
                </c:pt>
                <c:pt idx="41">
                  <c:v>1</c:v>
                </c:pt>
                <c:pt idx="42">
                  <c:v>1</c:v>
                </c:pt>
                <c:pt idx="43">
                  <c:v>36</c:v>
                </c:pt>
                <c:pt idx="44">
                  <c:v>196</c:v>
                </c:pt>
                <c:pt idx="45">
                  <c:v>371</c:v>
                </c:pt>
                <c:pt idx="46">
                  <c:v>478</c:v>
                </c:pt>
                <c:pt idx="47">
                  <c:v>601</c:v>
                </c:pt>
                <c:pt idx="48">
                  <c:v>688</c:v>
                </c:pt>
                <c:pt idx="49">
                  <c:v>552</c:v>
                </c:pt>
                <c:pt idx="50">
                  <c:v>377</c:v>
                </c:pt>
                <c:pt idx="51">
                  <c:v>309</c:v>
                </c:pt>
                <c:pt idx="52">
                  <c:v>254</c:v>
                </c:pt>
                <c:pt idx="53">
                  <c:v>244</c:v>
                </c:pt>
                <c:pt idx="54">
                  <c:v>233</c:v>
                </c:pt>
              </c:numCache>
            </c:numRef>
          </c:val>
          <c:extLst>
            <c:ext xmlns:c16="http://schemas.microsoft.com/office/drawing/2014/chart" uri="{C3380CC4-5D6E-409C-BE32-E72D297353CC}">
              <c16:uniqueId val="{00000001-9FAB-4178-BED9-6CD14E97481D}"/>
            </c:ext>
          </c:extLst>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GRAPHIQUE_stocks_bénéf'!$BD$3:$BE$57</c:f>
              <c:multiLvlStrCache>
                <c:ptCount val="55"/>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GRAPHIQUE_stocks_bénéf'!$BL$3:$BL$57</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238</c:v>
                </c:pt>
                <c:pt idx="13">
                  <c:v>444</c:v>
                </c:pt>
                <c:pt idx="14">
                  <c:v>788</c:v>
                </c:pt>
                <c:pt idx="15">
                  <c:v>1142</c:v>
                </c:pt>
                <c:pt idx="16">
                  <c:v>1383</c:v>
                </c:pt>
                <c:pt idx="17">
                  <c:v>1484</c:v>
                </c:pt>
                <c:pt idx="18">
                  <c:v>1561</c:v>
                </c:pt>
                <c:pt idx="19">
                  <c:v>1706</c:v>
                </c:pt>
                <c:pt idx="20">
                  <c:v>1772</c:v>
                </c:pt>
                <c:pt idx="21">
                  <c:v>1837</c:v>
                </c:pt>
                <c:pt idx="22">
                  <c:v>1875</c:v>
                </c:pt>
                <c:pt idx="23">
                  <c:v>1950</c:v>
                </c:pt>
                <c:pt idx="24">
                  <c:v>1935</c:v>
                </c:pt>
                <c:pt idx="25">
                  <c:v>1913</c:v>
                </c:pt>
                <c:pt idx="26">
                  <c:v>1803</c:v>
                </c:pt>
                <c:pt idx="27">
                  <c:v>1683</c:v>
                </c:pt>
                <c:pt idx="28">
                  <c:v>1680</c:v>
                </c:pt>
                <c:pt idx="29">
                  <c:v>1546</c:v>
                </c:pt>
                <c:pt idx="30">
                  <c:v>1235</c:v>
                </c:pt>
                <c:pt idx="31">
                  <c:v>1028</c:v>
                </c:pt>
                <c:pt idx="32">
                  <c:v>816</c:v>
                </c:pt>
                <c:pt idx="33">
                  <c:v>657</c:v>
                </c:pt>
                <c:pt idx="34">
                  <c:v>498</c:v>
                </c:pt>
                <c:pt idx="35">
                  <c:v>369</c:v>
                </c:pt>
                <c:pt idx="36">
                  <c:v>278</c:v>
                </c:pt>
                <c:pt idx="37">
                  <c:v>216</c:v>
                </c:pt>
                <c:pt idx="38">
                  <c:v>143</c:v>
                </c:pt>
                <c:pt idx="39">
                  <c:v>90</c:v>
                </c:pt>
                <c:pt idx="40">
                  <c:v>22</c:v>
                </c:pt>
                <c:pt idx="41">
                  <c:v>3</c:v>
                </c:pt>
                <c:pt idx="42">
                  <c:v>0</c:v>
                </c:pt>
                <c:pt idx="43">
                  <c:v>0</c:v>
                </c:pt>
                <c:pt idx="44">
                  <c:v>0</c:v>
                </c:pt>
                <c:pt idx="45">
                  <c:v>0</c:v>
                </c:pt>
                <c:pt idx="46">
                  <c:v>0</c:v>
                </c:pt>
                <c:pt idx="47">
                  <c:v>0</c:v>
                </c:pt>
                <c:pt idx="48">
                  <c:v>0</c:v>
                </c:pt>
                <c:pt idx="49">
                  <c:v>0</c:v>
                </c:pt>
                <c:pt idx="50">
                  <c:v>0</c:v>
                </c:pt>
                <c:pt idx="51">
                  <c:v>0</c:v>
                </c:pt>
                <c:pt idx="52">
                  <c:v>0</c:v>
                </c:pt>
                <c:pt idx="53">
                  <c:v>0</c:v>
                </c:pt>
                <c:pt idx="54">
                  <c:v>0</c:v>
                </c:pt>
              </c:numCache>
            </c:numRef>
          </c:val>
          <c:extLst>
            <c:ext xmlns:c16="http://schemas.microsoft.com/office/drawing/2014/chart" uri="{C3380CC4-5D6E-409C-BE32-E72D297353CC}">
              <c16:uniqueId val="{00000002-9FAB-4178-BED9-6CD14E97481D}"/>
            </c:ext>
          </c:extLst>
        </c:ser>
        <c:ser>
          <c:idx val="0"/>
          <c:order val="3"/>
          <c:tx>
            <c:strRef>
              <c:f>'Données GRAPHIQUE_stocks_bénéf'!$BM$2</c:f>
              <c:strCache>
                <c:ptCount val="1"/>
                <c:pt idx="0">
                  <c:v>CDDI *</c:v>
                </c:pt>
              </c:strCache>
            </c:strRef>
          </c:tx>
          <c:spPr>
            <a:solidFill>
              <a:srgbClr val="FFFF00">
                <a:alpha val="70000"/>
              </a:srgbClr>
            </a:solidFill>
            <a:ln w="25400">
              <a:noFill/>
            </a:ln>
          </c:spPr>
          <c:cat>
            <c:multiLvlStrRef>
              <c:f>'Données GRAPHIQUE_stocks_bénéf'!$BD$3:$BE$57</c:f>
              <c:multiLvlStrCache>
                <c:ptCount val="55"/>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GRAPHIQUE_stocks_bénéf'!$BM$3:$BM$57</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781</c:v>
                </c:pt>
                <c:pt idx="21">
                  <c:v>831</c:v>
                </c:pt>
                <c:pt idx="22">
                  <c:v>806</c:v>
                </c:pt>
                <c:pt idx="23">
                  <c:v>809</c:v>
                </c:pt>
                <c:pt idx="24">
                  <c:v>807</c:v>
                </c:pt>
                <c:pt idx="25">
                  <c:v>812</c:v>
                </c:pt>
                <c:pt idx="26">
                  <c:v>876</c:v>
                </c:pt>
                <c:pt idx="27">
                  <c:v>860</c:v>
                </c:pt>
                <c:pt idx="28">
                  <c:v>832</c:v>
                </c:pt>
                <c:pt idx="29">
                  <c:v>870</c:v>
                </c:pt>
                <c:pt idx="30">
                  <c:v>872</c:v>
                </c:pt>
                <c:pt idx="31">
                  <c:v>957</c:v>
                </c:pt>
                <c:pt idx="32">
                  <c:v>900</c:v>
                </c:pt>
                <c:pt idx="33">
                  <c:v>904</c:v>
                </c:pt>
                <c:pt idx="34">
                  <c:v>871</c:v>
                </c:pt>
                <c:pt idx="35">
                  <c:v>919</c:v>
                </c:pt>
                <c:pt idx="36">
                  <c:v>866</c:v>
                </c:pt>
                <c:pt idx="37">
                  <c:v>850</c:v>
                </c:pt>
                <c:pt idx="38">
                  <c:v>818</c:v>
                </c:pt>
                <c:pt idx="39">
                  <c:v>855</c:v>
                </c:pt>
                <c:pt idx="40">
                  <c:v>841</c:v>
                </c:pt>
                <c:pt idx="41">
                  <c:v>810</c:v>
                </c:pt>
                <c:pt idx="42">
                  <c:v>863</c:v>
                </c:pt>
                <c:pt idx="43">
                  <c:v>897</c:v>
                </c:pt>
                <c:pt idx="44">
                  <c:v>859</c:v>
                </c:pt>
                <c:pt idx="45">
                  <c:v>905</c:v>
                </c:pt>
                <c:pt idx="46">
                  <c:v>920</c:v>
                </c:pt>
                <c:pt idx="47">
                  <c:v>1000</c:v>
                </c:pt>
                <c:pt idx="48">
                  <c:v>1010</c:v>
                </c:pt>
                <c:pt idx="49">
                  <c:v>1049</c:v>
                </c:pt>
                <c:pt idx="50">
                  <c:v>956</c:v>
                </c:pt>
                <c:pt idx="51">
                  <c:v>1012</c:v>
                </c:pt>
                <c:pt idx="52">
                  <c:v>977</c:v>
                </c:pt>
                <c:pt idx="53">
                  <c:v>1003</c:v>
                </c:pt>
                <c:pt idx="54">
                  <c:v>1017</c:v>
                </c:pt>
              </c:numCache>
            </c:numRef>
          </c:val>
          <c:extLst>
            <c:ext xmlns:c16="http://schemas.microsoft.com/office/drawing/2014/chart" uri="{C3380CC4-5D6E-409C-BE32-E72D297353CC}">
              <c16:uniqueId val="{00000003-9FAB-4178-BED9-6CD14E97481D}"/>
            </c:ext>
          </c:extLst>
        </c:ser>
        <c:dLbls>
          <c:showLegendKey val="0"/>
          <c:showVal val="0"/>
          <c:showCatName val="0"/>
          <c:showSerName val="0"/>
          <c:showPercent val="0"/>
          <c:showBubbleSize val="0"/>
        </c:dLbls>
        <c:axId val="839076511"/>
        <c:axId val="1"/>
      </c:areaChart>
      <c:catAx>
        <c:axId val="839076511"/>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tickLblSkip val="1"/>
        <c:noMultiLvlLbl val="0"/>
      </c:catAx>
      <c:valAx>
        <c:axId val="1"/>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839076511"/>
        <c:crosses val="autoZero"/>
        <c:crossBetween val="between"/>
        <c:majorUnit val="2000"/>
      </c:valAx>
    </c:plotArea>
    <c:legend>
      <c:legendPos val="b"/>
      <c:layout>
        <c:manualLayout>
          <c:xMode val="edge"/>
          <c:yMode val="edge"/>
          <c:x val="0.30111707306747948"/>
          <c:y val="9.0325501312335951E-2"/>
          <c:w val="0.39376852087037506"/>
          <c:h val="3.8710929133858277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800" b="1" i="0" baseline="0">
                <a:effectLst/>
              </a:rPr>
              <a:t>Stock de bénéficiaires de contrats d'apprentissage dans le Var</a:t>
            </a:r>
          </a:p>
          <a:p>
            <a:pPr>
              <a:defRPr sz="1000" b="0" i="0" u="none" strike="noStrike" baseline="0">
                <a:solidFill>
                  <a:srgbClr val="000000"/>
                </a:solidFill>
                <a:latin typeface="Calibri"/>
                <a:ea typeface="Calibri"/>
                <a:cs typeface="Calibri"/>
              </a:defRPr>
            </a:pPr>
            <a:r>
              <a:rPr lang="fr-FR" sz="1400" b="0" i="0" baseline="0">
                <a:effectLst/>
              </a:rPr>
              <a:t>(données brutes, en nombre)</a:t>
            </a:r>
            <a:endParaRPr lang="fr-FR" sz="1200" b="0">
              <a:effectLst/>
            </a:endParaRPr>
          </a:p>
        </c:rich>
      </c:tx>
      <c:layout>
        <c:manualLayout>
          <c:xMode val="edge"/>
          <c:yMode val="edge"/>
          <c:x val="0.16968314138569127"/>
          <c:y val="1.1052633231636867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0"/>
          <c:order val="0"/>
          <c:tx>
            <c:v>Secteur privé</c:v>
          </c:tx>
          <c:spPr>
            <a:ln w="25400">
              <a:noFill/>
            </a:ln>
          </c:spPr>
          <c:cat>
            <c:multiLvlStrRef>
              <c:f>'Graph appr'!$A$2:$B$24</c:f>
              <c:multiLvlStrCache>
                <c:ptCount val="2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lvl>
                <c:lvl>
                  <c:pt idx="0">
                    <c:v>2018</c:v>
                  </c:pt>
                  <c:pt idx="4">
                    <c:v>2019</c:v>
                  </c:pt>
                  <c:pt idx="8">
                    <c:v>2020</c:v>
                  </c:pt>
                  <c:pt idx="12">
                    <c:v>2021</c:v>
                  </c:pt>
                  <c:pt idx="16">
                    <c:v>2022</c:v>
                  </c:pt>
                  <c:pt idx="20">
                    <c:v>2023</c:v>
                  </c:pt>
                </c:lvl>
              </c:multiLvlStrCache>
            </c:multiLvlStrRef>
          </c:cat>
          <c:val>
            <c:numRef>
              <c:f>'Graph appr'!$Q$2:$Q$24</c:f>
              <c:numCache>
                <c:formatCode>#,##0</c:formatCode>
                <c:ptCount val="23"/>
                <c:pt idx="0">
                  <c:v>5292</c:v>
                </c:pt>
                <c:pt idx="1">
                  <c:v>5013</c:v>
                </c:pt>
                <c:pt idx="2">
                  <c:v>4985</c:v>
                </c:pt>
                <c:pt idx="3">
                  <c:v>5441</c:v>
                </c:pt>
                <c:pt idx="4">
                  <c:v>5218</c:v>
                </c:pt>
                <c:pt idx="5">
                  <c:v>5019</c:v>
                </c:pt>
                <c:pt idx="6">
                  <c:v>5284</c:v>
                </c:pt>
                <c:pt idx="7">
                  <c:v>5779</c:v>
                </c:pt>
                <c:pt idx="8">
                  <c:v>5735</c:v>
                </c:pt>
                <c:pt idx="9">
                  <c:v>5519</c:v>
                </c:pt>
                <c:pt idx="10">
                  <c:v>6826</c:v>
                </c:pt>
                <c:pt idx="11">
                  <c:v>8014</c:v>
                </c:pt>
                <c:pt idx="12">
                  <c:v>8392</c:v>
                </c:pt>
                <c:pt idx="13">
                  <c:v>8129</c:v>
                </c:pt>
                <c:pt idx="14">
                  <c:v>9368</c:v>
                </c:pt>
                <c:pt idx="15">
                  <c:v>10283</c:v>
                </c:pt>
                <c:pt idx="16">
                  <c:v>10206</c:v>
                </c:pt>
                <c:pt idx="17">
                  <c:v>9791</c:v>
                </c:pt>
                <c:pt idx="18">
                  <c:v>10542</c:v>
                </c:pt>
                <c:pt idx="19">
                  <c:v>11454</c:v>
                </c:pt>
                <c:pt idx="20">
                  <c:v>11155</c:v>
                </c:pt>
                <c:pt idx="21">
                  <c:v>10554</c:v>
                </c:pt>
                <c:pt idx="22">
                  <c:v>10828</c:v>
                </c:pt>
              </c:numCache>
            </c:numRef>
          </c:val>
          <c:extLst>
            <c:ext xmlns:c16="http://schemas.microsoft.com/office/drawing/2014/chart" uri="{C3380CC4-5D6E-409C-BE32-E72D297353CC}">
              <c16:uniqueId val="{00000000-2753-4099-B25C-7C981E965284}"/>
            </c:ext>
          </c:extLst>
        </c:ser>
        <c:ser>
          <c:idx val="1"/>
          <c:order val="1"/>
          <c:tx>
            <c:v>Secteur public</c:v>
          </c:tx>
          <c:spPr>
            <a:ln w="25400">
              <a:noFill/>
            </a:ln>
          </c:spPr>
          <c:cat>
            <c:multiLvlStrRef>
              <c:f>'Graph appr'!$A$2:$B$24</c:f>
              <c:multiLvlStrCache>
                <c:ptCount val="2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lvl>
                <c:lvl>
                  <c:pt idx="0">
                    <c:v>2018</c:v>
                  </c:pt>
                  <c:pt idx="4">
                    <c:v>2019</c:v>
                  </c:pt>
                  <c:pt idx="8">
                    <c:v>2020</c:v>
                  </c:pt>
                  <c:pt idx="12">
                    <c:v>2021</c:v>
                  </c:pt>
                  <c:pt idx="16">
                    <c:v>2022</c:v>
                  </c:pt>
                  <c:pt idx="20">
                    <c:v>2023</c:v>
                  </c:pt>
                </c:lvl>
              </c:multiLvlStrCache>
            </c:multiLvlStrRef>
          </c:cat>
          <c:val>
            <c:numRef>
              <c:f>'Graph appr'!$R$2:$R$24</c:f>
              <c:numCache>
                <c:formatCode>#,##0</c:formatCode>
                <c:ptCount val="23"/>
                <c:pt idx="0">
                  <c:v>257</c:v>
                </c:pt>
                <c:pt idx="1">
                  <c:v>249</c:v>
                </c:pt>
                <c:pt idx="2">
                  <c:v>203</c:v>
                </c:pt>
                <c:pt idx="3">
                  <c:v>250</c:v>
                </c:pt>
                <c:pt idx="4">
                  <c:v>242</c:v>
                </c:pt>
                <c:pt idx="5">
                  <c:v>240</c:v>
                </c:pt>
                <c:pt idx="6">
                  <c:v>229</c:v>
                </c:pt>
                <c:pt idx="7">
                  <c:v>267</c:v>
                </c:pt>
                <c:pt idx="8">
                  <c:v>263</c:v>
                </c:pt>
                <c:pt idx="9">
                  <c:v>259</c:v>
                </c:pt>
                <c:pt idx="10">
                  <c:v>226</c:v>
                </c:pt>
                <c:pt idx="11">
                  <c:v>285</c:v>
                </c:pt>
                <c:pt idx="12">
                  <c:v>294</c:v>
                </c:pt>
                <c:pt idx="13">
                  <c:v>287</c:v>
                </c:pt>
                <c:pt idx="14">
                  <c:v>252</c:v>
                </c:pt>
                <c:pt idx="15">
                  <c:v>343</c:v>
                </c:pt>
                <c:pt idx="16">
                  <c:v>344</c:v>
                </c:pt>
                <c:pt idx="17">
                  <c:v>337</c:v>
                </c:pt>
                <c:pt idx="18">
                  <c:v>388</c:v>
                </c:pt>
                <c:pt idx="19">
                  <c:v>464</c:v>
                </c:pt>
                <c:pt idx="20">
                  <c:v>463</c:v>
                </c:pt>
                <c:pt idx="21">
                  <c:v>449</c:v>
                </c:pt>
                <c:pt idx="22">
                  <c:v>592</c:v>
                </c:pt>
              </c:numCache>
            </c:numRef>
          </c:val>
          <c:extLst>
            <c:ext xmlns:c16="http://schemas.microsoft.com/office/drawing/2014/chart" uri="{C3380CC4-5D6E-409C-BE32-E72D297353CC}">
              <c16:uniqueId val="{00000001-2753-4099-B25C-7C981E965284}"/>
            </c:ext>
          </c:extLst>
        </c:ser>
        <c:dLbls>
          <c:showLegendKey val="0"/>
          <c:showVal val="0"/>
          <c:showCatName val="0"/>
          <c:showSerName val="0"/>
          <c:showPercent val="0"/>
          <c:showBubbleSize val="0"/>
        </c:dLbls>
        <c:axId val="682349423"/>
        <c:axId val="1"/>
      </c:areaChart>
      <c:catAx>
        <c:axId val="682349423"/>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100"/>
        <c:auto val="0"/>
        <c:lblAlgn val="ctr"/>
        <c:lblOffset val="100"/>
        <c:tickLblSkip val="1"/>
        <c:noMultiLvlLbl val="0"/>
      </c:catAx>
      <c:valAx>
        <c:axId val="1"/>
        <c:scaling>
          <c:orientation val="minMax"/>
          <c:max val="14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682349423"/>
        <c:crosses val="autoZero"/>
        <c:crossBetween val="between"/>
        <c:majorUnit val="2000"/>
      </c:valAx>
    </c:plotArea>
    <c:legend>
      <c:legendPos val="b"/>
      <c:layout>
        <c:manualLayout>
          <c:xMode val="edge"/>
          <c:yMode val="edge"/>
          <c:x val="0.33946336325771209"/>
          <c:y val="0.12541618002657273"/>
          <c:w val="0.32732024041920854"/>
          <c:h val="3.7095417168680811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trim'!$B$127:$C$300</c:f>
              <c:multiLvlStrCache>
                <c:ptCount val="58"/>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pt idx="50">
                    <c:v>T1</c:v>
                  </c:pt>
                  <c:pt idx="51">
                    <c:v>T2</c:v>
                  </c:pt>
                  <c:pt idx="52">
                    <c:v>T3</c:v>
                  </c:pt>
                  <c:pt idx="53">
                    <c:v>T4</c:v>
                  </c:pt>
                  <c:pt idx="54">
                    <c:v>T1</c:v>
                  </c:pt>
                  <c:pt idx="55">
                    <c:v>T2</c:v>
                  </c:pt>
                  <c:pt idx="56">
                    <c:v>T3</c:v>
                  </c:pt>
                  <c:pt idx="57">
                    <c:v>T4</c:v>
                  </c:pt>
                </c:lvl>
                <c:lvl>
                  <c:pt idx="2">
                    <c:v>2014</c:v>
                  </c:pt>
                  <c:pt idx="6">
                    <c:v>2015</c:v>
                  </c:pt>
                  <c:pt idx="10">
                    <c:v>2016</c:v>
                  </c:pt>
                  <c:pt idx="14">
                    <c:v>2017</c:v>
                  </c:pt>
                  <c:pt idx="18">
                    <c:v>2018</c:v>
                  </c:pt>
                  <c:pt idx="22">
                    <c:v>2019</c:v>
                  </c:pt>
                  <c:pt idx="26">
                    <c:v>2020</c:v>
                  </c:pt>
                  <c:pt idx="30">
                    <c:v>2021</c:v>
                  </c:pt>
                  <c:pt idx="34">
                    <c:v>2022</c:v>
                  </c:pt>
                  <c:pt idx="38">
                    <c:v>2023</c:v>
                  </c:pt>
                  <c:pt idx="42">
                    <c:v>2024</c:v>
                  </c:pt>
                  <c:pt idx="46">
                    <c:v>2025</c:v>
                  </c:pt>
                  <c:pt idx="50">
                    <c:v>2026</c:v>
                  </c:pt>
                  <c:pt idx="54">
                    <c:v>2027</c:v>
                  </c:pt>
                </c:lvl>
              </c:multiLvlStrCache>
            </c:multiLvlStrRef>
          </c:cat>
          <c:val>
            <c:numRef>
              <c:f>Données!$C$135:$C$175</c:f>
              <c:numCache>
                <c:formatCode>#\ ##0.0</c:formatCode>
                <c:ptCount val="41"/>
                <c:pt idx="0">
                  <c:v>11.3</c:v>
                </c:pt>
                <c:pt idx="1">
                  <c:v>11.2</c:v>
                </c:pt>
                <c:pt idx="2">
                  <c:v>11.2</c:v>
                </c:pt>
                <c:pt idx="3">
                  <c:v>11.2</c:v>
                </c:pt>
                <c:pt idx="4">
                  <c:v>11.4</c:v>
                </c:pt>
                <c:pt idx="5">
                  <c:v>11.6</c:v>
                </c:pt>
                <c:pt idx="6">
                  <c:v>11.4</c:v>
                </c:pt>
                <c:pt idx="7">
                  <c:v>11.7</c:v>
                </c:pt>
                <c:pt idx="8">
                  <c:v>11.5</c:v>
                </c:pt>
                <c:pt idx="9">
                  <c:v>11.4</c:v>
                </c:pt>
                <c:pt idx="10">
                  <c:v>11.3</c:v>
                </c:pt>
                <c:pt idx="11">
                  <c:v>11.1</c:v>
                </c:pt>
                <c:pt idx="12">
                  <c:v>11</c:v>
                </c:pt>
                <c:pt idx="13">
                  <c:v>11.4</c:v>
                </c:pt>
                <c:pt idx="14">
                  <c:v>10.9</c:v>
                </c:pt>
                <c:pt idx="15">
                  <c:v>10.8</c:v>
                </c:pt>
                <c:pt idx="16">
                  <c:v>10.8</c:v>
                </c:pt>
                <c:pt idx="17">
                  <c:v>10.3</c:v>
                </c:pt>
                <c:pt idx="18">
                  <c:v>10.6</c:v>
                </c:pt>
                <c:pt idx="19">
                  <c:v>10.4</c:v>
                </c:pt>
                <c:pt idx="20">
                  <c:v>10.199999999999999</c:v>
                </c:pt>
                <c:pt idx="21">
                  <c:v>10</c:v>
                </c:pt>
                <c:pt idx="22">
                  <c:v>10.1</c:v>
                </c:pt>
                <c:pt idx="23">
                  <c:v>9.6</c:v>
                </c:pt>
                <c:pt idx="24">
                  <c:v>9.5</c:v>
                </c:pt>
                <c:pt idx="25">
                  <c:v>9.3000000000000007</c:v>
                </c:pt>
                <c:pt idx="26">
                  <c:v>9</c:v>
                </c:pt>
                <c:pt idx="27">
                  <c:v>8.1999999999999993</c:v>
                </c:pt>
                <c:pt idx="28">
                  <c:v>10.1</c:v>
                </c:pt>
                <c:pt idx="29">
                  <c:v>9.1</c:v>
                </c:pt>
                <c:pt idx="30">
                  <c:v>9.3000000000000007</c:v>
                </c:pt>
                <c:pt idx="31">
                  <c:v>9.1</c:v>
                </c:pt>
                <c:pt idx="32">
                  <c:v>8.9</c:v>
                </c:pt>
                <c:pt idx="33">
                  <c:v>8.4</c:v>
                </c:pt>
                <c:pt idx="34">
                  <c:v>8.3000000000000007</c:v>
                </c:pt>
                <c:pt idx="35">
                  <c:v>8.1999999999999993</c:v>
                </c:pt>
                <c:pt idx="36">
                  <c:v>8.1</c:v>
                </c:pt>
                <c:pt idx="37">
                  <c:v>8</c:v>
                </c:pt>
                <c:pt idx="38">
                  <c:v>8</c:v>
                </c:pt>
                <c:pt idx="39">
                  <c:v>7.9</c:v>
                </c:pt>
                <c:pt idx="40">
                  <c:v>8.1</c:v>
                </c:pt>
              </c:numCache>
            </c:numRef>
          </c:val>
          <c:smooth val="0"/>
          <c:extLst>
            <c:ext xmlns:c16="http://schemas.microsoft.com/office/drawing/2014/chart" uri="{C3380CC4-5D6E-409C-BE32-E72D297353CC}">
              <c16:uniqueId val="{00000000-EB05-4059-8523-0CCEB3F936FE}"/>
            </c:ext>
          </c:extLst>
        </c:ser>
        <c:ser>
          <c:idx val="1"/>
          <c:order val="1"/>
          <c:tx>
            <c:v>France métropolitaine</c:v>
          </c:tx>
          <c:spPr>
            <a:ln w="25400">
              <a:solidFill>
                <a:srgbClr val="0000FF"/>
              </a:solidFill>
              <a:prstDash val="solid"/>
            </a:ln>
          </c:spPr>
          <c:marker>
            <c:symbol val="none"/>
          </c:marker>
          <c:cat>
            <c:multiLvlStrRef>
              <c:f>'dates trim'!$B$127:$C$300</c:f>
              <c:multiLvlStrCache>
                <c:ptCount val="58"/>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pt idx="50">
                    <c:v>T1</c:v>
                  </c:pt>
                  <c:pt idx="51">
                    <c:v>T2</c:v>
                  </c:pt>
                  <c:pt idx="52">
                    <c:v>T3</c:v>
                  </c:pt>
                  <c:pt idx="53">
                    <c:v>T4</c:v>
                  </c:pt>
                  <c:pt idx="54">
                    <c:v>T1</c:v>
                  </c:pt>
                  <c:pt idx="55">
                    <c:v>T2</c:v>
                  </c:pt>
                  <c:pt idx="56">
                    <c:v>T3</c:v>
                  </c:pt>
                  <c:pt idx="57">
                    <c:v>T4</c:v>
                  </c:pt>
                </c:lvl>
                <c:lvl>
                  <c:pt idx="2">
                    <c:v>2014</c:v>
                  </c:pt>
                  <c:pt idx="6">
                    <c:v>2015</c:v>
                  </c:pt>
                  <c:pt idx="10">
                    <c:v>2016</c:v>
                  </c:pt>
                  <c:pt idx="14">
                    <c:v>2017</c:v>
                  </c:pt>
                  <c:pt idx="18">
                    <c:v>2018</c:v>
                  </c:pt>
                  <c:pt idx="22">
                    <c:v>2019</c:v>
                  </c:pt>
                  <c:pt idx="26">
                    <c:v>2020</c:v>
                  </c:pt>
                  <c:pt idx="30">
                    <c:v>2021</c:v>
                  </c:pt>
                  <c:pt idx="34">
                    <c:v>2022</c:v>
                  </c:pt>
                  <c:pt idx="38">
                    <c:v>2023</c:v>
                  </c:pt>
                  <c:pt idx="42">
                    <c:v>2024</c:v>
                  </c:pt>
                  <c:pt idx="46">
                    <c:v>2025</c:v>
                  </c:pt>
                  <c:pt idx="50">
                    <c:v>2026</c:v>
                  </c:pt>
                  <c:pt idx="54">
                    <c:v>2027</c:v>
                  </c:pt>
                </c:lvl>
              </c:multiLvlStrCache>
            </c:multiLvlStrRef>
          </c:cat>
          <c:val>
            <c:numRef>
              <c:f>Données!$B$135:$B$175</c:f>
              <c:numCache>
                <c:formatCode>#\ ##0.0</c:formatCode>
                <c:ptCount val="41"/>
                <c:pt idx="0">
                  <c:v>9.9</c:v>
                </c:pt>
                <c:pt idx="1">
                  <c:v>9.8000000000000007</c:v>
                </c:pt>
                <c:pt idx="2">
                  <c:v>9.8000000000000007</c:v>
                </c:pt>
                <c:pt idx="3">
                  <c:v>9.8000000000000007</c:v>
                </c:pt>
                <c:pt idx="4">
                  <c:v>9.9</c:v>
                </c:pt>
                <c:pt idx="5">
                  <c:v>10.1</c:v>
                </c:pt>
                <c:pt idx="6">
                  <c:v>10</c:v>
                </c:pt>
                <c:pt idx="7">
                  <c:v>10.199999999999999</c:v>
                </c:pt>
                <c:pt idx="8">
                  <c:v>10</c:v>
                </c:pt>
                <c:pt idx="9">
                  <c:v>9.9</c:v>
                </c:pt>
                <c:pt idx="10">
                  <c:v>9.9</c:v>
                </c:pt>
                <c:pt idx="11">
                  <c:v>9.6999999999999993</c:v>
                </c:pt>
                <c:pt idx="12">
                  <c:v>9.6</c:v>
                </c:pt>
                <c:pt idx="13">
                  <c:v>9.8000000000000007</c:v>
                </c:pt>
                <c:pt idx="14">
                  <c:v>9.3000000000000007</c:v>
                </c:pt>
                <c:pt idx="15">
                  <c:v>9.1999999999999993</c:v>
                </c:pt>
                <c:pt idx="16">
                  <c:v>9.1999999999999993</c:v>
                </c:pt>
                <c:pt idx="17">
                  <c:v>8.6999999999999993</c:v>
                </c:pt>
                <c:pt idx="18">
                  <c:v>9</c:v>
                </c:pt>
                <c:pt idx="19">
                  <c:v>8.8000000000000007</c:v>
                </c:pt>
                <c:pt idx="20">
                  <c:v>8.6</c:v>
                </c:pt>
                <c:pt idx="21">
                  <c:v>8.5</c:v>
                </c:pt>
                <c:pt idx="22">
                  <c:v>8.5</c:v>
                </c:pt>
                <c:pt idx="23">
                  <c:v>8.1999999999999993</c:v>
                </c:pt>
                <c:pt idx="24">
                  <c:v>8.1</c:v>
                </c:pt>
                <c:pt idx="25">
                  <c:v>7.9</c:v>
                </c:pt>
                <c:pt idx="26">
                  <c:v>7.7</c:v>
                </c:pt>
                <c:pt idx="27">
                  <c:v>7.1</c:v>
                </c:pt>
                <c:pt idx="28">
                  <c:v>8.6999999999999993</c:v>
                </c:pt>
                <c:pt idx="29">
                  <c:v>7.9</c:v>
                </c:pt>
                <c:pt idx="30">
                  <c:v>8</c:v>
                </c:pt>
                <c:pt idx="31">
                  <c:v>7.7</c:v>
                </c:pt>
                <c:pt idx="32">
                  <c:v>7.7</c:v>
                </c:pt>
                <c:pt idx="33">
                  <c:v>7.3</c:v>
                </c:pt>
                <c:pt idx="34">
                  <c:v>7.2</c:v>
                </c:pt>
                <c:pt idx="35">
                  <c:v>7.2</c:v>
                </c:pt>
                <c:pt idx="36">
                  <c:v>7</c:v>
                </c:pt>
                <c:pt idx="37">
                  <c:v>7</c:v>
                </c:pt>
                <c:pt idx="38">
                  <c:v>6.9</c:v>
                </c:pt>
                <c:pt idx="39">
                  <c:v>7</c:v>
                </c:pt>
                <c:pt idx="40">
                  <c:v>7.2</c:v>
                </c:pt>
              </c:numCache>
            </c:numRef>
          </c:val>
          <c:smooth val="0"/>
          <c:extLst>
            <c:ext xmlns:c16="http://schemas.microsoft.com/office/drawing/2014/chart" uri="{C3380CC4-5D6E-409C-BE32-E72D297353CC}">
              <c16:uniqueId val="{00000001-EB05-4059-8523-0CCEB3F936FE}"/>
            </c:ext>
          </c:extLst>
        </c:ser>
        <c:ser>
          <c:idx val="2"/>
          <c:order val="2"/>
          <c:tx>
            <c:strRef>
              <c:f>Données!$H$8</c:f>
              <c:strCache>
                <c:ptCount val="1"/>
                <c:pt idx="0">
                  <c:v>Var</c:v>
                </c:pt>
              </c:strCache>
            </c:strRef>
          </c:tx>
          <c:marker>
            <c:symbol val="none"/>
          </c:marker>
          <c:cat>
            <c:multiLvlStrRef>
              <c:f>'dates trim'!$B$127:$C$300</c:f>
              <c:multiLvlStrCache>
                <c:ptCount val="58"/>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pt idx="50">
                    <c:v>T1</c:v>
                  </c:pt>
                  <c:pt idx="51">
                    <c:v>T2</c:v>
                  </c:pt>
                  <c:pt idx="52">
                    <c:v>T3</c:v>
                  </c:pt>
                  <c:pt idx="53">
                    <c:v>T4</c:v>
                  </c:pt>
                  <c:pt idx="54">
                    <c:v>T1</c:v>
                  </c:pt>
                  <c:pt idx="55">
                    <c:v>T2</c:v>
                  </c:pt>
                  <c:pt idx="56">
                    <c:v>T3</c:v>
                  </c:pt>
                  <c:pt idx="57">
                    <c:v>T4</c:v>
                  </c:pt>
                </c:lvl>
                <c:lvl>
                  <c:pt idx="2">
                    <c:v>2014</c:v>
                  </c:pt>
                  <c:pt idx="6">
                    <c:v>2015</c:v>
                  </c:pt>
                  <c:pt idx="10">
                    <c:v>2016</c:v>
                  </c:pt>
                  <c:pt idx="14">
                    <c:v>2017</c:v>
                  </c:pt>
                  <c:pt idx="18">
                    <c:v>2018</c:v>
                  </c:pt>
                  <c:pt idx="22">
                    <c:v>2019</c:v>
                  </c:pt>
                  <c:pt idx="26">
                    <c:v>2020</c:v>
                  </c:pt>
                  <c:pt idx="30">
                    <c:v>2021</c:v>
                  </c:pt>
                  <c:pt idx="34">
                    <c:v>2022</c:v>
                  </c:pt>
                  <c:pt idx="38">
                    <c:v>2023</c:v>
                  </c:pt>
                  <c:pt idx="42">
                    <c:v>2024</c:v>
                  </c:pt>
                  <c:pt idx="46">
                    <c:v>2025</c:v>
                  </c:pt>
                  <c:pt idx="50">
                    <c:v>2026</c:v>
                  </c:pt>
                  <c:pt idx="54">
                    <c:v>2027</c:v>
                  </c:pt>
                </c:lvl>
              </c:multiLvlStrCache>
            </c:multiLvlStrRef>
          </c:cat>
          <c:val>
            <c:numRef>
              <c:f>Données!$H$135:$H$175</c:f>
              <c:numCache>
                <c:formatCode>#\ ##0.0</c:formatCode>
                <c:ptCount val="41"/>
                <c:pt idx="0">
                  <c:v>10.8</c:v>
                </c:pt>
                <c:pt idx="1">
                  <c:v>10.8</c:v>
                </c:pt>
                <c:pt idx="2">
                  <c:v>10.7</c:v>
                </c:pt>
                <c:pt idx="3">
                  <c:v>10.8</c:v>
                </c:pt>
                <c:pt idx="4">
                  <c:v>11</c:v>
                </c:pt>
                <c:pt idx="5">
                  <c:v>11.1</c:v>
                </c:pt>
                <c:pt idx="6">
                  <c:v>11</c:v>
                </c:pt>
                <c:pt idx="7">
                  <c:v>11.3</c:v>
                </c:pt>
                <c:pt idx="8">
                  <c:v>11.1</c:v>
                </c:pt>
                <c:pt idx="9">
                  <c:v>11</c:v>
                </c:pt>
                <c:pt idx="10">
                  <c:v>10.9</c:v>
                </c:pt>
                <c:pt idx="11">
                  <c:v>10.7</c:v>
                </c:pt>
                <c:pt idx="12">
                  <c:v>10.6</c:v>
                </c:pt>
                <c:pt idx="13">
                  <c:v>10.9</c:v>
                </c:pt>
                <c:pt idx="14">
                  <c:v>10.4</c:v>
                </c:pt>
                <c:pt idx="15">
                  <c:v>10.3</c:v>
                </c:pt>
                <c:pt idx="16">
                  <c:v>10.199999999999999</c:v>
                </c:pt>
                <c:pt idx="17">
                  <c:v>9.8000000000000007</c:v>
                </c:pt>
                <c:pt idx="18">
                  <c:v>10.1</c:v>
                </c:pt>
                <c:pt idx="19">
                  <c:v>9.9</c:v>
                </c:pt>
                <c:pt idx="20">
                  <c:v>9.6999999999999993</c:v>
                </c:pt>
                <c:pt idx="21">
                  <c:v>9.5</c:v>
                </c:pt>
                <c:pt idx="22">
                  <c:v>9.6</c:v>
                </c:pt>
                <c:pt idx="23">
                  <c:v>9.1</c:v>
                </c:pt>
                <c:pt idx="24">
                  <c:v>9</c:v>
                </c:pt>
                <c:pt idx="25">
                  <c:v>8.6999999999999993</c:v>
                </c:pt>
                <c:pt idx="26">
                  <c:v>8.3000000000000007</c:v>
                </c:pt>
                <c:pt idx="27">
                  <c:v>7.8</c:v>
                </c:pt>
                <c:pt idx="28">
                  <c:v>9.4</c:v>
                </c:pt>
                <c:pt idx="29">
                  <c:v>8.3000000000000007</c:v>
                </c:pt>
                <c:pt idx="30">
                  <c:v>8.4</c:v>
                </c:pt>
                <c:pt idx="31">
                  <c:v>8.4</c:v>
                </c:pt>
                <c:pt idx="32">
                  <c:v>8.1</c:v>
                </c:pt>
                <c:pt idx="33">
                  <c:v>7.6</c:v>
                </c:pt>
                <c:pt idx="34">
                  <c:v>7.5</c:v>
                </c:pt>
                <c:pt idx="35">
                  <c:v>7.4</c:v>
                </c:pt>
                <c:pt idx="36">
                  <c:v>7.4</c:v>
                </c:pt>
                <c:pt idx="37">
                  <c:v>7.2</c:v>
                </c:pt>
                <c:pt idx="38">
                  <c:v>7.2</c:v>
                </c:pt>
                <c:pt idx="39">
                  <c:v>7.2</c:v>
                </c:pt>
                <c:pt idx="40">
                  <c:v>7.5</c:v>
                </c:pt>
              </c:numCache>
            </c:numRef>
          </c:val>
          <c:smooth val="0"/>
          <c:extLst>
            <c:ext xmlns:c16="http://schemas.microsoft.com/office/drawing/2014/chart" uri="{C3380CC4-5D6E-409C-BE32-E72D297353CC}">
              <c16:uniqueId val="{00000002-EB05-4059-8523-0CCEB3F936FE}"/>
            </c:ext>
          </c:extLst>
        </c:ser>
        <c:dLbls>
          <c:showLegendKey val="0"/>
          <c:showVal val="0"/>
          <c:showCatName val="0"/>
          <c:showSerName val="0"/>
          <c:showPercent val="0"/>
          <c:showBubbleSize val="0"/>
        </c:dLbls>
        <c:smooth val="0"/>
        <c:axId val="138875648"/>
        <c:axId val="138877184"/>
      </c:lineChart>
      <c:catAx>
        <c:axId val="13887564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38877184"/>
        <c:crosses val="autoZero"/>
        <c:auto val="0"/>
        <c:lblAlgn val="ctr"/>
        <c:lblOffset val="100"/>
        <c:tickLblSkip val="1"/>
        <c:tickMarkSkip val="1"/>
        <c:noMultiLvlLbl val="0"/>
      </c:catAx>
      <c:valAx>
        <c:axId val="138877184"/>
        <c:scaling>
          <c:orientation val="minMax"/>
          <c:max val="12"/>
          <c:min val="6"/>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3887564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extLst>
              <c:ext xmlns:c16="http://schemas.microsoft.com/office/drawing/2014/chart" uri="{C3380CC4-5D6E-409C-BE32-E72D297353CC}">
                <c16:uniqueId val="{00000000-7B8D-469F-AB00-853B37656EF7}"/>
              </c:ext>
            </c:extLst>
          </c:dPt>
          <c:dPt>
            <c:idx val="2"/>
            <c:invertIfNegative val="0"/>
            <c:bubble3D val="0"/>
            <c:spPr>
              <a:solidFill>
                <a:srgbClr val="FF0000"/>
              </a:solidFill>
            </c:spPr>
            <c:extLst>
              <c:ext xmlns:c16="http://schemas.microsoft.com/office/drawing/2014/chart" uri="{C3380CC4-5D6E-409C-BE32-E72D297353CC}">
                <c16:uniqueId val="{00000002-7B8D-469F-AB00-853B37656EF7}"/>
              </c:ext>
            </c:extLst>
          </c:dPt>
          <c:dPt>
            <c:idx val="3"/>
            <c:invertIfNegative val="0"/>
            <c:bubble3D val="0"/>
            <c:spPr>
              <a:solidFill>
                <a:srgbClr val="92D050"/>
              </a:solidFill>
            </c:spPr>
            <c:extLst>
              <c:ext xmlns:c16="http://schemas.microsoft.com/office/drawing/2014/chart" uri="{C3380CC4-5D6E-409C-BE32-E72D297353CC}">
                <c16:uniqueId val="{00000004-7B8D-469F-AB00-853B37656EF7}"/>
              </c:ext>
            </c:extLst>
          </c:dPt>
          <c:dPt>
            <c:idx val="4"/>
            <c:invertIfNegative val="0"/>
            <c:bubble3D val="0"/>
            <c:extLst>
              <c:ext xmlns:c16="http://schemas.microsoft.com/office/drawing/2014/chart" uri="{C3380CC4-5D6E-409C-BE32-E72D297353CC}">
                <c16:uniqueId val="{00000005-7B8D-469F-AB00-853B37656EF7}"/>
              </c:ext>
            </c:extLst>
          </c:dPt>
          <c:dPt>
            <c:idx val="5"/>
            <c:invertIfNegative val="0"/>
            <c:bubble3D val="0"/>
            <c:spPr>
              <a:solidFill>
                <a:srgbClr val="0070C0"/>
              </a:solidFill>
            </c:spPr>
            <c:extLst>
              <c:ext xmlns:c16="http://schemas.microsoft.com/office/drawing/2014/chart" uri="{C3380CC4-5D6E-409C-BE32-E72D297353CC}">
                <c16:uniqueId val="{00000007-7B8D-469F-AB00-853B37656EF7}"/>
              </c:ext>
            </c:extLst>
          </c:dPt>
          <c:dPt>
            <c:idx val="6"/>
            <c:invertIfNegative val="0"/>
            <c:bubble3D val="0"/>
            <c:extLst>
              <c:ext xmlns:c16="http://schemas.microsoft.com/office/drawing/2014/chart" uri="{C3380CC4-5D6E-409C-BE32-E72D297353CC}">
                <c16:uniqueId val="{00000008-7B8D-469F-AB00-853B37656EF7}"/>
              </c:ext>
            </c:extLst>
          </c:dPt>
          <c:dPt>
            <c:idx val="7"/>
            <c:invertIfNegative val="0"/>
            <c:bubble3D val="0"/>
            <c:extLst>
              <c:ext xmlns:c16="http://schemas.microsoft.com/office/drawing/2014/chart" uri="{C3380CC4-5D6E-409C-BE32-E72D297353CC}">
                <c16:uniqueId val="{00000009-7B8D-469F-AB00-853B37656EF7}"/>
              </c:ext>
            </c:extLst>
          </c:dPt>
          <c:dPt>
            <c:idx val="8"/>
            <c:invertIfNegative val="0"/>
            <c:bubble3D val="0"/>
            <c:extLst>
              <c:ext xmlns:c16="http://schemas.microsoft.com/office/drawing/2014/chart" uri="{C3380CC4-5D6E-409C-BE32-E72D297353CC}">
                <c16:uniqueId val="{0000000A-7B8D-469F-AB00-853B37656EF7}"/>
              </c:ext>
            </c:extLst>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8D-469F-AB00-853B37656EF7}"/>
                </c:ext>
              </c:extLst>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8D-469F-AB00-853B37656EF7}"/>
                </c:ext>
              </c:extLst>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8D-469F-AB00-853B37656EF7}"/>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graphiques_trim'!$G$67:$G$73</c:f>
              <c:strCache>
                <c:ptCount val="7"/>
                <c:pt idx="0">
                  <c:v>Herault</c:v>
                </c:pt>
                <c:pt idx="1">
                  <c:v>Pas de Calais</c:v>
                </c:pt>
                <c:pt idx="2">
                  <c:v>Paca</c:v>
                </c:pt>
                <c:pt idx="3">
                  <c:v>Var</c:v>
                </c:pt>
                <c:pt idx="4">
                  <c:v>Moselle</c:v>
                </c:pt>
                <c:pt idx="5">
                  <c:v>France métro.</c:v>
                </c:pt>
                <c:pt idx="6">
                  <c:v>Finistere</c:v>
                </c:pt>
              </c:strCache>
            </c:strRef>
          </c:cat>
          <c:val>
            <c:numRef>
              <c:f>'données graphiques_trim'!$H$67:$H$73</c:f>
              <c:numCache>
                <c:formatCode>#\ ##0.0</c:formatCode>
                <c:ptCount val="7"/>
                <c:pt idx="0">
                  <c:v>10.199999999999999</c:v>
                </c:pt>
                <c:pt idx="1">
                  <c:v>8.6999999999999993</c:v>
                </c:pt>
                <c:pt idx="2">
                  <c:v>8.1</c:v>
                </c:pt>
                <c:pt idx="3">
                  <c:v>7.5</c:v>
                </c:pt>
                <c:pt idx="4">
                  <c:v>7.3</c:v>
                </c:pt>
                <c:pt idx="5">
                  <c:v>7.2</c:v>
                </c:pt>
                <c:pt idx="6">
                  <c:v>6.3</c:v>
                </c:pt>
              </c:numCache>
            </c:numRef>
          </c:val>
          <c:extLst>
            <c:ext xmlns:c16="http://schemas.microsoft.com/office/drawing/2014/chart" uri="{C3380CC4-5D6E-409C-BE32-E72D297353CC}">
              <c16:uniqueId val="{0000000C-7B8D-469F-AB00-853B37656EF7}"/>
            </c:ext>
          </c:extLst>
        </c:ser>
        <c:dLbls>
          <c:showLegendKey val="0"/>
          <c:showVal val="0"/>
          <c:showCatName val="0"/>
          <c:showSerName val="0"/>
          <c:showPercent val="0"/>
          <c:showBubbleSize val="0"/>
        </c:dLbls>
        <c:gapWidth val="150"/>
        <c:axId val="553284031"/>
        <c:axId val="1"/>
      </c:barChart>
      <c:scatterChart>
        <c:scatterStyle val="lineMarker"/>
        <c:varyColors val="0"/>
        <c:ser>
          <c:idx val="1"/>
          <c:order val="1"/>
          <c:tx>
            <c:v>Variation trimestrielle, en point (échelle de droite)</c:v>
          </c:tx>
          <c:spPr>
            <a:ln w="28575">
              <a:noFill/>
            </a:ln>
          </c:spPr>
          <c:marker>
            <c:symbol val="square"/>
            <c:size val="7"/>
            <c:spPr>
              <a:solidFill>
                <a:schemeClr val="accent6">
                  <a:lumMod val="75000"/>
                </a:schemeClr>
              </a:solidFill>
            </c:spPr>
          </c:marker>
          <c:xVal>
            <c:strRef>
              <c:f>'données graphiques_trim'!$G$67:$G$73</c:f>
              <c:strCache>
                <c:ptCount val="7"/>
                <c:pt idx="0">
                  <c:v>Herault</c:v>
                </c:pt>
                <c:pt idx="1">
                  <c:v>Pas de Calais</c:v>
                </c:pt>
                <c:pt idx="2">
                  <c:v>Paca</c:v>
                </c:pt>
                <c:pt idx="3">
                  <c:v>Var</c:v>
                </c:pt>
                <c:pt idx="4">
                  <c:v>Moselle</c:v>
                </c:pt>
                <c:pt idx="5">
                  <c:v>France métro.</c:v>
                </c:pt>
                <c:pt idx="6">
                  <c:v>Finistere</c:v>
                </c:pt>
              </c:strCache>
            </c:strRef>
          </c:xVal>
          <c:yVal>
            <c:numRef>
              <c:f>'données graphiques_trim'!$J$67:$J$73</c:f>
              <c:numCache>
                <c:formatCode>#\ ##0.0</c:formatCode>
                <c:ptCount val="7"/>
                <c:pt idx="0">
                  <c:v>0.29999999999999893</c:v>
                </c:pt>
                <c:pt idx="1">
                  <c:v>0.19999999999999929</c:v>
                </c:pt>
                <c:pt idx="2">
                  <c:v>0.19999999999999929</c:v>
                </c:pt>
                <c:pt idx="3">
                  <c:v>0.29999999999999982</c:v>
                </c:pt>
                <c:pt idx="4">
                  <c:v>0.20000000000000018</c:v>
                </c:pt>
                <c:pt idx="5">
                  <c:v>0.20000000000000018</c:v>
                </c:pt>
                <c:pt idx="6">
                  <c:v>0.20000000000000018</c:v>
                </c:pt>
              </c:numCache>
            </c:numRef>
          </c:yVal>
          <c:smooth val="0"/>
          <c:extLst>
            <c:ext xmlns:c16="http://schemas.microsoft.com/office/drawing/2014/chart" uri="{C3380CC4-5D6E-409C-BE32-E72D297353CC}">
              <c16:uniqueId val="{0000000D-7B8D-469F-AB00-853B37656EF7}"/>
            </c:ext>
          </c:extLst>
        </c:ser>
        <c:dLbls>
          <c:showLegendKey val="0"/>
          <c:showVal val="0"/>
          <c:showCatName val="0"/>
          <c:showSerName val="0"/>
          <c:showPercent val="0"/>
          <c:showBubbleSize val="0"/>
        </c:dLbls>
        <c:axId val="3"/>
        <c:axId val="4"/>
      </c:scatterChart>
      <c:catAx>
        <c:axId val="553284031"/>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max val="12"/>
        </c:scaling>
        <c:delete val="0"/>
        <c:axPos val="l"/>
        <c:majorGridlines/>
        <c:numFmt formatCode="#,##0" sourceLinked="0"/>
        <c:majorTickMark val="out"/>
        <c:minorTickMark val="none"/>
        <c:tickLblPos val="nextTo"/>
        <c:crossAx val="553284031"/>
        <c:crosses val="autoZero"/>
        <c:crossBetween val="between"/>
        <c:majorUnit val="2"/>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30000000000000004"/>
          <c:min val="0.1"/>
        </c:scaling>
        <c:delete val="0"/>
        <c:axPos val="r"/>
        <c:numFmt formatCode="[Blue][&lt;0]\-&quot;&quot;0.0&quot;&quot;;[Red][&gt;0]\+&quot;&quot;0.0&quot;&quot;;0" sourceLinked="0"/>
        <c:majorTickMark val="out"/>
        <c:minorTickMark val="none"/>
        <c:tickLblPos val="nextTo"/>
        <c:crossAx val="3"/>
        <c:crosses val="max"/>
        <c:crossBetween val="midCat"/>
        <c:majorUnit val="0.1"/>
        <c:minorUnit val="0.1"/>
      </c:valAx>
    </c:plotArea>
    <c:legend>
      <c:legendPos val="t"/>
      <c:layout>
        <c:manualLayout>
          <c:xMode val="edge"/>
          <c:yMode val="edge"/>
          <c:x val="4.4497972829049735E-2"/>
          <c:y val="0.12340710932260228"/>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0.90852</cdr:x>
      <cdr:y>0.2756</cdr:y>
    </cdr:from>
    <cdr:to>
      <cdr:x>0.90895</cdr:x>
      <cdr:y>0.77594</cdr:y>
    </cdr:to>
    <cdr:cxnSp macro="">
      <cdr:nvCxnSpPr>
        <cdr:cNvPr id="4" name="Connecteur droit 3">
          <a:extLst xmlns:a="http://schemas.openxmlformats.org/drawingml/2006/main">
            <a:ext uri="{FF2B5EF4-FFF2-40B4-BE49-F238E27FC236}">
              <a16:creationId xmlns:a16="http://schemas.microsoft.com/office/drawing/2014/main" id="{8A23AAFC-0CE0-C4B7-07D8-F1EADC3FB0AE}"/>
            </a:ext>
          </a:extLst>
        </cdr:cNvPr>
        <cdr:cNvCxnSpPr/>
      </cdr:nvCxnSpPr>
      <cdr:spPr>
        <a:xfrm xmlns:a="http://schemas.openxmlformats.org/drawingml/2006/main" flipH="1">
          <a:off x="6819060" y="1315150"/>
          <a:ext cx="3228" cy="238763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0.90442</cdr:x>
      <cdr:y>0.29793</cdr:y>
    </cdr:from>
    <cdr:to>
      <cdr:x>0.96788</cdr:x>
      <cdr:y>0.29793</cdr:y>
    </cdr:to>
    <cdr:cxnSp macro="">
      <cdr:nvCxnSpPr>
        <cdr:cNvPr id="6" name="Connecteur droit avec flèche 5">
          <a:extLst xmlns:a="http://schemas.openxmlformats.org/drawingml/2006/main">
            <a:ext uri="{FF2B5EF4-FFF2-40B4-BE49-F238E27FC236}">
              <a16:creationId xmlns:a16="http://schemas.microsoft.com/office/drawing/2014/main" id="{C2323AF2-0791-34A1-251B-9A424FD1BEB6}"/>
            </a:ext>
          </a:extLst>
        </cdr:cNvPr>
        <cdr:cNvCxnSpPr/>
      </cdr:nvCxnSpPr>
      <cdr:spPr>
        <a:xfrm xmlns:a="http://schemas.openxmlformats.org/drawingml/2006/main">
          <a:off x="6788324" y="1421729"/>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0.8898</cdr:x>
      <cdr:y>0.21676</cdr:y>
    </cdr:from>
    <cdr:to>
      <cdr:x>0.98201</cdr:x>
      <cdr:y>0.27548</cdr:y>
    </cdr:to>
    <cdr:sp macro="" textlink="">
      <cdr:nvSpPr>
        <cdr:cNvPr id="9" name="ZoneTexte 15"/>
        <cdr:cNvSpPr txBox="1"/>
      </cdr:nvSpPr>
      <cdr:spPr>
        <a:xfrm xmlns:a="http://schemas.openxmlformats.org/drawingml/2006/main">
          <a:off x="6678584" y="1034376"/>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solidFill>
                <a:schemeClr val="accent1">
                  <a:lumMod val="75000"/>
                </a:schemeClr>
              </a:solidFill>
            </a:rPr>
            <a:t>*acquis</a:t>
          </a:r>
        </a:p>
      </cdr:txBody>
    </cdr:sp>
  </cdr:relSizeAnchor>
</c:userShapes>
</file>

<file path=ppt/drawings/drawing11.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0.91189</cdr:x>
      <cdr:y>0.27771</cdr:y>
    </cdr:from>
    <cdr:to>
      <cdr:x>0.97109</cdr:x>
      <cdr:y>0.27893</cdr:y>
    </cdr:to>
    <cdr:cxnSp macro="">
      <cdr:nvCxnSpPr>
        <cdr:cNvPr id="6" name="Connecteur droit avec flèche 5">
          <a:extLst xmlns:a="http://schemas.openxmlformats.org/drawingml/2006/main">
            <a:ext uri="{FF2B5EF4-FFF2-40B4-BE49-F238E27FC236}">
              <a16:creationId xmlns:a16="http://schemas.microsoft.com/office/drawing/2014/main" id="{57FE8E30-DFE5-ABBD-69CC-ACF8D84C7353}"/>
            </a:ext>
          </a:extLst>
        </cdr:cNvPr>
        <cdr:cNvCxnSpPr/>
      </cdr:nvCxnSpPr>
      <cdr:spPr>
        <a:xfrm xmlns:a="http://schemas.openxmlformats.org/drawingml/2006/main" flipV="1">
          <a:off x="6844381" y="1325239"/>
          <a:ext cx="444337" cy="582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0.89752</cdr:x>
      <cdr:y>0.20348</cdr:y>
    </cdr:from>
    <cdr:to>
      <cdr:x>0.98593</cdr:x>
      <cdr:y>0.2622</cdr:y>
    </cdr:to>
    <cdr:sp macro="" textlink="">
      <cdr:nvSpPr>
        <cdr:cNvPr id="8" name="ZoneTexte 15"/>
        <cdr:cNvSpPr txBox="1"/>
      </cdr:nvSpPr>
      <cdr:spPr>
        <a:xfrm xmlns:a="http://schemas.openxmlformats.org/drawingml/2006/main">
          <a:off x="6736550" y="971018"/>
          <a:ext cx="663579"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solidFill>
                <a:schemeClr val="accent1">
                  <a:lumMod val="75000"/>
                </a:schemeClr>
              </a:solidFill>
            </a:rPr>
            <a:t>*acquis</a:t>
          </a:r>
        </a:p>
      </cdr:txBody>
    </cdr:sp>
  </cdr:relSizeAnchor>
  <cdr:relSizeAnchor xmlns:cdr="http://schemas.openxmlformats.org/drawingml/2006/chartDrawing">
    <cdr:from>
      <cdr:x>0.90598</cdr:x>
      <cdr:y>0.24473</cdr:y>
    </cdr:from>
    <cdr:to>
      <cdr:x>0.90598</cdr:x>
      <cdr:y>0.76195</cdr:y>
    </cdr:to>
    <cdr:cxnSp macro="">
      <cdr:nvCxnSpPr>
        <cdr:cNvPr id="7" name="Connecteur droit 6">
          <a:extLst xmlns:a="http://schemas.openxmlformats.org/drawingml/2006/main">
            <a:ext uri="{FF2B5EF4-FFF2-40B4-BE49-F238E27FC236}">
              <a16:creationId xmlns:a16="http://schemas.microsoft.com/office/drawing/2014/main" id="{A4AEE1C2-92E2-E4A4-EC64-320D70C7A43D}"/>
            </a:ext>
          </a:extLst>
        </cdr:cNvPr>
        <cdr:cNvCxnSpPr/>
      </cdr:nvCxnSpPr>
      <cdr:spPr>
        <a:xfrm xmlns:a="http://schemas.openxmlformats.org/drawingml/2006/main">
          <a:off x="6800018" y="1167858"/>
          <a:ext cx="0" cy="2468186"/>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0.90819</cdr:x>
      <cdr:y>0.27771</cdr:y>
    </cdr:from>
    <cdr:to>
      <cdr:x>0.90819</cdr:x>
      <cdr:y>0.76195</cdr:y>
    </cdr:to>
    <cdr:cxnSp macro="">
      <cdr:nvCxnSpPr>
        <cdr:cNvPr id="4" name="Connecteur droit 3">
          <a:extLst xmlns:a="http://schemas.openxmlformats.org/drawingml/2006/main">
            <a:ext uri="{FF2B5EF4-FFF2-40B4-BE49-F238E27FC236}">
              <a16:creationId xmlns:a16="http://schemas.microsoft.com/office/drawing/2014/main" id="{11431939-558E-B985-0F96-6EFEB9C98131}"/>
            </a:ext>
          </a:extLst>
        </cdr:cNvPr>
        <cdr:cNvCxnSpPr/>
      </cdr:nvCxnSpPr>
      <cdr:spPr>
        <a:xfrm xmlns:a="http://schemas.openxmlformats.org/drawingml/2006/main">
          <a:off x="6816584" y="1325246"/>
          <a:ext cx="0" cy="2310806"/>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0.90879</cdr:x>
      <cdr:y>0.35477</cdr:y>
    </cdr:from>
    <cdr:to>
      <cdr:x>0.97225</cdr:x>
      <cdr:y>0.35477</cdr:y>
    </cdr:to>
    <cdr:cxnSp macro="">
      <cdr:nvCxnSpPr>
        <cdr:cNvPr id="6" name="Connecteur droit avec flèche 5">
          <a:extLst xmlns:a="http://schemas.openxmlformats.org/drawingml/2006/main">
            <a:ext uri="{FF2B5EF4-FFF2-40B4-BE49-F238E27FC236}">
              <a16:creationId xmlns:a16="http://schemas.microsoft.com/office/drawing/2014/main" id="{262C2299-CFCC-C7D3-9088-8EA22F5F0C1C}"/>
            </a:ext>
          </a:extLst>
        </cdr:cNvPr>
        <cdr:cNvCxnSpPr/>
      </cdr:nvCxnSpPr>
      <cdr:spPr>
        <a:xfrm xmlns:a="http://schemas.openxmlformats.org/drawingml/2006/main">
          <a:off x="6821126" y="1692984"/>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0.89901</cdr:x>
      <cdr:y>0.27586</cdr:y>
    </cdr:from>
    <cdr:to>
      <cdr:x>0.98996</cdr:x>
      <cdr:y>0.33458</cdr:y>
    </cdr:to>
    <cdr:sp macro="" textlink="">
      <cdr:nvSpPr>
        <cdr:cNvPr id="9" name="ZoneTexte 15"/>
        <cdr:cNvSpPr txBox="1"/>
      </cdr:nvSpPr>
      <cdr:spPr>
        <a:xfrm xmlns:a="http://schemas.openxmlformats.org/drawingml/2006/main">
          <a:off x="6747719" y="1316411"/>
          <a:ext cx="682643"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solidFill>
                <a:schemeClr val="accent1">
                  <a:lumMod val="75000"/>
                </a:schemeClr>
              </a:solidFill>
            </a:rPr>
            <a:t>*acquis</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0.71882</cdr:y>
    </cdr:from>
    <cdr:to>
      <cdr:x>1</cdr:x>
      <cdr:y>1</cdr:y>
    </cdr:to>
    <cdr:sp macro="" textlink="">
      <cdr:nvSpPr>
        <cdr:cNvPr id="3" name="ZoneTexte 1"/>
        <cdr:cNvSpPr txBox="1"/>
      </cdr:nvSpPr>
      <cdr:spPr>
        <a:xfrm xmlns:a="http://schemas.openxmlformats.org/drawingml/2006/main">
          <a:off x="0" y="3238501"/>
          <a:ext cx="5953125" cy="12668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dirty="0">
              <a:effectLst/>
              <a:latin typeface="+mn-lt"/>
              <a:ea typeface="+mn-ea"/>
              <a:cs typeface="+mn-cs"/>
            </a:rPr>
            <a:t>* Pour le RSA et la PA, la notion de bénéficiaires renvoie à celle de foyer et non d’individu. Pour l’AAH et l’ASS, elle renvoie à l’individu qui perçoit l’allocation.</a:t>
          </a:r>
          <a:endParaRPr lang="fr-FR" sz="1000" dirty="0">
            <a:effectLst/>
          </a:endParaRPr>
        </a:p>
        <a:p xmlns:a="http://schemas.openxmlformats.org/drawingml/2006/main">
          <a:pPr>
            <a:defRPr/>
          </a:pPr>
          <a:r>
            <a:rPr lang="fr-FR" sz="1000"/>
            <a:t>** Données à fin août</a:t>
          </a:r>
        </a:p>
        <a:p xmlns:a="http://schemas.openxmlformats.org/drawingml/2006/main">
          <a:pPr eaLnBrk="1" fontAlgn="auto" latinLnBrk="0" hangingPunct="1"/>
          <a:r>
            <a:rPr lang="fr-FR" sz="1000" b="1" i="0">
              <a:effectLst/>
              <a:latin typeface="+mn-lt"/>
              <a:ea typeface="+mn-ea"/>
              <a:cs typeface="+mn-cs"/>
            </a:rPr>
            <a:t>Note </a:t>
          </a:r>
          <a:r>
            <a:rPr lang="fr-FR" sz="1000" b="1" i="0" dirty="0">
              <a:effectLst/>
              <a:latin typeface="+mn-lt"/>
              <a:ea typeface="+mn-ea"/>
              <a:cs typeface="+mn-cs"/>
            </a:rPr>
            <a:t>: </a:t>
          </a:r>
          <a:r>
            <a:rPr lang="fr-FR" sz="1000" i="0" dirty="0">
              <a:effectLst/>
              <a:latin typeface="+mn-lt"/>
              <a:ea typeface="+mn-ea"/>
              <a:cs typeface="+mn-cs"/>
            </a:rPr>
            <a:t>données provisoires ; </a:t>
          </a:r>
          <a:r>
            <a:rPr lang="fr-FR" sz="1000" dirty="0">
              <a:effectLst/>
              <a:latin typeface="+mn-lt"/>
              <a:ea typeface="+mn-ea"/>
              <a:cs typeface="+mn-cs"/>
            </a:rPr>
            <a:t>le RSA, l’ASS, l’AAH et la Prime d’activité ont bénéficié d’une revalorisation exceptionnelle anticipée au 1</a:t>
          </a:r>
          <a:r>
            <a:rPr lang="fr-FR" sz="1000" baseline="30000" dirty="0">
              <a:effectLst/>
              <a:latin typeface="+mn-lt"/>
              <a:ea typeface="+mn-ea"/>
              <a:cs typeface="+mn-cs"/>
            </a:rPr>
            <a:t>er</a:t>
          </a:r>
          <a:r>
            <a:rPr lang="fr-FR" sz="1000" dirty="0">
              <a:effectLst/>
              <a:latin typeface="+mn-lt"/>
              <a:ea typeface="+mn-ea"/>
              <a:cs typeface="+mn-cs"/>
            </a:rPr>
            <a:t> juillet 2022. Si ces revalorisations ont pu jouer à la hausse sur les effectifs de bénéficiaires (augmentation du nombre de personnes éligibles, hausse du taux de recours), ils n’ont pas toujours suffi à les voir augmenter </a:t>
          </a:r>
          <a:endParaRPr lang="fr-FR" sz="1000" dirty="0">
            <a:effectLst/>
          </a:endParaRPr>
        </a:p>
        <a:p xmlns:a="http://schemas.openxmlformats.org/drawingml/2006/main">
          <a:r>
            <a:rPr lang="fr-FR" sz="1000" b="1" i="1" dirty="0">
              <a:effectLst/>
              <a:latin typeface="+mn-lt"/>
              <a:ea typeface="+mn-ea"/>
              <a:cs typeface="+mn-cs"/>
            </a:rPr>
            <a:t>Sources : </a:t>
          </a:r>
          <a:r>
            <a:rPr lang="fr-FR" sz="1000" i="1" dirty="0" err="1">
              <a:effectLst/>
              <a:latin typeface="+mn-lt"/>
              <a:ea typeface="+mn-ea"/>
              <a:cs typeface="+mn-cs"/>
            </a:rPr>
            <a:t>Cnaf</a:t>
          </a:r>
          <a:r>
            <a:rPr lang="fr-FR" sz="1000" i="1" dirty="0">
              <a:effectLst/>
              <a:latin typeface="+mn-lt"/>
              <a:ea typeface="+mn-ea"/>
              <a:cs typeface="+mn-cs"/>
            </a:rPr>
            <a:t>, </a:t>
          </a:r>
          <a:r>
            <a:rPr lang="fr-FR" sz="1000" i="1" dirty="0" err="1">
              <a:effectLst/>
              <a:latin typeface="+mn-lt"/>
              <a:ea typeface="+mn-ea"/>
              <a:cs typeface="+mn-cs"/>
            </a:rPr>
            <a:t>Allstat</a:t>
          </a:r>
          <a:r>
            <a:rPr lang="fr-FR" sz="1000" i="1" dirty="0">
              <a:effectLst/>
              <a:latin typeface="+mn-lt"/>
              <a:ea typeface="+mn-ea"/>
              <a:cs typeface="+mn-cs"/>
            </a:rPr>
            <a:t> FR6 et FR2 ; MSA ;  Pôle emploi, FNA - </a:t>
          </a:r>
          <a:r>
            <a:rPr lang="fr-FR" sz="1000" b="1" i="1" dirty="0">
              <a:effectLst/>
              <a:latin typeface="+mn-lt"/>
              <a:ea typeface="+mn-ea"/>
              <a:cs typeface="+mn-cs"/>
            </a:rPr>
            <a:t>Traitements : </a:t>
          </a:r>
          <a:r>
            <a:rPr lang="fr-FR" sz="1000" i="1" dirty="0">
              <a:effectLst/>
              <a:latin typeface="+mn-lt"/>
              <a:ea typeface="+mn-ea"/>
              <a:cs typeface="+mn-cs"/>
            </a:rPr>
            <a:t>Drees</a:t>
          </a:r>
          <a:endParaRPr lang="fr-FR" sz="1000" dirty="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2013)</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0.11304</cdr:x>
      <cdr:y>0</cdr:y>
    </cdr:from>
    <cdr:to>
      <cdr:x>0.9503</cdr:x>
      <cdr:y>0.1958</cdr:y>
    </cdr:to>
    <cdr:sp macro="" textlink="">
      <cdr:nvSpPr>
        <cdr:cNvPr id="2" name="ZoneTexte 1"/>
        <cdr:cNvSpPr txBox="1"/>
      </cdr:nvSpPr>
      <cdr:spPr>
        <a:xfrm xmlns:a="http://schemas.openxmlformats.org/drawingml/2006/main">
          <a:off x="797848" y="0"/>
          <a:ext cx="5909401" cy="830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T2 2023 et le T3 2023)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a:extLst xmlns:a="http://schemas.openxmlformats.org/drawingml/2006/main">
            <a:ext uri="{FF2B5EF4-FFF2-40B4-BE49-F238E27FC236}">
              <a16:creationId xmlns:a16="http://schemas.microsoft.com/office/drawing/2014/main" id="{737A9211-210B-FB05-D5E9-40BFB9EF4155}"/>
            </a:ext>
          </a:extLst>
        </cdr:cNvPr>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cdr:x>
      <cdr:y>0.86066</cdr:y>
    </cdr:from>
    <cdr:to>
      <cdr:x>1</cdr:x>
      <cdr:y>0.93264</cdr:y>
    </cdr:to>
    <cdr:sp macro="" textlink="">
      <cdr:nvSpPr>
        <cdr:cNvPr id="4" name="ZoneTexte 1"/>
        <cdr:cNvSpPr txBox="1"/>
      </cdr:nvSpPr>
      <cdr:spPr>
        <a:xfrm xmlns:a="http://schemas.openxmlformats.org/drawingml/2006/main">
          <a:off x="0" y="5126265"/>
          <a:ext cx="9458324" cy="428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0.8655</cdr:y>
    </cdr:from>
    <cdr:to>
      <cdr:x>0</cdr:x>
      <cdr:y>0.86575</cdr:y>
    </cdr:to>
    <cdr:sp macro="" textlink="">
      <cdr:nvSpPr>
        <cdr:cNvPr id="3" name="ZoneTexte 1"/>
        <cdr:cNvSpPr txBox="1"/>
      </cdr:nvSpPr>
      <cdr:spPr>
        <a:xfrm xmlns:a="http://schemas.openxmlformats.org/drawingml/2006/main">
          <a:off x="0" y="5243542"/>
          <a:ext cx="11227254" cy="6347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provisoires</a:t>
          </a:r>
          <a:endParaRPr lang="fr-FR" sz="900">
            <a:effectLst/>
          </a:endParaRPr>
        </a:p>
        <a:p xmlns:a="http://schemas.openxmlformats.org/drawingml/2006/main">
          <a:pPr rtl="0"/>
          <a:r>
            <a:rPr lang="fr-FR" sz="1100" b="1" i="1" baseline="0">
              <a:effectLst/>
              <a:latin typeface="+mn-lt"/>
              <a:ea typeface="+mn-ea"/>
              <a:cs typeface="+mn-cs"/>
            </a:rPr>
            <a:t>Source : </a:t>
          </a:r>
          <a:r>
            <a:rPr lang="fr-FR" sz="1100" b="0" i="1" baseline="0">
              <a:effectLst/>
              <a:latin typeface="+mn-lt"/>
              <a:ea typeface="+mn-ea"/>
              <a:cs typeface="+mn-cs"/>
            </a:rPr>
            <a:t>Système d’information sur l’apprentissage de la Dares - </a:t>
          </a:r>
          <a:r>
            <a:rPr lang="fr-FR" sz="1100" b="1" i="1" baseline="0">
              <a:effectLst/>
              <a:latin typeface="+mn-lt"/>
              <a:ea typeface="+mn-ea"/>
              <a:cs typeface="+mn-cs"/>
            </a:rPr>
            <a:t>Traitements</a:t>
          </a:r>
          <a:r>
            <a:rPr lang="fr-FR" sz="11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dr:relSizeAnchor xmlns:cdr="http://schemas.openxmlformats.org/drawingml/2006/chartDrawing">
    <cdr:from>
      <cdr:x>0.00569</cdr:x>
      <cdr:y>0.83613</cdr:y>
    </cdr:from>
    <cdr:to>
      <cdr:x>0.99416</cdr:x>
      <cdr:y>0.9307</cdr:y>
    </cdr:to>
    <cdr:sp macro="" textlink="">
      <cdr:nvSpPr>
        <cdr:cNvPr id="2" name="ZoneTexte 1">
          <a:extLst xmlns:a="http://schemas.openxmlformats.org/drawingml/2006/main">
            <a:ext uri="{FF2B5EF4-FFF2-40B4-BE49-F238E27FC236}">
              <a16:creationId xmlns:a16="http://schemas.microsoft.com/office/drawing/2014/main" id="{D9520AA8-B6B6-C4FA-5261-62C5145031DA}"/>
            </a:ext>
          </a:extLst>
        </cdr:cNvPr>
        <cdr:cNvSpPr txBox="1"/>
      </cdr:nvSpPr>
      <cdr:spPr>
        <a:xfrm xmlns:a="http://schemas.openxmlformats.org/drawingml/2006/main">
          <a:off x="50800" y="4526681"/>
          <a:ext cx="8827805" cy="5119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dirty="0">
              <a:effectLst/>
              <a:latin typeface="+mn-lt"/>
              <a:ea typeface="+mn-ea"/>
              <a:cs typeface="+mn-cs"/>
            </a:rPr>
            <a:t>Note</a:t>
          </a:r>
          <a:r>
            <a:rPr lang="fr-FR" sz="1100" b="0" i="0" baseline="0" dirty="0">
              <a:effectLst/>
              <a:latin typeface="+mn-lt"/>
              <a:ea typeface="+mn-ea"/>
              <a:cs typeface="+mn-cs"/>
            </a:rPr>
            <a:t> : données provisoires</a:t>
          </a:r>
          <a:endParaRPr lang="fr-FR" sz="900" dirty="0">
            <a:effectLst/>
          </a:endParaRPr>
        </a:p>
        <a:p xmlns:a="http://schemas.openxmlformats.org/drawingml/2006/main">
          <a:pPr rtl="0"/>
          <a:r>
            <a:rPr lang="fr-FR" sz="1100" b="1" i="1" baseline="0" dirty="0">
              <a:effectLst/>
              <a:latin typeface="+mn-lt"/>
              <a:ea typeface="+mn-ea"/>
              <a:cs typeface="+mn-cs"/>
            </a:rPr>
            <a:t>Source : </a:t>
          </a:r>
          <a:r>
            <a:rPr lang="fr-FR" sz="1100" b="0" i="1" baseline="0" dirty="0">
              <a:effectLst/>
              <a:latin typeface="+mn-lt"/>
              <a:ea typeface="+mn-ea"/>
              <a:cs typeface="+mn-cs"/>
            </a:rPr>
            <a:t>Système d’information sur l’apprentissage de la Dares - </a:t>
          </a:r>
          <a:r>
            <a:rPr lang="fr-FR" sz="1100" b="1" i="1" baseline="0" dirty="0">
              <a:effectLst/>
              <a:latin typeface="+mn-lt"/>
              <a:ea typeface="+mn-ea"/>
              <a:cs typeface="+mn-cs"/>
            </a:rPr>
            <a:t>Traitements</a:t>
          </a:r>
          <a:r>
            <a:rPr lang="fr-FR" sz="1100" b="0" i="1" baseline="0" dirty="0">
              <a:effectLst/>
              <a:latin typeface="+mn-lt"/>
              <a:ea typeface="+mn-ea"/>
              <a:cs typeface="+mn-cs"/>
            </a:rPr>
            <a:t> : Dares</a:t>
          </a:r>
          <a:endParaRPr lang="fr-FR" sz="900" dirty="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dirty="0"/>
        </a:p>
      </cdr:txBody>
    </cdr:sp>
  </cdr:relSizeAnchor>
</c:userShapes>
</file>

<file path=ppt/drawings/drawing7.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6"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T3 2023</a:t>
          </a:r>
          <a:endParaRPr lang="fr-FR" sz="1100"/>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0.93138</cdr:x>
      <cdr:y>0.23556</cdr:y>
    </cdr:from>
    <cdr:to>
      <cdr:x>0.95431</cdr:x>
      <cdr:y>0.23556</cdr:y>
    </cdr:to>
    <cdr:cxnSp macro="">
      <cdr:nvCxnSpPr>
        <cdr:cNvPr id="4" name="Connecteur droit avec flèche 3">
          <a:extLst xmlns:a="http://schemas.openxmlformats.org/drawingml/2006/main">
            <a:ext uri="{FF2B5EF4-FFF2-40B4-BE49-F238E27FC236}">
              <a16:creationId xmlns:a16="http://schemas.microsoft.com/office/drawing/2014/main" id="{D904745D-A5D7-1E4E-0771-02A424BC78D1}"/>
            </a:ext>
          </a:extLst>
        </cdr:cNvPr>
        <cdr:cNvCxnSpPr/>
      </cdr:nvCxnSpPr>
      <cdr:spPr>
        <a:xfrm xmlns:a="http://schemas.openxmlformats.org/drawingml/2006/main" flipV="1">
          <a:off x="6990678" y="1124101"/>
          <a:ext cx="172122" cy="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0.16633</cdr:y>
    </cdr:from>
    <cdr:to>
      <cdr:x>0.93063</cdr:x>
      <cdr:y>0.73919</cdr:y>
    </cdr:to>
    <cdr:cxnSp macro="">
      <cdr:nvCxnSpPr>
        <cdr:cNvPr id="8" name="Connecteur droit 7">
          <a:extLst xmlns:a="http://schemas.openxmlformats.org/drawingml/2006/main">
            <a:ext uri="{FF2B5EF4-FFF2-40B4-BE49-F238E27FC236}">
              <a16:creationId xmlns:a16="http://schemas.microsoft.com/office/drawing/2014/main" id="{3CF1B17C-C37A-AFC8-43E1-1816D987BDE6}"/>
            </a:ext>
          </a:extLst>
        </cdr:cNvPr>
        <cdr:cNvCxnSpPr/>
      </cdr:nvCxnSpPr>
      <cdr:spPr>
        <a:xfrm xmlns:a="http://schemas.openxmlformats.org/drawingml/2006/main">
          <a:off x="6975475" y="793750"/>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0.17232</cdr:y>
    </cdr:from>
    <cdr:to>
      <cdr:x>1</cdr:x>
      <cdr:y>0.22776</cdr:y>
    </cdr:to>
    <cdr:sp macro="" textlink="">
      <cdr:nvSpPr>
        <cdr:cNvPr id="9" name="ZoneTexte 15"/>
        <cdr:cNvSpPr txBox="1"/>
      </cdr:nvSpPr>
      <cdr:spPr>
        <a:xfrm xmlns:a="http://schemas.openxmlformats.org/drawingml/2006/main">
          <a:off x="6886575" y="822325"/>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a:solidFill>
                <a:schemeClr val="accent1">
                  <a:lumMod val="75000"/>
                </a:schemeClr>
              </a:solidFill>
            </a:rPr>
            <a:t>*acquis</a:t>
          </a:r>
        </a:p>
      </cdr:txBody>
    </cdr:sp>
  </cdr:relSizeAnchor>
  <cdr:relSizeAnchor xmlns:cdr="http://schemas.openxmlformats.org/drawingml/2006/chartDrawing">
    <cdr:from>
      <cdr:x>0.30897</cdr:x>
      <cdr:y>0.18315</cdr:y>
    </cdr:from>
    <cdr:to>
      <cdr:x>0.63505</cdr:x>
      <cdr:y>0.32458</cdr:y>
    </cdr:to>
    <cdr:sp macro="" textlink="">
      <cdr:nvSpPr>
        <cdr:cNvPr id="7" name="ZoneTexte 17"/>
        <cdr:cNvSpPr txBox="1"/>
      </cdr:nvSpPr>
      <cdr:spPr>
        <a:xfrm xmlns:a="http://schemas.openxmlformats.org/drawingml/2006/main">
          <a:off x="2319071" y="873996"/>
          <a:ext cx="2447459" cy="67490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a:solidFill>
                <a:srgbClr val="FF0000"/>
              </a:solidFill>
            </a:rPr>
            <a:t>83 000 demandeurs d’emploi catégories A,B,C en moyenne </a:t>
          </a:r>
        </a:p>
        <a:p xmlns:a="http://schemas.openxmlformats.org/drawingml/2006/main">
          <a:pPr algn="ctr"/>
          <a:r>
            <a:rPr lang="fr-FR" sz="1400" b="1" dirty="0">
              <a:solidFill>
                <a:srgbClr val="FF0000"/>
              </a:solidFill>
            </a:rPr>
            <a:t>au T3 2023</a:t>
          </a:r>
        </a:p>
        <a:p xmlns:a="http://schemas.openxmlformats.org/drawingml/2006/main">
          <a:pPr algn="ctr"/>
          <a:endParaRPr lang="fr-FR" sz="14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04/01/2024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60975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94489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18</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80156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644406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janvier 2024</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janvier 2024</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janvier 2024</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janvier 2024</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janvier 2024</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janvier 2024</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janvier 2024</a:t>
            </a:r>
          </a:p>
        </p:txBody>
      </p:sp>
      <p:sp>
        <p:nvSpPr>
          <p:cNvPr id="8" name="Espace réservé du pied de page 7"/>
          <p:cNvSpPr>
            <a:spLocks noGrp="1"/>
          </p:cNvSpPr>
          <p:nvPr>
            <p:ph type="ftr" sz="quarter" idx="11"/>
          </p:nvPr>
        </p:nvSpPr>
        <p:spPr/>
        <p:txBody>
          <a:bodyPr/>
          <a:lstStyle/>
          <a:p>
            <a:r>
              <a:rPr lang="fr-FR"/>
              <a:t>Les éclairages conjoncturels départementaux - Var</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janvier 2024</a:t>
            </a:r>
          </a:p>
        </p:txBody>
      </p:sp>
      <p:sp>
        <p:nvSpPr>
          <p:cNvPr id="4" name="Espace réservé du pied de page 3"/>
          <p:cNvSpPr>
            <a:spLocks noGrp="1"/>
          </p:cNvSpPr>
          <p:nvPr>
            <p:ph type="ftr" sz="quarter" idx="11"/>
          </p:nvPr>
        </p:nvSpPr>
        <p:spPr/>
        <p:txBody>
          <a:bodyPr/>
          <a:lstStyle/>
          <a:p>
            <a:r>
              <a:rPr lang="fr-FR"/>
              <a:t>Les éclairages conjoncturels départementaux - Var</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janvier 2024</a:t>
            </a:r>
          </a:p>
        </p:txBody>
      </p:sp>
      <p:sp>
        <p:nvSpPr>
          <p:cNvPr id="3" name="Espace réservé du pied de page 2"/>
          <p:cNvSpPr>
            <a:spLocks noGrp="1"/>
          </p:cNvSpPr>
          <p:nvPr>
            <p:ph type="ftr" sz="quarter" idx="11"/>
          </p:nvPr>
        </p:nvSpPr>
        <p:spPr/>
        <p:txBody>
          <a:bodyPr/>
          <a:lstStyle/>
          <a:p>
            <a:r>
              <a:rPr lang="fr-FR"/>
              <a:t>Les éclairages conjoncturels départementaux - Var</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janvier 2024</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janvier 2024</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janvier 2024</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a:t>Edition janvier 2024</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3</a:t>
            </a:r>
            <a:r>
              <a:rPr lang="fr-FR" sz="5000" b="1" baseline="30000" dirty="0">
                <a:ln/>
                <a:solidFill>
                  <a:schemeClr val="accent1">
                    <a:lumMod val="75000"/>
                  </a:schemeClr>
                </a:solidFill>
              </a:rPr>
              <a:t>e</a:t>
            </a:r>
            <a:r>
              <a:rPr lang="fr-FR" sz="5000" b="1" dirty="0">
                <a:ln/>
                <a:solidFill>
                  <a:schemeClr val="accent1">
                    <a:lumMod val="75000"/>
                  </a:schemeClr>
                </a:solidFill>
              </a:rPr>
              <a:t> trimestre 2023</a:t>
            </a:r>
          </a:p>
          <a:p>
            <a:pPr algn="ctr"/>
            <a:r>
              <a:rPr lang="fr-FR" sz="5000" b="1" dirty="0">
                <a:ln/>
                <a:solidFill>
                  <a:schemeClr val="accent1">
                    <a:lumMod val="75000"/>
                  </a:schemeClr>
                </a:solidFill>
              </a:rPr>
              <a:t>dans le Var</a:t>
            </a: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2849" y="67094"/>
            <a:ext cx="9018301" cy="954107"/>
          </a:xfrm>
          <a:prstGeom prst="rect">
            <a:avLst/>
          </a:prstGeom>
          <a:noFill/>
        </p:spPr>
        <p:txBody>
          <a:bodyPr wrap="square" rtlCol="0">
            <a:spAutoFit/>
          </a:bodyPr>
          <a:lstStyle/>
          <a:p>
            <a:r>
              <a:rPr lang="fr-FR" sz="2800" b="1" dirty="0">
                <a:solidFill>
                  <a:schemeClr val="accent1">
                    <a:lumMod val="75000"/>
                  </a:schemeClr>
                </a:solidFill>
              </a:rPr>
              <a:t>Après avoir atteint son plus bas niveau historique, le taux de chômage repart à la hausse</a:t>
            </a:r>
          </a:p>
        </p:txBody>
      </p:sp>
      <p:cxnSp>
        <p:nvCxnSpPr>
          <p:cNvPr id="6" name="Connecteur droit 5"/>
          <p:cNvCxnSpPr/>
          <p:nvPr/>
        </p:nvCxnSpPr>
        <p:spPr>
          <a:xfrm>
            <a:off x="125698" y="96539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janvier 2024</a:t>
            </a:r>
            <a:endParaRPr lang="fr-FR" dirty="0"/>
          </a:p>
        </p:txBody>
      </p:sp>
      <p:sp>
        <p:nvSpPr>
          <p:cNvPr id="12" name="ZoneTexte 11"/>
          <p:cNvSpPr txBox="1"/>
          <p:nvPr/>
        </p:nvSpPr>
        <p:spPr>
          <a:xfrm>
            <a:off x="7680740" y="4721056"/>
            <a:ext cx="1652756" cy="338554"/>
          </a:xfrm>
          <a:prstGeom prst="rect">
            <a:avLst/>
          </a:prstGeom>
          <a:noFill/>
        </p:spPr>
        <p:txBody>
          <a:bodyPr wrap="square" rtlCol="0">
            <a:spAutoFit/>
          </a:bodyPr>
          <a:lstStyle/>
          <a:p>
            <a:pPr algn="ctr"/>
            <a:r>
              <a:rPr lang="fr-FR" sz="1600" b="1" dirty="0">
                <a:solidFill>
                  <a:schemeClr val="accent1">
                    <a:lumMod val="75000"/>
                  </a:schemeClr>
                </a:solidFill>
              </a:rPr>
              <a:t>7,2 % (+0,2 pt) </a:t>
            </a:r>
            <a:endParaRPr lang="fr-FR" b="1" dirty="0">
              <a:solidFill>
                <a:srgbClr val="FF0000"/>
              </a:solidFill>
            </a:endParaRPr>
          </a:p>
        </p:txBody>
      </p:sp>
      <p:sp>
        <p:nvSpPr>
          <p:cNvPr id="13" name="ZoneTexte 12"/>
          <p:cNvSpPr txBox="1"/>
          <p:nvPr/>
        </p:nvSpPr>
        <p:spPr>
          <a:xfrm>
            <a:off x="7690281" y="4395790"/>
            <a:ext cx="1572743" cy="338554"/>
          </a:xfrm>
          <a:prstGeom prst="rect">
            <a:avLst/>
          </a:prstGeom>
          <a:noFill/>
        </p:spPr>
        <p:txBody>
          <a:bodyPr wrap="square" rtlCol="0">
            <a:spAutoFit/>
          </a:bodyPr>
          <a:lstStyle/>
          <a:p>
            <a:pPr algn="ctr"/>
            <a:r>
              <a:rPr lang="fr-FR" sz="1600" b="1" dirty="0">
                <a:solidFill>
                  <a:schemeClr val="accent3">
                    <a:lumMod val="75000"/>
                  </a:schemeClr>
                </a:solidFill>
              </a:rPr>
              <a:t>7,5 % (+0,3 pt)</a:t>
            </a:r>
            <a:endParaRPr lang="fr-FR" b="1" dirty="0">
              <a:solidFill>
                <a:srgbClr val="FF0000"/>
              </a:solidFill>
            </a:endParaRPr>
          </a:p>
        </p:txBody>
      </p:sp>
      <p:sp>
        <p:nvSpPr>
          <p:cNvPr id="11" name="ZoneTexte 10"/>
          <p:cNvSpPr txBox="1"/>
          <p:nvPr/>
        </p:nvSpPr>
        <p:spPr>
          <a:xfrm>
            <a:off x="7690281" y="4035180"/>
            <a:ext cx="1595602" cy="338554"/>
          </a:xfrm>
          <a:prstGeom prst="rect">
            <a:avLst/>
          </a:prstGeom>
          <a:noFill/>
        </p:spPr>
        <p:txBody>
          <a:bodyPr wrap="square" rtlCol="0">
            <a:spAutoFit/>
          </a:bodyPr>
          <a:lstStyle/>
          <a:p>
            <a:pPr algn="ctr"/>
            <a:r>
              <a:rPr lang="fr-FR" sz="1600" b="1" dirty="0">
                <a:solidFill>
                  <a:srgbClr val="FF0000"/>
                </a:solidFill>
              </a:rPr>
              <a:t>8,1 % (+0,2 pt)</a:t>
            </a:r>
            <a:endParaRPr lang="fr-FR" b="1" dirty="0">
              <a:solidFill>
                <a:srgbClr val="FF0000"/>
              </a:solidFill>
            </a:endParaRPr>
          </a:p>
        </p:txBody>
      </p:sp>
      <p:graphicFrame>
        <p:nvGraphicFramePr>
          <p:cNvPr id="2" name="Graphique 1">
            <a:extLst>
              <a:ext uri="{FF2B5EF4-FFF2-40B4-BE49-F238E27FC236}">
                <a16:creationId xmlns:a16="http://schemas.microsoft.com/office/drawing/2014/main" id="{00000000-0008-0000-0200-000006140000}"/>
              </a:ext>
            </a:extLst>
          </p:cNvPr>
          <p:cNvGraphicFramePr>
            <a:graphicFrameLocks/>
          </p:cNvGraphicFramePr>
          <p:nvPr>
            <p:extLst>
              <p:ext uri="{D42A27DB-BD31-4B8C-83A1-F6EECF244321}">
                <p14:modId xmlns:p14="http://schemas.microsoft.com/office/powerpoint/2010/main" val="2679700809"/>
              </p:ext>
            </p:extLst>
          </p:nvPr>
        </p:nvGraphicFramePr>
        <p:xfrm>
          <a:off x="374469" y="1576251"/>
          <a:ext cx="8011885" cy="51197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7" y="-44917"/>
            <a:ext cx="8889332" cy="923330"/>
          </a:xfrm>
          <a:prstGeom prst="rect">
            <a:avLst/>
          </a:prstGeom>
          <a:noFill/>
        </p:spPr>
        <p:txBody>
          <a:bodyPr wrap="square" rtlCol="0">
            <a:spAutoFit/>
          </a:bodyPr>
          <a:lstStyle/>
          <a:p>
            <a:r>
              <a:rPr lang="fr-FR" sz="2700" b="1" dirty="0">
                <a:solidFill>
                  <a:schemeClr val="accent1">
                    <a:lumMod val="75000"/>
                  </a:schemeClr>
                </a:solidFill>
              </a:rPr>
              <a:t>Le taux de chômage demeure dans la moyenne </a:t>
            </a:r>
            <a:r>
              <a:rPr lang="fr-FR" sz="2700" b="1">
                <a:solidFill>
                  <a:schemeClr val="accent1">
                    <a:lumMod val="75000"/>
                  </a:schemeClr>
                </a:solidFill>
              </a:rPr>
              <a:t>de celui des </a:t>
            </a:r>
            <a:r>
              <a:rPr lang="fr-FR" sz="2700" b="1" dirty="0">
                <a:solidFill>
                  <a:schemeClr val="accent1">
                    <a:lumMod val="75000"/>
                  </a:schemeClr>
                </a:solidFill>
              </a:rPr>
              <a:t>départements comparables</a:t>
            </a:r>
            <a:endParaRPr lang="fr-FR" sz="2700" dirty="0">
              <a:solidFill>
                <a:schemeClr val="accent1">
                  <a:lumMod val="75000"/>
                </a:schemeClr>
              </a:solidFill>
            </a:endParaRP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2024</a:t>
            </a:r>
            <a:endParaRPr lang="fr-FR" dirty="0"/>
          </a:p>
        </p:txBody>
      </p:sp>
      <p:graphicFrame>
        <p:nvGraphicFramePr>
          <p:cNvPr id="2" name="Graphique 1">
            <a:extLst>
              <a:ext uri="{FF2B5EF4-FFF2-40B4-BE49-F238E27FC236}">
                <a16:creationId xmlns:a16="http://schemas.microsoft.com/office/drawing/2014/main" id="{7E93BFBB-C5DD-E4D8-95AC-427F4484E890}"/>
              </a:ext>
            </a:extLst>
          </p:cNvPr>
          <p:cNvGraphicFramePr>
            <a:graphicFrameLocks/>
          </p:cNvGraphicFramePr>
          <p:nvPr>
            <p:extLst>
              <p:ext uri="{D42A27DB-BD31-4B8C-83A1-F6EECF244321}">
                <p14:modId xmlns:p14="http://schemas.microsoft.com/office/powerpoint/2010/main" val="3282213617"/>
              </p:ext>
            </p:extLst>
          </p:nvPr>
        </p:nvGraphicFramePr>
        <p:xfrm>
          <a:off x="844732" y="1062037"/>
          <a:ext cx="7189606" cy="5086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4860" y="-11483"/>
            <a:ext cx="8674279" cy="954107"/>
          </a:xfrm>
          <a:prstGeom prst="rect">
            <a:avLst/>
          </a:prstGeom>
          <a:noFill/>
        </p:spPr>
        <p:txBody>
          <a:bodyPr wrap="square" rtlCol="0">
            <a:spAutoFit/>
          </a:bodyPr>
          <a:lstStyle/>
          <a:p>
            <a:pPr lvl="0"/>
            <a:r>
              <a:rPr lang="fr-FR" sz="2800" b="1" dirty="0">
                <a:solidFill>
                  <a:srgbClr val="4F81BD">
                    <a:lumMod val="75000"/>
                  </a:srgbClr>
                </a:solidFill>
              </a:rPr>
              <a:t>Après deux trimestres de recul, la demande d’emploi s’élève très légèrement au 3</a:t>
            </a:r>
            <a:r>
              <a:rPr lang="fr-FR" sz="2800" b="1" baseline="30000" dirty="0">
                <a:solidFill>
                  <a:srgbClr val="4F81BD">
                    <a:lumMod val="75000"/>
                  </a:srgbClr>
                </a:solidFill>
              </a:rPr>
              <a:t>e</a:t>
            </a:r>
            <a:r>
              <a:rPr lang="fr-FR" sz="2800" b="1" dirty="0">
                <a:solidFill>
                  <a:srgbClr val="4F81BD">
                    <a:lumMod val="75000"/>
                  </a:srgbClr>
                </a:solidFill>
              </a:rPr>
              <a:t> trimestre 2023</a:t>
            </a:r>
            <a:endParaRPr lang="fr-FR" sz="2800" dirty="0">
              <a:solidFill>
                <a:srgbClr val="FF0000"/>
              </a:solidFill>
            </a:endParaRPr>
          </a:p>
        </p:txBody>
      </p:sp>
      <p:cxnSp>
        <p:nvCxnSpPr>
          <p:cNvPr id="6" name="Connecteur droit 5"/>
          <p:cNvCxnSpPr/>
          <p:nvPr/>
        </p:nvCxnSpPr>
        <p:spPr>
          <a:xfrm>
            <a:off x="267419" y="94262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2024</a:t>
            </a:r>
            <a:endParaRPr lang="fr-FR" dirty="0"/>
          </a:p>
        </p:txBody>
      </p:sp>
      <p:graphicFrame>
        <p:nvGraphicFramePr>
          <p:cNvPr id="2" name="Graphique 1">
            <a:extLst>
              <a:ext uri="{FF2B5EF4-FFF2-40B4-BE49-F238E27FC236}">
                <a16:creationId xmlns:a16="http://schemas.microsoft.com/office/drawing/2014/main" id="{00000000-0008-0000-0C00-000010000000}"/>
              </a:ext>
            </a:extLst>
          </p:cNvPr>
          <p:cNvGraphicFramePr>
            <a:graphicFrameLocks/>
          </p:cNvGraphicFramePr>
          <p:nvPr>
            <p:extLst>
              <p:ext uri="{D42A27DB-BD31-4B8C-83A1-F6EECF244321}">
                <p14:modId xmlns:p14="http://schemas.microsoft.com/office/powerpoint/2010/main" val="1251093315"/>
              </p:ext>
            </p:extLst>
          </p:nvPr>
        </p:nvGraphicFramePr>
        <p:xfrm>
          <a:off x="267419" y="1142206"/>
          <a:ext cx="8362231" cy="51633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9975" y="16461"/>
            <a:ext cx="8861565" cy="954107"/>
          </a:xfrm>
          <a:prstGeom prst="rect">
            <a:avLst/>
          </a:prstGeom>
          <a:noFill/>
        </p:spPr>
        <p:txBody>
          <a:bodyPr wrap="square" rtlCol="0">
            <a:spAutoFit/>
          </a:bodyPr>
          <a:lstStyle/>
          <a:p>
            <a:r>
              <a:rPr lang="fr-FR" sz="2800" b="1" dirty="0">
                <a:solidFill>
                  <a:schemeClr val="accent1">
                    <a:lumMod val="75000"/>
                  </a:schemeClr>
                </a:solidFill>
              </a:rPr>
              <a:t>La baisse de la demande d’emploi des femmes compense presque la hausse chez les hommes</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2024</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2" name="Graphique 1">
            <a:extLst>
              <a:ext uri="{FF2B5EF4-FFF2-40B4-BE49-F238E27FC236}">
                <a16:creationId xmlns:a16="http://schemas.microsoft.com/office/drawing/2014/main" id="{00000000-0008-0000-0C00-000026000000}"/>
              </a:ext>
            </a:extLst>
          </p:cNvPr>
          <p:cNvGraphicFramePr>
            <a:graphicFrameLocks/>
          </p:cNvGraphicFramePr>
          <p:nvPr>
            <p:extLst>
              <p:ext uri="{D42A27DB-BD31-4B8C-83A1-F6EECF244321}">
                <p14:modId xmlns:p14="http://schemas.microsoft.com/office/powerpoint/2010/main" val="2252175469"/>
              </p:ext>
            </p:extLst>
          </p:nvPr>
        </p:nvGraphicFramePr>
        <p:xfrm>
          <a:off x="228600" y="1142206"/>
          <a:ext cx="8610600" cy="5268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98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2024</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69339" y="0"/>
            <a:ext cx="8643668" cy="954107"/>
          </a:xfrm>
          <a:prstGeom prst="rect">
            <a:avLst/>
          </a:prstGeom>
          <a:noFill/>
        </p:spPr>
        <p:txBody>
          <a:bodyPr wrap="square" rtlCol="0">
            <a:spAutoFit/>
          </a:bodyPr>
          <a:lstStyle/>
          <a:p>
            <a:r>
              <a:rPr lang="fr-FR" sz="2800" b="1" dirty="0">
                <a:solidFill>
                  <a:schemeClr val="accent1">
                    <a:lumMod val="75000"/>
                  </a:schemeClr>
                </a:solidFill>
              </a:rPr>
              <a:t>Seule la demande d’emploi des seniors continue de se replier</a:t>
            </a:r>
          </a:p>
        </p:txBody>
      </p:sp>
      <p:graphicFrame>
        <p:nvGraphicFramePr>
          <p:cNvPr id="2" name="Graphique 1">
            <a:extLst>
              <a:ext uri="{FF2B5EF4-FFF2-40B4-BE49-F238E27FC236}">
                <a16:creationId xmlns:a16="http://schemas.microsoft.com/office/drawing/2014/main" id="{00000000-0008-0000-0C00-000016000000}"/>
              </a:ext>
            </a:extLst>
          </p:cNvPr>
          <p:cNvGraphicFramePr>
            <a:graphicFrameLocks/>
          </p:cNvGraphicFramePr>
          <p:nvPr>
            <p:extLst>
              <p:ext uri="{D42A27DB-BD31-4B8C-83A1-F6EECF244321}">
                <p14:modId xmlns:p14="http://schemas.microsoft.com/office/powerpoint/2010/main" val="980271187"/>
              </p:ext>
            </p:extLst>
          </p:nvPr>
        </p:nvGraphicFramePr>
        <p:xfrm>
          <a:off x="266700" y="1142205"/>
          <a:ext cx="8305800" cy="5370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459"/>
            <a:ext cx="9143999" cy="954107"/>
          </a:xfrm>
          <a:prstGeom prst="rect">
            <a:avLst/>
          </a:prstGeom>
          <a:noFill/>
        </p:spPr>
        <p:txBody>
          <a:bodyPr wrap="square" rtlCol="0">
            <a:spAutoFit/>
          </a:bodyPr>
          <a:lstStyle/>
          <a:p>
            <a:r>
              <a:rPr lang="fr-FR" sz="2800" b="1" dirty="0">
                <a:solidFill>
                  <a:schemeClr val="accent1">
                    <a:lumMod val="75000"/>
                  </a:schemeClr>
                </a:solidFill>
              </a:rPr>
              <a:t>La demande d’emploi de longue durée continue de décroître sur un rythme ralenti, pour le 6</a:t>
            </a:r>
            <a:r>
              <a:rPr lang="fr-FR" sz="2800" b="1" baseline="30000" dirty="0">
                <a:solidFill>
                  <a:schemeClr val="accent1">
                    <a:lumMod val="75000"/>
                  </a:schemeClr>
                </a:solidFill>
              </a:rPr>
              <a:t>e</a:t>
            </a:r>
            <a:r>
              <a:rPr lang="fr-FR" sz="2800" b="1" dirty="0">
                <a:solidFill>
                  <a:schemeClr val="accent1">
                    <a:lumMod val="75000"/>
                  </a:schemeClr>
                </a:solidFill>
              </a:rPr>
              <a:t> trimestre consécutif</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2024</a:t>
            </a:r>
            <a:endParaRPr lang="fr-FR" dirty="0"/>
          </a:p>
        </p:txBody>
      </p:sp>
      <p:graphicFrame>
        <p:nvGraphicFramePr>
          <p:cNvPr id="2" name="Graphique 1">
            <a:extLst>
              <a:ext uri="{FF2B5EF4-FFF2-40B4-BE49-F238E27FC236}">
                <a16:creationId xmlns:a16="http://schemas.microsoft.com/office/drawing/2014/main" id="{00000000-0008-0000-0C00-00001D000000}"/>
              </a:ext>
            </a:extLst>
          </p:cNvPr>
          <p:cNvGraphicFramePr>
            <a:graphicFrameLocks/>
          </p:cNvGraphicFramePr>
          <p:nvPr>
            <p:extLst>
              <p:ext uri="{D42A27DB-BD31-4B8C-83A1-F6EECF244321}">
                <p14:modId xmlns:p14="http://schemas.microsoft.com/office/powerpoint/2010/main" val="4188388363"/>
              </p:ext>
            </p:extLst>
          </p:nvPr>
        </p:nvGraphicFramePr>
        <p:xfrm>
          <a:off x="381000" y="1142206"/>
          <a:ext cx="8229600" cy="52966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janvier 2024</a:t>
            </a:r>
            <a:endParaRPr lang="fr-FR" dirty="0"/>
          </a:p>
        </p:txBody>
      </p:sp>
      <p:sp>
        <p:nvSpPr>
          <p:cNvPr id="9" name="ZoneTexte 8"/>
          <p:cNvSpPr txBox="1"/>
          <p:nvPr/>
        </p:nvSpPr>
        <p:spPr>
          <a:xfrm>
            <a:off x="63201" y="-16958"/>
            <a:ext cx="8995113" cy="830997"/>
          </a:xfrm>
          <a:prstGeom prst="rect">
            <a:avLst/>
          </a:prstGeom>
          <a:noFill/>
        </p:spPr>
        <p:txBody>
          <a:bodyPr wrap="square" rtlCol="0">
            <a:spAutoFit/>
          </a:bodyPr>
          <a:lstStyle/>
          <a:p>
            <a:r>
              <a:rPr lang="fr-FR" sz="2400" b="1" dirty="0">
                <a:solidFill>
                  <a:srgbClr val="376092"/>
                </a:solidFill>
              </a:rPr>
              <a:t>Sur un an, baisse du nombre de foyers bénéficiaires du RSA, bien plus prononcée pour l’ASS ; hausse pour l’AAH et quasi-stabilité de la PA</a:t>
            </a:r>
          </a:p>
        </p:txBody>
      </p:sp>
      <p:graphicFrame>
        <p:nvGraphicFramePr>
          <p:cNvPr id="4" name="Graphique 3">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347728174"/>
              </p:ext>
            </p:extLst>
          </p:nvPr>
        </p:nvGraphicFramePr>
        <p:xfrm>
          <a:off x="146857" y="1176337"/>
          <a:ext cx="8454532" cy="5369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03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DF13AE3-C0EB-93F6-E205-400275240096}"/>
              </a:ext>
            </a:extLst>
          </p:cNvPr>
          <p:cNvPicPr>
            <a:picLocks noChangeAspect="1"/>
          </p:cNvPicPr>
          <p:nvPr/>
        </p:nvPicPr>
        <p:blipFill>
          <a:blip r:embed="rId3"/>
          <a:stretch>
            <a:fillRect/>
          </a:stretch>
        </p:blipFill>
        <p:spPr>
          <a:xfrm>
            <a:off x="0" y="1695492"/>
            <a:ext cx="9144000" cy="3467016"/>
          </a:xfrm>
          <a:prstGeom prst="rect">
            <a:avLst/>
          </a:prstGeom>
        </p:spPr>
      </p:pic>
      <p:sp>
        <p:nvSpPr>
          <p:cNvPr id="4" name="ZoneTexte 3"/>
          <p:cNvSpPr txBox="1"/>
          <p:nvPr/>
        </p:nvSpPr>
        <p:spPr>
          <a:xfrm>
            <a:off x="146856" y="0"/>
            <a:ext cx="8995113" cy="954107"/>
          </a:xfrm>
          <a:prstGeom prst="rect">
            <a:avLst/>
          </a:prstGeom>
          <a:noFill/>
        </p:spPr>
        <p:txBody>
          <a:bodyPr wrap="square" rtlCol="0">
            <a:spAutoFit/>
          </a:bodyPr>
          <a:lstStyle/>
          <a:p>
            <a:r>
              <a:rPr lang="fr-FR" sz="2800" b="1" dirty="0">
                <a:solidFill>
                  <a:srgbClr val="376092"/>
                </a:solidFill>
              </a:rPr>
              <a:t>Un repli du nombre de foyers bénéficiaires du RSA bien moins marqué qu’au niveau régional</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janvier 2024</a:t>
            </a:r>
            <a:endParaRPr lang="fr-FR" dirty="0"/>
          </a:p>
        </p:txBody>
      </p:sp>
      <p:sp>
        <p:nvSpPr>
          <p:cNvPr id="2" name="Rectangle 1"/>
          <p:cNvSpPr/>
          <p:nvPr/>
        </p:nvSpPr>
        <p:spPr>
          <a:xfrm>
            <a:off x="78402" y="3744359"/>
            <a:ext cx="8987195" cy="18288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8083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18</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2024</a:t>
            </a:r>
            <a:endParaRPr lang="fr-FR" dirty="0"/>
          </a:p>
        </p:txBody>
      </p:sp>
    </p:spTree>
    <p:extLst>
      <p:ext uri="{BB962C8B-B14F-4D97-AF65-F5344CB8AC3E}">
        <p14:creationId xmlns:p14="http://schemas.microsoft.com/office/powerpoint/2010/main" val="132008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057" y="1120579"/>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13645" y="451307"/>
            <a:ext cx="8928324" cy="523220"/>
          </a:xfrm>
          <a:prstGeom prst="rect">
            <a:avLst/>
          </a:prstGeom>
          <a:noFill/>
        </p:spPr>
        <p:txBody>
          <a:bodyPr wrap="square" rtlCol="0">
            <a:spAutoFit/>
          </a:bodyPr>
          <a:lstStyle/>
          <a:p>
            <a:r>
              <a:rPr lang="fr-FR" sz="2800" b="1" dirty="0">
                <a:solidFill>
                  <a:schemeClr val="accent1">
                    <a:lumMod val="75000"/>
                  </a:schemeClr>
                </a:solidFill>
              </a:rPr>
              <a:t>L’emploi salarié repart à la hausse</a:t>
            </a:r>
            <a:endParaRPr lang="fr-FR" sz="2800" i="1"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2024</a:t>
            </a:r>
          </a:p>
        </p:txBody>
      </p:sp>
      <p:sp>
        <p:nvSpPr>
          <p:cNvPr id="12" name="ZoneTexte 11"/>
          <p:cNvSpPr txBox="1"/>
          <p:nvPr/>
        </p:nvSpPr>
        <p:spPr>
          <a:xfrm>
            <a:off x="7596073" y="2050362"/>
            <a:ext cx="891727" cy="615553"/>
          </a:xfrm>
          <a:prstGeom prst="rect">
            <a:avLst/>
          </a:prstGeom>
          <a:noFill/>
        </p:spPr>
        <p:txBody>
          <a:bodyPr wrap="square" rtlCol="0">
            <a:spAutoFit/>
          </a:bodyPr>
          <a:lstStyle/>
          <a:p>
            <a:pPr algn="ctr"/>
            <a:r>
              <a:rPr lang="fr-FR" sz="1600" b="1" dirty="0">
                <a:solidFill>
                  <a:srgbClr val="FF0000"/>
                </a:solidFill>
              </a:rPr>
              <a:t>+ 0,2 % </a:t>
            </a:r>
          </a:p>
          <a:p>
            <a:pPr algn="ctr"/>
            <a:endParaRPr lang="fr-FR" b="1" dirty="0">
              <a:solidFill>
                <a:srgbClr val="FF0000"/>
              </a:solidFill>
            </a:endParaRPr>
          </a:p>
        </p:txBody>
      </p:sp>
      <p:sp>
        <p:nvSpPr>
          <p:cNvPr id="15" name="ZoneTexte 14"/>
          <p:cNvSpPr txBox="1"/>
          <p:nvPr/>
        </p:nvSpPr>
        <p:spPr>
          <a:xfrm>
            <a:off x="7596072" y="2358138"/>
            <a:ext cx="891727" cy="615553"/>
          </a:xfrm>
          <a:prstGeom prst="rect">
            <a:avLst/>
          </a:prstGeom>
          <a:noFill/>
        </p:spPr>
        <p:txBody>
          <a:bodyPr wrap="square" rtlCol="0">
            <a:spAutoFit/>
          </a:bodyPr>
          <a:lstStyle/>
          <a:p>
            <a:pPr algn="ctr"/>
            <a:r>
              <a:rPr lang="fr-FR" sz="1600" b="1" dirty="0">
                <a:solidFill>
                  <a:schemeClr val="accent3">
                    <a:lumMod val="75000"/>
                  </a:schemeClr>
                </a:solidFill>
              </a:rPr>
              <a:t>+ 0,2 %</a:t>
            </a:r>
            <a:endParaRPr lang="fr-FR" b="1" dirty="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596071" y="2650242"/>
            <a:ext cx="891727" cy="615553"/>
          </a:xfrm>
          <a:prstGeom prst="rect">
            <a:avLst/>
          </a:prstGeom>
          <a:noFill/>
        </p:spPr>
        <p:txBody>
          <a:bodyPr wrap="square" rtlCol="0">
            <a:spAutoFit/>
          </a:bodyPr>
          <a:lstStyle/>
          <a:p>
            <a:pPr algn="ctr"/>
            <a:r>
              <a:rPr lang="fr-FR" sz="1600" b="1" dirty="0">
                <a:solidFill>
                  <a:schemeClr val="accent1">
                    <a:lumMod val="75000"/>
                  </a:schemeClr>
                </a:solidFill>
              </a:rPr>
              <a:t>+ 0,1 % </a:t>
            </a:r>
          </a:p>
          <a:p>
            <a:pPr algn="ctr"/>
            <a:endParaRPr lang="fr-FR" b="1" dirty="0">
              <a:solidFill>
                <a:srgbClr val="FF0000"/>
              </a:solidFill>
            </a:endParaRPr>
          </a:p>
        </p:txBody>
      </p:sp>
      <p:sp>
        <p:nvSpPr>
          <p:cNvPr id="13" name="ZoneTexte 12"/>
          <p:cNvSpPr txBox="1"/>
          <p:nvPr/>
        </p:nvSpPr>
        <p:spPr>
          <a:xfrm>
            <a:off x="7625298" y="1602551"/>
            <a:ext cx="1346180" cy="338554"/>
          </a:xfrm>
          <a:prstGeom prst="rect">
            <a:avLst/>
          </a:prstGeom>
          <a:noFill/>
        </p:spPr>
        <p:txBody>
          <a:bodyPr wrap="square" rtlCol="0">
            <a:spAutoFit/>
          </a:bodyPr>
          <a:lstStyle/>
          <a:p>
            <a:pPr algn="ctr"/>
            <a:r>
              <a:rPr lang="fr-FR" sz="1600" b="1" dirty="0"/>
              <a:t>Au T3 2023 :</a:t>
            </a:r>
            <a:endParaRPr lang="fr-FR" b="1" dirty="0"/>
          </a:p>
        </p:txBody>
      </p:sp>
      <p:graphicFrame>
        <p:nvGraphicFramePr>
          <p:cNvPr id="2" name="Graphique 1">
            <a:extLst>
              <a:ext uri="{FF2B5EF4-FFF2-40B4-BE49-F238E27FC236}">
                <a16:creationId xmlns:a16="http://schemas.microsoft.com/office/drawing/2014/main" id="{00000000-0008-0000-0700-000001600000}"/>
              </a:ext>
            </a:extLst>
          </p:cNvPr>
          <p:cNvGraphicFramePr>
            <a:graphicFrameLocks/>
          </p:cNvGraphicFramePr>
          <p:nvPr>
            <p:extLst>
              <p:ext uri="{D42A27DB-BD31-4B8C-83A1-F6EECF244321}">
                <p14:modId xmlns:p14="http://schemas.microsoft.com/office/powerpoint/2010/main" val="1195487494"/>
              </p:ext>
            </p:extLst>
          </p:nvPr>
        </p:nvGraphicFramePr>
        <p:xfrm>
          <a:off x="172522" y="1175986"/>
          <a:ext cx="8079189" cy="46669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3639" y="-15769"/>
            <a:ext cx="8827805" cy="954107"/>
          </a:xfrm>
          <a:prstGeom prst="rect">
            <a:avLst/>
          </a:prstGeom>
          <a:noFill/>
        </p:spPr>
        <p:txBody>
          <a:bodyPr wrap="square" rtlCol="0">
            <a:spAutoFit/>
          </a:bodyPr>
          <a:lstStyle/>
          <a:p>
            <a:r>
              <a:rPr lang="fr-FR" sz="2800" b="1" dirty="0">
                <a:solidFill>
                  <a:schemeClr val="accent1">
                    <a:lumMod val="75000"/>
                  </a:schemeClr>
                </a:solidFill>
              </a:rPr>
              <a:t>Une croissance portée à la fois par l’emploi hors intérim et par l’intérim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2024</a:t>
            </a:r>
            <a:endParaRPr lang="fr-FR" dirty="0"/>
          </a:p>
        </p:txBody>
      </p:sp>
      <p:sp>
        <p:nvSpPr>
          <p:cNvPr id="14" name="ZoneTexte 13"/>
          <p:cNvSpPr txBox="1"/>
          <p:nvPr/>
        </p:nvSpPr>
        <p:spPr>
          <a:xfrm>
            <a:off x="7695270" y="2222466"/>
            <a:ext cx="1597688" cy="3970318"/>
          </a:xfrm>
          <a:prstGeom prst="rect">
            <a:avLst/>
          </a:prstGeom>
          <a:noFill/>
        </p:spPr>
        <p:txBody>
          <a:bodyPr wrap="square" rtlCol="0">
            <a:spAutoFit/>
          </a:bodyPr>
          <a:lstStyle/>
          <a:p>
            <a:pPr algn="ctr"/>
            <a:endParaRPr lang="fr-FR" b="1" dirty="0">
              <a:solidFill>
                <a:srgbClr val="00B0F0"/>
              </a:solidFill>
            </a:endParaRPr>
          </a:p>
          <a:p>
            <a:pPr algn="ctr"/>
            <a:endParaRPr lang="fr-FR" b="1" dirty="0">
              <a:solidFill>
                <a:schemeClr val="accent6">
                  <a:lumMod val="75000"/>
                </a:schemeClr>
              </a:solidFill>
            </a:endParaRPr>
          </a:p>
          <a:p>
            <a:pPr algn="ctr"/>
            <a:r>
              <a:rPr lang="fr-FR" b="1" dirty="0">
                <a:solidFill>
                  <a:srgbClr val="00B0F0"/>
                </a:solidFill>
              </a:rPr>
              <a:t>+ 480 </a:t>
            </a:r>
          </a:p>
          <a:p>
            <a:pPr algn="ctr"/>
            <a:r>
              <a:rPr lang="fr-FR" b="1" dirty="0">
                <a:solidFill>
                  <a:srgbClr val="00B0F0"/>
                </a:solidFill>
              </a:rPr>
              <a:t>emplois hors intérim</a:t>
            </a:r>
          </a:p>
          <a:p>
            <a:pPr algn="ctr"/>
            <a:endParaRPr lang="fr-FR" b="1" dirty="0">
              <a:solidFill>
                <a:schemeClr val="accent6">
                  <a:lumMod val="75000"/>
                </a:schemeClr>
              </a:solidFill>
            </a:endParaRPr>
          </a:p>
          <a:p>
            <a:pPr algn="ctr"/>
            <a:r>
              <a:rPr lang="fr-FR" b="1" dirty="0">
                <a:solidFill>
                  <a:schemeClr val="accent6">
                    <a:lumMod val="75000"/>
                  </a:schemeClr>
                </a:solidFill>
              </a:rPr>
              <a:t>+ 140</a:t>
            </a:r>
          </a:p>
          <a:p>
            <a:pPr algn="ctr"/>
            <a:r>
              <a:rPr lang="fr-FR" b="1" dirty="0">
                <a:solidFill>
                  <a:schemeClr val="accent6">
                    <a:lumMod val="75000"/>
                  </a:schemeClr>
                </a:solidFill>
              </a:rPr>
              <a:t>emplois intérimaires  </a:t>
            </a:r>
          </a:p>
          <a:p>
            <a:pPr algn="ctr"/>
            <a:endParaRPr lang="fr-FR" b="1" dirty="0">
              <a:solidFill>
                <a:srgbClr val="00B0F0"/>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a:t>Au T3 2023 :</a:t>
            </a:r>
            <a:endParaRPr lang="fr-FR" b="1" dirty="0"/>
          </a:p>
        </p:txBody>
      </p:sp>
      <p:graphicFrame>
        <p:nvGraphicFramePr>
          <p:cNvPr id="2" name="Graphique 1">
            <a:extLst>
              <a:ext uri="{FF2B5EF4-FFF2-40B4-BE49-F238E27FC236}">
                <a16:creationId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1393705832"/>
              </p:ext>
            </p:extLst>
          </p:nvPr>
        </p:nvGraphicFramePr>
        <p:xfrm>
          <a:off x="443883" y="1296141"/>
          <a:ext cx="7865616" cy="4767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2024</a:t>
            </a:r>
            <a:endParaRPr lang="fr-FR" dirty="0"/>
          </a:p>
        </p:txBody>
      </p:sp>
      <p:sp>
        <p:nvSpPr>
          <p:cNvPr id="14" name="ZoneTexte 13"/>
          <p:cNvSpPr txBox="1"/>
          <p:nvPr/>
        </p:nvSpPr>
        <p:spPr>
          <a:xfrm>
            <a:off x="213645" y="129315"/>
            <a:ext cx="9017000" cy="830997"/>
          </a:xfrm>
          <a:prstGeom prst="rect">
            <a:avLst/>
          </a:prstGeom>
          <a:noFill/>
        </p:spPr>
        <p:txBody>
          <a:bodyPr wrap="square" rtlCol="0">
            <a:spAutoFit/>
          </a:bodyPr>
          <a:lstStyle/>
          <a:p>
            <a:r>
              <a:rPr lang="fr-FR" sz="2400" b="1" dirty="0">
                <a:solidFill>
                  <a:schemeClr val="accent1">
                    <a:lumMod val="75000"/>
                  </a:schemeClr>
                </a:solidFill>
              </a:rPr>
              <a:t>Nouveau recul dans le tertiaire marchand, accélération dans l’industrie et le tertiaire non marchand, rebond dans la construction</a:t>
            </a:r>
            <a:endParaRPr lang="fr-FR" sz="2400" b="1" dirty="0">
              <a:solidFill>
                <a:srgbClr val="FF0000"/>
              </a:solidFill>
            </a:endParaRPr>
          </a:p>
        </p:txBody>
      </p:sp>
      <p:graphicFrame>
        <p:nvGraphicFramePr>
          <p:cNvPr id="2" name="Graphique 1">
            <a:extLst>
              <a:ext uri="{FF2B5EF4-FFF2-40B4-BE49-F238E27FC236}">
                <a16:creationId xmlns:a16="http://schemas.microsoft.com/office/drawing/2014/main" id="{00000000-0008-0000-0700-000002600000}"/>
              </a:ext>
            </a:extLst>
          </p:cNvPr>
          <p:cNvGraphicFramePr>
            <a:graphicFrameLocks/>
          </p:cNvGraphicFramePr>
          <p:nvPr>
            <p:extLst>
              <p:ext uri="{D42A27DB-BD31-4B8C-83A1-F6EECF244321}">
                <p14:modId xmlns:p14="http://schemas.microsoft.com/office/powerpoint/2010/main" val="422088327"/>
              </p:ext>
            </p:extLst>
          </p:nvPr>
        </p:nvGraphicFramePr>
        <p:xfrm>
          <a:off x="585926" y="1387157"/>
          <a:ext cx="7963269" cy="4827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janvier 2024</a:t>
            </a:r>
            <a:endParaRPr lang="fr-FR" dirty="0"/>
          </a:p>
        </p:txBody>
      </p:sp>
      <p:sp>
        <p:nvSpPr>
          <p:cNvPr id="12" name="ZoneTexte 11"/>
          <p:cNvSpPr txBox="1"/>
          <p:nvPr/>
        </p:nvSpPr>
        <p:spPr>
          <a:xfrm>
            <a:off x="195356" y="44106"/>
            <a:ext cx="8827804" cy="954107"/>
          </a:xfrm>
          <a:prstGeom prst="rect">
            <a:avLst/>
          </a:prstGeom>
          <a:noFill/>
        </p:spPr>
        <p:txBody>
          <a:bodyPr wrap="square" rtlCol="0">
            <a:spAutoFit/>
          </a:bodyPr>
          <a:lstStyle/>
          <a:p>
            <a:r>
              <a:rPr lang="fr-FR" sz="2800" b="1" dirty="0">
                <a:solidFill>
                  <a:schemeClr val="accent1">
                    <a:lumMod val="75000"/>
                  </a:schemeClr>
                </a:solidFill>
              </a:rPr>
              <a:t>L’intérim pénalise le tertiaire marchand mais soutient la construction</a:t>
            </a:r>
            <a:endParaRPr lang="fr-FR" sz="2800" b="1" dirty="0">
              <a:solidFill>
                <a:srgbClr val="FF0000"/>
              </a:solidFill>
            </a:endParaRPr>
          </a:p>
        </p:txBody>
      </p:sp>
      <p:graphicFrame>
        <p:nvGraphicFramePr>
          <p:cNvPr id="3" name="Graphique 2">
            <a:extLst>
              <a:ext uri="{FF2B5EF4-FFF2-40B4-BE49-F238E27FC236}">
                <a16:creationId xmlns:a16="http://schemas.microsoft.com/office/drawing/2014/main" id="{00000000-0008-0000-0700-000009000000}"/>
              </a:ext>
            </a:extLst>
          </p:cNvPr>
          <p:cNvGraphicFramePr>
            <a:graphicFrameLocks/>
          </p:cNvGraphicFramePr>
          <p:nvPr>
            <p:extLst>
              <p:ext uri="{D42A27DB-BD31-4B8C-83A1-F6EECF244321}">
                <p14:modId xmlns:p14="http://schemas.microsoft.com/office/powerpoint/2010/main" val="2144553718"/>
              </p:ext>
            </p:extLst>
          </p:nvPr>
        </p:nvGraphicFramePr>
        <p:xfrm>
          <a:off x="648069" y="1308099"/>
          <a:ext cx="7865615" cy="50749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janvier 2024</a:t>
            </a:r>
            <a:endParaRPr lang="fr-FR" dirty="0"/>
          </a:p>
        </p:txBody>
      </p:sp>
      <p:sp>
        <p:nvSpPr>
          <p:cNvPr id="12" name="ZoneTexte 11"/>
          <p:cNvSpPr txBox="1"/>
          <p:nvPr/>
        </p:nvSpPr>
        <p:spPr>
          <a:xfrm>
            <a:off x="208194" y="62439"/>
            <a:ext cx="8930354" cy="954107"/>
          </a:xfrm>
          <a:prstGeom prst="rect">
            <a:avLst/>
          </a:prstGeom>
          <a:noFill/>
        </p:spPr>
        <p:txBody>
          <a:bodyPr wrap="square" rtlCol="0">
            <a:spAutoFit/>
          </a:bodyPr>
          <a:lstStyle/>
          <a:p>
            <a:r>
              <a:rPr lang="fr-FR" sz="2800" b="1" dirty="0">
                <a:solidFill>
                  <a:schemeClr val="accent1">
                    <a:lumMod val="75000"/>
                  </a:schemeClr>
                </a:solidFill>
              </a:rPr>
              <a:t>Plus faible croissance annuelle dans le tertiaire marchand depuis la </a:t>
            </a:r>
            <a:r>
              <a:rPr lang="fr-FR" sz="2800" b="1">
                <a:solidFill>
                  <a:schemeClr val="accent1">
                    <a:lumMod val="75000"/>
                  </a:schemeClr>
                </a:solidFill>
              </a:rPr>
              <a:t>crise sanitaire</a:t>
            </a:r>
            <a:endParaRPr lang="fr-FR" sz="2800" b="1" i="1" dirty="0">
              <a:solidFill>
                <a:srgbClr val="FF0000"/>
              </a:solidFill>
            </a:endParaRPr>
          </a:p>
        </p:txBody>
      </p:sp>
      <p:pic>
        <p:nvPicPr>
          <p:cNvPr id="4" name="Image 3">
            <a:extLst>
              <a:ext uri="{FF2B5EF4-FFF2-40B4-BE49-F238E27FC236}">
                <a16:creationId xmlns:a16="http://schemas.microsoft.com/office/drawing/2014/main" id="{44774C74-743B-3885-8FDF-3686DDE2083B}"/>
              </a:ext>
            </a:extLst>
          </p:cNvPr>
          <p:cNvPicPr>
            <a:picLocks noChangeAspect="1"/>
          </p:cNvPicPr>
          <p:nvPr/>
        </p:nvPicPr>
        <p:blipFill>
          <a:blip r:embed="rId3"/>
          <a:stretch>
            <a:fillRect/>
          </a:stretch>
        </p:blipFill>
        <p:spPr>
          <a:xfrm>
            <a:off x="300822" y="2011679"/>
            <a:ext cx="8438576" cy="3368187"/>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janvier 2024</a:t>
            </a:r>
            <a:endParaRPr lang="fr-FR" dirty="0"/>
          </a:p>
        </p:txBody>
      </p:sp>
      <p:sp>
        <p:nvSpPr>
          <p:cNvPr id="12" name="ZoneTexte 11"/>
          <p:cNvSpPr txBox="1"/>
          <p:nvPr/>
        </p:nvSpPr>
        <p:spPr>
          <a:xfrm>
            <a:off x="213646" y="235685"/>
            <a:ext cx="8930354" cy="523220"/>
          </a:xfrm>
          <a:prstGeom prst="rect">
            <a:avLst/>
          </a:prstGeom>
          <a:noFill/>
        </p:spPr>
        <p:txBody>
          <a:bodyPr wrap="square" rtlCol="0">
            <a:spAutoFit/>
          </a:bodyPr>
          <a:lstStyle/>
          <a:p>
            <a:r>
              <a:rPr lang="fr-FR" sz="2800" b="1" dirty="0">
                <a:solidFill>
                  <a:schemeClr val="accent1">
                    <a:lumMod val="75000"/>
                  </a:schemeClr>
                </a:solidFill>
              </a:rPr>
              <a:t>Les embauches repartent légèrement à la hausse</a:t>
            </a:r>
          </a:p>
        </p:txBody>
      </p:sp>
      <p:pic>
        <p:nvPicPr>
          <p:cNvPr id="9" name="Image 8">
            <a:extLst>
              <a:ext uri="{FF2B5EF4-FFF2-40B4-BE49-F238E27FC236}">
                <a16:creationId xmlns:a16="http://schemas.microsoft.com/office/drawing/2014/main" id="{356FC983-B4C4-375C-3F7F-79FFB9A02E09}"/>
              </a:ext>
            </a:extLst>
          </p:cNvPr>
          <p:cNvPicPr>
            <a:picLocks noChangeAspect="1"/>
          </p:cNvPicPr>
          <p:nvPr/>
        </p:nvPicPr>
        <p:blipFill>
          <a:blip r:embed="rId3"/>
          <a:stretch>
            <a:fillRect/>
          </a:stretch>
        </p:blipFill>
        <p:spPr>
          <a:xfrm>
            <a:off x="976392" y="5355074"/>
            <a:ext cx="6791739" cy="876300"/>
          </a:xfrm>
          <a:prstGeom prst="rect">
            <a:avLst/>
          </a:prstGeom>
        </p:spPr>
      </p:pic>
      <p:graphicFrame>
        <p:nvGraphicFramePr>
          <p:cNvPr id="2" name="Graphique 1">
            <a:extLst>
              <a:ext uri="{FF2B5EF4-FFF2-40B4-BE49-F238E27FC236}">
                <a16:creationId xmlns:a16="http://schemas.microsoft.com/office/drawing/2014/main" id="{809E2797-6BE4-463E-B013-3CB7C23633CC}"/>
              </a:ext>
            </a:extLst>
          </p:cNvPr>
          <p:cNvGraphicFramePr>
            <a:graphicFrameLocks/>
          </p:cNvGraphicFramePr>
          <p:nvPr>
            <p:extLst>
              <p:ext uri="{D42A27DB-BD31-4B8C-83A1-F6EECF244321}">
                <p14:modId xmlns:p14="http://schemas.microsoft.com/office/powerpoint/2010/main" val="1791652088"/>
              </p:ext>
            </p:extLst>
          </p:nvPr>
        </p:nvGraphicFramePr>
        <p:xfrm>
          <a:off x="645952" y="1120580"/>
          <a:ext cx="7894041" cy="41934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133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13893" y="902802"/>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2024</a:t>
            </a:r>
            <a:endParaRPr lang="fr-FR" dirty="0"/>
          </a:p>
        </p:txBody>
      </p:sp>
      <p:grpSp>
        <p:nvGrpSpPr>
          <p:cNvPr id="2" name="Groupe 1">
            <a:extLst>
              <a:ext uri="{FF2B5EF4-FFF2-40B4-BE49-F238E27FC236}">
                <a16:creationId xmlns:a16="http://schemas.microsoft.com/office/drawing/2014/main" id="{49E19D21-BC81-B6B4-1B9E-E7C0506D08BA}"/>
              </a:ext>
            </a:extLst>
          </p:cNvPr>
          <p:cNvGrpSpPr>
            <a:grpSpLocks/>
          </p:cNvGrpSpPr>
          <p:nvPr/>
        </p:nvGrpSpPr>
        <p:grpSpPr bwMode="auto">
          <a:xfrm>
            <a:off x="285226" y="987813"/>
            <a:ext cx="8656472" cy="5449889"/>
            <a:chOff x="0" y="0"/>
            <a:chExt cx="9486901" cy="6042212"/>
          </a:xfrm>
        </p:grpSpPr>
        <p:graphicFrame>
          <p:nvGraphicFramePr>
            <p:cNvPr id="3" name="Graphique 2">
              <a:extLst>
                <a:ext uri="{FF2B5EF4-FFF2-40B4-BE49-F238E27FC236}">
                  <a16:creationId xmlns:a16="http://schemas.microsoft.com/office/drawing/2014/main" id="{159CE0CB-A07E-71EE-0B8A-8742D412A3F7}"/>
                </a:ext>
              </a:extLst>
            </p:cNvPr>
            <p:cNvGraphicFramePr>
              <a:graphicFrameLocks/>
            </p:cNvGraphicFramePr>
            <p:nvPr/>
          </p:nvGraphicFramePr>
          <p:xfrm>
            <a:off x="0" y="0"/>
            <a:ext cx="9458325"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22">
              <a:extLst>
                <a:ext uri="{FF2B5EF4-FFF2-40B4-BE49-F238E27FC236}">
                  <a16:creationId xmlns:a16="http://schemas.microsoft.com/office/drawing/2014/main" id="{FAF6F266-BE9E-F5C6-651B-3D6E4560F476}"/>
                </a:ext>
              </a:extLst>
            </p:cNvPr>
            <p:cNvSpPr txBox="1"/>
            <p:nvPr/>
          </p:nvSpPr>
          <p:spPr>
            <a:xfrm>
              <a:off x="8820151" y="2182993"/>
              <a:ext cx="666750" cy="253383"/>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a:t>1 700</a:t>
              </a:r>
            </a:p>
          </p:txBody>
        </p:sp>
        <p:sp>
          <p:nvSpPr>
            <p:cNvPr id="9" name="Flèche vers le bas 23">
              <a:extLst>
                <a:ext uri="{FF2B5EF4-FFF2-40B4-BE49-F238E27FC236}">
                  <a16:creationId xmlns:a16="http://schemas.microsoft.com/office/drawing/2014/main" id="{54DC4DB6-2899-0F64-3655-17479E14A562}"/>
                </a:ext>
              </a:extLst>
            </p:cNvPr>
            <p:cNvSpPr/>
            <p:nvPr/>
          </p:nvSpPr>
          <p:spPr>
            <a:xfrm>
              <a:off x="9077325" y="2656613"/>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
        <p:nvSpPr>
          <p:cNvPr id="11" name="ZoneTexte 10">
            <a:extLst>
              <a:ext uri="{FF2B5EF4-FFF2-40B4-BE49-F238E27FC236}">
                <a16:creationId xmlns:a16="http://schemas.microsoft.com/office/drawing/2014/main" id="{4CB6A29A-10FD-A438-61B9-2D3DD3B7B527}"/>
              </a:ext>
            </a:extLst>
          </p:cNvPr>
          <p:cNvSpPr txBox="1"/>
          <p:nvPr/>
        </p:nvSpPr>
        <p:spPr>
          <a:xfrm>
            <a:off x="103544" y="-31827"/>
            <a:ext cx="8533960" cy="954107"/>
          </a:xfrm>
          <a:prstGeom prst="rect">
            <a:avLst/>
          </a:prstGeom>
          <a:noFill/>
        </p:spPr>
        <p:txBody>
          <a:bodyPr wrap="square" rtlCol="0">
            <a:spAutoFit/>
          </a:bodyPr>
          <a:lstStyle/>
          <a:p>
            <a:r>
              <a:rPr lang="fr-FR" sz="2800" b="1" dirty="0">
                <a:solidFill>
                  <a:schemeClr val="accent1">
                    <a:lumMod val="75000"/>
                  </a:schemeClr>
                </a:solidFill>
              </a:rPr>
              <a:t>Le nombre de bénéficiaires de contrat aidé de nouveau quasi-stable</a:t>
            </a:r>
          </a:p>
        </p:txBody>
      </p:sp>
    </p:spTree>
    <p:extLst>
      <p:ext uri="{BB962C8B-B14F-4D97-AF65-F5344CB8AC3E}">
        <p14:creationId xmlns:p14="http://schemas.microsoft.com/office/powerpoint/2010/main" val="15551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8" y="8636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2024</a:t>
            </a:r>
            <a:endParaRPr lang="fr-FR" dirty="0"/>
          </a:p>
        </p:txBody>
      </p:sp>
      <p:graphicFrame>
        <p:nvGraphicFramePr>
          <p:cNvPr id="2" name="Graphique 1">
            <a:extLst>
              <a:ext uri="{FF2B5EF4-FFF2-40B4-BE49-F238E27FC236}">
                <a16:creationId xmlns:a16="http://schemas.microsoft.com/office/drawing/2014/main" id="{FC24DF20-4441-FD0D-F80A-0C2E18D5DD95}"/>
              </a:ext>
            </a:extLst>
          </p:cNvPr>
          <p:cNvGraphicFramePr>
            <a:graphicFrameLocks/>
          </p:cNvGraphicFramePr>
          <p:nvPr>
            <p:extLst>
              <p:ext uri="{D42A27DB-BD31-4B8C-83A1-F6EECF244321}">
                <p14:modId xmlns:p14="http://schemas.microsoft.com/office/powerpoint/2010/main" val="3029472463"/>
              </p:ext>
            </p:extLst>
          </p:nvPr>
        </p:nvGraphicFramePr>
        <p:xfrm>
          <a:off x="106633" y="1001489"/>
          <a:ext cx="8930734" cy="5413823"/>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3"/>
          <p:cNvSpPr txBox="1"/>
          <p:nvPr/>
        </p:nvSpPr>
        <p:spPr bwMode="auto">
          <a:xfrm>
            <a:off x="8443525" y="1582996"/>
            <a:ext cx="593842" cy="234386"/>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b="1" dirty="0"/>
              <a:t>11 400</a:t>
            </a:r>
            <a:endParaRPr lang="fr-FR" sz="1100" b="1" dirty="0"/>
          </a:p>
        </p:txBody>
      </p:sp>
      <p:sp>
        <p:nvSpPr>
          <p:cNvPr id="11" name="Flèche vers le bas 10"/>
          <p:cNvSpPr/>
          <p:nvPr/>
        </p:nvSpPr>
        <p:spPr bwMode="auto">
          <a:xfrm>
            <a:off x="8622385" y="1883202"/>
            <a:ext cx="149633" cy="5106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
        <p:nvSpPr>
          <p:cNvPr id="3" name="ZoneTexte 2">
            <a:extLst>
              <a:ext uri="{FF2B5EF4-FFF2-40B4-BE49-F238E27FC236}">
                <a16:creationId xmlns:a16="http://schemas.microsoft.com/office/drawing/2014/main" id="{80D0D633-B213-08A8-2863-CEB4BC992C7B}"/>
              </a:ext>
            </a:extLst>
          </p:cNvPr>
          <p:cNvSpPr txBox="1"/>
          <p:nvPr/>
        </p:nvSpPr>
        <p:spPr>
          <a:xfrm>
            <a:off x="122151" y="-18438"/>
            <a:ext cx="8533960" cy="954107"/>
          </a:xfrm>
          <a:prstGeom prst="rect">
            <a:avLst/>
          </a:prstGeom>
          <a:noFill/>
        </p:spPr>
        <p:txBody>
          <a:bodyPr wrap="square" rtlCol="0">
            <a:spAutoFit/>
          </a:bodyPr>
          <a:lstStyle/>
          <a:p>
            <a:r>
              <a:rPr lang="fr-FR" sz="2800" b="1" dirty="0">
                <a:solidFill>
                  <a:schemeClr val="accent1">
                    <a:lumMod val="75000"/>
                  </a:schemeClr>
                </a:solidFill>
              </a:rPr>
              <a:t>La croissance de l’apprentissage se modère par rapport à l’année précédente </a:t>
            </a:r>
          </a:p>
        </p:txBody>
      </p:sp>
    </p:spTree>
    <p:extLst>
      <p:ext uri="{BB962C8B-B14F-4D97-AF65-F5344CB8AC3E}">
        <p14:creationId xmlns:p14="http://schemas.microsoft.com/office/powerpoint/2010/main" val="125131041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D4B930-2EF4-44AA-B4F3-1B1D22FE6A52}">
  <ds:schemaRefs>
    <ds:schemaRef ds:uri="http://schemas.microsoft.com/sharepoint/v3/contenttype/forms"/>
  </ds:schemaRefs>
</ds:datastoreItem>
</file>

<file path=customXml/itemProps2.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3.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4.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9088</TotalTime>
  <Words>1666</Words>
  <Application>Microsoft Office PowerPoint</Application>
  <PresentationFormat>Affichage à l'écran (4:3)</PresentationFormat>
  <Paragraphs>252</Paragraphs>
  <Slides>18</Slides>
  <Notes>18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BLANCHE, Jerome (DREETS-PACA)</cp:lastModifiedBy>
  <cp:revision>848</cp:revision>
  <cp:lastPrinted>2018-10-09T12:30:48Z</cp:lastPrinted>
  <dcterms:created xsi:type="dcterms:W3CDTF">2018-05-30T13:27:07Z</dcterms:created>
  <dcterms:modified xsi:type="dcterms:W3CDTF">2024-01-04T11:22:55Z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