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300" r:id="rId6"/>
    <p:sldId id="299" r:id="rId7"/>
    <p:sldId id="264" r:id="rId8"/>
    <p:sldId id="290" r:id="rId9"/>
    <p:sldId id="292" r:id="rId10"/>
    <p:sldId id="293" r:id="rId11"/>
    <p:sldId id="261" r:id="rId12"/>
    <p:sldId id="314" r:id="rId13"/>
    <p:sldId id="305" r:id="rId14"/>
    <p:sldId id="302" r:id="rId15"/>
    <p:sldId id="296" r:id="rId16"/>
    <p:sldId id="304" r:id="rId17"/>
    <p:sldId id="271" r:id="rId18"/>
    <p:sldId id="272" r:id="rId19"/>
    <p:sldId id="317" r:id="rId20"/>
    <p:sldId id="318" r:id="rId21"/>
    <p:sldId id="315" r:id="rId2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86" d="100"/>
          <a:sy n="86" d="100"/>
        </p:scale>
        <p:origin x="141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4\2024-T3\01%20-%20Fichiers%20de%20travail\DEFM-Ch&#244;mage\2024_T3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4\2024-T3\01%20-%20Fichiers%20de%20travail\DEFM-Ch&#244;mage\2024_T3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4\2024-T3\01%20-%20Fichiers%20de%20travail\DEFM-Ch&#244;mage\2024_T3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4\2024-T3\01%20-%20Fichiers%20de%20travail\Prestations%20sociales\2024-T3%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4\2024-T3\01%20-%20Fichiers%20de%20travail\Politiques%20emploi\2024_T3_Politiques%20de%20l'emploi_note_V2_VM.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4\2024-T3\01%20-%20Fichiers%20de%20travail\Politiques%20emploi\2024_T3_Politiques%20de%20l'emploi_note_V2_VM.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4\2024-T3\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4\2024-T3\01%20-%20Fichiers%20de%20travail\DEFM-Ch&#244;mage\2024_T3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2014)</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3'!$E$10:$E$52</c:f>
              <c:numCache>
                <c:formatCode>#\ ##0.0</c:formatCode>
                <c:ptCount val="43"/>
                <c:pt idx="0">
                  <c:v>100</c:v>
                </c:pt>
                <c:pt idx="1">
                  <c:v>99.925074271173116</c:v>
                </c:pt>
                <c:pt idx="2">
                  <c:v>99.961228024339349</c:v>
                </c:pt>
                <c:pt idx="3">
                  <c:v>100.13999134315364</c:v>
                </c:pt>
                <c:pt idx="4">
                  <c:v>100.06941074953022</c:v>
                </c:pt>
                <c:pt idx="5">
                  <c:v>100.44303667015571</c:v>
                </c:pt>
                <c:pt idx="6">
                  <c:v>100.37217754222442</c:v>
                </c:pt>
                <c:pt idx="7">
                  <c:v>100.8112033183463</c:v>
                </c:pt>
                <c:pt idx="8">
                  <c:v>101.19363092310158</c:v>
                </c:pt>
                <c:pt idx="9">
                  <c:v>101.59182356968444</c:v>
                </c:pt>
                <c:pt idx="10">
                  <c:v>101.77977852065945</c:v>
                </c:pt>
                <c:pt idx="11">
                  <c:v>101.84618109966443</c:v>
                </c:pt>
                <c:pt idx="12">
                  <c:v>102.29217023348407</c:v>
                </c:pt>
                <c:pt idx="13">
                  <c:v>102.7158209158096</c:v>
                </c:pt>
                <c:pt idx="14">
                  <c:v>102.82578626057104</c:v>
                </c:pt>
                <c:pt idx="15">
                  <c:v>103.17584817874763</c:v>
                </c:pt>
                <c:pt idx="16">
                  <c:v>103.70350357164537</c:v>
                </c:pt>
                <c:pt idx="17">
                  <c:v>103.61052881966626</c:v>
                </c:pt>
                <c:pt idx="18">
                  <c:v>103.82494452989259</c:v>
                </c:pt>
                <c:pt idx="19">
                  <c:v>103.97407179834548</c:v>
                </c:pt>
                <c:pt idx="20">
                  <c:v>104.62901736995637</c:v>
                </c:pt>
                <c:pt idx="21">
                  <c:v>104.89563040948428</c:v>
                </c:pt>
                <c:pt idx="22">
                  <c:v>105.3024019127508</c:v>
                </c:pt>
                <c:pt idx="23">
                  <c:v>105.77468468523664</c:v>
                </c:pt>
                <c:pt idx="24">
                  <c:v>103.66612426752442</c:v>
                </c:pt>
                <c:pt idx="25">
                  <c:v>102.54184838709115</c:v>
                </c:pt>
                <c:pt idx="26">
                  <c:v>105.23020582014126</c:v>
                </c:pt>
                <c:pt idx="27">
                  <c:v>105.64271513015069</c:v>
                </c:pt>
                <c:pt idx="28">
                  <c:v>106.35359039078918</c:v>
                </c:pt>
                <c:pt idx="29">
                  <c:v>107.74826737733771</c:v>
                </c:pt>
                <c:pt idx="30">
                  <c:v>108.8046365935031</c:v>
                </c:pt>
                <c:pt idx="31">
                  <c:v>109.79393474832465</c:v>
                </c:pt>
                <c:pt idx="32">
                  <c:v>110.35941510023611</c:v>
                </c:pt>
                <c:pt idx="33">
                  <c:v>110.73883453446605</c:v>
                </c:pt>
                <c:pt idx="34">
                  <c:v>110.89854610661953</c:v>
                </c:pt>
                <c:pt idx="35">
                  <c:v>111.41622997129413</c:v>
                </c:pt>
                <c:pt idx="36">
                  <c:v>111.68011337460453</c:v>
                </c:pt>
                <c:pt idx="37">
                  <c:v>111.99017776616604</c:v>
                </c:pt>
                <c:pt idx="38">
                  <c:v>112.29183042162845</c:v>
                </c:pt>
                <c:pt idx="39">
                  <c:v>112.45778116227905</c:v>
                </c:pt>
                <c:pt idx="40">
                  <c:v>112.82310676052883</c:v>
                </c:pt>
                <c:pt idx="41">
                  <c:v>112.8898435807032</c:v>
                </c:pt>
                <c:pt idx="42">
                  <c:v>113.29895477215605</c:v>
                </c:pt>
              </c:numCache>
            </c:numRef>
          </c:val>
          <c:smooth val="0"/>
          <c:extLst>
            <c:ext xmlns:c16="http://schemas.microsoft.com/office/drawing/2014/chart" uri="{C3380CC4-5D6E-409C-BE32-E72D297353CC}">
              <c16:uniqueId val="{00000000-7A00-4D80-A698-34C61CC00432}"/>
            </c:ext>
          </c:extLst>
        </c:ser>
        <c:ser>
          <c:idx val="1"/>
          <c:order val="1"/>
          <c:tx>
            <c:v>France métropolitaine</c:v>
          </c:tx>
          <c:spPr>
            <a:ln w="28575">
              <a:solidFill>
                <a:srgbClr val="0000FF"/>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3'!$C$10:$C$52</c:f>
              <c:numCache>
                <c:formatCode>#\ ##0.0</c:formatCode>
                <c:ptCount val="43"/>
                <c:pt idx="0">
                  <c:v>100</c:v>
                </c:pt>
                <c:pt idx="1">
                  <c:v>100.05180272190337</c:v>
                </c:pt>
                <c:pt idx="2">
                  <c:v>99.921899562300524</c:v>
                </c:pt>
                <c:pt idx="3">
                  <c:v>100.01269891618882</c:v>
                </c:pt>
                <c:pt idx="4">
                  <c:v>99.939698120802305</c:v>
                </c:pt>
                <c:pt idx="5">
                  <c:v>100.16791223952171</c:v>
                </c:pt>
                <c:pt idx="6">
                  <c:v>100.26191266428665</c:v>
                </c:pt>
                <c:pt idx="7">
                  <c:v>100.40265699575201</c:v>
                </c:pt>
                <c:pt idx="8">
                  <c:v>100.58762064060598</c:v>
                </c:pt>
                <c:pt idx="9">
                  <c:v>100.80721056546142</c:v>
                </c:pt>
                <c:pt idx="10">
                  <c:v>101.14085964946626</c:v>
                </c:pt>
                <c:pt idx="11">
                  <c:v>101.17509904838926</c:v>
                </c:pt>
                <c:pt idx="12">
                  <c:v>101.6143404908216</c:v>
                </c:pt>
                <c:pt idx="13">
                  <c:v>102.05483529736721</c:v>
                </c:pt>
                <c:pt idx="14">
                  <c:v>102.10805726577401</c:v>
                </c:pt>
                <c:pt idx="15">
                  <c:v>102.50617023425634</c:v>
                </c:pt>
                <c:pt idx="16">
                  <c:v>102.73707500045759</c:v>
                </c:pt>
                <c:pt idx="17">
                  <c:v>102.76685577328715</c:v>
                </c:pt>
                <c:pt idx="18">
                  <c:v>102.86745670802388</c:v>
                </c:pt>
                <c:pt idx="19">
                  <c:v>103.13646321945129</c:v>
                </c:pt>
                <c:pt idx="20">
                  <c:v>103.78650743070037</c:v>
                </c:pt>
                <c:pt idx="21">
                  <c:v>103.94406741083426</c:v>
                </c:pt>
                <c:pt idx="22">
                  <c:v>104.20695772481407</c:v>
                </c:pt>
                <c:pt idx="23">
                  <c:v>104.62512552753331</c:v>
                </c:pt>
                <c:pt idx="24">
                  <c:v>102.66936086026699</c:v>
                </c:pt>
                <c:pt idx="25">
                  <c:v>102.09530007029845</c:v>
                </c:pt>
                <c:pt idx="26">
                  <c:v>104.25017716677465</c:v>
                </c:pt>
                <c:pt idx="27">
                  <c:v>104.31046962153638</c:v>
                </c:pt>
                <c:pt idx="28">
                  <c:v>104.9861806417514</c:v>
                </c:pt>
                <c:pt idx="29">
                  <c:v>106.07234529335065</c:v>
                </c:pt>
                <c:pt idx="30">
                  <c:v>107.01612611973255</c:v>
                </c:pt>
                <c:pt idx="31">
                  <c:v>107.59555254970037</c:v>
                </c:pt>
                <c:pt idx="32">
                  <c:v>108.05197576206831</c:v>
                </c:pt>
                <c:pt idx="33">
                  <c:v>108.24150890919408</c:v>
                </c:pt>
                <c:pt idx="34">
                  <c:v>108.53665373051575</c:v>
                </c:pt>
                <c:pt idx="35">
                  <c:v>108.93442475738853</c:v>
                </c:pt>
                <c:pt idx="36">
                  <c:v>109.07743224116324</c:v>
                </c:pt>
                <c:pt idx="37">
                  <c:v>109.34619779182164</c:v>
                </c:pt>
                <c:pt idx="38">
                  <c:v>109.53883446951332</c:v>
                </c:pt>
                <c:pt idx="39">
                  <c:v>109.62830580771261</c:v>
                </c:pt>
                <c:pt idx="40">
                  <c:v>109.92614637205011</c:v>
                </c:pt>
                <c:pt idx="41">
                  <c:v>109.8638822950326</c:v>
                </c:pt>
                <c:pt idx="42">
                  <c:v>110.06508620516433</c:v>
                </c:pt>
              </c:numCache>
            </c:numRef>
          </c:val>
          <c:smooth val="0"/>
          <c:extLst>
            <c:ext xmlns:c16="http://schemas.microsoft.com/office/drawing/2014/chart" uri="{C3380CC4-5D6E-409C-BE32-E72D297353CC}">
              <c16:uniqueId val="{00000001-7A00-4D80-A698-34C61CC00432}"/>
            </c:ext>
          </c:extLst>
        </c:ser>
        <c:ser>
          <c:idx val="2"/>
          <c:order val="2"/>
          <c:tx>
            <c:strRef>
              <c:f>'Données graph 1 et 3'!$K$8:$K$9</c:f>
              <c:strCache>
                <c:ptCount val="2"/>
                <c:pt idx="0">
                  <c:v>Var</c:v>
                </c:pt>
              </c:strCache>
            </c:strRef>
          </c:tx>
          <c:spPr>
            <a:ln w="28575"/>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3'!$K$10:$K$52</c:f>
              <c:numCache>
                <c:formatCode>#\ ##0.0</c:formatCode>
                <c:ptCount val="43"/>
                <c:pt idx="0">
                  <c:v>100</c:v>
                </c:pt>
                <c:pt idx="1">
                  <c:v>99.699970971651268</c:v>
                </c:pt>
                <c:pt idx="2">
                  <c:v>99.621943470776671</c:v>
                </c:pt>
                <c:pt idx="3">
                  <c:v>99.665336848549671</c:v>
                </c:pt>
                <c:pt idx="4">
                  <c:v>99.162863392639863</c:v>
                </c:pt>
                <c:pt idx="5">
                  <c:v>99.699843352061308</c:v>
                </c:pt>
                <c:pt idx="6">
                  <c:v>99.728998714048686</c:v>
                </c:pt>
                <c:pt idx="7">
                  <c:v>100.03121570318936</c:v>
                </c:pt>
                <c:pt idx="8">
                  <c:v>100.46479184362478</c:v>
                </c:pt>
                <c:pt idx="9">
                  <c:v>100.81896768203474</c:v>
                </c:pt>
                <c:pt idx="10">
                  <c:v>100.63199335483333</c:v>
                </c:pt>
                <c:pt idx="11">
                  <c:v>100.65567205188049</c:v>
                </c:pt>
                <c:pt idx="12">
                  <c:v>101.26953251697527</c:v>
                </c:pt>
                <c:pt idx="13">
                  <c:v>101.71312748017833</c:v>
                </c:pt>
                <c:pt idx="14">
                  <c:v>101.84123955357258</c:v>
                </c:pt>
                <c:pt idx="15">
                  <c:v>102.1594186468199</c:v>
                </c:pt>
                <c:pt idx="16">
                  <c:v>102.8732235854644</c:v>
                </c:pt>
                <c:pt idx="17">
                  <c:v>102.34655187991335</c:v>
                </c:pt>
                <c:pt idx="18">
                  <c:v>102.37809763137508</c:v>
                </c:pt>
                <c:pt idx="19">
                  <c:v>102.55187550947764</c:v>
                </c:pt>
                <c:pt idx="20">
                  <c:v>103.4816877350251</c:v>
                </c:pt>
                <c:pt idx="21">
                  <c:v>103.78458608189429</c:v>
                </c:pt>
                <c:pt idx="22">
                  <c:v>104.33066648714629</c:v>
                </c:pt>
                <c:pt idx="23">
                  <c:v>104.93462719190498</c:v>
                </c:pt>
                <c:pt idx="24">
                  <c:v>103.35432419227818</c:v>
                </c:pt>
                <c:pt idx="25">
                  <c:v>101.87551076267687</c:v>
                </c:pt>
                <c:pt idx="26">
                  <c:v>104.45835273310577</c:v>
                </c:pt>
                <c:pt idx="27">
                  <c:v>105.14541109235395</c:v>
                </c:pt>
                <c:pt idx="28">
                  <c:v>105.85611116106261</c:v>
                </c:pt>
                <c:pt idx="29">
                  <c:v>107.36506666975217</c:v>
                </c:pt>
                <c:pt idx="30">
                  <c:v>108.80129371414758</c:v>
                </c:pt>
                <c:pt idx="31">
                  <c:v>109.41735548763099</c:v>
                </c:pt>
                <c:pt idx="32">
                  <c:v>109.95429409641253</c:v>
                </c:pt>
                <c:pt idx="33">
                  <c:v>110.33543854019268</c:v>
                </c:pt>
                <c:pt idx="34">
                  <c:v>110.71784398603764</c:v>
                </c:pt>
                <c:pt idx="35">
                  <c:v>111.32229390903726</c:v>
                </c:pt>
                <c:pt idx="36">
                  <c:v>111.61896214293425</c:v>
                </c:pt>
                <c:pt idx="37">
                  <c:v>111.73719565974586</c:v>
                </c:pt>
                <c:pt idx="38">
                  <c:v>112.00256266468369</c:v>
                </c:pt>
                <c:pt idx="39">
                  <c:v>112.13909594663332</c:v>
                </c:pt>
                <c:pt idx="40">
                  <c:v>112.34924070199128</c:v>
                </c:pt>
                <c:pt idx="41">
                  <c:v>112.21234339035939</c:v>
                </c:pt>
                <c:pt idx="42">
                  <c:v>112.66395947293437</c:v>
                </c:pt>
              </c:numCache>
            </c:numRef>
          </c:val>
          <c:smooth val="0"/>
          <c:extLst>
            <c:ext xmlns:c16="http://schemas.microsoft.com/office/drawing/2014/chart" uri="{C3380CC4-5D6E-409C-BE32-E72D297353CC}">
              <c16:uniqueId val="{00000002-7A00-4D80-A698-34C61CC00432}"/>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208616886960985"/>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dep83_trim!$BH$107:$BH$125</c:f>
              <c:numCache>
                <c:formatCode>#\ ##0.0</c:formatCode>
                <c:ptCount val="19"/>
                <c:pt idx="0">
                  <c:v>-0.97659277631374497</c:v>
                </c:pt>
                <c:pt idx="1">
                  <c:v>12.304320601127117</c:v>
                </c:pt>
                <c:pt idx="2">
                  <c:v>-4.4396431558405229</c:v>
                </c:pt>
                <c:pt idx="3">
                  <c:v>-3.2601560790606054</c:v>
                </c:pt>
                <c:pt idx="4">
                  <c:v>-1.5078407720159337E-2</c:v>
                </c:pt>
                <c:pt idx="5">
                  <c:v>0.14326647564470996</c:v>
                </c:pt>
                <c:pt idx="6">
                  <c:v>-4.4951434379941313</c:v>
                </c:pt>
                <c:pt idx="7">
                  <c:v>-3.5004730368968784</c:v>
                </c:pt>
                <c:pt idx="8">
                  <c:v>-3.8316993464052373</c:v>
                </c:pt>
                <c:pt idx="9">
                  <c:v>-1.8859909948177767</c:v>
                </c:pt>
                <c:pt idx="10">
                  <c:v>2.597627500215971E-2</c:v>
                </c:pt>
                <c:pt idx="11">
                  <c:v>0.25969529085871912</c:v>
                </c:pt>
                <c:pt idx="12">
                  <c:v>-0.207218097047146</c:v>
                </c:pt>
                <c:pt idx="13">
                  <c:v>-0.23360442983214602</c:v>
                </c:pt>
                <c:pt idx="14">
                  <c:v>0.79784927586508125</c:v>
                </c:pt>
                <c:pt idx="15">
                  <c:v>2.0304568527918621</c:v>
                </c:pt>
                <c:pt idx="16">
                  <c:v>-0.31199932540687536</c:v>
                </c:pt>
                <c:pt idx="17">
                  <c:v>-1.1673151750972721</c:v>
                </c:pt>
                <c:pt idx="18">
                  <c:v>0.95857583019514081</c:v>
                </c:pt>
              </c:numCache>
            </c:numRef>
          </c:val>
          <c:extLst>
            <c:ext xmlns:c16="http://schemas.microsoft.com/office/drawing/2014/chart" uri="{C3380CC4-5D6E-409C-BE32-E72D297353CC}">
              <c16:uniqueId val="{00000000-E98E-49BD-BDFA-4A256BB2B501}"/>
            </c:ext>
          </c:extLst>
        </c:ser>
        <c:ser>
          <c:idx val="0"/>
          <c:order val="1"/>
          <c:tx>
            <c:v>Femmes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dep83_trim!$BI$107:$BI$125</c:f>
              <c:numCache>
                <c:formatCode>#\ ##0.0</c:formatCode>
                <c:ptCount val="19"/>
                <c:pt idx="0">
                  <c:v>-1.1746333514394469</c:v>
                </c:pt>
                <c:pt idx="1">
                  <c:v>7.9216763998625872</c:v>
                </c:pt>
                <c:pt idx="2">
                  <c:v>-2.183600713012479</c:v>
                </c:pt>
                <c:pt idx="3">
                  <c:v>-3.0328669053042545</c:v>
                </c:pt>
                <c:pt idx="4">
                  <c:v>-0.54366064836566252</c:v>
                </c:pt>
                <c:pt idx="5">
                  <c:v>0.76933459306249841</c:v>
                </c:pt>
                <c:pt idx="6">
                  <c:v>-3.2614519153495891</c:v>
                </c:pt>
                <c:pt idx="7">
                  <c:v>-2.9629629629629561</c:v>
                </c:pt>
                <c:pt idx="8">
                  <c:v>-2.4898337732753184</c:v>
                </c:pt>
                <c:pt idx="9">
                  <c:v>-2.0997951419373662</c:v>
                </c:pt>
                <c:pt idx="10">
                  <c:v>0.52312981092592636</c:v>
                </c:pt>
                <c:pt idx="11">
                  <c:v>0.33454761727753635</c:v>
                </c:pt>
                <c:pt idx="12">
                  <c:v>-0.17042086544161172</c:v>
                </c:pt>
                <c:pt idx="13">
                  <c:v>-0.84613671788020817</c:v>
                </c:pt>
                <c:pt idx="14">
                  <c:v>-0.16468298525339486</c:v>
                </c:pt>
                <c:pt idx="15">
                  <c:v>1.2071680287920827</c:v>
                </c:pt>
                <c:pt idx="16">
                  <c:v>-0.73344199140613631</c:v>
                </c:pt>
                <c:pt idx="17">
                  <c:v>-1.7538622285245276</c:v>
                </c:pt>
                <c:pt idx="18">
                  <c:v>0.3874202370100166</c:v>
                </c:pt>
              </c:numCache>
            </c:numRef>
          </c:val>
          <c:extLst>
            <c:ext xmlns:c16="http://schemas.microsoft.com/office/drawing/2014/chart" uri="{C3380CC4-5D6E-409C-BE32-E72D297353CC}">
              <c16:uniqueId val="{00000001-E98E-49BD-BDFA-4A256BB2B501}"/>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1"/>
        <c:tickMarkSkip val="1"/>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4274351492887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dep83_trim!$BJ$107:$BJ$125</c:f>
              <c:numCache>
                <c:formatCode>#\ ##0.0</c:formatCode>
                <c:ptCount val="19"/>
                <c:pt idx="0">
                  <c:v>-3.2672437866517745</c:v>
                </c:pt>
                <c:pt idx="1">
                  <c:v>19.948036951501159</c:v>
                </c:pt>
                <c:pt idx="2">
                  <c:v>-6.9314079422382662</c:v>
                </c:pt>
                <c:pt idx="3">
                  <c:v>-5.6374450478406946</c:v>
                </c:pt>
                <c:pt idx="4">
                  <c:v>0.27404768429706294</c:v>
                </c:pt>
                <c:pt idx="5">
                  <c:v>8.1989614648803055E-2</c:v>
                </c:pt>
                <c:pt idx="6">
                  <c:v>-7.7007099945385011</c:v>
                </c:pt>
                <c:pt idx="7">
                  <c:v>-4.9112426035502814</c:v>
                </c:pt>
                <c:pt idx="8">
                  <c:v>-4.5426260112010119</c:v>
                </c:pt>
                <c:pt idx="9">
                  <c:v>-1.2059973924380629</c:v>
                </c:pt>
                <c:pt idx="10">
                  <c:v>0.65984823490596867</c:v>
                </c:pt>
                <c:pt idx="11">
                  <c:v>1.1799410029498469</c:v>
                </c:pt>
                <c:pt idx="12">
                  <c:v>-1.7816650469711703</c:v>
                </c:pt>
                <c:pt idx="13">
                  <c:v>-6.5963060686013986E-2</c:v>
                </c:pt>
                <c:pt idx="14">
                  <c:v>0.99009900990099098</c:v>
                </c:pt>
                <c:pt idx="15">
                  <c:v>3.3333333333333437</c:v>
                </c:pt>
                <c:pt idx="16">
                  <c:v>-0.72738772928525597</c:v>
                </c:pt>
                <c:pt idx="17">
                  <c:v>-1.0194329404269009</c:v>
                </c:pt>
                <c:pt idx="18">
                  <c:v>0.2574831026713964</c:v>
                </c:pt>
              </c:numCache>
            </c:numRef>
          </c:val>
          <c:extLst>
            <c:ext xmlns:c16="http://schemas.microsoft.com/office/drawing/2014/chart" uri="{C3380CC4-5D6E-409C-BE32-E72D297353CC}">
              <c16:uniqueId val="{00000000-ED61-49DB-A56A-72318973FDFF}"/>
            </c:ext>
          </c:extLst>
        </c:ser>
        <c:ser>
          <c:idx val="0"/>
          <c:order val="1"/>
          <c:tx>
            <c:v>25 à 49 ans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dep83_trim!$BK$107:$BK$125</c:f>
              <c:numCache>
                <c:formatCode>#\ ##0.0</c:formatCode>
                <c:ptCount val="19"/>
                <c:pt idx="0">
                  <c:v>-0.91101959316111092</c:v>
                </c:pt>
                <c:pt idx="1">
                  <c:v>10.050377833753155</c:v>
                </c:pt>
                <c:pt idx="2">
                  <c:v>-3.3245593957427433</c:v>
                </c:pt>
                <c:pt idx="3">
                  <c:v>-3.3382657591003229</c:v>
                </c:pt>
                <c:pt idx="4">
                  <c:v>-0.38576939562794399</c:v>
                </c:pt>
                <c:pt idx="5">
                  <c:v>0.12908777969018459</c:v>
                </c:pt>
                <c:pt idx="6">
                  <c:v>-3.7141629320400216</c:v>
                </c:pt>
                <c:pt idx="7">
                  <c:v>-3.2325937260902826</c:v>
                </c:pt>
                <c:pt idx="8">
                  <c:v>-3.1231468669697615</c:v>
                </c:pt>
                <c:pt idx="9">
                  <c:v>-2.3804665714480033</c:v>
                </c:pt>
                <c:pt idx="10">
                  <c:v>0.48770291925031017</c:v>
                </c:pt>
                <c:pt idx="11">
                  <c:v>0.36746862649934542</c:v>
                </c:pt>
                <c:pt idx="12">
                  <c:v>0.13815971262778337</c:v>
                </c:pt>
                <c:pt idx="13">
                  <c:v>-0.28283664459161084</c:v>
                </c:pt>
                <c:pt idx="14">
                  <c:v>0.37357315807680092</c:v>
                </c:pt>
                <c:pt idx="15">
                  <c:v>1.1716865393893494</c:v>
                </c:pt>
                <c:pt idx="16">
                  <c:v>-0.58587097213705919</c:v>
                </c:pt>
                <c:pt idx="17">
                  <c:v>-1.6651819365449239</c:v>
                </c:pt>
                <c:pt idx="18">
                  <c:v>0.88501742160278507</c:v>
                </c:pt>
              </c:numCache>
            </c:numRef>
          </c:val>
          <c:extLst>
            <c:ext xmlns:c16="http://schemas.microsoft.com/office/drawing/2014/chart" uri="{C3380CC4-5D6E-409C-BE32-E72D297353CC}">
              <c16:uniqueId val="{00000001-ED61-49DB-A56A-72318973FDFF}"/>
            </c:ext>
          </c:extLst>
        </c:ser>
        <c:ser>
          <c:idx val="2"/>
          <c:order val="2"/>
          <c:tx>
            <c:v>50 ans ou plus</c:v>
          </c:tx>
          <c:spPr>
            <a:solidFill>
              <a:srgbClr val="92D050"/>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dep83_trim!$BL$107:$BL$125</c:f>
              <c:numCache>
                <c:formatCode>#\ ##0.0</c:formatCode>
                <c:ptCount val="19"/>
                <c:pt idx="0">
                  <c:v>-0.44870995886825416</c:v>
                </c:pt>
                <c:pt idx="1">
                  <c:v>5.4839113559534303</c:v>
                </c:pt>
                <c:pt idx="2">
                  <c:v>-1.3175074183976232</c:v>
                </c:pt>
                <c:pt idx="3">
                  <c:v>-1.5756555208082612</c:v>
                </c:pt>
                <c:pt idx="4">
                  <c:v>-0.36661371135280341</c:v>
                </c:pt>
                <c:pt idx="5">
                  <c:v>1.3369311909726456</c:v>
                </c:pt>
                <c:pt idx="6">
                  <c:v>-2.3844105543451954</c:v>
                </c:pt>
                <c:pt idx="7">
                  <c:v>-2.4674519528828265</c:v>
                </c:pt>
                <c:pt idx="8">
                  <c:v>-2.517162471395884</c:v>
                </c:pt>
                <c:pt idx="9">
                  <c:v>-1.5910276473656837</c:v>
                </c:pt>
                <c:pt idx="10">
                  <c:v>-0.22528491916246063</c:v>
                </c:pt>
                <c:pt idx="11">
                  <c:v>-0.1859476690131534</c:v>
                </c:pt>
                <c:pt idx="12">
                  <c:v>-0.15968063872255911</c:v>
                </c:pt>
                <c:pt idx="13">
                  <c:v>-1.3061442089830733</c:v>
                </c:pt>
                <c:pt idx="14">
                  <c:v>-0.18906144496960708</c:v>
                </c:pt>
                <c:pt idx="15">
                  <c:v>1.6912461101339371</c:v>
                </c:pt>
                <c:pt idx="16">
                  <c:v>-0.35923363491219273</c:v>
                </c:pt>
                <c:pt idx="17">
                  <c:v>-1.30858592602483</c:v>
                </c:pt>
                <c:pt idx="18">
                  <c:v>0.37883912867000546</c:v>
                </c:pt>
              </c:numCache>
            </c:numRef>
          </c:val>
          <c:extLst>
            <c:ext xmlns:c16="http://schemas.microsoft.com/office/drawing/2014/chart" uri="{C3380CC4-5D6E-409C-BE32-E72D297353CC}">
              <c16:uniqueId val="{00000002-ED61-49DB-A56A-72318973FDFF}"/>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1"/>
        <c:tickMarkSkip val="1"/>
        <c:noMultiLvlLbl val="0"/>
      </c:catAx>
      <c:valAx>
        <c:axId val="171313408"/>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dep83_trim!$BS$107:$BS$125</c:f>
              <c:numCache>
                <c:formatCode>#\ ##0.0</c:formatCode>
                <c:ptCount val="19"/>
                <c:pt idx="0">
                  <c:v>-0.13152702880441236</c:v>
                </c:pt>
                <c:pt idx="1">
                  <c:v>12.162518108784393</c:v>
                </c:pt>
                <c:pt idx="2">
                  <c:v>-6.6635354899313048</c:v>
                </c:pt>
                <c:pt idx="3">
                  <c:v>-5.8497924267203461</c:v>
                </c:pt>
                <c:pt idx="4">
                  <c:v>-1.1892036344200996</c:v>
                </c:pt>
                <c:pt idx="5">
                  <c:v>2.2109533468559928</c:v>
                </c:pt>
                <c:pt idx="6">
                  <c:v>-1.8852947013296317</c:v>
                </c:pt>
                <c:pt idx="7">
                  <c:v>-1.7462243797195298</c:v>
                </c:pt>
                <c:pt idx="8">
                  <c:v>-0.24017017772592908</c:v>
                </c:pt>
                <c:pt idx="9">
                  <c:v>0.70848810015133878</c:v>
                </c:pt>
                <c:pt idx="10">
                  <c:v>2.3017553445802807</c:v>
                </c:pt>
                <c:pt idx="11">
                  <c:v>2.3367605821872139</c:v>
                </c:pt>
                <c:pt idx="12">
                  <c:v>1.0699373695198355</c:v>
                </c:pt>
                <c:pt idx="13">
                  <c:v>-0.15491866769945517</c:v>
                </c:pt>
                <c:pt idx="14">
                  <c:v>0.42022239462113919</c:v>
                </c:pt>
                <c:pt idx="15">
                  <c:v>0.77254876714092369</c:v>
                </c:pt>
                <c:pt idx="16">
                  <c:v>-1.5460295151089154</c:v>
                </c:pt>
                <c:pt idx="17">
                  <c:v>-1.7130620985010725</c:v>
                </c:pt>
                <c:pt idx="18">
                  <c:v>0.52155542351621786</c:v>
                </c:pt>
              </c:numCache>
            </c:numRef>
          </c:val>
          <c:extLst>
            <c:ext xmlns:c16="http://schemas.microsoft.com/office/drawing/2014/chart" uri="{C3380CC4-5D6E-409C-BE32-E72D297353CC}">
              <c16:uniqueId val="{00000000-3928-49DD-857B-E354C489A4DF}"/>
            </c:ext>
          </c:extLst>
        </c:ser>
        <c:ser>
          <c:idx val="0"/>
          <c:order val="1"/>
          <c:tx>
            <c:v>Un an ou plus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dep83_trim!$BT$107:$BT$125</c:f>
              <c:numCache>
                <c:formatCode>#\ ##0.0</c:formatCode>
                <c:ptCount val="19"/>
                <c:pt idx="0">
                  <c:v>-2.2456535737282679</c:v>
                </c:pt>
                <c:pt idx="1">
                  <c:v>7.2293124742692338</c:v>
                </c:pt>
                <c:pt idx="2">
                  <c:v>1.1902019503954531</c:v>
                </c:pt>
                <c:pt idx="3">
                  <c:v>0.12900288359387613</c:v>
                </c:pt>
                <c:pt idx="4">
                  <c:v>0.71996968548693197</c:v>
                </c:pt>
                <c:pt idx="5">
                  <c:v>-1.4597441685477719</c:v>
                </c:pt>
                <c:pt idx="6">
                  <c:v>-6.1010995723885237</c:v>
                </c:pt>
                <c:pt idx="7">
                  <c:v>-4.9849556802472161</c:v>
                </c:pt>
                <c:pt idx="8">
                  <c:v>-6.7014720985963727</c:v>
                </c:pt>
                <c:pt idx="9">
                  <c:v>-5.6141638381799863</c:v>
                </c:pt>
                <c:pt idx="10">
                  <c:v>-2.5658470210904838</c:v>
                </c:pt>
                <c:pt idx="11">
                  <c:v>-2.7431421446383997</c:v>
                </c:pt>
                <c:pt idx="12">
                  <c:v>-2.1641025641025657</c:v>
                </c:pt>
                <c:pt idx="13">
                  <c:v>-1.2265436628577375</c:v>
                </c:pt>
                <c:pt idx="14">
                  <c:v>5.30672893228612E-2</c:v>
                </c:pt>
                <c:pt idx="15">
                  <c:v>2.9383685159647843</c:v>
                </c:pt>
                <c:pt idx="16">
                  <c:v>1.0923330585325575</c:v>
                </c:pt>
                <c:pt idx="17">
                  <c:v>-1.1111111111111072</c:v>
                </c:pt>
                <c:pt idx="18">
                  <c:v>0.86589011442119723</c:v>
                </c:pt>
              </c:numCache>
            </c:numRef>
          </c:val>
          <c:extLst>
            <c:ext xmlns:c16="http://schemas.microsoft.com/office/drawing/2014/chart" uri="{C3380CC4-5D6E-409C-BE32-E72D297353CC}">
              <c16:uniqueId val="{00000001-3928-49DD-857B-E354C489A4DF}"/>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1"/>
        <c:tickMarkSkip val="1"/>
        <c:noMultiLvlLbl val="0"/>
      </c:catAx>
      <c:valAx>
        <c:axId val="171692800"/>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numRef>
              <c:f>RSA!$A$40:$A$95</c:f>
              <c:numCache>
                <c:formatCode>mmm\-yy</c:formatCode>
                <c:ptCount val="56"/>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numCache>
            </c:numRef>
          </c:cat>
          <c:val>
            <c:numRef>
              <c:f>RSA!$AV$40:$AV$95</c:f>
              <c:numCache>
                <c:formatCode>0.0</c:formatCode>
                <c:ptCount val="56"/>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101.52032268073224</c:v>
                </c:pt>
                <c:pt idx="40">
                  <c:v>100.52745888923363</c:v>
                </c:pt>
                <c:pt idx="41">
                  <c:v>99.689730065156695</c:v>
                </c:pt>
                <c:pt idx="42">
                  <c:v>98.758920260626752</c:v>
                </c:pt>
                <c:pt idx="43">
                  <c:v>98.820974247595402</c:v>
                </c:pt>
                <c:pt idx="44">
                  <c:v>100.4033509152963</c:v>
                </c:pt>
                <c:pt idx="45">
                  <c:v>101.61340366118523</c:v>
                </c:pt>
                <c:pt idx="46">
                  <c:v>101.61340366118523</c:v>
                </c:pt>
                <c:pt idx="47">
                  <c:v>101.70648464163823</c:v>
                </c:pt>
                <c:pt idx="48">
                  <c:v>101.14799875892027</c:v>
                </c:pt>
                <c:pt idx="49">
                  <c:v>100.43437790878065</c:v>
                </c:pt>
                <c:pt idx="50">
                  <c:v>100.06205398696866</c:v>
                </c:pt>
                <c:pt idx="51">
                  <c:v>99.658703071672349</c:v>
                </c:pt>
                <c:pt idx="52">
                  <c:v>99.968973006515668</c:v>
                </c:pt>
                <c:pt idx="53">
                  <c:v>100.06205398696866</c:v>
                </c:pt>
                <c:pt idx="54">
                  <c:v>99.28637914986038</c:v>
                </c:pt>
                <c:pt idx="55">
                  <c:v>99.472541110766372</c:v>
                </c:pt>
              </c:numCache>
            </c:numRef>
          </c:val>
          <c:smooth val="0"/>
          <c:extLst>
            <c:ext xmlns:c16="http://schemas.microsoft.com/office/drawing/2014/chart" uri="{C3380CC4-5D6E-409C-BE32-E72D297353CC}">
              <c16:uniqueId val="{00000000-9F5F-4457-9964-5B74C28B8DDE}"/>
            </c:ext>
          </c:extLst>
        </c:ser>
        <c:ser>
          <c:idx val="0"/>
          <c:order val="1"/>
          <c:tx>
            <c:v>ASS**</c:v>
          </c:tx>
          <c:marker>
            <c:symbol val="none"/>
          </c:marker>
          <c:cat>
            <c:numRef>
              <c:f>RSA!$A$40:$A$95</c:f>
              <c:numCache>
                <c:formatCode>mmm\-yy</c:formatCode>
                <c:ptCount val="56"/>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numCache>
            </c:numRef>
          </c:cat>
          <c:val>
            <c:numRef>
              <c:f>ASS!$AV$40:$AV$94</c:f>
              <c:numCache>
                <c:formatCode>0.0</c:formatCode>
                <c:ptCount val="55"/>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71.221532091097302</c:v>
                </c:pt>
                <c:pt idx="39">
                  <c:v>70.186335403726702</c:v>
                </c:pt>
                <c:pt idx="40">
                  <c:v>68.737060041407872</c:v>
                </c:pt>
                <c:pt idx="41">
                  <c:v>69.35817805383023</c:v>
                </c:pt>
                <c:pt idx="42">
                  <c:v>69.35817805383023</c:v>
                </c:pt>
                <c:pt idx="43">
                  <c:v>67.494824016563143</c:v>
                </c:pt>
                <c:pt idx="44">
                  <c:v>68.530020703933744</c:v>
                </c:pt>
                <c:pt idx="45">
                  <c:v>68.944099378881987</c:v>
                </c:pt>
                <c:pt idx="46">
                  <c:v>69.772256728778473</c:v>
                </c:pt>
                <c:pt idx="47">
                  <c:v>70.186335403726702</c:v>
                </c:pt>
                <c:pt idx="48">
                  <c:v>69.151138716356115</c:v>
                </c:pt>
                <c:pt idx="49">
                  <c:v>68.944099378881987</c:v>
                </c:pt>
                <c:pt idx="50">
                  <c:v>67.494824016563143</c:v>
                </c:pt>
                <c:pt idx="51">
                  <c:v>68.944099378881987</c:v>
                </c:pt>
                <c:pt idx="52">
                  <c:v>69.35817805383023</c:v>
                </c:pt>
                <c:pt idx="53">
                  <c:v>70.186335403726702</c:v>
                </c:pt>
                <c:pt idx="54">
                  <c:v>70.186335403726702</c:v>
                </c:pt>
              </c:numCache>
            </c:numRef>
          </c:val>
          <c:smooth val="0"/>
          <c:extLst>
            <c:ext xmlns:c16="http://schemas.microsoft.com/office/drawing/2014/chart" uri="{C3380CC4-5D6E-409C-BE32-E72D297353CC}">
              <c16:uniqueId val="{00000001-9F5F-4457-9964-5B74C28B8DDE}"/>
            </c:ext>
          </c:extLst>
        </c:ser>
        <c:ser>
          <c:idx val="2"/>
          <c:order val="2"/>
          <c:tx>
            <c:v>AAH</c:v>
          </c:tx>
          <c:marker>
            <c:symbol val="none"/>
          </c:marker>
          <c:cat>
            <c:numRef>
              <c:f>RSA!$A$40:$A$95</c:f>
              <c:numCache>
                <c:formatCode>mmm\-yy</c:formatCode>
                <c:ptCount val="56"/>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numCache>
            </c:numRef>
          </c:cat>
          <c:val>
            <c:numRef>
              <c:f>AAH!$AV$40:$AV$95</c:f>
              <c:numCache>
                <c:formatCode>0.0</c:formatCode>
                <c:ptCount val="56"/>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107.24489795918369</c:v>
                </c:pt>
                <c:pt idx="34">
                  <c:v>107.34693877551021</c:v>
                </c:pt>
                <c:pt idx="35">
                  <c:v>105.66326530612244</c:v>
                </c:pt>
                <c:pt idx="36">
                  <c:v>105.71428571428572</c:v>
                </c:pt>
                <c:pt idx="37">
                  <c:v>105.76530612244899</c:v>
                </c:pt>
                <c:pt idx="38">
                  <c:v>107.24489795918369</c:v>
                </c:pt>
                <c:pt idx="39">
                  <c:v>107.34693877551021</c:v>
                </c:pt>
                <c:pt idx="40">
                  <c:v>107.5</c:v>
                </c:pt>
                <c:pt idx="41">
                  <c:v>107.55102040816327</c:v>
                </c:pt>
                <c:pt idx="42">
                  <c:v>107.80612244897961</c:v>
                </c:pt>
                <c:pt idx="43">
                  <c:v>107.85714285714285</c:v>
                </c:pt>
                <c:pt idx="44">
                  <c:v>110.10204081632654</c:v>
                </c:pt>
                <c:pt idx="45">
                  <c:v>110.30612244897959</c:v>
                </c:pt>
                <c:pt idx="46">
                  <c:v>110.56122448979593</c:v>
                </c:pt>
                <c:pt idx="47">
                  <c:v>108.01020408163265</c:v>
                </c:pt>
                <c:pt idx="48">
                  <c:v>108.11224489795919</c:v>
                </c:pt>
                <c:pt idx="49">
                  <c:v>108.01020408163265</c:v>
                </c:pt>
                <c:pt idx="50">
                  <c:v>110.30612244897959</c:v>
                </c:pt>
                <c:pt idx="51">
                  <c:v>110.35714285714286</c:v>
                </c:pt>
                <c:pt idx="52">
                  <c:v>110.86734693877551</c:v>
                </c:pt>
                <c:pt idx="53">
                  <c:v>111.37755102040816</c:v>
                </c:pt>
                <c:pt idx="54">
                  <c:v>111.32653061224489</c:v>
                </c:pt>
                <c:pt idx="55">
                  <c:v>111.37755102040816</c:v>
                </c:pt>
              </c:numCache>
            </c:numRef>
          </c:val>
          <c:smooth val="0"/>
          <c:extLst>
            <c:ext xmlns:c16="http://schemas.microsoft.com/office/drawing/2014/chart" uri="{C3380CC4-5D6E-409C-BE32-E72D297353CC}">
              <c16:uniqueId val="{00000002-9F5F-4457-9964-5B74C28B8DDE}"/>
            </c:ext>
          </c:extLst>
        </c:ser>
        <c:ser>
          <c:idx val="3"/>
          <c:order val="3"/>
          <c:tx>
            <c:v>PA</c:v>
          </c:tx>
          <c:marker>
            <c:symbol val="none"/>
          </c:marker>
          <c:cat>
            <c:numRef>
              <c:f>RSA!$A$40:$A$95</c:f>
              <c:numCache>
                <c:formatCode>mmm\-yy</c:formatCode>
                <c:ptCount val="56"/>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numCache>
            </c:numRef>
          </c:cat>
          <c:val>
            <c:numRef>
              <c:f>PA!$AV$40:$AV$95</c:f>
              <c:numCache>
                <c:formatCode>0.0</c:formatCode>
                <c:ptCount val="56"/>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105.80841492458322</c:v>
                </c:pt>
                <c:pt idx="40">
                  <c:v>106.40381053188675</c:v>
                </c:pt>
                <c:pt idx="41">
                  <c:v>105.8745699920614</c:v>
                </c:pt>
                <c:pt idx="42">
                  <c:v>106.52288965334745</c:v>
                </c:pt>
                <c:pt idx="43">
                  <c:v>107.10505424715532</c:v>
                </c:pt>
                <c:pt idx="44">
                  <c:v>106.74781688277322</c:v>
                </c:pt>
                <c:pt idx="45">
                  <c:v>106.56258269383434</c:v>
                </c:pt>
                <c:pt idx="46">
                  <c:v>105.71579783011377</c:v>
                </c:pt>
                <c:pt idx="47">
                  <c:v>104.0354591161683</c:v>
                </c:pt>
                <c:pt idx="48">
                  <c:v>102.79174384757872</c:v>
                </c:pt>
                <c:pt idx="49">
                  <c:v>101.85234188938873</c:v>
                </c:pt>
                <c:pt idx="50">
                  <c:v>101.00555702566815</c:v>
                </c:pt>
                <c:pt idx="51">
                  <c:v>101.8391108758931</c:v>
                </c:pt>
                <c:pt idx="52">
                  <c:v>102.97697803651759</c:v>
                </c:pt>
                <c:pt idx="53">
                  <c:v>104.78962688541942</c:v>
                </c:pt>
                <c:pt idx="54">
                  <c:v>106.52288965334745</c:v>
                </c:pt>
                <c:pt idx="55">
                  <c:v>107.95183911087589</c:v>
                </c:pt>
              </c:numCache>
            </c:numRef>
          </c:val>
          <c:smooth val="0"/>
          <c:extLst>
            <c:ext xmlns:c16="http://schemas.microsoft.com/office/drawing/2014/chart" uri="{C3380CC4-5D6E-409C-BE32-E72D297353CC}">
              <c16:uniqueId val="{00000003-9F5F-4457-9964-5B74C28B8DDE}"/>
            </c:ext>
          </c:extLst>
        </c:ser>
        <c:dLbls>
          <c:showLegendKey val="0"/>
          <c:showVal val="0"/>
          <c:showCatName val="0"/>
          <c:showSerName val="0"/>
          <c:showPercent val="0"/>
          <c:showBubbleSize val="0"/>
        </c:dLbls>
        <c:smooth val="0"/>
        <c:axId val="231151872"/>
        <c:axId val="231161856"/>
      </c:lineChart>
      <c:dateAx>
        <c:axId val="231151872"/>
        <c:scaling>
          <c:orientation val="minMax"/>
          <c:max val="45536"/>
        </c:scaling>
        <c:delete val="0"/>
        <c:axPos val="b"/>
        <c:numFmt formatCode="mmm\-yy" sourceLinked="1"/>
        <c:majorTickMark val="out"/>
        <c:minorTickMark val="none"/>
        <c:tickLblPos val="low"/>
        <c:spPr>
          <a:ln w="19050"/>
        </c:spPr>
        <c:txPr>
          <a:bodyPr/>
          <a:lstStyle/>
          <a:p>
            <a:pPr>
              <a:defRPr sz="550" baseline="0"/>
            </a:pPr>
            <a:endParaRPr lang="fr-FR"/>
          </a:p>
        </c:txPr>
        <c:crossAx val="231161856"/>
        <c:crossesAt val="100"/>
        <c:auto val="1"/>
        <c:lblOffset val="100"/>
        <c:baseTimeUnit val="months"/>
      </c:dateAx>
      <c:valAx>
        <c:axId val="231161856"/>
        <c:scaling>
          <c:orientation val="minMax"/>
          <c:max val="112"/>
          <c:min val="64"/>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7513835170603679"/>
          <c:y val="0.74849133764187203"/>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Graph2'!$S$10:$S$52</c:f>
              <c:numCache>
                <c:formatCode>#,##0</c:formatCode>
                <c:ptCount val="43"/>
                <c:pt idx="0">
                  <c:v>823.18164983415045</c:v>
                </c:pt>
                <c:pt idx="1">
                  <c:v>-633.36107836192241</c:v>
                </c:pt>
                <c:pt idx="2">
                  <c:v>-230.01814990781713</c:v>
                </c:pt>
                <c:pt idx="3">
                  <c:v>-280.599962016684</c:v>
                </c:pt>
                <c:pt idx="4">
                  <c:v>-1079.8132495199679</c:v>
                </c:pt>
                <c:pt idx="5">
                  <c:v>745.90162555355346</c:v>
                </c:pt>
                <c:pt idx="6">
                  <c:v>767.46694445266621</c:v>
                </c:pt>
                <c:pt idx="7">
                  <c:v>739.65446377516491</c:v>
                </c:pt>
                <c:pt idx="8">
                  <c:v>1006.3207128423383</c:v>
                </c:pt>
                <c:pt idx="9">
                  <c:v>808.61098202958237</c:v>
                </c:pt>
                <c:pt idx="10">
                  <c:v>-614.78170427936129</c:v>
                </c:pt>
                <c:pt idx="11">
                  <c:v>-727.79180559306405</c:v>
                </c:pt>
                <c:pt idx="12">
                  <c:v>1748.6236531537143</c:v>
                </c:pt>
                <c:pt idx="13">
                  <c:v>1328.5920222189161</c:v>
                </c:pt>
                <c:pt idx="14">
                  <c:v>76.598338034702465</c:v>
                </c:pt>
                <c:pt idx="15">
                  <c:v>1061.9964406936197</c:v>
                </c:pt>
                <c:pt idx="16">
                  <c:v>2329.7758657109807</c:v>
                </c:pt>
                <c:pt idx="17">
                  <c:v>-1714.034873484401</c:v>
                </c:pt>
                <c:pt idx="18">
                  <c:v>215.61104537470965</c:v>
                </c:pt>
                <c:pt idx="19">
                  <c:v>536.16802909172839</c:v>
                </c:pt>
                <c:pt idx="20">
                  <c:v>2737.5317411603173</c:v>
                </c:pt>
                <c:pt idx="21">
                  <c:v>1329.1067800534656</c:v>
                </c:pt>
                <c:pt idx="22">
                  <c:v>1578.2229075012729</c:v>
                </c:pt>
                <c:pt idx="23">
                  <c:v>2140.3652036418789</c:v>
                </c:pt>
                <c:pt idx="24">
                  <c:v>-2545.516296922171</c:v>
                </c:pt>
                <c:pt idx="25">
                  <c:v>-6860.9862842279836</c:v>
                </c:pt>
                <c:pt idx="26">
                  <c:v>7808.4931098120287</c:v>
                </c:pt>
                <c:pt idx="27">
                  <c:v>1775.0301907933317</c:v>
                </c:pt>
                <c:pt idx="28">
                  <c:v>2267.8930727220722</c:v>
                </c:pt>
                <c:pt idx="29">
                  <c:v>4983.0947081559571</c:v>
                </c:pt>
                <c:pt idx="30">
                  <c:v>4186.685433459701</c:v>
                </c:pt>
                <c:pt idx="31">
                  <c:v>2217.3978691682569</c:v>
                </c:pt>
                <c:pt idx="32">
                  <c:v>1912.3724304845091</c:v>
                </c:pt>
                <c:pt idx="33">
                  <c:v>1286.9134444599622</c:v>
                </c:pt>
                <c:pt idx="34">
                  <c:v>1080.9162654071697</c:v>
                </c:pt>
                <c:pt idx="35">
                  <c:v>2138.9644174631685</c:v>
                </c:pt>
                <c:pt idx="36">
                  <c:v>926.57390943134669</c:v>
                </c:pt>
                <c:pt idx="37">
                  <c:v>819.62395824288251</c:v>
                </c:pt>
                <c:pt idx="38">
                  <c:v>622.94182740629185</c:v>
                </c:pt>
                <c:pt idx="39">
                  <c:v>370.95342322462238</c:v>
                </c:pt>
                <c:pt idx="40">
                  <c:v>1111.0797864386113</c:v>
                </c:pt>
                <c:pt idx="41">
                  <c:v>-412.32280007505324</c:v>
                </c:pt>
                <c:pt idx="42">
                  <c:v>1750.9510134565062</c:v>
                </c:pt>
              </c:numCache>
            </c:numRef>
          </c:val>
          <c:extLst>
            <c:ext xmlns:c16="http://schemas.microsoft.com/office/drawing/2014/chart" uri="{C3380CC4-5D6E-409C-BE32-E72D297353CC}">
              <c16:uniqueId val="{00000000-1DC2-4D17-8C02-5272340003D2}"/>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Graph2'!$T$10:$T$52</c:f>
              <c:numCache>
                <c:formatCode>#,##0</c:formatCode>
                <c:ptCount val="43"/>
                <c:pt idx="0">
                  <c:v>175.10085988200035</c:v>
                </c:pt>
                <c:pt idx="1">
                  <c:v>-366.15764586700061</c:v>
                </c:pt>
                <c:pt idx="2">
                  <c:v>-29.92319162900003</c:v>
                </c:pt>
                <c:pt idx="3">
                  <c:v>425.16095276599935</c:v>
                </c:pt>
                <c:pt idx="4">
                  <c:v>-594.13020313199922</c:v>
                </c:pt>
                <c:pt idx="5">
                  <c:v>1042.9970251249997</c:v>
                </c:pt>
                <c:pt idx="6">
                  <c:v>-670.33857531299964</c:v>
                </c:pt>
                <c:pt idx="7">
                  <c:v>267.15324776099988</c:v>
                </c:pt>
                <c:pt idx="8">
                  <c:v>438.09775936099959</c:v>
                </c:pt>
                <c:pt idx="9">
                  <c:v>371.29278964400055</c:v>
                </c:pt>
                <c:pt idx="10">
                  <c:v>-8.1058276919993659</c:v>
                </c:pt>
                <c:pt idx="11">
                  <c:v>806.67517629299982</c:v>
                </c:pt>
                <c:pt idx="12">
                  <c:v>296.39523152899892</c:v>
                </c:pt>
                <c:pt idx="13">
                  <c:v>149.20322357900113</c:v>
                </c:pt>
                <c:pt idx="14">
                  <c:v>350.19508546199904</c:v>
                </c:pt>
                <c:pt idx="15">
                  <c:v>-2.0124681119996239</c:v>
                </c:pt>
                <c:pt idx="16">
                  <c:v>48.198710779000066</c:v>
                </c:pt>
                <c:pt idx="17">
                  <c:v>-40.522790875999817</c:v>
                </c:pt>
                <c:pt idx="18">
                  <c:v>-110.51931665300071</c:v>
                </c:pt>
                <c:pt idx="19">
                  <c:v>42.756763540000975</c:v>
                </c:pt>
                <c:pt idx="20">
                  <c:v>360.05096464199869</c:v>
                </c:pt>
                <c:pt idx="21">
                  <c:v>-320.02918879499794</c:v>
                </c:pt>
                <c:pt idx="22">
                  <c:v>240.99302966300002</c:v>
                </c:pt>
                <c:pt idx="23">
                  <c:v>-128.32644716800041</c:v>
                </c:pt>
                <c:pt idx="24">
                  <c:v>-2719.1157514350007</c:v>
                </c:pt>
                <c:pt idx="25">
                  <c:v>1934.4572724759992</c:v>
                </c:pt>
                <c:pt idx="26">
                  <c:v>796.00401293800132</c:v>
                </c:pt>
                <c:pt idx="27">
                  <c:v>513.84065109199855</c:v>
                </c:pt>
                <c:pt idx="28">
                  <c:v>99.737919168001099</c:v>
                </c:pt>
                <c:pt idx="29">
                  <c:v>43.849828725999032</c:v>
                </c:pt>
                <c:pt idx="30">
                  <c:v>597.97100801200031</c:v>
                </c:pt>
                <c:pt idx="31">
                  <c:v>-165.04553090500031</c:v>
                </c:pt>
                <c:pt idx="32">
                  <c:v>-123.61153560599905</c:v>
                </c:pt>
                <c:pt idx="33">
                  <c:v>-17.166279357998974</c:v>
                </c:pt>
                <c:pt idx="34">
                  <c:v>193.03181045999918</c:v>
                </c:pt>
                <c:pt idx="35">
                  <c:v>-125.29587604900098</c:v>
                </c:pt>
                <c:pt idx="36">
                  <c:v>61.748641543000303</c:v>
                </c:pt>
                <c:pt idx="37">
                  <c:v>-425.74002462799945</c:v>
                </c:pt>
                <c:pt idx="38">
                  <c:v>261.10359875700033</c:v>
                </c:pt>
                <c:pt idx="39">
                  <c:v>83.894471128000077</c:v>
                </c:pt>
                <c:pt idx="40">
                  <c:v>-411.00213417000032</c:v>
                </c:pt>
                <c:pt idx="41">
                  <c:v>-43.737825211000199</c:v>
                </c:pt>
                <c:pt idx="42">
                  <c:v>-246.4341566009989</c:v>
                </c:pt>
              </c:numCache>
            </c:numRef>
          </c:val>
          <c:extLst>
            <c:ext xmlns:c16="http://schemas.microsoft.com/office/drawing/2014/chart" uri="{C3380CC4-5D6E-409C-BE32-E72D297353CC}">
              <c16:uniqueId val="{00000001-1DC2-4D17-8C02-5272340003D2}"/>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Graph2'!$R$10:$R$52</c:f>
              <c:numCache>
                <c:formatCode>#,##0</c:formatCode>
                <c:ptCount val="43"/>
                <c:pt idx="0">
                  <c:v>998.28250971616944</c:v>
                </c:pt>
                <c:pt idx="1">
                  <c:v>-999.51872422895394</c:v>
                </c:pt>
                <c:pt idx="2">
                  <c:v>-259.94134153681807</c:v>
                </c:pt>
                <c:pt idx="3">
                  <c:v>144.56099074933445</c:v>
                </c:pt>
                <c:pt idx="4">
                  <c:v>-1673.9434526519617</c:v>
                </c:pt>
                <c:pt idx="5">
                  <c:v>1788.8986506785732</c:v>
                </c:pt>
                <c:pt idx="6">
                  <c:v>97.128369139623828</c:v>
                </c:pt>
                <c:pt idx="7">
                  <c:v>1006.8077115361812</c:v>
                </c:pt>
                <c:pt idx="8">
                  <c:v>1444.4184722033679</c:v>
                </c:pt>
                <c:pt idx="9">
                  <c:v>1179.903771673562</c:v>
                </c:pt>
                <c:pt idx="10">
                  <c:v>-622.88753197138431</c:v>
                </c:pt>
                <c:pt idx="11">
                  <c:v>78.883370699943043</c:v>
                </c:pt>
                <c:pt idx="12">
                  <c:v>2045.0188846827368</c:v>
                </c:pt>
                <c:pt idx="13">
                  <c:v>1477.7952457978972</c:v>
                </c:pt>
                <c:pt idx="14">
                  <c:v>426.7934234967106</c:v>
                </c:pt>
                <c:pt idx="15">
                  <c:v>1059.9839725816273</c:v>
                </c:pt>
                <c:pt idx="16">
                  <c:v>2377.9745764899999</c:v>
                </c:pt>
                <c:pt idx="17">
                  <c:v>-1754.5576643604436</c:v>
                </c:pt>
                <c:pt idx="18">
                  <c:v>105.09172872174531</c:v>
                </c:pt>
                <c:pt idx="19">
                  <c:v>578.92479263170389</c:v>
                </c:pt>
                <c:pt idx="20">
                  <c:v>3097.5827058023424</c:v>
                </c:pt>
                <c:pt idx="21">
                  <c:v>1009.0775912584504</c:v>
                </c:pt>
                <c:pt idx="22">
                  <c:v>1819.2159371642629</c:v>
                </c:pt>
                <c:pt idx="23">
                  <c:v>2012.038756473863</c:v>
                </c:pt>
                <c:pt idx="24">
                  <c:v>-5264.6320483571617</c:v>
                </c:pt>
                <c:pt idx="25">
                  <c:v>-4926.5290117519908</c:v>
                </c:pt>
                <c:pt idx="26">
                  <c:v>8604.4971227500355</c:v>
                </c:pt>
                <c:pt idx="27">
                  <c:v>2288.8708418853348</c:v>
                </c:pt>
                <c:pt idx="28">
                  <c:v>2367.6309918900952</c:v>
                </c:pt>
                <c:pt idx="29">
                  <c:v>5026.9445368819288</c:v>
                </c:pt>
                <c:pt idx="30">
                  <c:v>4784.6564414717141</c:v>
                </c:pt>
                <c:pt idx="31">
                  <c:v>2052.3523382632411</c:v>
                </c:pt>
                <c:pt idx="32">
                  <c:v>1788.7608948785346</c:v>
                </c:pt>
                <c:pt idx="33">
                  <c:v>1269.7471651019878</c:v>
                </c:pt>
                <c:pt idx="34">
                  <c:v>1273.9480758671416</c:v>
                </c:pt>
                <c:pt idx="35">
                  <c:v>2013.6685414141393</c:v>
                </c:pt>
                <c:pt idx="36">
                  <c:v>988.32255097437883</c:v>
                </c:pt>
                <c:pt idx="37">
                  <c:v>393.88393361488124</c:v>
                </c:pt>
                <c:pt idx="38">
                  <c:v>884.04542616329854</c:v>
                </c:pt>
                <c:pt idx="39">
                  <c:v>454.84789435262792</c:v>
                </c:pt>
                <c:pt idx="40">
                  <c:v>700.07765226857737</c:v>
                </c:pt>
                <c:pt idx="41">
                  <c:v>-456.06062528601615</c:v>
                </c:pt>
                <c:pt idx="42">
                  <c:v>1504.51685685548</c:v>
                </c:pt>
              </c:numCache>
            </c:numRef>
          </c:val>
          <c:smooth val="0"/>
          <c:extLst>
            <c:ext xmlns:c16="http://schemas.microsoft.com/office/drawing/2014/chart" uri="{C3380CC4-5D6E-409C-BE32-E72D297353CC}">
              <c16:uniqueId val="{00000002-1DC2-4D17-8C02-5272340003D2}"/>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100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F7BB-4C45-BBBC-A402BF3C94D8}"/>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BB-4C45-BBBC-A402BF3C94D8}"/>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BB-4C45-BBBC-A402BF3C94D8}"/>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BB-4C45-BBBC-A402BF3C94D8}"/>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1750</c:v>
                </c:pt>
                <c:pt idx="1">
                  <c:v>480</c:v>
                </c:pt>
                <c:pt idx="2">
                  <c:v>940</c:v>
                </c:pt>
                <c:pt idx="3">
                  <c:v>410</c:v>
                </c:pt>
                <c:pt idx="4">
                  <c:v>-90</c:v>
                </c:pt>
              </c:numCache>
            </c:numRef>
          </c:val>
          <c:extLst>
            <c:ext xmlns:c16="http://schemas.microsoft.com/office/drawing/2014/chart" uri="{C3380CC4-5D6E-409C-BE32-E72D297353CC}">
              <c16:uniqueId val="{00000004-F7BB-4C45-BBBC-A402BF3C94D8}"/>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F7BB-4C45-BBBC-A402BF3C94D8}"/>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BB-4C45-BBBC-A402BF3C94D8}"/>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BB-4C45-BBBC-A402BF3C94D8}"/>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BB-4C45-BBBC-A402BF3C94D8}"/>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BB-4C45-BBBC-A402BF3C94D8}"/>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BB-4C45-BBBC-A402BF3C94D8}"/>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-250</c:v>
                </c:pt>
                <c:pt idx="1">
                  <c:v>50</c:v>
                </c:pt>
                <c:pt idx="2">
                  <c:v>-120</c:v>
                </c:pt>
                <c:pt idx="3">
                  <c:v>-10</c:v>
                </c:pt>
                <c:pt idx="4">
                  <c:v>-170</c:v>
                </c:pt>
              </c:numCache>
            </c:numRef>
          </c:val>
          <c:extLst>
            <c:ext xmlns:c16="http://schemas.microsoft.com/office/drawing/2014/chart" uri="{C3380CC4-5D6E-409C-BE32-E72D297353CC}">
              <c16:uniqueId val="{0000000A-F7BB-4C45-BBBC-A402BF3C94D8}"/>
            </c:ext>
          </c:extLst>
        </c:ser>
        <c:ser>
          <c:idx val="2"/>
          <c:order val="2"/>
          <c:tx>
            <c:v>Total</c:v>
          </c:tx>
          <c:spPr>
            <a:noFill/>
          </c:spPr>
          <c:invertIfNegative val="0"/>
          <c:dLbls>
            <c:dLbl>
              <c:idx val="0"/>
              <c:layout>
                <c:manualLayout>
                  <c:x val="1.34740261580295E-4"/>
                  <c:y val="0.130968487662899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BB-4C45-BBBC-A402BF3C94D8}"/>
                </c:ext>
              </c:extLst>
            </c:dLbl>
            <c:dLbl>
              <c:idx val="1"/>
              <c:layout>
                <c:manualLayout>
                  <c:x val="-1.1476299882233327E-4"/>
                  <c:y val="2.0203220378900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BB-4C45-BBBC-A402BF3C94D8}"/>
                </c:ext>
              </c:extLst>
            </c:dLbl>
            <c:dLbl>
              <c:idx val="2"/>
              <c:layout>
                <c:manualLayout>
                  <c:x val="5.544044622120206E-4"/>
                  <c:y val="6.007557170907909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F7BB-4C45-BBBC-A402BF3C94D8}"/>
                </c:ext>
              </c:extLst>
            </c:dLbl>
            <c:dLbl>
              <c:idx val="3"/>
              <c:layout>
                <c:manualLayout>
                  <c:x val="1.8406001453096601E-3"/>
                  <c:y val="4.95638760818228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7BB-4C45-BBBC-A402BF3C94D8}"/>
                </c:ext>
              </c:extLst>
            </c:dLbl>
            <c:dLbl>
              <c:idx val="4"/>
              <c:layout>
                <c:manualLayout>
                  <c:x val="1.7993704753625093E-3"/>
                  <c:y val="-1.40058498764321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7BB-4C45-BBBC-A402BF3C94D8}"/>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1500</c:v>
                </c:pt>
                <c:pt idx="1">
                  <c:v>530</c:v>
                </c:pt>
                <c:pt idx="2">
                  <c:v>830</c:v>
                </c:pt>
                <c:pt idx="3">
                  <c:v>400</c:v>
                </c:pt>
                <c:pt idx="4">
                  <c:v>-250</c:v>
                </c:pt>
              </c:numCache>
            </c:numRef>
          </c:val>
          <c:extLst>
            <c:ext xmlns:c16="http://schemas.microsoft.com/office/drawing/2014/chart" uri="{C3380CC4-5D6E-409C-BE32-E72D297353CC}">
              <c16:uniqueId val="{00000010-F7BB-4C45-BBBC-A402BF3C94D8}"/>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20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3'!$AN$10:$AN$52</c:f>
              <c:numCache>
                <c:formatCode>#\ ##0.0</c:formatCode>
                <c:ptCount val="43"/>
                <c:pt idx="0">
                  <c:v>100</c:v>
                </c:pt>
                <c:pt idx="1">
                  <c:v>97.72872661793906</c:v>
                </c:pt>
                <c:pt idx="2">
                  <c:v>96.799179865496882</c:v>
                </c:pt>
                <c:pt idx="3">
                  <c:v>96.683645273360696</c:v>
                </c:pt>
                <c:pt idx="4">
                  <c:v>93.933643450486073</c:v>
                </c:pt>
                <c:pt idx="5">
                  <c:v>94.217781258034421</c:v>
                </c:pt>
                <c:pt idx="6">
                  <c:v>92.3647371407436</c:v>
                </c:pt>
                <c:pt idx="7">
                  <c:v>92.340875253993076</c:v>
                </c:pt>
                <c:pt idx="8">
                  <c:v>92.475333683751188</c:v>
                </c:pt>
                <c:pt idx="9">
                  <c:v>93.01114941982307</c:v>
                </c:pt>
                <c:pt idx="10">
                  <c:v>93.710901121100108</c:v>
                </c:pt>
                <c:pt idx="11">
                  <c:v>95.486040946342314</c:v>
                </c:pt>
                <c:pt idx="12">
                  <c:v>97.110257017299134</c:v>
                </c:pt>
                <c:pt idx="13">
                  <c:v>97.549243626819248</c:v>
                </c:pt>
                <c:pt idx="14">
                  <c:v>99.195646211086313</c:v>
                </c:pt>
                <c:pt idx="15">
                  <c:v>99.865118023199472</c:v>
                </c:pt>
                <c:pt idx="16">
                  <c:v>100.13239512896131</c:v>
                </c:pt>
                <c:pt idx="17">
                  <c:v>100.72046960481435</c:v>
                </c:pt>
                <c:pt idx="18">
                  <c:v>102.11764384747698</c:v>
                </c:pt>
                <c:pt idx="19">
                  <c:v>101.265604828378</c:v>
                </c:pt>
                <c:pt idx="20">
                  <c:v>104.42576427885038</c:v>
                </c:pt>
                <c:pt idx="21">
                  <c:v>104.63325674449155</c:v>
                </c:pt>
                <c:pt idx="22">
                  <c:v>105.89246111936804</c:v>
                </c:pt>
                <c:pt idx="23">
                  <c:v>106.27791971277001</c:v>
                </c:pt>
                <c:pt idx="24">
                  <c:v>98.671431672871208</c:v>
                </c:pt>
                <c:pt idx="25">
                  <c:v>105.56864322647795</c:v>
                </c:pt>
                <c:pt idx="26">
                  <c:v>108.56883655451257</c:v>
                </c:pt>
                <c:pt idx="27">
                  <c:v>111.0178322305285</c:v>
                </c:pt>
                <c:pt idx="28">
                  <c:v>112.65108543594727</c:v>
                </c:pt>
                <c:pt idx="29">
                  <c:v>114.24455527012876</c:v>
                </c:pt>
                <c:pt idx="30">
                  <c:v>114.59273601250122</c:v>
                </c:pt>
                <c:pt idx="31">
                  <c:v>114.30288812140527</c:v>
                </c:pt>
                <c:pt idx="32">
                  <c:v>114.90693477460134</c:v>
                </c:pt>
                <c:pt idx="33">
                  <c:v>114.42514871912496</c:v>
                </c:pt>
                <c:pt idx="34">
                  <c:v>115.01653814209128</c:v>
                </c:pt>
                <c:pt idx="35">
                  <c:v>115.01853300338909</c:v>
                </c:pt>
                <c:pt idx="36">
                  <c:v>115.15919564576916</c:v>
                </c:pt>
                <c:pt idx="37">
                  <c:v>112.8584866583451</c:v>
                </c:pt>
                <c:pt idx="38">
                  <c:v>113.71286490482464</c:v>
                </c:pt>
                <c:pt idx="39">
                  <c:v>113.0468882303512</c:v>
                </c:pt>
                <c:pt idx="40">
                  <c:v>111.023273823542</c:v>
                </c:pt>
                <c:pt idx="41">
                  <c:v>110.75537548421946</c:v>
                </c:pt>
                <c:pt idx="42">
                  <c:v>109.62406682066673</c:v>
                </c:pt>
              </c:numCache>
            </c:numRef>
          </c:val>
          <c:smooth val="0"/>
          <c:extLst>
            <c:ext xmlns:c16="http://schemas.microsoft.com/office/drawing/2014/chart" uri="{C3380CC4-5D6E-409C-BE32-E72D297353CC}">
              <c16:uniqueId val="{00000000-A79B-4D7C-8BA5-D1A2764600BF}"/>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3'!$AM$10:$AM$52</c:f>
              <c:numCache>
                <c:formatCode>#\ ##0.0</c:formatCode>
                <c:ptCount val="43"/>
                <c:pt idx="0">
                  <c:v>100</c:v>
                </c:pt>
                <c:pt idx="1">
                  <c:v>99.375899913267034</c:v>
                </c:pt>
                <c:pt idx="2">
                  <c:v>99.345722131200034</c:v>
                </c:pt>
                <c:pt idx="3">
                  <c:v>99.796120678337104</c:v>
                </c:pt>
                <c:pt idx="4">
                  <c:v>98.432856418359577</c:v>
                </c:pt>
                <c:pt idx="5">
                  <c:v>99.431834233938304</c:v>
                </c:pt>
                <c:pt idx="6">
                  <c:v>98.391163428112577</c:v>
                </c:pt>
                <c:pt idx="7">
                  <c:v>98.413775188374672</c:v>
                </c:pt>
                <c:pt idx="8">
                  <c:v>98.774232541266386</c:v>
                </c:pt>
                <c:pt idx="9">
                  <c:v>98.531125004580574</c:v>
                </c:pt>
                <c:pt idx="10">
                  <c:v>98.191913147014404</c:v>
                </c:pt>
                <c:pt idx="11">
                  <c:v>98.614779417318644</c:v>
                </c:pt>
                <c:pt idx="12">
                  <c:v>98.830996019125038</c:v>
                </c:pt>
                <c:pt idx="13">
                  <c:v>99.528855387706017</c:v>
                </c:pt>
                <c:pt idx="14">
                  <c:v>99.968393027855541</c:v>
                </c:pt>
                <c:pt idx="15">
                  <c:v>100.85951937532354</c:v>
                </c:pt>
                <c:pt idx="16">
                  <c:v>101.56246471974713</c:v>
                </c:pt>
                <c:pt idx="17">
                  <c:v>102.25822634383823</c:v>
                </c:pt>
                <c:pt idx="18">
                  <c:v>102.70749737259706</c:v>
                </c:pt>
                <c:pt idx="19">
                  <c:v>103.6698024266878</c:v>
                </c:pt>
                <c:pt idx="20">
                  <c:v>104.12567868359062</c:v>
                </c:pt>
                <c:pt idx="21">
                  <c:v>104.85924823477461</c:v>
                </c:pt>
                <c:pt idx="22">
                  <c:v>105.9419432490015</c:v>
                </c:pt>
                <c:pt idx="23">
                  <c:v>106.89307862698169</c:v>
                </c:pt>
                <c:pt idx="24">
                  <c:v>103.7043061623276</c:v>
                </c:pt>
                <c:pt idx="25">
                  <c:v>105.8697137448182</c:v>
                </c:pt>
                <c:pt idx="26">
                  <c:v>108.05038169409949</c:v>
                </c:pt>
                <c:pt idx="27">
                  <c:v>108.88760531838292</c:v>
                </c:pt>
                <c:pt idx="28">
                  <c:v>110.83729973511278</c:v>
                </c:pt>
                <c:pt idx="29">
                  <c:v>111.83337189132901</c:v>
                </c:pt>
                <c:pt idx="30">
                  <c:v>113.41073002122002</c:v>
                </c:pt>
                <c:pt idx="31">
                  <c:v>114.09891503598548</c:v>
                </c:pt>
                <c:pt idx="32">
                  <c:v>114.04141512874358</c:v>
                </c:pt>
                <c:pt idx="33">
                  <c:v>114.6078336126932</c:v>
                </c:pt>
                <c:pt idx="34">
                  <c:v>115.0724834485865</c:v>
                </c:pt>
                <c:pt idx="35">
                  <c:v>115.55447235564911</c:v>
                </c:pt>
                <c:pt idx="36">
                  <c:v>116.33978940265261</c:v>
                </c:pt>
                <c:pt idx="37">
                  <c:v>117.24030197413231</c:v>
                </c:pt>
                <c:pt idx="38">
                  <c:v>117.97039778365317</c:v>
                </c:pt>
                <c:pt idx="39">
                  <c:v>118.57679079878594</c:v>
                </c:pt>
                <c:pt idx="40">
                  <c:v>118.67319798687161</c:v>
                </c:pt>
                <c:pt idx="41">
                  <c:v>118.91954704897086</c:v>
                </c:pt>
                <c:pt idx="42">
                  <c:v>120.5030833475021</c:v>
                </c:pt>
              </c:numCache>
            </c:numRef>
          </c:val>
          <c:smooth val="0"/>
          <c:extLst>
            <c:ext xmlns:c16="http://schemas.microsoft.com/office/drawing/2014/chart" uri="{C3380CC4-5D6E-409C-BE32-E72D297353CC}">
              <c16:uniqueId val="{00000001-A79B-4D7C-8BA5-D1A2764600BF}"/>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3'!$AO$10:$AO$52</c:f>
              <c:numCache>
                <c:formatCode>#\ ##0.0</c:formatCode>
                <c:ptCount val="43"/>
                <c:pt idx="0">
                  <c:v>100</c:v>
                </c:pt>
                <c:pt idx="1">
                  <c:v>100.25241291698028</c:v>
                </c:pt>
                <c:pt idx="2">
                  <c:v>100.19528023695119</c:v>
                </c:pt>
                <c:pt idx="3">
                  <c:v>100.25899272871763</c:v>
                </c:pt>
                <c:pt idx="4">
                  <c:v>100.09615978471295</c:v>
                </c:pt>
                <c:pt idx="5">
                  <c:v>100.78102318482181</c:v>
                </c:pt>
                <c:pt idx="6">
                  <c:v>100.95881549098213</c:v>
                </c:pt>
                <c:pt idx="7">
                  <c:v>101.33973500179761</c:v>
                </c:pt>
                <c:pt idx="8">
                  <c:v>102.18681220433214</c:v>
                </c:pt>
                <c:pt idx="9">
                  <c:v>102.63657686779692</c:v>
                </c:pt>
                <c:pt idx="10">
                  <c:v>102.35006551383698</c:v>
                </c:pt>
                <c:pt idx="11">
                  <c:v>102.13921024348815</c:v>
                </c:pt>
                <c:pt idx="12">
                  <c:v>102.79410425200149</c:v>
                </c:pt>
                <c:pt idx="13">
                  <c:v>103.69959996926872</c:v>
                </c:pt>
                <c:pt idx="14">
                  <c:v>103.4442222759975</c:v>
                </c:pt>
                <c:pt idx="15">
                  <c:v>104.4731431005455</c:v>
                </c:pt>
                <c:pt idx="16">
                  <c:v>106.34617480313801</c:v>
                </c:pt>
                <c:pt idx="17">
                  <c:v>105.51370913654117</c:v>
                </c:pt>
                <c:pt idx="18">
                  <c:v>105.71904789225131</c:v>
                </c:pt>
                <c:pt idx="19">
                  <c:v>105.82979970704432</c:v>
                </c:pt>
                <c:pt idx="20">
                  <c:v>107.17770602104675</c:v>
                </c:pt>
                <c:pt idx="21">
                  <c:v>107.33821668423434</c:v>
                </c:pt>
                <c:pt idx="22">
                  <c:v>107.24085883538331</c:v>
                </c:pt>
                <c:pt idx="23">
                  <c:v>108.44056781211893</c:v>
                </c:pt>
                <c:pt idx="24">
                  <c:v>106.72213239061836</c:v>
                </c:pt>
                <c:pt idx="25">
                  <c:v>103.11055744311631</c:v>
                </c:pt>
                <c:pt idx="26">
                  <c:v>107.22956498092071</c:v>
                </c:pt>
                <c:pt idx="27">
                  <c:v>107.96346003760704</c:v>
                </c:pt>
                <c:pt idx="28">
                  <c:v>108.59944774691593</c:v>
                </c:pt>
                <c:pt idx="29">
                  <c:v>111.18994518826059</c:v>
                </c:pt>
                <c:pt idx="30">
                  <c:v>113.56398453236693</c:v>
                </c:pt>
                <c:pt idx="31">
                  <c:v>115.02289017166609</c:v>
                </c:pt>
                <c:pt idx="32">
                  <c:v>115.88491388885353</c:v>
                </c:pt>
                <c:pt idx="33">
                  <c:v>116.43522616004722</c:v>
                </c:pt>
                <c:pt idx="34">
                  <c:v>117.09809549237673</c:v>
                </c:pt>
                <c:pt idx="35">
                  <c:v>117.37496334769818</c:v>
                </c:pt>
                <c:pt idx="36">
                  <c:v>117.69753730990813</c:v>
                </c:pt>
                <c:pt idx="37">
                  <c:v>118.15224906289161</c:v>
                </c:pt>
                <c:pt idx="38">
                  <c:v>118.0354707273827</c:v>
                </c:pt>
                <c:pt idx="39">
                  <c:v>117.87938733088106</c:v>
                </c:pt>
                <c:pt idx="40">
                  <c:v>118.23183037906573</c:v>
                </c:pt>
                <c:pt idx="41">
                  <c:v>117.60642225083942</c:v>
                </c:pt>
                <c:pt idx="42">
                  <c:v>117.98115227930252</c:v>
                </c:pt>
              </c:numCache>
            </c:numRef>
          </c:val>
          <c:smooth val="0"/>
          <c:extLst>
            <c:ext xmlns:c16="http://schemas.microsoft.com/office/drawing/2014/chart" uri="{C3380CC4-5D6E-409C-BE32-E72D297353CC}">
              <c16:uniqueId val="{00000002-A79B-4D7C-8BA5-D1A2764600BF}"/>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3'!$AP$10:$AP$52</c:f>
              <c:numCache>
                <c:formatCode>#\ ##0.0</c:formatCode>
                <c:ptCount val="43"/>
                <c:pt idx="0">
                  <c:v>100</c:v>
                </c:pt>
                <c:pt idx="1">
                  <c:v>99.502349639663336</c:v>
                </c:pt>
                <c:pt idx="2">
                  <c:v>99.067377182248507</c:v>
                </c:pt>
                <c:pt idx="3">
                  <c:v>99.540186989136785</c:v>
                </c:pt>
                <c:pt idx="4">
                  <c:v>99.149086272750097</c:v>
                </c:pt>
                <c:pt idx="5">
                  <c:v>99.507171219308788</c:v>
                </c:pt>
                <c:pt idx="6">
                  <c:v>99.947736778135464</c:v>
                </c:pt>
                <c:pt idx="7">
                  <c:v>100.21542907816989</c:v>
                </c:pt>
                <c:pt idx="8">
                  <c:v>100.28578039329872</c:v>
                </c:pt>
                <c:pt idx="9">
                  <c:v>100.57675846420429</c:v>
                </c:pt>
                <c:pt idx="10">
                  <c:v>100.40286450253872</c:v>
                </c:pt>
                <c:pt idx="11">
                  <c:v>100.22181233824863</c:v>
                </c:pt>
                <c:pt idx="12">
                  <c:v>100.39012592947462</c:v>
                </c:pt>
                <c:pt idx="13">
                  <c:v>100.41674203203945</c:v>
                </c:pt>
                <c:pt idx="14">
                  <c:v>100.36875652690537</c:v>
                </c:pt>
                <c:pt idx="15">
                  <c:v>99.970590192012736</c:v>
                </c:pt>
                <c:pt idx="16">
                  <c:v>99.573539728786812</c:v>
                </c:pt>
                <c:pt idx="17">
                  <c:v>98.938345152609074</c:v>
                </c:pt>
                <c:pt idx="18">
                  <c:v>98.601151229560969</c:v>
                </c:pt>
                <c:pt idx="19">
                  <c:v>98.778762596830148</c:v>
                </c:pt>
                <c:pt idx="20">
                  <c:v>99.031808983848862</c:v>
                </c:pt>
                <c:pt idx="21">
                  <c:v>99.410141253812711</c:v>
                </c:pt>
                <c:pt idx="22">
                  <c:v>100.22214061585404</c:v>
                </c:pt>
                <c:pt idx="23">
                  <c:v>100.37679244615467</c:v>
                </c:pt>
                <c:pt idx="24">
                  <c:v>100.31408027507022</c:v>
                </c:pt>
                <c:pt idx="25">
                  <c:v>98.971125462392649</c:v>
                </c:pt>
                <c:pt idx="26">
                  <c:v>100.19021679858578</c:v>
                </c:pt>
                <c:pt idx="27">
                  <c:v>100.2245115821641</c:v>
                </c:pt>
                <c:pt idx="28">
                  <c:v>100.69026906353416</c:v>
                </c:pt>
                <c:pt idx="29">
                  <c:v>101.02005794783983</c:v>
                </c:pt>
                <c:pt idx="30">
                  <c:v>101.52574948734816</c:v>
                </c:pt>
                <c:pt idx="31">
                  <c:v>101.76967302694031</c:v>
                </c:pt>
                <c:pt idx="32">
                  <c:v>102.01642449155443</c:v>
                </c:pt>
                <c:pt idx="33">
                  <c:v>102.42236214441877</c:v>
                </c:pt>
                <c:pt idx="34">
                  <c:v>102.6592385309086</c:v>
                </c:pt>
                <c:pt idx="35">
                  <c:v>103.49103123137047</c:v>
                </c:pt>
                <c:pt idx="36">
                  <c:v>103.77922274443037</c:v>
                </c:pt>
                <c:pt idx="37">
                  <c:v>103.98089440498414</c:v>
                </c:pt>
                <c:pt idx="38">
                  <c:v>104.47532908554989</c:v>
                </c:pt>
                <c:pt idx="39">
                  <c:v>104.86487174372616</c:v>
                </c:pt>
                <c:pt idx="40">
                  <c:v>105.27798431948787</c:v>
                </c:pt>
                <c:pt idx="41">
                  <c:v>105.58563532655261</c:v>
                </c:pt>
                <c:pt idx="42">
                  <c:v>106.17200125779655</c:v>
                </c:pt>
              </c:numCache>
            </c:numRef>
          </c:val>
          <c:smooth val="0"/>
          <c:extLst>
            <c:ext xmlns:c16="http://schemas.microsoft.com/office/drawing/2014/chart" uri="{C3380CC4-5D6E-409C-BE32-E72D297353CC}">
              <c16:uniqueId val="{00000003-A79B-4D7C-8BA5-D1A2764600BF}"/>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5"/>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9931036441"/>
          <c:y val="1.625601627162333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GRAPHIQUE_stocks_bénéf'!$BD$3:$BE$45</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GRAPHIQUE_stocks_bénéf'!$BF$3:$BF$45</c:f>
              <c:numCache>
                <c:formatCode>#,##0</c:formatCode>
                <c:ptCount val="43"/>
                <c:pt idx="0">
                  <c:v>3422</c:v>
                </c:pt>
                <c:pt idx="1">
                  <c:v>3501</c:v>
                </c:pt>
                <c:pt idx="2">
                  <c:v>3209</c:v>
                </c:pt>
                <c:pt idx="3">
                  <c:v>3144</c:v>
                </c:pt>
                <c:pt idx="4">
                  <c:v>3323</c:v>
                </c:pt>
                <c:pt idx="5">
                  <c:v>3432</c:v>
                </c:pt>
                <c:pt idx="6">
                  <c:v>3405</c:v>
                </c:pt>
                <c:pt idx="7">
                  <c:v>3580</c:v>
                </c:pt>
                <c:pt idx="8">
                  <c:v>3689</c:v>
                </c:pt>
                <c:pt idx="9">
                  <c:v>3702</c:v>
                </c:pt>
                <c:pt idx="10">
                  <c:v>3602</c:v>
                </c:pt>
                <c:pt idx="11">
                  <c:v>3632</c:v>
                </c:pt>
                <c:pt idx="12">
                  <c:v>3652</c:v>
                </c:pt>
                <c:pt idx="13">
                  <c:v>3502</c:v>
                </c:pt>
                <c:pt idx="14">
                  <c:v>2493</c:v>
                </c:pt>
                <c:pt idx="15">
                  <c:v>1868</c:v>
                </c:pt>
                <c:pt idx="16">
                  <c:v>1653</c:v>
                </c:pt>
                <c:pt idx="17">
                  <c:v>1406</c:v>
                </c:pt>
                <c:pt idx="18">
                  <c:v>1478</c:v>
                </c:pt>
                <c:pt idx="19">
                  <c:v>1487</c:v>
                </c:pt>
                <c:pt idx="20">
                  <c:v>1562</c:v>
                </c:pt>
                <c:pt idx="21">
                  <c:v>1597</c:v>
                </c:pt>
                <c:pt idx="22">
                  <c:v>1613</c:v>
                </c:pt>
                <c:pt idx="23">
                  <c:v>1402</c:v>
                </c:pt>
                <c:pt idx="24">
                  <c:v>1363</c:v>
                </c:pt>
                <c:pt idx="25">
                  <c:v>1202</c:v>
                </c:pt>
                <c:pt idx="26">
                  <c:v>1159</c:v>
                </c:pt>
                <c:pt idx="27">
                  <c:v>1158</c:v>
                </c:pt>
                <c:pt idx="28">
                  <c:v>1195</c:v>
                </c:pt>
                <c:pt idx="29">
                  <c:v>1207</c:v>
                </c:pt>
                <c:pt idx="30">
                  <c:v>1223</c:v>
                </c:pt>
                <c:pt idx="31">
                  <c:v>1302</c:v>
                </c:pt>
                <c:pt idx="32">
                  <c:v>1294</c:v>
                </c:pt>
                <c:pt idx="33">
                  <c:v>1171</c:v>
                </c:pt>
                <c:pt idx="34">
                  <c:v>803</c:v>
                </c:pt>
                <c:pt idx="35">
                  <c:v>589</c:v>
                </c:pt>
                <c:pt idx="36">
                  <c:v>444</c:v>
                </c:pt>
                <c:pt idx="37">
                  <c:v>423</c:v>
                </c:pt>
                <c:pt idx="38">
                  <c:v>440</c:v>
                </c:pt>
                <c:pt idx="39">
                  <c:v>521</c:v>
                </c:pt>
                <c:pt idx="40">
                  <c:v>610</c:v>
                </c:pt>
                <c:pt idx="41">
                  <c:v>614</c:v>
                </c:pt>
                <c:pt idx="42">
                  <c:v>585</c:v>
                </c:pt>
              </c:numCache>
            </c:numRef>
          </c:val>
          <c:extLst>
            <c:ext xmlns:c16="http://schemas.microsoft.com/office/drawing/2014/chart" uri="{C3380CC4-5D6E-409C-BE32-E72D297353CC}">
              <c16:uniqueId val="{00000000-79BF-4C04-95CA-3D0712EAD15C}"/>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GRAPHIQUE_stocks_bénéf'!$BD$3:$BE$45</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GRAPHIQUE_stocks_bénéf'!$BI$3:$BI$45</c:f>
              <c:numCache>
                <c:formatCode>#,##0</c:formatCode>
                <c:ptCount val="43"/>
                <c:pt idx="0">
                  <c:v>417</c:v>
                </c:pt>
                <c:pt idx="1">
                  <c:v>380</c:v>
                </c:pt>
                <c:pt idx="2">
                  <c:v>331</c:v>
                </c:pt>
                <c:pt idx="3">
                  <c:v>353</c:v>
                </c:pt>
                <c:pt idx="4">
                  <c:v>394</c:v>
                </c:pt>
                <c:pt idx="5">
                  <c:v>565</c:v>
                </c:pt>
                <c:pt idx="6">
                  <c:v>655</c:v>
                </c:pt>
                <c:pt idx="7">
                  <c:v>732</c:v>
                </c:pt>
                <c:pt idx="8">
                  <c:v>872</c:v>
                </c:pt>
                <c:pt idx="9">
                  <c:v>800</c:v>
                </c:pt>
                <c:pt idx="10">
                  <c:v>629</c:v>
                </c:pt>
                <c:pt idx="11">
                  <c:v>561</c:v>
                </c:pt>
                <c:pt idx="12">
                  <c:v>520</c:v>
                </c:pt>
                <c:pt idx="13">
                  <c:v>398</c:v>
                </c:pt>
                <c:pt idx="14">
                  <c:v>297</c:v>
                </c:pt>
                <c:pt idx="15">
                  <c:v>194</c:v>
                </c:pt>
                <c:pt idx="16">
                  <c:v>66</c:v>
                </c:pt>
                <c:pt idx="17">
                  <c:v>5</c:v>
                </c:pt>
                <c:pt idx="18">
                  <c:v>0</c:v>
                </c:pt>
                <c:pt idx="19">
                  <c:v>1</c:v>
                </c:pt>
                <c:pt idx="20">
                  <c:v>2</c:v>
                </c:pt>
                <c:pt idx="21">
                  <c:v>3</c:v>
                </c:pt>
                <c:pt idx="22">
                  <c:v>0</c:v>
                </c:pt>
                <c:pt idx="23">
                  <c:v>1</c:v>
                </c:pt>
                <c:pt idx="24">
                  <c:v>1</c:v>
                </c:pt>
                <c:pt idx="25">
                  <c:v>1</c:v>
                </c:pt>
                <c:pt idx="26">
                  <c:v>1</c:v>
                </c:pt>
                <c:pt idx="27">
                  <c:v>36</c:v>
                </c:pt>
                <c:pt idx="28">
                  <c:v>196</c:v>
                </c:pt>
                <c:pt idx="29">
                  <c:v>371</c:v>
                </c:pt>
                <c:pt idx="30">
                  <c:v>476</c:v>
                </c:pt>
                <c:pt idx="31">
                  <c:v>599</c:v>
                </c:pt>
                <c:pt idx="32">
                  <c:v>684</c:v>
                </c:pt>
                <c:pt idx="33">
                  <c:v>548</c:v>
                </c:pt>
                <c:pt idx="34">
                  <c:v>372</c:v>
                </c:pt>
                <c:pt idx="35">
                  <c:v>305</c:v>
                </c:pt>
                <c:pt idx="36">
                  <c:v>249</c:v>
                </c:pt>
                <c:pt idx="37">
                  <c:v>237</c:v>
                </c:pt>
                <c:pt idx="38">
                  <c:v>225</c:v>
                </c:pt>
                <c:pt idx="39">
                  <c:v>272</c:v>
                </c:pt>
                <c:pt idx="40">
                  <c:v>291</c:v>
                </c:pt>
                <c:pt idx="41">
                  <c:v>231</c:v>
                </c:pt>
                <c:pt idx="42">
                  <c:v>140</c:v>
                </c:pt>
              </c:numCache>
            </c:numRef>
          </c:val>
          <c:extLst>
            <c:ext xmlns:c16="http://schemas.microsoft.com/office/drawing/2014/chart" uri="{C3380CC4-5D6E-409C-BE32-E72D297353CC}">
              <c16:uniqueId val="{00000001-79BF-4C04-95CA-3D0712EAD15C}"/>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GRAPHIQUE_stocks_bénéf'!$BD$3:$BE$45</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GRAPHIQUE_stocks_bénéf'!$BL$3:$BL$45</c:f>
              <c:numCache>
                <c:formatCode>General</c:formatCode>
                <c:ptCount val="43"/>
                <c:pt idx="0">
                  <c:v>1383</c:v>
                </c:pt>
                <c:pt idx="1">
                  <c:v>1484</c:v>
                </c:pt>
                <c:pt idx="2">
                  <c:v>1561</c:v>
                </c:pt>
                <c:pt idx="3">
                  <c:v>1706</c:v>
                </c:pt>
                <c:pt idx="4">
                  <c:v>1772</c:v>
                </c:pt>
                <c:pt idx="5">
                  <c:v>1837</c:v>
                </c:pt>
                <c:pt idx="6">
                  <c:v>1875</c:v>
                </c:pt>
                <c:pt idx="7">
                  <c:v>1950</c:v>
                </c:pt>
                <c:pt idx="8">
                  <c:v>1935</c:v>
                </c:pt>
                <c:pt idx="9">
                  <c:v>1913</c:v>
                </c:pt>
                <c:pt idx="10">
                  <c:v>1803</c:v>
                </c:pt>
                <c:pt idx="11">
                  <c:v>1683</c:v>
                </c:pt>
                <c:pt idx="12">
                  <c:v>1680</c:v>
                </c:pt>
                <c:pt idx="13">
                  <c:v>1546</c:v>
                </c:pt>
                <c:pt idx="14">
                  <c:v>1235</c:v>
                </c:pt>
                <c:pt idx="15">
                  <c:v>1028</c:v>
                </c:pt>
                <c:pt idx="16">
                  <c:v>816</c:v>
                </c:pt>
                <c:pt idx="17">
                  <c:v>657</c:v>
                </c:pt>
                <c:pt idx="18">
                  <c:v>498</c:v>
                </c:pt>
                <c:pt idx="19">
                  <c:v>369</c:v>
                </c:pt>
                <c:pt idx="20">
                  <c:v>278</c:v>
                </c:pt>
                <c:pt idx="21">
                  <c:v>216</c:v>
                </c:pt>
                <c:pt idx="22">
                  <c:v>143</c:v>
                </c:pt>
                <c:pt idx="23">
                  <c:v>90</c:v>
                </c:pt>
                <c:pt idx="24">
                  <c:v>22</c:v>
                </c:pt>
                <c:pt idx="25">
                  <c:v>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2-79BF-4C04-95CA-3D0712EAD15C}"/>
            </c:ext>
          </c:extLst>
        </c:ser>
        <c:ser>
          <c:idx val="0"/>
          <c:order val="3"/>
          <c:tx>
            <c:strRef>
              <c:f>'Données GRAPHIQUE_stocks_bénéf'!$BM$2</c:f>
              <c:strCache>
                <c:ptCount val="1"/>
                <c:pt idx="0">
                  <c:v>CDDI</c:v>
                </c:pt>
              </c:strCache>
            </c:strRef>
          </c:tx>
          <c:spPr>
            <a:solidFill>
              <a:srgbClr val="FFFF00">
                <a:alpha val="70000"/>
              </a:srgbClr>
            </a:solidFill>
            <a:ln w="25400">
              <a:noFill/>
            </a:ln>
          </c:spPr>
          <c:cat>
            <c:multiLvlStrRef>
              <c:f>'Données GRAPHIQUE_stocks_bénéf'!$BD$3:$BE$45</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GRAPHIQUE_stocks_bénéf'!$BM$3:$BM$45</c:f>
              <c:numCache>
                <c:formatCode>General</c:formatCode>
                <c:ptCount val="43"/>
                <c:pt idx="0">
                  <c:v>0</c:v>
                </c:pt>
                <c:pt idx="1">
                  <c:v>0</c:v>
                </c:pt>
                <c:pt idx="2">
                  <c:v>441</c:v>
                </c:pt>
                <c:pt idx="3">
                  <c:v>721</c:v>
                </c:pt>
                <c:pt idx="4">
                  <c:v>781</c:v>
                </c:pt>
                <c:pt idx="5">
                  <c:v>831</c:v>
                </c:pt>
                <c:pt idx="6">
                  <c:v>806</c:v>
                </c:pt>
                <c:pt idx="7">
                  <c:v>809</c:v>
                </c:pt>
                <c:pt idx="8">
                  <c:v>807</c:v>
                </c:pt>
                <c:pt idx="9">
                  <c:v>812</c:v>
                </c:pt>
                <c:pt idx="10">
                  <c:v>876</c:v>
                </c:pt>
                <c:pt idx="11">
                  <c:v>860</c:v>
                </c:pt>
                <c:pt idx="12">
                  <c:v>832</c:v>
                </c:pt>
                <c:pt idx="13">
                  <c:v>870</c:v>
                </c:pt>
                <c:pt idx="14">
                  <c:v>863</c:v>
                </c:pt>
                <c:pt idx="15">
                  <c:v>934</c:v>
                </c:pt>
                <c:pt idx="16">
                  <c:v>886</c:v>
                </c:pt>
                <c:pt idx="17">
                  <c:v>902</c:v>
                </c:pt>
                <c:pt idx="18">
                  <c:v>869</c:v>
                </c:pt>
                <c:pt idx="19">
                  <c:v>919</c:v>
                </c:pt>
                <c:pt idx="20">
                  <c:v>866</c:v>
                </c:pt>
                <c:pt idx="21">
                  <c:v>850</c:v>
                </c:pt>
                <c:pt idx="22">
                  <c:v>818</c:v>
                </c:pt>
                <c:pt idx="23">
                  <c:v>855</c:v>
                </c:pt>
                <c:pt idx="24">
                  <c:v>841</c:v>
                </c:pt>
                <c:pt idx="25">
                  <c:v>810</c:v>
                </c:pt>
                <c:pt idx="26">
                  <c:v>863</c:v>
                </c:pt>
                <c:pt idx="27">
                  <c:v>897</c:v>
                </c:pt>
                <c:pt idx="28">
                  <c:v>859</c:v>
                </c:pt>
                <c:pt idx="29">
                  <c:v>905</c:v>
                </c:pt>
                <c:pt idx="30">
                  <c:v>920</c:v>
                </c:pt>
                <c:pt idx="31">
                  <c:v>1000</c:v>
                </c:pt>
                <c:pt idx="32">
                  <c:v>1010</c:v>
                </c:pt>
                <c:pt idx="33">
                  <c:v>1049</c:v>
                </c:pt>
                <c:pt idx="34">
                  <c:v>956</c:v>
                </c:pt>
                <c:pt idx="35">
                  <c:v>1012</c:v>
                </c:pt>
                <c:pt idx="36">
                  <c:v>978</c:v>
                </c:pt>
                <c:pt idx="37">
                  <c:v>1004</c:v>
                </c:pt>
                <c:pt idx="38">
                  <c:v>1017</c:v>
                </c:pt>
                <c:pt idx="39">
                  <c:v>1066</c:v>
                </c:pt>
                <c:pt idx="40">
                  <c:v>1040</c:v>
                </c:pt>
                <c:pt idx="41">
                  <c:v>1043</c:v>
                </c:pt>
                <c:pt idx="42">
                  <c:v>1028</c:v>
                </c:pt>
              </c:numCache>
            </c:numRef>
          </c:val>
          <c:extLst>
            <c:ext xmlns:c16="http://schemas.microsoft.com/office/drawing/2014/chart" uri="{C3380CC4-5D6E-409C-BE32-E72D297353CC}">
              <c16:uniqueId val="{00000003-79BF-4C04-95CA-3D0712EAD15C}"/>
            </c:ext>
          </c:extLst>
        </c:ser>
        <c:dLbls>
          <c:showLegendKey val="0"/>
          <c:showVal val="0"/>
          <c:showCatName val="0"/>
          <c:showSerName val="0"/>
          <c:showPercent val="0"/>
          <c:showBubbleSize val="0"/>
        </c:dLbls>
        <c:axId val="1449705760"/>
        <c:axId val="1"/>
      </c:areaChart>
      <c:catAx>
        <c:axId val="144970576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449705760"/>
        <c:crosses val="autoZero"/>
        <c:crossBetween val="between"/>
        <c:majorUnit val="2000"/>
      </c:valAx>
    </c:plotArea>
    <c:legend>
      <c:legendPos val="b"/>
      <c:layout>
        <c:manualLayout>
          <c:xMode val="edge"/>
          <c:yMode val="edge"/>
          <c:x val="0.30141773623502394"/>
          <c:y val="9.8502122612597484E-2"/>
          <c:w val="0.39376850857864565"/>
          <c:h val="3.5485000461059804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fr-FR" sz="1400" b="1" i="0" baseline="0">
                <a:effectLst/>
              </a:rPr>
              <a:t>Stock de bénéficiaires de contrats d'apprentissage dans le Var</a:t>
            </a:r>
          </a:p>
          <a:p>
            <a:pPr>
              <a:defRPr sz="1400" b="0" i="0" u="none" strike="noStrike" baseline="0">
                <a:solidFill>
                  <a:srgbClr val="000000"/>
                </a:solidFill>
                <a:latin typeface="Calibri"/>
                <a:ea typeface="Calibri"/>
                <a:cs typeface="Calibri"/>
              </a:defRPr>
            </a:pPr>
            <a:r>
              <a:rPr lang="fr-FR" sz="1400" b="0" i="0" baseline="0">
                <a:effectLst/>
              </a:rPr>
              <a:t>(données brutes, en nombre)</a:t>
            </a:r>
            <a:endParaRPr lang="fr-FR" sz="1400" b="0">
              <a:effectLst/>
            </a:endParaRPr>
          </a:p>
        </c:rich>
      </c:tx>
      <c:layout>
        <c:manualLayout>
          <c:xMode val="edge"/>
          <c:yMode val="edge"/>
          <c:x val="0.24078593213370664"/>
          <c:y val="2.043630060261159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appr'!$A$3:$B$29</c:f>
              <c:multiLvlStrCache>
                <c:ptCount val="2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lvl>
                <c:lvl>
                  <c:pt idx="0">
                    <c:v>2018</c:v>
                  </c:pt>
                  <c:pt idx="4">
                    <c:v>2019</c:v>
                  </c:pt>
                  <c:pt idx="8">
                    <c:v>2020</c:v>
                  </c:pt>
                  <c:pt idx="12">
                    <c:v>2021</c:v>
                  </c:pt>
                  <c:pt idx="16">
                    <c:v>2022</c:v>
                  </c:pt>
                  <c:pt idx="20">
                    <c:v>2023</c:v>
                  </c:pt>
                  <c:pt idx="24">
                    <c:v>2024</c:v>
                  </c:pt>
                </c:lvl>
              </c:multiLvlStrCache>
            </c:multiLvlStrRef>
          </c:cat>
          <c:val>
            <c:numRef>
              <c:f>'Graph appr'!$R$3:$R$29</c:f>
              <c:numCache>
                <c:formatCode>#,##0</c:formatCode>
                <c:ptCount val="27"/>
                <c:pt idx="0">
                  <c:v>5292</c:v>
                </c:pt>
                <c:pt idx="1">
                  <c:v>5013</c:v>
                </c:pt>
                <c:pt idx="2">
                  <c:v>4981</c:v>
                </c:pt>
                <c:pt idx="3">
                  <c:v>5436</c:v>
                </c:pt>
                <c:pt idx="4">
                  <c:v>5216</c:v>
                </c:pt>
                <c:pt idx="5">
                  <c:v>5017</c:v>
                </c:pt>
                <c:pt idx="6">
                  <c:v>5281</c:v>
                </c:pt>
                <c:pt idx="7">
                  <c:v>5782</c:v>
                </c:pt>
                <c:pt idx="8">
                  <c:v>5737</c:v>
                </c:pt>
                <c:pt idx="9">
                  <c:v>5528</c:v>
                </c:pt>
                <c:pt idx="10">
                  <c:v>6838</c:v>
                </c:pt>
                <c:pt idx="11">
                  <c:v>8027</c:v>
                </c:pt>
                <c:pt idx="12">
                  <c:v>8404</c:v>
                </c:pt>
                <c:pt idx="13">
                  <c:v>8142</c:v>
                </c:pt>
                <c:pt idx="14">
                  <c:v>9358</c:v>
                </c:pt>
                <c:pt idx="15">
                  <c:v>10268</c:v>
                </c:pt>
                <c:pt idx="16">
                  <c:v>10190</c:v>
                </c:pt>
                <c:pt idx="17">
                  <c:v>9769</c:v>
                </c:pt>
                <c:pt idx="18">
                  <c:v>10510</c:v>
                </c:pt>
                <c:pt idx="19">
                  <c:v>11441</c:v>
                </c:pt>
                <c:pt idx="20">
                  <c:v>11162</c:v>
                </c:pt>
                <c:pt idx="21">
                  <c:v>10595</c:v>
                </c:pt>
                <c:pt idx="22">
                  <c:v>10793</c:v>
                </c:pt>
                <c:pt idx="23">
                  <c:v>11673</c:v>
                </c:pt>
                <c:pt idx="24">
                  <c:v>11517</c:v>
                </c:pt>
                <c:pt idx="25">
                  <c:v>10894</c:v>
                </c:pt>
                <c:pt idx="26">
                  <c:v>11202</c:v>
                </c:pt>
              </c:numCache>
            </c:numRef>
          </c:val>
          <c:extLst>
            <c:ext xmlns:c16="http://schemas.microsoft.com/office/drawing/2014/chart" uri="{C3380CC4-5D6E-409C-BE32-E72D297353CC}">
              <c16:uniqueId val="{00000000-FFC1-4D75-8601-4354EE48211E}"/>
            </c:ext>
          </c:extLst>
        </c:ser>
        <c:ser>
          <c:idx val="1"/>
          <c:order val="1"/>
          <c:tx>
            <c:v>Secteur public</c:v>
          </c:tx>
          <c:spPr>
            <a:ln w="25400">
              <a:noFill/>
            </a:ln>
          </c:spPr>
          <c:cat>
            <c:multiLvlStrRef>
              <c:f>'Graph appr'!$A$3:$B$29</c:f>
              <c:multiLvlStrCache>
                <c:ptCount val="2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lvl>
                <c:lvl>
                  <c:pt idx="0">
                    <c:v>2018</c:v>
                  </c:pt>
                  <c:pt idx="4">
                    <c:v>2019</c:v>
                  </c:pt>
                  <c:pt idx="8">
                    <c:v>2020</c:v>
                  </c:pt>
                  <c:pt idx="12">
                    <c:v>2021</c:v>
                  </c:pt>
                  <c:pt idx="16">
                    <c:v>2022</c:v>
                  </c:pt>
                  <c:pt idx="20">
                    <c:v>2023</c:v>
                  </c:pt>
                  <c:pt idx="24">
                    <c:v>2024</c:v>
                  </c:pt>
                </c:lvl>
              </c:multiLvlStrCache>
            </c:multiLvlStrRef>
          </c:cat>
          <c:val>
            <c:numRef>
              <c:f>'Graph appr'!$S$3:$S$29</c:f>
              <c:numCache>
                <c:formatCode>#,##0</c:formatCode>
                <c:ptCount val="27"/>
                <c:pt idx="0">
                  <c:v>257</c:v>
                </c:pt>
                <c:pt idx="1">
                  <c:v>249</c:v>
                </c:pt>
                <c:pt idx="2">
                  <c:v>203</c:v>
                </c:pt>
                <c:pt idx="3">
                  <c:v>250</c:v>
                </c:pt>
                <c:pt idx="4">
                  <c:v>242</c:v>
                </c:pt>
                <c:pt idx="5">
                  <c:v>240</c:v>
                </c:pt>
                <c:pt idx="6">
                  <c:v>229</c:v>
                </c:pt>
                <c:pt idx="7">
                  <c:v>267</c:v>
                </c:pt>
                <c:pt idx="8">
                  <c:v>263</c:v>
                </c:pt>
                <c:pt idx="9">
                  <c:v>259</c:v>
                </c:pt>
                <c:pt idx="10">
                  <c:v>226</c:v>
                </c:pt>
                <c:pt idx="11">
                  <c:v>285</c:v>
                </c:pt>
                <c:pt idx="12">
                  <c:v>294</c:v>
                </c:pt>
                <c:pt idx="13">
                  <c:v>287</c:v>
                </c:pt>
                <c:pt idx="14">
                  <c:v>251</c:v>
                </c:pt>
                <c:pt idx="15">
                  <c:v>342</c:v>
                </c:pt>
                <c:pt idx="16">
                  <c:v>344</c:v>
                </c:pt>
                <c:pt idx="17">
                  <c:v>337</c:v>
                </c:pt>
                <c:pt idx="18">
                  <c:v>390</c:v>
                </c:pt>
                <c:pt idx="19">
                  <c:v>463</c:v>
                </c:pt>
                <c:pt idx="20">
                  <c:v>462</c:v>
                </c:pt>
                <c:pt idx="21">
                  <c:v>448</c:v>
                </c:pt>
                <c:pt idx="22">
                  <c:v>504</c:v>
                </c:pt>
                <c:pt idx="23">
                  <c:v>652</c:v>
                </c:pt>
                <c:pt idx="24">
                  <c:v>641</c:v>
                </c:pt>
                <c:pt idx="25">
                  <c:v>622</c:v>
                </c:pt>
                <c:pt idx="26">
                  <c:v>560</c:v>
                </c:pt>
              </c:numCache>
            </c:numRef>
          </c:val>
          <c:extLst>
            <c:ext xmlns:c16="http://schemas.microsoft.com/office/drawing/2014/chart" uri="{C3380CC4-5D6E-409C-BE32-E72D297353CC}">
              <c16:uniqueId val="{00000001-FFC1-4D75-8601-4354EE48211E}"/>
            </c:ext>
          </c:extLst>
        </c:ser>
        <c:dLbls>
          <c:showLegendKey val="0"/>
          <c:showVal val="0"/>
          <c:showCatName val="0"/>
          <c:showSerName val="0"/>
          <c:showPercent val="0"/>
          <c:showBubbleSize val="0"/>
        </c:dLbls>
        <c:axId val="586773808"/>
        <c:axId val="1"/>
      </c:areaChart>
      <c:catAx>
        <c:axId val="5867738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586773808"/>
        <c:crosses val="autoZero"/>
        <c:crossBetween val="between"/>
        <c:majorUnit val="2000"/>
      </c:valAx>
    </c:plotArea>
    <c:legend>
      <c:legendPos val="b"/>
      <c:layout>
        <c:manualLayout>
          <c:xMode val="edge"/>
          <c:yMode val="edge"/>
          <c:x val="0.36717265875575422"/>
          <c:y val="0.11296466273604515"/>
          <c:w val="0.2647703177890407"/>
          <c:h val="3.4004137333300627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trim'!$B$131:$C$300</c:f>
              <c:multiLvlStrCache>
                <c:ptCount val="54"/>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lvl>
                <c:lvl>
                  <c:pt idx="2">
                    <c:v>2015</c:v>
                  </c:pt>
                  <c:pt idx="6">
                    <c:v>2016</c:v>
                  </c:pt>
                  <c:pt idx="10">
                    <c:v>2017</c:v>
                  </c:pt>
                  <c:pt idx="14">
                    <c:v>2018</c:v>
                  </c:pt>
                  <c:pt idx="18">
                    <c:v>2019</c:v>
                  </c:pt>
                  <c:pt idx="22">
                    <c:v>2020</c:v>
                  </c:pt>
                  <c:pt idx="26">
                    <c:v>2021</c:v>
                  </c:pt>
                  <c:pt idx="30">
                    <c:v>2022</c:v>
                  </c:pt>
                  <c:pt idx="34">
                    <c:v>2023</c:v>
                  </c:pt>
                  <c:pt idx="38">
                    <c:v>2024</c:v>
                  </c:pt>
                  <c:pt idx="42">
                    <c:v>2025</c:v>
                  </c:pt>
                  <c:pt idx="46">
                    <c:v>2026</c:v>
                  </c:pt>
                  <c:pt idx="50">
                    <c:v>2027</c:v>
                  </c:pt>
                </c:lvl>
              </c:multiLvlStrCache>
            </c:multiLvlStrRef>
          </c:cat>
          <c:val>
            <c:numRef>
              <c:f>Données!$C$139:$C$179</c:f>
              <c:numCache>
                <c:formatCode>#\ ##0.0</c:formatCode>
                <c:ptCount val="41"/>
                <c:pt idx="0">
                  <c:v>11.4</c:v>
                </c:pt>
                <c:pt idx="1">
                  <c:v>11.6</c:v>
                </c:pt>
                <c:pt idx="2">
                  <c:v>11.4</c:v>
                </c:pt>
                <c:pt idx="3">
                  <c:v>11.7</c:v>
                </c:pt>
                <c:pt idx="4">
                  <c:v>11.5</c:v>
                </c:pt>
                <c:pt idx="5">
                  <c:v>11.4</c:v>
                </c:pt>
                <c:pt idx="6">
                  <c:v>11.3</c:v>
                </c:pt>
                <c:pt idx="7">
                  <c:v>11.2</c:v>
                </c:pt>
                <c:pt idx="8">
                  <c:v>11.1</c:v>
                </c:pt>
                <c:pt idx="9">
                  <c:v>11.4</c:v>
                </c:pt>
                <c:pt idx="10">
                  <c:v>10.9</c:v>
                </c:pt>
                <c:pt idx="11">
                  <c:v>10.8</c:v>
                </c:pt>
                <c:pt idx="12">
                  <c:v>10.8</c:v>
                </c:pt>
                <c:pt idx="13">
                  <c:v>10.3</c:v>
                </c:pt>
                <c:pt idx="14">
                  <c:v>10.6</c:v>
                </c:pt>
                <c:pt idx="15">
                  <c:v>10.4</c:v>
                </c:pt>
                <c:pt idx="16">
                  <c:v>10.199999999999999</c:v>
                </c:pt>
                <c:pt idx="17">
                  <c:v>10</c:v>
                </c:pt>
                <c:pt idx="18">
                  <c:v>10.1</c:v>
                </c:pt>
                <c:pt idx="19">
                  <c:v>9.6</c:v>
                </c:pt>
                <c:pt idx="20">
                  <c:v>9.5</c:v>
                </c:pt>
                <c:pt idx="21">
                  <c:v>9.1999999999999993</c:v>
                </c:pt>
                <c:pt idx="22">
                  <c:v>8.9</c:v>
                </c:pt>
                <c:pt idx="23">
                  <c:v>8.1999999999999993</c:v>
                </c:pt>
                <c:pt idx="24">
                  <c:v>10.1</c:v>
                </c:pt>
                <c:pt idx="25">
                  <c:v>9.1</c:v>
                </c:pt>
                <c:pt idx="26">
                  <c:v>9.3000000000000007</c:v>
                </c:pt>
                <c:pt idx="27">
                  <c:v>9.1</c:v>
                </c:pt>
                <c:pt idx="28">
                  <c:v>8.9</c:v>
                </c:pt>
                <c:pt idx="29">
                  <c:v>8.3000000000000007</c:v>
                </c:pt>
                <c:pt idx="30">
                  <c:v>8.1999999999999993</c:v>
                </c:pt>
                <c:pt idx="31">
                  <c:v>8.3000000000000007</c:v>
                </c:pt>
                <c:pt idx="32">
                  <c:v>8.1</c:v>
                </c:pt>
                <c:pt idx="33">
                  <c:v>8</c:v>
                </c:pt>
                <c:pt idx="34">
                  <c:v>7.9</c:v>
                </c:pt>
                <c:pt idx="35">
                  <c:v>7.9</c:v>
                </c:pt>
                <c:pt idx="36">
                  <c:v>8.1</c:v>
                </c:pt>
                <c:pt idx="37">
                  <c:v>8.1</c:v>
                </c:pt>
                <c:pt idx="38">
                  <c:v>8.1</c:v>
                </c:pt>
                <c:pt idx="39">
                  <c:v>7.8</c:v>
                </c:pt>
                <c:pt idx="40">
                  <c:v>7.9</c:v>
                </c:pt>
              </c:numCache>
            </c:numRef>
          </c:val>
          <c:smooth val="0"/>
          <c:extLst>
            <c:ext xmlns:c16="http://schemas.microsoft.com/office/drawing/2014/chart" uri="{C3380CC4-5D6E-409C-BE32-E72D297353CC}">
              <c16:uniqueId val="{00000000-7D67-4788-9593-02BC7F474B80}"/>
            </c:ext>
          </c:extLst>
        </c:ser>
        <c:ser>
          <c:idx val="1"/>
          <c:order val="1"/>
          <c:tx>
            <c:v>France métropolitaine</c:v>
          </c:tx>
          <c:spPr>
            <a:ln w="25400">
              <a:solidFill>
                <a:srgbClr val="0000FF"/>
              </a:solidFill>
              <a:prstDash val="solid"/>
            </a:ln>
          </c:spPr>
          <c:marker>
            <c:symbol val="none"/>
          </c:marker>
          <c:cat>
            <c:multiLvlStrRef>
              <c:f>'dates trim'!$B$131:$C$300</c:f>
              <c:multiLvlStrCache>
                <c:ptCount val="54"/>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lvl>
                <c:lvl>
                  <c:pt idx="2">
                    <c:v>2015</c:v>
                  </c:pt>
                  <c:pt idx="6">
                    <c:v>2016</c:v>
                  </c:pt>
                  <c:pt idx="10">
                    <c:v>2017</c:v>
                  </c:pt>
                  <c:pt idx="14">
                    <c:v>2018</c:v>
                  </c:pt>
                  <c:pt idx="18">
                    <c:v>2019</c:v>
                  </c:pt>
                  <c:pt idx="22">
                    <c:v>2020</c:v>
                  </c:pt>
                  <c:pt idx="26">
                    <c:v>2021</c:v>
                  </c:pt>
                  <c:pt idx="30">
                    <c:v>2022</c:v>
                  </c:pt>
                  <c:pt idx="34">
                    <c:v>2023</c:v>
                  </c:pt>
                  <c:pt idx="38">
                    <c:v>2024</c:v>
                  </c:pt>
                  <c:pt idx="42">
                    <c:v>2025</c:v>
                  </c:pt>
                  <c:pt idx="46">
                    <c:v>2026</c:v>
                  </c:pt>
                  <c:pt idx="50">
                    <c:v>2027</c:v>
                  </c:pt>
                </c:lvl>
              </c:multiLvlStrCache>
            </c:multiLvlStrRef>
          </c:cat>
          <c:val>
            <c:numRef>
              <c:f>Données!$B$139:$B$179</c:f>
              <c:numCache>
                <c:formatCode>#\ ##0.0</c:formatCode>
                <c:ptCount val="41"/>
                <c:pt idx="0">
                  <c:v>9.9</c:v>
                </c:pt>
                <c:pt idx="1">
                  <c:v>10.1</c:v>
                </c:pt>
                <c:pt idx="2">
                  <c:v>10</c:v>
                </c:pt>
                <c:pt idx="3">
                  <c:v>10.199999999999999</c:v>
                </c:pt>
                <c:pt idx="4">
                  <c:v>10</c:v>
                </c:pt>
                <c:pt idx="5">
                  <c:v>9.9</c:v>
                </c:pt>
                <c:pt idx="6">
                  <c:v>9.9</c:v>
                </c:pt>
                <c:pt idx="7">
                  <c:v>9.6999999999999993</c:v>
                </c:pt>
                <c:pt idx="8">
                  <c:v>9.6</c:v>
                </c:pt>
                <c:pt idx="9">
                  <c:v>9.6999999999999993</c:v>
                </c:pt>
                <c:pt idx="10">
                  <c:v>9.3000000000000007</c:v>
                </c:pt>
                <c:pt idx="11">
                  <c:v>9.1999999999999993</c:v>
                </c:pt>
                <c:pt idx="12">
                  <c:v>9.1999999999999993</c:v>
                </c:pt>
                <c:pt idx="13">
                  <c:v>8.6999999999999993</c:v>
                </c:pt>
                <c:pt idx="14">
                  <c:v>9</c:v>
                </c:pt>
                <c:pt idx="15">
                  <c:v>8.8000000000000007</c:v>
                </c:pt>
                <c:pt idx="16">
                  <c:v>8.6</c:v>
                </c:pt>
                <c:pt idx="17">
                  <c:v>8.4</c:v>
                </c:pt>
                <c:pt idx="18">
                  <c:v>8.5</c:v>
                </c:pt>
                <c:pt idx="19">
                  <c:v>8.1999999999999993</c:v>
                </c:pt>
                <c:pt idx="20">
                  <c:v>8.1</c:v>
                </c:pt>
                <c:pt idx="21">
                  <c:v>7.9</c:v>
                </c:pt>
                <c:pt idx="22">
                  <c:v>7.7</c:v>
                </c:pt>
                <c:pt idx="23">
                  <c:v>7.1</c:v>
                </c:pt>
                <c:pt idx="24">
                  <c:v>8.6999999999999993</c:v>
                </c:pt>
                <c:pt idx="25">
                  <c:v>7.8</c:v>
                </c:pt>
                <c:pt idx="26">
                  <c:v>8</c:v>
                </c:pt>
                <c:pt idx="27">
                  <c:v>7.8</c:v>
                </c:pt>
                <c:pt idx="28">
                  <c:v>7.7</c:v>
                </c:pt>
                <c:pt idx="29">
                  <c:v>7.2</c:v>
                </c:pt>
                <c:pt idx="30">
                  <c:v>7.1</c:v>
                </c:pt>
                <c:pt idx="31">
                  <c:v>7.2</c:v>
                </c:pt>
                <c:pt idx="32">
                  <c:v>7</c:v>
                </c:pt>
                <c:pt idx="33">
                  <c:v>6.9</c:v>
                </c:pt>
                <c:pt idx="34">
                  <c:v>6.9</c:v>
                </c:pt>
                <c:pt idx="35">
                  <c:v>7</c:v>
                </c:pt>
                <c:pt idx="36">
                  <c:v>7.2</c:v>
                </c:pt>
                <c:pt idx="37">
                  <c:v>7.3</c:v>
                </c:pt>
                <c:pt idx="38">
                  <c:v>7.3</c:v>
                </c:pt>
                <c:pt idx="39">
                  <c:v>7.1</c:v>
                </c:pt>
                <c:pt idx="40">
                  <c:v>7.2</c:v>
                </c:pt>
              </c:numCache>
            </c:numRef>
          </c:val>
          <c:smooth val="0"/>
          <c:extLst>
            <c:ext xmlns:c16="http://schemas.microsoft.com/office/drawing/2014/chart" uri="{C3380CC4-5D6E-409C-BE32-E72D297353CC}">
              <c16:uniqueId val="{00000001-7D67-4788-9593-02BC7F474B80}"/>
            </c:ext>
          </c:extLst>
        </c:ser>
        <c:ser>
          <c:idx val="2"/>
          <c:order val="2"/>
          <c:tx>
            <c:strRef>
              <c:f>Données!$H$8</c:f>
              <c:strCache>
                <c:ptCount val="1"/>
                <c:pt idx="0">
                  <c:v>Var</c:v>
                </c:pt>
              </c:strCache>
            </c:strRef>
          </c:tx>
          <c:marker>
            <c:symbol val="none"/>
          </c:marker>
          <c:cat>
            <c:multiLvlStrRef>
              <c:f>'dates trim'!$B$131:$C$300</c:f>
              <c:multiLvlStrCache>
                <c:ptCount val="54"/>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lvl>
                <c:lvl>
                  <c:pt idx="2">
                    <c:v>2015</c:v>
                  </c:pt>
                  <c:pt idx="6">
                    <c:v>2016</c:v>
                  </c:pt>
                  <c:pt idx="10">
                    <c:v>2017</c:v>
                  </c:pt>
                  <c:pt idx="14">
                    <c:v>2018</c:v>
                  </c:pt>
                  <c:pt idx="18">
                    <c:v>2019</c:v>
                  </c:pt>
                  <c:pt idx="22">
                    <c:v>2020</c:v>
                  </c:pt>
                  <c:pt idx="26">
                    <c:v>2021</c:v>
                  </c:pt>
                  <c:pt idx="30">
                    <c:v>2022</c:v>
                  </c:pt>
                  <c:pt idx="34">
                    <c:v>2023</c:v>
                  </c:pt>
                  <c:pt idx="38">
                    <c:v>2024</c:v>
                  </c:pt>
                  <c:pt idx="42">
                    <c:v>2025</c:v>
                  </c:pt>
                  <c:pt idx="46">
                    <c:v>2026</c:v>
                  </c:pt>
                  <c:pt idx="50">
                    <c:v>2027</c:v>
                  </c:pt>
                </c:lvl>
              </c:multiLvlStrCache>
            </c:multiLvlStrRef>
          </c:cat>
          <c:val>
            <c:numRef>
              <c:f>Données!$H$139:$H$179</c:f>
              <c:numCache>
                <c:formatCode>#\ ##0.0</c:formatCode>
                <c:ptCount val="41"/>
                <c:pt idx="0">
                  <c:v>11</c:v>
                </c:pt>
                <c:pt idx="1">
                  <c:v>11.1</c:v>
                </c:pt>
                <c:pt idx="2">
                  <c:v>11</c:v>
                </c:pt>
                <c:pt idx="3">
                  <c:v>11.3</c:v>
                </c:pt>
                <c:pt idx="4">
                  <c:v>11.1</c:v>
                </c:pt>
                <c:pt idx="5">
                  <c:v>11</c:v>
                </c:pt>
                <c:pt idx="6">
                  <c:v>10.9</c:v>
                </c:pt>
                <c:pt idx="7">
                  <c:v>10.7</c:v>
                </c:pt>
                <c:pt idx="8">
                  <c:v>10.6</c:v>
                </c:pt>
                <c:pt idx="9">
                  <c:v>10.9</c:v>
                </c:pt>
                <c:pt idx="10">
                  <c:v>10.4</c:v>
                </c:pt>
                <c:pt idx="11">
                  <c:v>10.3</c:v>
                </c:pt>
                <c:pt idx="12">
                  <c:v>10.199999999999999</c:v>
                </c:pt>
                <c:pt idx="13">
                  <c:v>9.8000000000000007</c:v>
                </c:pt>
                <c:pt idx="14">
                  <c:v>10.1</c:v>
                </c:pt>
                <c:pt idx="15">
                  <c:v>9.9</c:v>
                </c:pt>
                <c:pt idx="16">
                  <c:v>9.6999999999999993</c:v>
                </c:pt>
                <c:pt idx="17">
                  <c:v>9.5</c:v>
                </c:pt>
                <c:pt idx="18">
                  <c:v>9.6</c:v>
                </c:pt>
                <c:pt idx="19">
                  <c:v>9.1999999999999993</c:v>
                </c:pt>
                <c:pt idx="20">
                  <c:v>9</c:v>
                </c:pt>
                <c:pt idx="21">
                  <c:v>8.6999999999999993</c:v>
                </c:pt>
                <c:pt idx="22">
                  <c:v>8.3000000000000007</c:v>
                </c:pt>
                <c:pt idx="23">
                  <c:v>7.8</c:v>
                </c:pt>
                <c:pt idx="24">
                  <c:v>9.4</c:v>
                </c:pt>
                <c:pt idx="25">
                  <c:v>8.3000000000000007</c:v>
                </c:pt>
                <c:pt idx="26">
                  <c:v>8.4</c:v>
                </c:pt>
                <c:pt idx="27">
                  <c:v>8.5</c:v>
                </c:pt>
                <c:pt idx="28">
                  <c:v>8.1</c:v>
                </c:pt>
                <c:pt idx="29">
                  <c:v>7.5</c:v>
                </c:pt>
                <c:pt idx="30">
                  <c:v>7.4</c:v>
                </c:pt>
                <c:pt idx="31">
                  <c:v>7.4</c:v>
                </c:pt>
                <c:pt idx="32">
                  <c:v>7.3</c:v>
                </c:pt>
                <c:pt idx="33">
                  <c:v>7.1</c:v>
                </c:pt>
                <c:pt idx="34">
                  <c:v>7.1</c:v>
                </c:pt>
                <c:pt idx="35">
                  <c:v>7.2</c:v>
                </c:pt>
                <c:pt idx="36">
                  <c:v>7.4</c:v>
                </c:pt>
                <c:pt idx="37">
                  <c:v>7.4</c:v>
                </c:pt>
                <c:pt idx="38">
                  <c:v>7.4</c:v>
                </c:pt>
                <c:pt idx="39">
                  <c:v>7.1</c:v>
                </c:pt>
                <c:pt idx="40">
                  <c:v>7.2</c:v>
                </c:pt>
              </c:numCache>
            </c:numRef>
          </c:val>
          <c:smooth val="0"/>
          <c:extLst>
            <c:ext xmlns:c16="http://schemas.microsoft.com/office/drawing/2014/chart" uri="{C3380CC4-5D6E-409C-BE32-E72D297353CC}">
              <c16:uniqueId val="{00000002-7D67-4788-9593-02BC7F474B80}"/>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FDCA-4127-A524-879E174DD63F}"/>
              </c:ext>
            </c:extLst>
          </c:dPt>
          <c:dPt>
            <c:idx val="2"/>
            <c:invertIfNegative val="0"/>
            <c:bubble3D val="0"/>
            <c:spPr>
              <a:solidFill>
                <a:srgbClr val="FF0000"/>
              </a:solidFill>
            </c:spPr>
            <c:extLst>
              <c:ext xmlns:c16="http://schemas.microsoft.com/office/drawing/2014/chart" uri="{C3380CC4-5D6E-409C-BE32-E72D297353CC}">
                <c16:uniqueId val="{00000002-FDCA-4127-A524-879E174DD63F}"/>
              </c:ext>
            </c:extLst>
          </c:dPt>
          <c:dPt>
            <c:idx val="3"/>
            <c:invertIfNegative val="0"/>
            <c:bubble3D val="0"/>
            <c:extLst>
              <c:ext xmlns:c16="http://schemas.microsoft.com/office/drawing/2014/chart" uri="{C3380CC4-5D6E-409C-BE32-E72D297353CC}">
                <c16:uniqueId val="{00000003-FDCA-4127-A524-879E174DD63F}"/>
              </c:ext>
            </c:extLst>
          </c:dPt>
          <c:dPt>
            <c:idx val="4"/>
            <c:invertIfNegative val="0"/>
            <c:bubble3D val="0"/>
            <c:spPr>
              <a:solidFill>
                <a:srgbClr val="92D050"/>
              </a:solidFill>
            </c:spPr>
            <c:extLst>
              <c:ext xmlns:c16="http://schemas.microsoft.com/office/drawing/2014/chart" uri="{C3380CC4-5D6E-409C-BE32-E72D297353CC}">
                <c16:uniqueId val="{00000005-FDCA-4127-A524-879E174DD63F}"/>
              </c:ext>
            </c:extLst>
          </c:dPt>
          <c:dPt>
            <c:idx val="5"/>
            <c:invertIfNegative val="0"/>
            <c:bubble3D val="0"/>
            <c:spPr>
              <a:solidFill>
                <a:srgbClr val="0070C0"/>
              </a:solidFill>
            </c:spPr>
            <c:extLst>
              <c:ext xmlns:c16="http://schemas.microsoft.com/office/drawing/2014/chart" uri="{C3380CC4-5D6E-409C-BE32-E72D297353CC}">
                <c16:uniqueId val="{00000007-FDCA-4127-A524-879E174DD63F}"/>
              </c:ext>
            </c:extLst>
          </c:dPt>
          <c:dPt>
            <c:idx val="6"/>
            <c:invertIfNegative val="0"/>
            <c:bubble3D val="0"/>
            <c:extLst>
              <c:ext xmlns:c16="http://schemas.microsoft.com/office/drawing/2014/chart" uri="{C3380CC4-5D6E-409C-BE32-E72D297353CC}">
                <c16:uniqueId val="{00000008-FDCA-4127-A524-879E174DD63F}"/>
              </c:ext>
            </c:extLst>
          </c:dPt>
          <c:dPt>
            <c:idx val="7"/>
            <c:invertIfNegative val="0"/>
            <c:bubble3D val="0"/>
            <c:extLst>
              <c:ext xmlns:c16="http://schemas.microsoft.com/office/drawing/2014/chart" uri="{C3380CC4-5D6E-409C-BE32-E72D297353CC}">
                <c16:uniqueId val="{00000009-FDCA-4127-A524-879E174DD63F}"/>
              </c:ext>
            </c:extLst>
          </c:dPt>
          <c:dPt>
            <c:idx val="8"/>
            <c:invertIfNegative val="0"/>
            <c:bubble3D val="0"/>
            <c:extLst>
              <c:ext xmlns:c16="http://schemas.microsoft.com/office/drawing/2014/chart" uri="{C3380CC4-5D6E-409C-BE32-E72D297353CC}">
                <c16:uniqueId val="{0000000A-FDCA-4127-A524-879E174DD63F}"/>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CA-4127-A524-879E174DD63F}"/>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CA-4127-A524-879E174DD63F}"/>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CA-4127-A524-879E174DD63F}"/>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graphiques_trim'!$G$60:$G$66</c:f>
              <c:strCache>
                <c:ptCount val="7"/>
                <c:pt idx="0">
                  <c:v>Hérault</c:v>
                </c:pt>
                <c:pt idx="1">
                  <c:v>Pas-de-Calais</c:v>
                </c:pt>
                <c:pt idx="2">
                  <c:v>Paca</c:v>
                </c:pt>
                <c:pt idx="3">
                  <c:v>Moselle</c:v>
                </c:pt>
                <c:pt idx="4">
                  <c:v>Var</c:v>
                </c:pt>
                <c:pt idx="5">
                  <c:v>France métro.</c:v>
                </c:pt>
                <c:pt idx="6">
                  <c:v>Finistère</c:v>
                </c:pt>
              </c:strCache>
            </c:strRef>
          </c:cat>
          <c:val>
            <c:numRef>
              <c:f>'données graphiques_trim'!$H$60:$H$66</c:f>
              <c:numCache>
                <c:formatCode>#\ ##0.0</c:formatCode>
                <c:ptCount val="7"/>
                <c:pt idx="0">
                  <c:v>10.3</c:v>
                </c:pt>
                <c:pt idx="1">
                  <c:v>8.6999999999999993</c:v>
                </c:pt>
                <c:pt idx="2">
                  <c:v>7.9</c:v>
                </c:pt>
                <c:pt idx="3">
                  <c:v>7.3</c:v>
                </c:pt>
                <c:pt idx="4">
                  <c:v>7.2</c:v>
                </c:pt>
                <c:pt idx="5">
                  <c:v>7.2</c:v>
                </c:pt>
                <c:pt idx="6">
                  <c:v>6.2</c:v>
                </c:pt>
              </c:numCache>
            </c:numRef>
          </c:val>
          <c:extLst>
            <c:ext xmlns:c16="http://schemas.microsoft.com/office/drawing/2014/chart" uri="{C3380CC4-5D6E-409C-BE32-E72D297353CC}">
              <c16:uniqueId val="{0000000C-FDCA-4127-A524-879E174DD63F}"/>
            </c:ext>
          </c:extLst>
        </c:ser>
        <c:dLbls>
          <c:showLegendKey val="0"/>
          <c:showVal val="0"/>
          <c:showCatName val="0"/>
          <c:showSerName val="0"/>
          <c:showPercent val="0"/>
          <c:showBubbleSize val="0"/>
        </c:dLbls>
        <c:gapWidth val="150"/>
        <c:axId val="163010591"/>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graphiques_trim'!$G$60:$G$66</c:f>
              <c:strCache>
                <c:ptCount val="7"/>
                <c:pt idx="0">
                  <c:v>Hérault</c:v>
                </c:pt>
                <c:pt idx="1">
                  <c:v>Pas-de-Calais</c:v>
                </c:pt>
                <c:pt idx="2">
                  <c:v>Paca</c:v>
                </c:pt>
                <c:pt idx="3">
                  <c:v>Moselle</c:v>
                </c:pt>
                <c:pt idx="4">
                  <c:v>Var</c:v>
                </c:pt>
                <c:pt idx="5">
                  <c:v>France métro.</c:v>
                </c:pt>
                <c:pt idx="6">
                  <c:v>Finistère</c:v>
                </c:pt>
              </c:strCache>
            </c:strRef>
          </c:xVal>
          <c:yVal>
            <c:numRef>
              <c:f>'données graphiques_trim'!$J$60:$J$66</c:f>
              <c:numCache>
                <c:formatCode>#\ ##0.0</c:formatCode>
                <c:ptCount val="7"/>
                <c:pt idx="0">
                  <c:v>0.10000000000000142</c:v>
                </c:pt>
                <c:pt idx="1">
                  <c:v>0.19999999999999929</c:v>
                </c:pt>
                <c:pt idx="2">
                  <c:v>0.10000000000000053</c:v>
                </c:pt>
                <c:pt idx="3">
                  <c:v>9.9999999999999645E-2</c:v>
                </c:pt>
                <c:pt idx="4">
                  <c:v>0.10000000000000053</c:v>
                </c:pt>
                <c:pt idx="5">
                  <c:v>0.10000000000000053</c:v>
                </c:pt>
                <c:pt idx="6">
                  <c:v>0.10000000000000053</c:v>
                </c:pt>
              </c:numCache>
            </c:numRef>
          </c:yVal>
          <c:smooth val="0"/>
          <c:extLst>
            <c:ext xmlns:c16="http://schemas.microsoft.com/office/drawing/2014/chart" uri="{C3380CC4-5D6E-409C-BE32-E72D297353CC}">
              <c16:uniqueId val="{0000000D-FDCA-4127-A524-879E174DD63F}"/>
            </c:ext>
          </c:extLst>
        </c:ser>
        <c:dLbls>
          <c:showLegendKey val="0"/>
          <c:showVal val="0"/>
          <c:showCatName val="0"/>
          <c:showSerName val="0"/>
          <c:showPercent val="0"/>
          <c:showBubbleSize val="0"/>
        </c:dLbls>
        <c:axId val="3"/>
        <c:axId val="4"/>
      </c:scatterChart>
      <c:catAx>
        <c:axId val="163010591"/>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163010591"/>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2"/>
          <c:min val="0"/>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trim'!$A$25:$B$100</c:f>
              <c:multiLvlStrCache>
                <c:ptCount val="7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pt idx="64">
                    <c:v>T1</c:v>
                  </c:pt>
                  <c:pt idx="65">
                    <c:v>T2</c:v>
                  </c:pt>
                  <c:pt idx="66">
                    <c:v>T3</c:v>
                  </c:pt>
                  <c:pt idx="67">
                    <c:v>T4</c:v>
                  </c:pt>
                  <c:pt idx="68">
                    <c:v>T1</c:v>
                  </c:pt>
                  <c:pt idx="69">
                    <c:v>T2</c:v>
                  </c:pt>
                  <c:pt idx="70">
                    <c:v>T3</c:v>
                  </c:pt>
                  <c:pt idx="71">
                    <c:v>T4</c:v>
                  </c:pt>
                  <c:pt idx="72">
                    <c:v>T1</c:v>
                  </c:pt>
                  <c:pt idx="73">
                    <c:v>T2</c:v>
                  </c:pt>
                  <c:pt idx="74">
                    <c:v>T3</c:v>
                  </c:pt>
                  <c:pt idx="7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pt idx="56">
                    <c:v>2028</c:v>
                  </c:pt>
                  <c:pt idx="60">
                    <c:v>2029</c:v>
                  </c:pt>
                  <c:pt idx="64">
                    <c:v>2030</c:v>
                  </c:pt>
                  <c:pt idx="68">
                    <c:v>2031</c:v>
                  </c:pt>
                  <c:pt idx="72">
                    <c:v>2032</c:v>
                  </c:pt>
                </c:lvl>
              </c:multiLvlStrCache>
            </c:multiLvlStrRef>
          </c:cat>
          <c:val>
            <c:numRef>
              <c:f>dep83_trim!$BG$83:$BG$125</c:f>
              <c:numCache>
                <c:formatCode>#\ ##0.0</c:formatCode>
                <c:ptCount val="43"/>
                <c:pt idx="0">
                  <c:v>1.4392080196331314</c:v>
                </c:pt>
                <c:pt idx="1">
                  <c:v>1.6033132406610084</c:v>
                </c:pt>
                <c:pt idx="2">
                  <c:v>1.7233029300185665</c:v>
                </c:pt>
                <c:pt idx="3">
                  <c:v>1.5076373735369852</c:v>
                </c:pt>
                <c:pt idx="4">
                  <c:v>2.290404533906587</c:v>
                </c:pt>
                <c:pt idx="5">
                  <c:v>2.7664208475029595</c:v>
                </c:pt>
                <c:pt idx="6">
                  <c:v>0.48707938278491625</c:v>
                </c:pt>
                <c:pt idx="7">
                  <c:v>1.1396433064456257</c:v>
                </c:pt>
                <c:pt idx="8">
                  <c:v>0.26340820955585986</c:v>
                </c:pt>
                <c:pt idx="9">
                  <c:v>-0.28460920966212333</c:v>
                </c:pt>
                <c:pt idx="10">
                  <c:v>1.0209309133489386</c:v>
                </c:pt>
                <c:pt idx="11">
                  <c:v>0.18111348571014929</c:v>
                </c:pt>
                <c:pt idx="12">
                  <c:v>1.2401923563654771</c:v>
                </c:pt>
                <c:pt idx="13">
                  <c:v>0.70357142857142563</c:v>
                </c:pt>
                <c:pt idx="14">
                  <c:v>0.87243323757846269</c:v>
                </c:pt>
                <c:pt idx="15">
                  <c:v>0.86488767007699696</c:v>
                </c:pt>
                <c:pt idx="16">
                  <c:v>0.11154100874899431</c:v>
                </c:pt>
                <c:pt idx="17">
                  <c:v>0.64064621705370861</c:v>
                </c:pt>
                <c:pt idx="18">
                  <c:v>0.11416709911780121</c:v>
                </c:pt>
                <c:pt idx="19">
                  <c:v>-9.6758587324619061E-2</c:v>
                </c:pt>
                <c:pt idx="20">
                  <c:v>-0.14527845036319542</c:v>
                </c:pt>
                <c:pt idx="21">
                  <c:v>-1.219343217403368</c:v>
                </c:pt>
                <c:pt idx="22">
                  <c:v>-1.560527423201008</c:v>
                </c:pt>
                <c:pt idx="23">
                  <c:v>-1.5710163513946829</c:v>
                </c:pt>
                <c:pt idx="24">
                  <c:v>-1.0821570756424204</c:v>
                </c:pt>
                <c:pt idx="25">
                  <c:v>9.9703633236983826</c:v>
                </c:pt>
                <c:pt idx="26">
                  <c:v>-3.2605802501996295</c:v>
                </c:pt>
                <c:pt idx="27">
                  <c:v>-3.1400467739716609</c:v>
                </c:pt>
                <c:pt idx="28">
                  <c:v>-0.29471292120868409</c:v>
                </c:pt>
                <c:pt idx="29">
                  <c:v>0.47364672364671456</c:v>
                </c:pt>
                <c:pt idx="30">
                  <c:v>-3.8422004040690405</c:v>
                </c:pt>
                <c:pt idx="31">
                  <c:v>-3.2142725496701052</c:v>
                </c:pt>
                <c:pt idx="32">
                  <c:v>-3.1153597136001743</c:v>
                </c:pt>
                <c:pt idx="33">
                  <c:v>-2.0008648138684748</c:v>
                </c:pt>
                <c:pt idx="34">
                  <c:v>0.29281989570797418</c:v>
                </c:pt>
                <c:pt idx="35">
                  <c:v>0.29996400431948622</c:v>
                </c:pt>
                <c:pt idx="36">
                  <c:v>-0.18741526437513478</c:v>
                </c:pt>
                <c:pt idx="37">
                  <c:v>-0.56330150613239649</c:v>
                </c:pt>
                <c:pt idx="38">
                  <c:v>0.28123744475692103</c:v>
                </c:pt>
                <c:pt idx="39">
                  <c:v>1.5905448717948634</c:v>
                </c:pt>
                <c:pt idx="40">
                  <c:v>-0.53634104980873065</c:v>
                </c:pt>
                <c:pt idx="41">
                  <c:v>-1.4789262915824053</c:v>
                </c:pt>
                <c:pt idx="42">
                  <c:v>0.65598840952993953</c:v>
                </c:pt>
              </c:numCache>
            </c:numRef>
          </c:val>
          <c:extLst>
            <c:ext xmlns:c16="http://schemas.microsoft.com/office/drawing/2014/chart" uri="{C3380CC4-5D6E-409C-BE32-E72D297353CC}">
              <c16:uniqueId val="{00000000-C312-4152-9F86-8FCD568EDADA}"/>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1"/>
        <c:tickMarkSkip val="1"/>
        <c:noMultiLvlLbl val="0"/>
      </c:catAx>
      <c:valAx>
        <c:axId val="151954944"/>
        <c:scaling>
          <c:orientation val="minMax"/>
          <c:max val="12"/>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0.95403</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4926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l’AAH et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août</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T2 2024 et le T3 2024)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2014)</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0.86599</cdr:y>
    </cdr:from>
    <cdr:to>
      <cdr:x>0</cdr:x>
      <cdr:y>0.86673</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0.87041</cdr:y>
    </cdr:from>
    <cdr:to>
      <cdr:x>0</cdr:x>
      <cdr:y>0.87041</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cdr:x>
      <cdr:y>0.89111</cdr:y>
    </cdr:from>
    <cdr:to>
      <cdr:x>1</cdr:x>
      <cdr:y>1</cdr:y>
    </cdr:to>
    <cdr:sp macro="" textlink="">
      <cdr:nvSpPr>
        <cdr:cNvPr id="4" name="ZoneTexte 1">
          <a:extLst xmlns:a="http://schemas.openxmlformats.org/drawingml/2006/main">
            <a:ext uri="{FF2B5EF4-FFF2-40B4-BE49-F238E27FC236}">
              <a16:creationId xmlns:a16="http://schemas.microsoft.com/office/drawing/2014/main" id="{4B1B5B17-A1DC-72C9-E430-804FD9128098}"/>
            </a:ext>
          </a:extLst>
        </cdr:cNvPr>
        <cdr:cNvSpPr txBox="1"/>
      </cdr:nvSpPr>
      <cdr:spPr>
        <a:xfrm xmlns:a="http://schemas.openxmlformats.org/drawingml/2006/main">
          <a:off x="0" y="4812457"/>
          <a:ext cx="8827806" cy="5880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2024</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dirty="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dirty="0">
            <a:effectLst/>
          </a:endParaRPr>
        </a:p>
        <a:p xmlns:a="http://schemas.openxmlformats.org/drawingml/2006/main">
          <a:pPr algn="l" rtl="0">
            <a:defRPr sz="1000"/>
          </a:pPr>
          <a:r>
            <a:rPr lang="fr-FR" sz="1000" b="1" i="0" u="none" strike="noStrike" baseline="0" dirty="0">
              <a:solidFill>
                <a:srgbClr val="000000"/>
              </a:solidFill>
              <a:latin typeface="+mn-lt"/>
            </a:rPr>
            <a:t>Note : </a:t>
          </a:r>
          <a:r>
            <a:rPr lang="fr-FR" sz="1000" b="0" i="0" u="none" strike="noStrike" baseline="0" dirty="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dirty="0">
              <a:solidFill>
                <a:srgbClr val="000000"/>
              </a:solidFill>
              <a:latin typeface="Calibri"/>
            </a:rPr>
            <a:t>Source : </a:t>
          </a:r>
          <a:r>
            <a:rPr lang="fr-FR" sz="1000" b="0" i="1" u="none" strike="noStrike" baseline="0" dirty="0">
              <a:solidFill>
                <a:srgbClr val="000000"/>
              </a:solidFill>
              <a:latin typeface="Calibri"/>
            </a:rPr>
            <a:t>Insee, taux de chômage au sens du BIT (national ) et taux de chômage localisés (régional et départementaux)</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dr:relSizeAnchor xmlns:cdr="http://schemas.openxmlformats.org/drawingml/2006/chartDrawing">
    <cdr:from>
      <cdr:x>0.13384</cdr:x>
      <cdr:y>0.18515</cdr:y>
    </cdr:from>
    <cdr:to>
      <cdr:x>0.45992</cdr:x>
      <cdr:y>0.32658</cdr:y>
    </cdr:to>
    <cdr:sp macro="" textlink="">
      <cdr:nvSpPr>
        <cdr:cNvPr id="7" name="ZoneTexte 17"/>
        <cdr:cNvSpPr txBox="1"/>
      </cdr:nvSpPr>
      <cdr:spPr>
        <a:xfrm xmlns:a="http://schemas.openxmlformats.org/drawingml/2006/main">
          <a:off x="1004586" y="883521"/>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83 400 demandeurs d’emploi catégories A,B,C en moyenne </a:t>
          </a:r>
        </a:p>
        <a:p xmlns:a="http://schemas.openxmlformats.org/drawingml/2006/main">
          <a:pPr algn="ctr"/>
          <a:r>
            <a:rPr lang="fr-FR" sz="1400" b="1" dirty="0">
              <a:solidFill>
                <a:srgbClr val="FF0000"/>
              </a:solidFill>
            </a:rPr>
            <a:t>au T3 2024</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07/01/2025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janvier 2025</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janvier 2025</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janvier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janvier 2025</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janvier 2025</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janvier 2025</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janvier 2025</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janvier 2025</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3</a:t>
            </a:r>
            <a:r>
              <a:rPr lang="fr-FR" sz="5000" b="1" baseline="30000" dirty="0">
                <a:ln/>
                <a:solidFill>
                  <a:schemeClr val="accent1">
                    <a:lumMod val="75000"/>
                  </a:schemeClr>
                </a:solidFill>
              </a:rPr>
              <a:t>e</a:t>
            </a:r>
            <a:r>
              <a:rPr lang="fr-FR" sz="5000" b="1" dirty="0">
                <a:ln/>
                <a:solidFill>
                  <a:schemeClr val="accent1">
                    <a:lumMod val="75000"/>
                  </a:schemeClr>
                </a:solidFill>
              </a:rPr>
              <a:t> trimestre 2024</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 et demeure en-dessous de celui de la plupart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graphicFrame>
        <p:nvGraphicFramePr>
          <p:cNvPr id="3" name="Graphique 2">
            <a:extLst>
              <a:ext uri="{FF2B5EF4-FFF2-40B4-BE49-F238E27FC236}">
                <a16:creationId xmlns:a16="http://schemas.microsoft.com/office/drawing/2014/main" id="{72C91F80-850E-481F-E1B0-297C37A33C8C}"/>
              </a:ext>
            </a:extLst>
          </p:cNvPr>
          <p:cNvGraphicFramePr>
            <a:graphicFrameLocks/>
          </p:cNvGraphicFramePr>
          <p:nvPr>
            <p:extLst>
              <p:ext uri="{D42A27DB-BD31-4B8C-83A1-F6EECF244321}">
                <p14:modId xmlns:p14="http://schemas.microsoft.com/office/powerpoint/2010/main" val="3106979104"/>
              </p:ext>
            </p:extLst>
          </p:nvPr>
        </p:nvGraphicFramePr>
        <p:xfrm>
          <a:off x="687978" y="1062037"/>
          <a:ext cx="7346360" cy="5199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Au 3</a:t>
            </a:r>
            <a:r>
              <a:rPr lang="fr-FR" sz="2800" b="1" baseline="30000" dirty="0">
                <a:solidFill>
                  <a:srgbClr val="4F81BD">
                    <a:lumMod val="75000"/>
                  </a:srgbClr>
                </a:solidFill>
              </a:rPr>
              <a:t>e</a:t>
            </a:r>
            <a:r>
              <a:rPr lang="fr-FR" sz="2800" b="1" dirty="0">
                <a:solidFill>
                  <a:srgbClr val="4F81BD">
                    <a:lumMod val="75000"/>
                  </a:srgbClr>
                </a:solidFill>
              </a:rPr>
              <a:t> trimestre 2024, la demande d’emploi repart à la hausse</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graphicFrame>
        <p:nvGraphicFramePr>
          <p:cNvPr id="9" name="Graphique 8">
            <a:extLst>
              <a:ext uri="{FF2B5EF4-FFF2-40B4-BE49-F238E27FC236}">
                <a16:creationId xmlns:a16="http://schemas.microsoft.com/office/drawing/2014/main" id="{EE33FF77-B134-40BD-94BA-4A10D8C704D2}"/>
              </a:ext>
            </a:extLst>
          </p:cNvPr>
          <p:cNvGraphicFramePr>
            <a:graphicFrameLocks/>
          </p:cNvGraphicFramePr>
          <p:nvPr>
            <p:extLst>
              <p:ext uri="{D42A27DB-BD31-4B8C-83A1-F6EECF244321}">
                <p14:modId xmlns:p14="http://schemas.microsoft.com/office/powerpoint/2010/main" val="1645272292"/>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217" y="314151"/>
            <a:ext cx="8861565" cy="523220"/>
          </a:xfrm>
          <a:prstGeom prst="rect">
            <a:avLst/>
          </a:prstGeom>
          <a:noFill/>
        </p:spPr>
        <p:txBody>
          <a:bodyPr wrap="square" rtlCol="0">
            <a:spAutoFit/>
          </a:bodyPr>
          <a:lstStyle/>
          <a:p>
            <a:r>
              <a:rPr lang="fr-FR" sz="2800" b="1" dirty="0">
                <a:solidFill>
                  <a:schemeClr val="accent1">
                    <a:lumMod val="75000"/>
                  </a:schemeClr>
                </a:solidFill>
              </a:rPr>
              <a:t>Une augmentation plus soutenue chez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 name="Graphique 1">
            <a:extLst>
              <a:ext uri="{FF2B5EF4-FFF2-40B4-BE49-F238E27FC236}">
                <a16:creationId xmlns:a16="http://schemas.microsoft.com/office/drawing/2014/main" id="{6A19BA0E-08E4-4C67-B0A6-E62B41E92979}"/>
              </a:ext>
            </a:extLst>
          </p:cNvPr>
          <p:cNvGraphicFramePr>
            <a:graphicFrameLocks/>
          </p:cNvGraphicFramePr>
          <p:nvPr>
            <p:extLst>
              <p:ext uri="{D42A27DB-BD31-4B8C-83A1-F6EECF244321}">
                <p14:modId xmlns:p14="http://schemas.microsoft.com/office/powerpoint/2010/main" val="4071569932"/>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289232"/>
            <a:ext cx="8974660" cy="523220"/>
          </a:xfrm>
          <a:prstGeom prst="rect">
            <a:avLst/>
          </a:prstGeom>
          <a:noFill/>
        </p:spPr>
        <p:txBody>
          <a:bodyPr wrap="square" rtlCol="0">
            <a:spAutoFit/>
          </a:bodyPr>
          <a:lstStyle/>
          <a:p>
            <a:r>
              <a:rPr lang="fr-FR" sz="2800" b="1" dirty="0">
                <a:solidFill>
                  <a:schemeClr val="accent1">
                    <a:lumMod val="75000"/>
                  </a:schemeClr>
                </a:solidFill>
              </a:rPr>
              <a:t>… les 25-49 ans…</a:t>
            </a:r>
            <a:endParaRPr lang="fr-FR" sz="2800" dirty="0">
              <a:solidFill>
                <a:schemeClr val="accent1">
                  <a:lumMod val="75000"/>
                </a:schemeClr>
              </a:solidFill>
            </a:endParaRPr>
          </a:p>
        </p:txBody>
      </p:sp>
      <p:graphicFrame>
        <p:nvGraphicFramePr>
          <p:cNvPr id="9" name="Graphique 8">
            <a:extLst>
              <a:ext uri="{FF2B5EF4-FFF2-40B4-BE49-F238E27FC236}">
                <a16:creationId xmlns:a16="http://schemas.microsoft.com/office/drawing/2014/main" id="{B96109DB-FDDC-44FD-9AE1-D8E9B1E64264}"/>
              </a:ext>
            </a:extLst>
          </p:cNvPr>
          <p:cNvGraphicFramePr>
            <a:graphicFrameLocks/>
          </p:cNvGraphicFramePr>
          <p:nvPr>
            <p:extLst>
              <p:ext uri="{D42A27DB-BD31-4B8C-83A1-F6EECF244321}">
                <p14:modId xmlns:p14="http://schemas.microsoft.com/office/powerpoint/2010/main" val="306741573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02509"/>
            <a:ext cx="8997144" cy="523220"/>
          </a:xfrm>
          <a:prstGeom prst="rect">
            <a:avLst/>
          </a:prstGeom>
          <a:noFill/>
        </p:spPr>
        <p:txBody>
          <a:bodyPr wrap="square" rtlCol="0">
            <a:spAutoFit/>
          </a:bodyPr>
          <a:lstStyle/>
          <a:p>
            <a:r>
              <a:rPr lang="fr-FR" sz="2800" b="1" dirty="0">
                <a:solidFill>
                  <a:schemeClr val="accent1">
                    <a:lumMod val="75000"/>
                  </a:schemeClr>
                </a:solidFill>
              </a:rPr>
              <a:t>… et les demandeurs d’emploi de longue durée</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graphicFrame>
        <p:nvGraphicFramePr>
          <p:cNvPr id="2" name="Graphique 1">
            <a:extLst>
              <a:ext uri="{FF2B5EF4-FFF2-40B4-BE49-F238E27FC236}">
                <a16:creationId xmlns:a16="http://schemas.microsoft.com/office/drawing/2014/main" id="{C3253479-CBFA-4A9F-9D4E-2CA8B2A263D4}"/>
              </a:ext>
            </a:extLst>
          </p:cNvPr>
          <p:cNvGraphicFramePr>
            <a:graphicFrameLocks/>
          </p:cNvGraphicFramePr>
          <p:nvPr>
            <p:extLst>
              <p:ext uri="{D42A27DB-BD31-4B8C-83A1-F6EECF244321}">
                <p14:modId xmlns:p14="http://schemas.microsoft.com/office/powerpoint/2010/main" val="92606428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2025</a:t>
            </a:r>
            <a:endParaRPr lang="fr-FR" dirty="0"/>
          </a:p>
        </p:txBody>
      </p:sp>
      <p:sp>
        <p:nvSpPr>
          <p:cNvPr id="9" name="ZoneTexte 8"/>
          <p:cNvSpPr txBox="1"/>
          <p:nvPr/>
        </p:nvSpPr>
        <p:spPr>
          <a:xfrm>
            <a:off x="63201" y="-16958"/>
            <a:ext cx="8995113" cy="830997"/>
          </a:xfrm>
          <a:prstGeom prst="rect">
            <a:avLst/>
          </a:prstGeom>
          <a:noFill/>
        </p:spPr>
        <p:txBody>
          <a:bodyPr wrap="square" rtlCol="0">
            <a:spAutoFit/>
          </a:bodyPr>
          <a:lstStyle/>
          <a:p>
            <a:r>
              <a:rPr lang="fr-FR" sz="2400" b="1" dirty="0">
                <a:solidFill>
                  <a:srgbClr val="376092"/>
                </a:solidFill>
              </a:rPr>
              <a:t>Sur un an, hausse du nombre de foyers bénéficiaires du RSA, de la PA et de l’ASS ; </a:t>
            </a:r>
            <a:r>
              <a:rPr lang="fr-FR" sz="2400" b="1">
                <a:solidFill>
                  <a:srgbClr val="376092"/>
                </a:solidFill>
              </a:rPr>
              <a:t>plus prononcée </a:t>
            </a:r>
            <a:r>
              <a:rPr lang="fr-FR" sz="2400" b="1" dirty="0">
                <a:solidFill>
                  <a:srgbClr val="376092"/>
                </a:solidFill>
              </a:rPr>
              <a:t>pour l’AHH</a:t>
            </a:r>
          </a:p>
        </p:txBody>
      </p:sp>
      <p:graphicFrame>
        <p:nvGraphicFramePr>
          <p:cNvPr id="2" name="Graphique 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2802898036"/>
              </p:ext>
            </p:extLst>
          </p:nvPr>
        </p:nvGraphicFramePr>
        <p:xfrm>
          <a:off x="701337" y="1137284"/>
          <a:ext cx="7670306" cy="5219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1</a:t>
            </a:r>
            <a:r>
              <a:rPr lang="fr-FR" sz="2800" b="1" baseline="30000" dirty="0">
                <a:solidFill>
                  <a:srgbClr val="376092"/>
                </a:solidFill>
              </a:rPr>
              <a:t>ère</a:t>
            </a:r>
            <a:r>
              <a:rPr lang="fr-FR" sz="2800" b="1" dirty="0">
                <a:solidFill>
                  <a:srgbClr val="376092"/>
                </a:solidFill>
              </a:rPr>
              <a:t> hausse annuelle du nombre de foyers bénéficiaires du RSA depuis 2021</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2025</a:t>
            </a:r>
            <a:endParaRPr lang="fr-FR" dirty="0"/>
          </a:p>
        </p:txBody>
      </p:sp>
      <p:pic>
        <p:nvPicPr>
          <p:cNvPr id="9" name="Image 8">
            <a:extLst>
              <a:ext uri="{FF2B5EF4-FFF2-40B4-BE49-F238E27FC236}">
                <a16:creationId xmlns:a16="http://schemas.microsoft.com/office/drawing/2014/main" id="{2AED5474-B84D-5F81-9C5D-2B2F6CB5AE30}"/>
              </a:ext>
            </a:extLst>
          </p:cNvPr>
          <p:cNvPicPr>
            <a:picLocks noChangeAspect="1"/>
          </p:cNvPicPr>
          <p:nvPr/>
        </p:nvPicPr>
        <p:blipFill>
          <a:blip r:embed="rId3"/>
          <a:stretch>
            <a:fillRect/>
          </a:stretch>
        </p:blipFill>
        <p:spPr>
          <a:xfrm>
            <a:off x="0" y="1561062"/>
            <a:ext cx="9144000" cy="3735875"/>
          </a:xfrm>
          <a:prstGeom prst="rect">
            <a:avLst/>
          </a:prstGeom>
        </p:spPr>
      </p:pic>
      <p:sp>
        <p:nvSpPr>
          <p:cNvPr id="2" name="Rectangle 1"/>
          <p:cNvSpPr/>
          <p:nvPr/>
        </p:nvSpPr>
        <p:spPr>
          <a:xfrm>
            <a:off x="78402" y="3865341"/>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8564"/>
            <a:ext cx="8928324" cy="954107"/>
          </a:xfrm>
          <a:prstGeom prst="rect">
            <a:avLst/>
          </a:prstGeom>
          <a:noFill/>
        </p:spPr>
        <p:txBody>
          <a:bodyPr wrap="square" rtlCol="0">
            <a:spAutoFit/>
          </a:bodyPr>
          <a:lstStyle/>
          <a:p>
            <a:r>
              <a:rPr lang="fr-FR" sz="2800" b="1" dirty="0">
                <a:solidFill>
                  <a:schemeClr val="accent1">
                    <a:lumMod val="75000"/>
                  </a:schemeClr>
                </a:solidFill>
              </a:rPr>
              <a:t>Après une pause au printemps, l’emploi salarié repart à la hausse</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+ 0,4 %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+ 0,4 %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+ 0,2 %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T3 2024 :</a:t>
            </a:r>
            <a:endParaRPr lang="fr-FR" b="1" dirty="0"/>
          </a:p>
        </p:txBody>
      </p:sp>
      <p:graphicFrame>
        <p:nvGraphicFramePr>
          <p:cNvPr id="2" name="Graphique 1">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2503306299"/>
              </p:ext>
            </p:extLst>
          </p:nvPr>
        </p:nvGraphicFramePr>
        <p:xfrm>
          <a:off x="585926" y="1372547"/>
          <a:ext cx="7643674" cy="4364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420266"/>
            <a:ext cx="8827805" cy="523220"/>
          </a:xfrm>
          <a:prstGeom prst="rect">
            <a:avLst/>
          </a:prstGeom>
          <a:noFill/>
        </p:spPr>
        <p:txBody>
          <a:bodyPr wrap="square" rtlCol="0">
            <a:spAutoFit/>
          </a:bodyPr>
          <a:lstStyle/>
          <a:p>
            <a:r>
              <a:rPr lang="fr-FR" sz="2800" b="1" dirty="0">
                <a:solidFill>
                  <a:schemeClr val="accent1">
                    <a:lumMod val="75000"/>
                  </a:schemeClr>
                </a:solidFill>
              </a:rPr>
              <a:t>Une hausse due au rebond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+1 750</a:t>
            </a:r>
          </a:p>
          <a:p>
            <a:pPr algn="ctr"/>
            <a:r>
              <a:rPr lang="fr-FR" b="1" dirty="0">
                <a:solidFill>
                  <a:srgbClr val="00B0F0"/>
                </a:solidFill>
              </a:rPr>
              <a:t>emplois hors intérim</a:t>
            </a:r>
          </a:p>
          <a:p>
            <a:pPr algn="ctr"/>
            <a:r>
              <a:rPr lang="fr-FR" b="1" dirty="0">
                <a:solidFill>
                  <a:schemeClr val="accent6">
                    <a:lumMod val="75000"/>
                  </a:schemeClr>
                </a:solidFill>
              </a:rPr>
              <a:t>- 250 emplois 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T3 2024 :</a:t>
            </a:r>
            <a:endParaRPr lang="fr-FR" b="1" dirty="0"/>
          </a:p>
        </p:txBody>
      </p:sp>
      <p:graphicFrame>
        <p:nvGraphicFramePr>
          <p:cNvPr id="13" name="Graphique 12">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79747563"/>
              </p:ext>
            </p:extLst>
          </p:nvPr>
        </p:nvGraphicFramePr>
        <p:xfrm>
          <a:off x="461639" y="1455419"/>
          <a:ext cx="7776839" cy="4483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12" name="ZoneTexte 11"/>
          <p:cNvSpPr txBox="1"/>
          <p:nvPr/>
        </p:nvSpPr>
        <p:spPr>
          <a:xfrm>
            <a:off x="195356" y="428295"/>
            <a:ext cx="8827804" cy="523220"/>
          </a:xfrm>
          <a:prstGeom prst="rect">
            <a:avLst/>
          </a:prstGeom>
          <a:noFill/>
        </p:spPr>
        <p:txBody>
          <a:bodyPr wrap="square" rtlCol="0">
            <a:spAutoFit/>
          </a:bodyPr>
          <a:lstStyle/>
          <a:p>
            <a:r>
              <a:rPr lang="fr-FR" sz="2800" b="1" dirty="0">
                <a:solidFill>
                  <a:schemeClr val="accent1">
                    <a:lumMod val="75000"/>
                  </a:schemeClr>
                </a:solidFill>
              </a:rPr>
              <a:t>… dans tous les secteurs, sauf la construction</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207972151"/>
              </p:ext>
            </p:extLst>
          </p:nvPr>
        </p:nvGraphicFramePr>
        <p:xfrm>
          <a:off x="532659" y="1308100"/>
          <a:ext cx="7821227" cy="4755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14" name="ZoneTexte 13"/>
          <p:cNvSpPr txBox="1"/>
          <p:nvPr/>
        </p:nvSpPr>
        <p:spPr>
          <a:xfrm>
            <a:off x="127000" y="-17418"/>
            <a:ext cx="9017000" cy="1107996"/>
          </a:xfrm>
          <a:prstGeom prst="rect">
            <a:avLst/>
          </a:prstGeom>
          <a:noFill/>
        </p:spPr>
        <p:txBody>
          <a:bodyPr wrap="square" rtlCol="0">
            <a:spAutoFit/>
          </a:bodyPr>
          <a:lstStyle/>
          <a:p>
            <a:r>
              <a:rPr lang="fr-FR" sz="2200" b="1" dirty="0">
                <a:solidFill>
                  <a:schemeClr val="accent1">
                    <a:lumMod val="75000"/>
                  </a:schemeClr>
                </a:solidFill>
              </a:rPr>
              <a:t>La croissance rebondit dans le tertiaire marchand, accélère dans le tertiaire  non marchand et l’industrie, mais continue de se contracter dans la construction</a:t>
            </a:r>
            <a:endParaRPr lang="fr-FR" sz="22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851875566"/>
              </p:ext>
            </p:extLst>
          </p:nvPr>
        </p:nvGraphicFramePr>
        <p:xfrm>
          <a:off x="639192" y="1313895"/>
          <a:ext cx="7785717" cy="4802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12" name="ZoneTexte 11"/>
          <p:cNvSpPr txBox="1"/>
          <p:nvPr/>
        </p:nvSpPr>
        <p:spPr>
          <a:xfrm>
            <a:off x="213646" y="489096"/>
            <a:ext cx="8930354" cy="523220"/>
          </a:xfrm>
          <a:prstGeom prst="rect">
            <a:avLst/>
          </a:prstGeom>
          <a:noFill/>
        </p:spPr>
        <p:txBody>
          <a:bodyPr wrap="square" rtlCol="0">
            <a:spAutoFit/>
          </a:bodyPr>
          <a:lstStyle/>
          <a:p>
            <a:r>
              <a:rPr lang="fr-FR" sz="2800" b="1" dirty="0">
                <a:solidFill>
                  <a:schemeClr val="accent1">
                    <a:lumMod val="75000"/>
                  </a:schemeClr>
                </a:solidFill>
              </a:rPr>
              <a:t>Sur un an, le repli dans la construction est très vif</a:t>
            </a:r>
            <a:endParaRPr lang="fr-FR" sz="2800" b="1" dirty="0">
              <a:solidFill>
                <a:srgbClr val="FF0000"/>
              </a:solidFill>
            </a:endParaRPr>
          </a:p>
        </p:txBody>
      </p:sp>
      <p:pic>
        <p:nvPicPr>
          <p:cNvPr id="2" name="Image 1">
            <a:extLst>
              <a:ext uri="{FF2B5EF4-FFF2-40B4-BE49-F238E27FC236}">
                <a16:creationId xmlns:a16="http://schemas.microsoft.com/office/drawing/2014/main" id="{B357623D-54F1-F977-2C4A-9690A6CCBD55}"/>
              </a:ext>
            </a:extLst>
          </p:cNvPr>
          <p:cNvPicPr>
            <a:picLocks noChangeAspect="1"/>
          </p:cNvPicPr>
          <p:nvPr/>
        </p:nvPicPr>
        <p:blipFill>
          <a:blip r:embed="rId3"/>
          <a:stretch>
            <a:fillRect/>
          </a:stretch>
        </p:blipFill>
        <p:spPr>
          <a:xfrm>
            <a:off x="373650" y="1553591"/>
            <a:ext cx="8563132" cy="3417903"/>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97641" y="70401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11" name="ZoneTexte 10">
            <a:extLst>
              <a:ext uri="{FF2B5EF4-FFF2-40B4-BE49-F238E27FC236}">
                <a16:creationId xmlns:a16="http://schemas.microsoft.com/office/drawing/2014/main" id="{4CB6A29A-10FD-A438-61B9-2D3DD3B7B527}"/>
              </a:ext>
            </a:extLst>
          </p:cNvPr>
          <p:cNvSpPr txBox="1"/>
          <p:nvPr/>
        </p:nvSpPr>
        <p:spPr>
          <a:xfrm>
            <a:off x="124232" y="48372"/>
            <a:ext cx="8533960" cy="523220"/>
          </a:xfrm>
          <a:prstGeom prst="rect">
            <a:avLst/>
          </a:prstGeom>
          <a:noFill/>
        </p:spPr>
        <p:txBody>
          <a:bodyPr wrap="square" rtlCol="0">
            <a:spAutoFit/>
          </a:bodyPr>
          <a:lstStyle/>
          <a:p>
            <a:r>
              <a:rPr lang="fr-FR" sz="2800" b="1" dirty="0">
                <a:solidFill>
                  <a:schemeClr val="accent1">
                    <a:lumMod val="75000"/>
                  </a:schemeClr>
                </a:solidFill>
              </a:rPr>
              <a:t>Le nombre de bénéficiaires de contrat aidé se replie</a:t>
            </a:r>
          </a:p>
        </p:txBody>
      </p:sp>
      <p:grpSp>
        <p:nvGrpSpPr>
          <p:cNvPr id="2" name="Groupe 1">
            <a:extLst>
              <a:ext uri="{FF2B5EF4-FFF2-40B4-BE49-F238E27FC236}">
                <a16:creationId xmlns:a16="http://schemas.microsoft.com/office/drawing/2014/main" id="{3632A1FA-CB7F-E801-1091-1653CD83522D}"/>
              </a:ext>
            </a:extLst>
          </p:cNvPr>
          <p:cNvGrpSpPr>
            <a:grpSpLocks/>
          </p:cNvGrpSpPr>
          <p:nvPr/>
        </p:nvGrpSpPr>
        <p:grpSpPr bwMode="auto">
          <a:xfrm>
            <a:off x="124232" y="1114565"/>
            <a:ext cx="8827805" cy="5473679"/>
            <a:chOff x="0" y="0"/>
            <a:chExt cx="9486901" cy="6042212"/>
          </a:xfrm>
        </p:grpSpPr>
        <p:graphicFrame>
          <p:nvGraphicFramePr>
            <p:cNvPr id="3" name="Graphique 2">
              <a:extLst>
                <a:ext uri="{FF2B5EF4-FFF2-40B4-BE49-F238E27FC236}">
                  <a16:creationId xmlns:a16="http://schemas.microsoft.com/office/drawing/2014/main" id="{9EC135C8-86F9-02BC-4499-6F76B90D431E}"/>
                </a:ext>
              </a:extLst>
            </p:cNvPr>
            <p:cNvGraphicFramePr>
              <a:graphicFrameLocks/>
            </p:cNvGraphicFramePr>
            <p:nvPr>
              <p:extLst>
                <p:ext uri="{D42A27DB-BD31-4B8C-83A1-F6EECF244321}">
                  <p14:modId xmlns:p14="http://schemas.microsoft.com/office/powerpoint/2010/main" val="3213275688"/>
                </p:ext>
              </p:extLst>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22">
              <a:extLst>
                <a:ext uri="{FF2B5EF4-FFF2-40B4-BE49-F238E27FC236}">
                  <a16:creationId xmlns:a16="http://schemas.microsoft.com/office/drawing/2014/main" id="{273CF514-3BCB-0C07-6493-47E6E2C1F4C5}"/>
                </a:ext>
              </a:extLst>
            </p:cNvPr>
            <p:cNvSpPr txBox="1"/>
            <p:nvPr/>
          </p:nvSpPr>
          <p:spPr>
            <a:xfrm>
              <a:off x="8820151" y="218299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1 800</a:t>
              </a:r>
            </a:p>
          </p:txBody>
        </p:sp>
        <p:sp>
          <p:nvSpPr>
            <p:cNvPr id="9" name="Flèche vers le bas 23">
              <a:extLst>
                <a:ext uri="{FF2B5EF4-FFF2-40B4-BE49-F238E27FC236}">
                  <a16:creationId xmlns:a16="http://schemas.microsoft.com/office/drawing/2014/main" id="{DBB8A946-450B-B83C-8D81-38C5EC41E6DA}"/>
                </a:ext>
              </a:extLst>
            </p:cNvPr>
            <p:cNvSpPr/>
            <p:nvPr/>
          </p:nvSpPr>
          <p:spPr>
            <a:xfrm>
              <a:off x="9105986" y="2728740"/>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15" name="ZoneTexte 1">
            <a:extLst>
              <a:ext uri="{FF2B5EF4-FFF2-40B4-BE49-F238E27FC236}">
                <a16:creationId xmlns:a16="http://schemas.microsoft.com/office/drawing/2014/main" id="{7B326F53-D010-E6C7-EAF9-540AD326CCDC}"/>
              </a:ext>
            </a:extLst>
          </p:cNvPr>
          <p:cNvSpPr txBox="1"/>
          <p:nvPr/>
        </p:nvSpPr>
        <p:spPr>
          <a:xfrm>
            <a:off x="218554" y="5772223"/>
            <a:ext cx="8276089" cy="4267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a:pPr marL="0" marR="0" indent="0" defTabSz="914400" rtl="0" eaLnBrk="1" fontAlgn="auto" latinLnBrk="0" hangingPunct="1">
              <a:lnSpc>
                <a:spcPts val="1200"/>
              </a:lnSpc>
              <a:spcBef>
                <a:spcPts val="0"/>
              </a:spcBef>
              <a:spcAft>
                <a:spcPts val="0"/>
              </a:spcAft>
              <a:buClrTx/>
              <a:buSzTx/>
              <a:buFontTx/>
              <a:buNone/>
              <a:tabLst/>
              <a:defRPr/>
            </a:pPr>
            <a:endParaRPr lang="fr-FR" sz="1100" i="1"/>
          </a:p>
        </p:txBody>
      </p:sp>
    </p:spTree>
    <p:extLst>
      <p:ext uri="{BB962C8B-B14F-4D97-AF65-F5344CB8AC3E}">
        <p14:creationId xmlns:p14="http://schemas.microsoft.com/office/powerpoint/2010/main" val="15551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2025</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0" y="318499"/>
            <a:ext cx="8905697" cy="523220"/>
          </a:xfrm>
          <a:prstGeom prst="rect">
            <a:avLst/>
          </a:prstGeom>
          <a:noFill/>
        </p:spPr>
        <p:txBody>
          <a:bodyPr wrap="square" rtlCol="0">
            <a:spAutoFit/>
          </a:bodyPr>
          <a:lstStyle/>
          <a:p>
            <a:r>
              <a:rPr lang="fr-FR" sz="2800" b="1" dirty="0">
                <a:solidFill>
                  <a:schemeClr val="accent1">
                    <a:lumMod val="75000"/>
                  </a:schemeClr>
                </a:solidFill>
              </a:rPr>
              <a:t>La croissance de l’apprentissage toujours modérée </a:t>
            </a:r>
          </a:p>
        </p:txBody>
      </p:sp>
      <p:graphicFrame>
        <p:nvGraphicFramePr>
          <p:cNvPr id="2" name="Graphique 1">
            <a:extLst>
              <a:ext uri="{FF2B5EF4-FFF2-40B4-BE49-F238E27FC236}">
                <a16:creationId xmlns:a16="http://schemas.microsoft.com/office/drawing/2014/main" id="{B0DEA786-D8F9-7827-6E61-8EA4BC50DBCE}"/>
              </a:ext>
            </a:extLst>
          </p:cNvPr>
          <p:cNvGraphicFramePr>
            <a:graphicFrameLocks/>
          </p:cNvGraphicFramePr>
          <p:nvPr>
            <p:extLst>
              <p:ext uri="{D42A27DB-BD31-4B8C-83A1-F6EECF244321}">
                <p14:modId xmlns:p14="http://schemas.microsoft.com/office/powerpoint/2010/main" val="2526605330"/>
              </p:ext>
            </p:extLst>
          </p:nvPr>
        </p:nvGraphicFramePr>
        <p:xfrm>
          <a:off x="158097" y="1088682"/>
          <a:ext cx="8827806" cy="5400503"/>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434006" y="1515248"/>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11 800</a:t>
            </a:r>
            <a:endParaRPr lang="fr-FR" sz="1100" b="1" dirty="0"/>
          </a:p>
        </p:txBody>
      </p:sp>
      <p:sp>
        <p:nvSpPr>
          <p:cNvPr id="11" name="Flèche vers le bas 10"/>
          <p:cNvSpPr/>
          <p:nvPr/>
        </p:nvSpPr>
        <p:spPr bwMode="auto">
          <a:xfrm>
            <a:off x="8656111" y="1871847"/>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8" y="362637"/>
            <a:ext cx="9018301" cy="523220"/>
          </a:xfrm>
          <a:prstGeom prst="rect">
            <a:avLst/>
          </a:prstGeom>
          <a:noFill/>
        </p:spPr>
        <p:txBody>
          <a:bodyPr wrap="square" rtlCol="0">
            <a:spAutoFit/>
          </a:bodyPr>
          <a:lstStyle/>
          <a:p>
            <a:r>
              <a:rPr lang="fr-FR" sz="2800" b="1" dirty="0">
                <a:solidFill>
                  <a:schemeClr val="accent1">
                    <a:lumMod val="75000"/>
                  </a:schemeClr>
                </a:solidFill>
              </a:rPr>
              <a:t>Le taux de chômage est quasi-stable…</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janvier 2025</a:t>
            </a:r>
            <a:endParaRPr lang="fr-FR" dirty="0"/>
          </a:p>
        </p:txBody>
      </p:sp>
      <p:sp>
        <p:nvSpPr>
          <p:cNvPr id="12" name="ZoneTexte 11"/>
          <p:cNvSpPr txBox="1"/>
          <p:nvPr/>
        </p:nvSpPr>
        <p:spPr>
          <a:xfrm>
            <a:off x="7646738" y="4242084"/>
            <a:ext cx="1652756" cy="338554"/>
          </a:xfrm>
          <a:prstGeom prst="rect">
            <a:avLst/>
          </a:prstGeom>
          <a:noFill/>
        </p:spPr>
        <p:txBody>
          <a:bodyPr wrap="square" rtlCol="0">
            <a:spAutoFit/>
          </a:bodyPr>
          <a:lstStyle/>
          <a:p>
            <a:pPr algn="ctr"/>
            <a:r>
              <a:rPr lang="fr-FR" sz="1600" b="1" dirty="0">
                <a:solidFill>
                  <a:schemeClr val="accent1">
                    <a:lumMod val="75000"/>
                  </a:schemeClr>
                </a:solidFill>
              </a:rPr>
              <a:t>7,2 % (+0,1 pt) </a:t>
            </a:r>
            <a:endParaRPr lang="fr-FR" b="1" dirty="0">
              <a:solidFill>
                <a:srgbClr val="FF0000"/>
              </a:solidFill>
            </a:endParaRPr>
          </a:p>
        </p:txBody>
      </p:sp>
      <p:sp>
        <p:nvSpPr>
          <p:cNvPr id="13" name="ZoneTexte 12"/>
          <p:cNvSpPr txBox="1"/>
          <p:nvPr/>
        </p:nvSpPr>
        <p:spPr>
          <a:xfrm>
            <a:off x="7656279" y="3916818"/>
            <a:ext cx="1572743" cy="338554"/>
          </a:xfrm>
          <a:prstGeom prst="rect">
            <a:avLst/>
          </a:prstGeom>
          <a:noFill/>
        </p:spPr>
        <p:txBody>
          <a:bodyPr wrap="square" rtlCol="0">
            <a:spAutoFit/>
          </a:bodyPr>
          <a:lstStyle/>
          <a:p>
            <a:pPr algn="ctr"/>
            <a:r>
              <a:rPr lang="fr-FR" sz="1600" b="1" dirty="0">
                <a:solidFill>
                  <a:schemeClr val="accent3">
                    <a:lumMod val="75000"/>
                  </a:schemeClr>
                </a:solidFill>
              </a:rPr>
              <a:t>7,2 % (+0,1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rgbClr val="FF0000"/>
                </a:solidFill>
              </a:rPr>
              <a:t>7,9 % (+0,1 pt)</a:t>
            </a:r>
            <a:endParaRPr lang="fr-FR" b="1" dirty="0">
              <a:solidFill>
                <a:srgbClr val="FF0000"/>
              </a:solidFill>
            </a:endParaRPr>
          </a:p>
        </p:txBody>
      </p:sp>
      <p:graphicFrame>
        <p:nvGraphicFramePr>
          <p:cNvPr id="2" name="Graphique 1">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3365728281"/>
              </p:ext>
            </p:extLst>
          </p:nvPr>
        </p:nvGraphicFramePr>
        <p:xfrm>
          <a:off x="461553" y="1044938"/>
          <a:ext cx="7724503" cy="5381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10490</TotalTime>
  <Words>1467</Words>
  <Application>Microsoft Office PowerPoint</Application>
  <PresentationFormat>Affichage à l'écran (4:3)</PresentationFormat>
  <Paragraphs>230</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912</cp:revision>
  <cp:lastPrinted>2018-10-09T12:30:48Z</cp:lastPrinted>
  <dcterms:created xsi:type="dcterms:W3CDTF">2018-05-30T13:27:07Z</dcterms:created>
  <dcterms:modified xsi:type="dcterms:W3CDTF">2025-01-07T10:33:34Z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