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300" r:id="rId6"/>
    <p:sldId id="299" r:id="rId7"/>
    <p:sldId id="264" r:id="rId8"/>
    <p:sldId id="290" r:id="rId9"/>
    <p:sldId id="292" r:id="rId10"/>
    <p:sldId id="293" r:id="rId11"/>
    <p:sldId id="314" r:id="rId12"/>
    <p:sldId id="305" r:id="rId13"/>
    <p:sldId id="302" r:id="rId14"/>
    <p:sldId id="327" r:id="rId15"/>
    <p:sldId id="326" r:id="rId16"/>
    <p:sldId id="317" r:id="rId17"/>
    <p:sldId id="318" r:id="rId18"/>
    <p:sldId id="323" r:id="rId19"/>
    <p:sldId id="324" r:id="rId20"/>
    <p:sldId id="315" r:id="rId2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8" autoAdjust="0"/>
    <p:restoredTop sz="94306" autoAdjust="0"/>
  </p:normalViewPr>
  <p:slideViewPr>
    <p:cSldViewPr snapToGrid="0" snapToObjects="1">
      <p:cViewPr varScale="1">
        <p:scale>
          <a:sx n="82" d="100"/>
          <a:sy n="82" d="100"/>
        </p:scale>
        <p:origin x="154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rginie.meyer\Desktop\NDC\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5\2025-T3\01%20-%20Fichiers%20de%20travail\D&#233;faillances_entreprises\2025-T3%20-%20D&#233;faillances%20d'entrepris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irginie.meyer\Desktop\NDC\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virginie.meyer\Desktop\NDC\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virginie.meyer\Desktop\NDC\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5\2025-T3\01%20-%20Fichiers%20de%20travail\Apprentissage\2025_T3_Apprentisage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Notes%20de%20conjoncture\01%20-%20Notes\2025\2025-T3\01%20-%20Fichiers%20de%20travail\DEFM-Ch&#244;mage\Tx%20ch&#244;mage%20-%20d&#233;p%20comparables\T201_&#233;clairages_d&#233;p_V2.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5\2025-T3\01%20-%20Fichiers%20de%20travail\Prestations%20sociales\2025-T3%20-%20Prestations%20sociale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polaris.social.gouv.fr\DREETS-PACA$\Users\Cab-SESE\10%20-%20Notes%20de%20conjoncture\01%20-%20Notes\2025\2025-T3\01%20-%20Fichiers%20de%20travail\Cr&#233;ations_entreprises\2025-T3%20-%20Cr&#233;ations%20d'entrepris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2015)</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chemeClr val="accent6">
                  <a:lumMod val="75000"/>
                </a:schemeClr>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3'!$E$10:$E$52</c:f>
              <c:numCache>
                <c:formatCode>#\ ##0.0</c:formatCode>
                <c:ptCount val="43"/>
                <c:pt idx="0">
                  <c:v>100</c:v>
                </c:pt>
                <c:pt idx="1">
                  <c:v>100.3609684241702</c:v>
                </c:pt>
                <c:pt idx="2">
                  <c:v>100.30763595187607</c:v>
                </c:pt>
                <c:pt idx="3">
                  <c:v>100.7340173770333</c:v>
                </c:pt>
                <c:pt idx="4">
                  <c:v>101.13067068089087</c:v>
                </c:pt>
                <c:pt idx="5">
                  <c:v>101.50667017762831</c:v>
                </c:pt>
                <c:pt idx="6">
                  <c:v>101.7178289118784</c:v>
                </c:pt>
                <c:pt idx="7">
                  <c:v>101.76520462578476</c:v>
                </c:pt>
                <c:pt idx="8">
                  <c:v>102.21251821125783</c:v>
                </c:pt>
                <c:pt idx="9">
                  <c:v>102.67536390505039</c:v>
                </c:pt>
                <c:pt idx="10">
                  <c:v>102.73660160810208</c:v>
                </c:pt>
                <c:pt idx="11">
                  <c:v>103.08604620997073</c:v>
                </c:pt>
                <c:pt idx="12">
                  <c:v>103.65449910620789</c:v>
                </c:pt>
                <c:pt idx="13">
                  <c:v>103.54571867733242</c:v>
                </c:pt>
                <c:pt idx="14">
                  <c:v>103.79696027176179</c:v>
                </c:pt>
                <c:pt idx="15">
                  <c:v>103.89594266814899</c:v>
                </c:pt>
                <c:pt idx="16">
                  <c:v>104.53593233567835</c:v>
                </c:pt>
                <c:pt idx="17">
                  <c:v>104.87101391264943</c:v>
                </c:pt>
                <c:pt idx="18">
                  <c:v>105.21700693489151</c:v>
                </c:pt>
                <c:pt idx="19">
                  <c:v>105.69260120504667</c:v>
                </c:pt>
                <c:pt idx="20">
                  <c:v>103.60790278124948</c:v>
                </c:pt>
                <c:pt idx="21">
                  <c:v>102.50105913390959</c:v>
                </c:pt>
                <c:pt idx="22">
                  <c:v>105.20821097390774</c:v>
                </c:pt>
                <c:pt idx="23">
                  <c:v>105.5800351727098</c:v>
                </c:pt>
                <c:pt idx="24">
                  <c:v>106.27202121719399</c:v>
                </c:pt>
                <c:pt idx="25">
                  <c:v>107.64073955103856</c:v>
                </c:pt>
                <c:pt idx="26">
                  <c:v>108.65116165139158</c:v>
                </c:pt>
                <c:pt idx="27">
                  <c:v>109.71680902576939</c:v>
                </c:pt>
                <c:pt idx="28">
                  <c:v>110.16673913128194</c:v>
                </c:pt>
                <c:pt idx="29">
                  <c:v>110.62023215769933</c:v>
                </c:pt>
                <c:pt idx="30">
                  <c:v>110.77505220514186</c:v>
                </c:pt>
                <c:pt idx="31">
                  <c:v>111.32869671136834</c:v>
                </c:pt>
                <c:pt idx="32">
                  <c:v>111.77773608665468</c:v>
                </c:pt>
                <c:pt idx="33">
                  <c:v>111.85756778317845</c:v>
                </c:pt>
                <c:pt idx="34">
                  <c:v>112.04300668214682</c:v>
                </c:pt>
                <c:pt idx="35">
                  <c:v>112.33132492224203</c:v>
                </c:pt>
                <c:pt idx="36">
                  <c:v>112.82863074166094</c:v>
                </c:pt>
                <c:pt idx="37">
                  <c:v>112.68583555227221</c:v>
                </c:pt>
                <c:pt idx="38">
                  <c:v>112.963075335179</c:v>
                </c:pt>
                <c:pt idx="39">
                  <c:v>112.74428972336703</c:v>
                </c:pt>
                <c:pt idx="40">
                  <c:v>112.76060122063444</c:v>
                </c:pt>
                <c:pt idx="41">
                  <c:v>113.24571517008215</c:v>
                </c:pt>
                <c:pt idx="42">
                  <c:v>113.4033744201207</c:v>
                </c:pt>
              </c:numCache>
            </c:numRef>
          </c:val>
          <c:smooth val="0"/>
          <c:extLst>
            <c:ext xmlns:c16="http://schemas.microsoft.com/office/drawing/2014/chart" uri="{C3380CC4-5D6E-409C-BE32-E72D297353CC}">
              <c16:uniqueId val="{00000000-DC72-49EF-82A4-3ADE3DDDB812}"/>
            </c:ext>
          </c:extLst>
        </c:ser>
        <c:ser>
          <c:idx val="1"/>
          <c:order val="1"/>
          <c:tx>
            <c:v>France métropolitaine</c:v>
          </c:tx>
          <c:spPr>
            <a:ln w="28575">
              <a:solidFill>
                <a:srgbClr val="0000FF"/>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3'!$C$10:$C$52</c:f>
              <c:numCache>
                <c:formatCode>#\ ##0.0</c:formatCode>
                <c:ptCount val="43"/>
                <c:pt idx="0">
                  <c:v>100</c:v>
                </c:pt>
                <c:pt idx="1">
                  <c:v>100.22146345641727</c:v>
                </c:pt>
                <c:pt idx="2">
                  <c:v>100.31288847045737</c:v>
                </c:pt>
                <c:pt idx="3">
                  <c:v>100.46521216462365</c:v>
                </c:pt>
                <c:pt idx="4">
                  <c:v>100.64702969015671</c:v>
                </c:pt>
                <c:pt idx="5">
                  <c:v>100.8669153434373</c:v>
                </c:pt>
                <c:pt idx="6">
                  <c:v>101.18445648358083</c:v>
                </c:pt>
                <c:pt idx="7">
                  <c:v>101.23838754656944</c:v>
                </c:pt>
                <c:pt idx="8">
                  <c:v>101.68173826158366</c:v>
                </c:pt>
                <c:pt idx="9">
                  <c:v>102.13106617248391</c:v>
                </c:pt>
                <c:pt idx="10">
                  <c:v>102.15313944224333</c:v>
                </c:pt>
                <c:pt idx="11">
                  <c:v>102.56750796106549</c:v>
                </c:pt>
                <c:pt idx="12">
                  <c:v>102.79972154199871</c:v>
                </c:pt>
                <c:pt idx="13">
                  <c:v>102.85339328766798</c:v>
                </c:pt>
                <c:pt idx="14">
                  <c:v>103.00842592411141</c:v>
                </c:pt>
                <c:pt idx="15">
                  <c:v>103.19480434416329</c:v>
                </c:pt>
                <c:pt idx="16">
                  <c:v>103.86899563257867</c:v>
                </c:pt>
                <c:pt idx="17">
                  <c:v>104.0411342343783</c:v>
                </c:pt>
                <c:pt idx="18">
                  <c:v>104.30211839013506</c:v>
                </c:pt>
                <c:pt idx="19">
                  <c:v>104.67694801948065</c:v>
                </c:pt>
                <c:pt idx="20">
                  <c:v>102.73568255604148</c:v>
                </c:pt>
                <c:pt idx="21">
                  <c:v>102.21621026077415</c:v>
                </c:pt>
                <c:pt idx="22">
                  <c:v>104.32728563061673</c:v>
                </c:pt>
                <c:pt idx="23">
                  <c:v>104.35795413512588</c:v>
                </c:pt>
                <c:pt idx="24">
                  <c:v>105.03602890511088</c:v>
                </c:pt>
                <c:pt idx="25">
                  <c:v>106.11573019824554</c:v>
                </c:pt>
                <c:pt idx="26">
                  <c:v>107.01497382926206</c:v>
                </c:pt>
                <c:pt idx="27">
                  <c:v>107.64942914070777</c:v>
                </c:pt>
                <c:pt idx="28">
                  <c:v>108.06048878499514</c:v>
                </c:pt>
                <c:pt idx="29">
                  <c:v>108.29863423135437</c:v>
                </c:pt>
                <c:pt idx="30">
                  <c:v>108.57649000573552</c:v>
                </c:pt>
                <c:pt idx="31">
                  <c:v>109.00578277386961</c:v>
                </c:pt>
                <c:pt idx="32">
                  <c:v>109.24525106692826</c:v>
                </c:pt>
                <c:pt idx="33">
                  <c:v>109.38344554428245</c:v>
                </c:pt>
                <c:pt idx="34">
                  <c:v>109.50057628794225</c:v>
                </c:pt>
                <c:pt idx="35">
                  <c:v>109.71110343654172</c:v>
                </c:pt>
                <c:pt idx="36">
                  <c:v>110.00652542918559</c:v>
                </c:pt>
                <c:pt idx="37">
                  <c:v>109.87337810076325</c:v>
                </c:pt>
                <c:pt idx="38">
                  <c:v>110.06061962426921</c:v>
                </c:pt>
                <c:pt idx="39">
                  <c:v>109.73415128224148</c:v>
                </c:pt>
                <c:pt idx="40">
                  <c:v>109.67576087431183</c:v>
                </c:pt>
                <c:pt idx="41">
                  <c:v>109.88119065423545</c:v>
                </c:pt>
                <c:pt idx="42">
                  <c:v>109.83602246069148</c:v>
                </c:pt>
              </c:numCache>
            </c:numRef>
          </c:val>
          <c:smooth val="0"/>
          <c:extLst>
            <c:ext xmlns:c16="http://schemas.microsoft.com/office/drawing/2014/chart" uri="{C3380CC4-5D6E-409C-BE32-E72D297353CC}">
              <c16:uniqueId val="{00000001-DC72-49EF-82A4-3ADE3DDDB812}"/>
            </c:ext>
          </c:extLst>
        </c:ser>
        <c:ser>
          <c:idx val="2"/>
          <c:order val="2"/>
          <c:tx>
            <c:strRef>
              <c:f>'Données graph 1 et 3'!$K$8:$K$9</c:f>
              <c:strCache>
                <c:ptCount val="2"/>
                <c:pt idx="0">
                  <c:v>Var</c:v>
                </c:pt>
              </c:strCache>
            </c:strRef>
          </c:tx>
          <c:spPr>
            <a:ln w="28575"/>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3'!$K$10:$K$52</c:f>
              <c:numCache>
                <c:formatCode>#\ ##0.0</c:formatCode>
                <c:ptCount val="43"/>
                <c:pt idx="0">
                  <c:v>100</c:v>
                </c:pt>
                <c:pt idx="1">
                  <c:v>100.55726058187535</c:v>
                </c:pt>
                <c:pt idx="2">
                  <c:v>100.53558413196055</c:v>
                </c:pt>
                <c:pt idx="3">
                  <c:v>100.87683243787467</c:v>
                </c:pt>
                <c:pt idx="4">
                  <c:v>101.34701469992184</c:v>
                </c:pt>
                <c:pt idx="5">
                  <c:v>101.70246504719694</c:v>
                </c:pt>
                <c:pt idx="6">
                  <c:v>101.46150604334483</c:v>
                </c:pt>
                <c:pt idx="7">
                  <c:v>101.43193766620627</c:v>
                </c:pt>
                <c:pt idx="8">
                  <c:v>102.0574790499726</c:v>
                </c:pt>
                <c:pt idx="9">
                  <c:v>102.49358566997108</c:v>
                </c:pt>
                <c:pt idx="10">
                  <c:v>102.58927479884387</c:v>
                </c:pt>
                <c:pt idx="11">
                  <c:v>102.94474340394426</c:v>
                </c:pt>
                <c:pt idx="12">
                  <c:v>103.66239521280806</c:v>
                </c:pt>
                <c:pt idx="13">
                  <c:v>103.14279457060707</c:v>
                </c:pt>
                <c:pt idx="14">
                  <c:v>103.2729008823765</c:v>
                </c:pt>
                <c:pt idx="15">
                  <c:v>103.33443621515843</c:v>
                </c:pt>
                <c:pt idx="16">
                  <c:v>104.25705690795817</c:v>
                </c:pt>
                <c:pt idx="17">
                  <c:v>104.66335335082873</c:v>
                </c:pt>
                <c:pt idx="18">
                  <c:v>105.16437898536685</c:v>
                </c:pt>
                <c:pt idx="19">
                  <c:v>105.71902653358862</c:v>
                </c:pt>
                <c:pt idx="20">
                  <c:v>104.15131286842858</c:v>
                </c:pt>
                <c:pt idx="21">
                  <c:v>102.6677054080581</c:v>
                </c:pt>
                <c:pt idx="22">
                  <c:v>105.25186883019356</c:v>
                </c:pt>
                <c:pt idx="23">
                  <c:v>105.93829020483349</c:v>
                </c:pt>
                <c:pt idx="24">
                  <c:v>106.63416102973171</c:v>
                </c:pt>
                <c:pt idx="25">
                  <c:v>108.11495926498674</c:v>
                </c:pt>
                <c:pt idx="26">
                  <c:v>109.51714070457137</c:v>
                </c:pt>
                <c:pt idx="27">
                  <c:v>110.18762473086099</c:v>
                </c:pt>
                <c:pt idx="28">
                  <c:v>110.69596837071683</c:v>
                </c:pt>
                <c:pt idx="29">
                  <c:v>111.15335420070143</c:v>
                </c:pt>
                <c:pt idx="30">
                  <c:v>111.55575172435152</c:v>
                </c:pt>
                <c:pt idx="31">
                  <c:v>112.09408841679686</c:v>
                </c:pt>
                <c:pt idx="32">
                  <c:v>112.80266258043613</c:v>
                </c:pt>
                <c:pt idx="33">
                  <c:v>112.71339737815811</c:v>
                </c:pt>
                <c:pt idx="34">
                  <c:v>113.06055976454918</c:v>
                </c:pt>
                <c:pt idx="35">
                  <c:v>113.2185948252834</c:v>
                </c:pt>
                <c:pt idx="36">
                  <c:v>113.62337322955014</c:v>
                </c:pt>
                <c:pt idx="37">
                  <c:v>113.18272811438727</c:v>
                </c:pt>
                <c:pt idx="38">
                  <c:v>113.34770186338723</c:v>
                </c:pt>
                <c:pt idx="39">
                  <c:v>113.12133438234542</c:v>
                </c:pt>
                <c:pt idx="40">
                  <c:v>113.28412401471594</c:v>
                </c:pt>
                <c:pt idx="41">
                  <c:v>113.5059271864755</c:v>
                </c:pt>
                <c:pt idx="42">
                  <c:v>113.96262044058447</c:v>
                </c:pt>
              </c:numCache>
            </c:numRef>
          </c:val>
          <c:smooth val="0"/>
          <c:extLst>
            <c:ext xmlns:c16="http://schemas.microsoft.com/office/drawing/2014/chart" uri="{C3380CC4-5D6E-409C-BE32-E72D297353CC}">
              <c16:uniqueId val="{00000002-DC72-49EF-82A4-3ADE3DDDB812}"/>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5"/>
          <c:min val="100"/>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3"/>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kern="1200" spc="0" baseline="0" dirty="0">
                <a:solidFill>
                  <a:srgbClr val="000000"/>
                </a:solidFill>
                <a:latin typeface="Calibri"/>
              </a:rPr>
              <a:t>Evolution du cumul annuel glissant des défaillances d'entreprises</a:t>
            </a:r>
          </a:p>
          <a:p>
            <a:pPr>
              <a:defRPr sz="1400" b="0" i="0" u="none" strike="noStrike" kern="1200" spc="0" baseline="0">
                <a:solidFill>
                  <a:schemeClr val="tx1">
                    <a:lumMod val="65000"/>
                    <a:lumOff val="35000"/>
                  </a:schemeClr>
                </a:solidFill>
                <a:latin typeface="+mn-lt"/>
                <a:ea typeface="+mn-ea"/>
                <a:cs typeface="+mn-cs"/>
              </a:defRPr>
            </a:pPr>
            <a:r>
              <a:rPr lang="fr-FR" sz="1050" b="0" i="1" u="none" strike="noStrike" kern="1200" spc="0" baseline="0" dirty="0">
                <a:solidFill>
                  <a:srgbClr val="000000"/>
                </a:solidFill>
                <a:latin typeface="Calibri"/>
              </a:rPr>
              <a:t>(données brutes, base 100 au 1</a:t>
            </a:r>
            <a:r>
              <a:rPr lang="fr-FR" sz="1050" b="0" i="1" u="none" strike="noStrike" kern="1200" spc="0" baseline="30000" dirty="0">
                <a:solidFill>
                  <a:srgbClr val="000000"/>
                </a:solidFill>
                <a:latin typeface="Calibri"/>
              </a:rPr>
              <a:t>er</a:t>
            </a:r>
            <a:r>
              <a:rPr lang="fr-FR" sz="1050" b="0" i="1" u="none" strike="noStrike" kern="1200" spc="0" baseline="0" dirty="0">
                <a:solidFill>
                  <a:srgbClr val="000000"/>
                </a:solidFill>
                <a:latin typeface="Calibri"/>
              </a:rPr>
              <a:t> trimestre 2015)</a:t>
            </a:r>
          </a:p>
        </c:rich>
      </c:tx>
      <c:layout>
        <c:manualLayout>
          <c:xMode val="edge"/>
          <c:yMode val="edge"/>
          <c:x val="0.23324704387027684"/>
          <c:y val="3.4428711482138545E-2"/>
        </c:manualLayout>
      </c:layout>
      <c:overlay val="0"/>
      <c:spPr>
        <a:noFill/>
        <a:ln>
          <a:noFill/>
        </a:ln>
        <a:effectLst/>
      </c:spPr>
    </c:title>
    <c:autoTitleDeleted val="0"/>
    <c:plotArea>
      <c:layout>
        <c:manualLayout>
          <c:layoutTarget val="inner"/>
          <c:xMode val="edge"/>
          <c:yMode val="edge"/>
          <c:x val="5.9075436405720168E-2"/>
          <c:y val="0.2225039123630673"/>
          <c:w val="0.91033142539173328"/>
          <c:h val="0.53890946730250266"/>
        </c:manualLayout>
      </c:layout>
      <c:lineChart>
        <c:grouping val="standard"/>
        <c:varyColors val="0"/>
        <c:ser>
          <c:idx val="0"/>
          <c:order val="0"/>
          <c:tx>
            <c:strRef>
              <c:f>Graphique!$D$8:$D$9</c:f>
              <c:strCache>
                <c:ptCount val="2"/>
                <c:pt idx="0">
                  <c:v>Provence-Alpes-Côte d'Azur</c:v>
                </c:pt>
              </c:strCache>
            </c:strRef>
          </c:tx>
          <c:spPr>
            <a:ln w="38100">
              <a:solidFill>
                <a:schemeClr val="accent6"/>
              </a:solidFill>
            </a:ln>
          </c:spPr>
          <c:marker>
            <c:symbol val="none"/>
          </c:marker>
          <c:cat>
            <c:multiLvlStrRef>
              <c:f>'Données Eclairages Deps'!$A$10:$B$51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Graphique!$D$10:$D$52</c:f>
              <c:numCache>
                <c:formatCode>#\ ##0.0</c:formatCode>
                <c:ptCount val="43"/>
                <c:pt idx="0">
                  <c:v>100</c:v>
                </c:pt>
                <c:pt idx="1">
                  <c:v>99.742580254391271</c:v>
                </c:pt>
                <c:pt idx="2">
                  <c:v>98.606904906117506</c:v>
                </c:pt>
                <c:pt idx="3">
                  <c:v>98.622047244094489</c:v>
                </c:pt>
                <c:pt idx="4">
                  <c:v>94.654754694124776</c:v>
                </c:pt>
                <c:pt idx="5">
                  <c:v>93.912780133252568</c:v>
                </c:pt>
                <c:pt idx="6">
                  <c:v>91.111447607510598</c:v>
                </c:pt>
                <c:pt idx="7">
                  <c:v>90.596608116293154</c:v>
                </c:pt>
                <c:pt idx="8">
                  <c:v>90.233192004845549</c:v>
                </c:pt>
                <c:pt idx="9">
                  <c:v>90.929739551786795</c:v>
                </c:pt>
                <c:pt idx="10">
                  <c:v>91.066020593579651</c:v>
                </c:pt>
                <c:pt idx="11">
                  <c:v>90.642035130224102</c:v>
                </c:pt>
                <c:pt idx="12">
                  <c:v>87.416717141126583</c:v>
                </c:pt>
                <c:pt idx="13">
                  <c:v>83.176862507571173</c:v>
                </c:pt>
                <c:pt idx="14">
                  <c:v>81.46577831617202</c:v>
                </c:pt>
                <c:pt idx="15">
                  <c:v>79.270139309509389</c:v>
                </c:pt>
                <c:pt idx="16">
                  <c:v>77.801332525741969</c:v>
                </c:pt>
                <c:pt idx="17">
                  <c:v>77.771047849788005</c:v>
                </c:pt>
                <c:pt idx="18">
                  <c:v>78.664445790430037</c:v>
                </c:pt>
                <c:pt idx="19">
                  <c:v>79.224712295578442</c:v>
                </c:pt>
                <c:pt idx="20">
                  <c:v>74.015748031496059</c:v>
                </c:pt>
                <c:pt idx="21">
                  <c:v>63.597819503331309</c:v>
                </c:pt>
                <c:pt idx="22">
                  <c:v>59.176256814052088</c:v>
                </c:pt>
                <c:pt idx="23">
                  <c:v>51.483949121744402</c:v>
                </c:pt>
                <c:pt idx="24">
                  <c:v>47.198667474258031</c:v>
                </c:pt>
                <c:pt idx="25">
                  <c:v>50.378558449424595</c:v>
                </c:pt>
                <c:pt idx="26">
                  <c:v>48.394912174439739</c:v>
                </c:pt>
                <c:pt idx="27">
                  <c:v>47.637795275590548</c:v>
                </c:pt>
                <c:pt idx="28">
                  <c:v>52.104784978800723</c:v>
                </c:pt>
                <c:pt idx="29">
                  <c:v>56.571774682010897</c:v>
                </c:pt>
                <c:pt idx="30">
                  <c:v>60.751059963658392</c:v>
                </c:pt>
                <c:pt idx="31">
                  <c:v>65.944881889763778</c:v>
                </c:pt>
                <c:pt idx="32">
                  <c:v>72.471229557843728</c:v>
                </c:pt>
                <c:pt idx="33">
                  <c:v>77.165354330708652</c:v>
                </c:pt>
                <c:pt idx="34">
                  <c:v>80.723803755299812</c:v>
                </c:pt>
                <c:pt idx="35">
                  <c:v>88.370684433676558</c:v>
                </c:pt>
                <c:pt idx="36">
                  <c:v>93.988491823137494</c:v>
                </c:pt>
                <c:pt idx="37">
                  <c:v>98.031496062992133</c:v>
                </c:pt>
                <c:pt idx="38">
                  <c:v>101.54451847365233</c:v>
                </c:pt>
                <c:pt idx="39">
                  <c:v>102.10478497880074</c:v>
                </c:pt>
                <c:pt idx="40">
                  <c:v>99.046032707450024</c:v>
                </c:pt>
                <c:pt idx="41">
                  <c:v>98.803755299818292</c:v>
                </c:pt>
                <c:pt idx="42">
                  <c:v>97.743791641429439</c:v>
                </c:pt>
              </c:numCache>
            </c:numRef>
          </c:val>
          <c:smooth val="0"/>
          <c:extLst>
            <c:ext xmlns:c16="http://schemas.microsoft.com/office/drawing/2014/chart" uri="{C3380CC4-5D6E-409C-BE32-E72D297353CC}">
              <c16:uniqueId val="{00000000-C814-41AF-90A4-8B416A21F05F}"/>
            </c:ext>
          </c:extLst>
        </c:ser>
        <c:ser>
          <c:idx val="2"/>
          <c:order val="1"/>
          <c:tx>
            <c:v>France métro.</c:v>
          </c:tx>
          <c:spPr>
            <a:ln>
              <a:solidFill>
                <a:schemeClr val="accent1">
                  <a:lumMod val="75000"/>
                </a:schemeClr>
              </a:solidFill>
            </a:ln>
          </c:spPr>
          <c:marker>
            <c:symbol val="none"/>
          </c:marker>
          <c:cat>
            <c:multiLvlStrRef>
              <c:f>'Données Eclairages Deps'!$A$10:$B$51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Graphique!$C$10:$C$52</c:f>
              <c:numCache>
                <c:formatCode>#\ ##0.0</c:formatCode>
                <c:ptCount val="43"/>
                <c:pt idx="0">
                  <c:v>100</c:v>
                </c:pt>
                <c:pt idx="1">
                  <c:v>99.36981174325426</c:v>
                </c:pt>
                <c:pt idx="2">
                  <c:v>98.672446058124478</c:v>
                </c:pt>
                <c:pt idx="3">
                  <c:v>98.76841381295884</c:v>
                </c:pt>
                <c:pt idx="4">
                  <c:v>95.761424161481742</c:v>
                </c:pt>
                <c:pt idx="5">
                  <c:v>95.766222549223457</c:v>
                </c:pt>
                <c:pt idx="6">
                  <c:v>93.034340461604899</c:v>
                </c:pt>
                <c:pt idx="7">
                  <c:v>90.670334767518113</c:v>
                </c:pt>
                <c:pt idx="8">
                  <c:v>89.261208234033361</c:v>
                </c:pt>
                <c:pt idx="9">
                  <c:v>86.894003614785433</c:v>
                </c:pt>
                <c:pt idx="10">
                  <c:v>85.751987332256363</c:v>
                </c:pt>
                <c:pt idx="11">
                  <c:v>84.942659266486459</c:v>
                </c:pt>
                <c:pt idx="12">
                  <c:v>82.63143583755857</c:v>
                </c:pt>
                <c:pt idx="13">
                  <c:v>82.044433070488324</c:v>
                </c:pt>
                <c:pt idx="14">
                  <c:v>82.53706754530478</c:v>
                </c:pt>
                <c:pt idx="15">
                  <c:v>83.322403672366079</c:v>
                </c:pt>
                <c:pt idx="16">
                  <c:v>83.475952080101095</c:v>
                </c:pt>
                <c:pt idx="17">
                  <c:v>82.629836374977998</c:v>
                </c:pt>
                <c:pt idx="18">
                  <c:v>81.553398058252426</c:v>
                </c:pt>
                <c:pt idx="19">
                  <c:v>79.466099390604768</c:v>
                </c:pt>
                <c:pt idx="20">
                  <c:v>73.474512563778575</c:v>
                </c:pt>
                <c:pt idx="21">
                  <c:v>62.527790662337459</c:v>
                </c:pt>
                <c:pt idx="22">
                  <c:v>56.795316773564089</c:v>
                </c:pt>
                <c:pt idx="23">
                  <c:v>48.513299531357461</c:v>
                </c:pt>
                <c:pt idx="24">
                  <c:v>43.351833783848626</c:v>
                </c:pt>
                <c:pt idx="25">
                  <c:v>44.628204923145823</c:v>
                </c:pt>
                <c:pt idx="26">
                  <c:v>42.446537963244353</c:v>
                </c:pt>
                <c:pt idx="27">
                  <c:v>42.456134738727783</c:v>
                </c:pt>
                <c:pt idx="28">
                  <c:v>46.560355720477922</c:v>
                </c:pt>
                <c:pt idx="29">
                  <c:v>51.809791909918268</c:v>
                </c:pt>
                <c:pt idx="30">
                  <c:v>57.737400233521541</c:v>
                </c:pt>
                <c:pt idx="31">
                  <c:v>64.031285488076009</c:v>
                </c:pt>
                <c:pt idx="32">
                  <c:v>71.192079461301006</c:v>
                </c:pt>
                <c:pt idx="33">
                  <c:v>76.643047935893534</c:v>
                </c:pt>
                <c:pt idx="34">
                  <c:v>80.28662369443866</c:v>
                </c:pt>
                <c:pt idx="35">
                  <c:v>87.217095056061169</c:v>
                </c:pt>
                <c:pt idx="36">
                  <c:v>92.073063450680564</c:v>
                </c:pt>
                <c:pt idx="37">
                  <c:v>96.525967274995608</c:v>
                </c:pt>
                <c:pt idx="38">
                  <c:v>99.827258041298123</c:v>
                </c:pt>
                <c:pt idx="39">
                  <c:v>102.77026918955232</c:v>
                </c:pt>
                <c:pt idx="40">
                  <c:v>103.32368324243055</c:v>
                </c:pt>
                <c:pt idx="41">
                  <c:v>104.34414036883608</c:v>
                </c:pt>
                <c:pt idx="42">
                  <c:v>105.34060555653299</c:v>
                </c:pt>
              </c:numCache>
            </c:numRef>
          </c:val>
          <c:smooth val="0"/>
          <c:extLst>
            <c:ext xmlns:c16="http://schemas.microsoft.com/office/drawing/2014/chart" uri="{C3380CC4-5D6E-409C-BE32-E72D297353CC}">
              <c16:uniqueId val="{00000001-C814-41AF-90A4-8B416A21F05F}"/>
            </c:ext>
          </c:extLst>
        </c:ser>
        <c:ser>
          <c:idx val="1"/>
          <c:order val="2"/>
          <c:tx>
            <c:strRef>
              <c:f>'Données Eclairages Deps'!$G$9</c:f>
              <c:strCache>
                <c:ptCount val="1"/>
                <c:pt idx="0">
                  <c:v>Var</c:v>
                </c:pt>
              </c:strCache>
            </c:strRef>
          </c:tx>
          <c:spPr>
            <a:ln>
              <a:solidFill>
                <a:schemeClr val="accent3">
                  <a:lumMod val="50000"/>
                </a:schemeClr>
              </a:solidFill>
            </a:ln>
          </c:spPr>
          <c:marker>
            <c:symbol val="none"/>
          </c:marker>
          <c:cat>
            <c:multiLvlStrRef>
              <c:f>'Données Eclairages Deps'!$A$10:$B$51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Eclairages Deps'!$G$10:$G$52</c:f>
              <c:numCache>
                <c:formatCode>#\ ##0.0</c:formatCode>
                <c:ptCount val="43"/>
                <c:pt idx="0">
                  <c:v>100</c:v>
                </c:pt>
                <c:pt idx="1">
                  <c:v>104.09482758620689</c:v>
                </c:pt>
                <c:pt idx="2">
                  <c:v>103.95114942528735</c:v>
                </c:pt>
                <c:pt idx="3">
                  <c:v>107.61494252873563</c:v>
                </c:pt>
                <c:pt idx="4">
                  <c:v>101.36494252873563</c:v>
                </c:pt>
                <c:pt idx="5">
                  <c:v>100.43103448275863</c:v>
                </c:pt>
                <c:pt idx="6">
                  <c:v>95.90517241379311</c:v>
                </c:pt>
                <c:pt idx="7">
                  <c:v>90.229885057471265</c:v>
                </c:pt>
                <c:pt idx="8">
                  <c:v>86.781609195402297</c:v>
                </c:pt>
                <c:pt idx="9">
                  <c:v>84.195402298850581</c:v>
                </c:pt>
                <c:pt idx="10">
                  <c:v>83.692528735632195</c:v>
                </c:pt>
                <c:pt idx="11">
                  <c:v>84.841954022988503</c:v>
                </c:pt>
                <c:pt idx="12">
                  <c:v>86.350574712643677</c:v>
                </c:pt>
                <c:pt idx="13">
                  <c:v>83.620689655172413</c:v>
                </c:pt>
                <c:pt idx="14">
                  <c:v>83.40517241379311</c:v>
                </c:pt>
                <c:pt idx="15">
                  <c:v>81.824712643678168</c:v>
                </c:pt>
                <c:pt idx="16">
                  <c:v>79.238505747126439</c:v>
                </c:pt>
                <c:pt idx="17">
                  <c:v>77.873563218390814</c:v>
                </c:pt>
                <c:pt idx="18">
                  <c:v>76.939655172413794</c:v>
                </c:pt>
                <c:pt idx="19">
                  <c:v>78.089080459770116</c:v>
                </c:pt>
                <c:pt idx="20">
                  <c:v>66.810344827586206</c:v>
                </c:pt>
                <c:pt idx="21">
                  <c:v>57.327586206896555</c:v>
                </c:pt>
                <c:pt idx="22">
                  <c:v>54.741379310344826</c:v>
                </c:pt>
                <c:pt idx="23">
                  <c:v>43.678160919540232</c:v>
                </c:pt>
                <c:pt idx="24">
                  <c:v>42.959770114942529</c:v>
                </c:pt>
                <c:pt idx="25">
                  <c:v>44.324712643678161</c:v>
                </c:pt>
                <c:pt idx="26">
                  <c:v>38.936781609195407</c:v>
                </c:pt>
                <c:pt idx="27">
                  <c:v>39.727011494252871</c:v>
                </c:pt>
                <c:pt idx="28">
                  <c:v>44.468390804597703</c:v>
                </c:pt>
                <c:pt idx="29">
                  <c:v>49.353448275862064</c:v>
                </c:pt>
                <c:pt idx="30">
                  <c:v>55.244252873563212</c:v>
                </c:pt>
                <c:pt idx="31">
                  <c:v>60.632183908045981</c:v>
                </c:pt>
                <c:pt idx="32">
                  <c:v>64.152298850574709</c:v>
                </c:pt>
                <c:pt idx="33">
                  <c:v>68.965517241379317</c:v>
                </c:pt>
                <c:pt idx="34">
                  <c:v>71.551724137931032</c:v>
                </c:pt>
                <c:pt idx="35">
                  <c:v>78.232758620689651</c:v>
                </c:pt>
                <c:pt idx="36">
                  <c:v>88.290229885057471</c:v>
                </c:pt>
                <c:pt idx="37">
                  <c:v>93.175287356321832</c:v>
                </c:pt>
                <c:pt idx="38">
                  <c:v>96.551724137931032</c:v>
                </c:pt>
                <c:pt idx="39">
                  <c:v>97.701149425287355</c:v>
                </c:pt>
                <c:pt idx="40">
                  <c:v>93.75</c:v>
                </c:pt>
                <c:pt idx="41">
                  <c:v>92.887931034482762</c:v>
                </c:pt>
                <c:pt idx="42">
                  <c:v>95.402298850574709</c:v>
                </c:pt>
              </c:numCache>
            </c:numRef>
          </c:val>
          <c:smooth val="0"/>
          <c:extLst>
            <c:ext xmlns:c16="http://schemas.microsoft.com/office/drawing/2014/chart" uri="{C3380CC4-5D6E-409C-BE32-E72D297353CC}">
              <c16:uniqueId val="{00000002-C814-41AF-90A4-8B416A21F05F}"/>
            </c:ext>
          </c:extLst>
        </c:ser>
        <c:dLbls>
          <c:showLegendKey val="0"/>
          <c:showVal val="0"/>
          <c:showCatName val="0"/>
          <c:showSerName val="0"/>
          <c:showPercent val="0"/>
          <c:showBubbleSize val="0"/>
        </c:dLbls>
        <c:smooth val="0"/>
        <c:axId val="961269663"/>
        <c:axId val="961261023"/>
      </c:lineChart>
      <c:catAx>
        <c:axId val="961269663"/>
        <c:scaling>
          <c:orientation val="minMax"/>
        </c:scaling>
        <c:delete val="0"/>
        <c:axPos val="b"/>
        <c:majorGridlines/>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961261023"/>
        <c:crossesAt val="100"/>
        <c:auto val="1"/>
        <c:lblAlgn val="ctr"/>
        <c:lblOffset val="100"/>
        <c:tickLblSkip val="4"/>
        <c:tickMarkSkip val="4"/>
        <c:noMultiLvlLbl val="1"/>
      </c:catAx>
      <c:valAx>
        <c:axId val="961261023"/>
        <c:scaling>
          <c:orientation val="minMax"/>
          <c:max val="12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1269663"/>
        <c:crosses val="autoZero"/>
        <c:crossBetween val="midCat"/>
        <c:majorUnit val="10"/>
      </c:valAx>
    </c:plotArea>
    <c:legend>
      <c:legendPos val="b"/>
      <c:layout>
        <c:manualLayout>
          <c:xMode val="edge"/>
          <c:yMode val="edge"/>
          <c:x val="0.2030416472911758"/>
          <c:y val="0.1525858563454216"/>
          <c:w val="0.64753684526347943"/>
          <c:h val="5.533001052595268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Graph2'!$S$10:$S$52</c:f>
              <c:numCache>
                <c:formatCode>#,##0</c:formatCode>
                <c:ptCount val="43"/>
                <c:pt idx="0">
                  <c:v>-1111.1391872775275</c:v>
                </c:pt>
                <c:pt idx="1">
                  <c:v>797.35494160559028</c:v>
                </c:pt>
                <c:pt idx="2">
                  <c:v>598.14982598967617</c:v>
                </c:pt>
                <c:pt idx="3">
                  <c:v>861.01598161552101</c:v>
                </c:pt>
                <c:pt idx="4">
                  <c:v>1114.9828412508941</c:v>
                </c:pt>
                <c:pt idx="5">
                  <c:v>802.12893817439908</c:v>
                </c:pt>
                <c:pt idx="6">
                  <c:v>-785.82417055167025</c:v>
                </c:pt>
                <c:pt idx="7">
                  <c:v>-905.44809358776547</c:v>
                </c:pt>
                <c:pt idx="8">
                  <c:v>1770.4385122514796</c:v>
                </c:pt>
                <c:pt idx="9">
                  <c:v>1289.2710658144788</c:v>
                </c:pt>
                <c:pt idx="10">
                  <c:v>-22.642712391971145</c:v>
                </c:pt>
                <c:pt idx="11">
                  <c:v>1166.5503960007336</c:v>
                </c:pt>
                <c:pt idx="12">
                  <c:v>2323.3361269541783</c:v>
                </c:pt>
                <c:pt idx="13">
                  <c:v>-1679.9591212486266</c:v>
                </c:pt>
                <c:pt idx="14">
                  <c:v>570.0572904026485</c:v>
                </c:pt>
                <c:pt idx="15">
                  <c:v>133.63762177561875</c:v>
                </c:pt>
                <c:pt idx="16">
                  <c:v>2688.9906220530393</c:v>
                </c:pt>
                <c:pt idx="17">
                  <c:v>1656.8347000487847</c:v>
                </c:pt>
                <c:pt idx="18">
                  <c:v>1462.4790281188907</c:v>
                </c:pt>
                <c:pt idx="19">
                  <c:v>1916.2773474490386</c:v>
                </c:pt>
                <c:pt idx="20">
                  <c:v>-2460.632538398786</c:v>
                </c:pt>
                <c:pt idx="21">
                  <c:v>-6841.7711853461224</c:v>
                </c:pt>
                <c:pt idx="22">
                  <c:v>7806.2443288537906</c:v>
                </c:pt>
                <c:pt idx="23">
                  <c:v>1693.9751147687784</c:v>
                </c:pt>
                <c:pt idx="24">
                  <c:v>2190.811132585397</c:v>
                </c:pt>
                <c:pt idx="25">
                  <c:v>4850.025669403316</c:v>
                </c:pt>
                <c:pt idx="26">
                  <c:v>4114.852468893514</c:v>
                </c:pt>
                <c:pt idx="27">
                  <c:v>2300.3086616994115</c:v>
                </c:pt>
                <c:pt idx="28">
                  <c:v>1794.7284698756412</c:v>
                </c:pt>
                <c:pt idx="29">
                  <c:v>1534.2869096361683</c:v>
                </c:pt>
                <c:pt idx="30">
                  <c:v>1235.4666798518738</c:v>
                </c:pt>
                <c:pt idx="31">
                  <c:v>1793.6299822183209</c:v>
                </c:pt>
                <c:pt idx="32">
                  <c:v>2278.1626010390464</c:v>
                </c:pt>
                <c:pt idx="33">
                  <c:v>143.59732826246182</c:v>
                </c:pt>
                <c:pt idx="34">
                  <c:v>992.99352661985904</c:v>
                </c:pt>
                <c:pt idx="35">
                  <c:v>304.4854712834931</c:v>
                </c:pt>
                <c:pt idx="36">
                  <c:v>1759.0720161086647</c:v>
                </c:pt>
                <c:pt idx="37">
                  <c:v>-1398.9336796970456</c:v>
                </c:pt>
                <c:pt idx="38">
                  <c:v>903.54725041857455</c:v>
                </c:pt>
                <c:pt idx="39">
                  <c:v>-294.92730945907533</c:v>
                </c:pt>
                <c:pt idx="40">
                  <c:v>561.88063639582833</c:v>
                </c:pt>
                <c:pt idx="41">
                  <c:v>934.4226195923402</c:v>
                </c:pt>
                <c:pt idx="42">
                  <c:v>1617.2790907276212</c:v>
                </c:pt>
              </c:numCache>
            </c:numRef>
          </c:val>
          <c:extLst>
            <c:ext xmlns:c16="http://schemas.microsoft.com/office/drawing/2014/chart" uri="{C3380CC4-5D6E-409C-BE32-E72D297353CC}">
              <c16:uniqueId val="{00000000-39E8-4018-A125-C32BAC0272F2}"/>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Graph2'!$T$10:$T$52</c:f>
              <c:numCache>
                <c:formatCode>#,##0</c:formatCode>
                <c:ptCount val="43"/>
                <c:pt idx="0">
                  <c:v>-578.45607570450466</c:v>
                </c:pt>
                <c:pt idx="1">
                  <c:v>1043.6288832601012</c:v>
                </c:pt>
                <c:pt idx="2">
                  <c:v>-669.76083701689095</c:v>
                </c:pt>
                <c:pt idx="3">
                  <c:v>266.34280148108792</c:v>
                </c:pt>
                <c:pt idx="4">
                  <c:v>438.32626999933836</c:v>
                </c:pt>
                <c:pt idx="5">
                  <c:v>372.14816155181234</c:v>
                </c:pt>
                <c:pt idx="6">
                  <c:v>-10.215676829288896</c:v>
                </c:pt>
                <c:pt idx="7">
                  <c:v>807.76506017381871</c:v>
                </c:pt>
                <c:pt idx="8">
                  <c:v>296.11994666975806</c:v>
                </c:pt>
                <c:pt idx="9">
                  <c:v>151.46466796403274</c:v>
                </c:pt>
                <c:pt idx="10">
                  <c:v>338.76436929701867</c:v>
                </c:pt>
                <c:pt idx="11">
                  <c:v>7.7870208591602932</c:v>
                </c:pt>
                <c:pt idx="12">
                  <c:v>47.521268983733535</c:v>
                </c:pt>
                <c:pt idx="13">
                  <c:v>-36.610126234613745</c:v>
                </c:pt>
                <c:pt idx="14">
                  <c:v>-140.23393079158996</c:v>
                </c:pt>
                <c:pt idx="15">
                  <c:v>69.652465472183394</c:v>
                </c:pt>
                <c:pt idx="16">
                  <c:v>359.00851367371342</c:v>
                </c:pt>
                <c:pt idx="17">
                  <c:v>-314.5808178381767</c:v>
                </c:pt>
                <c:pt idx="18">
                  <c:v>192.72523184085276</c:v>
                </c:pt>
                <c:pt idx="19">
                  <c:v>-83.92602387010902</c:v>
                </c:pt>
                <c:pt idx="20">
                  <c:v>-2718.5163076719837</c:v>
                </c:pt>
                <c:pt idx="21">
                  <c:v>1940.4782788922548</c:v>
                </c:pt>
                <c:pt idx="22">
                  <c:v>730.88034081267233</c:v>
                </c:pt>
                <c:pt idx="23">
                  <c:v>573.7084229784914</c:v>
                </c:pt>
                <c:pt idx="24">
                  <c:v>108.08991030239213</c:v>
                </c:pt>
                <c:pt idx="25">
                  <c:v>41.98659139539086</c:v>
                </c:pt>
                <c:pt idx="26">
                  <c:v>517.43883926782655</c:v>
                </c:pt>
                <c:pt idx="27">
                  <c:v>-85.276256076867867</c:v>
                </c:pt>
                <c:pt idx="28">
                  <c:v>-115.34821423559788</c:v>
                </c:pt>
                <c:pt idx="29">
                  <c:v>-23.252499323784832</c:v>
                </c:pt>
                <c:pt idx="30">
                  <c:v>93.906608516728738</c:v>
                </c:pt>
                <c:pt idx="31">
                  <c:v>-15.163721805137357</c:v>
                </c:pt>
                <c:pt idx="32">
                  <c:v>62.705596721537404</c:v>
                </c:pt>
                <c:pt idx="33">
                  <c:v>-438.49669646137409</c:v>
                </c:pt>
                <c:pt idx="34">
                  <c:v>153.90320129314932</c:v>
                </c:pt>
                <c:pt idx="35">
                  <c:v>217.60419383193312</c:v>
                </c:pt>
                <c:pt idx="36">
                  <c:v>-421.83317462774721</c:v>
                </c:pt>
                <c:pt idx="37">
                  <c:v>-56.795571402821224</c:v>
                </c:pt>
                <c:pt idx="38">
                  <c:v>-358.53471352918132</c:v>
                </c:pt>
                <c:pt idx="39">
                  <c:v>-452.90751795876167</c:v>
                </c:pt>
                <c:pt idx="40">
                  <c:v>-24.083616837459886</c:v>
                </c:pt>
                <c:pt idx="41">
                  <c:v>-201.6665898386218</c:v>
                </c:pt>
                <c:pt idx="42">
                  <c:v>-108.53269615857698</c:v>
                </c:pt>
              </c:numCache>
            </c:numRef>
          </c:val>
          <c:extLst>
            <c:ext xmlns:c16="http://schemas.microsoft.com/office/drawing/2014/chart" uri="{C3380CC4-5D6E-409C-BE32-E72D297353CC}">
              <c16:uniqueId val="{00000001-39E8-4018-A125-C32BAC0272F2}"/>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Graph2'!$R$10:$R$52</c:f>
              <c:numCache>
                <c:formatCode>#,##0</c:formatCode>
                <c:ptCount val="43"/>
                <c:pt idx="0">
                  <c:v>-1689.5952629820094</c:v>
                </c:pt>
                <c:pt idx="1">
                  <c:v>1840.9838248656597</c:v>
                </c:pt>
                <c:pt idx="2">
                  <c:v>-71.611011027183849</c:v>
                </c:pt>
                <c:pt idx="3">
                  <c:v>1127.3587830965989</c:v>
                </c:pt>
                <c:pt idx="4">
                  <c:v>1553.3091112502152</c:v>
                </c:pt>
                <c:pt idx="5">
                  <c:v>1174.2770997261978</c:v>
                </c:pt>
                <c:pt idx="6">
                  <c:v>-796.03984738094732</c:v>
                </c:pt>
                <c:pt idx="7">
                  <c:v>-97.683033413952217</c:v>
                </c:pt>
                <c:pt idx="8">
                  <c:v>2066.5584589212667</c:v>
                </c:pt>
                <c:pt idx="9">
                  <c:v>1440.735733778507</c:v>
                </c:pt>
                <c:pt idx="10">
                  <c:v>316.1216569050448</c:v>
                </c:pt>
                <c:pt idx="11">
                  <c:v>1174.3374168598675</c:v>
                </c:pt>
                <c:pt idx="12">
                  <c:v>2370.8573959378991</c:v>
                </c:pt>
                <c:pt idx="13">
                  <c:v>-1716.5692474832176</c:v>
                </c:pt>
                <c:pt idx="14">
                  <c:v>429.82335961103672</c:v>
                </c:pt>
                <c:pt idx="15">
                  <c:v>203.29008724784944</c:v>
                </c:pt>
                <c:pt idx="16">
                  <c:v>3047.9991357267136</c:v>
                </c:pt>
                <c:pt idx="17">
                  <c:v>1342.2538822106435</c:v>
                </c:pt>
                <c:pt idx="18">
                  <c:v>1655.204259959748</c:v>
                </c:pt>
                <c:pt idx="19">
                  <c:v>1832.3513235789142</c:v>
                </c:pt>
                <c:pt idx="20">
                  <c:v>-5179.1488460707478</c:v>
                </c:pt>
                <c:pt idx="21">
                  <c:v>-4901.2929064538912</c:v>
                </c:pt>
                <c:pt idx="22">
                  <c:v>8537.1246696664602</c:v>
                </c:pt>
                <c:pt idx="23">
                  <c:v>2267.6835377472453</c:v>
                </c:pt>
                <c:pt idx="24">
                  <c:v>2298.9010428878246</c:v>
                </c:pt>
                <c:pt idx="25">
                  <c:v>4892.0122607987141</c:v>
                </c:pt>
                <c:pt idx="26">
                  <c:v>4632.2913081613369</c:v>
                </c:pt>
                <c:pt idx="27">
                  <c:v>2215.0324056225363</c:v>
                </c:pt>
                <c:pt idx="28">
                  <c:v>1679.3802556400187</c:v>
                </c:pt>
                <c:pt idx="29">
                  <c:v>1511.0344103124226</c:v>
                </c:pt>
                <c:pt idx="30">
                  <c:v>1329.3732883685734</c:v>
                </c:pt>
                <c:pt idx="31">
                  <c:v>1778.4662604131736</c:v>
                </c:pt>
                <c:pt idx="32">
                  <c:v>2340.8681977606029</c:v>
                </c:pt>
                <c:pt idx="33">
                  <c:v>-294.89936819893774</c:v>
                </c:pt>
                <c:pt idx="34">
                  <c:v>1146.8967279130011</c:v>
                </c:pt>
                <c:pt idx="35">
                  <c:v>522.08966511546168</c:v>
                </c:pt>
                <c:pt idx="36">
                  <c:v>1337.2388414809247</c:v>
                </c:pt>
                <c:pt idx="37">
                  <c:v>-1455.7292510998668</c:v>
                </c:pt>
                <c:pt idx="38">
                  <c:v>545.01253688940778</c:v>
                </c:pt>
                <c:pt idx="39">
                  <c:v>-747.83482741785701</c:v>
                </c:pt>
                <c:pt idx="40">
                  <c:v>537.79701955837663</c:v>
                </c:pt>
                <c:pt idx="41">
                  <c:v>732.75602975371294</c:v>
                </c:pt>
                <c:pt idx="42">
                  <c:v>1508.7463945690542</c:v>
                </c:pt>
              </c:numCache>
            </c:numRef>
          </c:val>
          <c:smooth val="0"/>
          <c:extLst>
            <c:ext xmlns:c16="http://schemas.microsoft.com/office/drawing/2014/chart" uri="{C3380CC4-5D6E-409C-BE32-E72D297353CC}">
              <c16:uniqueId val="{00000002-39E8-4018-A125-C32BAC0272F2}"/>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100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2B25-4B6A-9C97-B0E07BB452CF}"/>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25-4B6A-9C97-B0E07BB452CF}"/>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25-4B6A-9C97-B0E07BB452CF}"/>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25-4B6A-9C97-B0E07BB452CF}"/>
                </c:ext>
              </c:extLst>
            </c:dLbl>
            <c:dLbl>
              <c:idx val="4"/>
              <c:layout>
                <c:manualLayout>
                  <c:x val="-1.2457729947299429E-16"/>
                  <c:y val="-2.54030788531570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25-4B6A-9C97-B0E07BB452CF}"/>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(2)'!$CP$9:$CT$9</c:f>
              <c:numCache>
                <c:formatCode>#,##0</c:formatCode>
                <c:ptCount val="5"/>
                <c:pt idx="0">
                  <c:v>1620</c:v>
                </c:pt>
                <c:pt idx="1">
                  <c:v>720</c:v>
                </c:pt>
                <c:pt idx="2">
                  <c:v>680</c:v>
                </c:pt>
                <c:pt idx="3">
                  <c:v>280</c:v>
                </c:pt>
                <c:pt idx="4">
                  <c:v>40</c:v>
                </c:pt>
              </c:numCache>
            </c:numRef>
          </c:val>
          <c:extLst>
            <c:ext xmlns:c16="http://schemas.microsoft.com/office/drawing/2014/chart" uri="{C3380CC4-5D6E-409C-BE32-E72D297353CC}">
              <c16:uniqueId val="{00000004-2B25-4B6A-9C97-B0E07BB452CF}"/>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2B25-4B6A-9C97-B0E07BB452CF}"/>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25-4B6A-9C97-B0E07BB452CF}"/>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25-4B6A-9C97-B0E07BB452CF}"/>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B25-4B6A-9C97-B0E07BB452CF}"/>
                </c:ext>
              </c:extLst>
            </c:dLbl>
            <c:dLbl>
              <c:idx val="3"/>
              <c:layout>
                <c:manualLayout>
                  <c:x val="7.1974819014500374E-3"/>
                  <c:y val="-1.5123536027991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B25-4B6A-9C97-B0E07BB452CF}"/>
                </c:ext>
              </c:extLst>
            </c:dLbl>
            <c:dLbl>
              <c:idx val="4"/>
              <c:layout>
                <c:manualLayout>
                  <c:x val="-1.2457729947299429E-16"/>
                  <c:y val="-1.4349539164146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25-4B6A-9C97-B0E07BB452CF}"/>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(2)'!$CV$9:$CZ$9</c:f>
              <c:numCache>
                <c:formatCode>#,##0</c:formatCode>
                <c:ptCount val="5"/>
                <c:pt idx="0">
                  <c:v>-110</c:v>
                </c:pt>
                <c:pt idx="1">
                  <c:v>-80</c:v>
                </c:pt>
                <c:pt idx="2">
                  <c:v>-20</c:v>
                </c:pt>
                <c:pt idx="3">
                  <c:v>-40</c:v>
                </c:pt>
                <c:pt idx="4">
                  <c:v>40</c:v>
                </c:pt>
              </c:numCache>
            </c:numRef>
          </c:val>
          <c:extLst>
            <c:ext xmlns:c16="http://schemas.microsoft.com/office/drawing/2014/chart" uri="{C3380CC4-5D6E-409C-BE32-E72D297353CC}">
              <c16:uniqueId val="{0000000A-2B25-4B6A-9C97-B0E07BB452CF}"/>
            </c:ext>
          </c:extLst>
        </c:ser>
        <c:ser>
          <c:idx val="2"/>
          <c:order val="2"/>
          <c:tx>
            <c:v>Total</c:v>
          </c:tx>
          <c:spPr>
            <a:noFill/>
          </c:spPr>
          <c:invertIfNegative val="0"/>
          <c:dLbls>
            <c:dLbl>
              <c:idx val="0"/>
              <c:layout>
                <c:manualLayout>
                  <c:x val="-1.6646302137822309E-3"/>
                  <c:y val="0.1609090859797930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B25-4B6A-9C97-B0E07BB452CF}"/>
                </c:ext>
              </c:extLst>
            </c:dLbl>
            <c:dLbl>
              <c:idx val="1"/>
              <c:layout>
                <c:manualLayout>
                  <c:x val="-1.9141334741848426E-3"/>
                  <c:y val="5.31378313776771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B25-4B6A-9C97-B0E07BB452CF}"/>
                </c:ext>
              </c:extLst>
            </c:dLbl>
            <c:dLbl>
              <c:idx val="2"/>
              <c:layout>
                <c:manualLayout>
                  <c:x val="5.544044622120206E-4"/>
                  <c:y val="6.007580745810910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2B25-4B6A-9C97-B0E07BB452CF}"/>
                </c:ext>
              </c:extLst>
            </c:dLbl>
            <c:dLbl>
              <c:idx val="3"/>
              <c:layout>
                <c:manualLayout>
                  <c:x val="1.8406001453096601E-3"/>
                  <c:y val="-1.30076884831177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B25-4B6A-9C97-B0E07BB452CF}"/>
                </c:ext>
              </c:extLst>
            </c:dLbl>
            <c:dLbl>
              <c:idx val="4"/>
              <c:layout>
                <c:manualLayout>
                  <c:x val="-1.7993704753626414E-3"/>
                  <c:y val="-2.23579665137362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B25-4B6A-9C97-B0E07BB452CF}"/>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(2)'!$CJ$9:$CN$9</c:f>
              <c:numCache>
                <c:formatCode>#,##0</c:formatCode>
                <c:ptCount val="5"/>
                <c:pt idx="0">
                  <c:v>1510</c:v>
                </c:pt>
                <c:pt idx="1">
                  <c:v>640</c:v>
                </c:pt>
                <c:pt idx="2">
                  <c:v>660</c:v>
                </c:pt>
                <c:pt idx="3">
                  <c:v>240</c:v>
                </c:pt>
                <c:pt idx="4">
                  <c:v>80</c:v>
                </c:pt>
              </c:numCache>
            </c:numRef>
          </c:val>
          <c:extLst>
            <c:ext xmlns:c16="http://schemas.microsoft.com/office/drawing/2014/chart" uri="{C3380CC4-5D6E-409C-BE32-E72D297353CC}">
              <c16:uniqueId val="{00000010-2B25-4B6A-9C97-B0E07BB452CF}"/>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1800"/>
          <c:min val="-2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2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3'!$AN$10:$AN$52</c:f>
              <c:numCache>
                <c:formatCode>#\ ##0.0</c:formatCode>
                <c:ptCount val="43"/>
                <c:pt idx="0">
                  <c:v>100</c:v>
                </c:pt>
                <c:pt idx="1">
                  <c:v>100.66136979446669</c:v>
                </c:pt>
                <c:pt idx="2">
                  <c:v>98.62810641138455</c:v>
                </c:pt>
                <c:pt idx="3">
                  <c:v>98.621806941216107</c:v>
                </c:pt>
                <c:pt idx="4">
                  <c:v>98.768450303969743</c:v>
                </c:pt>
                <c:pt idx="5">
                  <c:v>99.06740123270707</c:v>
                </c:pt>
                <c:pt idx="6">
                  <c:v>100.02767157016194</c:v>
                </c:pt>
                <c:pt idx="7">
                  <c:v>101.93657059074634</c:v>
                </c:pt>
                <c:pt idx="8">
                  <c:v>103.60549735291076</c:v>
                </c:pt>
                <c:pt idx="9">
                  <c:v>104.14632226409107</c:v>
                </c:pt>
                <c:pt idx="10">
                  <c:v>105.86411506377809</c:v>
                </c:pt>
                <c:pt idx="11">
                  <c:v>106.58427671734518</c:v>
                </c:pt>
                <c:pt idx="12">
                  <c:v>106.85217282868578</c:v>
                </c:pt>
                <c:pt idx="13">
                  <c:v>107.48851921440463</c:v>
                </c:pt>
                <c:pt idx="14">
                  <c:v>108.92545325211623</c:v>
                </c:pt>
                <c:pt idx="15">
                  <c:v>108.11513548030136</c:v>
                </c:pt>
                <c:pt idx="16">
                  <c:v>111.52862212072871</c:v>
                </c:pt>
                <c:pt idx="17">
                  <c:v>111.72569848080201</c:v>
                </c:pt>
                <c:pt idx="18">
                  <c:v>112.986083500796</c:v>
                </c:pt>
                <c:pt idx="19">
                  <c:v>113.4452075994483</c:v>
                </c:pt>
                <c:pt idx="20">
                  <c:v>105.35832920065478</c:v>
                </c:pt>
                <c:pt idx="21">
                  <c:v>112.7592412825601</c:v>
                </c:pt>
                <c:pt idx="22">
                  <c:v>115.84908311814313</c:v>
                </c:pt>
                <c:pt idx="23">
                  <c:v>118.49248584640404</c:v>
                </c:pt>
                <c:pt idx="24">
                  <c:v>120.34381690692781</c:v>
                </c:pt>
                <c:pt idx="25">
                  <c:v>122.02682458455034</c:v>
                </c:pt>
                <c:pt idx="26">
                  <c:v>122.21673182725499</c:v>
                </c:pt>
                <c:pt idx="27">
                  <c:v>121.96959671183107</c:v>
                </c:pt>
                <c:pt idx="28">
                  <c:v>122.83051894180896</c:v>
                </c:pt>
                <c:pt idx="29">
                  <c:v>122.33026324021333</c:v>
                </c:pt>
                <c:pt idx="30">
                  <c:v>122.59884384904089</c:v>
                </c:pt>
                <c:pt idx="31">
                  <c:v>122.75204804728044</c:v>
                </c:pt>
                <c:pt idx="32">
                  <c:v>123.16215371133079</c:v>
                </c:pt>
                <c:pt idx="33">
                  <c:v>120.93791563615473</c:v>
                </c:pt>
                <c:pt idx="34">
                  <c:v>121.64288653169824</c:v>
                </c:pt>
                <c:pt idx="35">
                  <c:v>121.23373045922803</c:v>
                </c:pt>
                <c:pt idx="36">
                  <c:v>119.27884916702509</c:v>
                </c:pt>
                <c:pt idx="37">
                  <c:v>119.07394300046515</c:v>
                </c:pt>
                <c:pt idx="38">
                  <c:v>117.40427756059211</c:v>
                </c:pt>
                <c:pt idx="39">
                  <c:v>115.93510564280096</c:v>
                </c:pt>
                <c:pt idx="40">
                  <c:v>114.46979207866201</c:v>
                </c:pt>
                <c:pt idx="41">
                  <c:v>113.56753048323989</c:v>
                </c:pt>
                <c:pt idx="42">
                  <c:v>113.92862732606245</c:v>
                </c:pt>
              </c:numCache>
            </c:numRef>
          </c:val>
          <c:smooth val="0"/>
          <c:extLst>
            <c:ext xmlns:c16="http://schemas.microsoft.com/office/drawing/2014/chart" uri="{C3380CC4-5D6E-409C-BE32-E72D297353CC}">
              <c16:uniqueId val="{00000000-FF30-4372-9CD5-09B5FBD8C32D}"/>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3'!$AM$10:$AM$52</c:f>
              <c:numCache>
                <c:formatCode>#\ ##0.0</c:formatCode>
                <c:ptCount val="43"/>
                <c:pt idx="0">
                  <c:v>100</c:v>
                </c:pt>
                <c:pt idx="1">
                  <c:v>100.93855825335464</c:v>
                </c:pt>
                <c:pt idx="2">
                  <c:v>99.963198384997924</c:v>
                </c:pt>
                <c:pt idx="3">
                  <c:v>99.860073384632543</c:v>
                </c:pt>
                <c:pt idx="4">
                  <c:v>100.35676726330193</c:v>
                </c:pt>
                <c:pt idx="5">
                  <c:v>99.918897816739587</c:v>
                </c:pt>
                <c:pt idx="6">
                  <c:v>99.786876115684308</c:v>
                </c:pt>
                <c:pt idx="7">
                  <c:v>100.06861029812843</c:v>
                </c:pt>
                <c:pt idx="8">
                  <c:v>100.35440990937778</c:v>
                </c:pt>
                <c:pt idx="9">
                  <c:v>100.94675256414847</c:v>
                </c:pt>
                <c:pt idx="10">
                  <c:v>101.41540673595767</c:v>
                </c:pt>
                <c:pt idx="11">
                  <c:v>102.39950711075072</c:v>
                </c:pt>
                <c:pt idx="12">
                  <c:v>103.07256146031585</c:v>
                </c:pt>
                <c:pt idx="13">
                  <c:v>103.62458828726446</c:v>
                </c:pt>
                <c:pt idx="14">
                  <c:v>104.12576762846876</c:v>
                </c:pt>
                <c:pt idx="15">
                  <c:v>105.20423639081653</c:v>
                </c:pt>
                <c:pt idx="16">
                  <c:v>105.73481598436727</c:v>
                </c:pt>
                <c:pt idx="17">
                  <c:v>106.35740143542189</c:v>
                </c:pt>
                <c:pt idx="18">
                  <c:v>107.40808621808264</c:v>
                </c:pt>
                <c:pt idx="19">
                  <c:v>108.45606804639772</c:v>
                </c:pt>
                <c:pt idx="20">
                  <c:v>105.37331123413141</c:v>
                </c:pt>
                <c:pt idx="21">
                  <c:v>107.48922296934256</c:v>
                </c:pt>
                <c:pt idx="22">
                  <c:v>109.58919501928577</c:v>
                </c:pt>
                <c:pt idx="23">
                  <c:v>110.50303663847363</c:v>
                </c:pt>
                <c:pt idx="24">
                  <c:v>112.60322680811072</c:v>
                </c:pt>
                <c:pt idx="25">
                  <c:v>113.4883661135071</c:v>
                </c:pt>
                <c:pt idx="26">
                  <c:v>114.98592569453045</c:v>
                </c:pt>
                <c:pt idx="27">
                  <c:v>115.7841628089058</c:v>
                </c:pt>
                <c:pt idx="28">
                  <c:v>115.93384966940043</c:v>
                </c:pt>
                <c:pt idx="29">
                  <c:v>116.33730207540232</c:v>
                </c:pt>
                <c:pt idx="30">
                  <c:v>116.69670937937806</c:v>
                </c:pt>
                <c:pt idx="31">
                  <c:v>117.23273447804831</c:v>
                </c:pt>
                <c:pt idx="32">
                  <c:v>117.85066163120501</c:v>
                </c:pt>
                <c:pt idx="33">
                  <c:v>118.57466035596829</c:v>
                </c:pt>
                <c:pt idx="34">
                  <c:v>119.16089190657028</c:v>
                </c:pt>
                <c:pt idx="35">
                  <c:v>120.05027809492186</c:v>
                </c:pt>
                <c:pt idx="36">
                  <c:v>120.28114722652776</c:v>
                </c:pt>
                <c:pt idx="37">
                  <c:v>120.42355554054518</c:v>
                </c:pt>
                <c:pt idx="38">
                  <c:v>121.51236557114447</c:v>
                </c:pt>
                <c:pt idx="39">
                  <c:v>121.86725907984146</c:v>
                </c:pt>
                <c:pt idx="40">
                  <c:v>122.52608899924076</c:v>
                </c:pt>
                <c:pt idx="41">
                  <c:v>123.28896676399211</c:v>
                </c:pt>
                <c:pt idx="42">
                  <c:v>124.27360740521695</c:v>
                </c:pt>
              </c:numCache>
            </c:numRef>
          </c:val>
          <c:smooth val="0"/>
          <c:extLst>
            <c:ext xmlns:c16="http://schemas.microsoft.com/office/drawing/2014/chart" uri="{C3380CC4-5D6E-409C-BE32-E72D297353CC}">
              <c16:uniqueId val="{00000001-FF30-4372-9CD5-09B5FBD8C32D}"/>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3'!$AO$10:$AO$52</c:f>
              <c:numCache>
                <c:formatCode>#\ ##0.0</c:formatCode>
                <c:ptCount val="43"/>
                <c:pt idx="0">
                  <c:v>100</c:v>
                </c:pt>
                <c:pt idx="1">
                  <c:v>100.69889846376566</c:v>
                </c:pt>
                <c:pt idx="2">
                  <c:v>100.79954191527403</c:v>
                </c:pt>
                <c:pt idx="3">
                  <c:v>101.24127459163728</c:v>
                </c:pt>
                <c:pt idx="4">
                  <c:v>102.12122756274687</c:v>
                </c:pt>
                <c:pt idx="5">
                  <c:v>102.64026088748605</c:v>
                </c:pt>
                <c:pt idx="6">
                  <c:v>102.35084912329278</c:v>
                </c:pt>
                <c:pt idx="7">
                  <c:v>101.82299142815023</c:v>
                </c:pt>
                <c:pt idx="8">
                  <c:v>102.47827366022963</c:v>
                </c:pt>
                <c:pt idx="9">
                  <c:v>103.42901000108451</c:v>
                </c:pt>
                <c:pt idx="10">
                  <c:v>103.14007560557383</c:v>
                </c:pt>
                <c:pt idx="11">
                  <c:v>104.11596531765935</c:v>
                </c:pt>
                <c:pt idx="12">
                  <c:v>106.04529111145651</c:v>
                </c:pt>
                <c:pt idx="13">
                  <c:v>105.12858506576809</c:v>
                </c:pt>
                <c:pt idx="14">
                  <c:v>105.45481154271414</c:v>
                </c:pt>
                <c:pt idx="15">
                  <c:v>105.46541181723829</c:v>
                </c:pt>
                <c:pt idx="16">
                  <c:v>106.73016464142584</c:v>
                </c:pt>
                <c:pt idx="17">
                  <c:v>107.05552483905676</c:v>
                </c:pt>
                <c:pt idx="18">
                  <c:v>107.00695190090082</c:v>
                </c:pt>
                <c:pt idx="19">
                  <c:v>108.00856637965317</c:v>
                </c:pt>
                <c:pt idx="20">
                  <c:v>106.2931244154274</c:v>
                </c:pt>
                <c:pt idx="21">
                  <c:v>102.67316783819582</c:v>
                </c:pt>
                <c:pt idx="22">
                  <c:v>106.9022834042364</c:v>
                </c:pt>
                <c:pt idx="23">
                  <c:v>107.54569672721375</c:v>
                </c:pt>
                <c:pt idx="24">
                  <c:v>108.16924671534404</c:v>
                </c:pt>
                <c:pt idx="25">
                  <c:v>110.72098043537109</c:v>
                </c:pt>
                <c:pt idx="26">
                  <c:v>113.16964250172595</c:v>
                </c:pt>
                <c:pt idx="27">
                  <c:v>114.48394343481067</c:v>
                </c:pt>
                <c:pt idx="28">
                  <c:v>115.28048208426362</c:v>
                </c:pt>
                <c:pt idx="29">
                  <c:v>115.96844986285004</c:v>
                </c:pt>
                <c:pt idx="30">
                  <c:v>116.56573865097108</c:v>
                </c:pt>
                <c:pt idx="31">
                  <c:v>116.77659669581789</c:v>
                </c:pt>
                <c:pt idx="32">
                  <c:v>117.95118647991325</c:v>
                </c:pt>
                <c:pt idx="33">
                  <c:v>117.66997060809206</c:v>
                </c:pt>
                <c:pt idx="34">
                  <c:v>117.65493233397515</c:v>
                </c:pt>
                <c:pt idx="35">
                  <c:v>117.40764800066894</c:v>
                </c:pt>
                <c:pt idx="36">
                  <c:v>118.35853284651579</c:v>
                </c:pt>
                <c:pt idx="37">
                  <c:v>117.01094587530869</c:v>
                </c:pt>
                <c:pt idx="38">
                  <c:v>117.43496840989121</c:v>
                </c:pt>
                <c:pt idx="39">
                  <c:v>117.31014487770159</c:v>
                </c:pt>
                <c:pt idx="40">
                  <c:v>117.52611905934745</c:v>
                </c:pt>
                <c:pt idx="41">
                  <c:v>118.1717613738857</c:v>
                </c:pt>
                <c:pt idx="42">
                  <c:v>118.62460857829392</c:v>
                </c:pt>
              </c:numCache>
            </c:numRef>
          </c:val>
          <c:smooth val="0"/>
          <c:extLst>
            <c:ext xmlns:c16="http://schemas.microsoft.com/office/drawing/2014/chart" uri="{C3380CC4-5D6E-409C-BE32-E72D297353CC}">
              <c16:uniqueId val="{00000002-FF30-4372-9CD5-09B5FBD8C32D}"/>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3'!$AP$10:$AP$52</c:f>
              <c:numCache>
                <c:formatCode>#\ ##0.0</c:formatCode>
                <c:ptCount val="43"/>
                <c:pt idx="0">
                  <c:v>100</c:v>
                </c:pt>
                <c:pt idx="1">
                  <c:v>100.4015347713261</c:v>
                </c:pt>
                <c:pt idx="2">
                  <c:v>100.84654425593875</c:v>
                </c:pt>
                <c:pt idx="3">
                  <c:v>101.10760863783803</c:v>
                </c:pt>
                <c:pt idx="4">
                  <c:v>101.13764156647316</c:v>
                </c:pt>
                <c:pt idx="5">
                  <c:v>101.50174694488786</c:v>
                </c:pt>
                <c:pt idx="6">
                  <c:v>101.17585872768879</c:v>
                </c:pt>
                <c:pt idx="7">
                  <c:v>101.15415225298439</c:v>
                </c:pt>
                <c:pt idx="8">
                  <c:v>101.25335767717394</c:v>
                </c:pt>
                <c:pt idx="9">
                  <c:v>101.32814652430872</c:v>
                </c:pt>
                <c:pt idx="10">
                  <c:v>101.31201853030825</c:v>
                </c:pt>
                <c:pt idx="11">
                  <c:v>100.90269779566779</c:v>
                </c:pt>
                <c:pt idx="12">
                  <c:v>100.45543834850869</c:v>
                </c:pt>
                <c:pt idx="13">
                  <c:v>99.884991954686583</c:v>
                </c:pt>
                <c:pt idx="14">
                  <c:v>99.511759754329901</c:v>
                </c:pt>
                <c:pt idx="15">
                  <c:v>99.663166051902181</c:v>
                </c:pt>
                <c:pt idx="16">
                  <c:v>99.928627753007873</c:v>
                </c:pt>
                <c:pt idx="17">
                  <c:v>100.34615015054445</c:v>
                </c:pt>
                <c:pt idx="18">
                  <c:v>101.06155707499565</c:v>
                </c:pt>
                <c:pt idx="19">
                  <c:v>101.27881669587767</c:v>
                </c:pt>
                <c:pt idx="20">
                  <c:v>101.20984205716255</c:v>
                </c:pt>
                <c:pt idx="21">
                  <c:v>99.938602017714203</c:v>
                </c:pt>
                <c:pt idx="22">
                  <c:v>100.92080521408235</c:v>
                </c:pt>
                <c:pt idx="23">
                  <c:v>101.11571455904411</c:v>
                </c:pt>
                <c:pt idx="24">
                  <c:v>101.58680498551237</c:v>
                </c:pt>
                <c:pt idx="25">
                  <c:v>101.8927885215632</c:v>
                </c:pt>
                <c:pt idx="26">
                  <c:v>102.38526471576566</c:v>
                </c:pt>
                <c:pt idx="27">
                  <c:v>102.65139477574623</c:v>
                </c:pt>
                <c:pt idx="28">
                  <c:v>102.86685976646268</c:v>
                </c:pt>
                <c:pt idx="29">
                  <c:v>103.27278877442477</c:v>
                </c:pt>
                <c:pt idx="30">
                  <c:v>103.57558316997041</c:v>
                </c:pt>
                <c:pt idx="31">
                  <c:v>104.42993195257813</c:v>
                </c:pt>
                <c:pt idx="32">
                  <c:v>104.7790134789542</c:v>
                </c:pt>
                <c:pt idx="33">
                  <c:v>105.10926685202793</c:v>
                </c:pt>
                <c:pt idx="34">
                  <c:v>105.73800827627522</c:v>
                </c:pt>
                <c:pt idx="35">
                  <c:v>106.23320443214665</c:v>
                </c:pt>
                <c:pt idx="36">
                  <c:v>106.48568934299757</c:v>
                </c:pt>
                <c:pt idx="37">
                  <c:v>106.88026407770809</c:v>
                </c:pt>
                <c:pt idx="38">
                  <c:v>106.8773879455905</c:v>
                </c:pt>
                <c:pt idx="39">
                  <c:v>106.59416488388025</c:v>
                </c:pt>
                <c:pt idx="40">
                  <c:v>106.87174510771366</c:v>
                </c:pt>
                <c:pt idx="41">
                  <c:v>106.75585822989331</c:v>
                </c:pt>
                <c:pt idx="42">
                  <c:v>107.23085135469648</c:v>
                </c:pt>
              </c:numCache>
            </c:numRef>
          </c:val>
          <c:smooth val="0"/>
          <c:extLst>
            <c:ext xmlns:c16="http://schemas.microsoft.com/office/drawing/2014/chart" uri="{C3380CC4-5D6E-409C-BE32-E72D297353CC}">
              <c16:uniqueId val="{00000003-FF30-4372-9CD5-09B5FBD8C32D}"/>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6"/>
          <c:min val="98"/>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t" anchorCtr="1"/>
          <a:lstStyle/>
          <a:p>
            <a:pPr>
              <a:defRPr sz="1000" b="0" i="0" u="none" strike="noStrike" baseline="0">
                <a:solidFill>
                  <a:srgbClr val="000000"/>
                </a:solidFill>
                <a:latin typeface="Calibri"/>
                <a:ea typeface="Calibri"/>
                <a:cs typeface="Calibri"/>
              </a:defRPr>
            </a:pPr>
            <a:r>
              <a:rPr lang="fr-FR" sz="1400" b="1" i="0" baseline="0">
                <a:effectLst/>
              </a:rPr>
              <a:t>Contrats d'apprentissage commencés dans le trimestre et en cours</a:t>
            </a:r>
          </a:p>
          <a:p>
            <a:pPr>
              <a:defRPr sz="1000" b="0" i="0" u="none" strike="noStrike" baseline="0">
                <a:solidFill>
                  <a:srgbClr val="000000"/>
                </a:solidFill>
                <a:latin typeface="Calibri"/>
                <a:ea typeface="Calibri"/>
                <a:cs typeface="Calibri"/>
              </a:defRPr>
            </a:pPr>
            <a:r>
              <a:rPr lang="fr-FR" sz="1400" b="1" i="0" baseline="0">
                <a:effectLst/>
              </a:rPr>
              <a:t>au 30 septembre de chaque année, dans le Var </a:t>
            </a:r>
            <a:r>
              <a:rPr lang="fr-FR" sz="1200" b="0" i="1" baseline="0">
                <a:effectLst/>
              </a:rPr>
              <a:t>(données brutes, en nombre)</a:t>
            </a:r>
            <a:endParaRPr lang="fr-FR" sz="1200" b="0" i="1">
              <a:effectLst/>
            </a:endParaRPr>
          </a:p>
        </c:rich>
      </c:tx>
      <c:layout>
        <c:manualLayout>
          <c:xMode val="edge"/>
          <c:yMode val="edge"/>
          <c:x val="0.12417152346734525"/>
          <c:y val="2.0435548703265239E-2"/>
        </c:manualLayout>
      </c:layout>
      <c:overlay val="0"/>
      <c:spPr>
        <a:noFill/>
        <a:ln w="25400">
          <a:noFill/>
        </a:ln>
      </c:spPr>
    </c:title>
    <c:autoTitleDeleted val="0"/>
    <c:plotArea>
      <c:layout>
        <c:manualLayout>
          <c:layoutTarget val="inner"/>
          <c:xMode val="edge"/>
          <c:yMode val="edge"/>
          <c:x val="6.1589781983542202E-2"/>
          <c:y val="0.22718177019598126"/>
          <c:w val="0.93016067977190131"/>
          <c:h val="0.45357743553426189"/>
        </c:manualLayout>
      </c:layout>
      <c:barChart>
        <c:barDir val="col"/>
        <c:grouping val="stacked"/>
        <c:varyColors val="0"/>
        <c:ser>
          <c:idx val="0"/>
          <c:order val="0"/>
          <c:tx>
            <c:v>Cumul des entrées sur un trimestre (échelle de gauche)</c:v>
          </c:tx>
          <c:spPr>
            <a:ln w="25400">
              <a:noFill/>
            </a:ln>
          </c:spPr>
          <c:invertIfNegative val="0"/>
          <c:cat>
            <c:multiLvlStrRef>
              <c:f>'Graph appr (trim)'!$A$3:$B$13</c:f>
              <c:multiLvlStrCache>
                <c:ptCount val="11"/>
                <c:lvl>
                  <c:pt idx="0">
                    <c:v>T3</c:v>
                  </c:pt>
                  <c:pt idx="1">
                    <c:v>T3</c:v>
                  </c:pt>
                  <c:pt idx="2">
                    <c:v>T3</c:v>
                  </c:pt>
                  <c:pt idx="3">
                    <c:v>T3</c:v>
                  </c:pt>
                  <c:pt idx="4">
                    <c:v>T3</c:v>
                  </c:pt>
                  <c:pt idx="5">
                    <c:v>T3</c:v>
                  </c:pt>
                  <c:pt idx="6">
                    <c:v>T3</c:v>
                  </c:pt>
                  <c:pt idx="7">
                    <c:v>T3</c:v>
                  </c:pt>
                  <c:pt idx="8">
                    <c:v>T3</c:v>
                  </c:pt>
                  <c:pt idx="9">
                    <c:v>T3</c:v>
                  </c:pt>
                  <c:pt idx="10">
                    <c:v>T3</c:v>
                  </c:pt>
                </c:lvl>
                <c:lvl>
                  <c:pt idx="0">
                    <c:v>2015</c:v>
                  </c:pt>
                  <c:pt idx="1">
                    <c:v>2016</c:v>
                  </c:pt>
                  <c:pt idx="2">
                    <c:v>2017</c:v>
                  </c:pt>
                  <c:pt idx="3">
                    <c:v>2018</c:v>
                  </c:pt>
                  <c:pt idx="4">
                    <c:v>2019</c:v>
                  </c:pt>
                  <c:pt idx="5">
                    <c:v>2020</c:v>
                  </c:pt>
                  <c:pt idx="6">
                    <c:v>2021</c:v>
                  </c:pt>
                  <c:pt idx="7">
                    <c:v>2022</c:v>
                  </c:pt>
                  <c:pt idx="8">
                    <c:v>2023</c:v>
                  </c:pt>
                  <c:pt idx="9">
                    <c:v>2024</c:v>
                  </c:pt>
                  <c:pt idx="10">
                    <c:v>2025</c:v>
                  </c:pt>
                </c:lvl>
              </c:multiLvlStrCache>
            </c:multiLvlStrRef>
          </c:cat>
          <c:val>
            <c:numRef>
              <c:f>'Graph appr (trim)'!$M$3:$M$13</c:f>
              <c:numCache>
                <c:formatCode>#,##0</c:formatCode>
                <c:ptCount val="11"/>
                <c:pt idx="0">
                  <c:v>3065</c:v>
                </c:pt>
                <c:pt idx="1">
                  <c:v>3046</c:v>
                </c:pt>
                <c:pt idx="2">
                  <c:v>3073</c:v>
                </c:pt>
                <c:pt idx="3">
                  <c:v>3032</c:v>
                </c:pt>
                <c:pt idx="4">
                  <c:v>3216</c:v>
                </c:pt>
                <c:pt idx="5">
                  <c:v>4537</c:v>
                </c:pt>
                <c:pt idx="6">
                  <c:v>5836</c:v>
                </c:pt>
                <c:pt idx="7">
                  <c:v>6514</c:v>
                </c:pt>
                <c:pt idx="8">
                  <c:v>6767</c:v>
                </c:pt>
                <c:pt idx="9">
                  <c:v>7005</c:v>
                </c:pt>
                <c:pt idx="10">
                  <c:v>7054</c:v>
                </c:pt>
              </c:numCache>
            </c:numRef>
          </c:val>
          <c:extLst>
            <c:ext xmlns:c16="http://schemas.microsoft.com/office/drawing/2014/chart" uri="{C3380CC4-5D6E-409C-BE32-E72D297353CC}">
              <c16:uniqueId val="{00000000-CECF-4525-B258-E94B349972D2}"/>
            </c:ext>
          </c:extLst>
        </c:ser>
        <c:dLbls>
          <c:showLegendKey val="0"/>
          <c:showVal val="0"/>
          <c:showCatName val="0"/>
          <c:showSerName val="0"/>
          <c:showPercent val="0"/>
          <c:showBubbleSize val="0"/>
        </c:dLbls>
        <c:gapWidth val="150"/>
        <c:overlap val="100"/>
        <c:axId val="469371296"/>
        <c:axId val="1"/>
      </c:barChart>
      <c:lineChart>
        <c:grouping val="standard"/>
        <c:varyColors val="0"/>
        <c:ser>
          <c:idx val="1"/>
          <c:order val="1"/>
          <c:tx>
            <c:v>Stocks de bénéficiaires en fin de 3e trimestres (échelle de droite)</c:v>
          </c:tx>
          <c:spPr>
            <a:ln>
              <a:solidFill>
                <a:srgbClr val="F79646">
                  <a:lumMod val="75000"/>
                </a:srgbClr>
              </a:solidFill>
            </a:ln>
          </c:spPr>
          <c:marker>
            <c:symbol val="none"/>
          </c:marker>
          <c:cat>
            <c:multiLvlStrRef>
              <c:f>'Graph appr (trim)'!$A$3:$B$13</c:f>
              <c:multiLvlStrCache>
                <c:ptCount val="11"/>
                <c:lvl>
                  <c:pt idx="0">
                    <c:v>T3</c:v>
                  </c:pt>
                  <c:pt idx="1">
                    <c:v>T3</c:v>
                  </c:pt>
                  <c:pt idx="2">
                    <c:v>T3</c:v>
                  </c:pt>
                  <c:pt idx="3">
                    <c:v>T3</c:v>
                  </c:pt>
                  <c:pt idx="4">
                    <c:v>T3</c:v>
                  </c:pt>
                  <c:pt idx="5">
                    <c:v>T3</c:v>
                  </c:pt>
                  <c:pt idx="6">
                    <c:v>T3</c:v>
                  </c:pt>
                  <c:pt idx="7">
                    <c:v>T3</c:v>
                  </c:pt>
                  <c:pt idx="8">
                    <c:v>T3</c:v>
                  </c:pt>
                  <c:pt idx="9">
                    <c:v>T3</c:v>
                  </c:pt>
                  <c:pt idx="10">
                    <c:v>T3</c:v>
                  </c:pt>
                </c:lvl>
                <c:lvl>
                  <c:pt idx="0">
                    <c:v>2015</c:v>
                  </c:pt>
                  <c:pt idx="1">
                    <c:v>2016</c:v>
                  </c:pt>
                  <c:pt idx="2">
                    <c:v>2017</c:v>
                  </c:pt>
                  <c:pt idx="3">
                    <c:v>2018</c:v>
                  </c:pt>
                  <c:pt idx="4">
                    <c:v>2019</c:v>
                  </c:pt>
                  <c:pt idx="5">
                    <c:v>2020</c:v>
                  </c:pt>
                  <c:pt idx="6">
                    <c:v>2021</c:v>
                  </c:pt>
                  <c:pt idx="7">
                    <c:v>2022</c:v>
                  </c:pt>
                  <c:pt idx="8">
                    <c:v>2023</c:v>
                  </c:pt>
                  <c:pt idx="9">
                    <c:v>2024</c:v>
                  </c:pt>
                  <c:pt idx="10">
                    <c:v>2025</c:v>
                  </c:pt>
                </c:lvl>
              </c:multiLvlStrCache>
            </c:multiLvlStrRef>
          </c:cat>
          <c:val>
            <c:numRef>
              <c:f>'Graph appr (trim)'!$N$3:$N$13</c:f>
              <c:numCache>
                <c:formatCode>#,##0</c:formatCode>
                <c:ptCount val="11"/>
                <c:pt idx="0">
                  <c:v>5343</c:v>
                </c:pt>
                <c:pt idx="1">
                  <c:v>5377</c:v>
                </c:pt>
                <c:pt idx="2">
                  <c:v>5400</c:v>
                </c:pt>
                <c:pt idx="3">
                  <c:v>5184</c:v>
                </c:pt>
                <c:pt idx="4">
                  <c:v>5046</c:v>
                </c:pt>
                <c:pt idx="5">
                  <c:v>7062</c:v>
                </c:pt>
                <c:pt idx="6">
                  <c:v>9611</c:v>
                </c:pt>
                <c:pt idx="7">
                  <c:v>10902</c:v>
                </c:pt>
                <c:pt idx="8">
                  <c:v>11269</c:v>
                </c:pt>
                <c:pt idx="9">
                  <c:v>11830</c:v>
                </c:pt>
                <c:pt idx="10">
                  <c:v>12063</c:v>
                </c:pt>
              </c:numCache>
            </c:numRef>
          </c:val>
          <c:smooth val="0"/>
          <c:extLst>
            <c:ext xmlns:c16="http://schemas.microsoft.com/office/drawing/2014/chart" uri="{C3380CC4-5D6E-409C-BE32-E72D297353CC}">
              <c16:uniqueId val="{00000001-CECF-4525-B258-E94B349972D2}"/>
            </c:ext>
          </c:extLst>
        </c:ser>
        <c:dLbls>
          <c:showLegendKey val="0"/>
          <c:showVal val="0"/>
          <c:showCatName val="0"/>
          <c:showSerName val="0"/>
          <c:showPercent val="0"/>
          <c:showBubbleSize val="0"/>
        </c:dLbls>
        <c:marker val="1"/>
        <c:smooth val="0"/>
        <c:axId val="3"/>
        <c:axId val="4"/>
      </c:lineChart>
      <c:catAx>
        <c:axId val="46937129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noMultiLvlLbl val="0"/>
      </c:catAx>
      <c:valAx>
        <c:axId val="1"/>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chemeClr val="accent1">
                    <a:lumMod val="75000"/>
                  </a:schemeClr>
                </a:solidFill>
                <a:latin typeface="Calibri"/>
                <a:ea typeface="Calibri"/>
                <a:cs typeface="Calibri"/>
              </a:defRPr>
            </a:pPr>
            <a:endParaRPr lang="fr-FR"/>
          </a:p>
        </c:txPr>
        <c:crossAx val="469371296"/>
        <c:crosses val="autoZero"/>
        <c:crossBetween val="between"/>
        <c:majorUnit val="100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1"/>
        <c:majorTickMark val="out"/>
        <c:minorTickMark val="none"/>
        <c:tickLblPos val="nextTo"/>
        <c:txPr>
          <a:bodyPr/>
          <a:lstStyle/>
          <a:p>
            <a:pPr>
              <a:defRPr>
                <a:solidFill>
                  <a:schemeClr val="accent6">
                    <a:lumMod val="75000"/>
                  </a:schemeClr>
                </a:solidFill>
              </a:defRPr>
            </a:pPr>
            <a:endParaRPr lang="fr-FR"/>
          </a:p>
        </c:txPr>
        <c:crossAx val="3"/>
        <c:crosses val="max"/>
        <c:crossBetween val="between"/>
      </c:valAx>
    </c:plotArea>
    <c:legend>
      <c:legendPos val="r"/>
      <c:layout>
        <c:manualLayout>
          <c:xMode val="edge"/>
          <c:yMode val="edge"/>
          <c:x val="6.0170310182649797E-3"/>
          <c:y val="0.13368065807246277"/>
          <c:w val="0.86383962984592899"/>
          <c:h val="5.3986419606186886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chemeClr val="accent6"/>
              </a:solidFill>
              <a:prstDash val="solid"/>
            </a:ln>
          </c:spPr>
          <c:marker>
            <c:symbol val="none"/>
          </c:marker>
          <c:cat>
            <c:multiLvlStrRef>
              <c:f>'dates trim'!$B$135:$C$300</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2016</c:v>
                  </c:pt>
                  <c:pt idx="6">
                    <c:v>2017</c:v>
                  </c:pt>
                  <c:pt idx="10">
                    <c:v>2018</c:v>
                  </c:pt>
                  <c:pt idx="14">
                    <c:v>2019</c:v>
                  </c:pt>
                  <c:pt idx="18">
                    <c:v>2020</c:v>
                  </c:pt>
                  <c:pt idx="22">
                    <c:v>2021</c:v>
                  </c:pt>
                  <c:pt idx="26">
                    <c:v>2022</c:v>
                  </c:pt>
                  <c:pt idx="30">
                    <c:v>2023</c:v>
                  </c:pt>
                  <c:pt idx="34">
                    <c:v>2024</c:v>
                  </c:pt>
                  <c:pt idx="38">
                    <c:v>2025</c:v>
                  </c:pt>
                  <c:pt idx="42">
                    <c:v>2026</c:v>
                  </c:pt>
                  <c:pt idx="46">
                    <c:v>2027</c:v>
                  </c:pt>
                </c:lvl>
              </c:multiLvlStrCache>
            </c:multiLvlStrRef>
          </c:cat>
          <c:val>
            <c:numRef>
              <c:f>Données!$C$143:$C$183</c:f>
              <c:numCache>
                <c:formatCode>#\ ##0.0</c:formatCode>
                <c:ptCount val="41"/>
                <c:pt idx="0">
                  <c:v>11.5</c:v>
                </c:pt>
                <c:pt idx="1">
                  <c:v>11.4</c:v>
                </c:pt>
                <c:pt idx="2">
                  <c:v>11.3</c:v>
                </c:pt>
                <c:pt idx="3">
                  <c:v>11.2</c:v>
                </c:pt>
                <c:pt idx="4">
                  <c:v>11</c:v>
                </c:pt>
                <c:pt idx="5">
                  <c:v>11.4</c:v>
                </c:pt>
                <c:pt idx="6">
                  <c:v>10.9</c:v>
                </c:pt>
                <c:pt idx="7">
                  <c:v>10.8</c:v>
                </c:pt>
                <c:pt idx="8">
                  <c:v>10.8</c:v>
                </c:pt>
                <c:pt idx="9">
                  <c:v>10.3</c:v>
                </c:pt>
                <c:pt idx="10">
                  <c:v>10.6</c:v>
                </c:pt>
                <c:pt idx="11">
                  <c:v>10.4</c:v>
                </c:pt>
                <c:pt idx="12">
                  <c:v>10.199999999999999</c:v>
                </c:pt>
                <c:pt idx="13">
                  <c:v>10</c:v>
                </c:pt>
                <c:pt idx="14">
                  <c:v>10.1</c:v>
                </c:pt>
                <c:pt idx="15">
                  <c:v>9.6</c:v>
                </c:pt>
                <c:pt idx="16">
                  <c:v>9.5</c:v>
                </c:pt>
                <c:pt idx="17">
                  <c:v>9.1999999999999993</c:v>
                </c:pt>
                <c:pt idx="18">
                  <c:v>8.9</c:v>
                </c:pt>
                <c:pt idx="19">
                  <c:v>8.1999999999999993</c:v>
                </c:pt>
                <c:pt idx="20">
                  <c:v>10.1</c:v>
                </c:pt>
                <c:pt idx="21">
                  <c:v>9.1</c:v>
                </c:pt>
                <c:pt idx="22">
                  <c:v>9.1999999999999993</c:v>
                </c:pt>
                <c:pt idx="23">
                  <c:v>9.1</c:v>
                </c:pt>
                <c:pt idx="24">
                  <c:v>8.9</c:v>
                </c:pt>
                <c:pt idx="25">
                  <c:v>8.3000000000000007</c:v>
                </c:pt>
                <c:pt idx="26">
                  <c:v>8.1999999999999993</c:v>
                </c:pt>
                <c:pt idx="27">
                  <c:v>8.3000000000000007</c:v>
                </c:pt>
                <c:pt idx="28">
                  <c:v>8.1</c:v>
                </c:pt>
                <c:pt idx="29">
                  <c:v>8</c:v>
                </c:pt>
                <c:pt idx="30">
                  <c:v>7.9</c:v>
                </c:pt>
                <c:pt idx="31">
                  <c:v>7.9</c:v>
                </c:pt>
                <c:pt idx="32">
                  <c:v>8.1</c:v>
                </c:pt>
                <c:pt idx="33">
                  <c:v>8.1999999999999993</c:v>
                </c:pt>
                <c:pt idx="34">
                  <c:v>8.1</c:v>
                </c:pt>
                <c:pt idx="35">
                  <c:v>7.8</c:v>
                </c:pt>
                <c:pt idx="36">
                  <c:v>7.8</c:v>
                </c:pt>
                <c:pt idx="37">
                  <c:v>7.8</c:v>
                </c:pt>
                <c:pt idx="38">
                  <c:v>7.9</c:v>
                </c:pt>
                <c:pt idx="39">
                  <c:v>8</c:v>
                </c:pt>
                <c:pt idx="40">
                  <c:v>8.1999999999999993</c:v>
                </c:pt>
              </c:numCache>
            </c:numRef>
          </c:val>
          <c:smooth val="0"/>
          <c:extLst>
            <c:ext xmlns:c16="http://schemas.microsoft.com/office/drawing/2014/chart" uri="{C3380CC4-5D6E-409C-BE32-E72D297353CC}">
              <c16:uniqueId val="{00000000-A8E7-45CD-8AAC-BDFCAABE3590}"/>
            </c:ext>
          </c:extLst>
        </c:ser>
        <c:ser>
          <c:idx val="1"/>
          <c:order val="1"/>
          <c:tx>
            <c:v>France métropolitaine</c:v>
          </c:tx>
          <c:spPr>
            <a:ln w="25400">
              <a:solidFill>
                <a:srgbClr val="0000FF"/>
              </a:solidFill>
              <a:prstDash val="solid"/>
            </a:ln>
          </c:spPr>
          <c:marker>
            <c:symbol val="none"/>
          </c:marker>
          <c:cat>
            <c:multiLvlStrRef>
              <c:f>'dates trim'!$B$135:$C$300</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2016</c:v>
                  </c:pt>
                  <c:pt idx="6">
                    <c:v>2017</c:v>
                  </c:pt>
                  <c:pt idx="10">
                    <c:v>2018</c:v>
                  </c:pt>
                  <c:pt idx="14">
                    <c:v>2019</c:v>
                  </c:pt>
                  <c:pt idx="18">
                    <c:v>2020</c:v>
                  </c:pt>
                  <c:pt idx="22">
                    <c:v>2021</c:v>
                  </c:pt>
                  <c:pt idx="26">
                    <c:v>2022</c:v>
                  </c:pt>
                  <c:pt idx="30">
                    <c:v>2023</c:v>
                  </c:pt>
                  <c:pt idx="34">
                    <c:v>2024</c:v>
                  </c:pt>
                  <c:pt idx="38">
                    <c:v>2025</c:v>
                  </c:pt>
                  <c:pt idx="42">
                    <c:v>2026</c:v>
                  </c:pt>
                  <c:pt idx="46">
                    <c:v>2027</c:v>
                  </c:pt>
                </c:lvl>
              </c:multiLvlStrCache>
            </c:multiLvlStrRef>
          </c:cat>
          <c:val>
            <c:numRef>
              <c:f>Données!$B$143:$B$183</c:f>
              <c:numCache>
                <c:formatCode>#\ ##0.0</c:formatCode>
                <c:ptCount val="41"/>
                <c:pt idx="0">
                  <c:v>10</c:v>
                </c:pt>
                <c:pt idx="1">
                  <c:v>9.9</c:v>
                </c:pt>
                <c:pt idx="2">
                  <c:v>9.9</c:v>
                </c:pt>
                <c:pt idx="3">
                  <c:v>9.6999999999999993</c:v>
                </c:pt>
                <c:pt idx="4">
                  <c:v>9.6</c:v>
                </c:pt>
                <c:pt idx="5">
                  <c:v>9.6999999999999993</c:v>
                </c:pt>
                <c:pt idx="6">
                  <c:v>9.3000000000000007</c:v>
                </c:pt>
                <c:pt idx="7">
                  <c:v>9.1999999999999993</c:v>
                </c:pt>
                <c:pt idx="8">
                  <c:v>9.1999999999999993</c:v>
                </c:pt>
                <c:pt idx="9">
                  <c:v>8.6999999999999993</c:v>
                </c:pt>
                <c:pt idx="10">
                  <c:v>9</c:v>
                </c:pt>
                <c:pt idx="11">
                  <c:v>8.8000000000000007</c:v>
                </c:pt>
                <c:pt idx="12">
                  <c:v>8.6</c:v>
                </c:pt>
                <c:pt idx="13">
                  <c:v>8.4</c:v>
                </c:pt>
                <c:pt idx="14">
                  <c:v>8.5</c:v>
                </c:pt>
                <c:pt idx="15">
                  <c:v>8.1999999999999993</c:v>
                </c:pt>
                <c:pt idx="16">
                  <c:v>8.1</c:v>
                </c:pt>
                <c:pt idx="17">
                  <c:v>7.9</c:v>
                </c:pt>
                <c:pt idx="18">
                  <c:v>7.7</c:v>
                </c:pt>
                <c:pt idx="19">
                  <c:v>7.1</c:v>
                </c:pt>
                <c:pt idx="20">
                  <c:v>8.6999999999999993</c:v>
                </c:pt>
                <c:pt idx="21">
                  <c:v>7.9</c:v>
                </c:pt>
                <c:pt idx="22">
                  <c:v>8</c:v>
                </c:pt>
                <c:pt idx="23">
                  <c:v>7.8</c:v>
                </c:pt>
                <c:pt idx="24">
                  <c:v>7.7</c:v>
                </c:pt>
                <c:pt idx="25">
                  <c:v>7.2</c:v>
                </c:pt>
                <c:pt idx="26">
                  <c:v>7.1</c:v>
                </c:pt>
                <c:pt idx="27">
                  <c:v>7.2</c:v>
                </c:pt>
                <c:pt idx="28">
                  <c:v>7</c:v>
                </c:pt>
                <c:pt idx="29">
                  <c:v>6.9</c:v>
                </c:pt>
                <c:pt idx="30">
                  <c:v>6.9</c:v>
                </c:pt>
                <c:pt idx="31">
                  <c:v>7</c:v>
                </c:pt>
                <c:pt idx="32">
                  <c:v>7.2</c:v>
                </c:pt>
                <c:pt idx="33">
                  <c:v>7.3</c:v>
                </c:pt>
                <c:pt idx="34">
                  <c:v>7.3</c:v>
                </c:pt>
                <c:pt idx="35">
                  <c:v>7.1</c:v>
                </c:pt>
                <c:pt idx="36">
                  <c:v>7.2</c:v>
                </c:pt>
                <c:pt idx="37">
                  <c:v>7.1</c:v>
                </c:pt>
                <c:pt idx="38">
                  <c:v>7.3</c:v>
                </c:pt>
                <c:pt idx="39">
                  <c:v>7.4</c:v>
                </c:pt>
                <c:pt idx="40">
                  <c:v>7.5</c:v>
                </c:pt>
              </c:numCache>
            </c:numRef>
          </c:val>
          <c:smooth val="0"/>
          <c:extLst>
            <c:ext xmlns:c16="http://schemas.microsoft.com/office/drawing/2014/chart" uri="{C3380CC4-5D6E-409C-BE32-E72D297353CC}">
              <c16:uniqueId val="{00000001-A8E7-45CD-8AAC-BDFCAABE3590}"/>
            </c:ext>
          </c:extLst>
        </c:ser>
        <c:ser>
          <c:idx val="2"/>
          <c:order val="2"/>
          <c:tx>
            <c:strRef>
              <c:f>Données!$H$8</c:f>
              <c:strCache>
                <c:ptCount val="1"/>
                <c:pt idx="0">
                  <c:v>Var</c:v>
                </c:pt>
              </c:strCache>
            </c:strRef>
          </c:tx>
          <c:marker>
            <c:symbol val="none"/>
          </c:marker>
          <c:cat>
            <c:multiLvlStrRef>
              <c:f>'dates trim'!$B$135:$C$300</c:f>
              <c:multiLvlStrCache>
                <c:ptCount val="50"/>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pt idx="34">
                    <c:v>T1</c:v>
                  </c:pt>
                  <c:pt idx="35">
                    <c:v>T2</c:v>
                  </c:pt>
                  <c:pt idx="36">
                    <c:v>T3</c:v>
                  </c:pt>
                  <c:pt idx="37">
                    <c:v>T4</c:v>
                  </c:pt>
                  <c:pt idx="38">
                    <c:v>T1</c:v>
                  </c:pt>
                  <c:pt idx="39">
                    <c:v>T2</c:v>
                  </c:pt>
                  <c:pt idx="40">
                    <c:v>T3</c:v>
                  </c:pt>
                  <c:pt idx="41">
                    <c:v>T4</c:v>
                  </c:pt>
                  <c:pt idx="42">
                    <c:v>T1</c:v>
                  </c:pt>
                  <c:pt idx="43">
                    <c:v>T2</c:v>
                  </c:pt>
                  <c:pt idx="44">
                    <c:v>T3</c:v>
                  </c:pt>
                  <c:pt idx="45">
                    <c:v>T4</c:v>
                  </c:pt>
                  <c:pt idx="46">
                    <c:v>T1</c:v>
                  </c:pt>
                  <c:pt idx="47">
                    <c:v>T2</c:v>
                  </c:pt>
                  <c:pt idx="48">
                    <c:v>T3</c:v>
                  </c:pt>
                  <c:pt idx="49">
                    <c:v>T4</c:v>
                  </c:pt>
                </c:lvl>
                <c:lvl>
                  <c:pt idx="2">
                    <c:v>2016</c:v>
                  </c:pt>
                  <c:pt idx="6">
                    <c:v>2017</c:v>
                  </c:pt>
                  <c:pt idx="10">
                    <c:v>2018</c:v>
                  </c:pt>
                  <c:pt idx="14">
                    <c:v>2019</c:v>
                  </c:pt>
                  <c:pt idx="18">
                    <c:v>2020</c:v>
                  </c:pt>
                  <c:pt idx="22">
                    <c:v>2021</c:v>
                  </c:pt>
                  <c:pt idx="26">
                    <c:v>2022</c:v>
                  </c:pt>
                  <c:pt idx="30">
                    <c:v>2023</c:v>
                  </c:pt>
                  <c:pt idx="34">
                    <c:v>2024</c:v>
                  </c:pt>
                  <c:pt idx="38">
                    <c:v>2025</c:v>
                  </c:pt>
                  <c:pt idx="42">
                    <c:v>2026</c:v>
                  </c:pt>
                  <c:pt idx="46">
                    <c:v>2027</c:v>
                  </c:pt>
                </c:lvl>
              </c:multiLvlStrCache>
            </c:multiLvlStrRef>
          </c:cat>
          <c:val>
            <c:numRef>
              <c:f>Données!$H$143:$H$183</c:f>
              <c:numCache>
                <c:formatCode>#\ ##0.0</c:formatCode>
                <c:ptCount val="41"/>
                <c:pt idx="0">
                  <c:v>11.1</c:v>
                </c:pt>
                <c:pt idx="1">
                  <c:v>11</c:v>
                </c:pt>
                <c:pt idx="2">
                  <c:v>10.9</c:v>
                </c:pt>
                <c:pt idx="3">
                  <c:v>10.7</c:v>
                </c:pt>
                <c:pt idx="4">
                  <c:v>10.6</c:v>
                </c:pt>
                <c:pt idx="5">
                  <c:v>10.9</c:v>
                </c:pt>
                <c:pt idx="6">
                  <c:v>10.4</c:v>
                </c:pt>
                <c:pt idx="7">
                  <c:v>10.3</c:v>
                </c:pt>
                <c:pt idx="8">
                  <c:v>10.199999999999999</c:v>
                </c:pt>
                <c:pt idx="9">
                  <c:v>9.8000000000000007</c:v>
                </c:pt>
                <c:pt idx="10">
                  <c:v>10.1</c:v>
                </c:pt>
                <c:pt idx="11">
                  <c:v>9.9</c:v>
                </c:pt>
                <c:pt idx="12">
                  <c:v>9.6999999999999993</c:v>
                </c:pt>
                <c:pt idx="13">
                  <c:v>9.5</c:v>
                </c:pt>
                <c:pt idx="14">
                  <c:v>9.6</c:v>
                </c:pt>
                <c:pt idx="15">
                  <c:v>9.1999999999999993</c:v>
                </c:pt>
                <c:pt idx="16">
                  <c:v>9</c:v>
                </c:pt>
                <c:pt idx="17">
                  <c:v>8.6999999999999993</c:v>
                </c:pt>
                <c:pt idx="18">
                  <c:v>8.3000000000000007</c:v>
                </c:pt>
                <c:pt idx="19">
                  <c:v>7.8</c:v>
                </c:pt>
                <c:pt idx="20">
                  <c:v>9.4</c:v>
                </c:pt>
                <c:pt idx="21">
                  <c:v>8.3000000000000007</c:v>
                </c:pt>
                <c:pt idx="22">
                  <c:v>8.4</c:v>
                </c:pt>
                <c:pt idx="23">
                  <c:v>8.5</c:v>
                </c:pt>
                <c:pt idx="24">
                  <c:v>8.1</c:v>
                </c:pt>
                <c:pt idx="25">
                  <c:v>7.5</c:v>
                </c:pt>
                <c:pt idx="26">
                  <c:v>7.4</c:v>
                </c:pt>
                <c:pt idx="27">
                  <c:v>7.4</c:v>
                </c:pt>
                <c:pt idx="28">
                  <c:v>7.3</c:v>
                </c:pt>
                <c:pt idx="29">
                  <c:v>7.2</c:v>
                </c:pt>
                <c:pt idx="30">
                  <c:v>7.1</c:v>
                </c:pt>
                <c:pt idx="31">
                  <c:v>7.2</c:v>
                </c:pt>
                <c:pt idx="32">
                  <c:v>7.4</c:v>
                </c:pt>
                <c:pt idx="33">
                  <c:v>7.4</c:v>
                </c:pt>
                <c:pt idx="34">
                  <c:v>7.4</c:v>
                </c:pt>
                <c:pt idx="35">
                  <c:v>7.1</c:v>
                </c:pt>
                <c:pt idx="36">
                  <c:v>7.2</c:v>
                </c:pt>
                <c:pt idx="37">
                  <c:v>7.1</c:v>
                </c:pt>
                <c:pt idx="38">
                  <c:v>7.2</c:v>
                </c:pt>
                <c:pt idx="39">
                  <c:v>7.3</c:v>
                </c:pt>
                <c:pt idx="40">
                  <c:v>7.5</c:v>
                </c:pt>
              </c:numCache>
            </c:numRef>
          </c:val>
          <c:smooth val="0"/>
          <c:extLst>
            <c:ext xmlns:c16="http://schemas.microsoft.com/office/drawing/2014/chart" uri="{C3380CC4-5D6E-409C-BE32-E72D297353CC}">
              <c16:uniqueId val="{00000002-A8E7-45CD-8AAC-BDFCAABE3590}"/>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2154-45E0-9AFD-F919FD32958A}"/>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2154-45E0-9AFD-F919FD32958A}"/>
              </c:ext>
            </c:extLst>
          </c:dPt>
          <c:dPt>
            <c:idx val="3"/>
            <c:invertIfNegative val="0"/>
            <c:bubble3D val="0"/>
            <c:spPr>
              <a:solidFill>
                <a:srgbClr val="92D050"/>
              </a:solidFill>
            </c:spPr>
            <c:extLst>
              <c:ext xmlns:c16="http://schemas.microsoft.com/office/drawing/2014/chart" uri="{C3380CC4-5D6E-409C-BE32-E72D297353CC}">
                <c16:uniqueId val="{00000004-2154-45E0-9AFD-F919FD32958A}"/>
              </c:ext>
            </c:extLst>
          </c:dPt>
          <c:dPt>
            <c:idx val="4"/>
            <c:invertIfNegative val="0"/>
            <c:bubble3D val="0"/>
            <c:spPr>
              <a:solidFill>
                <a:srgbClr val="0070C0"/>
              </a:solidFill>
            </c:spPr>
            <c:extLst>
              <c:ext xmlns:c16="http://schemas.microsoft.com/office/drawing/2014/chart" uri="{C3380CC4-5D6E-409C-BE32-E72D297353CC}">
                <c16:uniqueId val="{00000006-2154-45E0-9AFD-F919FD32958A}"/>
              </c:ext>
            </c:extLst>
          </c:dPt>
          <c:dPt>
            <c:idx val="5"/>
            <c:invertIfNegative val="0"/>
            <c:bubble3D val="0"/>
            <c:extLst>
              <c:ext xmlns:c16="http://schemas.microsoft.com/office/drawing/2014/chart" uri="{C3380CC4-5D6E-409C-BE32-E72D297353CC}">
                <c16:uniqueId val="{00000007-2154-45E0-9AFD-F919FD32958A}"/>
              </c:ext>
            </c:extLst>
          </c:dPt>
          <c:dPt>
            <c:idx val="6"/>
            <c:invertIfNegative val="0"/>
            <c:bubble3D val="0"/>
            <c:extLst>
              <c:ext xmlns:c16="http://schemas.microsoft.com/office/drawing/2014/chart" uri="{C3380CC4-5D6E-409C-BE32-E72D297353CC}">
                <c16:uniqueId val="{00000008-2154-45E0-9AFD-F919FD32958A}"/>
              </c:ext>
            </c:extLst>
          </c:dPt>
          <c:dPt>
            <c:idx val="7"/>
            <c:invertIfNegative val="0"/>
            <c:bubble3D val="0"/>
            <c:extLst>
              <c:ext xmlns:c16="http://schemas.microsoft.com/office/drawing/2014/chart" uri="{C3380CC4-5D6E-409C-BE32-E72D297353CC}">
                <c16:uniqueId val="{00000009-2154-45E0-9AFD-F919FD32958A}"/>
              </c:ext>
            </c:extLst>
          </c:dPt>
          <c:dPt>
            <c:idx val="8"/>
            <c:invertIfNegative val="0"/>
            <c:bubble3D val="0"/>
            <c:extLst>
              <c:ext xmlns:c16="http://schemas.microsoft.com/office/drawing/2014/chart" uri="{C3380CC4-5D6E-409C-BE32-E72D297353CC}">
                <c16:uniqueId val="{0000000A-2154-45E0-9AFD-F919FD32958A}"/>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154-45E0-9AFD-F919FD32958A}"/>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54-45E0-9AFD-F919FD32958A}"/>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54-45E0-9AFD-F919FD32958A}"/>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graphiques_trim'!$G$59:$G$65</c:f>
              <c:strCache>
                <c:ptCount val="7"/>
                <c:pt idx="0">
                  <c:v>Hérault</c:v>
                </c:pt>
                <c:pt idx="1">
                  <c:v>Pas-de-Calais</c:v>
                </c:pt>
                <c:pt idx="2">
                  <c:v>Paca</c:v>
                </c:pt>
                <c:pt idx="3">
                  <c:v>Var</c:v>
                </c:pt>
                <c:pt idx="4">
                  <c:v>France métro.</c:v>
                </c:pt>
                <c:pt idx="5">
                  <c:v>Moselle</c:v>
                </c:pt>
                <c:pt idx="6">
                  <c:v>Finistère</c:v>
                </c:pt>
              </c:strCache>
            </c:strRef>
          </c:cat>
          <c:val>
            <c:numRef>
              <c:f>'données graphiques_trim'!$H$59:$H$65</c:f>
              <c:numCache>
                <c:formatCode>#\ ##0.0</c:formatCode>
                <c:ptCount val="7"/>
                <c:pt idx="0">
                  <c:v>10.6</c:v>
                </c:pt>
                <c:pt idx="1">
                  <c:v>8.6</c:v>
                </c:pt>
                <c:pt idx="2">
                  <c:v>8.1999999999999993</c:v>
                </c:pt>
                <c:pt idx="3">
                  <c:v>7.5</c:v>
                </c:pt>
                <c:pt idx="4">
                  <c:v>7.5</c:v>
                </c:pt>
                <c:pt idx="5">
                  <c:v>7.2</c:v>
                </c:pt>
                <c:pt idx="6">
                  <c:v>6.6</c:v>
                </c:pt>
              </c:numCache>
            </c:numRef>
          </c:val>
          <c:extLst>
            <c:ext xmlns:c16="http://schemas.microsoft.com/office/drawing/2014/chart" uri="{C3380CC4-5D6E-409C-BE32-E72D297353CC}">
              <c16:uniqueId val="{0000000C-2154-45E0-9AFD-F919FD32958A}"/>
            </c:ext>
          </c:extLst>
        </c:ser>
        <c:dLbls>
          <c:showLegendKey val="0"/>
          <c:showVal val="0"/>
          <c:showCatName val="0"/>
          <c:showSerName val="0"/>
          <c:showPercent val="0"/>
          <c:showBubbleSize val="0"/>
        </c:dLbls>
        <c:gapWidth val="150"/>
        <c:axId val="1645366912"/>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graphiques_trim'!$G$59:$G$65</c:f>
              <c:strCache>
                <c:ptCount val="7"/>
                <c:pt idx="0">
                  <c:v>Hérault</c:v>
                </c:pt>
                <c:pt idx="1">
                  <c:v>Pas-de-Calais</c:v>
                </c:pt>
                <c:pt idx="2">
                  <c:v>Paca</c:v>
                </c:pt>
                <c:pt idx="3">
                  <c:v>Var</c:v>
                </c:pt>
                <c:pt idx="4">
                  <c:v>France métro.</c:v>
                </c:pt>
                <c:pt idx="5">
                  <c:v>Moselle</c:v>
                </c:pt>
                <c:pt idx="6">
                  <c:v>Finistère</c:v>
                </c:pt>
              </c:strCache>
            </c:strRef>
          </c:xVal>
          <c:yVal>
            <c:numRef>
              <c:f>'données graphiques_trim'!$J$59:$J$65</c:f>
              <c:numCache>
                <c:formatCode>#\ ##0.0</c:formatCode>
                <c:ptCount val="7"/>
                <c:pt idx="0">
                  <c:v>0.29999999999999893</c:v>
                </c:pt>
                <c:pt idx="1">
                  <c:v>9.9999999999999645E-2</c:v>
                </c:pt>
                <c:pt idx="2">
                  <c:v>0.19999999999999929</c:v>
                </c:pt>
                <c:pt idx="3">
                  <c:v>0.20000000000000018</c:v>
                </c:pt>
                <c:pt idx="4">
                  <c:v>9.9999999999999645E-2</c:v>
                </c:pt>
                <c:pt idx="5">
                  <c:v>0.10000000000000053</c:v>
                </c:pt>
                <c:pt idx="6">
                  <c:v>0.29999999999999982</c:v>
                </c:pt>
              </c:numCache>
            </c:numRef>
          </c:yVal>
          <c:smooth val="0"/>
          <c:extLst>
            <c:ext xmlns:c16="http://schemas.microsoft.com/office/drawing/2014/chart" uri="{C3380CC4-5D6E-409C-BE32-E72D297353CC}">
              <c16:uniqueId val="{0000000D-2154-45E0-9AFD-F919FD32958A}"/>
            </c:ext>
          </c:extLst>
        </c:ser>
        <c:dLbls>
          <c:showLegendKey val="0"/>
          <c:showVal val="0"/>
          <c:showCatName val="0"/>
          <c:showSerName val="0"/>
          <c:showPercent val="0"/>
          <c:showBubbleSize val="0"/>
        </c:dLbls>
        <c:axId val="3"/>
        <c:axId val="4"/>
      </c:scatterChart>
      <c:catAx>
        <c:axId val="1645366912"/>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1645366912"/>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30000000000000004"/>
          <c:min val="0.1"/>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264229007137519E-2"/>
          <c:y val="0.12274043209387558"/>
          <c:w val="0.90099174329481169"/>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au T4</a:t>
            </a:r>
            <a:r>
              <a:rPr lang="fr-FR" sz="1100" b="0" i="1" u="none" strike="noStrike" kern="1200" baseline="0">
                <a:solidFill>
                  <a:sysClr val="windowText" lastClr="000000"/>
                </a:solidFill>
              </a:rPr>
              <a:t> 2021</a:t>
            </a:r>
            <a:r>
              <a:rPr lang="fr-FR" sz="1100" b="0" i="1"/>
              <a:t>)</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strRef>
              <c:f>RSA!$A$62:$A$107</c:f>
              <c:strCache>
                <c:ptCount val="46"/>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strCache>
            </c:strRef>
          </c:cat>
          <c:val>
            <c:numRef>
              <c:f>RSA!$AW$62:$AW$107</c:f>
              <c:numCache>
                <c:formatCode>0.0</c:formatCode>
                <c:ptCount val="46"/>
                <c:pt idx="0">
                  <c:v>100</c:v>
                </c:pt>
                <c:pt idx="1">
                  <c:v>99.548600662052365</c:v>
                </c:pt>
                <c:pt idx="2">
                  <c:v>99.187481191694246</c:v>
                </c:pt>
                <c:pt idx="3">
                  <c:v>99.48841408365935</c:v>
                </c:pt>
                <c:pt idx="4">
                  <c:v>99.187481191694246</c:v>
                </c:pt>
                <c:pt idx="5">
                  <c:v>98.766175142943126</c:v>
                </c:pt>
                <c:pt idx="6">
                  <c:v>97.953656334637373</c:v>
                </c:pt>
                <c:pt idx="7">
                  <c:v>96.990671080349074</c:v>
                </c:pt>
                <c:pt idx="8">
                  <c:v>96.719831477580499</c:v>
                </c:pt>
                <c:pt idx="9">
                  <c:v>97.682816731868797</c:v>
                </c:pt>
                <c:pt idx="10">
                  <c:v>98.976828167318686</c:v>
                </c:pt>
                <c:pt idx="11">
                  <c:v>100.3310261811616</c:v>
                </c:pt>
                <c:pt idx="12">
                  <c:v>100.21065302437557</c:v>
                </c:pt>
                <c:pt idx="13">
                  <c:v>100.24074631357207</c:v>
                </c:pt>
                <c:pt idx="14">
                  <c:v>99.638880529641895</c:v>
                </c:pt>
                <c:pt idx="15">
                  <c:v>99.247667770087261</c:v>
                </c:pt>
                <c:pt idx="16">
                  <c:v>99.247667770087261</c:v>
                </c:pt>
                <c:pt idx="17">
                  <c:v>98.465242250978037</c:v>
                </c:pt>
                <c:pt idx="18">
                  <c:v>97.502256996689738</c:v>
                </c:pt>
                <c:pt idx="19">
                  <c:v>96.689738188383984</c:v>
                </c:pt>
                <c:pt idx="20">
                  <c:v>95.786939512488715</c:v>
                </c:pt>
                <c:pt idx="21">
                  <c:v>95.84712609088173</c:v>
                </c:pt>
                <c:pt idx="22">
                  <c:v>97.381883839903708</c:v>
                </c:pt>
                <c:pt idx="23">
                  <c:v>98.555522118567566</c:v>
                </c:pt>
                <c:pt idx="24">
                  <c:v>98.555522118567566</c:v>
                </c:pt>
                <c:pt idx="25">
                  <c:v>98.645801986157096</c:v>
                </c:pt>
                <c:pt idx="26">
                  <c:v>98.104122780619917</c:v>
                </c:pt>
                <c:pt idx="27">
                  <c:v>97.411977129100208</c:v>
                </c:pt>
                <c:pt idx="28">
                  <c:v>97.050857658742089</c:v>
                </c:pt>
                <c:pt idx="29">
                  <c:v>96.749924766777013</c:v>
                </c:pt>
                <c:pt idx="30">
                  <c:v>96.448991874811924</c:v>
                </c:pt>
                <c:pt idx="31">
                  <c:v>95.93740595847126</c:v>
                </c:pt>
                <c:pt idx="32">
                  <c:v>94.974420704182975</c:v>
                </c:pt>
                <c:pt idx="33">
                  <c:v>94.91423412578996</c:v>
                </c:pt>
                <c:pt idx="34">
                  <c:v>94.703581101414386</c:v>
                </c:pt>
                <c:pt idx="35">
                  <c:v>95.154980439362021</c:v>
                </c:pt>
                <c:pt idx="36">
                  <c:v>95.12488715016552</c:v>
                </c:pt>
                <c:pt idx="37">
                  <c:v>95.576286488113155</c:v>
                </c:pt>
                <c:pt idx="38">
                  <c:v>96.208245561239849</c:v>
                </c:pt>
                <c:pt idx="39">
                  <c:v>96.719831477580499</c:v>
                </c:pt>
                <c:pt idx="40">
                  <c:v>97.050857658742089</c:v>
                </c:pt>
                <c:pt idx="41">
                  <c:v>97.592536864279268</c:v>
                </c:pt>
                <c:pt idx="42">
                  <c:v>96.057779115257304</c:v>
                </c:pt>
                <c:pt idx="43">
                  <c:v>93.409569665964483</c:v>
                </c:pt>
                <c:pt idx="44">
                  <c:v>90.219681011134512</c:v>
                </c:pt>
                <c:pt idx="45">
                  <c:v>90.219681011134512</c:v>
                </c:pt>
              </c:numCache>
            </c:numRef>
          </c:val>
          <c:smooth val="0"/>
          <c:extLst>
            <c:ext xmlns:c16="http://schemas.microsoft.com/office/drawing/2014/chart" uri="{C3380CC4-5D6E-409C-BE32-E72D297353CC}">
              <c16:uniqueId val="{00000000-52B1-47E2-B6D5-F07A6079E41F}"/>
            </c:ext>
          </c:extLst>
        </c:ser>
        <c:ser>
          <c:idx val="0"/>
          <c:order val="1"/>
          <c:tx>
            <c:v>ASS**</c:v>
          </c:tx>
          <c:marker>
            <c:symbol val="none"/>
          </c:marker>
          <c:cat>
            <c:strRef>
              <c:f>RSA!$A$62:$A$107</c:f>
              <c:strCache>
                <c:ptCount val="46"/>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strCache>
            </c:strRef>
          </c:cat>
          <c:val>
            <c:numRef>
              <c:f>ASS!$AV$62:$AV$106</c:f>
              <c:numCache>
                <c:formatCode>0.0</c:formatCode>
                <c:ptCount val="45"/>
                <c:pt idx="0">
                  <c:v>100</c:v>
                </c:pt>
                <c:pt idx="1">
                  <c:v>99.280575539568346</c:v>
                </c:pt>
                <c:pt idx="2">
                  <c:v>99.760191846522787</c:v>
                </c:pt>
                <c:pt idx="3">
                  <c:v>100</c:v>
                </c:pt>
                <c:pt idx="4">
                  <c:v>97.601918465227826</c:v>
                </c:pt>
                <c:pt idx="5">
                  <c:v>96.163069544364504</c:v>
                </c:pt>
                <c:pt idx="6">
                  <c:v>93.525179856115102</c:v>
                </c:pt>
                <c:pt idx="7">
                  <c:v>91.366906474820141</c:v>
                </c:pt>
                <c:pt idx="8">
                  <c:v>90.407673860911274</c:v>
                </c:pt>
                <c:pt idx="9">
                  <c:v>86.810551558753005</c:v>
                </c:pt>
                <c:pt idx="10">
                  <c:v>86.810551558753005</c:v>
                </c:pt>
                <c:pt idx="11">
                  <c:v>86.570743405275778</c:v>
                </c:pt>
                <c:pt idx="12">
                  <c:v>86.570743405275778</c:v>
                </c:pt>
                <c:pt idx="13">
                  <c:v>85.851318944844124</c:v>
                </c:pt>
                <c:pt idx="14">
                  <c:v>85.851318944844124</c:v>
                </c:pt>
                <c:pt idx="15">
                  <c:v>83.932853717026376</c:v>
                </c:pt>
                <c:pt idx="16">
                  <c:v>82.494004796163068</c:v>
                </c:pt>
                <c:pt idx="17">
                  <c:v>81.294964028776988</c:v>
                </c:pt>
                <c:pt idx="18">
                  <c:v>79.616306954436453</c:v>
                </c:pt>
                <c:pt idx="19">
                  <c:v>80.335731414868107</c:v>
                </c:pt>
                <c:pt idx="20">
                  <c:v>80.335731414868107</c:v>
                </c:pt>
                <c:pt idx="21">
                  <c:v>78.177458033573146</c:v>
                </c:pt>
                <c:pt idx="22">
                  <c:v>79.376498800959226</c:v>
                </c:pt>
                <c:pt idx="23">
                  <c:v>79.856115107913666</c:v>
                </c:pt>
                <c:pt idx="24">
                  <c:v>80.815347721822533</c:v>
                </c:pt>
                <c:pt idx="25">
                  <c:v>81.294964028776988</c:v>
                </c:pt>
                <c:pt idx="26">
                  <c:v>80.095923261390894</c:v>
                </c:pt>
                <c:pt idx="27">
                  <c:v>79.856115107913666</c:v>
                </c:pt>
                <c:pt idx="28">
                  <c:v>78.657074340527572</c:v>
                </c:pt>
                <c:pt idx="29">
                  <c:v>80.335731414868107</c:v>
                </c:pt>
                <c:pt idx="30">
                  <c:v>81.055155875299761</c:v>
                </c:pt>
                <c:pt idx="31">
                  <c:v>81.774580335731414</c:v>
                </c:pt>
                <c:pt idx="32">
                  <c:v>81.774580335731414</c:v>
                </c:pt>
                <c:pt idx="33">
                  <c:v>81.294964028776988</c:v>
                </c:pt>
                <c:pt idx="34">
                  <c:v>82.494004796163068</c:v>
                </c:pt>
                <c:pt idx="35">
                  <c:v>85.611510791366911</c:v>
                </c:pt>
                <c:pt idx="36">
                  <c:v>89.208633093525179</c:v>
                </c:pt>
                <c:pt idx="37">
                  <c:v>91.846522781774581</c:v>
                </c:pt>
                <c:pt idx="38">
                  <c:v>93.285371702637889</c:v>
                </c:pt>
                <c:pt idx="39">
                  <c:v>95.203836930455637</c:v>
                </c:pt>
                <c:pt idx="40">
                  <c:v>93.764988009592329</c:v>
                </c:pt>
                <c:pt idx="41">
                  <c:v>92.326139088729022</c:v>
                </c:pt>
                <c:pt idx="42">
                  <c:v>91.846522781774581</c:v>
                </c:pt>
                <c:pt idx="43">
                  <c:v>96.642685851318944</c:v>
                </c:pt>
                <c:pt idx="44">
                  <c:v>99.520383693045574</c:v>
                </c:pt>
              </c:numCache>
            </c:numRef>
          </c:val>
          <c:smooth val="0"/>
          <c:extLst>
            <c:ext xmlns:c16="http://schemas.microsoft.com/office/drawing/2014/chart" uri="{C3380CC4-5D6E-409C-BE32-E72D297353CC}">
              <c16:uniqueId val="{00000001-52B1-47E2-B6D5-F07A6079E41F}"/>
            </c:ext>
          </c:extLst>
        </c:ser>
        <c:ser>
          <c:idx val="3"/>
          <c:order val="2"/>
          <c:tx>
            <c:v>PA</c:v>
          </c:tx>
          <c:marker>
            <c:symbol val="none"/>
          </c:marker>
          <c:cat>
            <c:strRef>
              <c:f>RSA!$A$62:$A$107</c:f>
              <c:strCache>
                <c:ptCount val="46"/>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pt idx="45">
                  <c:v>T3
2025</c:v>
                </c:pt>
              </c:strCache>
            </c:strRef>
          </c:cat>
          <c:val>
            <c:numRef>
              <c:f>PA!$AV$62:$AV$107</c:f>
              <c:numCache>
                <c:formatCode>0.0</c:formatCode>
                <c:ptCount val="46"/>
                <c:pt idx="0">
                  <c:v>100</c:v>
                </c:pt>
                <c:pt idx="1">
                  <c:v>98.766519823788542</c:v>
                </c:pt>
                <c:pt idx="2">
                  <c:v>97.595972309628692</c:v>
                </c:pt>
                <c:pt idx="3">
                  <c:v>97.369414726242923</c:v>
                </c:pt>
                <c:pt idx="4">
                  <c:v>96.777847702957828</c:v>
                </c:pt>
                <c:pt idx="5">
                  <c:v>97.369414726242923</c:v>
                </c:pt>
                <c:pt idx="6">
                  <c:v>97.960981749528003</c:v>
                </c:pt>
                <c:pt idx="7">
                  <c:v>98.665827564505975</c:v>
                </c:pt>
                <c:pt idx="8">
                  <c:v>100.02517306482063</c:v>
                </c:pt>
                <c:pt idx="9">
                  <c:v>101.64883574575205</c:v>
                </c:pt>
                <c:pt idx="10">
                  <c:v>102.45437382001259</c:v>
                </c:pt>
                <c:pt idx="11">
                  <c:v>103.33543108873506</c:v>
                </c:pt>
                <c:pt idx="12">
                  <c:v>103.02076777847704</c:v>
                </c:pt>
                <c:pt idx="13">
                  <c:v>102.44178728760227</c:v>
                </c:pt>
                <c:pt idx="14">
                  <c:v>101.47262429200757</c:v>
                </c:pt>
                <c:pt idx="15">
                  <c:v>101.1453744493392</c:v>
                </c:pt>
                <c:pt idx="16">
                  <c:v>100.3020767778477</c:v>
                </c:pt>
                <c:pt idx="17">
                  <c:v>100.65449968533669</c:v>
                </c:pt>
                <c:pt idx="18">
                  <c:v>101.22089364380113</c:v>
                </c:pt>
                <c:pt idx="19">
                  <c:v>100.7174323473883</c:v>
                </c:pt>
                <c:pt idx="20">
                  <c:v>101.33417243549403</c:v>
                </c:pt>
                <c:pt idx="21">
                  <c:v>101.88797986154813</c:v>
                </c:pt>
                <c:pt idx="22">
                  <c:v>101.54814348646948</c:v>
                </c:pt>
                <c:pt idx="23">
                  <c:v>101.37193203272498</c:v>
                </c:pt>
                <c:pt idx="24">
                  <c:v>100.56639395846445</c:v>
                </c:pt>
                <c:pt idx="25">
                  <c:v>98.967904342353691</c:v>
                </c:pt>
                <c:pt idx="26">
                  <c:v>97.784770295783503</c:v>
                </c:pt>
                <c:pt idx="27">
                  <c:v>96.89112649465072</c:v>
                </c:pt>
                <c:pt idx="28">
                  <c:v>96.085588420390181</c:v>
                </c:pt>
                <c:pt idx="29">
                  <c:v>96.601636249213342</c:v>
                </c:pt>
                <c:pt idx="30">
                  <c:v>97.747010698552543</c:v>
                </c:pt>
                <c:pt idx="31">
                  <c:v>99.660163624921339</c:v>
                </c:pt>
                <c:pt idx="32">
                  <c:v>101.24606670862177</c:v>
                </c:pt>
                <c:pt idx="33">
                  <c:v>102.63058527375708</c:v>
                </c:pt>
                <c:pt idx="34">
                  <c:v>103.32284455632472</c:v>
                </c:pt>
                <c:pt idx="35">
                  <c:v>103.63750786658275</c:v>
                </c:pt>
                <c:pt idx="36">
                  <c:v>104.27942101950913</c:v>
                </c:pt>
                <c:pt idx="37">
                  <c:v>104.04027690371302</c:v>
                </c:pt>
                <c:pt idx="38">
                  <c:v>102.78162366268093</c:v>
                </c:pt>
                <c:pt idx="39">
                  <c:v>100.46570169918188</c:v>
                </c:pt>
                <c:pt idx="40">
                  <c:v>98.363750786658272</c:v>
                </c:pt>
                <c:pt idx="41">
                  <c:v>97.583385777218382</c:v>
                </c:pt>
                <c:pt idx="42">
                  <c:v>98.023914411579611</c:v>
                </c:pt>
                <c:pt idx="43">
                  <c:v>98.439269981120205</c:v>
                </c:pt>
                <c:pt idx="44">
                  <c:v>99.446192573945879</c:v>
                </c:pt>
                <c:pt idx="45">
                  <c:v>100.40276903713028</c:v>
                </c:pt>
              </c:numCache>
            </c:numRef>
          </c:val>
          <c:smooth val="0"/>
          <c:extLst>
            <c:ext xmlns:c16="http://schemas.microsoft.com/office/drawing/2014/chart" uri="{C3380CC4-5D6E-409C-BE32-E72D297353CC}">
              <c16:uniqueId val="{00000002-52B1-47E2-B6D5-F07A6079E41F}"/>
            </c:ext>
          </c:extLst>
        </c:ser>
        <c:dLbls>
          <c:showLegendKey val="0"/>
          <c:showVal val="0"/>
          <c:showCatName val="0"/>
          <c:showSerName val="0"/>
          <c:showPercent val="0"/>
          <c:showBubbleSize val="0"/>
        </c:dLbls>
        <c:smooth val="0"/>
        <c:axId val="231151872"/>
        <c:axId val="231161856"/>
      </c:lineChart>
      <c:catAx>
        <c:axId val="231151872"/>
        <c:scaling>
          <c:orientation val="minMax"/>
          <c:min val="1"/>
        </c:scaling>
        <c:delete val="0"/>
        <c:axPos val="b"/>
        <c:majorGridlines/>
        <c:numFmt formatCode="General" sourceLinked="1"/>
        <c:majorTickMark val="out"/>
        <c:minorTickMark val="none"/>
        <c:tickLblPos val="low"/>
        <c:spPr>
          <a:ln w="19050"/>
        </c:spPr>
        <c:txPr>
          <a:bodyPr/>
          <a:lstStyle/>
          <a:p>
            <a:pPr>
              <a:defRPr sz="1000" baseline="0"/>
            </a:pPr>
            <a:endParaRPr lang="fr-FR"/>
          </a:p>
        </c:txPr>
        <c:crossAx val="231161856"/>
        <c:crossesAt val="100"/>
        <c:auto val="1"/>
        <c:lblAlgn val="ctr"/>
        <c:lblOffset val="100"/>
        <c:tickMarkSkip val="3"/>
        <c:noMultiLvlLbl val="1"/>
      </c:catAx>
      <c:valAx>
        <c:axId val="231161856"/>
        <c:scaling>
          <c:orientation val="minMax"/>
          <c:max val="108"/>
          <c:min val="76"/>
        </c:scaling>
        <c:delete val="0"/>
        <c:axPos val="l"/>
        <c:majorGridlines/>
        <c:numFmt formatCode="0" sourceLinked="0"/>
        <c:majorTickMark val="out"/>
        <c:minorTickMark val="none"/>
        <c:tickLblPos val="low"/>
        <c:crossAx val="231151872"/>
        <c:crossesAt val="43862"/>
        <c:crossBetween val="midCat"/>
        <c:majorUnit val="4"/>
      </c:valAx>
      <c:spPr>
        <a:ln>
          <a:solidFill>
            <a:schemeClr val="tx1">
              <a:tint val="75000"/>
            </a:schemeClr>
          </a:solidFill>
        </a:ln>
      </c:spPr>
    </c:plotArea>
    <c:legend>
      <c:legendPos val="b"/>
      <c:layout>
        <c:manualLayout>
          <c:xMode val="edge"/>
          <c:yMode val="edge"/>
          <c:x val="0.27513835170603679"/>
          <c:y val="0.76977358910298455"/>
          <c:w val="0.3981703727034121"/>
          <c:h val="6.135000300534952E-2"/>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kern="1200" spc="0" baseline="0" dirty="0">
                <a:solidFill>
                  <a:srgbClr val="000000"/>
                </a:solidFill>
                <a:latin typeface="Calibri"/>
              </a:rPr>
              <a:t>Evolution du cumul annuel glissant des créations d'entreprises </a:t>
            </a:r>
          </a:p>
          <a:p>
            <a:pPr>
              <a:defRPr/>
            </a:pPr>
            <a:r>
              <a:rPr lang="fr-FR" sz="1000" b="0" i="1" u="none" strike="noStrike" kern="1200" spc="0" baseline="0" dirty="0">
                <a:solidFill>
                  <a:srgbClr val="000000"/>
                </a:solidFill>
                <a:latin typeface="Calibri"/>
              </a:rPr>
              <a:t>(données brutes,  base 100 au 1</a:t>
            </a:r>
            <a:r>
              <a:rPr lang="fr-FR" sz="1000" b="0" i="1" u="none" strike="noStrike" kern="1200" spc="0" baseline="30000" dirty="0">
                <a:solidFill>
                  <a:srgbClr val="000000"/>
                </a:solidFill>
                <a:latin typeface="Calibri"/>
              </a:rPr>
              <a:t>er </a:t>
            </a:r>
            <a:r>
              <a:rPr lang="fr-FR" sz="1000" b="0" i="1" u="none" strike="noStrike" kern="1200" spc="0" baseline="0" dirty="0">
                <a:solidFill>
                  <a:srgbClr val="000000"/>
                </a:solidFill>
                <a:latin typeface="Calibri"/>
              </a:rPr>
              <a:t>trimestre 2015 )</a:t>
            </a:r>
          </a:p>
        </c:rich>
      </c:tx>
      <c:layout>
        <c:manualLayout>
          <c:xMode val="edge"/>
          <c:yMode val="edge"/>
          <c:x val="0.21786639343918568"/>
          <c:y val="2.02331097686805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0918923802737791E-2"/>
          <c:y val="0.24729020639798646"/>
          <c:w val="0.92942066234906906"/>
          <c:h val="0.52392569192019056"/>
        </c:manualLayout>
      </c:layout>
      <c:lineChart>
        <c:grouping val="standard"/>
        <c:varyColors val="0"/>
        <c:ser>
          <c:idx val="3"/>
          <c:order val="0"/>
          <c:tx>
            <c:v>Total Var</c:v>
          </c:tx>
          <c:spPr>
            <a:ln w="28575" cap="rnd">
              <a:solidFill>
                <a:schemeClr val="tx2">
                  <a:lumMod val="75000"/>
                  <a:lumOff val="25000"/>
                </a:schemeClr>
              </a:solidFill>
              <a:round/>
            </a:ln>
            <a:effectLst/>
          </c:spPr>
          <c:marker>
            <c:symbol val="none"/>
          </c:marker>
          <c:cat>
            <c:multiLvlStrRef>
              <c:f>'Cumul annuel'!$A$10:$B$52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annuel'!$AD$10:$AD$52</c:f>
              <c:numCache>
                <c:formatCode>0.0</c:formatCode>
                <c:ptCount val="43"/>
                <c:pt idx="0">
                  <c:v>100</c:v>
                </c:pt>
                <c:pt idx="1">
                  <c:v>98.885727833096254</c:v>
                </c:pt>
                <c:pt idx="2">
                  <c:v>98.411569464201037</c:v>
                </c:pt>
                <c:pt idx="3">
                  <c:v>97.88209261893472</c:v>
                </c:pt>
                <c:pt idx="4">
                  <c:v>99.636478583847008</c:v>
                </c:pt>
                <c:pt idx="5">
                  <c:v>102.16532321795479</c:v>
                </c:pt>
                <c:pt idx="6">
                  <c:v>101.12217480638532</c:v>
                </c:pt>
                <c:pt idx="7">
                  <c:v>101.35135135135135</c:v>
                </c:pt>
                <c:pt idx="8">
                  <c:v>100.592697961119</c:v>
                </c:pt>
                <c:pt idx="9">
                  <c:v>100.43464517148728</c:v>
                </c:pt>
                <c:pt idx="10">
                  <c:v>102.63157894736842</c:v>
                </c:pt>
                <c:pt idx="11">
                  <c:v>105.75312154259522</c:v>
                </c:pt>
                <c:pt idx="12">
                  <c:v>110.20230757072862</c:v>
                </c:pt>
                <c:pt idx="13">
                  <c:v>114.54085664611979</c:v>
                </c:pt>
                <c:pt idx="14">
                  <c:v>116.73779042200094</c:v>
                </c:pt>
                <c:pt idx="15">
                  <c:v>118.73715821084244</c:v>
                </c:pt>
                <c:pt idx="16">
                  <c:v>122.64106211474632</c:v>
                </c:pt>
                <c:pt idx="17">
                  <c:v>125.04346451714872</c:v>
                </c:pt>
                <c:pt idx="18">
                  <c:v>128.3704757388968</c:v>
                </c:pt>
                <c:pt idx="19">
                  <c:v>133.79958906274695</c:v>
                </c:pt>
                <c:pt idx="20">
                  <c:v>132.98561719614349</c:v>
                </c:pt>
                <c:pt idx="21">
                  <c:v>126.71092144776355</c:v>
                </c:pt>
                <c:pt idx="22">
                  <c:v>133.91022601548917</c:v>
                </c:pt>
                <c:pt idx="23">
                  <c:v>138.62810178599651</c:v>
                </c:pt>
                <c:pt idx="24">
                  <c:v>147.89789789789788</c:v>
                </c:pt>
                <c:pt idx="25">
                  <c:v>166.93535640904062</c:v>
                </c:pt>
                <c:pt idx="26">
                  <c:v>165.512881302355</c:v>
                </c:pt>
                <c:pt idx="27">
                  <c:v>167.69400979927295</c:v>
                </c:pt>
                <c:pt idx="28">
                  <c:v>169.69337758811443</c:v>
                </c:pt>
                <c:pt idx="29">
                  <c:v>166.45329540066382</c:v>
                </c:pt>
                <c:pt idx="30">
                  <c:v>170.46783625730995</c:v>
                </c:pt>
                <c:pt idx="31">
                  <c:v>171.17117117117118</c:v>
                </c:pt>
                <c:pt idx="32">
                  <c:v>170.12012012012013</c:v>
                </c:pt>
                <c:pt idx="33">
                  <c:v>168.21558400505771</c:v>
                </c:pt>
                <c:pt idx="34">
                  <c:v>168.38944207365262</c:v>
                </c:pt>
                <c:pt idx="35">
                  <c:v>167.23565670934093</c:v>
                </c:pt>
                <c:pt idx="36">
                  <c:v>170.00948316737791</c:v>
                </c:pt>
                <c:pt idx="37">
                  <c:v>170.43622569938358</c:v>
                </c:pt>
                <c:pt idx="38">
                  <c:v>169.29824561403507</c:v>
                </c:pt>
                <c:pt idx="39">
                  <c:v>172.12739054844317</c:v>
                </c:pt>
                <c:pt idx="40">
                  <c:v>167.89157578631261</c:v>
                </c:pt>
                <c:pt idx="41">
                  <c:v>170.31768610715977</c:v>
                </c:pt>
                <c:pt idx="42">
                  <c:v>177.24830093251146</c:v>
                </c:pt>
              </c:numCache>
            </c:numRef>
          </c:val>
          <c:smooth val="0"/>
          <c:extLst>
            <c:ext xmlns:c16="http://schemas.microsoft.com/office/drawing/2014/chart" uri="{C3380CC4-5D6E-409C-BE32-E72D297353CC}">
              <c16:uniqueId val="{00000000-D23D-4227-9AF7-97DA49221E22}"/>
            </c:ext>
          </c:extLst>
        </c:ser>
        <c:ser>
          <c:idx val="1"/>
          <c:order val="1"/>
          <c:tx>
            <c:v>Var hors micro-entrepreneurs</c:v>
          </c:tx>
          <c:spPr>
            <a:ln w="28575" cap="rnd">
              <a:solidFill>
                <a:schemeClr val="tx2">
                  <a:lumMod val="75000"/>
                  <a:lumOff val="25000"/>
                </a:schemeClr>
              </a:solidFill>
              <a:prstDash val="dash"/>
              <a:round/>
            </a:ln>
            <a:effectLst/>
          </c:spPr>
          <c:marker>
            <c:symbol val="none"/>
          </c:marker>
          <c:cat>
            <c:multiLvlStrRef>
              <c:f>'Cumul annuel'!$A$10:$B$52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annuel'!$AC$10:$AC$52</c:f>
              <c:numCache>
                <c:formatCode>0.0</c:formatCode>
                <c:ptCount val="43"/>
                <c:pt idx="0">
                  <c:v>100</c:v>
                </c:pt>
                <c:pt idx="1">
                  <c:v>97.065637065637063</c:v>
                </c:pt>
                <c:pt idx="2">
                  <c:v>95.181467181467184</c:v>
                </c:pt>
                <c:pt idx="3">
                  <c:v>93.328185328185327</c:v>
                </c:pt>
                <c:pt idx="4">
                  <c:v>95.150579150579148</c:v>
                </c:pt>
                <c:pt idx="5">
                  <c:v>100.49420849420849</c:v>
                </c:pt>
                <c:pt idx="6">
                  <c:v>101.7915057915058</c:v>
                </c:pt>
                <c:pt idx="7">
                  <c:v>105.03474903474903</c:v>
                </c:pt>
                <c:pt idx="8">
                  <c:v>106.05405405405406</c:v>
                </c:pt>
                <c:pt idx="9">
                  <c:v>105.2046332046332</c:v>
                </c:pt>
                <c:pt idx="10">
                  <c:v>106.22393822393823</c:v>
                </c:pt>
                <c:pt idx="11">
                  <c:v>107.44401544401545</c:v>
                </c:pt>
                <c:pt idx="12">
                  <c:v>107.70656370656371</c:v>
                </c:pt>
                <c:pt idx="13">
                  <c:v>110.02316602316601</c:v>
                </c:pt>
                <c:pt idx="14">
                  <c:v>111.27413127413128</c:v>
                </c:pt>
                <c:pt idx="15">
                  <c:v>109.88416988416989</c:v>
                </c:pt>
                <c:pt idx="16">
                  <c:v>110.68725868725868</c:v>
                </c:pt>
                <c:pt idx="17">
                  <c:v>110.51737451737451</c:v>
                </c:pt>
                <c:pt idx="18">
                  <c:v>110.20849420849422</c:v>
                </c:pt>
                <c:pt idx="19">
                  <c:v>109.00386100386102</c:v>
                </c:pt>
                <c:pt idx="20">
                  <c:v>101.72972972972974</c:v>
                </c:pt>
                <c:pt idx="21">
                  <c:v>90.440154440154444</c:v>
                </c:pt>
                <c:pt idx="22">
                  <c:v>90.610038610038615</c:v>
                </c:pt>
                <c:pt idx="23">
                  <c:v>93.729729729729726</c:v>
                </c:pt>
                <c:pt idx="24">
                  <c:v>97.945945945945951</c:v>
                </c:pt>
                <c:pt idx="25">
                  <c:v>111.78378378378378</c:v>
                </c:pt>
                <c:pt idx="26">
                  <c:v>113.68339768339769</c:v>
                </c:pt>
                <c:pt idx="27">
                  <c:v>112.95752895752895</c:v>
                </c:pt>
                <c:pt idx="28">
                  <c:v>114.64092664092664</c:v>
                </c:pt>
                <c:pt idx="29">
                  <c:v>111.84555984555983</c:v>
                </c:pt>
                <c:pt idx="30">
                  <c:v>111.64478764478764</c:v>
                </c:pt>
                <c:pt idx="31">
                  <c:v>112.95752895752895</c:v>
                </c:pt>
                <c:pt idx="32">
                  <c:v>111.52123552123552</c:v>
                </c:pt>
                <c:pt idx="33">
                  <c:v>108.60231660231661</c:v>
                </c:pt>
                <c:pt idx="34">
                  <c:v>107.78378378378379</c:v>
                </c:pt>
                <c:pt idx="35">
                  <c:v>106.94980694980696</c:v>
                </c:pt>
                <c:pt idx="36">
                  <c:v>108.40154440154438</c:v>
                </c:pt>
                <c:pt idx="37">
                  <c:v>109.54440154440155</c:v>
                </c:pt>
                <c:pt idx="38">
                  <c:v>107.83011583011583</c:v>
                </c:pt>
                <c:pt idx="39">
                  <c:v>107.67567567567569</c:v>
                </c:pt>
                <c:pt idx="40">
                  <c:v>103.96911196911196</c:v>
                </c:pt>
                <c:pt idx="41">
                  <c:v>104.50965250965251</c:v>
                </c:pt>
                <c:pt idx="42">
                  <c:v>106.79536679536679</c:v>
                </c:pt>
              </c:numCache>
            </c:numRef>
          </c:val>
          <c:smooth val="0"/>
          <c:extLst>
            <c:ext xmlns:c16="http://schemas.microsoft.com/office/drawing/2014/chart" uri="{C3380CC4-5D6E-409C-BE32-E72D297353CC}">
              <c16:uniqueId val="{00000001-D23D-4227-9AF7-97DA49221E22}"/>
            </c:ext>
          </c:extLst>
        </c:ser>
        <c:ser>
          <c:idx val="2"/>
          <c:order val="2"/>
          <c:tx>
            <c:v>Total Provence-Alpes-Côte d'Azur</c:v>
          </c:tx>
          <c:spPr>
            <a:ln w="28575" cap="rnd">
              <a:solidFill>
                <a:schemeClr val="accent6"/>
              </a:solidFill>
              <a:round/>
            </a:ln>
            <a:effectLst/>
          </c:spPr>
          <c:marker>
            <c:symbol val="none"/>
          </c:marker>
          <c:cat>
            <c:multiLvlStrRef>
              <c:f>'Cumul annuel'!$A$10:$B$52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annuel'!$T$10:$T$52</c:f>
              <c:numCache>
                <c:formatCode>0.0</c:formatCode>
                <c:ptCount val="43"/>
                <c:pt idx="0">
                  <c:v>100</c:v>
                </c:pt>
                <c:pt idx="1">
                  <c:v>98.939875299434263</c:v>
                </c:pt>
                <c:pt idx="2">
                  <c:v>98.503253427566634</c:v>
                </c:pt>
                <c:pt idx="3">
                  <c:v>97.949406228232618</c:v>
                </c:pt>
                <c:pt idx="4">
                  <c:v>99.559980292553647</c:v>
                </c:pt>
                <c:pt idx="5">
                  <c:v>101.47975739453967</c:v>
                </c:pt>
                <c:pt idx="6">
                  <c:v>101.42029527191178</c:v>
                </c:pt>
                <c:pt idx="7">
                  <c:v>101.868809568305</c:v>
                </c:pt>
                <c:pt idx="8">
                  <c:v>102.61123664225889</c:v>
                </c:pt>
                <c:pt idx="9">
                  <c:v>102.6791933538336</c:v>
                </c:pt>
                <c:pt idx="10">
                  <c:v>105.0440869166341</c:v>
                </c:pt>
                <c:pt idx="11">
                  <c:v>108.72054501282682</c:v>
                </c:pt>
                <c:pt idx="12">
                  <c:v>113.93962046176584</c:v>
                </c:pt>
                <c:pt idx="13">
                  <c:v>119.25383530690949</c:v>
                </c:pt>
                <c:pt idx="14">
                  <c:v>122.52085421586449</c:v>
                </c:pt>
                <c:pt idx="15">
                  <c:v>125.09981142012538</c:v>
                </c:pt>
                <c:pt idx="16">
                  <c:v>129.89415742172235</c:v>
                </c:pt>
                <c:pt idx="17">
                  <c:v>133.11700446815377</c:v>
                </c:pt>
                <c:pt idx="18">
                  <c:v>136.85292468697438</c:v>
                </c:pt>
                <c:pt idx="19">
                  <c:v>142.87728716807393</c:v>
                </c:pt>
                <c:pt idx="20">
                  <c:v>141.59120640152224</c:v>
                </c:pt>
                <c:pt idx="21">
                  <c:v>134.12955947061721</c:v>
                </c:pt>
                <c:pt idx="22">
                  <c:v>141.65576527751821</c:v>
                </c:pt>
                <c:pt idx="23">
                  <c:v>147.08210869676017</c:v>
                </c:pt>
                <c:pt idx="24">
                  <c:v>157.85324748135437</c:v>
                </c:pt>
                <c:pt idx="25">
                  <c:v>179.44989041980259</c:v>
                </c:pt>
                <c:pt idx="26">
                  <c:v>177.83761743769219</c:v>
                </c:pt>
                <c:pt idx="27">
                  <c:v>181.56164523198723</c:v>
                </c:pt>
                <c:pt idx="28">
                  <c:v>183.82290480963627</c:v>
                </c:pt>
                <c:pt idx="29">
                  <c:v>180.62044477667726</c:v>
                </c:pt>
                <c:pt idx="30">
                  <c:v>186.25235724843273</c:v>
                </c:pt>
                <c:pt idx="31">
                  <c:v>187.68794278044885</c:v>
                </c:pt>
                <c:pt idx="32">
                  <c:v>184.0658500535159</c:v>
                </c:pt>
                <c:pt idx="33">
                  <c:v>180.45564975110855</c:v>
                </c:pt>
                <c:pt idx="34">
                  <c:v>178.67178607227197</c:v>
                </c:pt>
                <c:pt idx="35">
                  <c:v>175.2382732199589</c:v>
                </c:pt>
                <c:pt idx="36">
                  <c:v>179.67754540357791</c:v>
                </c:pt>
                <c:pt idx="37">
                  <c:v>180.32313416353782</c:v>
                </c:pt>
                <c:pt idx="38">
                  <c:v>179.51784713137729</c:v>
                </c:pt>
                <c:pt idx="39">
                  <c:v>180.40128438184877</c:v>
                </c:pt>
                <c:pt idx="40">
                  <c:v>177.42987716824382</c:v>
                </c:pt>
                <c:pt idx="41">
                  <c:v>180.22459693175449</c:v>
                </c:pt>
                <c:pt idx="42">
                  <c:v>186.62102240872565</c:v>
                </c:pt>
              </c:numCache>
            </c:numRef>
          </c:val>
          <c:smooth val="0"/>
          <c:extLst>
            <c:ext xmlns:c16="http://schemas.microsoft.com/office/drawing/2014/chart" uri="{C3380CC4-5D6E-409C-BE32-E72D297353CC}">
              <c16:uniqueId val="{00000002-D23D-4227-9AF7-97DA49221E22}"/>
            </c:ext>
          </c:extLst>
        </c:ser>
        <c:ser>
          <c:idx val="0"/>
          <c:order val="3"/>
          <c:tx>
            <c:v>Provence-Alpes-Côte d'Azur hors micro-entrepreneurs</c:v>
          </c:tx>
          <c:spPr>
            <a:ln w="28575" cap="rnd">
              <a:solidFill>
                <a:schemeClr val="accent6"/>
              </a:solidFill>
              <a:prstDash val="dash"/>
              <a:round/>
            </a:ln>
            <a:effectLst/>
          </c:spPr>
          <c:marker>
            <c:symbol val="none"/>
          </c:marker>
          <c:cat>
            <c:multiLvlStrRef>
              <c:f>'Cumul annuel'!$A$10:$B$52</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annuel'!$S$10:$S$52</c:f>
              <c:numCache>
                <c:formatCode>0.0</c:formatCode>
                <c:ptCount val="43"/>
                <c:pt idx="0">
                  <c:v>100</c:v>
                </c:pt>
                <c:pt idx="1">
                  <c:v>98.698125719870163</c:v>
                </c:pt>
                <c:pt idx="2">
                  <c:v>98.952916128581904</c:v>
                </c:pt>
                <c:pt idx="3">
                  <c:v>99.232138494293395</c:v>
                </c:pt>
                <c:pt idx="4">
                  <c:v>102.80967505497189</c:v>
                </c:pt>
                <c:pt idx="5">
                  <c:v>106.614079787791</c:v>
                </c:pt>
                <c:pt idx="6">
                  <c:v>107.84963875606437</c:v>
                </c:pt>
                <c:pt idx="7">
                  <c:v>110.15322327318418</c:v>
                </c:pt>
                <c:pt idx="8">
                  <c:v>111.6365920910265</c:v>
                </c:pt>
                <c:pt idx="9">
                  <c:v>111.85647970402431</c:v>
                </c:pt>
                <c:pt idx="10">
                  <c:v>114.05884611357368</c:v>
                </c:pt>
                <c:pt idx="11">
                  <c:v>116.16697497469548</c:v>
                </c:pt>
                <c:pt idx="12">
                  <c:v>117.29433527625564</c:v>
                </c:pt>
                <c:pt idx="13">
                  <c:v>120.8963037939339</c:v>
                </c:pt>
                <c:pt idx="14">
                  <c:v>122.08299884820775</c:v>
                </c:pt>
                <c:pt idx="15">
                  <c:v>121.24533175107327</c:v>
                </c:pt>
                <c:pt idx="16">
                  <c:v>124.84031970960874</c:v>
                </c:pt>
                <c:pt idx="17">
                  <c:v>125.80014659174199</c:v>
                </c:pt>
                <c:pt idx="18">
                  <c:v>125.67100624760043</c:v>
                </c:pt>
                <c:pt idx="19">
                  <c:v>124.03057484904541</c:v>
                </c:pt>
                <c:pt idx="20">
                  <c:v>116.41827510383582</c:v>
                </c:pt>
                <c:pt idx="21">
                  <c:v>103.01909182925553</c:v>
                </c:pt>
                <c:pt idx="22">
                  <c:v>104.13947157167289</c:v>
                </c:pt>
                <c:pt idx="23">
                  <c:v>108.20215699277512</c:v>
                </c:pt>
                <c:pt idx="24">
                  <c:v>113.61209032843531</c:v>
                </c:pt>
                <c:pt idx="25">
                  <c:v>128.56444801228579</c:v>
                </c:pt>
                <c:pt idx="26">
                  <c:v>129.57313880841858</c:v>
                </c:pt>
                <c:pt idx="27">
                  <c:v>129.76859446441659</c:v>
                </c:pt>
                <c:pt idx="28">
                  <c:v>129.97801123870022</c:v>
                </c:pt>
                <c:pt idx="29">
                  <c:v>128.35503123800217</c:v>
                </c:pt>
                <c:pt idx="30">
                  <c:v>129.01818435656696</c:v>
                </c:pt>
                <c:pt idx="31">
                  <c:v>130.89595476597674</c:v>
                </c:pt>
                <c:pt idx="32">
                  <c:v>128.32710900143101</c:v>
                </c:pt>
                <c:pt idx="33">
                  <c:v>125.58025897874421</c:v>
                </c:pt>
                <c:pt idx="34">
                  <c:v>124.81937803218037</c:v>
                </c:pt>
                <c:pt idx="35">
                  <c:v>123.44071760147988</c:v>
                </c:pt>
                <c:pt idx="36">
                  <c:v>128.05137691529092</c:v>
                </c:pt>
                <c:pt idx="37">
                  <c:v>128.45624934557259</c:v>
                </c:pt>
                <c:pt idx="38">
                  <c:v>126.95193885030191</c:v>
                </c:pt>
                <c:pt idx="39">
                  <c:v>125.88740358102683</c:v>
                </c:pt>
                <c:pt idx="40">
                  <c:v>122.8229381173432</c:v>
                </c:pt>
                <c:pt idx="41">
                  <c:v>123.86304142961851</c:v>
                </c:pt>
                <c:pt idx="42">
                  <c:v>127.0077833234442</c:v>
                </c:pt>
              </c:numCache>
            </c:numRef>
          </c:val>
          <c:smooth val="0"/>
          <c:extLst>
            <c:ext xmlns:c16="http://schemas.microsoft.com/office/drawing/2014/chart" uri="{C3380CC4-5D6E-409C-BE32-E72D297353CC}">
              <c16:uniqueId val="{00000003-D23D-4227-9AF7-97DA49221E22}"/>
            </c:ext>
          </c:extLst>
        </c:ser>
        <c:dLbls>
          <c:showLegendKey val="0"/>
          <c:showVal val="0"/>
          <c:showCatName val="0"/>
          <c:showSerName val="0"/>
          <c:showPercent val="0"/>
          <c:showBubbleSize val="0"/>
        </c:dLbls>
        <c:smooth val="0"/>
        <c:axId val="1705317920"/>
        <c:axId val="1705316960"/>
      </c:lineChart>
      <c:catAx>
        <c:axId val="1705317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6960"/>
        <c:crossesAt val="100"/>
        <c:auto val="1"/>
        <c:lblAlgn val="ctr"/>
        <c:lblOffset val="100"/>
        <c:tickLblSkip val="4"/>
        <c:tickMarkSkip val="4"/>
        <c:noMultiLvlLbl val="1"/>
      </c:catAx>
      <c:valAx>
        <c:axId val="1705316960"/>
        <c:scaling>
          <c:orientation val="minMax"/>
          <c:max val="200"/>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7920"/>
        <c:crosses val="autoZero"/>
        <c:crossBetween val="midCat"/>
        <c:majorUnit val="20"/>
        <c:minorUnit val="1"/>
      </c:valAx>
      <c:spPr>
        <a:noFill/>
        <a:ln>
          <a:noFill/>
        </a:ln>
        <a:effectLst/>
      </c:spPr>
    </c:plotArea>
    <c:legend>
      <c:legendPos val="b"/>
      <c:layout>
        <c:manualLayout>
          <c:xMode val="edge"/>
          <c:yMode val="edge"/>
          <c:x val="0.15891776041722713"/>
          <c:y val="9.9490966090492752E-2"/>
          <c:w val="0.76606121227190682"/>
          <c:h val="0.153094999669631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0.88029</cdr:y>
    </cdr:from>
    <cdr:to>
      <cdr:x>1</cdr:x>
      <cdr:y>1</cdr:y>
    </cdr:to>
    <cdr:sp macro="" textlink="">
      <cdr:nvSpPr>
        <cdr:cNvPr id="3" name="Text Box 1">
          <a:extLst xmlns:a="http://schemas.openxmlformats.org/drawingml/2006/main">
            <a:ext uri="{FF2B5EF4-FFF2-40B4-BE49-F238E27FC236}">
              <a16:creationId xmlns:a16="http://schemas.microsoft.com/office/drawing/2014/main" id="{DA88C067-CF1C-7E00-BE62-B413ECD558F2}"/>
            </a:ext>
          </a:extLst>
        </cdr:cNvPr>
        <cdr:cNvSpPr txBox="1">
          <a:spLocks xmlns:a="http://schemas.openxmlformats.org/drawingml/2006/main" noChangeArrowheads="1"/>
        </cdr:cNvSpPr>
      </cdr:nvSpPr>
      <cdr:spPr bwMode="auto">
        <a:xfrm xmlns:a="http://schemas.openxmlformats.org/drawingml/2006/main">
          <a:off x="0" y="3831074"/>
          <a:ext cx="6124576" cy="5209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dirty="0">
              <a:solidFill>
                <a:srgbClr val="000000"/>
              </a:solidFill>
            </a:rPr>
            <a:t>Note</a:t>
          </a:r>
          <a:r>
            <a:rPr lang="fr-FR" sz="1200" dirty="0">
              <a:solidFill>
                <a:srgbClr val="000000"/>
              </a:solidFill>
            </a:rPr>
            <a:t> : données en date de jugement. </a:t>
          </a:r>
        </a:p>
        <a:p xmlns:a="http://schemas.openxmlformats.org/drawingml/2006/main">
          <a:pPr algn="l" rtl="0">
            <a:defRPr sz="1000"/>
          </a:pPr>
          <a:r>
            <a:rPr lang="fr-FR" sz="1200" b="1" i="1" dirty="0">
              <a:solidFill>
                <a:srgbClr val="000000"/>
              </a:solidFill>
            </a:rPr>
            <a:t>Source</a:t>
          </a:r>
          <a:r>
            <a:rPr lang="fr-FR" sz="1200" i="1" dirty="0">
              <a:solidFill>
                <a:srgbClr val="000000"/>
              </a:solidFill>
            </a:rPr>
            <a:t> : Banque de France, </a:t>
          </a:r>
          <a:r>
            <a:rPr lang="fr-FR" sz="1200" i="1" dirty="0" err="1">
              <a:solidFill>
                <a:srgbClr val="000000"/>
              </a:solidFill>
            </a:rPr>
            <a:t>Fiben</a:t>
          </a:r>
          <a:endParaRPr lang="fr-FR" sz="1200" i="1" dirty="0">
            <a:solidFill>
              <a:srgbClr val="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T2 2025 et le T3 2025)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secteurs d'activité ne correspond pas au total de l'emploi salarié, car l'</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représentée</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2015)</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0.82175</cdr:y>
    </cdr:from>
    <cdr:to>
      <cdr:x>0</cdr:x>
      <cdr:y>0.82175</cdr:y>
    </cdr:to>
    <cdr:sp macro="" textlink="">
      <cdr:nvSpPr>
        <cdr:cNvPr id="3" name="ZoneTexte 1"/>
        <cdr:cNvSpPr txBox="1"/>
      </cdr:nvSpPr>
      <cdr:spPr>
        <a:xfrm xmlns:a="http://schemas.openxmlformats.org/drawingml/2006/main">
          <a:off x="0" y="302895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a:effectLst/>
              <a:latin typeface="+mn-lt"/>
              <a:ea typeface="+mn-ea"/>
              <a:cs typeface="+mn-cs"/>
            </a:rPr>
            <a:t>Note</a:t>
          </a:r>
          <a:r>
            <a:rPr lang="fr-FR" sz="900" b="0" i="0" baseline="0">
              <a:effectLst/>
              <a:latin typeface="+mn-lt"/>
              <a:ea typeface="+mn-ea"/>
              <a:cs typeface="+mn-cs"/>
            </a:rPr>
            <a:t> : données provisoires</a:t>
          </a:r>
        </a:p>
        <a:p xmlns:a="http://schemas.openxmlformats.org/drawingml/2006/main">
          <a:pPr rtl="0"/>
          <a:r>
            <a:rPr lang="fr-FR" sz="900" b="1" i="0" baseline="0">
              <a:effectLst/>
              <a:latin typeface="+mn-lt"/>
              <a:ea typeface="+mn-ea"/>
              <a:cs typeface="+mn-cs"/>
            </a:rPr>
            <a:t>Lecture : </a:t>
          </a:r>
          <a:r>
            <a:rPr lang="fr-FR" sz="900" b="0" i="0" baseline="0">
              <a:effectLst/>
              <a:latin typeface="+mn-lt"/>
              <a:ea typeface="+mn-ea"/>
              <a:cs typeface="+mn-cs"/>
            </a:rPr>
            <a:t>7 100 contrats d'apprentissage ont commencé entre juillet et septembre 2025 dans le Var . Fin septembre 2025, le département  compte 12 100 bénéficiaires de contrats d'apprentissage.</a:t>
          </a:r>
          <a:endParaRPr lang="fr-FR" sz="900">
            <a:effectLst/>
          </a:endParaRPr>
        </a:p>
        <a:p xmlns:a="http://schemas.openxmlformats.org/drawingml/2006/main">
          <a:pPr rtl="0"/>
          <a:r>
            <a:rPr lang="fr-FR" sz="900" b="1" i="1" baseline="0">
              <a:effectLst/>
              <a:latin typeface="+mn-lt"/>
              <a:ea typeface="+mn-ea"/>
              <a:cs typeface="+mn-cs"/>
            </a:rPr>
            <a:t>Source : </a:t>
          </a:r>
          <a:r>
            <a:rPr lang="fr-FR" sz="900" b="0" i="1" baseline="0">
              <a:effectLst/>
              <a:latin typeface="+mn-lt"/>
              <a:ea typeface="+mn-ea"/>
              <a:cs typeface="+mn-cs"/>
            </a:rPr>
            <a:t>Dares, Système d'information sur l'apprentissage  - </a:t>
          </a:r>
          <a:r>
            <a:rPr lang="fr-FR" sz="900" b="1" i="1" baseline="0">
              <a:effectLst/>
              <a:latin typeface="+mn-lt"/>
              <a:ea typeface="+mn-ea"/>
              <a:cs typeface="+mn-cs"/>
            </a:rPr>
            <a:t>Traitements</a:t>
          </a:r>
          <a:r>
            <a:rPr lang="fr-FR" sz="9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dr:relSizeAnchor xmlns:cdr="http://schemas.openxmlformats.org/drawingml/2006/chartDrawing">
    <cdr:from>
      <cdr:x>1.26338E-7</cdr:x>
      <cdr:y>0.83119</cdr:y>
    </cdr:from>
    <cdr:to>
      <cdr:x>1</cdr:x>
      <cdr:y>0.99878</cdr:y>
    </cdr:to>
    <cdr:sp macro="" textlink="">
      <cdr:nvSpPr>
        <cdr:cNvPr id="2" name="ZoneTexte 1">
          <a:extLst xmlns:a="http://schemas.openxmlformats.org/drawingml/2006/main">
            <a:ext uri="{FF2B5EF4-FFF2-40B4-BE49-F238E27FC236}">
              <a16:creationId xmlns:a16="http://schemas.microsoft.com/office/drawing/2014/main" id="{05018BD9-5FEC-1D42-BC9E-04EEBEB31C2B}"/>
            </a:ext>
          </a:extLst>
        </cdr:cNvPr>
        <cdr:cNvSpPr txBox="1"/>
      </cdr:nvSpPr>
      <cdr:spPr>
        <a:xfrm xmlns:a="http://schemas.openxmlformats.org/drawingml/2006/main">
          <a:off x="1" y="307975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dirty="0">
              <a:effectLst/>
              <a:latin typeface="+mn-lt"/>
              <a:ea typeface="+mn-ea"/>
              <a:cs typeface="+mn-cs"/>
            </a:rPr>
            <a:t>Note</a:t>
          </a:r>
          <a:r>
            <a:rPr lang="fr-FR" sz="900" b="0" i="0" baseline="0" dirty="0">
              <a:effectLst/>
              <a:latin typeface="+mn-lt"/>
              <a:ea typeface="+mn-ea"/>
              <a:cs typeface="+mn-cs"/>
            </a:rPr>
            <a:t> : données provisoires</a:t>
          </a:r>
        </a:p>
        <a:p xmlns:a="http://schemas.openxmlformats.org/drawingml/2006/main">
          <a:pPr rtl="0"/>
          <a:r>
            <a:rPr lang="fr-FR" sz="900" b="1" dirty="0"/>
            <a:t>Lecture : </a:t>
          </a:r>
          <a:r>
            <a:rPr lang="fr-FR" sz="900" dirty="0"/>
            <a:t>7 100 contrats d'apprentissage ont commencé entre juillet et septembre 2025 dans le Var. Fin septembre 2025, le département compte 12 100 bénéficiaires de contrats d'apprentissage.</a:t>
          </a:r>
        </a:p>
        <a:p xmlns:a="http://schemas.openxmlformats.org/drawingml/2006/main">
          <a:pPr rtl="0"/>
          <a:r>
            <a:rPr lang="fr-FR" sz="900" b="1" i="1" baseline="0" dirty="0">
              <a:effectLst/>
              <a:latin typeface="+mn-lt"/>
              <a:ea typeface="+mn-ea"/>
              <a:cs typeface="+mn-cs"/>
            </a:rPr>
            <a:t>Source : </a:t>
          </a:r>
          <a:r>
            <a:rPr lang="fr-FR" sz="900" b="0" i="1" baseline="0" dirty="0">
              <a:effectLst/>
              <a:latin typeface="+mn-lt"/>
              <a:ea typeface="+mn-ea"/>
              <a:cs typeface="+mn-cs"/>
            </a:rPr>
            <a:t>Dares, Système d'information sur l'apprentissage - </a:t>
          </a:r>
          <a:r>
            <a:rPr lang="fr-FR" sz="900" b="1" i="1" baseline="0" dirty="0">
              <a:effectLst/>
              <a:latin typeface="+mn-lt"/>
              <a:ea typeface="+mn-ea"/>
              <a:cs typeface="+mn-cs"/>
            </a:rPr>
            <a:t>Traitements</a:t>
          </a:r>
          <a:r>
            <a:rPr lang="fr-FR" sz="900" b="0" i="1" baseline="0" dirty="0">
              <a:effectLst/>
              <a:latin typeface="+mn-lt"/>
              <a:ea typeface="+mn-ea"/>
              <a:cs typeface="+mn-cs"/>
            </a:rPr>
            <a:t> : 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0.84196</cdr:y>
    </cdr:from>
    <cdr:to>
      <cdr:x>0</cdr:x>
      <cdr:y>0.8422</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2" name="ZoneTexte 1"/>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T3 2025</a:t>
          </a:r>
          <a:endParaRPr lang="fr-FR" sz="1100"/>
        </a:p>
      </cdr:txBody>
    </cdr:sp>
  </cdr:relSizeAnchor>
  <cdr:relSizeAnchor xmlns:cdr="http://schemas.openxmlformats.org/drawingml/2006/chartDrawing">
    <cdr:from>
      <cdr:x>0</cdr:x>
      <cdr:y>0.81958</cdr:y>
    </cdr:from>
    <cdr:to>
      <cdr:x>1</cdr:x>
      <cdr:y>0.98457</cdr:y>
    </cdr:to>
    <cdr:sp macro="" textlink="">
      <cdr:nvSpPr>
        <cdr:cNvPr id="4" name="Text Box 1"/>
        <cdr:cNvSpPr txBox="1">
          <a:spLocks xmlns:a="http://schemas.openxmlformats.org/drawingml/2006/main" noChangeArrowheads="1"/>
        </cdr:cNvSpPr>
      </cdr:nvSpPr>
      <cdr:spPr bwMode="auto">
        <a:xfrm xmlns:a="http://schemas.openxmlformats.org/drawingml/2006/main">
          <a:off x="0" y="3879850"/>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i="0" baseline="0">
              <a:effectLst/>
              <a:latin typeface="+mn-lt"/>
              <a:ea typeface="+mn-ea"/>
              <a:cs typeface="+mn-cs"/>
            </a:rPr>
            <a:t>* Pour évaluer la comparabilité avec le Var, les critères retenus sont le nombre total d'emplois (salariés et non salariés) du département, ainsi que le poids du secteur du tertiaire non marchand dans l'emploi total </a:t>
          </a:r>
          <a:endParaRPr lang="fr-FR" sz="1000">
            <a:effectLst/>
          </a:endParaRP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août</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 Travail,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0.02592</cdr:x>
      <cdr:y>0.90134</cdr:y>
    </cdr:from>
    <cdr:to>
      <cdr:x>0.89902</cdr:x>
      <cdr:y>0.98028</cdr:y>
    </cdr:to>
    <cdr:sp macro="" textlink="">
      <cdr:nvSpPr>
        <cdr:cNvPr id="2" name="Text Box 1">
          <a:extLst xmlns:a="http://schemas.openxmlformats.org/drawingml/2006/main">
            <a:ext uri="{FF2B5EF4-FFF2-40B4-BE49-F238E27FC236}">
              <a16:creationId xmlns:a16="http://schemas.microsoft.com/office/drawing/2014/main" id="{7E4BD3CD-C52D-50EC-A772-6E89A58BAE0E}"/>
            </a:ext>
          </a:extLst>
        </cdr:cNvPr>
        <cdr:cNvSpPr txBox="1">
          <a:spLocks xmlns:a="http://schemas.openxmlformats.org/drawingml/2006/main" noChangeArrowheads="1"/>
        </cdr:cNvSpPr>
      </cdr:nvSpPr>
      <cdr:spPr bwMode="auto">
        <a:xfrm xmlns:a="http://schemas.openxmlformats.org/drawingml/2006/main">
          <a:off x="184150" y="4060825"/>
          <a:ext cx="6203955" cy="355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Champ</a:t>
          </a:r>
          <a:r>
            <a:rPr lang="fr-FR" sz="1000" b="0" i="0" u="none" strike="noStrike" baseline="0">
              <a:solidFill>
                <a:srgbClr val="000000"/>
              </a:solidFill>
              <a:latin typeface="+mn-lt"/>
            </a:rPr>
            <a:t> : ensemble des activités marchandes hors agriculture</a:t>
          </a:r>
        </a:p>
        <a:p xmlns:a="http://schemas.openxmlformats.org/drawingml/2006/main">
          <a:pPr algn="l" rtl="0">
            <a:defRPr sz="1000"/>
          </a:pPr>
          <a:r>
            <a:rPr lang="fr-FR" sz="1000" b="1" i="1" u="none" strike="noStrike" baseline="0">
              <a:solidFill>
                <a:srgbClr val="000000"/>
              </a:solidFill>
              <a:latin typeface="+mn-lt"/>
            </a:rPr>
            <a:t>Source</a:t>
          </a:r>
          <a:r>
            <a:rPr lang="fr-FR" sz="1000" b="0" i="1" u="none" strike="noStrike" baseline="0">
              <a:solidFill>
                <a:srgbClr val="000000"/>
              </a:solidFill>
              <a:latin typeface="+mn-lt"/>
            </a:rPr>
            <a:t> : Insee, SIDE (Système d'information sur la démographie d'entreprises)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05/01/2026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0448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71023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5079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janvier 2026</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janvier 2026</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janvier 2026</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janvier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janvier 2026</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janvier 2026</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janvier 2026</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janvier 2026</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janvier 2026</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janvier 2026</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3</a:t>
            </a:r>
            <a:r>
              <a:rPr lang="fr-FR" sz="5000" b="1" baseline="30000" dirty="0">
                <a:ln/>
                <a:solidFill>
                  <a:schemeClr val="accent1">
                    <a:lumMod val="75000"/>
                  </a:schemeClr>
                </a:solidFill>
              </a:rPr>
              <a:t>e</a:t>
            </a:r>
            <a:r>
              <a:rPr lang="fr-FR" sz="5000" b="1" dirty="0">
                <a:ln/>
                <a:solidFill>
                  <a:schemeClr val="accent1">
                    <a:lumMod val="75000"/>
                  </a:schemeClr>
                </a:solidFill>
              </a:rPr>
              <a:t> trimestre 2025</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65" y="-1637"/>
            <a:ext cx="8932333" cy="954107"/>
          </a:xfrm>
          <a:prstGeom prst="rect">
            <a:avLst/>
          </a:prstGeom>
          <a:noFill/>
        </p:spPr>
        <p:txBody>
          <a:bodyPr wrap="square" rtlCol="0">
            <a:spAutoFit/>
          </a:bodyPr>
          <a:lstStyle/>
          <a:p>
            <a:pPr lvl="0"/>
            <a:r>
              <a:rPr lang="fr-FR" sz="2800" b="1" dirty="0">
                <a:solidFill>
                  <a:srgbClr val="4F81BD">
                    <a:lumMod val="75000"/>
                  </a:srgbClr>
                </a:solidFill>
              </a:rPr>
              <a:t>Demande d’emploi - avertissement : </a:t>
            </a:r>
          </a:p>
          <a:p>
            <a:pPr lvl="0"/>
            <a:r>
              <a:rPr lang="fr-FR" sz="2800" b="1" dirty="0">
                <a:solidFill>
                  <a:srgbClr val="4F81BD">
                    <a:lumMod val="75000"/>
                  </a:srgbClr>
                </a:solidFill>
              </a:rPr>
              <a:t>mise en place de la loi pour le plein emploi depuis 2025</a:t>
            </a:r>
            <a:endParaRPr lang="fr-FR" sz="25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647645" y="6579716"/>
            <a:ext cx="5848710"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2026</a:t>
            </a:r>
            <a:endParaRPr lang="fr-FR" dirty="0"/>
          </a:p>
        </p:txBody>
      </p:sp>
      <p:sp>
        <p:nvSpPr>
          <p:cNvPr id="2" name="ZoneTexte 1">
            <a:extLst>
              <a:ext uri="{FF2B5EF4-FFF2-40B4-BE49-F238E27FC236}">
                <a16:creationId xmlns:a16="http://schemas.microsoft.com/office/drawing/2014/main" id="{D7BA48EB-44EF-7369-00ED-82D1BA2D1475}"/>
              </a:ext>
            </a:extLst>
          </p:cNvPr>
          <p:cNvSpPr txBox="1"/>
          <p:nvPr/>
        </p:nvSpPr>
        <p:spPr>
          <a:xfrm>
            <a:off x="174526" y="1063996"/>
            <a:ext cx="8703144" cy="5262979"/>
          </a:xfrm>
          <a:prstGeom prst="rect">
            <a:avLst/>
          </a:prstGeom>
          <a:noFill/>
        </p:spPr>
        <p:txBody>
          <a:bodyPr wrap="square" rtlCol="0">
            <a:spAutoFit/>
          </a:bodyPr>
          <a:lstStyle/>
          <a:p>
            <a:pPr algn="just"/>
            <a:r>
              <a:rPr lang="fr-FR" sz="1400" dirty="0">
                <a:solidFill>
                  <a:srgbClr val="002060"/>
                </a:solidFill>
              </a:rPr>
              <a:t>Comme le prévoit la loi pour le plein emploi du 18 décembre 2023, </a:t>
            </a:r>
            <a:r>
              <a:rPr lang="fr-FR" sz="1400" b="1" dirty="0">
                <a:solidFill>
                  <a:srgbClr val="002060"/>
                </a:solidFill>
              </a:rPr>
              <a:t>depuis janvier 2025, de nouveaux publics sont systématiquement inscrits à France Travail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demandeurs et bénéficiaires du RSA </a:t>
            </a:r>
            <a:r>
              <a:rPr lang="fr-FR" sz="1400" b="1" dirty="0">
                <a:solidFill>
                  <a:srgbClr val="002060"/>
                </a:solidFill>
              </a:rPr>
              <a:t>(Revenu de solidarité active)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jeunes en recherche d'emploi </a:t>
            </a:r>
            <a:r>
              <a:rPr lang="fr-FR" sz="1400" b="1" dirty="0">
                <a:solidFill>
                  <a:srgbClr val="002060"/>
                </a:solidFill>
              </a:rPr>
              <a:t>suivis par les missions locales en CEJ (Contrat d'engagement jeune), </a:t>
            </a:r>
            <a:r>
              <a:rPr lang="fr-FR" sz="1400" b="1" dirty="0" err="1">
                <a:solidFill>
                  <a:srgbClr val="002060"/>
                </a:solidFill>
              </a:rPr>
              <a:t>Pacea</a:t>
            </a:r>
            <a:r>
              <a:rPr lang="fr-FR" sz="1400" b="1" dirty="0">
                <a:solidFill>
                  <a:srgbClr val="002060"/>
                </a:solidFill>
              </a:rPr>
              <a:t> (Parcours contractualisé d'accompagnement vers l'emploi et l'autonomie) ou AIJ (Accompagnement intensif des jeunes)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personnes en situation de handicap </a:t>
            </a:r>
            <a:r>
              <a:rPr lang="fr-FR" sz="1400" b="1" dirty="0">
                <a:solidFill>
                  <a:srgbClr val="002060"/>
                </a:solidFill>
              </a:rPr>
              <a:t>suivies par Cap emploi</a:t>
            </a:r>
            <a:r>
              <a:rPr lang="fr-FR" sz="1400" dirty="0">
                <a:solidFill>
                  <a:srgbClr val="002060"/>
                </a:solidFill>
              </a:rPr>
              <a:t>. </a:t>
            </a:r>
          </a:p>
          <a:p>
            <a:pPr algn="just"/>
            <a:r>
              <a:rPr lang="fr-FR" sz="1400" dirty="0">
                <a:solidFill>
                  <a:srgbClr val="002060"/>
                </a:solidFill>
              </a:rPr>
              <a:t>Selon leurs situations socioprofessionnelles, ces publics sont orientés vers différents parcours d'accompagnement. L’orientation des personnes bénéficiant déjà du RSA avant la mise en place de la réforme étant progressive à partir du 1</a:t>
            </a:r>
            <a:r>
              <a:rPr lang="fr-FR" sz="1400" baseline="30000" dirty="0">
                <a:solidFill>
                  <a:srgbClr val="002060"/>
                </a:solidFill>
              </a:rPr>
              <a:t>er</a:t>
            </a:r>
            <a:r>
              <a:rPr lang="fr-FR" sz="1400" dirty="0">
                <a:solidFill>
                  <a:srgbClr val="002060"/>
                </a:solidFill>
              </a:rPr>
              <a:t> janvier 2025, la montée en charge statistique l'est aussi. </a:t>
            </a:r>
          </a:p>
          <a:p>
            <a:pPr algn="just"/>
            <a:endParaRPr lang="fr-FR" sz="1400" dirty="0">
              <a:solidFill>
                <a:srgbClr val="002060"/>
              </a:solidFill>
            </a:endParaRPr>
          </a:p>
          <a:p>
            <a:pPr algn="just"/>
            <a:r>
              <a:rPr lang="fr-FR" sz="1400" dirty="0">
                <a:solidFill>
                  <a:srgbClr val="002060"/>
                </a:solidFill>
              </a:rPr>
              <a:t>Pour prendre en compte les situations de ces nouveaux publics, </a:t>
            </a:r>
            <a:r>
              <a:rPr lang="fr-FR" sz="1400" b="1" dirty="0">
                <a:solidFill>
                  <a:srgbClr val="002060"/>
                </a:solidFill>
              </a:rPr>
              <a:t>deux nouvelles catégories statistiques sont créées, selon les recommandations du </a:t>
            </a:r>
            <a:r>
              <a:rPr lang="fr-FR" sz="1400" b="1" dirty="0" err="1">
                <a:solidFill>
                  <a:srgbClr val="002060"/>
                </a:solidFill>
              </a:rPr>
              <a:t>Cnis</a:t>
            </a:r>
            <a:r>
              <a:rPr lang="fr-FR" sz="1400" b="1" dirty="0">
                <a:solidFill>
                  <a:srgbClr val="002060"/>
                </a:solidFill>
              </a:rPr>
              <a:t> : la </a:t>
            </a:r>
            <a:r>
              <a:rPr lang="fr-FR" sz="1400" b="1" dirty="0">
                <a:solidFill>
                  <a:srgbClr val="00B0F0"/>
                </a:solidFill>
              </a:rPr>
              <a:t>catégorie F</a:t>
            </a:r>
            <a:r>
              <a:rPr lang="fr-FR" sz="1400" b="1" dirty="0">
                <a:solidFill>
                  <a:srgbClr val="002060"/>
                </a:solidFill>
              </a:rPr>
              <a:t> pour les personnes orientées en parcours social et la </a:t>
            </a:r>
            <a:r>
              <a:rPr lang="fr-FR" sz="1400" b="1" dirty="0">
                <a:solidFill>
                  <a:srgbClr val="00B0F0"/>
                </a:solidFill>
              </a:rPr>
              <a:t>catégorie G </a:t>
            </a:r>
            <a:r>
              <a:rPr lang="fr-FR" sz="1400" b="1" dirty="0">
                <a:solidFill>
                  <a:srgbClr val="002060"/>
                </a:solidFill>
              </a:rPr>
              <a:t>pour les demandeurs et bénéficiaires du RSA en attente d'orientation</a:t>
            </a:r>
            <a:r>
              <a:rPr lang="fr-FR" sz="1400" dirty="0">
                <a:solidFill>
                  <a:srgbClr val="002060"/>
                </a:solidFill>
              </a:rPr>
              <a:t>. </a:t>
            </a:r>
          </a:p>
          <a:p>
            <a:pPr algn="just"/>
            <a:endParaRPr lang="fr-FR" sz="1400" dirty="0">
              <a:solidFill>
                <a:srgbClr val="002060"/>
              </a:solidFill>
            </a:endParaRPr>
          </a:p>
          <a:p>
            <a:pPr algn="just"/>
            <a:r>
              <a:rPr lang="fr-FR" sz="1400" dirty="0">
                <a:solidFill>
                  <a:srgbClr val="002060"/>
                </a:solidFill>
              </a:rPr>
              <a:t>Cette phase de transition devrait durer deux ans en France métropolitaine. </a:t>
            </a:r>
            <a:r>
              <a:rPr lang="fr-FR" sz="1400" b="1" dirty="0">
                <a:solidFill>
                  <a:srgbClr val="002060"/>
                </a:solidFill>
              </a:rPr>
              <a:t>Afin d'appréhender les évolutions conjoncturelles du nombre d'inscrits à France Travail pendant cette période, la Dares a mis à disposition, aux niveaux national et régional seulement, des indicateurs complémentaires hors bénéficiaires du RSA et hors jeunes « en parcours » (CEJ, </a:t>
            </a:r>
            <a:r>
              <a:rPr lang="fr-FR" sz="1400" b="1" dirty="0" err="1">
                <a:solidFill>
                  <a:srgbClr val="002060"/>
                </a:solidFill>
              </a:rPr>
              <a:t>Pacea</a:t>
            </a:r>
            <a:r>
              <a:rPr lang="fr-FR" sz="1400" b="1" dirty="0">
                <a:solidFill>
                  <a:srgbClr val="002060"/>
                </a:solidFill>
              </a:rPr>
              <a:t> et AIJ)</a:t>
            </a:r>
            <a:r>
              <a:rPr lang="fr-FR" sz="1400" dirty="0">
                <a:solidFill>
                  <a:srgbClr val="002060"/>
                </a:solidFill>
              </a:rPr>
              <a:t>. Ces séries, dites « contrefactuelles » ne sont pas disponibles au niveau départemental. </a:t>
            </a:r>
            <a:r>
              <a:rPr lang="fr-FR" sz="1400" b="1" dirty="0">
                <a:solidFill>
                  <a:srgbClr val="FF0000"/>
                </a:solidFill>
              </a:rPr>
              <a:t>Entre 2025 et 2027, il n’est donc plus possible de réaliser des analyses conjoncturelles de la demande d’emploi au niveau départemental.</a:t>
            </a:r>
          </a:p>
          <a:p>
            <a:pPr algn="just"/>
            <a:endParaRPr lang="fr-FR" sz="1400" b="1" dirty="0">
              <a:solidFill>
                <a:srgbClr val="FF0000"/>
              </a:solidFill>
            </a:endParaRPr>
          </a:p>
          <a:p>
            <a:pPr algn="just"/>
            <a:r>
              <a:rPr lang="fr-FR" sz="1400" dirty="0">
                <a:solidFill>
                  <a:srgbClr val="002060"/>
                </a:solidFill>
              </a:rPr>
              <a:t>Néanmoins, un chiffrage du nombre total d’inscrits, comprenant ces nouveaux publics, a été réalisé par la Dares et permet de situer chaque département au sein de la région. C’est ce qui est présenté dans la diapositive suivante.</a:t>
            </a:r>
          </a:p>
        </p:txBody>
      </p:sp>
    </p:spTree>
    <p:extLst>
      <p:ext uri="{BB962C8B-B14F-4D97-AF65-F5344CB8AC3E}">
        <p14:creationId xmlns:p14="http://schemas.microsoft.com/office/powerpoint/2010/main" val="35338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7E1B0CC-C944-FB7E-704A-F51E56FAAEA6}"/>
              </a:ext>
            </a:extLst>
          </p:cNvPr>
          <p:cNvPicPr>
            <a:picLocks noChangeAspect="1"/>
          </p:cNvPicPr>
          <p:nvPr/>
        </p:nvPicPr>
        <p:blipFill>
          <a:blip r:embed="rId3"/>
          <a:stretch>
            <a:fillRect/>
          </a:stretch>
        </p:blipFill>
        <p:spPr>
          <a:xfrm>
            <a:off x="625866" y="928317"/>
            <a:ext cx="8181975" cy="3552825"/>
          </a:xfrm>
          <a:prstGeom prst="rect">
            <a:avLst/>
          </a:prstGeom>
        </p:spPr>
      </p:pic>
      <p:sp>
        <p:nvSpPr>
          <p:cNvPr id="4" name="ZoneTexte 3"/>
          <p:cNvSpPr txBox="1"/>
          <p:nvPr/>
        </p:nvSpPr>
        <p:spPr>
          <a:xfrm>
            <a:off x="148965" y="-1637"/>
            <a:ext cx="8932333" cy="892552"/>
          </a:xfrm>
          <a:prstGeom prst="rect">
            <a:avLst/>
          </a:prstGeom>
          <a:noFill/>
        </p:spPr>
        <p:txBody>
          <a:bodyPr wrap="square" rtlCol="0">
            <a:spAutoFit/>
          </a:bodyPr>
          <a:lstStyle/>
          <a:p>
            <a:pPr lvl="0"/>
            <a:r>
              <a:rPr lang="fr-FR" sz="2600" b="1" dirty="0">
                <a:solidFill>
                  <a:srgbClr val="4F81BD">
                    <a:lumMod val="75000"/>
                  </a:srgbClr>
                </a:solidFill>
              </a:rPr>
              <a:t>Au 3</a:t>
            </a:r>
            <a:r>
              <a:rPr lang="fr-FR" sz="2600" b="1" baseline="30000" dirty="0">
                <a:solidFill>
                  <a:srgbClr val="4F81BD">
                    <a:lumMod val="75000"/>
                  </a:srgbClr>
                </a:solidFill>
              </a:rPr>
              <a:t>e</a:t>
            </a:r>
            <a:r>
              <a:rPr lang="fr-FR" sz="2600" b="1" dirty="0">
                <a:solidFill>
                  <a:srgbClr val="4F81BD">
                    <a:lumMod val="75000"/>
                  </a:srgbClr>
                </a:solidFill>
              </a:rPr>
              <a:t> trimestre 2025, la demande d’emploi y compris nouveaux publics augmente plus vite qu’au niveau régional</a:t>
            </a:r>
            <a:endParaRPr lang="fr-FR" sz="26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1690777" y="6568767"/>
            <a:ext cx="5848710"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janvier 2026</a:t>
            </a:r>
            <a:endParaRPr lang="fr-FR" dirty="0"/>
          </a:p>
        </p:txBody>
      </p:sp>
      <p:sp>
        <p:nvSpPr>
          <p:cNvPr id="2" name="ZoneTexte 1">
            <a:extLst>
              <a:ext uri="{FF2B5EF4-FFF2-40B4-BE49-F238E27FC236}">
                <a16:creationId xmlns:a16="http://schemas.microsoft.com/office/drawing/2014/main" id="{1FCF47F1-EFD2-654D-55A6-4926D0EBD43A}"/>
              </a:ext>
            </a:extLst>
          </p:cNvPr>
          <p:cNvSpPr txBox="1"/>
          <p:nvPr/>
        </p:nvSpPr>
        <p:spPr>
          <a:xfrm>
            <a:off x="394121" y="4629775"/>
            <a:ext cx="8547577" cy="1015663"/>
          </a:xfrm>
          <a:prstGeom prst="rect">
            <a:avLst/>
          </a:prstGeom>
          <a:noFill/>
        </p:spPr>
        <p:txBody>
          <a:bodyPr wrap="square" rtlCol="0">
            <a:spAutoFit/>
          </a:bodyPr>
          <a:lstStyle/>
          <a:p>
            <a:pPr algn="just"/>
            <a:r>
              <a:rPr lang="fr-FR" sz="1200" b="1" dirty="0">
                <a:solidFill>
                  <a:srgbClr val="FF0000"/>
                </a:solidFill>
              </a:rPr>
              <a:t>Avertissement :</a:t>
            </a:r>
            <a:r>
              <a:rPr lang="fr-FR" sz="1200" dirty="0">
                <a:solidFill>
                  <a:srgbClr val="FF0000"/>
                </a:solidFill>
              </a:rPr>
              <a:t> les évolutions sont perturbées au 3</a:t>
            </a:r>
            <a:r>
              <a:rPr lang="fr-FR" sz="1200" baseline="30000" dirty="0">
                <a:solidFill>
                  <a:srgbClr val="FF0000"/>
                </a:solidFill>
              </a:rPr>
              <a:t>e</a:t>
            </a:r>
            <a:r>
              <a:rPr lang="fr-FR" sz="1200" dirty="0">
                <a:solidFill>
                  <a:srgbClr val="FF0000"/>
                </a:solidFill>
              </a:rPr>
              <a:t> trimestre 2025 par l’entrée en vigueur en juin 2025 du décret relatif aux sanctions applicables aux inscrits à France Travail en cas de manquement à leurs obligations, qui entraîne une baisse des radiations des listes de France Travail. </a:t>
            </a:r>
          </a:p>
          <a:p>
            <a:pPr algn="just"/>
            <a:r>
              <a:rPr lang="fr-FR" sz="1200">
                <a:solidFill>
                  <a:srgbClr val="FF0000"/>
                </a:solidFill>
              </a:rPr>
              <a:t>La Dares estime qu’en l’absence de ce changement, </a:t>
            </a:r>
            <a:r>
              <a:rPr lang="fr-FR" sz="1200" b="1">
                <a:solidFill>
                  <a:srgbClr val="FF0000"/>
                </a:solidFill>
              </a:rPr>
              <a:t>le nombre de demandeurs d’emploi en catégories A, B, C aurait légèrement diminué ce trimestre, et non augmenté (-0,1 % au niveau régional et -0,3 % au niveau national).</a:t>
            </a:r>
            <a:endParaRPr lang="fr-FR" sz="1200" b="1" dirty="0">
              <a:solidFill>
                <a:srgbClr val="FF0000"/>
              </a:solidFill>
            </a:endParaRPr>
          </a:p>
        </p:txBody>
      </p:sp>
      <p:sp>
        <p:nvSpPr>
          <p:cNvPr id="8" name="Ellipse 7">
            <a:extLst>
              <a:ext uri="{FF2B5EF4-FFF2-40B4-BE49-F238E27FC236}">
                <a16:creationId xmlns:a16="http://schemas.microsoft.com/office/drawing/2014/main" id="{534CAA39-4D9F-665C-FA2C-9F443F941968}"/>
              </a:ext>
            </a:extLst>
          </p:cNvPr>
          <p:cNvSpPr/>
          <p:nvPr/>
        </p:nvSpPr>
        <p:spPr>
          <a:xfrm>
            <a:off x="7232071" y="2673414"/>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CC323581-2B60-26E5-743D-2A474C3A31D8}"/>
              </a:ext>
            </a:extLst>
          </p:cNvPr>
          <p:cNvSpPr/>
          <p:nvPr/>
        </p:nvSpPr>
        <p:spPr>
          <a:xfrm>
            <a:off x="7257961" y="3059916"/>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958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2026</a:t>
            </a:r>
            <a:endParaRPr lang="fr-FR" dirty="0"/>
          </a:p>
        </p:txBody>
      </p:sp>
      <p:sp>
        <p:nvSpPr>
          <p:cNvPr id="9" name="ZoneTexte 8"/>
          <p:cNvSpPr txBox="1"/>
          <p:nvPr/>
        </p:nvSpPr>
        <p:spPr>
          <a:xfrm>
            <a:off x="169339" y="68390"/>
            <a:ext cx="8995113" cy="892552"/>
          </a:xfrm>
          <a:prstGeom prst="rect">
            <a:avLst/>
          </a:prstGeom>
          <a:noFill/>
        </p:spPr>
        <p:txBody>
          <a:bodyPr wrap="square" rtlCol="0">
            <a:spAutoFit/>
          </a:bodyPr>
          <a:lstStyle/>
          <a:p>
            <a:r>
              <a:rPr lang="fr-FR" sz="2600" b="1" dirty="0">
                <a:solidFill>
                  <a:srgbClr val="376092"/>
                </a:solidFill>
              </a:rPr>
              <a:t>Sur un an, baisse du nombre de foyers bénéficiaires du RSA et de la PA, très forte hausse de l’ASS</a:t>
            </a:r>
          </a:p>
        </p:txBody>
      </p:sp>
      <p:graphicFrame>
        <p:nvGraphicFramePr>
          <p:cNvPr id="2" name="Graphique 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464794072"/>
              </p:ext>
            </p:extLst>
          </p:nvPr>
        </p:nvGraphicFramePr>
        <p:xfrm>
          <a:off x="769545" y="1042986"/>
          <a:ext cx="7577750" cy="51586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E2E2C74-5FBD-AEB9-829B-E2BCB3539B31}"/>
              </a:ext>
            </a:extLst>
          </p:cNvPr>
          <p:cNvPicPr>
            <a:picLocks noChangeAspect="1"/>
          </p:cNvPicPr>
          <p:nvPr/>
        </p:nvPicPr>
        <p:blipFill>
          <a:blip r:embed="rId3"/>
          <a:stretch>
            <a:fillRect/>
          </a:stretch>
        </p:blipFill>
        <p:spPr>
          <a:xfrm>
            <a:off x="156722" y="1866612"/>
            <a:ext cx="8653798" cy="2976989"/>
          </a:xfrm>
          <a:prstGeom prst="rect">
            <a:avLst/>
          </a:prstGeom>
        </p:spPr>
      </p:pic>
      <p:sp>
        <p:nvSpPr>
          <p:cNvPr id="4" name="ZoneTexte 3"/>
          <p:cNvSpPr txBox="1"/>
          <p:nvPr/>
        </p:nvSpPr>
        <p:spPr>
          <a:xfrm>
            <a:off x="69719" y="75834"/>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plus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2026</a:t>
            </a:r>
            <a:endParaRPr lang="fr-FR" dirty="0"/>
          </a:p>
        </p:txBody>
      </p:sp>
      <p:sp>
        <p:nvSpPr>
          <p:cNvPr id="2" name="Rectangle 1"/>
          <p:cNvSpPr/>
          <p:nvPr/>
        </p:nvSpPr>
        <p:spPr>
          <a:xfrm>
            <a:off x="159473" y="3548055"/>
            <a:ext cx="8579925" cy="18599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431848"/>
            <a:ext cx="8995113" cy="523220"/>
          </a:xfrm>
          <a:prstGeom prst="rect">
            <a:avLst/>
          </a:prstGeom>
          <a:noFill/>
        </p:spPr>
        <p:txBody>
          <a:bodyPr wrap="square" rtlCol="0">
            <a:spAutoFit/>
          </a:bodyPr>
          <a:lstStyle/>
          <a:p>
            <a:r>
              <a:rPr lang="fr-FR" sz="2800" b="1" dirty="0">
                <a:solidFill>
                  <a:srgbClr val="376092"/>
                </a:solidFill>
              </a:rPr>
              <a:t>Les créations d’entreprises poursuivent leur hausse</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2026</a:t>
            </a:r>
            <a:endParaRPr lang="fr-FR" dirty="0"/>
          </a:p>
        </p:txBody>
      </p:sp>
      <p:graphicFrame>
        <p:nvGraphicFramePr>
          <p:cNvPr id="2" name="Graphique 1">
            <a:extLst>
              <a:ext uri="{FF2B5EF4-FFF2-40B4-BE49-F238E27FC236}">
                <a16:creationId xmlns:a16="http://schemas.microsoft.com/office/drawing/2014/main" id="{1CB19EAD-CC19-1DE2-B828-0C543D42E99E}"/>
              </a:ext>
            </a:extLst>
          </p:cNvPr>
          <p:cNvGraphicFramePr>
            <a:graphicFrameLocks/>
          </p:cNvGraphicFramePr>
          <p:nvPr>
            <p:extLst>
              <p:ext uri="{D42A27DB-BD31-4B8C-83A1-F6EECF244321}">
                <p14:modId xmlns:p14="http://schemas.microsoft.com/office/powerpoint/2010/main" val="2035990778"/>
              </p:ext>
            </p:extLst>
          </p:nvPr>
        </p:nvGraphicFramePr>
        <p:xfrm>
          <a:off x="69719" y="1174433"/>
          <a:ext cx="8827805" cy="5251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98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4443" y="414159"/>
            <a:ext cx="8995113" cy="523220"/>
          </a:xfrm>
          <a:prstGeom prst="rect">
            <a:avLst/>
          </a:prstGeom>
          <a:noFill/>
        </p:spPr>
        <p:txBody>
          <a:bodyPr wrap="square" rtlCol="0">
            <a:spAutoFit/>
          </a:bodyPr>
          <a:lstStyle/>
          <a:p>
            <a:r>
              <a:rPr lang="fr-FR" sz="2800" b="1" dirty="0">
                <a:solidFill>
                  <a:srgbClr val="376092"/>
                </a:solidFill>
              </a:rPr>
              <a:t>Le nombre de défaillances d’entreprises repart à </a:t>
            </a:r>
            <a:r>
              <a:rPr lang="fr-FR" sz="2800" b="1">
                <a:solidFill>
                  <a:srgbClr val="376092"/>
                </a:solidFill>
              </a:rPr>
              <a:t>la hausse</a:t>
            </a:r>
            <a:endParaRPr lang="fr-FR" sz="2800" b="1" dirty="0">
              <a:solidFill>
                <a:srgbClr val="376092"/>
              </a:solidFill>
            </a:endParaRP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janvier 2026</a:t>
            </a:r>
            <a:endParaRPr lang="fr-FR" dirty="0"/>
          </a:p>
        </p:txBody>
      </p:sp>
      <p:graphicFrame>
        <p:nvGraphicFramePr>
          <p:cNvPr id="8" name="Graphique 7">
            <a:extLst>
              <a:ext uri="{FF2B5EF4-FFF2-40B4-BE49-F238E27FC236}">
                <a16:creationId xmlns:a16="http://schemas.microsoft.com/office/drawing/2014/main" id="{96020B70-C146-3953-BA84-F8A696FC8A05}"/>
              </a:ext>
            </a:extLst>
          </p:cNvPr>
          <p:cNvGraphicFramePr>
            <a:graphicFrameLocks/>
          </p:cNvGraphicFramePr>
          <p:nvPr>
            <p:extLst>
              <p:ext uri="{D42A27DB-BD31-4B8C-83A1-F6EECF244321}">
                <p14:modId xmlns:p14="http://schemas.microsoft.com/office/powerpoint/2010/main" val="2813473856"/>
              </p:ext>
            </p:extLst>
          </p:nvPr>
        </p:nvGraphicFramePr>
        <p:xfrm>
          <a:off x="483079" y="1252969"/>
          <a:ext cx="8256319" cy="51908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2026</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160496" y="83068"/>
            <a:ext cx="8928324" cy="954107"/>
          </a:xfrm>
          <a:prstGeom prst="rect">
            <a:avLst/>
          </a:prstGeom>
          <a:noFill/>
        </p:spPr>
        <p:txBody>
          <a:bodyPr wrap="square" rtlCol="0">
            <a:spAutoFit/>
          </a:bodyPr>
          <a:lstStyle/>
          <a:p>
            <a:r>
              <a:rPr lang="fr-FR" sz="2800" b="1" dirty="0">
                <a:solidFill>
                  <a:schemeClr val="accent1">
                    <a:lumMod val="75000"/>
                  </a:schemeClr>
                </a:solidFill>
              </a:rPr>
              <a:t>Le Var est le seul département de la région où la croissance de l’emploi accélère au 3</a:t>
            </a:r>
            <a:r>
              <a:rPr lang="fr-FR" sz="2800" b="1" baseline="30000" dirty="0">
                <a:solidFill>
                  <a:schemeClr val="accent1">
                    <a:lumMod val="75000"/>
                  </a:schemeClr>
                </a:solidFill>
              </a:rPr>
              <a:t>e</a:t>
            </a:r>
            <a:r>
              <a:rPr lang="fr-FR" sz="2800" b="1" dirty="0">
                <a:solidFill>
                  <a:schemeClr val="accent1">
                    <a:lumMod val="75000"/>
                  </a:schemeClr>
                </a:solidFill>
              </a:rPr>
              <a:t> trimestre 2025</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2026</a:t>
            </a:r>
          </a:p>
        </p:txBody>
      </p:sp>
      <p:sp>
        <p:nvSpPr>
          <p:cNvPr id="12" name="ZoneTexte 11"/>
          <p:cNvSpPr txBox="1"/>
          <p:nvPr/>
        </p:nvSpPr>
        <p:spPr>
          <a:xfrm>
            <a:off x="7625298" y="2277721"/>
            <a:ext cx="891727" cy="615553"/>
          </a:xfrm>
          <a:prstGeom prst="rect">
            <a:avLst/>
          </a:prstGeom>
          <a:noFill/>
        </p:spPr>
        <p:txBody>
          <a:bodyPr wrap="square" rtlCol="0">
            <a:spAutoFit/>
          </a:bodyPr>
          <a:lstStyle/>
          <a:p>
            <a:pPr algn="ctr"/>
            <a:r>
              <a:rPr lang="fr-FR" sz="1600" b="1" dirty="0">
                <a:solidFill>
                  <a:schemeClr val="accent6">
                    <a:lumMod val="75000"/>
                  </a:schemeClr>
                </a:solidFill>
              </a:rPr>
              <a:t> + 0,1% </a:t>
            </a:r>
          </a:p>
          <a:p>
            <a:pPr algn="ctr"/>
            <a:endParaRPr lang="fr-FR" b="1" dirty="0">
              <a:solidFill>
                <a:srgbClr val="FF0000"/>
              </a:solidFill>
            </a:endParaRPr>
          </a:p>
        </p:txBody>
      </p:sp>
      <p:sp>
        <p:nvSpPr>
          <p:cNvPr id="15" name="ZoneTexte 14"/>
          <p:cNvSpPr txBox="1"/>
          <p:nvPr/>
        </p:nvSpPr>
        <p:spPr>
          <a:xfrm>
            <a:off x="7660978" y="1937013"/>
            <a:ext cx="891727" cy="615553"/>
          </a:xfrm>
          <a:prstGeom prst="rect">
            <a:avLst/>
          </a:prstGeom>
          <a:noFill/>
        </p:spPr>
        <p:txBody>
          <a:bodyPr wrap="square" rtlCol="0">
            <a:spAutoFit/>
          </a:bodyPr>
          <a:lstStyle/>
          <a:p>
            <a:pPr algn="ctr"/>
            <a:r>
              <a:rPr lang="fr-FR" sz="1600" b="1" dirty="0">
                <a:solidFill>
                  <a:schemeClr val="accent3">
                    <a:lumMod val="75000"/>
                  </a:schemeClr>
                </a:solidFill>
              </a:rPr>
              <a:t>+ 0,4 %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0,0 %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T3 2025 :</a:t>
            </a:r>
            <a:endParaRPr lang="fr-FR" b="1" dirty="0"/>
          </a:p>
        </p:txBody>
      </p:sp>
      <p:graphicFrame>
        <p:nvGraphicFramePr>
          <p:cNvPr id="2" name="Graphique 1">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2013351965"/>
              </p:ext>
            </p:extLst>
          </p:nvPr>
        </p:nvGraphicFramePr>
        <p:xfrm>
          <a:off x="513988" y="1101920"/>
          <a:ext cx="7713356" cy="4590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824" y="48385"/>
            <a:ext cx="8827805" cy="954107"/>
          </a:xfrm>
          <a:prstGeom prst="rect">
            <a:avLst/>
          </a:prstGeom>
          <a:noFill/>
        </p:spPr>
        <p:txBody>
          <a:bodyPr wrap="square" rtlCol="0">
            <a:spAutoFit/>
          </a:bodyPr>
          <a:lstStyle/>
          <a:p>
            <a:r>
              <a:rPr lang="fr-FR" sz="2800" b="1" dirty="0">
                <a:solidFill>
                  <a:schemeClr val="accent1">
                    <a:lumMod val="75000"/>
                  </a:schemeClr>
                </a:solidFill>
              </a:rPr>
              <a:t>Un rebond tiré par la progression de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2026</a:t>
            </a:r>
            <a:endParaRPr lang="fr-FR" dirty="0"/>
          </a:p>
        </p:txBody>
      </p:sp>
      <p:sp>
        <p:nvSpPr>
          <p:cNvPr id="14" name="ZoneTexte 13"/>
          <p:cNvSpPr txBox="1"/>
          <p:nvPr/>
        </p:nvSpPr>
        <p:spPr>
          <a:xfrm>
            <a:off x="7695270" y="2222466"/>
            <a:ext cx="1597688" cy="3416320"/>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+ 1 620</a:t>
            </a:r>
          </a:p>
          <a:p>
            <a:pPr algn="ctr"/>
            <a:r>
              <a:rPr lang="fr-FR" b="1" dirty="0">
                <a:solidFill>
                  <a:srgbClr val="00B0F0"/>
                </a:solidFill>
              </a:rPr>
              <a:t>emplois hors intérim</a:t>
            </a:r>
          </a:p>
          <a:p>
            <a:pPr algn="ctr"/>
            <a:r>
              <a:rPr lang="fr-FR" b="1" dirty="0">
                <a:solidFill>
                  <a:schemeClr val="accent6">
                    <a:lumMod val="75000"/>
                  </a:schemeClr>
                </a:solidFill>
              </a:rPr>
              <a:t>-110 intérimaires</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T3 2025 :</a:t>
            </a:r>
            <a:endParaRPr lang="fr-FR" b="1" dirty="0"/>
          </a:p>
        </p:txBody>
      </p:sp>
      <p:graphicFrame>
        <p:nvGraphicFramePr>
          <p:cNvPr id="3" name="Graphique 2">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721188563"/>
              </p:ext>
            </p:extLst>
          </p:nvPr>
        </p:nvGraphicFramePr>
        <p:xfrm>
          <a:off x="410547" y="1287624"/>
          <a:ext cx="7940351" cy="50758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2026</a:t>
            </a:r>
            <a:endParaRPr lang="fr-FR" dirty="0"/>
          </a:p>
        </p:txBody>
      </p:sp>
      <p:sp>
        <p:nvSpPr>
          <p:cNvPr id="12" name="ZoneTexte 11"/>
          <p:cNvSpPr txBox="1"/>
          <p:nvPr/>
        </p:nvSpPr>
        <p:spPr>
          <a:xfrm>
            <a:off x="113894" y="416911"/>
            <a:ext cx="8827804" cy="523220"/>
          </a:xfrm>
          <a:prstGeom prst="rect">
            <a:avLst/>
          </a:prstGeom>
          <a:noFill/>
        </p:spPr>
        <p:txBody>
          <a:bodyPr wrap="square" rtlCol="0">
            <a:spAutoFit/>
          </a:bodyPr>
          <a:lstStyle/>
          <a:p>
            <a:r>
              <a:rPr lang="fr-FR" sz="2800" b="1" dirty="0">
                <a:solidFill>
                  <a:schemeClr val="accent1">
                    <a:lumMod val="75000"/>
                  </a:schemeClr>
                </a:solidFill>
              </a:rPr>
              <a:t>… principalement dans le secteur tertiaire</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2262291934"/>
              </p:ext>
            </p:extLst>
          </p:nvPr>
        </p:nvGraphicFramePr>
        <p:xfrm>
          <a:off x="625151" y="1308100"/>
          <a:ext cx="7475861" cy="4999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2026</a:t>
            </a:r>
            <a:endParaRPr lang="fr-FR" dirty="0"/>
          </a:p>
        </p:txBody>
      </p:sp>
      <p:sp>
        <p:nvSpPr>
          <p:cNvPr id="14" name="ZoneTexte 13"/>
          <p:cNvSpPr txBox="1"/>
          <p:nvPr/>
        </p:nvSpPr>
        <p:spPr>
          <a:xfrm>
            <a:off x="213645" y="489793"/>
            <a:ext cx="9041448" cy="523220"/>
          </a:xfrm>
          <a:prstGeom prst="rect">
            <a:avLst/>
          </a:prstGeom>
          <a:noFill/>
        </p:spPr>
        <p:txBody>
          <a:bodyPr wrap="square" rtlCol="0">
            <a:spAutoFit/>
          </a:bodyPr>
          <a:lstStyle/>
          <a:p>
            <a:r>
              <a:rPr lang="fr-FR" sz="2800" b="1" dirty="0">
                <a:solidFill>
                  <a:schemeClr val="accent1">
                    <a:lumMod val="75000"/>
                  </a:schemeClr>
                </a:solidFill>
              </a:rPr>
              <a:t>1</a:t>
            </a:r>
            <a:r>
              <a:rPr lang="fr-FR" sz="2800" b="1" baseline="30000" dirty="0">
                <a:solidFill>
                  <a:schemeClr val="accent1">
                    <a:lumMod val="75000"/>
                  </a:schemeClr>
                </a:solidFill>
              </a:rPr>
              <a:t>ère</a:t>
            </a:r>
            <a:r>
              <a:rPr lang="fr-FR" sz="2800" b="1" dirty="0">
                <a:solidFill>
                  <a:schemeClr val="accent1">
                    <a:lumMod val="75000"/>
                  </a:schemeClr>
                </a:solidFill>
              </a:rPr>
              <a:t> hausse de l’emploi dans la construction depuis deux ans</a:t>
            </a:r>
            <a:endParaRPr lang="fr-FR" sz="28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3897731141"/>
              </p:ext>
            </p:extLst>
          </p:nvPr>
        </p:nvGraphicFramePr>
        <p:xfrm>
          <a:off x="746449" y="1387157"/>
          <a:ext cx="7539135" cy="4817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janvier 2026</a:t>
            </a:r>
            <a:endParaRPr lang="fr-FR" dirty="0"/>
          </a:p>
        </p:txBody>
      </p:sp>
      <p:sp>
        <p:nvSpPr>
          <p:cNvPr id="12" name="ZoneTexte 11"/>
          <p:cNvSpPr txBox="1"/>
          <p:nvPr/>
        </p:nvSpPr>
        <p:spPr>
          <a:xfrm>
            <a:off x="162370" y="98537"/>
            <a:ext cx="8930354" cy="954107"/>
          </a:xfrm>
          <a:prstGeom prst="rect">
            <a:avLst/>
          </a:prstGeom>
          <a:noFill/>
        </p:spPr>
        <p:txBody>
          <a:bodyPr wrap="square" rtlCol="0">
            <a:spAutoFit/>
          </a:bodyPr>
          <a:lstStyle/>
          <a:p>
            <a:r>
              <a:rPr lang="fr-FR" sz="2800" b="1" dirty="0">
                <a:solidFill>
                  <a:schemeClr val="accent1">
                    <a:lumMod val="75000"/>
                  </a:schemeClr>
                </a:solidFill>
              </a:rPr>
              <a:t>En rythme annuel néanmoins, la contraction de l’emploi salarié dans la construction reste forte</a:t>
            </a:r>
            <a:endParaRPr lang="fr-FR" sz="2800" b="1" dirty="0">
              <a:solidFill>
                <a:srgbClr val="FF0000"/>
              </a:solidFill>
            </a:endParaRPr>
          </a:p>
        </p:txBody>
      </p:sp>
      <p:pic>
        <p:nvPicPr>
          <p:cNvPr id="2" name="Image 1">
            <a:extLst>
              <a:ext uri="{FF2B5EF4-FFF2-40B4-BE49-F238E27FC236}">
                <a16:creationId xmlns:a16="http://schemas.microsoft.com/office/drawing/2014/main" id="{338F611A-5DAD-BAAB-C94D-A6E3DCD4AA69}"/>
              </a:ext>
            </a:extLst>
          </p:cNvPr>
          <p:cNvPicPr>
            <a:picLocks noChangeAspect="1"/>
          </p:cNvPicPr>
          <p:nvPr/>
        </p:nvPicPr>
        <p:blipFill>
          <a:blip r:embed="rId3"/>
          <a:stretch>
            <a:fillRect/>
          </a:stretch>
        </p:blipFill>
        <p:spPr>
          <a:xfrm>
            <a:off x="346889" y="1789611"/>
            <a:ext cx="8214570" cy="3278777"/>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2026</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1" y="43561"/>
            <a:ext cx="8905697" cy="954107"/>
          </a:xfrm>
          <a:prstGeom prst="rect">
            <a:avLst/>
          </a:prstGeom>
          <a:noFill/>
        </p:spPr>
        <p:txBody>
          <a:bodyPr wrap="square" rtlCol="0">
            <a:spAutoFit/>
          </a:bodyPr>
          <a:lstStyle/>
          <a:p>
            <a:r>
              <a:rPr lang="fr-FR" sz="2800" b="1" dirty="0">
                <a:solidFill>
                  <a:schemeClr val="accent1">
                    <a:lumMod val="75000"/>
                  </a:schemeClr>
                </a:solidFill>
              </a:rPr>
              <a:t>Les entrées en contrat d’apprentissage continuent d’augmenter, contrairement à la région</a:t>
            </a:r>
          </a:p>
        </p:txBody>
      </p:sp>
      <p:graphicFrame>
        <p:nvGraphicFramePr>
          <p:cNvPr id="2" name="Graphique 1">
            <a:extLst>
              <a:ext uri="{FF2B5EF4-FFF2-40B4-BE49-F238E27FC236}">
                <a16:creationId xmlns:a16="http://schemas.microsoft.com/office/drawing/2014/main" id="{BECB0E96-EB15-779E-4EB9-B20A3F670051}"/>
              </a:ext>
            </a:extLst>
          </p:cNvPr>
          <p:cNvGraphicFramePr>
            <a:graphicFrameLocks/>
          </p:cNvGraphicFramePr>
          <p:nvPr>
            <p:extLst>
              <p:ext uri="{D42A27DB-BD31-4B8C-83A1-F6EECF244321}">
                <p14:modId xmlns:p14="http://schemas.microsoft.com/office/powerpoint/2010/main" val="3914603145"/>
              </p:ext>
            </p:extLst>
          </p:nvPr>
        </p:nvGraphicFramePr>
        <p:xfrm>
          <a:off x="122150" y="1088682"/>
          <a:ext cx="8905697" cy="5356603"/>
        </p:xfrm>
        <a:graphic>
          <a:graphicData uri="http://schemas.openxmlformats.org/drawingml/2006/chart">
            <c:chart xmlns:c="http://schemas.openxmlformats.org/drawingml/2006/chart" xmlns:r="http://schemas.openxmlformats.org/officeDocument/2006/relationships" r:id="rId3"/>
          </a:graphicData>
        </a:graphic>
      </p:graphicFrame>
      <p:sp>
        <p:nvSpPr>
          <p:cNvPr id="11" name="Flèche vers le bas 10"/>
          <p:cNvSpPr/>
          <p:nvPr/>
        </p:nvSpPr>
        <p:spPr bwMode="auto">
          <a:xfrm>
            <a:off x="8108663" y="1843627"/>
            <a:ext cx="149633" cy="666326"/>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10" name="ZoneTexte 3"/>
          <p:cNvSpPr txBox="1"/>
          <p:nvPr/>
        </p:nvSpPr>
        <p:spPr bwMode="auto">
          <a:xfrm>
            <a:off x="7961375" y="1554393"/>
            <a:ext cx="593842" cy="2892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12 100</a:t>
            </a:r>
          </a:p>
        </p:txBody>
      </p:sp>
    </p:spTree>
    <p:extLst>
      <p:ext uri="{BB962C8B-B14F-4D97-AF65-F5344CB8AC3E}">
        <p14:creationId xmlns:p14="http://schemas.microsoft.com/office/powerpoint/2010/main" val="125131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652" y="-604"/>
            <a:ext cx="9143999" cy="954107"/>
          </a:xfrm>
          <a:prstGeom prst="rect">
            <a:avLst/>
          </a:prstGeom>
          <a:noFill/>
        </p:spPr>
        <p:txBody>
          <a:bodyPr wrap="square" rtlCol="0">
            <a:spAutoFit/>
          </a:bodyPr>
          <a:lstStyle/>
          <a:p>
            <a:r>
              <a:rPr lang="fr-FR" sz="2800" b="1" dirty="0">
                <a:solidFill>
                  <a:schemeClr val="accent1">
                    <a:lumMod val="75000"/>
                  </a:schemeClr>
                </a:solidFill>
              </a:rPr>
              <a:t>Un taux de chômage en progression modérée au 3</a:t>
            </a:r>
            <a:r>
              <a:rPr lang="fr-FR" sz="2800" b="1" baseline="30000" dirty="0">
                <a:solidFill>
                  <a:schemeClr val="accent1">
                    <a:lumMod val="75000"/>
                  </a:schemeClr>
                </a:solidFill>
              </a:rPr>
              <a:t>e</a:t>
            </a:r>
            <a:r>
              <a:rPr lang="fr-FR" sz="2800" b="1" dirty="0">
                <a:solidFill>
                  <a:schemeClr val="accent1">
                    <a:lumMod val="75000"/>
                  </a:schemeClr>
                </a:solidFill>
              </a:rPr>
              <a:t> trimestre 2025</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janvier 2026</a:t>
            </a:r>
            <a:endParaRPr lang="fr-FR" dirty="0"/>
          </a:p>
        </p:txBody>
      </p:sp>
      <p:sp>
        <p:nvSpPr>
          <p:cNvPr id="12" name="ZoneTexte 11"/>
          <p:cNvSpPr txBox="1"/>
          <p:nvPr/>
        </p:nvSpPr>
        <p:spPr>
          <a:xfrm>
            <a:off x="7570789" y="3830351"/>
            <a:ext cx="1652756" cy="338554"/>
          </a:xfrm>
          <a:prstGeom prst="rect">
            <a:avLst/>
          </a:prstGeom>
          <a:noFill/>
        </p:spPr>
        <p:txBody>
          <a:bodyPr wrap="square" rtlCol="0">
            <a:spAutoFit/>
          </a:bodyPr>
          <a:lstStyle/>
          <a:p>
            <a:pPr algn="ctr"/>
            <a:r>
              <a:rPr lang="fr-FR" sz="1600" b="1" dirty="0">
                <a:solidFill>
                  <a:schemeClr val="accent1">
                    <a:lumMod val="75000"/>
                  </a:schemeClr>
                </a:solidFill>
              </a:rPr>
              <a:t>7,5 % (+0,1 pt)</a:t>
            </a:r>
            <a:endParaRPr lang="fr-FR" sz="1600" b="1" dirty="0">
              <a:solidFill>
                <a:srgbClr val="FF0000"/>
              </a:solidFill>
            </a:endParaRPr>
          </a:p>
        </p:txBody>
      </p:sp>
      <p:sp>
        <p:nvSpPr>
          <p:cNvPr id="13" name="ZoneTexte 12"/>
          <p:cNvSpPr txBox="1"/>
          <p:nvPr/>
        </p:nvSpPr>
        <p:spPr>
          <a:xfrm>
            <a:off x="7611014" y="4104494"/>
            <a:ext cx="1572743" cy="338554"/>
          </a:xfrm>
          <a:prstGeom prst="rect">
            <a:avLst/>
          </a:prstGeom>
          <a:noFill/>
        </p:spPr>
        <p:txBody>
          <a:bodyPr wrap="square" rtlCol="0">
            <a:spAutoFit/>
          </a:bodyPr>
          <a:lstStyle/>
          <a:p>
            <a:pPr algn="ctr"/>
            <a:r>
              <a:rPr lang="fr-FR" sz="1600" b="1" dirty="0">
                <a:solidFill>
                  <a:schemeClr val="accent3">
                    <a:lumMod val="75000"/>
                  </a:schemeClr>
                </a:solidFill>
              </a:rPr>
              <a:t>7,5 % (+0,2 pt)</a:t>
            </a:r>
            <a:endParaRPr lang="fr-FR" b="1" dirty="0">
              <a:solidFill>
                <a:srgbClr val="FF0000"/>
              </a:solidFill>
            </a:endParaRPr>
          </a:p>
        </p:txBody>
      </p:sp>
      <p:sp>
        <p:nvSpPr>
          <p:cNvPr id="11" name="ZoneTexte 10"/>
          <p:cNvSpPr txBox="1"/>
          <p:nvPr/>
        </p:nvSpPr>
        <p:spPr>
          <a:xfrm>
            <a:off x="7583853" y="3556208"/>
            <a:ext cx="1595602" cy="338554"/>
          </a:xfrm>
          <a:prstGeom prst="rect">
            <a:avLst/>
          </a:prstGeom>
          <a:noFill/>
        </p:spPr>
        <p:txBody>
          <a:bodyPr wrap="square" rtlCol="0">
            <a:spAutoFit/>
          </a:bodyPr>
          <a:lstStyle/>
          <a:p>
            <a:pPr algn="ctr"/>
            <a:r>
              <a:rPr lang="fr-FR" sz="1600" b="1" dirty="0">
                <a:solidFill>
                  <a:schemeClr val="accent6">
                    <a:lumMod val="75000"/>
                  </a:schemeClr>
                </a:solidFill>
              </a:rPr>
              <a:t>8,2 % (+0,2 pt)</a:t>
            </a:r>
          </a:p>
        </p:txBody>
      </p:sp>
      <p:sp>
        <p:nvSpPr>
          <p:cNvPr id="2" name="ZoneTexte 1">
            <a:extLst>
              <a:ext uri="{FF2B5EF4-FFF2-40B4-BE49-F238E27FC236}">
                <a16:creationId xmlns:a16="http://schemas.microsoft.com/office/drawing/2014/main" id="{F84D798C-F463-C91D-764F-E349DEE23EE9}"/>
              </a:ext>
            </a:extLst>
          </p:cNvPr>
          <p:cNvSpPr txBox="1"/>
          <p:nvPr/>
        </p:nvSpPr>
        <p:spPr>
          <a:xfrm>
            <a:off x="7358737" y="2386816"/>
            <a:ext cx="2043680" cy="1200329"/>
          </a:xfrm>
          <a:prstGeom prst="rect">
            <a:avLst/>
          </a:prstGeom>
          <a:noFill/>
        </p:spPr>
        <p:txBody>
          <a:bodyPr wrap="square" rtlCol="0">
            <a:spAutoFit/>
          </a:bodyPr>
          <a:lstStyle/>
          <a:p>
            <a:pPr algn="ctr"/>
            <a:r>
              <a:rPr lang="fr-FR" dirty="0">
                <a:solidFill>
                  <a:srgbClr val="002060"/>
                </a:solidFill>
              </a:rPr>
              <a:t>Taux au T3 2025 (évolution par rapport</a:t>
            </a:r>
          </a:p>
          <a:p>
            <a:pPr algn="ctr"/>
            <a:r>
              <a:rPr lang="fr-FR" dirty="0">
                <a:solidFill>
                  <a:srgbClr val="002060"/>
                </a:solidFill>
              </a:rPr>
              <a:t>au T2 2025) :</a:t>
            </a:r>
            <a:endParaRPr lang="fr-FR" dirty="0"/>
          </a:p>
        </p:txBody>
      </p:sp>
      <p:graphicFrame>
        <p:nvGraphicFramePr>
          <p:cNvPr id="8" name="Graphique 7">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1966669203"/>
              </p:ext>
            </p:extLst>
          </p:nvPr>
        </p:nvGraphicFramePr>
        <p:xfrm>
          <a:off x="71380" y="1163738"/>
          <a:ext cx="8103902" cy="5037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72106"/>
            <a:ext cx="8889333" cy="954107"/>
          </a:xfrm>
          <a:prstGeom prst="rect">
            <a:avLst/>
          </a:prstGeom>
          <a:noFill/>
        </p:spPr>
        <p:txBody>
          <a:bodyPr wrap="square" rtlCol="0">
            <a:spAutoFit/>
          </a:bodyPr>
          <a:lstStyle/>
          <a:p>
            <a:r>
              <a:rPr lang="fr-FR" sz="2800" b="1" dirty="0">
                <a:solidFill>
                  <a:schemeClr val="accent1">
                    <a:lumMod val="75000"/>
                  </a:schemeClr>
                </a:solidFill>
              </a:rPr>
              <a:t>Un taux qui se situe dans la moyenne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janvier 2026</a:t>
            </a:r>
            <a:endParaRPr lang="fr-FR" dirty="0"/>
          </a:p>
        </p:txBody>
      </p:sp>
      <p:graphicFrame>
        <p:nvGraphicFramePr>
          <p:cNvPr id="3" name="Graphique 2">
            <a:extLst>
              <a:ext uri="{FF2B5EF4-FFF2-40B4-BE49-F238E27FC236}">
                <a16:creationId xmlns:a16="http://schemas.microsoft.com/office/drawing/2014/main" id="{6723F393-BFBB-9F0F-14CA-8AC11733BFCF}"/>
              </a:ext>
            </a:extLst>
          </p:cNvPr>
          <p:cNvGraphicFramePr>
            <a:graphicFrameLocks/>
          </p:cNvGraphicFramePr>
          <p:nvPr>
            <p:extLst>
              <p:ext uri="{D42A27DB-BD31-4B8C-83A1-F6EECF244321}">
                <p14:modId xmlns:p14="http://schemas.microsoft.com/office/powerpoint/2010/main" val="1885964018"/>
              </p:ext>
            </p:extLst>
          </p:nvPr>
        </p:nvGraphicFramePr>
        <p:xfrm>
          <a:off x="715224" y="1062037"/>
          <a:ext cx="7319113" cy="5067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2.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4.xml><?xml version="1.0" encoding="utf-8"?>
<ds:datastoreItem xmlns:ds="http://schemas.openxmlformats.org/officeDocument/2006/customXml" ds:itemID="{3B2AE89B-080E-49C5-92D1-0FC918E24C0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12057</TotalTime>
  <Words>1755</Words>
  <Application>Microsoft Office PowerPoint</Application>
  <PresentationFormat>Affichage à l'écran (4:3)</PresentationFormat>
  <Paragraphs>237</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997</cp:revision>
  <cp:lastPrinted>2018-10-09T12:30:48Z</cp:lastPrinted>
  <dcterms:created xsi:type="dcterms:W3CDTF">2018-05-30T13:27:07Z</dcterms:created>
  <dcterms:modified xsi:type="dcterms:W3CDTF">2026-01-05T13:32:42Z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y fmtid="{D5CDD505-2E9C-101B-9397-08002B2CF9AE}" pid="4" name="MSIP_Label_3094c1fb-3db8-4cce-b079-9b022302847f_Enabled">
    <vt:lpwstr>true</vt:lpwstr>
  </property>
  <property fmtid="{D5CDD505-2E9C-101B-9397-08002B2CF9AE}" pid="5" name="MSIP_Label_3094c1fb-3db8-4cce-b079-9b022302847f_SetDate">
    <vt:lpwstr>2025-09-15T09:19:47Z</vt:lpwstr>
  </property>
  <property fmtid="{D5CDD505-2E9C-101B-9397-08002B2CF9AE}" pid="6" name="MSIP_Label_3094c1fb-3db8-4cce-b079-9b022302847f_Method">
    <vt:lpwstr>Standard</vt:lpwstr>
  </property>
  <property fmtid="{D5CDD505-2E9C-101B-9397-08002B2CF9AE}" pid="7" name="MSIP_Label_3094c1fb-3db8-4cce-b079-9b022302847f_Name">
    <vt:lpwstr>[Prod v5] C1 - Standard</vt:lpwstr>
  </property>
  <property fmtid="{D5CDD505-2E9C-101B-9397-08002B2CF9AE}" pid="8" name="MSIP_Label_3094c1fb-3db8-4cce-b079-9b022302847f_SiteId">
    <vt:lpwstr>035e5292-5a25-4509-bb08-a555f7d31a8b</vt:lpwstr>
  </property>
  <property fmtid="{D5CDD505-2E9C-101B-9397-08002B2CF9AE}" pid="9" name="MSIP_Label_3094c1fb-3db8-4cce-b079-9b022302847f_ActionId">
    <vt:lpwstr>9b42108e-cd95-4545-90f0-c98b12fd3763</vt:lpwstr>
  </property>
  <property fmtid="{D5CDD505-2E9C-101B-9397-08002B2CF9AE}" pid="10" name="MSIP_Label_3094c1fb-3db8-4cce-b079-9b022302847f_ContentBits">
    <vt:lpwstr>0</vt:lpwstr>
  </property>
  <property fmtid="{D5CDD505-2E9C-101B-9397-08002B2CF9AE}" pid="11" name="MSIP_Label_3094c1fb-3db8-4cce-b079-9b022302847f_Tag">
    <vt:lpwstr>10, 3, 0, 1</vt:lpwstr>
  </property>
</Properties>
</file>