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notesSlides/notesSlide17.xml" ContentType="application/vnd.openxmlformats-officedocument.presentationml.notesSlide+xml"/>
  <Override PartName="/ppt/charts/chart15.xml" ContentType="application/vnd.openxmlformats-officedocument.drawingml.chart+xml"/>
  <Override PartName="/ppt/drawings/drawing15.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drawings/drawing16.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drawings/drawing17.xml" ContentType="application/vnd.openxmlformats-officedocument.drawingml.chartshape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7"/>
  </p:notesMasterIdLst>
  <p:sldIdLst>
    <p:sldId id="300" r:id="rId6"/>
    <p:sldId id="299" r:id="rId7"/>
    <p:sldId id="264" r:id="rId8"/>
    <p:sldId id="292" r:id="rId9"/>
    <p:sldId id="290" r:id="rId10"/>
    <p:sldId id="293" r:id="rId11"/>
    <p:sldId id="261" r:id="rId12"/>
    <p:sldId id="314" r:id="rId13"/>
    <p:sldId id="305" r:id="rId14"/>
    <p:sldId id="302" r:id="rId15"/>
    <p:sldId id="296" r:id="rId16"/>
    <p:sldId id="319" r:id="rId17"/>
    <p:sldId id="304" r:id="rId18"/>
    <p:sldId id="316" r:id="rId19"/>
    <p:sldId id="271" r:id="rId20"/>
    <p:sldId id="317" r:id="rId21"/>
    <p:sldId id="272" r:id="rId22"/>
    <p:sldId id="318" r:id="rId23"/>
    <p:sldId id="311" r:id="rId24"/>
    <p:sldId id="313" r:id="rId25"/>
    <p:sldId id="315" r:id="rId26"/>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306" autoAdjust="0"/>
  </p:normalViewPr>
  <p:slideViewPr>
    <p:cSldViewPr snapToGrid="0" snapToObjects="1">
      <p:cViewPr varScale="1">
        <p:scale>
          <a:sx n="111" d="100"/>
          <a:sy n="111" d="100"/>
        </p:scale>
        <p:origin x="10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2\2022-T4\01%20-%20Fichiers%20de%20travail\DEFM-Ch&#244;mage\2022_T4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2\2022-T4\01%20-%20Fichiers%20de%20travail\DEFM-Ch&#244;mage\2022_T4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2\2022-T4\01%20-%20Fichiers%20de%20travail\DEFM-Ch&#244;mage\2022_T4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2\2022-T4\01%20-%20Fichiers%20de%20travail\DEFM-Ch&#244;mage\2022_T4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polaris.social.gouv.fr\DREETS-PACA$\Users\Cab-SESE\10%20-%20Notes%20de%20conjoncture\01%20-%20Notes\2022\2022-T4\01%20-%20Fichiers%20de%20travail\DEFM-Ch&#244;mage\2022_T4_Demandeurs%20d'emploi_ABC_note.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polaris.social.gouv.fr\DREETS-PACA$\Users\Cab-SESE\10%20-%20Notes%20de%20conjoncture\01%20-%20Notes\2022\2022-T4\01%20-%20Fichiers%20de%20travail\DEFM-Ch&#244;mage\2022_T4_Demandeurs%20d'emploi_ABC_note.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polaris.social.gouv.fr\DREETS-PACA$\Users\Cab-SESE\10%20-%20Notes%20de%20conjoncture\01%20-%20Notes\2022\2022-T4\01%20-%20Fichiers%20de%20travail\DEFM-Ch&#244;mage\2022_T4_Demandeurs%20d'emploi_ABC_note.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polaris.social.gouv.fr\DREETS-PACA$\Users\Cab-SESE\10%20-%20Notes%20de%20conjoncture\01%20-%20Notes\2022\2022-T4\01%20-%20Fichiers%20de%20travail\Prestations%20sociales\2022-T4%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2\2022-T4\01%20-%20Fichiers%20de%20travail\Politiques%20emploi\2022_T4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Tableau%20de%20bord%20conjoncturel\01%20-%20Indicateurs\Contrats%20d'apprentissage.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2\2022-T4\01%20-%20Fichiers%20de%20travail\DEFM-Ch&#244;mage\Tx%20ch&#244;mage%20-%20d&#233;p%20comparables\T201_&#233;clairages_d&#233;p.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2\2022-T4\01%20-%20Fichiers%20de%20travail\DEFM-Ch&#244;mage\2022_T4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2012)</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2'!$E$10:$E$53</c:f>
              <c:numCache>
                <c:formatCode>#\ ##0.0</c:formatCode>
                <c:ptCount val="44"/>
                <c:pt idx="0">
                  <c:v>100</c:v>
                </c:pt>
                <c:pt idx="1">
                  <c:v>99.879176091752285</c:v>
                </c:pt>
                <c:pt idx="2">
                  <c:v>99.711902973756779</c:v>
                </c:pt>
                <c:pt idx="3">
                  <c:v>99.753539373819862</c:v>
                </c:pt>
                <c:pt idx="4">
                  <c:v>99.719625854413636</c:v>
                </c:pt>
                <c:pt idx="5">
                  <c:v>99.827466369093258</c:v>
                </c:pt>
                <c:pt idx="6">
                  <c:v>99.981532241907473</c:v>
                </c:pt>
                <c:pt idx="7">
                  <c:v>100.32312980371572</c:v>
                </c:pt>
                <c:pt idx="8">
                  <c:v>100.4759644926571</c:v>
                </c:pt>
                <c:pt idx="9">
                  <c:v>100.37920463283298</c:v>
                </c:pt>
                <c:pt idx="10">
                  <c:v>100.41686766676105</c:v>
                </c:pt>
                <c:pt idx="11">
                  <c:v>100.58313345249701</c:v>
                </c:pt>
                <c:pt idx="12">
                  <c:v>100.52868154757574</c:v>
                </c:pt>
                <c:pt idx="13">
                  <c:v>100.91734391106823</c:v>
                </c:pt>
                <c:pt idx="14">
                  <c:v>100.82897848674071</c:v>
                </c:pt>
                <c:pt idx="15">
                  <c:v>101.26347446804462</c:v>
                </c:pt>
                <c:pt idx="16">
                  <c:v>101.64239928636106</c:v>
                </c:pt>
                <c:pt idx="17">
                  <c:v>102.06939623862132</c:v>
                </c:pt>
                <c:pt idx="18">
                  <c:v>102.23767668887649</c:v>
                </c:pt>
                <c:pt idx="19">
                  <c:v>102.32928796159601</c:v>
                </c:pt>
                <c:pt idx="20">
                  <c:v>102.81907529137086</c:v>
                </c:pt>
                <c:pt idx="21">
                  <c:v>103.22547789521282</c:v>
                </c:pt>
                <c:pt idx="22">
                  <c:v>103.40674173903604</c:v>
                </c:pt>
                <c:pt idx="23">
                  <c:v>103.64676663133542</c:v>
                </c:pt>
                <c:pt idx="24">
                  <c:v>104.21451028542199</c:v>
                </c:pt>
                <c:pt idx="25">
                  <c:v>104.23264226609463</c:v>
                </c:pt>
                <c:pt idx="26">
                  <c:v>104.2785318468094</c:v>
                </c:pt>
                <c:pt idx="27">
                  <c:v>104.41026852120268</c:v>
                </c:pt>
                <c:pt idx="28">
                  <c:v>104.94107665910421</c:v>
                </c:pt>
                <c:pt idx="29">
                  <c:v>105.41804848402091</c:v>
                </c:pt>
                <c:pt idx="30">
                  <c:v>105.91119358799439</c:v>
                </c:pt>
                <c:pt idx="31">
                  <c:v>106.1928548803569</c:v>
                </c:pt>
                <c:pt idx="32">
                  <c:v>104.11439265139923</c:v>
                </c:pt>
                <c:pt idx="33">
                  <c:v>103.46046612621424</c:v>
                </c:pt>
                <c:pt idx="34">
                  <c:v>105.94790525256619</c:v>
                </c:pt>
                <c:pt idx="35">
                  <c:v>106.051996252724</c:v>
                </c:pt>
                <c:pt idx="36">
                  <c:v>106.73368037795106</c:v>
                </c:pt>
                <c:pt idx="37">
                  <c:v>108.45302865636425</c:v>
                </c:pt>
                <c:pt idx="38">
                  <c:v>109.51263026764819</c:v>
                </c:pt>
                <c:pt idx="39">
                  <c:v>110.72238034851458</c:v>
                </c:pt>
                <c:pt idx="40">
                  <c:v>111.14165442011799</c:v>
                </c:pt>
                <c:pt idx="41">
                  <c:v>111.77840033398661</c:v>
                </c:pt>
                <c:pt idx="42">
                  <c:v>111.8397916389184</c:v>
                </c:pt>
                <c:pt idx="43">
                  <c:v>112.06112492151203</c:v>
                </c:pt>
              </c:numCache>
            </c:numRef>
          </c:val>
          <c:smooth val="0"/>
          <c:extLst>
            <c:ext xmlns:c16="http://schemas.microsoft.com/office/drawing/2014/chart" uri="{C3380CC4-5D6E-409C-BE32-E72D297353CC}">
              <c16:uniqueId val="{00000000-1C3C-4C71-9967-8B1667250B0D}"/>
            </c:ext>
          </c:extLst>
        </c:ser>
        <c:ser>
          <c:idx val="1"/>
          <c:order val="1"/>
          <c:tx>
            <c:v>France métropolitaine</c:v>
          </c:tx>
          <c:spPr>
            <a:ln w="28575">
              <a:solidFill>
                <a:srgbClr val="0000FF"/>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2'!$C$10:$C$53</c:f>
              <c:numCache>
                <c:formatCode>#\ ##0.0</c:formatCode>
                <c:ptCount val="44"/>
                <c:pt idx="0">
                  <c:v>100</c:v>
                </c:pt>
                <c:pt idx="1">
                  <c:v>99.953326235002038</c:v>
                </c:pt>
                <c:pt idx="2">
                  <c:v>99.820521078701489</c:v>
                </c:pt>
                <c:pt idx="3">
                  <c:v>99.72311370653243</c:v>
                </c:pt>
                <c:pt idx="4">
                  <c:v>99.704924134619318</c:v>
                </c:pt>
                <c:pt idx="5">
                  <c:v>99.594007284075374</c:v>
                </c:pt>
                <c:pt idx="6">
                  <c:v>99.758306204064155</c:v>
                </c:pt>
                <c:pt idx="7">
                  <c:v>100.04065397150465</c:v>
                </c:pt>
                <c:pt idx="8">
                  <c:v>100.06228330861646</c:v>
                </c:pt>
                <c:pt idx="9">
                  <c:v>100.10252761744331</c:v>
                </c:pt>
                <c:pt idx="10">
                  <c:v>99.969483989075343</c:v>
                </c:pt>
                <c:pt idx="11">
                  <c:v>100.05501095203438</c:v>
                </c:pt>
                <c:pt idx="12">
                  <c:v>99.99201948274667</c:v>
                </c:pt>
                <c:pt idx="13">
                  <c:v>100.23061340379533</c:v>
                </c:pt>
                <c:pt idx="14">
                  <c:v>100.30932154501519</c:v>
                </c:pt>
                <c:pt idx="15">
                  <c:v>100.44728814006459</c:v>
                </c:pt>
                <c:pt idx="16">
                  <c:v>100.63148543976517</c:v>
                </c:pt>
                <c:pt idx="17">
                  <c:v>100.86898460859956</c:v>
                </c:pt>
                <c:pt idx="18">
                  <c:v>101.1856218750378</c:v>
                </c:pt>
                <c:pt idx="19">
                  <c:v>101.23479430666183</c:v>
                </c:pt>
                <c:pt idx="20">
                  <c:v>101.73682146016954</c:v>
                </c:pt>
                <c:pt idx="21">
                  <c:v>102.13272425314753</c:v>
                </c:pt>
                <c:pt idx="22">
                  <c:v>102.24051458762749</c:v>
                </c:pt>
                <c:pt idx="23">
                  <c:v>102.55256243536198</c:v>
                </c:pt>
                <c:pt idx="24">
                  <c:v>102.86874376159307</c:v>
                </c:pt>
                <c:pt idx="25">
                  <c:v>102.95976456831075</c:v>
                </c:pt>
                <c:pt idx="26">
                  <c:v>102.91282251768131</c:v>
                </c:pt>
                <c:pt idx="27">
                  <c:v>103.14616576744795</c:v>
                </c:pt>
                <c:pt idx="28">
                  <c:v>103.77937051288708</c:v>
                </c:pt>
                <c:pt idx="29">
                  <c:v>104.02346255761061</c:v>
                </c:pt>
                <c:pt idx="30">
                  <c:v>104.33299415643242</c:v>
                </c:pt>
                <c:pt idx="31">
                  <c:v>104.60985758471367</c:v>
                </c:pt>
                <c:pt idx="32">
                  <c:v>102.77442876876366</c:v>
                </c:pt>
                <c:pt idx="33">
                  <c:v>102.56122740915616</c:v>
                </c:pt>
                <c:pt idx="34">
                  <c:v>104.45627492154448</c:v>
                </c:pt>
                <c:pt idx="35">
                  <c:v>104.27370091686834</c:v>
                </c:pt>
                <c:pt idx="36">
                  <c:v>104.97249000829325</c:v>
                </c:pt>
                <c:pt idx="37">
                  <c:v>106.23175040471502</c:v>
                </c:pt>
                <c:pt idx="38">
                  <c:v>107.17419419767128</c:v>
                </c:pt>
                <c:pt idx="39">
                  <c:v>107.88614921306998</c:v>
                </c:pt>
                <c:pt idx="40">
                  <c:v>108.32550971216783</c:v>
                </c:pt>
                <c:pt idx="41">
                  <c:v>108.71351920494028</c:v>
                </c:pt>
                <c:pt idx="42">
                  <c:v>109.05232258508451</c:v>
                </c:pt>
                <c:pt idx="43">
                  <c:v>109.22107016520945</c:v>
                </c:pt>
              </c:numCache>
            </c:numRef>
          </c:val>
          <c:smooth val="0"/>
          <c:extLst>
            <c:ext xmlns:c16="http://schemas.microsoft.com/office/drawing/2014/chart" uri="{C3380CC4-5D6E-409C-BE32-E72D297353CC}">
              <c16:uniqueId val="{00000001-1C3C-4C71-9967-8B1667250B0D}"/>
            </c:ext>
          </c:extLst>
        </c:ser>
        <c:ser>
          <c:idx val="2"/>
          <c:order val="2"/>
          <c:tx>
            <c:strRef>
              <c:f>'Données graph 1 et 2'!$K$8:$K$9</c:f>
              <c:strCache>
                <c:ptCount val="2"/>
                <c:pt idx="0">
                  <c:v>Var</c:v>
                </c:pt>
              </c:strCache>
            </c:strRef>
          </c:tx>
          <c:spPr>
            <a:ln w="28575"/>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2'!$K$10:$K$53</c:f>
              <c:numCache>
                <c:formatCode>#\ ##0.0</c:formatCode>
                <c:ptCount val="44"/>
                <c:pt idx="0">
                  <c:v>100</c:v>
                </c:pt>
                <c:pt idx="1">
                  <c:v>99.782162217331802</c:v>
                </c:pt>
                <c:pt idx="2">
                  <c:v>99.942672809798864</c:v>
                </c:pt>
                <c:pt idx="3">
                  <c:v>99.826008590869279</c:v>
                </c:pt>
                <c:pt idx="4">
                  <c:v>99.935210237858428</c:v>
                </c:pt>
                <c:pt idx="5">
                  <c:v>99.839556573583963</c:v>
                </c:pt>
                <c:pt idx="6">
                  <c:v>100.15966109464027</c:v>
                </c:pt>
                <c:pt idx="7">
                  <c:v>100.04187876340262</c:v>
                </c:pt>
                <c:pt idx="8">
                  <c:v>100.35564053938144</c:v>
                </c:pt>
                <c:pt idx="9">
                  <c:v>100.09009728880018</c:v>
                </c:pt>
                <c:pt idx="10">
                  <c:v>99.989037937597431</c:v>
                </c:pt>
                <c:pt idx="11">
                  <c:v>100.02115823316863</c:v>
                </c:pt>
                <c:pt idx="12">
                  <c:v>99.496750882690293</c:v>
                </c:pt>
                <c:pt idx="13">
                  <c:v>100.10677151007887</c:v>
                </c:pt>
                <c:pt idx="14">
                  <c:v>100.09323881779657</c:v>
                </c:pt>
                <c:pt idx="15">
                  <c:v>100.39206854770913</c:v>
                </c:pt>
                <c:pt idx="16">
                  <c:v>100.79849094439068</c:v>
                </c:pt>
                <c:pt idx="17">
                  <c:v>101.22905505662789</c:v>
                </c:pt>
                <c:pt idx="18">
                  <c:v>100.98567645824133</c:v>
                </c:pt>
                <c:pt idx="19">
                  <c:v>101.04309107843355</c:v>
                </c:pt>
                <c:pt idx="20">
                  <c:v>101.71686290173758</c:v>
                </c:pt>
                <c:pt idx="21">
                  <c:v>102.17936595508255</c:v>
                </c:pt>
                <c:pt idx="22">
                  <c:v>102.27032388399454</c:v>
                </c:pt>
                <c:pt idx="23">
                  <c:v>102.49979484745526</c:v>
                </c:pt>
                <c:pt idx="24">
                  <c:v>103.31548485308697</c:v>
                </c:pt>
                <c:pt idx="25">
                  <c:v>102.81448139119836</c:v>
                </c:pt>
                <c:pt idx="26">
                  <c:v>102.67655823956095</c:v>
                </c:pt>
                <c:pt idx="27">
                  <c:v>102.77929565774413</c:v>
                </c:pt>
                <c:pt idx="28">
                  <c:v>103.6633565400535</c:v>
                </c:pt>
                <c:pt idx="29">
                  <c:v>104.07125453763587</c:v>
                </c:pt>
                <c:pt idx="30">
                  <c:v>104.71417203470041</c:v>
                </c:pt>
                <c:pt idx="31">
                  <c:v>105.09237449978188</c:v>
                </c:pt>
                <c:pt idx="32">
                  <c:v>103.81251819119012</c:v>
                </c:pt>
                <c:pt idx="33">
                  <c:v>102.59173327383286</c:v>
                </c:pt>
                <c:pt idx="34">
                  <c:v>104.78262527191222</c:v>
                </c:pt>
                <c:pt idx="35">
                  <c:v>105.23632701826344</c:v>
                </c:pt>
                <c:pt idx="36">
                  <c:v>105.9555142061084</c:v>
                </c:pt>
                <c:pt idx="37">
                  <c:v>107.64458779061911</c:v>
                </c:pt>
                <c:pt idx="38">
                  <c:v>108.89000569388934</c:v>
                </c:pt>
                <c:pt idx="39">
                  <c:v>109.71735440984516</c:v>
                </c:pt>
                <c:pt idx="40">
                  <c:v>110.0596755705411</c:v>
                </c:pt>
                <c:pt idx="41">
                  <c:v>110.41114847504412</c:v>
                </c:pt>
                <c:pt idx="42">
                  <c:v>110.56788629938535</c:v>
                </c:pt>
                <c:pt idx="43">
                  <c:v>110.84570546025712</c:v>
                </c:pt>
              </c:numCache>
            </c:numRef>
          </c:val>
          <c:smooth val="0"/>
          <c:extLst>
            <c:ext xmlns:c16="http://schemas.microsoft.com/office/drawing/2014/chart" uri="{C3380CC4-5D6E-409C-BE32-E72D297353CC}">
              <c16:uniqueId val="{00000002-1C3C-4C71-9967-8B1667250B0D}"/>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4"/>
        <c:tickMarkSkip val="4"/>
        <c:noMultiLvlLbl val="0"/>
      </c:catAx>
      <c:valAx>
        <c:axId val="211022592"/>
        <c:scaling>
          <c:orientation val="minMax"/>
          <c:max val="113"/>
          <c:min val="98"/>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634925843850357"/>
        </c:manualLayout>
      </c:layout>
      <c:barChart>
        <c:barDir val="col"/>
        <c:grouping val="stacked"/>
        <c:varyColors val="0"/>
        <c:ser>
          <c:idx val="1"/>
          <c:order val="0"/>
          <c:spPr>
            <a:solidFill>
              <a:srgbClr val="00B0F0"/>
            </a:solidFill>
            <a:ln w="28575">
              <a:noFill/>
              <a:prstDash val="solid"/>
            </a:ln>
          </c:spPr>
          <c:invertIfNegative val="0"/>
          <c:cat>
            <c:strRef>
              <c:f>'GRAPHIQUES ANN (données)'!$B$3:$B$13</c:f>
              <c:strCache>
                <c:ptCount val="11"/>
                <c:pt idx="0">
                  <c:v>T4 2012</c:v>
                </c:pt>
                <c:pt idx="1">
                  <c:v>T4 2013</c:v>
                </c:pt>
                <c:pt idx="2">
                  <c:v>T4 2014</c:v>
                </c:pt>
                <c:pt idx="3">
                  <c:v>T4 2015</c:v>
                </c:pt>
                <c:pt idx="4">
                  <c:v>T4 2016</c:v>
                </c:pt>
                <c:pt idx="5">
                  <c:v>T4 2017</c:v>
                </c:pt>
                <c:pt idx="6">
                  <c:v>T4 2018</c:v>
                </c:pt>
                <c:pt idx="7">
                  <c:v>T4 2019</c:v>
                </c:pt>
                <c:pt idx="8">
                  <c:v>T4 2020</c:v>
                </c:pt>
                <c:pt idx="9">
                  <c:v>T4 2021</c:v>
                </c:pt>
                <c:pt idx="10">
                  <c:v>T4 2022</c:v>
                </c:pt>
              </c:strCache>
            </c:strRef>
          </c:cat>
          <c:val>
            <c:numRef>
              <c:f>'GRAPHIQUES ANN (données)'!$H$3:$H$13</c:f>
              <c:numCache>
                <c:formatCode>0.0</c:formatCode>
                <c:ptCount val="11"/>
                <c:pt idx="0">
                  <c:v>7.6827103027976573</c:v>
                </c:pt>
                <c:pt idx="1">
                  <c:v>7.1524064171123003</c:v>
                </c:pt>
                <c:pt idx="2">
                  <c:v>6.3214805572884281</c:v>
                </c:pt>
                <c:pt idx="3">
                  <c:v>6.9626442401721</c:v>
                </c:pt>
                <c:pt idx="4">
                  <c:v>1.1446333881879545</c:v>
                </c:pt>
                <c:pt idx="5">
                  <c:v>3.7602140429532138</c:v>
                </c:pt>
                <c:pt idx="6">
                  <c:v>0.82584152205729122</c:v>
                </c:pt>
                <c:pt idx="7">
                  <c:v>-4.3269396924140224</c:v>
                </c:pt>
                <c:pt idx="8">
                  <c:v>2.1023732976917175</c:v>
                </c:pt>
                <c:pt idx="9">
                  <c:v>-6.6194940739430441</c:v>
                </c:pt>
                <c:pt idx="10">
                  <c:v>-4.1827688110934291</c:v>
                </c:pt>
              </c:numCache>
            </c:numRef>
          </c:val>
          <c:extLst>
            <c:ext xmlns:c16="http://schemas.microsoft.com/office/drawing/2014/chart" uri="{C3380CC4-5D6E-409C-BE32-E72D297353CC}">
              <c16:uniqueId val="{00000000-1941-4922-BDA7-275DCBE1C80B}"/>
            </c:ext>
          </c:extLst>
        </c:ser>
        <c:dLbls>
          <c:showLegendKey val="0"/>
          <c:showVal val="0"/>
          <c:showCatName val="0"/>
          <c:showSerName val="0"/>
          <c:showPercent val="0"/>
          <c:showBubbleSize val="0"/>
        </c:dLbls>
        <c:gapWidth val="150"/>
        <c:overlap val="100"/>
        <c:axId val="173239680"/>
        <c:axId val="173245568"/>
      </c:barChart>
      <c:catAx>
        <c:axId val="17323968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3245568"/>
        <c:crosses val="autoZero"/>
        <c:auto val="0"/>
        <c:lblAlgn val="ctr"/>
        <c:lblOffset val="100"/>
        <c:tickLblSkip val="1"/>
        <c:tickMarkSkip val="1"/>
        <c:noMultiLvlLbl val="0"/>
      </c:catAx>
      <c:valAx>
        <c:axId val="173245568"/>
        <c:scaling>
          <c:orientation val="minMax"/>
          <c:max val="8"/>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3239680"/>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trim'!$A$41:$B$61</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2018</c:v>
                  </c:pt>
                  <c:pt idx="4">
                    <c:v>2019</c:v>
                  </c:pt>
                  <c:pt idx="8">
                    <c:v>2020</c:v>
                  </c:pt>
                  <c:pt idx="12">
                    <c:v>2021</c:v>
                  </c:pt>
                  <c:pt idx="16">
                    <c:v>2022</c:v>
                  </c:pt>
                  <c:pt idx="20">
                    <c:v>2023</c:v>
                  </c:pt>
                </c:lvl>
              </c:multiLvlStrCache>
            </c:multiLvlStrRef>
          </c:cat>
          <c:val>
            <c:numRef>
              <c:f>dep83_trim!$BH$99:$BH$119</c:f>
              <c:numCache>
                <c:formatCode>#\ ##0.0</c:formatCode>
                <c:ptCount val="21"/>
                <c:pt idx="0">
                  <c:v>-0.26394896986582372</c:v>
                </c:pt>
                <c:pt idx="1">
                  <c:v>0.22789090641768261</c:v>
                </c:pt>
                <c:pt idx="2">
                  <c:v>0.14669209329618571</c:v>
                </c:pt>
                <c:pt idx="3">
                  <c:v>-0.2929544455837152</c:v>
                </c:pt>
                <c:pt idx="4">
                  <c:v>-0.26443367122079842</c:v>
                </c:pt>
                <c:pt idx="5">
                  <c:v>-1.4729709824716442</c:v>
                </c:pt>
                <c:pt idx="6">
                  <c:v>-1.5473164897593095</c:v>
                </c:pt>
                <c:pt idx="7">
                  <c:v>-1.8677397312277022</c:v>
                </c:pt>
                <c:pt idx="8">
                  <c:v>-1.0676982591876216</c:v>
                </c:pt>
                <c:pt idx="9">
                  <c:v>11.871431923046849</c:v>
                </c:pt>
                <c:pt idx="10">
                  <c:v>-4.306186648025168</c:v>
                </c:pt>
                <c:pt idx="11">
                  <c:v>-2.7540360873694159</c:v>
                </c:pt>
                <c:pt idx="12">
                  <c:v>-0.24038461538462563</c:v>
                </c:pt>
                <c:pt idx="13">
                  <c:v>-0.33132530120481007</c:v>
                </c:pt>
                <c:pt idx="14">
                  <c:v>-4.3668782109398503</c:v>
                </c:pt>
                <c:pt idx="15">
                  <c:v>-2.8361510507189269</c:v>
                </c:pt>
                <c:pt idx="16">
                  <c:v>-4.0816326530612184</c:v>
                </c:pt>
                <c:pt idx="17">
                  <c:v>-2.5006357548529312</c:v>
                </c:pt>
                <c:pt idx="18">
                  <c:v>4.3470700747683111E-2</c:v>
                </c:pt>
                <c:pt idx="19">
                  <c:v>1.4860519683670859</c:v>
                </c:pt>
                <c:pt idx="20">
                  <c:v>-0.51378660729577419</c:v>
                </c:pt>
              </c:numCache>
            </c:numRef>
          </c:val>
          <c:extLst>
            <c:ext xmlns:c16="http://schemas.microsoft.com/office/drawing/2014/chart" uri="{C3380CC4-5D6E-409C-BE32-E72D297353CC}">
              <c16:uniqueId val="{00000000-19F7-40B2-8B6A-F89F4C675222}"/>
            </c:ext>
          </c:extLst>
        </c:ser>
        <c:ser>
          <c:idx val="0"/>
          <c:order val="1"/>
          <c:tx>
            <c:v>Femmes</c:v>
          </c:tx>
          <c:spPr>
            <a:solidFill>
              <a:schemeClr val="accent6">
                <a:lumMod val="75000"/>
              </a:schemeClr>
            </a:solidFill>
          </c:spPr>
          <c:invertIfNegative val="0"/>
          <c:cat>
            <c:multiLvlStrRef>
              <c:f>'dates trim'!$A$41:$B$61</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2018</c:v>
                  </c:pt>
                  <c:pt idx="4">
                    <c:v>2019</c:v>
                  </c:pt>
                  <c:pt idx="8">
                    <c:v>2020</c:v>
                  </c:pt>
                  <c:pt idx="12">
                    <c:v>2021</c:v>
                  </c:pt>
                  <c:pt idx="16">
                    <c:v>2022</c:v>
                  </c:pt>
                  <c:pt idx="20">
                    <c:v>2023</c:v>
                  </c:pt>
                </c:lvl>
              </c:multiLvlStrCache>
            </c:multiLvlStrRef>
          </c:cat>
          <c:val>
            <c:numRef>
              <c:f>dep83_trim!$BI$99:$BI$119</c:f>
              <c:numCache>
                <c:formatCode>#\ ##0.0</c:formatCode>
                <c:ptCount val="21"/>
                <c:pt idx="0">
                  <c:v>0.53124377448703353</c:v>
                </c:pt>
                <c:pt idx="1">
                  <c:v>0.66715106678114644</c:v>
                </c:pt>
                <c:pt idx="2">
                  <c:v>0.19685039370078705</c:v>
                </c:pt>
                <c:pt idx="3">
                  <c:v>0.33398821218073582</c:v>
                </c:pt>
                <c:pt idx="4">
                  <c:v>6.5269890999286595E-2</c:v>
                </c:pt>
                <c:pt idx="5">
                  <c:v>-1.571978344530689</c:v>
                </c:pt>
                <c:pt idx="6">
                  <c:v>-1.4512922465208744</c:v>
                </c:pt>
                <c:pt idx="7">
                  <c:v>-0.759868199852054</c:v>
                </c:pt>
                <c:pt idx="8">
                  <c:v>-1.0299498577043043</c:v>
                </c:pt>
                <c:pt idx="9">
                  <c:v>7.1682870053402681</c:v>
                </c:pt>
                <c:pt idx="10">
                  <c:v>-2.0379479971890269</c:v>
                </c:pt>
                <c:pt idx="11">
                  <c:v>-2.4846745793661196</c:v>
                </c:pt>
                <c:pt idx="12">
                  <c:v>-0.41463251521435263</c:v>
                </c:pt>
                <c:pt idx="13">
                  <c:v>-0.34920421731245987</c:v>
                </c:pt>
                <c:pt idx="14">
                  <c:v>-2.9786373744861594</c:v>
                </c:pt>
                <c:pt idx="15">
                  <c:v>-2.0976592345627543</c:v>
                </c:pt>
                <c:pt idx="16">
                  <c:v>-2.2348350478893275</c:v>
                </c:pt>
                <c:pt idx="17">
                  <c:v>-3.7010159651669094</c:v>
                </c:pt>
                <c:pt idx="18">
                  <c:v>0.91183119819140401</c:v>
                </c:pt>
                <c:pt idx="19">
                  <c:v>1.65036218355612</c:v>
                </c:pt>
                <c:pt idx="20">
                  <c:v>0.46282691742580706</c:v>
                </c:pt>
              </c:numCache>
            </c:numRef>
          </c:val>
          <c:extLst>
            <c:ext xmlns:c16="http://schemas.microsoft.com/office/drawing/2014/chart" uri="{C3380CC4-5D6E-409C-BE32-E72D297353CC}">
              <c16:uniqueId val="{00000001-19F7-40B2-8B6A-F89F4C675222}"/>
            </c:ext>
          </c:extLst>
        </c:ser>
        <c:dLbls>
          <c:showLegendKey val="0"/>
          <c:showVal val="0"/>
          <c:showCatName val="0"/>
          <c:showSerName val="0"/>
          <c:showPercent val="0"/>
          <c:showBubbleSize val="0"/>
        </c:dLbls>
        <c:gapWidth val="150"/>
        <c:axId val="172561152"/>
        <c:axId val="172562688"/>
      </c:barChart>
      <c:catAx>
        <c:axId val="1725611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562688"/>
        <c:crosses val="autoZero"/>
        <c:auto val="0"/>
        <c:lblAlgn val="ctr"/>
        <c:lblOffset val="100"/>
        <c:tickLblSkip val="4"/>
        <c:tickMarkSkip val="4"/>
        <c:noMultiLvlLbl val="0"/>
      </c:catAx>
      <c:valAx>
        <c:axId val="172562688"/>
        <c:scaling>
          <c:orientation val="minMax"/>
          <c:max val="12"/>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25611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52581074072327783"/>
        </c:manualLayout>
      </c:layout>
      <c:barChart>
        <c:barDir val="col"/>
        <c:grouping val="clustered"/>
        <c:varyColors val="0"/>
        <c:ser>
          <c:idx val="1"/>
          <c:order val="0"/>
          <c:tx>
            <c:v>Hommes</c:v>
          </c:tx>
          <c:spPr>
            <a:solidFill>
              <a:srgbClr val="00B0F0"/>
            </a:solidFill>
            <a:ln w="28575">
              <a:noFill/>
              <a:prstDash val="solid"/>
            </a:ln>
          </c:spPr>
          <c:invertIfNegative val="0"/>
          <c:cat>
            <c:strRef>
              <c:f>'GRAPHIQUES ANN (données)'!$B$3:$B$13</c:f>
              <c:strCache>
                <c:ptCount val="11"/>
                <c:pt idx="0">
                  <c:v>T4 2012</c:v>
                </c:pt>
                <c:pt idx="1">
                  <c:v>T4 2013</c:v>
                </c:pt>
                <c:pt idx="2">
                  <c:v>T4 2014</c:v>
                </c:pt>
                <c:pt idx="3">
                  <c:v>T4 2015</c:v>
                </c:pt>
                <c:pt idx="4">
                  <c:v>T4 2016</c:v>
                </c:pt>
                <c:pt idx="5">
                  <c:v>T4 2017</c:v>
                </c:pt>
                <c:pt idx="6">
                  <c:v>T4 2018</c:v>
                </c:pt>
                <c:pt idx="7">
                  <c:v>T4 2019</c:v>
                </c:pt>
                <c:pt idx="8">
                  <c:v>T4 2020</c:v>
                </c:pt>
                <c:pt idx="9">
                  <c:v>T4 2021</c:v>
                </c:pt>
                <c:pt idx="10">
                  <c:v>T4 2022</c:v>
                </c:pt>
              </c:strCache>
            </c:strRef>
          </c:cat>
          <c:val>
            <c:numRef>
              <c:f>'GRAPHIQUES ANN (données)'!$O$3:$O$13</c:f>
              <c:numCache>
                <c:formatCode>0.0</c:formatCode>
                <c:ptCount val="11"/>
                <c:pt idx="0">
                  <c:v>9.1113151719212304</c:v>
                </c:pt>
                <c:pt idx="1">
                  <c:v>9.2762296614924402</c:v>
                </c:pt>
                <c:pt idx="2">
                  <c:v>6.8714701352045049</c:v>
                </c:pt>
                <c:pt idx="3">
                  <c:v>6.5817919769397104</c:v>
                </c:pt>
                <c:pt idx="4">
                  <c:v>0.62354443693184436</c:v>
                </c:pt>
                <c:pt idx="5">
                  <c:v>1.8291772435419018</c:v>
                </c:pt>
                <c:pt idx="6">
                  <c:v>-0.18329789574016431</c:v>
                </c:pt>
                <c:pt idx="7">
                  <c:v>-5.0609666519759067</c:v>
                </c:pt>
                <c:pt idx="8">
                  <c:v>2.9941972920696225</c:v>
                </c:pt>
                <c:pt idx="9">
                  <c:v>-7.6096754807692406</c:v>
                </c:pt>
                <c:pt idx="10">
                  <c:v>-5.0491909911374862</c:v>
                </c:pt>
              </c:numCache>
            </c:numRef>
          </c:val>
          <c:extLst>
            <c:ext xmlns:c16="http://schemas.microsoft.com/office/drawing/2014/chart" uri="{C3380CC4-5D6E-409C-BE32-E72D297353CC}">
              <c16:uniqueId val="{00000000-B01F-4CD6-9209-BDE290752B2E}"/>
            </c:ext>
          </c:extLst>
        </c:ser>
        <c:ser>
          <c:idx val="0"/>
          <c:order val="1"/>
          <c:tx>
            <c:v>Femmes</c:v>
          </c:tx>
          <c:spPr>
            <a:solidFill>
              <a:schemeClr val="accent6">
                <a:lumMod val="75000"/>
              </a:schemeClr>
            </a:solidFill>
          </c:spPr>
          <c:invertIfNegative val="0"/>
          <c:cat>
            <c:strRef>
              <c:f>'GRAPHIQUES ANN (données)'!$B$3:$B$13</c:f>
              <c:strCache>
                <c:ptCount val="11"/>
                <c:pt idx="0">
                  <c:v>T4 2012</c:v>
                </c:pt>
                <c:pt idx="1">
                  <c:v>T4 2013</c:v>
                </c:pt>
                <c:pt idx="2">
                  <c:v>T4 2014</c:v>
                </c:pt>
                <c:pt idx="3">
                  <c:v>T4 2015</c:v>
                </c:pt>
                <c:pt idx="4">
                  <c:v>T4 2016</c:v>
                </c:pt>
                <c:pt idx="5">
                  <c:v>T4 2017</c:v>
                </c:pt>
                <c:pt idx="6">
                  <c:v>T4 2018</c:v>
                </c:pt>
                <c:pt idx="7">
                  <c:v>T4 2019</c:v>
                </c:pt>
                <c:pt idx="8">
                  <c:v>T4 2020</c:v>
                </c:pt>
                <c:pt idx="9">
                  <c:v>T4 2021</c:v>
                </c:pt>
                <c:pt idx="10">
                  <c:v>T4 2022</c:v>
                </c:pt>
              </c:strCache>
            </c:strRef>
          </c:cat>
          <c:val>
            <c:numRef>
              <c:f>'GRAPHIQUES ANN (données)'!$V$3:$V$13</c:f>
              <c:numCache>
                <c:formatCode>0.0</c:formatCode>
                <c:ptCount val="11"/>
                <c:pt idx="0">
                  <c:v>6.4142054720057962</c:v>
                </c:pt>
                <c:pt idx="1">
                  <c:v>5.2187978886429232</c:v>
                </c:pt>
                <c:pt idx="2">
                  <c:v>5.8014402459745984</c:v>
                </c:pt>
                <c:pt idx="3">
                  <c:v>7.3263995105536939</c:v>
                </c:pt>
                <c:pt idx="4">
                  <c:v>1.6388770129684982</c:v>
                </c:pt>
                <c:pt idx="5">
                  <c:v>5.5734716769489712</c:v>
                </c:pt>
                <c:pt idx="6">
                  <c:v>1.739823361444981</c:v>
                </c:pt>
                <c:pt idx="7">
                  <c:v>-3.6746948632595755</c:v>
                </c:pt>
                <c:pt idx="8">
                  <c:v>1.3213172516601146</c:v>
                </c:pt>
                <c:pt idx="9">
                  <c:v>-5.7379790008693865</c:v>
                </c:pt>
                <c:pt idx="10">
                  <c:v>-3.4267470734302918</c:v>
                </c:pt>
              </c:numCache>
            </c:numRef>
          </c:val>
          <c:extLst>
            <c:ext xmlns:c16="http://schemas.microsoft.com/office/drawing/2014/chart" uri="{C3380CC4-5D6E-409C-BE32-E72D297353CC}">
              <c16:uniqueId val="{00000001-B01F-4CD6-9209-BDE290752B2E}"/>
            </c:ext>
          </c:extLst>
        </c:ser>
        <c:dLbls>
          <c:showLegendKey val="0"/>
          <c:showVal val="0"/>
          <c:showCatName val="0"/>
          <c:showSerName val="0"/>
          <c:showPercent val="0"/>
          <c:showBubbleSize val="0"/>
        </c:dLbls>
        <c:gapWidth val="150"/>
        <c:axId val="176662400"/>
        <c:axId val="176663936"/>
      </c:barChart>
      <c:catAx>
        <c:axId val="1766624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6663936"/>
        <c:crosses val="autoZero"/>
        <c:auto val="0"/>
        <c:lblAlgn val="ctr"/>
        <c:lblOffset val="100"/>
        <c:tickLblSkip val="1"/>
        <c:tickMarkSkip val="1"/>
        <c:noMultiLvlLbl val="0"/>
      </c:catAx>
      <c:valAx>
        <c:axId val="176663936"/>
        <c:scaling>
          <c:orientation val="minMax"/>
          <c:max val="12"/>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6662400"/>
        <c:crosses val="autoZero"/>
        <c:crossBetween val="between"/>
        <c:majorUnit val="3"/>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trim'!$A$41:$B$61</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2018</c:v>
                  </c:pt>
                  <c:pt idx="4">
                    <c:v>2019</c:v>
                  </c:pt>
                  <c:pt idx="8">
                    <c:v>2020</c:v>
                  </c:pt>
                  <c:pt idx="12">
                    <c:v>2021</c:v>
                  </c:pt>
                  <c:pt idx="16">
                    <c:v>2022</c:v>
                  </c:pt>
                  <c:pt idx="20">
                    <c:v>2023</c:v>
                  </c:pt>
                </c:lvl>
              </c:multiLvlStrCache>
            </c:multiLvlStrRef>
          </c:cat>
          <c:val>
            <c:numRef>
              <c:f>dep83_trim!$BJ$99:$BJ$119</c:f>
              <c:numCache>
                <c:formatCode>#\ ##0.0</c:formatCode>
                <c:ptCount val="21"/>
                <c:pt idx="0">
                  <c:v>-0.44514270751505602</c:v>
                </c:pt>
                <c:pt idx="1">
                  <c:v>0.10520778537610465</c:v>
                </c:pt>
                <c:pt idx="2">
                  <c:v>-0.28901734104045396</c:v>
                </c:pt>
                <c:pt idx="3">
                  <c:v>-0.15810276679841806</c:v>
                </c:pt>
                <c:pt idx="4">
                  <c:v>0.52784375824754814</c:v>
                </c:pt>
                <c:pt idx="5">
                  <c:v>-1.2076660540824236</c:v>
                </c:pt>
                <c:pt idx="6">
                  <c:v>-2.0728142439542907</c:v>
                </c:pt>
                <c:pt idx="7">
                  <c:v>-2.3337856173677118</c:v>
                </c:pt>
                <c:pt idx="8">
                  <c:v>-3.6398999722144998</c:v>
                </c:pt>
                <c:pt idx="9">
                  <c:v>19.348327566320634</c:v>
                </c:pt>
                <c:pt idx="10">
                  <c:v>-6.9823628895868461</c:v>
                </c:pt>
                <c:pt idx="11">
                  <c:v>-4.5454545454545521</c:v>
                </c:pt>
                <c:pt idx="12">
                  <c:v>-0.40816326530612734</c:v>
                </c:pt>
                <c:pt idx="13">
                  <c:v>-0.43715846994536456</c:v>
                </c:pt>
                <c:pt idx="14">
                  <c:v>-7.519209659714587</c:v>
                </c:pt>
                <c:pt idx="15">
                  <c:v>-3.6795252225519381</c:v>
                </c:pt>
                <c:pt idx="16">
                  <c:v>-5.42205791743684</c:v>
                </c:pt>
                <c:pt idx="17">
                  <c:v>-2.0195439739413845</c:v>
                </c:pt>
                <c:pt idx="18">
                  <c:v>0.8643617021276695</c:v>
                </c:pt>
                <c:pt idx="19">
                  <c:v>3.2959789057349864</c:v>
                </c:pt>
                <c:pt idx="20">
                  <c:v>-2.3931078493937497</c:v>
                </c:pt>
              </c:numCache>
            </c:numRef>
          </c:val>
          <c:extLst>
            <c:ext xmlns:c16="http://schemas.microsoft.com/office/drawing/2014/chart" uri="{C3380CC4-5D6E-409C-BE32-E72D297353CC}">
              <c16:uniqueId val="{00000000-20AF-43BB-B98F-7DB417AD5FBA}"/>
            </c:ext>
          </c:extLst>
        </c:ser>
        <c:ser>
          <c:idx val="0"/>
          <c:order val="1"/>
          <c:tx>
            <c:v>25 à 49 ans</c:v>
          </c:tx>
          <c:spPr>
            <a:solidFill>
              <a:schemeClr val="accent6">
                <a:lumMod val="75000"/>
              </a:schemeClr>
            </a:solidFill>
          </c:spPr>
          <c:invertIfNegative val="0"/>
          <c:cat>
            <c:multiLvlStrRef>
              <c:f>'dates trim'!$A$41:$B$61</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2018</c:v>
                  </c:pt>
                  <c:pt idx="4">
                    <c:v>2019</c:v>
                  </c:pt>
                  <c:pt idx="8">
                    <c:v>2020</c:v>
                  </c:pt>
                  <c:pt idx="12">
                    <c:v>2021</c:v>
                  </c:pt>
                  <c:pt idx="16">
                    <c:v>2022</c:v>
                  </c:pt>
                  <c:pt idx="20">
                    <c:v>2023</c:v>
                  </c:pt>
                </c:lvl>
              </c:multiLvlStrCache>
            </c:multiLvlStrRef>
          </c:cat>
          <c:val>
            <c:numRef>
              <c:f>dep83_trim!$BK$99:$BK$119</c:f>
              <c:numCache>
                <c:formatCode>#\ ##0.0</c:formatCode>
                <c:ptCount val="21"/>
                <c:pt idx="0">
                  <c:v>8.2415965149817971E-2</c:v>
                </c:pt>
                <c:pt idx="1">
                  <c:v>0.32351038174225355</c:v>
                </c:pt>
                <c:pt idx="2">
                  <c:v>0.11139774859285634</c:v>
                </c:pt>
                <c:pt idx="3">
                  <c:v>-0.31625183016105174</c:v>
                </c:pt>
                <c:pt idx="4">
                  <c:v>-0.48763292403500857</c:v>
                </c:pt>
                <c:pt idx="5">
                  <c:v>-1.842012043924901</c:v>
                </c:pt>
                <c:pt idx="6">
                  <c:v>-1.9066522314447165</c:v>
                </c:pt>
                <c:pt idx="7">
                  <c:v>-1.6310012876326052</c:v>
                </c:pt>
                <c:pt idx="8">
                  <c:v>-0.82278875522034944</c:v>
                </c:pt>
                <c:pt idx="9">
                  <c:v>9.6976934196467912</c:v>
                </c:pt>
                <c:pt idx="10">
                  <c:v>-3.2829150910965943</c:v>
                </c:pt>
                <c:pt idx="11">
                  <c:v>-3.0626147740062781</c:v>
                </c:pt>
                <c:pt idx="12">
                  <c:v>-0.3116597408946431</c:v>
                </c:pt>
                <c:pt idx="13">
                  <c:v>-0.45362594249984678</c:v>
                </c:pt>
                <c:pt idx="14">
                  <c:v>-3.5285423979309116</c:v>
                </c:pt>
                <c:pt idx="15">
                  <c:v>-2.8022469041235842</c:v>
                </c:pt>
                <c:pt idx="16">
                  <c:v>-3.0012477835423823</c:v>
                </c:pt>
                <c:pt idx="17">
                  <c:v>-3.1956668923493581</c:v>
                </c:pt>
                <c:pt idx="18">
                  <c:v>0.68541054692963232</c:v>
                </c:pt>
                <c:pt idx="19">
                  <c:v>1.1461517088080075</c:v>
                </c:pt>
                <c:pt idx="20">
                  <c:v>0.44639791223131109</c:v>
                </c:pt>
              </c:numCache>
            </c:numRef>
          </c:val>
          <c:extLst>
            <c:ext xmlns:c16="http://schemas.microsoft.com/office/drawing/2014/chart" uri="{C3380CC4-5D6E-409C-BE32-E72D297353CC}">
              <c16:uniqueId val="{00000001-20AF-43BB-B98F-7DB417AD5FBA}"/>
            </c:ext>
          </c:extLst>
        </c:ser>
        <c:ser>
          <c:idx val="2"/>
          <c:order val="2"/>
          <c:tx>
            <c:v>50 ans ou plus</c:v>
          </c:tx>
          <c:spPr>
            <a:solidFill>
              <a:srgbClr val="92D050"/>
            </a:solidFill>
          </c:spPr>
          <c:invertIfNegative val="0"/>
          <c:cat>
            <c:multiLvlStrRef>
              <c:f>'dates trim'!$A$41:$B$61</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2018</c:v>
                  </c:pt>
                  <c:pt idx="4">
                    <c:v>2019</c:v>
                  </c:pt>
                  <c:pt idx="8">
                    <c:v>2020</c:v>
                  </c:pt>
                  <c:pt idx="12">
                    <c:v>2021</c:v>
                  </c:pt>
                  <c:pt idx="16">
                    <c:v>2022</c:v>
                  </c:pt>
                  <c:pt idx="20">
                    <c:v>2023</c:v>
                  </c:pt>
                </c:lvl>
              </c:multiLvlStrCache>
            </c:multiLvlStrRef>
          </c:cat>
          <c:val>
            <c:numRef>
              <c:f>dep83_trim!$BL$99:$BL$119</c:f>
              <c:numCache>
                <c:formatCode>#\ ##0.0</c:formatCode>
                <c:ptCount val="21"/>
                <c:pt idx="0">
                  <c:v>0.59553978712618694</c:v>
                </c:pt>
                <c:pt idx="1">
                  <c:v>0.9195112734601496</c:v>
                </c:pt>
                <c:pt idx="2">
                  <c:v>0.52421367948078945</c:v>
                </c:pt>
                <c:pt idx="3">
                  <c:v>0.88154954060093438</c:v>
                </c:pt>
                <c:pt idx="4">
                  <c:v>0.45538461538463526</c:v>
                </c:pt>
                <c:pt idx="5">
                  <c:v>-1.0169076206812067</c:v>
                </c:pt>
                <c:pt idx="6">
                  <c:v>-0.38371085530386484</c:v>
                </c:pt>
                <c:pt idx="7">
                  <c:v>-8.6978131212733789E-2</c:v>
                </c:pt>
                <c:pt idx="8">
                  <c:v>-0.33577913194876574</c:v>
                </c:pt>
                <c:pt idx="9">
                  <c:v>4.3798352882455704</c:v>
                </c:pt>
                <c:pt idx="10">
                  <c:v>-0.87268380155408609</c:v>
                </c:pt>
                <c:pt idx="11">
                  <c:v>-0.79594790159189799</c:v>
                </c:pt>
                <c:pt idx="12">
                  <c:v>-0.34038414782396886</c:v>
                </c:pt>
                <c:pt idx="13">
                  <c:v>-7.3188582581118489E-2</c:v>
                </c:pt>
                <c:pt idx="14">
                  <c:v>-2.11181640625</c:v>
                </c:pt>
                <c:pt idx="15">
                  <c:v>-1.2220975183938165</c:v>
                </c:pt>
                <c:pt idx="16">
                  <c:v>-2.3229390228506452</c:v>
                </c:pt>
                <c:pt idx="17">
                  <c:v>-3.5026496057903533</c:v>
                </c:pt>
                <c:pt idx="18">
                  <c:v>2.6788106080899432E-2</c:v>
                </c:pt>
                <c:pt idx="19">
                  <c:v>1.7005891805034867</c:v>
                </c:pt>
                <c:pt idx="20">
                  <c:v>0.17116524028966129</c:v>
                </c:pt>
              </c:numCache>
            </c:numRef>
          </c:val>
          <c:extLst>
            <c:ext xmlns:c16="http://schemas.microsoft.com/office/drawing/2014/chart" uri="{C3380CC4-5D6E-409C-BE32-E72D297353CC}">
              <c16:uniqueId val="{00000002-20AF-43BB-B98F-7DB417AD5FBA}"/>
            </c:ext>
          </c:extLst>
        </c:ser>
        <c:dLbls>
          <c:showLegendKey val="0"/>
          <c:showVal val="0"/>
          <c:showCatName val="0"/>
          <c:showSerName val="0"/>
          <c:showPercent val="0"/>
          <c:showBubbleSize val="0"/>
        </c:dLbls>
        <c:gapWidth val="150"/>
        <c:axId val="171311872"/>
        <c:axId val="171313408"/>
      </c:barChart>
      <c:catAx>
        <c:axId val="1713118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13408"/>
        <c:crosses val="autoZero"/>
        <c:auto val="0"/>
        <c:lblAlgn val="ctr"/>
        <c:lblOffset val="100"/>
        <c:tickLblSkip val="4"/>
        <c:tickMarkSkip val="4"/>
        <c:noMultiLvlLbl val="0"/>
      </c:catAx>
      <c:valAx>
        <c:axId val="171313408"/>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131187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54976283653166114"/>
        </c:manualLayout>
      </c:layout>
      <c:barChart>
        <c:barDir val="col"/>
        <c:grouping val="clustered"/>
        <c:varyColors val="0"/>
        <c:ser>
          <c:idx val="1"/>
          <c:order val="0"/>
          <c:tx>
            <c:v>Moins de 25 ans</c:v>
          </c:tx>
          <c:spPr>
            <a:solidFill>
              <a:srgbClr val="00B0F0"/>
            </a:solidFill>
            <a:ln w="28575">
              <a:noFill/>
              <a:prstDash val="solid"/>
            </a:ln>
          </c:spPr>
          <c:invertIfNegative val="0"/>
          <c:cat>
            <c:strRef>
              <c:f>'GRAPHIQUES ANN (données)'!$B$3:$B$13</c:f>
              <c:strCache>
                <c:ptCount val="11"/>
                <c:pt idx="0">
                  <c:v>T4 2012</c:v>
                </c:pt>
                <c:pt idx="1">
                  <c:v>T4 2013</c:v>
                </c:pt>
                <c:pt idx="2">
                  <c:v>T4 2014</c:v>
                </c:pt>
                <c:pt idx="3">
                  <c:v>T4 2015</c:v>
                </c:pt>
                <c:pt idx="4">
                  <c:v>T4 2016</c:v>
                </c:pt>
                <c:pt idx="5">
                  <c:v>T4 2017</c:v>
                </c:pt>
                <c:pt idx="6">
                  <c:v>T4 2018</c:v>
                </c:pt>
                <c:pt idx="7">
                  <c:v>T4 2019</c:v>
                </c:pt>
                <c:pt idx="8">
                  <c:v>T4 2020</c:v>
                </c:pt>
                <c:pt idx="9">
                  <c:v>T4 2021</c:v>
                </c:pt>
                <c:pt idx="10">
                  <c:v>T4 2022</c:v>
                </c:pt>
              </c:strCache>
            </c:strRef>
          </c:cat>
          <c:val>
            <c:numRef>
              <c:f>'GRAPHIQUES ANN (données)'!$AC$3:$AC$13</c:f>
              <c:numCache>
                <c:formatCode>0.0</c:formatCode>
                <c:ptCount val="11"/>
                <c:pt idx="0">
                  <c:v>7.3020527859237516</c:v>
                </c:pt>
                <c:pt idx="1">
                  <c:v>2.9516261273571986</c:v>
                </c:pt>
                <c:pt idx="2">
                  <c:v>2.2829838067427666</c:v>
                </c:pt>
                <c:pt idx="3">
                  <c:v>-1.5572281339216176</c:v>
                </c:pt>
                <c:pt idx="4">
                  <c:v>-3.7437384655945261</c:v>
                </c:pt>
                <c:pt idx="5">
                  <c:v>4.6014790468364763</c:v>
                </c:pt>
                <c:pt idx="6">
                  <c:v>-0.78554595443833808</c:v>
                </c:pt>
                <c:pt idx="7">
                  <c:v>-5.0145157033518073</c:v>
                </c:pt>
                <c:pt idx="8">
                  <c:v>2.1116976938038379</c:v>
                </c:pt>
                <c:pt idx="9">
                  <c:v>-11.673469387755098</c:v>
                </c:pt>
                <c:pt idx="10">
                  <c:v>-3.4504004929143628</c:v>
                </c:pt>
              </c:numCache>
            </c:numRef>
          </c:val>
          <c:extLst>
            <c:ext xmlns:c16="http://schemas.microsoft.com/office/drawing/2014/chart" uri="{C3380CC4-5D6E-409C-BE32-E72D297353CC}">
              <c16:uniqueId val="{00000000-C1BB-4365-8E52-288760BB73FC}"/>
            </c:ext>
          </c:extLst>
        </c:ser>
        <c:ser>
          <c:idx val="0"/>
          <c:order val="1"/>
          <c:tx>
            <c:v>25 à 49 ans</c:v>
          </c:tx>
          <c:spPr>
            <a:solidFill>
              <a:schemeClr val="accent6">
                <a:lumMod val="75000"/>
              </a:schemeClr>
            </a:solidFill>
          </c:spPr>
          <c:invertIfNegative val="0"/>
          <c:cat>
            <c:strRef>
              <c:f>'GRAPHIQUES ANN (données)'!$B$3:$B$13</c:f>
              <c:strCache>
                <c:ptCount val="11"/>
                <c:pt idx="0">
                  <c:v>T4 2012</c:v>
                </c:pt>
                <c:pt idx="1">
                  <c:v>T4 2013</c:v>
                </c:pt>
                <c:pt idx="2">
                  <c:v>T4 2014</c:v>
                </c:pt>
                <c:pt idx="3">
                  <c:v>T4 2015</c:v>
                </c:pt>
                <c:pt idx="4">
                  <c:v>T4 2016</c:v>
                </c:pt>
                <c:pt idx="5">
                  <c:v>T4 2017</c:v>
                </c:pt>
                <c:pt idx="6">
                  <c:v>T4 2018</c:v>
                </c:pt>
                <c:pt idx="7">
                  <c:v>T4 2019</c:v>
                </c:pt>
                <c:pt idx="8">
                  <c:v>T4 2020</c:v>
                </c:pt>
                <c:pt idx="9">
                  <c:v>T4 2021</c:v>
                </c:pt>
                <c:pt idx="10">
                  <c:v>T4 2022</c:v>
                </c:pt>
              </c:strCache>
            </c:strRef>
          </c:cat>
          <c:val>
            <c:numRef>
              <c:f>'GRAPHIQUES ANN (données)'!$AJ$3:$AJ$13</c:f>
              <c:numCache>
                <c:formatCode>0.0</c:formatCode>
                <c:ptCount val="11"/>
                <c:pt idx="0">
                  <c:v>5.3971174486353801</c:v>
                </c:pt>
                <c:pt idx="1">
                  <c:v>6.6991562409077776</c:v>
                </c:pt>
                <c:pt idx="2">
                  <c:v>5.276433294703109</c:v>
                </c:pt>
                <c:pt idx="3">
                  <c:v>7.3755099397785573</c:v>
                </c:pt>
                <c:pt idx="4">
                  <c:v>0.1326739838378943</c:v>
                </c:pt>
                <c:pt idx="5">
                  <c:v>2.3066730908214872</c:v>
                </c:pt>
                <c:pt idx="6">
                  <c:v>0.2001530582209865</c:v>
                </c:pt>
                <c:pt idx="7">
                  <c:v>-5.7458433699547617</c:v>
                </c:pt>
                <c:pt idx="8">
                  <c:v>2.0008726547403821</c:v>
                </c:pt>
                <c:pt idx="9">
                  <c:v>-6.9481789293571294</c:v>
                </c:pt>
                <c:pt idx="10">
                  <c:v>-4.3738096801733795</c:v>
                </c:pt>
              </c:numCache>
            </c:numRef>
          </c:val>
          <c:extLst>
            <c:ext xmlns:c16="http://schemas.microsoft.com/office/drawing/2014/chart" uri="{C3380CC4-5D6E-409C-BE32-E72D297353CC}">
              <c16:uniqueId val="{00000001-C1BB-4365-8E52-288760BB73FC}"/>
            </c:ext>
          </c:extLst>
        </c:ser>
        <c:ser>
          <c:idx val="2"/>
          <c:order val="2"/>
          <c:tx>
            <c:v>50 ans ou plus</c:v>
          </c:tx>
          <c:spPr>
            <a:solidFill>
              <a:srgbClr val="92D050"/>
            </a:solidFill>
          </c:spPr>
          <c:invertIfNegative val="0"/>
          <c:cat>
            <c:strRef>
              <c:f>'GRAPHIQUES ANN (données)'!$B$3:$B$13</c:f>
              <c:strCache>
                <c:ptCount val="11"/>
                <c:pt idx="0">
                  <c:v>T4 2012</c:v>
                </c:pt>
                <c:pt idx="1">
                  <c:v>T4 2013</c:v>
                </c:pt>
                <c:pt idx="2">
                  <c:v>T4 2014</c:v>
                </c:pt>
                <c:pt idx="3">
                  <c:v>T4 2015</c:v>
                </c:pt>
                <c:pt idx="4">
                  <c:v>T4 2016</c:v>
                </c:pt>
                <c:pt idx="5">
                  <c:v>T4 2017</c:v>
                </c:pt>
                <c:pt idx="6">
                  <c:v>T4 2018</c:v>
                </c:pt>
                <c:pt idx="7">
                  <c:v>T4 2019</c:v>
                </c:pt>
                <c:pt idx="8">
                  <c:v>T4 2020</c:v>
                </c:pt>
                <c:pt idx="9">
                  <c:v>T4 2021</c:v>
                </c:pt>
                <c:pt idx="10">
                  <c:v>T4 2022</c:v>
                </c:pt>
              </c:strCache>
            </c:strRef>
          </c:cat>
          <c:val>
            <c:numRef>
              <c:f>'GRAPHIQUES ANN (données)'!$AQ$3:$AQ$13</c:f>
              <c:numCache>
                <c:formatCode>0.0</c:formatCode>
                <c:ptCount val="11"/>
                <c:pt idx="0">
                  <c:v>14.777651083238318</c:v>
                </c:pt>
                <c:pt idx="1">
                  <c:v>11.444466520961649</c:v>
                </c:pt>
                <c:pt idx="2">
                  <c:v>11.766803351756106</c:v>
                </c:pt>
                <c:pt idx="3">
                  <c:v>11.182006699633096</c:v>
                </c:pt>
                <c:pt idx="4">
                  <c:v>6.2123385939741871</c:v>
                </c:pt>
                <c:pt idx="5">
                  <c:v>6.6054302309874302</c:v>
                </c:pt>
                <c:pt idx="6">
                  <c:v>2.9523568170298997</c:v>
                </c:pt>
                <c:pt idx="7">
                  <c:v>-1.0338461538461519</c:v>
                </c:pt>
                <c:pt idx="8">
                  <c:v>2.3007088670563336</c:v>
                </c:pt>
                <c:pt idx="9">
                  <c:v>-3.7077558959397128</c:v>
                </c:pt>
                <c:pt idx="10">
                  <c:v>-4.1156419643984314</c:v>
                </c:pt>
              </c:numCache>
            </c:numRef>
          </c:val>
          <c:extLst>
            <c:ext xmlns:c16="http://schemas.microsoft.com/office/drawing/2014/chart" uri="{C3380CC4-5D6E-409C-BE32-E72D297353CC}">
              <c16:uniqueId val="{00000002-C1BB-4365-8E52-288760BB73FC}"/>
            </c:ext>
          </c:extLst>
        </c:ser>
        <c:dLbls>
          <c:showLegendKey val="0"/>
          <c:showVal val="0"/>
          <c:showCatName val="0"/>
          <c:showSerName val="0"/>
          <c:showPercent val="0"/>
          <c:showBubbleSize val="0"/>
        </c:dLbls>
        <c:gapWidth val="150"/>
        <c:axId val="173460864"/>
        <c:axId val="173544576"/>
      </c:barChart>
      <c:catAx>
        <c:axId val="17346086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3544576"/>
        <c:crosses val="autoZero"/>
        <c:auto val="0"/>
        <c:lblAlgn val="ctr"/>
        <c:lblOffset val="100"/>
        <c:tickLblSkip val="1"/>
        <c:tickMarkSkip val="1"/>
        <c:noMultiLvlLbl val="0"/>
      </c:catAx>
      <c:valAx>
        <c:axId val="173544576"/>
        <c:scaling>
          <c:orientation val="minMax"/>
          <c:max val="15"/>
          <c:min val="-12"/>
        </c:scaling>
        <c:delete val="0"/>
        <c:axPos val="l"/>
        <c:majorGridlines>
          <c:spPr>
            <a:ln>
              <a:prstDash val="sysDash"/>
            </a:ln>
          </c:spPr>
        </c:majorGridlines>
        <c:numFmt formatCode="[Blue][&lt;0]\-&quot;&quot;0&quot;&quot;;[Red][&gt;0]\+&quot;&quot;0&quot;&quot;;0" sourceLinked="0"/>
        <c:majorTickMark val="out"/>
        <c:minorTickMark val="none"/>
        <c:tickLblPos val="nextTo"/>
        <c:crossAx val="173460864"/>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trim'!$A$41:$B$61</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2018</c:v>
                  </c:pt>
                  <c:pt idx="4">
                    <c:v>2019</c:v>
                  </c:pt>
                  <c:pt idx="8">
                    <c:v>2020</c:v>
                  </c:pt>
                  <c:pt idx="12">
                    <c:v>2021</c:v>
                  </c:pt>
                  <c:pt idx="16">
                    <c:v>2022</c:v>
                  </c:pt>
                  <c:pt idx="20">
                    <c:v>2023</c:v>
                  </c:pt>
                </c:lvl>
              </c:multiLvlStrCache>
            </c:multiLvlStrRef>
          </c:cat>
          <c:val>
            <c:numRef>
              <c:f>dep83_trim!$BS$99:$BS$119</c:f>
              <c:numCache>
                <c:formatCode>#\ ##0.0</c:formatCode>
                <c:ptCount val="21"/>
                <c:pt idx="0">
                  <c:v>-1.074425061869988</c:v>
                </c:pt>
                <c:pt idx="1">
                  <c:v>-0.82372322899505468</c:v>
                </c:pt>
                <c:pt idx="2">
                  <c:v>-0.4614248800295262</c:v>
                </c:pt>
                <c:pt idx="3">
                  <c:v>-0.88386179615550509</c:v>
                </c:pt>
                <c:pt idx="4">
                  <c:v>-0.97281117485656932</c:v>
                </c:pt>
                <c:pt idx="5">
                  <c:v>-1.8073047858942148</c:v>
                </c:pt>
                <c:pt idx="6">
                  <c:v>-1.3788238312063106</c:v>
                </c:pt>
                <c:pt idx="7">
                  <c:v>-0.80634672909351002</c:v>
                </c:pt>
                <c:pt idx="8">
                  <c:v>-0.27533761636292509</c:v>
                </c:pt>
                <c:pt idx="9">
                  <c:v>11.510649487246916</c:v>
                </c:pt>
                <c:pt idx="10">
                  <c:v>-6.3491127748629417</c:v>
                </c:pt>
                <c:pt idx="11">
                  <c:v>-5.1554828150572884</c:v>
                </c:pt>
                <c:pt idx="12">
                  <c:v>-1.6658923475144416</c:v>
                </c:pt>
                <c:pt idx="13">
                  <c:v>1.4308855291576883</c:v>
                </c:pt>
                <c:pt idx="14">
                  <c:v>-1.4639339898855463</c:v>
                </c:pt>
                <c:pt idx="15">
                  <c:v>-0.60102647217720184</c:v>
                </c:pt>
                <c:pt idx="16">
                  <c:v>-0.89680005435152088</c:v>
                </c:pt>
                <c:pt idx="17">
                  <c:v>-0.40446973332419756</c:v>
                </c:pt>
                <c:pt idx="18">
                  <c:v>2.7670704845814909</c:v>
                </c:pt>
                <c:pt idx="19">
                  <c:v>4.0321500334896232</c:v>
                </c:pt>
                <c:pt idx="20">
                  <c:v>0.66314705124903561</c:v>
                </c:pt>
              </c:numCache>
            </c:numRef>
          </c:val>
          <c:extLst>
            <c:ext xmlns:c16="http://schemas.microsoft.com/office/drawing/2014/chart" uri="{C3380CC4-5D6E-409C-BE32-E72D297353CC}">
              <c16:uniqueId val="{00000000-7C7F-4E2B-815A-7D883E37BE7B}"/>
            </c:ext>
          </c:extLst>
        </c:ser>
        <c:ser>
          <c:idx val="0"/>
          <c:order val="1"/>
          <c:tx>
            <c:v>Un an ou plus</c:v>
          </c:tx>
          <c:spPr>
            <a:solidFill>
              <a:schemeClr val="accent6">
                <a:lumMod val="75000"/>
              </a:schemeClr>
            </a:solidFill>
          </c:spPr>
          <c:invertIfNegative val="0"/>
          <c:cat>
            <c:multiLvlStrRef>
              <c:f>'dates trim'!$A$41:$B$61</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2018</c:v>
                  </c:pt>
                  <c:pt idx="4">
                    <c:v>2019</c:v>
                  </c:pt>
                  <c:pt idx="8">
                    <c:v>2020</c:v>
                  </c:pt>
                  <c:pt idx="12">
                    <c:v>2021</c:v>
                  </c:pt>
                  <c:pt idx="16">
                    <c:v>2022</c:v>
                  </c:pt>
                  <c:pt idx="20">
                    <c:v>2023</c:v>
                  </c:pt>
                </c:lvl>
              </c:multiLvlStrCache>
            </c:multiLvlStrRef>
          </c:cat>
          <c:val>
            <c:numRef>
              <c:f>dep83_trim!$BT$99:$BT$119</c:f>
              <c:numCache>
                <c:formatCode>#\ ##0.0</c:formatCode>
                <c:ptCount val="21"/>
                <c:pt idx="0">
                  <c:v>1.8300222570274416</c:v>
                </c:pt>
                <c:pt idx="1">
                  <c:v>2.1614182789605696</c:v>
                </c:pt>
                <c:pt idx="2">
                  <c:v>0.9904912836767199</c:v>
                </c:pt>
                <c:pt idx="3">
                  <c:v>1.2083169870537258</c:v>
                </c:pt>
                <c:pt idx="4">
                  <c:v>1.0078300643460825</c:v>
                </c:pt>
                <c:pt idx="5">
                  <c:v>-1.1819786629825857</c:v>
                </c:pt>
                <c:pt idx="6">
                  <c:v>-1.6388349514563028</c:v>
                </c:pt>
                <c:pt idx="7">
                  <c:v>-1.8556538218572394</c:v>
                </c:pt>
                <c:pt idx="8">
                  <c:v>-1.99533349424732</c:v>
                </c:pt>
                <c:pt idx="9">
                  <c:v>6.6825383794433924</c:v>
                </c:pt>
                <c:pt idx="10">
                  <c:v>1.0927279722970473</c:v>
                </c:pt>
                <c:pt idx="11">
                  <c:v>0.46433736773998646</c:v>
                </c:pt>
                <c:pt idx="12">
                  <c:v>1.1895741779057278</c:v>
                </c:pt>
                <c:pt idx="13">
                  <c:v>-2.3062523399475787</c:v>
                </c:pt>
                <c:pt idx="14">
                  <c:v>-6.1316777803326339</c:v>
                </c:pt>
                <c:pt idx="15">
                  <c:v>-4.6705315587490919</c:v>
                </c:pt>
                <c:pt idx="16">
                  <c:v>-5.8672376873661563</c:v>
                </c:pt>
                <c:pt idx="17">
                  <c:v>-6.7879890809827259</c:v>
                </c:pt>
                <c:pt idx="18">
                  <c:v>-2.6942600546661422</c:v>
                </c:pt>
                <c:pt idx="19">
                  <c:v>-2.1067415730336991</c:v>
                </c:pt>
                <c:pt idx="20">
                  <c:v>-1.0248001639680315</c:v>
                </c:pt>
              </c:numCache>
            </c:numRef>
          </c:val>
          <c:extLst>
            <c:ext xmlns:c16="http://schemas.microsoft.com/office/drawing/2014/chart" uri="{C3380CC4-5D6E-409C-BE32-E72D297353CC}">
              <c16:uniqueId val="{00000001-7C7F-4E2B-815A-7D883E37BE7B}"/>
            </c:ext>
          </c:extLst>
        </c:ser>
        <c:dLbls>
          <c:showLegendKey val="0"/>
          <c:showVal val="0"/>
          <c:showCatName val="0"/>
          <c:showSerName val="0"/>
          <c:showPercent val="0"/>
          <c:showBubbleSize val="0"/>
        </c:dLbls>
        <c:gapWidth val="150"/>
        <c:axId val="171686912"/>
        <c:axId val="171692800"/>
      </c:barChart>
      <c:catAx>
        <c:axId val="1716869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692800"/>
        <c:crosses val="autoZero"/>
        <c:auto val="0"/>
        <c:lblAlgn val="ctr"/>
        <c:lblOffset val="100"/>
        <c:tickLblSkip val="4"/>
        <c:tickMarkSkip val="4"/>
        <c:noMultiLvlLbl val="0"/>
      </c:catAx>
      <c:valAx>
        <c:axId val="171692800"/>
        <c:scaling>
          <c:orientation val="minMax"/>
          <c:max val="12"/>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1686912"/>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51782670878715009"/>
        </c:manualLayout>
      </c:layout>
      <c:barChart>
        <c:barDir val="col"/>
        <c:grouping val="clustered"/>
        <c:varyColors val="0"/>
        <c:ser>
          <c:idx val="1"/>
          <c:order val="0"/>
          <c:tx>
            <c:v>Moins d'un an</c:v>
          </c:tx>
          <c:spPr>
            <a:solidFill>
              <a:srgbClr val="00B0F0"/>
            </a:solidFill>
            <a:ln w="28575">
              <a:noFill/>
              <a:prstDash val="solid"/>
            </a:ln>
          </c:spPr>
          <c:invertIfNegative val="0"/>
          <c:cat>
            <c:strRef>
              <c:f>'GRAPHIQUES ANN (données)'!$B$3:$B$13</c:f>
              <c:strCache>
                <c:ptCount val="11"/>
                <c:pt idx="0">
                  <c:v>T4 2012</c:v>
                </c:pt>
                <c:pt idx="1">
                  <c:v>T4 2013</c:v>
                </c:pt>
                <c:pt idx="2">
                  <c:v>T4 2014</c:v>
                </c:pt>
                <c:pt idx="3">
                  <c:v>T4 2015</c:v>
                </c:pt>
                <c:pt idx="4">
                  <c:v>T4 2016</c:v>
                </c:pt>
                <c:pt idx="5">
                  <c:v>T4 2017</c:v>
                </c:pt>
                <c:pt idx="6">
                  <c:v>T4 2018</c:v>
                </c:pt>
                <c:pt idx="7">
                  <c:v>T4 2019</c:v>
                </c:pt>
                <c:pt idx="8">
                  <c:v>T4 2020</c:v>
                </c:pt>
                <c:pt idx="9">
                  <c:v>T4 2021</c:v>
                </c:pt>
                <c:pt idx="10">
                  <c:v>T4 2022</c:v>
                </c:pt>
              </c:strCache>
            </c:strRef>
          </c:cat>
          <c:val>
            <c:numRef>
              <c:f>'GRAPHIQUES ANN (données)'!$AX$3:$AX$13</c:f>
              <c:numCache>
                <c:formatCode>0.0</c:formatCode>
                <c:ptCount val="11"/>
                <c:pt idx="0">
                  <c:v>5.2928571428571436</c:v>
                </c:pt>
                <c:pt idx="1">
                  <c:v>3.7921443592700665</c:v>
                </c:pt>
                <c:pt idx="2">
                  <c:v>2.954248366013057</c:v>
                </c:pt>
                <c:pt idx="3">
                  <c:v>2.2790756729304418</c:v>
                </c:pt>
                <c:pt idx="4">
                  <c:v>1.5517348395506003</c:v>
                </c:pt>
                <c:pt idx="5">
                  <c:v>1.259091742558538</c:v>
                </c:pt>
                <c:pt idx="6">
                  <c:v>-3.2051668980503378</c:v>
                </c:pt>
                <c:pt idx="7">
                  <c:v>-4.8765278124220597</c:v>
                </c:pt>
                <c:pt idx="8">
                  <c:v>-1.2259079585682398</c:v>
                </c:pt>
                <c:pt idx="9">
                  <c:v>-2.309683414083763</c:v>
                </c:pt>
                <c:pt idx="10">
                  <c:v>5.5234730620286721</c:v>
                </c:pt>
              </c:numCache>
            </c:numRef>
          </c:val>
          <c:extLst>
            <c:ext xmlns:c16="http://schemas.microsoft.com/office/drawing/2014/chart" uri="{C3380CC4-5D6E-409C-BE32-E72D297353CC}">
              <c16:uniqueId val="{00000000-140F-4BE5-AAAC-DD8043469539}"/>
            </c:ext>
          </c:extLst>
        </c:ser>
        <c:ser>
          <c:idx val="0"/>
          <c:order val="1"/>
          <c:tx>
            <c:v>Un an ou plus</c:v>
          </c:tx>
          <c:spPr>
            <a:solidFill>
              <a:schemeClr val="accent6">
                <a:lumMod val="75000"/>
              </a:schemeClr>
            </a:solidFill>
          </c:spPr>
          <c:invertIfNegative val="0"/>
          <c:cat>
            <c:strRef>
              <c:f>'GRAPHIQUES ANN (données)'!$B$3:$B$13</c:f>
              <c:strCache>
                <c:ptCount val="11"/>
                <c:pt idx="0">
                  <c:v>T4 2012</c:v>
                </c:pt>
                <c:pt idx="1">
                  <c:v>T4 2013</c:v>
                </c:pt>
                <c:pt idx="2">
                  <c:v>T4 2014</c:v>
                </c:pt>
                <c:pt idx="3">
                  <c:v>T4 2015</c:v>
                </c:pt>
                <c:pt idx="4">
                  <c:v>T4 2016</c:v>
                </c:pt>
                <c:pt idx="5">
                  <c:v>T4 2017</c:v>
                </c:pt>
                <c:pt idx="6">
                  <c:v>T4 2018</c:v>
                </c:pt>
                <c:pt idx="7">
                  <c:v>T4 2019</c:v>
                </c:pt>
                <c:pt idx="8">
                  <c:v>T4 2020</c:v>
                </c:pt>
                <c:pt idx="9">
                  <c:v>T4 2021</c:v>
                </c:pt>
                <c:pt idx="10">
                  <c:v>T4 2022</c:v>
                </c:pt>
              </c:strCache>
            </c:strRef>
          </c:cat>
          <c:val>
            <c:numRef>
              <c:f>'GRAPHIQUES ANN (données)'!$BE$3:$BE$13</c:f>
              <c:numCache>
                <c:formatCode>0.0</c:formatCode>
                <c:ptCount val="11"/>
                <c:pt idx="0">
                  <c:v>12.574937856411751</c:v>
                </c:pt>
                <c:pt idx="1">
                  <c:v>13.586180023379658</c:v>
                </c:pt>
                <c:pt idx="2">
                  <c:v>12.212692967409943</c:v>
                </c:pt>
                <c:pt idx="3">
                  <c:v>14.480790787730546</c:v>
                </c:pt>
                <c:pt idx="4">
                  <c:v>0.56079757877871561</c:v>
                </c:pt>
                <c:pt idx="5">
                  <c:v>7.382490926794727</c:v>
                </c:pt>
                <c:pt idx="6">
                  <c:v>6.3308878080949649</c:v>
                </c:pt>
                <c:pt idx="7">
                  <c:v>-3.6436933095588708</c:v>
                </c:pt>
                <c:pt idx="8">
                  <c:v>6.1871429720814275</c:v>
                </c:pt>
                <c:pt idx="9">
                  <c:v>-11.539627216244897</c:v>
                </c:pt>
                <c:pt idx="10">
                  <c:v>-16.419700214132749</c:v>
                </c:pt>
              </c:numCache>
            </c:numRef>
          </c:val>
          <c:extLst>
            <c:ext xmlns:c16="http://schemas.microsoft.com/office/drawing/2014/chart" uri="{C3380CC4-5D6E-409C-BE32-E72D297353CC}">
              <c16:uniqueId val="{00000001-140F-4BE5-AAAC-DD8043469539}"/>
            </c:ext>
          </c:extLst>
        </c:ser>
        <c:dLbls>
          <c:showLegendKey val="0"/>
          <c:showVal val="0"/>
          <c:showCatName val="0"/>
          <c:showSerName val="0"/>
          <c:showPercent val="0"/>
          <c:showBubbleSize val="0"/>
        </c:dLbls>
        <c:gapWidth val="150"/>
        <c:axId val="176708608"/>
        <c:axId val="176710400"/>
      </c:barChart>
      <c:catAx>
        <c:axId val="1767086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6710400"/>
        <c:crosses val="autoZero"/>
        <c:auto val="0"/>
        <c:lblAlgn val="ctr"/>
        <c:lblOffset val="100"/>
        <c:tickLblSkip val="1"/>
        <c:tickMarkSkip val="1"/>
        <c:noMultiLvlLbl val="0"/>
      </c:catAx>
      <c:valAx>
        <c:axId val="176710400"/>
        <c:scaling>
          <c:orientation val="minMax"/>
          <c:max val="15"/>
          <c:min val="-18"/>
        </c:scaling>
        <c:delete val="0"/>
        <c:axPos val="l"/>
        <c:majorGridlines>
          <c:spPr>
            <a:ln>
              <a:prstDash val="sysDash"/>
            </a:ln>
          </c:spPr>
        </c:majorGridlines>
        <c:numFmt formatCode="[Blue][&lt;0]\-&quot;&quot;0&quot;&quot;;[Red][&gt;0]\+&quot;&quot;0&quot;&quot;;0" sourceLinked="0"/>
        <c:majorTickMark val="out"/>
        <c:minorTickMark val="none"/>
        <c:tickLblPos val="nextTo"/>
        <c:crossAx val="176708608"/>
        <c:crosses val="autoZero"/>
        <c:crossBetween val="between"/>
        <c:majorUnit val="3"/>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8.6251431514693236E-2"/>
          <c:y val="0.2574852847536069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numCache>
            </c:numRef>
          </c:cat>
          <c:val>
            <c:numRef>
              <c:f>RSA!$AV$40:$AV$74</c:f>
              <c:numCache>
                <c:formatCode>0.0</c:formatCode>
                <c:ptCount val="35"/>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102.26497052435619</c:v>
                </c:pt>
                <c:pt idx="25">
                  <c:v>102.57524045919951</c:v>
                </c:pt>
                <c:pt idx="26">
                  <c:v>102.26497052435619</c:v>
                </c:pt>
                <c:pt idx="27">
                  <c:v>101.83059261557554</c:v>
                </c:pt>
                <c:pt idx="28">
                  <c:v>100.99286379149861</c:v>
                </c:pt>
                <c:pt idx="29">
                  <c:v>100</c:v>
                </c:pt>
                <c:pt idx="30">
                  <c:v>100.093080980453</c:v>
                </c:pt>
                <c:pt idx="31">
                  <c:v>100.6825938566553</c:v>
                </c:pt>
                <c:pt idx="32">
                  <c:v>101.79956562209122</c:v>
                </c:pt>
                <c:pt idx="33">
                  <c:v>103.44399627676077</c:v>
                </c:pt>
                <c:pt idx="34">
                  <c:v>102.73037542662115</c:v>
                </c:pt>
              </c:numCache>
            </c:numRef>
          </c:val>
          <c:smooth val="0"/>
          <c:extLst>
            <c:ext xmlns:c16="http://schemas.microsoft.com/office/drawing/2014/chart" uri="{C3380CC4-5D6E-409C-BE32-E72D297353CC}">
              <c16:uniqueId val="{00000000-D585-4FBD-A4A8-BE7BC56125FE}"/>
            </c:ext>
          </c:extLst>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numCache>
            </c:numRef>
          </c:cat>
          <c:val>
            <c:numRef>
              <c:f>ASS!$AV$40:$AV$73</c:f>
              <c:numCache>
                <c:formatCode>0.0</c:formatCode>
                <c:ptCount val="34"/>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85.714285714285708</c:v>
                </c:pt>
                <c:pt idx="24">
                  <c:v>86.128364389233951</c:v>
                </c:pt>
                <c:pt idx="25">
                  <c:v>86.335403726708066</c:v>
                </c:pt>
                <c:pt idx="26">
                  <c:v>84.265010351966879</c:v>
                </c:pt>
                <c:pt idx="27">
                  <c:v>83.02277432712215</c:v>
                </c:pt>
                <c:pt idx="28">
                  <c:v>80.745341614906835</c:v>
                </c:pt>
                <c:pt idx="29">
                  <c:v>78.881987577639762</c:v>
                </c:pt>
                <c:pt idx="30">
                  <c:v>77.846790890269148</c:v>
                </c:pt>
                <c:pt idx="31">
                  <c:v>74.741200828157346</c:v>
                </c:pt>
                <c:pt idx="32">
                  <c:v>74.741200828157346</c:v>
                </c:pt>
                <c:pt idx="33">
                  <c:v>74.948240165631475</c:v>
                </c:pt>
              </c:numCache>
            </c:numRef>
          </c:val>
          <c:smooth val="0"/>
          <c:extLst>
            <c:ext xmlns:c16="http://schemas.microsoft.com/office/drawing/2014/chart" uri="{C3380CC4-5D6E-409C-BE32-E72D297353CC}">
              <c16:uniqueId val="{00000001-D585-4FBD-A4A8-BE7BC56125FE}"/>
            </c:ext>
          </c:extLst>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numCache>
            </c:numRef>
          </c:cat>
          <c:val>
            <c:numRef>
              <c:f>AAH!$AV$40:$AV$74</c:f>
              <c:numCache>
                <c:formatCode>0.0</c:formatCode>
                <c:ptCount val="35"/>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104.38775510204081</c:v>
                </c:pt>
                <c:pt idx="20">
                  <c:v>104.5408163265306</c:v>
                </c:pt>
                <c:pt idx="21">
                  <c:v>104.89795918367346</c:v>
                </c:pt>
                <c:pt idx="22">
                  <c:v>105.20408163265307</c:v>
                </c:pt>
                <c:pt idx="23">
                  <c:v>104.1326530612245</c:v>
                </c:pt>
                <c:pt idx="24">
                  <c:v>104.18367346938776</c:v>
                </c:pt>
                <c:pt idx="25">
                  <c:v>104.28571428571429</c:v>
                </c:pt>
                <c:pt idx="26">
                  <c:v>105.96938775510205</c:v>
                </c:pt>
                <c:pt idx="27">
                  <c:v>106.17346938775509</c:v>
                </c:pt>
                <c:pt idx="28">
                  <c:v>106.37755102040816</c:v>
                </c:pt>
                <c:pt idx="29">
                  <c:v>106.78571428571428</c:v>
                </c:pt>
                <c:pt idx="30">
                  <c:v>106.27551020408164</c:v>
                </c:pt>
                <c:pt idx="31">
                  <c:v>106.4795918367347</c:v>
                </c:pt>
                <c:pt idx="32">
                  <c:v>106.98979591836735</c:v>
                </c:pt>
                <c:pt idx="33">
                  <c:v>107.5</c:v>
                </c:pt>
                <c:pt idx="34">
                  <c:v>108.16326530612245</c:v>
                </c:pt>
              </c:numCache>
            </c:numRef>
          </c:val>
          <c:smooth val="0"/>
          <c:extLst>
            <c:ext xmlns:c16="http://schemas.microsoft.com/office/drawing/2014/chart" uri="{C3380CC4-5D6E-409C-BE32-E72D297353CC}">
              <c16:uniqueId val="{00000002-D585-4FBD-A4A8-BE7BC56125FE}"/>
            </c:ext>
          </c:extLst>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numCache>
            </c:numRef>
          </c:cat>
          <c:val>
            <c:numRef>
              <c:f>PA!$AV$40:$AV$74</c:f>
              <c:numCache>
                <c:formatCode>0.0</c:formatCode>
                <c:ptCount val="35"/>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102.59327864514422</c:v>
                </c:pt>
                <c:pt idx="25">
                  <c:v>102.35512040222281</c:v>
                </c:pt>
                <c:pt idx="26">
                  <c:v>101.73326276792803</c:v>
                </c:pt>
                <c:pt idx="27">
                  <c:v>102.35512040222281</c:v>
                </c:pt>
                <c:pt idx="28">
                  <c:v>102.97697803651759</c:v>
                </c:pt>
                <c:pt idx="29">
                  <c:v>103.71791479227308</c:v>
                </c:pt>
                <c:pt idx="30">
                  <c:v>105.68933580312252</c:v>
                </c:pt>
                <c:pt idx="31">
                  <c:v>107.59460174649378</c:v>
                </c:pt>
                <c:pt idx="32">
                  <c:v>108.13707329981477</c:v>
                </c:pt>
                <c:pt idx="33">
                  <c:v>109.01032019052658</c:v>
                </c:pt>
                <c:pt idx="34">
                  <c:v>108.60015877216193</c:v>
                </c:pt>
              </c:numCache>
            </c:numRef>
          </c:val>
          <c:smooth val="0"/>
          <c:extLst>
            <c:ext xmlns:c16="http://schemas.microsoft.com/office/drawing/2014/chart" uri="{C3380CC4-5D6E-409C-BE32-E72D297353CC}">
              <c16:uniqueId val="{00000003-D585-4FBD-A4A8-BE7BC56125FE}"/>
            </c:ext>
          </c:extLst>
        </c:ser>
        <c:dLbls>
          <c:showLegendKey val="0"/>
          <c:showVal val="0"/>
          <c:showCatName val="0"/>
          <c:showSerName val="0"/>
          <c:showPercent val="0"/>
          <c:showBubbleSize val="0"/>
        </c:dLbls>
        <c:smooth val="0"/>
        <c:axId val="231151872"/>
        <c:axId val="231161856"/>
      </c:lineChart>
      <c:dateAx>
        <c:axId val="231151872"/>
        <c:scaling>
          <c:orientation val="minMax"/>
        </c:scaling>
        <c:delete val="0"/>
        <c:axPos val="b"/>
        <c:numFmt formatCode="mmm\-yy" sourceLinked="1"/>
        <c:majorTickMark val="out"/>
        <c:minorTickMark val="none"/>
        <c:tickLblPos val="low"/>
        <c:spPr>
          <a:ln w="19050"/>
        </c:spPr>
        <c:txPr>
          <a:bodyPr/>
          <a:lstStyle/>
          <a:p>
            <a:pPr>
              <a:defRPr sz="880" baseline="0"/>
            </a:pPr>
            <a:endParaRPr lang="fr-FR"/>
          </a:p>
        </c:txPr>
        <c:crossAx val="231161856"/>
        <c:crossesAt val="100"/>
        <c:auto val="1"/>
        <c:lblOffset val="100"/>
        <c:baseTimeUnit val="months"/>
      </c:dateAx>
      <c:valAx>
        <c:axId val="231161856"/>
        <c:scaling>
          <c:orientation val="minMax"/>
          <c:max val="112"/>
          <c:min val="72"/>
        </c:scaling>
        <c:delete val="0"/>
        <c:axPos val="l"/>
        <c:majorGridlines/>
        <c:numFmt formatCode="0" sourceLinked="0"/>
        <c:majorTickMark val="out"/>
        <c:minorTickMark val="none"/>
        <c:tickLblPos val="nextTo"/>
        <c:crossAx val="231151872"/>
        <c:crossesAt val="43862"/>
        <c:crossBetween val="midCat"/>
        <c:majorUnit val="4"/>
      </c:valAx>
    </c:plotArea>
    <c:legend>
      <c:legendPos val="b"/>
      <c:layout>
        <c:manualLayout>
          <c:xMode val="edge"/>
          <c:yMode val="edge"/>
          <c:x val="0.30073835170603674"/>
          <c:y val="0.77814376256403062"/>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2"/>
                <c:pt idx="0">
                  <c:v>Emploi hors intérim</c:v>
                </c:pt>
              </c:strCache>
            </c:strRef>
          </c:tx>
          <c:spPr>
            <a:solidFill>
              <a:srgbClr val="00B0F0"/>
            </a:solidFill>
            <a:ln w="28575">
              <a:noFill/>
              <a:prstDash val="solid"/>
            </a:ln>
          </c:spPr>
          <c:invertIfNegative val="0"/>
          <c:cat>
            <c:multiLvlStrRef>
              <c:f>'Données Graph3'!$A$10:$B$62</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Graph3'!$S$10:$S$53</c:f>
              <c:numCache>
                <c:formatCode>#,##0</c:formatCode>
                <c:ptCount val="44"/>
                <c:pt idx="0">
                  <c:v>629.11840218654834</c:v>
                </c:pt>
                <c:pt idx="1">
                  <c:v>-885.67276444722665</c:v>
                </c:pt>
                <c:pt idx="2">
                  <c:v>280.61721839738311</c:v>
                </c:pt>
                <c:pt idx="3">
                  <c:v>-428.12879007012816</c:v>
                </c:pt>
                <c:pt idx="4">
                  <c:v>311.53045493306126</c:v>
                </c:pt>
                <c:pt idx="5">
                  <c:v>-247.2991601927788</c:v>
                </c:pt>
                <c:pt idx="6">
                  <c:v>1133.1850744566182</c:v>
                </c:pt>
                <c:pt idx="7">
                  <c:v>-406.53146209177794</c:v>
                </c:pt>
                <c:pt idx="8">
                  <c:v>872.8871137360693</c:v>
                </c:pt>
                <c:pt idx="9">
                  <c:v>-519.43696532706963</c:v>
                </c:pt>
                <c:pt idx="10">
                  <c:v>-295.01924075942952</c:v>
                </c:pt>
                <c:pt idx="11">
                  <c:v>-331.99784170888597</c:v>
                </c:pt>
                <c:pt idx="12">
                  <c:v>-1132.9217353926506</c:v>
                </c:pt>
                <c:pt idx="13">
                  <c:v>979.46534820640227</c:v>
                </c:pt>
                <c:pt idx="14">
                  <c:v>629.80076109158108</c:v>
                </c:pt>
                <c:pt idx="15">
                  <c:v>712.90396091062576</c:v>
                </c:pt>
                <c:pt idx="16">
                  <c:v>921.27184122562176</c:v>
                </c:pt>
                <c:pt idx="17">
                  <c:v>1051.7930261539877</c:v>
                </c:pt>
                <c:pt idx="18">
                  <c:v>-803.15721703995951</c:v>
                </c:pt>
                <c:pt idx="19">
                  <c:v>-625.8868466062122</c:v>
                </c:pt>
                <c:pt idx="20">
                  <c:v>1953.6948507866473</c:v>
                </c:pt>
                <c:pt idx="21">
                  <c:v>1397.9666385151795</c:v>
                </c:pt>
                <c:pt idx="22">
                  <c:v>-46.916481820633635</c:v>
                </c:pt>
                <c:pt idx="23">
                  <c:v>729.42219171230681</c:v>
                </c:pt>
                <c:pt idx="24">
                  <c:v>2677.7619420808041</c:v>
                </c:pt>
                <c:pt idx="25">
                  <c:v>-1601.9580092655378</c:v>
                </c:pt>
                <c:pt idx="26">
                  <c:v>-342.07833734486485</c:v>
                </c:pt>
                <c:pt idx="27">
                  <c:v>250.89119040576043</c:v>
                </c:pt>
                <c:pt idx="28">
                  <c:v>2591.2404983681627</c:v>
                </c:pt>
                <c:pt idx="29">
                  <c:v>1701.8234095421503</c:v>
                </c:pt>
                <c:pt idx="30">
                  <c:v>1908.0098677148926</c:v>
                </c:pt>
                <c:pt idx="31">
                  <c:v>1317.9727867433685</c:v>
                </c:pt>
                <c:pt idx="32">
                  <c:v>-1501.2306728087715</c:v>
                </c:pt>
                <c:pt idx="33">
                  <c:v>-5961.6626227398519</c:v>
                </c:pt>
                <c:pt idx="34">
                  <c:v>6498.626538459619</c:v>
                </c:pt>
                <c:pt idx="35">
                  <c:v>896.18746223696508</c:v>
                </c:pt>
                <c:pt idx="36">
                  <c:v>2337.6273416834883</c:v>
                </c:pt>
                <c:pt idx="37">
                  <c:v>5572.3489363077097</c:v>
                </c:pt>
                <c:pt idx="38">
                  <c:v>3580.751642476127</c:v>
                </c:pt>
                <c:pt idx="39">
                  <c:v>2782.0230205360567</c:v>
                </c:pt>
                <c:pt idx="40">
                  <c:v>1345.7762738331221</c:v>
                </c:pt>
                <c:pt idx="41">
                  <c:v>1320.2833726248937</c:v>
                </c:pt>
                <c:pt idx="42">
                  <c:v>244.49558729428099</c:v>
                </c:pt>
                <c:pt idx="43">
                  <c:v>890.20148648531176</c:v>
                </c:pt>
              </c:numCache>
            </c:numRef>
          </c:val>
          <c:extLst>
            <c:ext xmlns:c16="http://schemas.microsoft.com/office/drawing/2014/chart" uri="{C3380CC4-5D6E-409C-BE32-E72D297353CC}">
              <c16:uniqueId val="{00000000-BEDA-4B24-802A-342664C29804}"/>
            </c:ext>
          </c:extLst>
        </c:ser>
        <c:ser>
          <c:idx val="2"/>
          <c:order val="1"/>
          <c:tx>
            <c:strRef>
              <c:f>'Données Graph3'!$H$7:$H$8</c:f>
              <c:strCache>
                <c:ptCount val="2"/>
                <c:pt idx="0">
                  <c:v>Intérim</c:v>
                </c:pt>
              </c:strCache>
            </c:strRef>
          </c:tx>
          <c:spPr>
            <a:solidFill>
              <a:schemeClr val="accent6">
                <a:lumMod val="75000"/>
              </a:schemeClr>
            </a:solidFill>
            <a:ln w="28575">
              <a:noFill/>
            </a:ln>
          </c:spPr>
          <c:invertIfNegative val="0"/>
          <c:cat>
            <c:multiLvlStrRef>
              <c:f>'Données Graph3'!$A$10:$B$62</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Graph3'!$T$10:$T$53</c:f>
              <c:numCache>
                <c:formatCode>#,##0</c:formatCode>
                <c:ptCount val="44"/>
                <c:pt idx="0">
                  <c:v>-647.29668272429399</c:v>
                </c:pt>
                <c:pt idx="1">
                  <c:v>162.61390573131439</c:v>
                </c:pt>
                <c:pt idx="2">
                  <c:v>252.15815408161234</c:v>
                </c:pt>
                <c:pt idx="3">
                  <c:v>40.890653696426853</c:v>
                </c:pt>
                <c:pt idx="4">
                  <c:v>50.937512169492948</c:v>
                </c:pt>
                <c:pt idx="5">
                  <c:v>-70.19961561706441</c:v>
                </c:pt>
                <c:pt idx="6">
                  <c:v>-70.676969435614865</c:v>
                </c:pt>
                <c:pt idx="7">
                  <c:v>15.582027340569766</c:v>
                </c:pt>
                <c:pt idx="8">
                  <c:v>168.56781143392845</c:v>
                </c:pt>
                <c:pt idx="9">
                  <c:v>-361.96844264769197</c:v>
                </c:pt>
                <c:pt idx="10">
                  <c:v>-40.422381204419708</c:v>
                </c:pt>
                <c:pt idx="11">
                  <c:v>438.61325053674045</c:v>
                </c:pt>
                <c:pt idx="12">
                  <c:v>-607.71928516266644</c:v>
                </c:pt>
                <c:pt idx="13">
                  <c:v>1045.3478555919596</c:v>
                </c:pt>
                <c:pt idx="14">
                  <c:v>-674.71919956052716</c:v>
                </c:pt>
                <c:pt idx="15">
                  <c:v>278.98771561297508</c:v>
                </c:pt>
                <c:pt idx="16">
                  <c:v>427.7471889063163</c:v>
                </c:pt>
                <c:pt idx="17">
                  <c:v>377.35848183965481</c:v>
                </c:pt>
                <c:pt idx="18">
                  <c:v>-4.6780878818462952</c:v>
                </c:pt>
                <c:pt idx="19">
                  <c:v>816.46053516148459</c:v>
                </c:pt>
                <c:pt idx="20">
                  <c:v>282.7247437663782</c:v>
                </c:pt>
                <c:pt idx="21">
                  <c:v>137.19831683869961</c:v>
                </c:pt>
                <c:pt idx="22">
                  <c:v>348.82892081403952</c:v>
                </c:pt>
                <c:pt idx="23">
                  <c:v>32.250144996422932</c:v>
                </c:pt>
                <c:pt idx="24">
                  <c:v>29.720099436115561</c:v>
                </c:pt>
                <c:pt idx="25">
                  <c:v>-60.999568289547824</c:v>
                </c:pt>
                <c:pt idx="26">
                  <c:v>-115.72358935459215</c:v>
                </c:pt>
                <c:pt idx="27">
                  <c:v>90.12036153473673</c:v>
                </c:pt>
                <c:pt idx="28">
                  <c:v>343.18182620896368</c:v>
                </c:pt>
                <c:pt idx="29">
                  <c:v>-347.90648571061047</c:v>
                </c:pt>
                <c:pt idx="30">
                  <c:v>225.99639135560301</c:v>
                </c:pt>
                <c:pt idx="31">
                  <c:v>-62.622868029568963</c:v>
                </c:pt>
                <c:pt idx="32">
                  <c:v>-2746.9370714443212</c:v>
                </c:pt>
                <c:pt idx="33">
                  <c:v>1909.5678103977643</c:v>
                </c:pt>
                <c:pt idx="34">
                  <c:v>773.49975798694959</c:v>
                </c:pt>
                <c:pt idx="35">
                  <c:v>609.76372261231427</c:v>
                </c:pt>
                <c:pt idx="36">
                  <c:v>49.537368114933997</c:v>
                </c:pt>
                <c:pt idx="37">
                  <c:v>34.114751232167691</c:v>
                </c:pt>
                <c:pt idx="38">
                  <c:v>553.10629866215368</c:v>
                </c:pt>
                <c:pt idx="39">
                  <c:v>-35.842762034917541</c:v>
                </c:pt>
                <c:pt idx="40">
                  <c:v>-209.5255062419792</c:v>
                </c:pt>
                <c:pt idx="41">
                  <c:v>-153.65564585168067</c:v>
                </c:pt>
                <c:pt idx="42">
                  <c:v>275.75701075197867</c:v>
                </c:pt>
                <c:pt idx="43">
                  <c:v>31.950781724892295</c:v>
                </c:pt>
              </c:numCache>
            </c:numRef>
          </c:val>
          <c:extLst>
            <c:ext xmlns:c16="http://schemas.microsoft.com/office/drawing/2014/chart" uri="{C3380CC4-5D6E-409C-BE32-E72D297353CC}">
              <c16:uniqueId val="{00000001-BEDA-4B24-802A-342664C29804}"/>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Graph3'!$F$7:$F$8</c:f>
              <c:strCache>
                <c:ptCount val="2"/>
                <c:pt idx="0">
                  <c:v>Emploi total</c:v>
                </c:pt>
              </c:strCache>
            </c:strRef>
          </c:tx>
          <c:spPr>
            <a:ln w="28575">
              <a:solidFill>
                <a:srgbClr val="002060"/>
              </a:solidFill>
              <a:prstDash val="solid"/>
            </a:ln>
          </c:spPr>
          <c:marker>
            <c:symbol val="none"/>
          </c:marker>
          <c:cat>
            <c:multiLvlStrRef>
              <c:f>'Données Graph3'!$A$10:$B$57</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Graph3'!$R$10:$R$53</c:f>
              <c:numCache>
                <c:formatCode>#,##0</c:formatCode>
                <c:ptCount val="44"/>
                <c:pt idx="0">
                  <c:v>-18.178280537773389</c:v>
                </c:pt>
                <c:pt idx="1">
                  <c:v>-723.05885871587088</c:v>
                </c:pt>
                <c:pt idx="2">
                  <c:v>532.77537247899454</c:v>
                </c:pt>
                <c:pt idx="3">
                  <c:v>-387.23813637369312</c:v>
                </c:pt>
                <c:pt idx="4">
                  <c:v>362.46796710253693</c:v>
                </c:pt>
                <c:pt idx="5">
                  <c:v>-317.49877580982866</c:v>
                </c:pt>
                <c:pt idx="6">
                  <c:v>1062.5081050209701</c:v>
                </c:pt>
                <c:pt idx="7">
                  <c:v>-390.94943475117907</c:v>
                </c:pt>
                <c:pt idx="8">
                  <c:v>1041.4549251699937</c:v>
                </c:pt>
                <c:pt idx="9">
                  <c:v>-881.40540797478752</c:v>
                </c:pt>
                <c:pt idx="10">
                  <c:v>-335.44162196380785</c:v>
                </c:pt>
                <c:pt idx="11">
                  <c:v>106.61540882784175</c:v>
                </c:pt>
                <c:pt idx="12">
                  <c:v>-1740.6410205553402</c:v>
                </c:pt>
                <c:pt idx="13">
                  <c:v>2024.8132037983742</c:v>
                </c:pt>
                <c:pt idx="14">
                  <c:v>-44.91843846894335</c:v>
                </c:pt>
                <c:pt idx="15">
                  <c:v>991.89167652360629</c:v>
                </c:pt>
                <c:pt idx="16">
                  <c:v>1349.0190301319235</c:v>
                </c:pt>
                <c:pt idx="17">
                  <c:v>1429.1515079936362</c:v>
                </c:pt>
                <c:pt idx="18">
                  <c:v>-807.83530492178397</c:v>
                </c:pt>
                <c:pt idx="19">
                  <c:v>190.57368855527602</c:v>
                </c:pt>
                <c:pt idx="20">
                  <c:v>2236.4195945530082</c:v>
                </c:pt>
                <c:pt idx="21">
                  <c:v>1535.1649553538882</c:v>
                </c:pt>
                <c:pt idx="22">
                  <c:v>301.91243899340043</c:v>
                </c:pt>
                <c:pt idx="23">
                  <c:v>761.6723367087543</c:v>
                </c:pt>
                <c:pt idx="24">
                  <c:v>2707.4820415169233</c:v>
                </c:pt>
                <c:pt idx="25">
                  <c:v>-1662.9575775550911</c:v>
                </c:pt>
                <c:pt idx="26">
                  <c:v>-457.801926699467</c:v>
                </c:pt>
                <c:pt idx="27">
                  <c:v>341.01155194046441</c:v>
                </c:pt>
                <c:pt idx="28">
                  <c:v>2934.4223245771718</c:v>
                </c:pt>
                <c:pt idx="29">
                  <c:v>1353.916923831508</c:v>
                </c:pt>
                <c:pt idx="30">
                  <c:v>2134.0062590704765</c:v>
                </c:pt>
                <c:pt idx="31">
                  <c:v>1255.3499187138514</c:v>
                </c:pt>
                <c:pt idx="32">
                  <c:v>-4248.1677442531218</c:v>
                </c:pt>
                <c:pt idx="33">
                  <c:v>-4052.0948123420822</c:v>
                </c:pt>
                <c:pt idx="34">
                  <c:v>7272.1262964465423</c:v>
                </c:pt>
                <c:pt idx="35">
                  <c:v>1505.951184849313</c:v>
                </c:pt>
                <c:pt idx="36">
                  <c:v>2387.1647097984096</c:v>
                </c:pt>
                <c:pt idx="37">
                  <c:v>5606.4636875398573</c:v>
                </c:pt>
                <c:pt idx="38">
                  <c:v>4133.8579411383253</c:v>
                </c:pt>
                <c:pt idx="39">
                  <c:v>2746.1802585010882</c:v>
                </c:pt>
                <c:pt idx="40">
                  <c:v>1136.2507675911766</c:v>
                </c:pt>
                <c:pt idx="41">
                  <c:v>1166.6277267732075</c:v>
                </c:pt>
                <c:pt idx="42">
                  <c:v>520.25259804626694</c:v>
                </c:pt>
                <c:pt idx="43">
                  <c:v>922.15226821019314</c:v>
                </c:pt>
              </c:numCache>
            </c:numRef>
          </c:val>
          <c:smooth val="0"/>
          <c:extLst>
            <c:ext xmlns:c16="http://schemas.microsoft.com/office/drawing/2014/chart" uri="{C3380CC4-5D6E-409C-BE32-E72D297353CC}">
              <c16:uniqueId val="{00000002-BEDA-4B24-802A-342664C29804}"/>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4"/>
        <c:tickMarkSkip val="4"/>
        <c:noMultiLvlLbl val="0"/>
      </c:catAx>
      <c:valAx>
        <c:axId val="211415808"/>
        <c:scaling>
          <c:orientation val="minMax"/>
          <c:max val="8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2'!$AN$8:$AN$9</c:f>
              <c:strCache>
                <c:ptCount val="2"/>
                <c:pt idx="0">
                  <c:v>Construction </c:v>
                </c:pt>
              </c:strCache>
            </c:strRef>
          </c:tx>
          <c:spPr>
            <a:ln w="28575">
              <a:solidFill>
                <a:srgbClr val="00B05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2'!$AN$10:$AN$53</c:f>
              <c:numCache>
                <c:formatCode>#\ ##0.0</c:formatCode>
                <c:ptCount val="44"/>
                <c:pt idx="0">
                  <c:v>100</c:v>
                </c:pt>
                <c:pt idx="1">
                  <c:v>99.535994699123947</c:v>
                </c:pt>
                <c:pt idx="2">
                  <c:v>99.286221283168246</c:v>
                </c:pt>
                <c:pt idx="3">
                  <c:v>98.159264730207184</c:v>
                </c:pt>
                <c:pt idx="4">
                  <c:v>97.432277159996545</c:v>
                </c:pt>
                <c:pt idx="5">
                  <c:v>98.061749509877316</c:v>
                </c:pt>
                <c:pt idx="6">
                  <c:v>97.509974463430808</c:v>
                </c:pt>
                <c:pt idx="7">
                  <c:v>96.301526789565784</c:v>
                </c:pt>
                <c:pt idx="8">
                  <c:v>96.261148713900013</c:v>
                </c:pt>
                <c:pt idx="9">
                  <c:v>94.232115215882189</c:v>
                </c:pt>
                <c:pt idx="10">
                  <c:v>93.15524905744212</c:v>
                </c:pt>
                <c:pt idx="11">
                  <c:v>93.097598641760385</c:v>
                </c:pt>
                <c:pt idx="12">
                  <c:v>90.446974566870878</c:v>
                </c:pt>
                <c:pt idx="13">
                  <c:v>90.845636794698905</c:v>
                </c:pt>
                <c:pt idx="14">
                  <c:v>88.868355952913618</c:v>
                </c:pt>
                <c:pt idx="15">
                  <c:v>88.90234121418942</c:v>
                </c:pt>
                <c:pt idx="16">
                  <c:v>89.016095325940753</c:v>
                </c:pt>
                <c:pt idx="17">
                  <c:v>89.703858563320878</c:v>
                </c:pt>
                <c:pt idx="18">
                  <c:v>90.121541083055632</c:v>
                </c:pt>
                <c:pt idx="19">
                  <c:v>91.985831292394678</c:v>
                </c:pt>
                <c:pt idx="20">
                  <c:v>93.324890698683134</c:v>
                </c:pt>
                <c:pt idx="21">
                  <c:v>93.889284173965308</c:v>
                </c:pt>
                <c:pt idx="22">
                  <c:v>95.261568931145064</c:v>
                </c:pt>
                <c:pt idx="23">
                  <c:v>95.837560889573211</c:v>
                </c:pt>
                <c:pt idx="24">
                  <c:v>96.648778294146453</c:v>
                </c:pt>
                <c:pt idx="25">
                  <c:v>97.294928667702735</c:v>
                </c:pt>
                <c:pt idx="26">
                  <c:v>98.141689215793278</c:v>
                </c:pt>
                <c:pt idx="27">
                  <c:v>97.256780253397608</c:v>
                </c:pt>
                <c:pt idx="28">
                  <c:v>100.77804399208665</c:v>
                </c:pt>
                <c:pt idx="29">
                  <c:v>100.78133067357422</c:v>
                </c:pt>
                <c:pt idx="30">
                  <c:v>101.94971683406276</c:v>
                </c:pt>
                <c:pt idx="31">
                  <c:v>102.06947693384045</c:v>
                </c:pt>
                <c:pt idx="32">
                  <c:v>95.516311775259638</c:v>
                </c:pt>
                <c:pt idx="33">
                  <c:v>102.1134944613457</c:v>
                </c:pt>
                <c:pt idx="34">
                  <c:v>104.53095533429484</c:v>
                </c:pt>
                <c:pt idx="35">
                  <c:v>106.91544235918886</c:v>
                </c:pt>
                <c:pt idx="36">
                  <c:v>108.06498550926639</c:v>
                </c:pt>
                <c:pt idx="37">
                  <c:v>109.28303112720337</c:v>
                </c:pt>
                <c:pt idx="38">
                  <c:v>110.29812215239696</c:v>
                </c:pt>
                <c:pt idx="39">
                  <c:v>110.17323041018588</c:v>
                </c:pt>
                <c:pt idx="40">
                  <c:v>110.28529032253591</c:v>
                </c:pt>
                <c:pt idx="41">
                  <c:v>109.34947494997229</c:v>
                </c:pt>
                <c:pt idx="42">
                  <c:v>111.20316052809073</c:v>
                </c:pt>
                <c:pt idx="43">
                  <c:v>111.39450139521081</c:v>
                </c:pt>
              </c:numCache>
            </c:numRef>
          </c:val>
          <c:smooth val="0"/>
          <c:extLst>
            <c:ext xmlns:c16="http://schemas.microsoft.com/office/drawing/2014/chart" uri="{C3380CC4-5D6E-409C-BE32-E72D297353CC}">
              <c16:uniqueId val="{00000000-04F2-434E-86D7-F348929D943E}"/>
            </c:ext>
          </c:extLst>
        </c:ser>
        <c:ser>
          <c:idx val="1"/>
          <c:order val="1"/>
          <c:tx>
            <c:strRef>
              <c:f>'Données graph 1 et 2'!$AM$8:$AM$9</c:f>
              <c:strCache>
                <c:ptCount val="2"/>
                <c:pt idx="0">
                  <c:v>Industrie </c:v>
                </c:pt>
              </c:strCache>
            </c:strRef>
          </c:tx>
          <c:spPr>
            <a:ln w="28575">
              <a:solidFill>
                <a:srgbClr val="0070C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2'!$AM$10:$AM$53</c:f>
              <c:numCache>
                <c:formatCode>#\ ##0.0</c:formatCode>
                <c:ptCount val="44"/>
                <c:pt idx="0">
                  <c:v>100</c:v>
                </c:pt>
                <c:pt idx="1">
                  <c:v>99.864011679421964</c:v>
                </c:pt>
                <c:pt idx="2">
                  <c:v>101.00341655126626</c:v>
                </c:pt>
                <c:pt idx="3">
                  <c:v>100.91096583468659</c:v>
                </c:pt>
                <c:pt idx="4">
                  <c:v>100.73619302215597</c:v>
                </c:pt>
                <c:pt idx="5">
                  <c:v>100.56565716269618</c:v>
                </c:pt>
                <c:pt idx="6">
                  <c:v>100.19661444086449</c:v>
                </c:pt>
                <c:pt idx="7">
                  <c:v>100.96248730275738</c:v>
                </c:pt>
                <c:pt idx="8">
                  <c:v>100.85444556185533</c:v>
                </c:pt>
                <c:pt idx="9">
                  <c:v>100.18387894039678</c:v>
                </c:pt>
                <c:pt idx="10">
                  <c:v>100.31808849903324</c:v>
                </c:pt>
                <c:pt idx="11">
                  <c:v>100.66955907993523</c:v>
                </c:pt>
                <c:pt idx="12">
                  <c:v>99.264489416819089</c:v>
                </c:pt>
                <c:pt idx="13">
                  <c:v>100.20086161068116</c:v>
                </c:pt>
                <c:pt idx="14">
                  <c:v>99.353493194148058</c:v>
                </c:pt>
                <c:pt idx="15">
                  <c:v>99.277782448592788</c:v>
                </c:pt>
                <c:pt idx="16">
                  <c:v>99.56156814830743</c:v>
                </c:pt>
                <c:pt idx="17">
                  <c:v>99.224685986038324</c:v>
                </c:pt>
                <c:pt idx="18">
                  <c:v>99.137069218567689</c:v>
                </c:pt>
                <c:pt idx="19">
                  <c:v>99.457420273528882</c:v>
                </c:pt>
                <c:pt idx="20">
                  <c:v>99.945393370293559</c:v>
                </c:pt>
                <c:pt idx="21">
                  <c:v>100.72615134592036</c:v>
                </c:pt>
                <c:pt idx="22">
                  <c:v>101.3579552207667</c:v>
                </c:pt>
                <c:pt idx="23">
                  <c:v>102.14623089218826</c:v>
                </c:pt>
                <c:pt idx="24">
                  <c:v>102.95193392264501</c:v>
                </c:pt>
                <c:pt idx="25">
                  <c:v>103.54093228844583</c:v>
                </c:pt>
                <c:pt idx="26">
                  <c:v>103.9237206457781</c:v>
                </c:pt>
                <c:pt idx="27">
                  <c:v>104.67718501915961</c:v>
                </c:pt>
                <c:pt idx="28">
                  <c:v>105.32253106872287</c:v>
                </c:pt>
                <c:pt idx="29">
                  <c:v>105.95950122850996</c:v>
                </c:pt>
                <c:pt idx="30">
                  <c:v>106.9107759895022</c:v>
                </c:pt>
                <c:pt idx="31">
                  <c:v>107.96888796068045</c:v>
                </c:pt>
                <c:pt idx="32">
                  <c:v>104.92097563992753</c:v>
                </c:pt>
                <c:pt idx="33">
                  <c:v>107.13298872105821</c:v>
                </c:pt>
                <c:pt idx="34">
                  <c:v>108.96978098638034</c:v>
                </c:pt>
                <c:pt idx="35">
                  <c:v>109.85380726735919</c:v>
                </c:pt>
                <c:pt idx="36">
                  <c:v>112.35946951885765</c:v>
                </c:pt>
                <c:pt idx="37">
                  <c:v>113.24336873947954</c:v>
                </c:pt>
                <c:pt idx="38">
                  <c:v>114.52640719759511</c:v>
                </c:pt>
                <c:pt idx="39">
                  <c:v>115.6022249369619</c:v>
                </c:pt>
                <c:pt idx="40">
                  <c:v>116.02426566366245</c:v>
                </c:pt>
                <c:pt idx="41">
                  <c:v>116.07555784542831</c:v>
                </c:pt>
                <c:pt idx="42">
                  <c:v>116.42767747715548</c:v>
                </c:pt>
                <c:pt idx="43">
                  <c:v>117.22732141956209</c:v>
                </c:pt>
              </c:numCache>
            </c:numRef>
          </c:val>
          <c:smooth val="0"/>
          <c:extLst>
            <c:ext xmlns:c16="http://schemas.microsoft.com/office/drawing/2014/chart" uri="{C3380CC4-5D6E-409C-BE32-E72D297353CC}">
              <c16:uniqueId val="{00000001-04F2-434E-86D7-F348929D943E}"/>
            </c:ext>
          </c:extLst>
        </c:ser>
        <c:ser>
          <c:idx val="2"/>
          <c:order val="2"/>
          <c:tx>
            <c:strRef>
              <c:f>'Données graph 1 et 2'!$AO$8:$AO$9</c:f>
              <c:strCache>
                <c:ptCount val="2"/>
                <c:pt idx="0">
                  <c:v>Tertiaire marchand </c:v>
                </c:pt>
              </c:strCache>
            </c:strRef>
          </c:tx>
          <c:spPr>
            <a:ln w="28575">
              <a:solidFill>
                <a:srgbClr val="FF0000"/>
              </a:solidFill>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2'!$AO$10:$AO$53</c:f>
              <c:numCache>
                <c:formatCode>#\ ##0.0</c:formatCode>
                <c:ptCount val="44"/>
                <c:pt idx="0">
                  <c:v>100</c:v>
                </c:pt>
                <c:pt idx="1">
                  <c:v>99.494943044628215</c:v>
                </c:pt>
                <c:pt idx="2">
                  <c:v>99.646631810793593</c:v>
                </c:pt>
                <c:pt idx="3">
                  <c:v>99.37343559468448</c:v>
                </c:pt>
                <c:pt idx="4">
                  <c:v>99.506097624018892</c:v>
                </c:pt>
                <c:pt idx="5">
                  <c:v>99.106945767398784</c:v>
                </c:pt>
                <c:pt idx="6">
                  <c:v>98.875440663965293</c:v>
                </c:pt>
                <c:pt idx="7">
                  <c:v>99.253903809917787</c:v>
                </c:pt>
                <c:pt idx="8">
                  <c:v>99.266548169583999</c:v>
                </c:pt>
                <c:pt idx="9">
                  <c:v>99.474618969102451</c:v>
                </c:pt>
                <c:pt idx="10">
                  <c:v>99.425131303887241</c:v>
                </c:pt>
                <c:pt idx="11">
                  <c:v>99.501640430671827</c:v>
                </c:pt>
                <c:pt idx="12">
                  <c:v>99.326172874757361</c:v>
                </c:pt>
                <c:pt idx="13">
                  <c:v>100.03368026979295</c:v>
                </c:pt>
                <c:pt idx="14">
                  <c:v>100.18722075480831</c:v>
                </c:pt>
                <c:pt idx="15">
                  <c:v>100.58424733053461</c:v>
                </c:pt>
                <c:pt idx="16">
                  <c:v>101.39761663298165</c:v>
                </c:pt>
                <c:pt idx="17">
                  <c:v>101.89313685874335</c:v>
                </c:pt>
                <c:pt idx="18">
                  <c:v>101.57473255360503</c:v>
                </c:pt>
                <c:pt idx="19">
                  <c:v>101.37949425898324</c:v>
                </c:pt>
                <c:pt idx="20">
                  <c:v>102.20435326922346</c:v>
                </c:pt>
                <c:pt idx="21">
                  <c:v>103.15860565078619</c:v>
                </c:pt>
                <c:pt idx="22">
                  <c:v>102.75792113339786</c:v>
                </c:pt>
                <c:pt idx="23">
                  <c:v>103.55384408144523</c:v>
                </c:pt>
                <c:pt idx="24">
                  <c:v>105.57085474258345</c:v>
                </c:pt>
                <c:pt idx="25">
                  <c:v>104.8286654104855</c:v>
                </c:pt>
                <c:pt idx="26">
                  <c:v>104.76538499829957</c:v>
                </c:pt>
                <c:pt idx="27">
                  <c:v>104.68420792487909</c:v>
                </c:pt>
                <c:pt idx="28">
                  <c:v>105.7641076391491</c:v>
                </c:pt>
                <c:pt idx="29">
                  <c:v>106.29137610430541</c:v>
                </c:pt>
                <c:pt idx="30">
                  <c:v>106.48753372114162</c:v>
                </c:pt>
                <c:pt idx="31">
                  <c:v>107.08395759830481</c:v>
                </c:pt>
                <c:pt idx="32">
                  <c:v>105.91741267869175</c:v>
                </c:pt>
                <c:pt idx="33">
                  <c:v>102.97712864594584</c:v>
                </c:pt>
                <c:pt idx="34">
                  <c:v>106.43401882013701</c:v>
                </c:pt>
                <c:pt idx="35">
                  <c:v>106.40013254529876</c:v>
                </c:pt>
                <c:pt idx="36">
                  <c:v>107.24757787409533</c:v>
                </c:pt>
                <c:pt idx="37">
                  <c:v>110.58642846004696</c:v>
                </c:pt>
                <c:pt idx="38">
                  <c:v>112.75855354388993</c:v>
                </c:pt>
                <c:pt idx="39">
                  <c:v>114.34774834540579</c:v>
                </c:pt>
                <c:pt idx="40">
                  <c:v>115.17286077403399</c:v>
                </c:pt>
                <c:pt idx="41">
                  <c:v>116.10065081075376</c:v>
                </c:pt>
                <c:pt idx="42">
                  <c:v>116.19897416748917</c:v>
                </c:pt>
                <c:pt idx="43">
                  <c:v>116.24400747996626</c:v>
                </c:pt>
              </c:numCache>
            </c:numRef>
          </c:val>
          <c:smooth val="0"/>
          <c:extLst>
            <c:ext xmlns:c16="http://schemas.microsoft.com/office/drawing/2014/chart" uri="{C3380CC4-5D6E-409C-BE32-E72D297353CC}">
              <c16:uniqueId val="{00000002-04F2-434E-86D7-F348929D943E}"/>
            </c:ext>
          </c:extLst>
        </c:ser>
        <c:ser>
          <c:idx val="3"/>
          <c:order val="3"/>
          <c:tx>
            <c:strRef>
              <c:f>'Données graph 1 et 2'!$AP$8:$AP$9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2'!$AP$10:$AP$53</c:f>
              <c:numCache>
                <c:formatCode>#\ ##0.0</c:formatCode>
                <c:ptCount val="44"/>
                <c:pt idx="0">
                  <c:v>100</c:v>
                </c:pt>
                <c:pt idx="1">
                  <c:v>100.06119586214868</c:v>
                </c:pt>
                <c:pt idx="2">
                  <c:v>100.10830051433317</c:v>
                </c:pt>
                <c:pt idx="3">
                  <c:v>100.31816922200561</c:v>
                </c:pt>
                <c:pt idx="4">
                  <c:v>100.65096123000284</c:v>
                </c:pt>
                <c:pt idx="5">
                  <c:v>100.73238246387788</c:v>
                </c:pt>
                <c:pt idx="6">
                  <c:v>101.1976976463053</c:v>
                </c:pt>
                <c:pt idx="7">
                  <c:v>101.25089002852781</c:v>
                </c:pt>
                <c:pt idx="8">
                  <c:v>102.03000525684489</c:v>
                </c:pt>
                <c:pt idx="9">
                  <c:v>101.66546498092148</c:v>
                </c:pt>
                <c:pt idx="10">
                  <c:v>101.1429564381975</c:v>
                </c:pt>
                <c:pt idx="11">
                  <c:v>101.59219283459913</c:v>
                </c:pt>
                <c:pt idx="12">
                  <c:v>101.16447141137269</c:v>
                </c:pt>
                <c:pt idx="13">
                  <c:v>101.66675105177711</c:v>
                </c:pt>
                <c:pt idx="14">
                  <c:v>102.03462566809871</c:v>
                </c:pt>
                <c:pt idx="15">
                  <c:v>102.28490842011742</c:v>
                </c:pt>
                <c:pt idx="16">
                  <c:v>102.32800894177254</c:v>
                </c:pt>
                <c:pt idx="17">
                  <c:v>102.75056578512189</c:v>
                </c:pt>
                <c:pt idx="18">
                  <c:v>102.46973311700087</c:v>
                </c:pt>
                <c:pt idx="19">
                  <c:v>102.33351023037753</c:v>
                </c:pt>
                <c:pt idx="20">
                  <c:v>102.44256370576153</c:v>
                </c:pt>
                <c:pt idx="21">
                  <c:v>102.45473156194139</c:v>
                </c:pt>
                <c:pt idx="22">
                  <c:v>102.46615891935156</c:v>
                </c:pt>
                <c:pt idx="23">
                  <c:v>102.08235791135732</c:v>
                </c:pt>
                <c:pt idx="24">
                  <c:v>101.64579890621698</c:v>
                </c:pt>
                <c:pt idx="25">
                  <c:v>100.98290592572134</c:v>
                </c:pt>
                <c:pt idx="26">
                  <c:v>100.6414396497691</c:v>
                </c:pt>
                <c:pt idx="27">
                  <c:v>100.85625542582126</c:v>
                </c:pt>
                <c:pt idx="28">
                  <c:v>101.11991420689796</c:v>
                </c:pt>
                <c:pt idx="29">
                  <c:v>101.45429686751042</c:v>
                </c:pt>
                <c:pt idx="30">
                  <c:v>102.3204139547467</c:v>
                </c:pt>
                <c:pt idx="31">
                  <c:v>102.48657529050385</c:v>
                </c:pt>
                <c:pt idx="32">
                  <c:v>102.43136214765553</c:v>
                </c:pt>
                <c:pt idx="33">
                  <c:v>101.03452111421333</c:v>
                </c:pt>
                <c:pt idx="34">
                  <c:v>102.21587875115749</c:v>
                </c:pt>
                <c:pt idx="35">
                  <c:v>102.35069127003659</c:v>
                </c:pt>
                <c:pt idx="36">
                  <c:v>102.61352861395518</c:v>
                </c:pt>
                <c:pt idx="37">
                  <c:v>102.66068623439128</c:v>
                </c:pt>
                <c:pt idx="38">
                  <c:v>103.04013183334891</c:v>
                </c:pt>
                <c:pt idx="39">
                  <c:v>103.21899865586323</c:v>
                </c:pt>
                <c:pt idx="40">
                  <c:v>103.03407585913793</c:v>
                </c:pt>
                <c:pt idx="41">
                  <c:v>103.18420360330896</c:v>
                </c:pt>
                <c:pt idx="42">
                  <c:v>103.16509071002568</c:v>
                </c:pt>
                <c:pt idx="43">
                  <c:v>103.46153728580025</c:v>
                </c:pt>
              </c:numCache>
            </c:numRef>
          </c:val>
          <c:smooth val="0"/>
          <c:extLst>
            <c:ext xmlns:c16="http://schemas.microsoft.com/office/drawing/2014/chart" uri="{C3380CC4-5D6E-409C-BE32-E72D297353CC}">
              <c16:uniqueId val="{00000003-04F2-434E-86D7-F348929D943E}"/>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4"/>
        <c:tickMarkSkip val="4"/>
        <c:noMultiLvlLbl val="0"/>
      </c:catAx>
      <c:valAx>
        <c:axId val="211348480"/>
        <c:scaling>
          <c:orientation val="minMax"/>
          <c:max val="120"/>
          <c:min val="85"/>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017364613856709E-2"/>
          <c:y val="0.22547390859397159"/>
          <c:w val="0.90516390406154157"/>
          <c:h val="0.51446426230666154"/>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4B66-4E6E-BD7F-58766369AD23}"/>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66-4E6E-BD7F-58766369AD23}"/>
                </c:ext>
              </c:extLst>
            </c:dLbl>
            <c:dLbl>
              <c:idx val="2"/>
              <c:layout>
                <c:manualLayout>
                  <c:x val="3.711009123660204E-3"/>
                  <c:y val="2.8752162921074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66-4E6E-BD7F-58766369AD23}"/>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annuel'!$CP$56:$CT$56</c:f>
              <c:numCache>
                <c:formatCode>#,##0</c:formatCode>
                <c:ptCount val="5"/>
                <c:pt idx="0">
                  <c:v>3800</c:v>
                </c:pt>
                <c:pt idx="1">
                  <c:v>2890</c:v>
                </c:pt>
                <c:pt idx="2">
                  <c:v>300</c:v>
                </c:pt>
                <c:pt idx="3">
                  <c:v>430</c:v>
                </c:pt>
                <c:pt idx="4">
                  <c:v>170</c:v>
                </c:pt>
              </c:numCache>
            </c:numRef>
          </c:val>
          <c:extLst>
            <c:ext xmlns:c16="http://schemas.microsoft.com/office/drawing/2014/chart" uri="{C3380CC4-5D6E-409C-BE32-E72D297353CC}">
              <c16:uniqueId val="{00000003-4B66-4E6E-BD7F-58766369AD23}"/>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4-4B66-4E6E-BD7F-58766369AD23}"/>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66-4E6E-BD7F-58766369AD23}"/>
                </c:ext>
              </c:extLst>
            </c:dLbl>
            <c:dLbl>
              <c:idx val="1"/>
              <c:layout>
                <c:manualLayout>
                  <c:x val="-6.9158262581718621E-5"/>
                  <c:y val="-2.5242814279818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66-4E6E-BD7F-58766369AD23}"/>
                </c:ext>
              </c:extLst>
            </c:dLbl>
            <c:dLbl>
              <c:idx val="2"/>
              <c:layout>
                <c:manualLayout>
                  <c:x val="5.5560527718224832E-3"/>
                  <c:y val="-8.62519608635519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66-4E6E-BD7F-58766369AD23}"/>
                </c:ext>
              </c:extLst>
            </c:dLbl>
            <c:dLbl>
              <c:idx val="3"/>
              <c:layout>
                <c:manualLayout>
                  <c:x val="0"/>
                  <c:y val="-3.14836639448584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66-4E6E-BD7F-58766369AD23}"/>
                </c:ext>
              </c:extLst>
            </c:dLbl>
            <c:dLbl>
              <c:idx val="4"/>
              <c:layout>
                <c:manualLayout>
                  <c:x val="0"/>
                  <c:y val="-1.1084072003566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66-4E6E-BD7F-58766369AD23}"/>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annuel'!$CV$56:$CZ$56</c:f>
              <c:numCache>
                <c:formatCode>#,##0</c:formatCode>
                <c:ptCount val="5"/>
                <c:pt idx="0">
                  <c:v>-60</c:v>
                </c:pt>
                <c:pt idx="1">
                  <c:v>-190</c:v>
                </c:pt>
                <c:pt idx="2">
                  <c:v>30</c:v>
                </c:pt>
                <c:pt idx="3">
                  <c:v>-30</c:v>
                </c:pt>
                <c:pt idx="4">
                  <c:v>120</c:v>
                </c:pt>
              </c:numCache>
            </c:numRef>
          </c:val>
          <c:extLst>
            <c:ext xmlns:c16="http://schemas.microsoft.com/office/drawing/2014/chart" uri="{C3380CC4-5D6E-409C-BE32-E72D297353CC}">
              <c16:uniqueId val="{00000009-4B66-4E6E-BD7F-58766369AD23}"/>
            </c:ext>
          </c:extLst>
        </c:ser>
        <c:ser>
          <c:idx val="2"/>
          <c:order val="2"/>
          <c:tx>
            <c:v>Total</c:v>
          </c:tx>
          <c:spPr>
            <a:noFill/>
          </c:spPr>
          <c:invertIfNegative val="0"/>
          <c:dLbls>
            <c:dLbl>
              <c:idx val="0"/>
              <c:layout>
                <c:manualLayout>
                  <c:x val="-1.8988180102399245E-4"/>
                  <c:y val="0.173811394646469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66-4E6E-BD7F-58766369AD23}"/>
                </c:ext>
              </c:extLst>
            </c:dLbl>
            <c:dLbl>
              <c:idx val="1"/>
              <c:layout>
                <c:manualLayout>
                  <c:x val="-6.9022523698198879E-5"/>
                  <c:y val="0.122092065182720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66-4E6E-BD7F-58766369AD23}"/>
                </c:ext>
              </c:extLst>
            </c:dLbl>
            <c:dLbl>
              <c:idx val="2"/>
              <c:layout>
                <c:manualLayout>
                  <c:x val="3.2992559384572824E-3"/>
                  <c:y val="-2.9865120660602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66-4E6E-BD7F-58766369AD23}"/>
                </c:ext>
              </c:extLst>
            </c:dLbl>
            <c:dLbl>
              <c:idx val="3"/>
              <c:layout>
                <c:manualLayout>
                  <c:x val="3.7316403700606328E-3"/>
                  <c:y val="-2.57637491371521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66-4E6E-BD7F-58766369AD23}"/>
                </c:ext>
              </c:extLst>
            </c:dLbl>
            <c:dLbl>
              <c:idx val="4"/>
              <c:layout>
                <c:manualLayout>
                  <c:x val="1.6330673218310698E-3"/>
                  <c:y val="-2.24555666121850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66-4E6E-BD7F-58766369AD23}"/>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annuel'!$CJ$56:$CN$56</c:f>
              <c:numCache>
                <c:formatCode>#,##0</c:formatCode>
                <c:ptCount val="5"/>
                <c:pt idx="0">
                  <c:v>3750</c:v>
                </c:pt>
                <c:pt idx="1">
                  <c:v>2690</c:v>
                </c:pt>
                <c:pt idx="2">
                  <c:v>330</c:v>
                </c:pt>
                <c:pt idx="3">
                  <c:v>400</c:v>
                </c:pt>
                <c:pt idx="4">
                  <c:v>280</c:v>
                </c:pt>
              </c:numCache>
            </c:numRef>
          </c:val>
          <c:extLst>
            <c:ext xmlns:c16="http://schemas.microsoft.com/office/drawing/2014/chart" uri="{C3380CC4-5D6E-409C-BE32-E72D297353CC}">
              <c16:uniqueId val="{0000000F-4B66-4E6E-BD7F-58766369AD23}"/>
            </c:ext>
          </c:extLst>
        </c:ser>
        <c:dLbls>
          <c:showLegendKey val="0"/>
          <c:showVal val="0"/>
          <c:showCatName val="0"/>
          <c:showSerName val="0"/>
          <c:showPercent val="0"/>
          <c:showBubbleSize val="0"/>
        </c:dLbls>
        <c:gapWidth val="150"/>
        <c:overlap val="100"/>
        <c:axId val="134444160"/>
        <c:axId val="134445696"/>
      </c:barChart>
      <c:catAx>
        <c:axId val="1344441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134445696"/>
        <c:crosses val="autoZero"/>
        <c:auto val="1"/>
        <c:lblAlgn val="ctr"/>
        <c:lblOffset val="100"/>
        <c:noMultiLvlLbl val="0"/>
      </c:catAx>
      <c:valAx>
        <c:axId val="134445696"/>
        <c:scaling>
          <c:orientation val="minMax"/>
          <c:max val="4000"/>
          <c:min val="-1000"/>
        </c:scaling>
        <c:delete val="0"/>
        <c:axPos val="l"/>
        <c:majorGridlines>
          <c:spPr>
            <a:ln>
              <a:prstDash val="sysDot"/>
            </a:ln>
          </c:spPr>
        </c:majorGridlines>
        <c:numFmt formatCode="[Red][&lt;0]\-&quot;&quot;0&quot;&quot;;[Blue][&gt;0]\+&quot;&quot;0&quot;&quot;;0" sourceLinked="0"/>
        <c:majorTickMark val="out"/>
        <c:minorTickMark val="none"/>
        <c:tickLblPos val="nextTo"/>
        <c:crossAx val="134444160"/>
        <c:crosses val="autoZero"/>
        <c:crossBetween val="between"/>
        <c:majorUnit val="1000"/>
      </c:valAx>
    </c:plotArea>
    <c:legend>
      <c:legendPos val="r"/>
      <c:legendEntry>
        <c:idx val="0"/>
        <c:delete val="1"/>
      </c:legendEntry>
      <c:layout>
        <c:manualLayout>
          <c:xMode val="edge"/>
          <c:yMode val="edge"/>
          <c:x val="0.27865418602177844"/>
          <c:y val="0.17535310259609391"/>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03251206502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GRAPHIQUE_stocks_bénéf'!$BD$3:$BE$54</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GRAPHIQUE_stocks_bénéf'!$BF$3:$BF$54</c:f>
              <c:numCache>
                <c:formatCode>#,##0</c:formatCode>
                <c:ptCount val="52"/>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3431</c:v>
                </c:pt>
                <c:pt idx="17">
                  <c:v>3515</c:v>
                </c:pt>
                <c:pt idx="18">
                  <c:v>3221</c:v>
                </c:pt>
                <c:pt idx="19">
                  <c:v>3158</c:v>
                </c:pt>
                <c:pt idx="20">
                  <c:v>3335</c:v>
                </c:pt>
                <c:pt idx="21">
                  <c:v>3434</c:v>
                </c:pt>
                <c:pt idx="22">
                  <c:v>3413</c:v>
                </c:pt>
                <c:pt idx="23">
                  <c:v>3591</c:v>
                </c:pt>
                <c:pt idx="24">
                  <c:v>3695</c:v>
                </c:pt>
                <c:pt idx="25">
                  <c:v>3707</c:v>
                </c:pt>
                <c:pt idx="26">
                  <c:v>3581</c:v>
                </c:pt>
                <c:pt idx="27">
                  <c:v>3593</c:v>
                </c:pt>
                <c:pt idx="28">
                  <c:v>3642</c:v>
                </c:pt>
                <c:pt idx="29">
                  <c:v>3499</c:v>
                </c:pt>
                <c:pt idx="30">
                  <c:v>2483</c:v>
                </c:pt>
                <c:pt idx="31">
                  <c:v>1852</c:v>
                </c:pt>
                <c:pt idx="32">
                  <c:v>1641</c:v>
                </c:pt>
                <c:pt idx="33">
                  <c:v>1406</c:v>
                </c:pt>
                <c:pt idx="34">
                  <c:v>1478</c:v>
                </c:pt>
                <c:pt idx="35">
                  <c:v>1487</c:v>
                </c:pt>
                <c:pt idx="36">
                  <c:v>1562</c:v>
                </c:pt>
                <c:pt idx="37">
                  <c:v>1598</c:v>
                </c:pt>
                <c:pt idx="38">
                  <c:v>1613</c:v>
                </c:pt>
                <c:pt idx="39">
                  <c:v>1403</c:v>
                </c:pt>
                <c:pt idx="40">
                  <c:v>1364</c:v>
                </c:pt>
                <c:pt idx="41">
                  <c:v>1203</c:v>
                </c:pt>
                <c:pt idx="42">
                  <c:v>1160</c:v>
                </c:pt>
                <c:pt idx="43">
                  <c:v>1158</c:v>
                </c:pt>
                <c:pt idx="44">
                  <c:v>1195</c:v>
                </c:pt>
                <c:pt idx="45">
                  <c:v>1208</c:v>
                </c:pt>
                <c:pt idx="46">
                  <c:v>1224</c:v>
                </c:pt>
                <c:pt idx="47">
                  <c:v>1304</c:v>
                </c:pt>
                <c:pt idx="48">
                  <c:v>1300</c:v>
                </c:pt>
                <c:pt idx="49">
                  <c:v>1178</c:v>
                </c:pt>
                <c:pt idx="50">
                  <c:v>820</c:v>
                </c:pt>
                <c:pt idx="51">
                  <c:v>609</c:v>
                </c:pt>
              </c:numCache>
            </c:numRef>
          </c:val>
          <c:extLst>
            <c:ext xmlns:c16="http://schemas.microsoft.com/office/drawing/2014/chart" uri="{C3380CC4-5D6E-409C-BE32-E72D297353CC}">
              <c16:uniqueId val="{00000000-D343-4CFB-B02C-3A6BCE480961}"/>
            </c:ext>
          </c:extLst>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GRAPHIQUE_stocks_bénéf'!$BD$3:$BE$54</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GRAPHIQUE_stocks_bénéf'!$BI$3:$BI$54</c:f>
              <c:numCache>
                <c:formatCode>#,##0</c:formatCode>
                <c:ptCount val="52"/>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402</c:v>
                </c:pt>
                <c:pt idx="21">
                  <c:v>569</c:v>
                </c:pt>
                <c:pt idx="22">
                  <c:v>657</c:v>
                </c:pt>
                <c:pt idx="23">
                  <c:v>746</c:v>
                </c:pt>
                <c:pt idx="24">
                  <c:v>888</c:v>
                </c:pt>
                <c:pt idx="25">
                  <c:v>806</c:v>
                </c:pt>
                <c:pt idx="26">
                  <c:v>624</c:v>
                </c:pt>
                <c:pt idx="27">
                  <c:v>543</c:v>
                </c:pt>
                <c:pt idx="28">
                  <c:v>507</c:v>
                </c:pt>
                <c:pt idx="29">
                  <c:v>396</c:v>
                </c:pt>
                <c:pt idx="30">
                  <c:v>293</c:v>
                </c:pt>
                <c:pt idx="31">
                  <c:v>191</c:v>
                </c:pt>
                <c:pt idx="32">
                  <c:v>66</c:v>
                </c:pt>
                <c:pt idx="33">
                  <c:v>5</c:v>
                </c:pt>
                <c:pt idx="34">
                  <c:v>0</c:v>
                </c:pt>
                <c:pt idx="35">
                  <c:v>1</c:v>
                </c:pt>
                <c:pt idx="36">
                  <c:v>2</c:v>
                </c:pt>
                <c:pt idx="37">
                  <c:v>3</c:v>
                </c:pt>
                <c:pt idx="38">
                  <c:v>0</c:v>
                </c:pt>
                <c:pt idx="39">
                  <c:v>1</c:v>
                </c:pt>
                <c:pt idx="40">
                  <c:v>1</c:v>
                </c:pt>
                <c:pt idx="41">
                  <c:v>1</c:v>
                </c:pt>
                <c:pt idx="42">
                  <c:v>1</c:v>
                </c:pt>
                <c:pt idx="43">
                  <c:v>36</c:v>
                </c:pt>
                <c:pt idx="44">
                  <c:v>197</c:v>
                </c:pt>
                <c:pt idx="45">
                  <c:v>374</c:v>
                </c:pt>
                <c:pt idx="46">
                  <c:v>481</c:v>
                </c:pt>
                <c:pt idx="47">
                  <c:v>607</c:v>
                </c:pt>
                <c:pt idx="48">
                  <c:v>696</c:v>
                </c:pt>
                <c:pt idx="49">
                  <c:v>563</c:v>
                </c:pt>
                <c:pt idx="50">
                  <c:v>390</c:v>
                </c:pt>
                <c:pt idx="51">
                  <c:v>327</c:v>
                </c:pt>
              </c:numCache>
            </c:numRef>
          </c:val>
          <c:extLst>
            <c:ext xmlns:c16="http://schemas.microsoft.com/office/drawing/2014/chart" uri="{C3380CC4-5D6E-409C-BE32-E72D297353CC}">
              <c16:uniqueId val="{00000001-D343-4CFB-B02C-3A6BCE480961}"/>
            </c:ext>
          </c:extLst>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GRAPHIQUE_stocks_bénéf'!$BD$3:$BE$54</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GRAPHIQUE_stocks_bénéf'!$BL$3:$BL$54</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1383</c:v>
                </c:pt>
                <c:pt idx="17">
                  <c:v>1484</c:v>
                </c:pt>
                <c:pt idx="18">
                  <c:v>1561</c:v>
                </c:pt>
                <c:pt idx="19">
                  <c:v>1706</c:v>
                </c:pt>
                <c:pt idx="20">
                  <c:v>1772</c:v>
                </c:pt>
                <c:pt idx="21">
                  <c:v>1837</c:v>
                </c:pt>
                <c:pt idx="22">
                  <c:v>1875</c:v>
                </c:pt>
                <c:pt idx="23">
                  <c:v>1950</c:v>
                </c:pt>
                <c:pt idx="24">
                  <c:v>1935</c:v>
                </c:pt>
                <c:pt idx="25">
                  <c:v>1914</c:v>
                </c:pt>
                <c:pt idx="26">
                  <c:v>1804</c:v>
                </c:pt>
                <c:pt idx="27">
                  <c:v>1684</c:v>
                </c:pt>
                <c:pt idx="28">
                  <c:v>1681</c:v>
                </c:pt>
                <c:pt idx="29">
                  <c:v>1547</c:v>
                </c:pt>
                <c:pt idx="30">
                  <c:v>1236</c:v>
                </c:pt>
                <c:pt idx="31">
                  <c:v>1030</c:v>
                </c:pt>
                <c:pt idx="32">
                  <c:v>818</c:v>
                </c:pt>
                <c:pt idx="33">
                  <c:v>659</c:v>
                </c:pt>
                <c:pt idx="34">
                  <c:v>500</c:v>
                </c:pt>
                <c:pt idx="35">
                  <c:v>370</c:v>
                </c:pt>
                <c:pt idx="36">
                  <c:v>280</c:v>
                </c:pt>
                <c:pt idx="37">
                  <c:v>218</c:v>
                </c:pt>
                <c:pt idx="38">
                  <c:v>144</c:v>
                </c:pt>
                <c:pt idx="39">
                  <c:v>90</c:v>
                </c:pt>
                <c:pt idx="40">
                  <c:v>22</c:v>
                </c:pt>
                <c:pt idx="41">
                  <c:v>3</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2-D343-4CFB-B02C-3A6BCE480961}"/>
            </c:ext>
          </c:extLst>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GRAPHIQUE_stocks_bénéf'!$BD$3:$BE$54</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GRAPHIQUE_stocks_bénéf'!$BM$3:$BM$54</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865</c:v>
                </c:pt>
                <c:pt idx="31">
                  <c:v>942</c:v>
                </c:pt>
                <c:pt idx="32">
                  <c:v>914</c:v>
                </c:pt>
                <c:pt idx="33">
                  <c:v>886</c:v>
                </c:pt>
                <c:pt idx="34">
                  <c:v>852</c:v>
                </c:pt>
                <c:pt idx="35">
                  <c:v>897</c:v>
                </c:pt>
                <c:pt idx="36">
                  <c:v>855</c:v>
                </c:pt>
                <c:pt idx="37">
                  <c:v>850</c:v>
                </c:pt>
                <c:pt idx="38">
                  <c:v>819</c:v>
                </c:pt>
                <c:pt idx="39">
                  <c:v>855</c:v>
                </c:pt>
                <c:pt idx="40">
                  <c:v>841</c:v>
                </c:pt>
                <c:pt idx="41">
                  <c:v>810</c:v>
                </c:pt>
                <c:pt idx="42">
                  <c:v>863</c:v>
                </c:pt>
                <c:pt idx="43">
                  <c:v>897</c:v>
                </c:pt>
                <c:pt idx="44">
                  <c:v>859</c:v>
                </c:pt>
                <c:pt idx="45">
                  <c:v>905</c:v>
                </c:pt>
                <c:pt idx="46">
                  <c:v>920</c:v>
                </c:pt>
                <c:pt idx="47">
                  <c:v>1000</c:v>
                </c:pt>
                <c:pt idx="48">
                  <c:v>1010</c:v>
                </c:pt>
                <c:pt idx="49">
                  <c:v>1049</c:v>
                </c:pt>
                <c:pt idx="50">
                  <c:v>956</c:v>
                </c:pt>
                <c:pt idx="51">
                  <c:v>1011</c:v>
                </c:pt>
              </c:numCache>
            </c:numRef>
          </c:val>
          <c:extLst>
            <c:ext xmlns:c16="http://schemas.microsoft.com/office/drawing/2014/chart" uri="{C3380CC4-5D6E-409C-BE32-E72D297353CC}">
              <c16:uniqueId val="{00000003-D343-4CFB-B02C-3A6BCE480961}"/>
            </c:ext>
          </c:extLst>
        </c:ser>
        <c:dLbls>
          <c:showLegendKey val="0"/>
          <c:showVal val="0"/>
          <c:showCatName val="0"/>
          <c:showSerName val="0"/>
          <c:showPercent val="0"/>
          <c:showBubbleSize val="0"/>
        </c:dLbls>
        <c:axId val="406979456"/>
        <c:axId val="1"/>
      </c:areaChart>
      <c:catAx>
        <c:axId val="40697945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4"/>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406979456"/>
        <c:crosses val="autoZero"/>
        <c:crossBetween val="between"/>
        <c:majorUnit val="2000"/>
      </c:valAx>
    </c:plotArea>
    <c:legend>
      <c:legendPos val="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800" b="1" i="0" baseline="0">
                <a:effectLst/>
              </a:rPr>
              <a:t>Stock de bénéficiaires de contrats d'apprentissage dans le Var</a:t>
            </a:r>
          </a:p>
          <a:p>
            <a:pPr>
              <a:defRPr sz="1000" b="0" i="0" u="none" strike="noStrike" baseline="0">
                <a:solidFill>
                  <a:srgbClr val="000000"/>
                </a:solidFill>
                <a:latin typeface="Calibri"/>
                <a:ea typeface="Calibri"/>
                <a:cs typeface="Calibri"/>
              </a:defRPr>
            </a:pPr>
            <a:r>
              <a:rPr lang="fr-FR" sz="1400" b="0" i="0" baseline="0">
                <a:effectLst/>
              </a:rPr>
              <a:t>(données brutes, en nombre)</a:t>
            </a:r>
            <a:endParaRPr lang="fr-FR" sz="1200" b="0">
              <a:effectLst/>
            </a:endParaRPr>
          </a:p>
        </c:rich>
      </c:tx>
      <c:layout>
        <c:manualLayout>
          <c:xMode val="edge"/>
          <c:yMode val="edge"/>
          <c:x val="0.15823569295252185"/>
          <c:y val="2.491423626819427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à masquer'!$A$2:$B$21</c:f>
              <c:multiLvlStrCache>
                <c:ptCount val="2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lvl>
                <c:lvl>
                  <c:pt idx="0">
                    <c:v>2018</c:v>
                  </c:pt>
                  <c:pt idx="4">
                    <c:v>2019</c:v>
                  </c:pt>
                  <c:pt idx="8">
                    <c:v>2020</c:v>
                  </c:pt>
                  <c:pt idx="12">
                    <c:v>2021</c:v>
                  </c:pt>
                  <c:pt idx="16">
                    <c:v>2022</c:v>
                  </c:pt>
                </c:lvl>
              </c:multiLvlStrCache>
            </c:multiLvlStrRef>
          </c:cat>
          <c:val>
            <c:numRef>
              <c:f>'Graph à masquer'!$P$2:$P$21</c:f>
              <c:numCache>
                <c:formatCode>#,##0</c:formatCode>
                <c:ptCount val="20"/>
                <c:pt idx="0">
                  <c:v>5291</c:v>
                </c:pt>
                <c:pt idx="1">
                  <c:v>5013</c:v>
                </c:pt>
                <c:pt idx="2">
                  <c:v>4986</c:v>
                </c:pt>
                <c:pt idx="3">
                  <c:v>5440</c:v>
                </c:pt>
                <c:pt idx="4">
                  <c:v>5224</c:v>
                </c:pt>
                <c:pt idx="5">
                  <c:v>5027</c:v>
                </c:pt>
                <c:pt idx="6">
                  <c:v>5283</c:v>
                </c:pt>
                <c:pt idx="7">
                  <c:v>5782</c:v>
                </c:pt>
                <c:pt idx="8">
                  <c:v>5743</c:v>
                </c:pt>
                <c:pt idx="9">
                  <c:v>5527</c:v>
                </c:pt>
                <c:pt idx="10">
                  <c:v>6827</c:v>
                </c:pt>
                <c:pt idx="11">
                  <c:v>8030</c:v>
                </c:pt>
                <c:pt idx="12">
                  <c:v>8425</c:v>
                </c:pt>
                <c:pt idx="13">
                  <c:v>8164</c:v>
                </c:pt>
                <c:pt idx="14">
                  <c:v>9414</c:v>
                </c:pt>
                <c:pt idx="15">
                  <c:v>10337</c:v>
                </c:pt>
                <c:pt idx="16">
                  <c:v>10298</c:v>
                </c:pt>
                <c:pt idx="17">
                  <c:v>9863</c:v>
                </c:pt>
                <c:pt idx="18">
                  <c:v>10538</c:v>
                </c:pt>
                <c:pt idx="19">
                  <c:v>11430</c:v>
                </c:pt>
              </c:numCache>
            </c:numRef>
          </c:val>
          <c:extLst>
            <c:ext xmlns:c16="http://schemas.microsoft.com/office/drawing/2014/chart" uri="{C3380CC4-5D6E-409C-BE32-E72D297353CC}">
              <c16:uniqueId val="{00000000-648D-4C4D-8C37-2188D716F5B0}"/>
            </c:ext>
          </c:extLst>
        </c:ser>
        <c:ser>
          <c:idx val="1"/>
          <c:order val="1"/>
          <c:tx>
            <c:v>Secteur public</c:v>
          </c:tx>
          <c:spPr>
            <a:ln w="25400">
              <a:noFill/>
            </a:ln>
          </c:spPr>
          <c:cat>
            <c:multiLvlStrRef>
              <c:f>'Graph à masquer'!$A$2:$B$21</c:f>
              <c:multiLvlStrCache>
                <c:ptCount val="2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lvl>
                <c:lvl>
                  <c:pt idx="0">
                    <c:v>2018</c:v>
                  </c:pt>
                  <c:pt idx="4">
                    <c:v>2019</c:v>
                  </c:pt>
                  <c:pt idx="8">
                    <c:v>2020</c:v>
                  </c:pt>
                  <c:pt idx="12">
                    <c:v>2021</c:v>
                  </c:pt>
                  <c:pt idx="16">
                    <c:v>2022</c:v>
                  </c:pt>
                </c:lvl>
              </c:multiLvlStrCache>
            </c:multiLvlStrRef>
          </c:cat>
          <c:val>
            <c:numRef>
              <c:f>'Graph à masquer'!$Q$2:$Q$21</c:f>
              <c:numCache>
                <c:formatCode>#,##0</c:formatCode>
                <c:ptCount val="20"/>
                <c:pt idx="0">
                  <c:v>257</c:v>
                </c:pt>
                <c:pt idx="1">
                  <c:v>249</c:v>
                </c:pt>
                <c:pt idx="2">
                  <c:v>203</c:v>
                </c:pt>
                <c:pt idx="3">
                  <c:v>250</c:v>
                </c:pt>
                <c:pt idx="4">
                  <c:v>242</c:v>
                </c:pt>
                <c:pt idx="5">
                  <c:v>240</c:v>
                </c:pt>
                <c:pt idx="6">
                  <c:v>229</c:v>
                </c:pt>
                <c:pt idx="7">
                  <c:v>267</c:v>
                </c:pt>
                <c:pt idx="8">
                  <c:v>264</c:v>
                </c:pt>
                <c:pt idx="9">
                  <c:v>260</c:v>
                </c:pt>
                <c:pt idx="10">
                  <c:v>226</c:v>
                </c:pt>
                <c:pt idx="11">
                  <c:v>284</c:v>
                </c:pt>
                <c:pt idx="12">
                  <c:v>293</c:v>
                </c:pt>
                <c:pt idx="13">
                  <c:v>286</c:v>
                </c:pt>
                <c:pt idx="14">
                  <c:v>252</c:v>
                </c:pt>
                <c:pt idx="15">
                  <c:v>345</c:v>
                </c:pt>
                <c:pt idx="16">
                  <c:v>347</c:v>
                </c:pt>
                <c:pt idx="17">
                  <c:v>339</c:v>
                </c:pt>
                <c:pt idx="18">
                  <c:v>417</c:v>
                </c:pt>
                <c:pt idx="19">
                  <c:v>544</c:v>
                </c:pt>
              </c:numCache>
            </c:numRef>
          </c:val>
          <c:extLst>
            <c:ext xmlns:c16="http://schemas.microsoft.com/office/drawing/2014/chart" uri="{C3380CC4-5D6E-409C-BE32-E72D297353CC}">
              <c16:uniqueId val="{00000001-648D-4C4D-8C37-2188D716F5B0}"/>
            </c:ext>
          </c:extLst>
        </c:ser>
        <c:dLbls>
          <c:showLegendKey val="0"/>
          <c:showVal val="0"/>
          <c:showCatName val="0"/>
          <c:showSerName val="0"/>
          <c:showPercent val="0"/>
          <c:showBubbleSize val="0"/>
        </c:dLbls>
        <c:axId val="36782848"/>
        <c:axId val="36784384"/>
      </c:areaChart>
      <c:catAx>
        <c:axId val="3678284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36784384"/>
        <c:crossesAt val="100"/>
        <c:auto val="0"/>
        <c:lblAlgn val="ctr"/>
        <c:lblOffset val="100"/>
        <c:noMultiLvlLbl val="0"/>
      </c:catAx>
      <c:valAx>
        <c:axId val="36784384"/>
        <c:scaling>
          <c:orientation val="minMax"/>
          <c:max val="15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36782848"/>
        <c:crosses val="autoZero"/>
        <c:crossBetween val="between"/>
        <c:majorUnit val="3000"/>
      </c:valAx>
    </c:plotArea>
    <c:legend>
      <c:legendPos val="t"/>
      <c:layout>
        <c:manualLayout>
          <c:xMode val="edge"/>
          <c:yMode val="edge"/>
          <c:x val="0.36255136976706392"/>
          <c:y val="0.11934989874784423"/>
          <c:w val="0.25187475134623249"/>
          <c:h val="3.98083325969091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trim'!$B$124:$C$300</c:f>
              <c:multiLvlStrCache>
                <c:ptCount val="61"/>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pt idx="53">
                    <c:v>T1</c:v>
                  </c:pt>
                  <c:pt idx="54">
                    <c:v>T2</c:v>
                  </c:pt>
                  <c:pt idx="55">
                    <c:v>T3</c:v>
                  </c:pt>
                  <c:pt idx="56">
                    <c:v>T4</c:v>
                  </c:pt>
                  <c:pt idx="57">
                    <c:v>T1</c:v>
                  </c:pt>
                  <c:pt idx="58">
                    <c:v>T2</c:v>
                  </c:pt>
                  <c:pt idx="59">
                    <c:v>T3</c:v>
                  </c:pt>
                  <c:pt idx="60">
                    <c:v>T4</c:v>
                  </c:pt>
                </c:lvl>
                <c:lvl>
                  <c:pt idx="1">
                    <c:v>2013</c:v>
                  </c:pt>
                  <c:pt idx="5">
                    <c:v>2014</c:v>
                  </c:pt>
                  <c:pt idx="9">
                    <c:v>2015</c:v>
                  </c:pt>
                  <c:pt idx="13">
                    <c:v>2016</c:v>
                  </c:pt>
                  <c:pt idx="17">
                    <c:v>2017</c:v>
                  </c:pt>
                  <c:pt idx="21">
                    <c:v>2018</c:v>
                  </c:pt>
                  <c:pt idx="25">
                    <c:v>2019</c:v>
                  </c:pt>
                  <c:pt idx="29">
                    <c:v>2020</c:v>
                  </c:pt>
                  <c:pt idx="33">
                    <c:v>2021</c:v>
                  </c:pt>
                  <c:pt idx="37">
                    <c:v>2022</c:v>
                  </c:pt>
                  <c:pt idx="41">
                    <c:v>2023</c:v>
                  </c:pt>
                  <c:pt idx="45">
                    <c:v>2024</c:v>
                  </c:pt>
                  <c:pt idx="49">
                    <c:v>2025</c:v>
                  </c:pt>
                  <c:pt idx="53">
                    <c:v>2026</c:v>
                  </c:pt>
                  <c:pt idx="57">
                    <c:v>2027</c:v>
                  </c:pt>
                </c:lvl>
              </c:multiLvlStrCache>
            </c:multiLvlStrRef>
          </c:cat>
          <c:val>
            <c:numRef>
              <c:f>Données!$C$132:$C$172</c:f>
              <c:numCache>
                <c:formatCode>#\ ##0.0</c:formatCode>
                <c:ptCount val="41"/>
                <c:pt idx="0">
                  <c:v>11.2</c:v>
                </c:pt>
                <c:pt idx="1">
                  <c:v>11.3</c:v>
                </c:pt>
                <c:pt idx="2">
                  <c:v>11.5</c:v>
                </c:pt>
                <c:pt idx="3">
                  <c:v>11.3</c:v>
                </c:pt>
                <c:pt idx="4">
                  <c:v>11.2</c:v>
                </c:pt>
                <c:pt idx="5">
                  <c:v>11.2</c:v>
                </c:pt>
                <c:pt idx="6">
                  <c:v>11.2</c:v>
                </c:pt>
                <c:pt idx="7">
                  <c:v>11.4</c:v>
                </c:pt>
                <c:pt idx="8">
                  <c:v>11.6</c:v>
                </c:pt>
                <c:pt idx="9">
                  <c:v>11.4</c:v>
                </c:pt>
                <c:pt idx="10">
                  <c:v>11.7</c:v>
                </c:pt>
                <c:pt idx="11">
                  <c:v>11.5</c:v>
                </c:pt>
                <c:pt idx="12">
                  <c:v>11.4</c:v>
                </c:pt>
                <c:pt idx="13">
                  <c:v>11.3</c:v>
                </c:pt>
                <c:pt idx="14">
                  <c:v>11.1</c:v>
                </c:pt>
                <c:pt idx="15">
                  <c:v>11.1</c:v>
                </c:pt>
                <c:pt idx="16">
                  <c:v>11.4</c:v>
                </c:pt>
                <c:pt idx="17">
                  <c:v>10.9</c:v>
                </c:pt>
                <c:pt idx="18">
                  <c:v>10.8</c:v>
                </c:pt>
                <c:pt idx="19">
                  <c:v>10.8</c:v>
                </c:pt>
                <c:pt idx="20">
                  <c:v>10.4</c:v>
                </c:pt>
                <c:pt idx="21">
                  <c:v>10.6</c:v>
                </c:pt>
                <c:pt idx="22">
                  <c:v>10.4</c:v>
                </c:pt>
                <c:pt idx="23">
                  <c:v>10.199999999999999</c:v>
                </c:pt>
                <c:pt idx="24">
                  <c:v>10.1</c:v>
                </c:pt>
                <c:pt idx="25">
                  <c:v>10.1</c:v>
                </c:pt>
                <c:pt idx="26">
                  <c:v>9.6</c:v>
                </c:pt>
                <c:pt idx="27">
                  <c:v>9.5</c:v>
                </c:pt>
                <c:pt idx="28">
                  <c:v>9.3000000000000007</c:v>
                </c:pt>
                <c:pt idx="29">
                  <c:v>8.9</c:v>
                </c:pt>
                <c:pt idx="30">
                  <c:v>8.1999999999999993</c:v>
                </c:pt>
                <c:pt idx="31">
                  <c:v>10.1</c:v>
                </c:pt>
                <c:pt idx="32">
                  <c:v>9.1</c:v>
                </c:pt>
                <c:pt idx="33">
                  <c:v>9.3000000000000007</c:v>
                </c:pt>
                <c:pt idx="34">
                  <c:v>9</c:v>
                </c:pt>
                <c:pt idx="35">
                  <c:v>8.9</c:v>
                </c:pt>
                <c:pt idx="36">
                  <c:v>8.4</c:v>
                </c:pt>
                <c:pt idx="37">
                  <c:v>8.3000000000000007</c:v>
                </c:pt>
                <c:pt idx="38">
                  <c:v>8.1999999999999993</c:v>
                </c:pt>
                <c:pt idx="39">
                  <c:v>8.1999999999999993</c:v>
                </c:pt>
                <c:pt idx="40">
                  <c:v>8</c:v>
                </c:pt>
              </c:numCache>
            </c:numRef>
          </c:val>
          <c:smooth val="0"/>
          <c:extLst>
            <c:ext xmlns:c16="http://schemas.microsoft.com/office/drawing/2014/chart" uri="{C3380CC4-5D6E-409C-BE32-E72D297353CC}">
              <c16:uniqueId val="{00000000-8CB0-4997-A0CF-4DE95F4D7417}"/>
            </c:ext>
          </c:extLst>
        </c:ser>
        <c:ser>
          <c:idx val="1"/>
          <c:order val="1"/>
          <c:tx>
            <c:v>France métropolitaine</c:v>
          </c:tx>
          <c:spPr>
            <a:ln w="25400">
              <a:solidFill>
                <a:srgbClr val="0000FF"/>
              </a:solidFill>
              <a:prstDash val="solid"/>
            </a:ln>
          </c:spPr>
          <c:marker>
            <c:symbol val="none"/>
          </c:marker>
          <c:cat>
            <c:multiLvlStrRef>
              <c:f>'dates trim'!$B$124:$C$300</c:f>
              <c:multiLvlStrCache>
                <c:ptCount val="61"/>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pt idx="53">
                    <c:v>T1</c:v>
                  </c:pt>
                  <c:pt idx="54">
                    <c:v>T2</c:v>
                  </c:pt>
                  <c:pt idx="55">
                    <c:v>T3</c:v>
                  </c:pt>
                  <c:pt idx="56">
                    <c:v>T4</c:v>
                  </c:pt>
                  <c:pt idx="57">
                    <c:v>T1</c:v>
                  </c:pt>
                  <c:pt idx="58">
                    <c:v>T2</c:v>
                  </c:pt>
                  <c:pt idx="59">
                    <c:v>T3</c:v>
                  </c:pt>
                  <c:pt idx="60">
                    <c:v>T4</c:v>
                  </c:pt>
                </c:lvl>
                <c:lvl>
                  <c:pt idx="1">
                    <c:v>2013</c:v>
                  </c:pt>
                  <c:pt idx="5">
                    <c:v>2014</c:v>
                  </c:pt>
                  <c:pt idx="9">
                    <c:v>2015</c:v>
                  </c:pt>
                  <c:pt idx="13">
                    <c:v>2016</c:v>
                  </c:pt>
                  <c:pt idx="17">
                    <c:v>2017</c:v>
                  </c:pt>
                  <c:pt idx="21">
                    <c:v>2018</c:v>
                  </c:pt>
                  <c:pt idx="25">
                    <c:v>2019</c:v>
                  </c:pt>
                  <c:pt idx="29">
                    <c:v>2020</c:v>
                  </c:pt>
                  <c:pt idx="33">
                    <c:v>2021</c:v>
                  </c:pt>
                  <c:pt idx="37">
                    <c:v>2022</c:v>
                  </c:pt>
                  <c:pt idx="41">
                    <c:v>2023</c:v>
                  </c:pt>
                  <c:pt idx="45">
                    <c:v>2024</c:v>
                  </c:pt>
                  <c:pt idx="49">
                    <c:v>2025</c:v>
                  </c:pt>
                  <c:pt idx="53">
                    <c:v>2026</c:v>
                  </c:pt>
                  <c:pt idx="57">
                    <c:v>2027</c:v>
                  </c:pt>
                </c:lvl>
              </c:multiLvlStrCache>
            </c:multiLvlStrRef>
          </c:cat>
          <c:val>
            <c:numRef>
              <c:f>Données!$B$132:$B$172</c:f>
              <c:numCache>
                <c:formatCode>#\ ##0.0</c:formatCode>
                <c:ptCount val="41"/>
                <c:pt idx="0">
                  <c:v>9.8000000000000007</c:v>
                </c:pt>
                <c:pt idx="1">
                  <c:v>10</c:v>
                </c:pt>
                <c:pt idx="2">
                  <c:v>10.1</c:v>
                </c:pt>
                <c:pt idx="3">
                  <c:v>9.9</c:v>
                </c:pt>
                <c:pt idx="4">
                  <c:v>9.8000000000000007</c:v>
                </c:pt>
                <c:pt idx="5">
                  <c:v>9.8000000000000007</c:v>
                </c:pt>
                <c:pt idx="6">
                  <c:v>9.8000000000000007</c:v>
                </c:pt>
                <c:pt idx="7">
                  <c:v>9.9</c:v>
                </c:pt>
                <c:pt idx="8">
                  <c:v>10.1</c:v>
                </c:pt>
                <c:pt idx="9">
                  <c:v>10</c:v>
                </c:pt>
                <c:pt idx="10">
                  <c:v>10.199999999999999</c:v>
                </c:pt>
                <c:pt idx="11">
                  <c:v>10</c:v>
                </c:pt>
                <c:pt idx="12">
                  <c:v>9.9</c:v>
                </c:pt>
                <c:pt idx="13">
                  <c:v>9.9</c:v>
                </c:pt>
                <c:pt idx="14">
                  <c:v>9.6999999999999993</c:v>
                </c:pt>
                <c:pt idx="15">
                  <c:v>9.6</c:v>
                </c:pt>
                <c:pt idx="16">
                  <c:v>9.8000000000000007</c:v>
                </c:pt>
                <c:pt idx="17">
                  <c:v>9.3000000000000007</c:v>
                </c:pt>
                <c:pt idx="18">
                  <c:v>9.1999999999999993</c:v>
                </c:pt>
                <c:pt idx="19">
                  <c:v>9.1999999999999993</c:v>
                </c:pt>
                <c:pt idx="20">
                  <c:v>8.6999999999999993</c:v>
                </c:pt>
                <c:pt idx="21">
                  <c:v>8.9</c:v>
                </c:pt>
                <c:pt idx="22">
                  <c:v>8.8000000000000007</c:v>
                </c:pt>
                <c:pt idx="23">
                  <c:v>8.6</c:v>
                </c:pt>
                <c:pt idx="24">
                  <c:v>8.5</c:v>
                </c:pt>
                <c:pt idx="25">
                  <c:v>8.4</c:v>
                </c:pt>
                <c:pt idx="26">
                  <c:v>8.1</c:v>
                </c:pt>
                <c:pt idx="27">
                  <c:v>8.1</c:v>
                </c:pt>
                <c:pt idx="28">
                  <c:v>8</c:v>
                </c:pt>
                <c:pt idx="29">
                  <c:v>7.6</c:v>
                </c:pt>
                <c:pt idx="30">
                  <c:v>7</c:v>
                </c:pt>
                <c:pt idx="31">
                  <c:v>8.8000000000000007</c:v>
                </c:pt>
                <c:pt idx="32">
                  <c:v>7.9</c:v>
                </c:pt>
                <c:pt idx="33">
                  <c:v>8</c:v>
                </c:pt>
                <c:pt idx="34">
                  <c:v>7.7</c:v>
                </c:pt>
                <c:pt idx="35">
                  <c:v>7.8</c:v>
                </c:pt>
                <c:pt idx="36">
                  <c:v>7.3</c:v>
                </c:pt>
                <c:pt idx="37">
                  <c:v>7.1</c:v>
                </c:pt>
                <c:pt idx="38">
                  <c:v>7.2</c:v>
                </c:pt>
                <c:pt idx="39">
                  <c:v>7.1</c:v>
                </c:pt>
                <c:pt idx="40">
                  <c:v>7</c:v>
                </c:pt>
              </c:numCache>
            </c:numRef>
          </c:val>
          <c:smooth val="0"/>
          <c:extLst>
            <c:ext xmlns:c16="http://schemas.microsoft.com/office/drawing/2014/chart" uri="{C3380CC4-5D6E-409C-BE32-E72D297353CC}">
              <c16:uniqueId val="{00000001-8CB0-4997-A0CF-4DE95F4D7417}"/>
            </c:ext>
          </c:extLst>
        </c:ser>
        <c:ser>
          <c:idx val="2"/>
          <c:order val="2"/>
          <c:tx>
            <c:strRef>
              <c:f>Données!$H$8</c:f>
              <c:strCache>
                <c:ptCount val="1"/>
                <c:pt idx="0">
                  <c:v>Var</c:v>
                </c:pt>
              </c:strCache>
            </c:strRef>
          </c:tx>
          <c:marker>
            <c:symbol val="none"/>
          </c:marker>
          <c:cat>
            <c:multiLvlStrRef>
              <c:f>'dates trim'!$B$124:$C$300</c:f>
              <c:multiLvlStrCache>
                <c:ptCount val="61"/>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pt idx="53">
                    <c:v>T1</c:v>
                  </c:pt>
                  <c:pt idx="54">
                    <c:v>T2</c:v>
                  </c:pt>
                  <c:pt idx="55">
                    <c:v>T3</c:v>
                  </c:pt>
                  <c:pt idx="56">
                    <c:v>T4</c:v>
                  </c:pt>
                  <c:pt idx="57">
                    <c:v>T1</c:v>
                  </c:pt>
                  <c:pt idx="58">
                    <c:v>T2</c:v>
                  </c:pt>
                  <c:pt idx="59">
                    <c:v>T3</c:v>
                  </c:pt>
                  <c:pt idx="60">
                    <c:v>T4</c:v>
                  </c:pt>
                </c:lvl>
                <c:lvl>
                  <c:pt idx="1">
                    <c:v>2013</c:v>
                  </c:pt>
                  <c:pt idx="5">
                    <c:v>2014</c:v>
                  </c:pt>
                  <c:pt idx="9">
                    <c:v>2015</c:v>
                  </c:pt>
                  <c:pt idx="13">
                    <c:v>2016</c:v>
                  </c:pt>
                  <c:pt idx="17">
                    <c:v>2017</c:v>
                  </c:pt>
                  <c:pt idx="21">
                    <c:v>2018</c:v>
                  </c:pt>
                  <c:pt idx="25">
                    <c:v>2019</c:v>
                  </c:pt>
                  <c:pt idx="29">
                    <c:v>2020</c:v>
                  </c:pt>
                  <c:pt idx="33">
                    <c:v>2021</c:v>
                  </c:pt>
                  <c:pt idx="37">
                    <c:v>2022</c:v>
                  </c:pt>
                  <c:pt idx="41">
                    <c:v>2023</c:v>
                  </c:pt>
                  <c:pt idx="45">
                    <c:v>2024</c:v>
                  </c:pt>
                  <c:pt idx="49">
                    <c:v>2025</c:v>
                  </c:pt>
                  <c:pt idx="53">
                    <c:v>2026</c:v>
                  </c:pt>
                  <c:pt idx="57">
                    <c:v>2027</c:v>
                  </c:pt>
                </c:lvl>
              </c:multiLvlStrCache>
            </c:multiLvlStrRef>
          </c:cat>
          <c:val>
            <c:numRef>
              <c:f>Données!$H$132:$H$172</c:f>
              <c:numCache>
                <c:formatCode>#\ ##0.0</c:formatCode>
                <c:ptCount val="41"/>
                <c:pt idx="0">
                  <c:v>10.7</c:v>
                </c:pt>
                <c:pt idx="1">
                  <c:v>10.8</c:v>
                </c:pt>
                <c:pt idx="2">
                  <c:v>10.9</c:v>
                </c:pt>
                <c:pt idx="3">
                  <c:v>10.8</c:v>
                </c:pt>
                <c:pt idx="4">
                  <c:v>10.8</c:v>
                </c:pt>
                <c:pt idx="5">
                  <c:v>10.7</c:v>
                </c:pt>
                <c:pt idx="6">
                  <c:v>10.8</c:v>
                </c:pt>
                <c:pt idx="7">
                  <c:v>11</c:v>
                </c:pt>
                <c:pt idx="8">
                  <c:v>11.1</c:v>
                </c:pt>
                <c:pt idx="9">
                  <c:v>11</c:v>
                </c:pt>
                <c:pt idx="10">
                  <c:v>11.3</c:v>
                </c:pt>
                <c:pt idx="11">
                  <c:v>11.1</c:v>
                </c:pt>
                <c:pt idx="12">
                  <c:v>11</c:v>
                </c:pt>
                <c:pt idx="13">
                  <c:v>10.9</c:v>
                </c:pt>
                <c:pt idx="14">
                  <c:v>10.7</c:v>
                </c:pt>
                <c:pt idx="15">
                  <c:v>10.6</c:v>
                </c:pt>
                <c:pt idx="16">
                  <c:v>10.9</c:v>
                </c:pt>
                <c:pt idx="17">
                  <c:v>10.4</c:v>
                </c:pt>
                <c:pt idx="18">
                  <c:v>10.3</c:v>
                </c:pt>
                <c:pt idx="19">
                  <c:v>10.199999999999999</c:v>
                </c:pt>
                <c:pt idx="20">
                  <c:v>9.8000000000000007</c:v>
                </c:pt>
                <c:pt idx="21">
                  <c:v>10.1</c:v>
                </c:pt>
                <c:pt idx="22">
                  <c:v>9.9</c:v>
                </c:pt>
                <c:pt idx="23">
                  <c:v>9.6999999999999993</c:v>
                </c:pt>
                <c:pt idx="24">
                  <c:v>9.6</c:v>
                </c:pt>
                <c:pt idx="25">
                  <c:v>9.6</c:v>
                </c:pt>
                <c:pt idx="26">
                  <c:v>9.1</c:v>
                </c:pt>
                <c:pt idx="27">
                  <c:v>9</c:v>
                </c:pt>
                <c:pt idx="28">
                  <c:v>8.6999999999999993</c:v>
                </c:pt>
                <c:pt idx="29">
                  <c:v>8.3000000000000007</c:v>
                </c:pt>
                <c:pt idx="30">
                  <c:v>7.8</c:v>
                </c:pt>
                <c:pt idx="31">
                  <c:v>9.5</c:v>
                </c:pt>
                <c:pt idx="32">
                  <c:v>8.3000000000000007</c:v>
                </c:pt>
                <c:pt idx="33">
                  <c:v>8.4</c:v>
                </c:pt>
                <c:pt idx="34">
                  <c:v>8.4</c:v>
                </c:pt>
                <c:pt idx="35">
                  <c:v>8.1999999999999993</c:v>
                </c:pt>
                <c:pt idx="36">
                  <c:v>7.6</c:v>
                </c:pt>
                <c:pt idx="37">
                  <c:v>7.5</c:v>
                </c:pt>
                <c:pt idx="38">
                  <c:v>7.4</c:v>
                </c:pt>
                <c:pt idx="39">
                  <c:v>7.5</c:v>
                </c:pt>
                <c:pt idx="40">
                  <c:v>7.2</c:v>
                </c:pt>
              </c:numCache>
            </c:numRef>
          </c:val>
          <c:smooth val="0"/>
          <c:extLst>
            <c:ext xmlns:c16="http://schemas.microsoft.com/office/drawing/2014/chart" uri="{C3380CC4-5D6E-409C-BE32-E72D297353CC}">
              <c16:uniqueId val="{00000002-8CB0-4997-A0CF-4DE95F4D7417}"/>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4"/>
        <c:tickMarkSkip val="4"/>
        <c:noMultiLvlLbl val="0"/>
      </c:catAx>
      <c:valAx>
        <c:axId val="138877184"/>
        <c:scaling>
          <c:orientation val="minMax"/>
          <c:max val="12"/>
          <c:min val="7"/>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8C8E-410D-AF81-3FBC4B351373}"/>
              </c:ext>
            </c:extLst>
          </c:dPt>
          <c:dPt>
            <c:idx val="2"/>
            <c:invertIfNegative val="0"/>
            <c:bubble3D val="0"/>
            <c:spPr>
              <a:solidFill>
                <a:srgbClr val="FF0000"/>
              </a:solidFill>
            </c:spPr>
            <c:extLst>
              <c:ext xmlns:c16="http://schemas.microsoft.com/office/drawing/2014/chart" uri="{C3380CC4-5D6E-409C-BE32-E72D297353CC}">
                <c16:uniqueId val="{00000002-8C8E-410D-AF81-3FBC4B351373}"/>
              </c:ext>
            </c:extLst>
          </c:dPt>
          <c:dPt>
            <c:idx val="3"/>
            <c:invertIfNegative val="0"/>
            <c:bubble3D val="0"/>
            <c:spPr>
              <a:solidFill>
                <a:srgbClr val="92D050"/>
              </a:solidFill>
            </c:spPr>
            <c:extLst>
              <c:ext xmlns:c16="http://schemas.microsoft.com/office/drawing/2014/chart" uri="{C3380CC4-5D6E-409C-BE32-E72D297353CC}">
                <c16:uniqueId val="{00000004-8C8E-410D-AF81-3FBC4B351373}"/>
              </c:ext>
            </c:extLst>
          </c:dPt>
          <c:dPt>
            <c:idx val="4"/>
            <c:invertIfNegative val="0"/>
            <c:bubble3D val="0"/>
            <c:extLst>
              <c:ext xmlns:c16="http://schemas.microsoft.com/office/drawing/2014/chart" uri="{C3380CC4-5D6E-409C-BE32-E72D297353CC}">
                <c16:uniqueId val="{00000005-8C8E-410D-AF81-3FBC4B351373}"/>
              </c:ext>
            </c:extLst>
          </c:dPt>
          <c:dPt>
            <c:idx val="5"/>
            <c:invertIfNegative val="0"/>
            <c:bubble3D val="0"/>
            <c:spPr>
              <a:solidFill>
                <a:srgbClr val="0070C0"/>
              </a:solidFill>
            </c:spPr>
            <c:extLst>
              <c:ext xmlns:c16="http://schemas.microsoft.com/office/drawing/2014/chart" uri="{C3380CC4-5D6E-409C-BE32-E72D297353CC}">
                <c16:uniqueId val="{00000007-8C8E-410D-AF81-3FBC4B351373}"/>
              </c:ext>
            </c:extLst>
          </c:dPt>
          <c:dPt>
            <c:idx val="6"/>
            <c:invertIfNegative val="0"/>
            <c:bubble3D val="0"/>
            <c:extLst>
              <c:ext xmlns:c16="http://schemas.microsoft.com/office/drawing/2014/chart" uri="{C3380CC4-5D6E-409C-BE32-E72D297353CC}">
                <c16:uniqueId val="{00000008-8C8E-410D-AF81-3FBC4B351373}"/>
              </c:ext>
            </c:extLst>
          </c:dPt>
          <c:dPt>
            <c:idx val="7"/>
            <c:invertIfNegative val="0"/>
            <c:bubble3D val="0"/>
            <c:extLst>
              <c:ext xmlns:c16="http://schemas.microsoft.com/office/drawing/2014/chart" uri="{C3380CC4-5D6E-409C-BE32-E72D297353CC}">
                <c16:uniqueId val="{00000009-8C8E-410D-AF81-3FBC4B351373}"/>
              </c:ext>
            </c:extLst>
          </c:dPt>
          <c:dPt>
            <c:idx val="8"/>
            <c:invertIfNegative val="0"/>
            <c:bubble3D val="0"/>
            <c:extLst>
              <c:ext xmlns:c16="http://schemas.microsoft.com/office/drawing/2014/chart" uri="{C3380CC4-5D6E-409C-BE32-E72D297353CC}">
                <c16:uniqueId val="{0000000A-8C8E-410D-AF81-3FBC4B351373}"/>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C8E-410D-AF81-3FBC4B351373}"/>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8E-410D-AF81-3FBC4B351373}"/>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8E-410D-AF81-3FBC4B351373}"/>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graphiques_ann'!$G$63:$G$69</c:f>
              <c:strCache>
                <c:ptCount val="7"/>
                <c:pt idx="0">
                  <c:v>Herault</c:v>
                </c:pt>
                <c:pt idx="1">
                  <c:v>Pas de Calais</c:v>
                </c:pt>
                <c:pt idx="2">
                  <c:v>Paca</c:v>
                </c:pt>
                <c:pt idx="3">
                  <c:v>Var</c:v>
                </c:pt>
                <c:pt idx="4">
                  <c:v>Moselle</c:v>
                </c:pt>
                <c:pt idx="5">
                  <c:v>France métro.</c:v>
                </c:pt>
                <c:pt idx="6">
                  <c:v>Finistere</c:v>
                </c:pt>
              </c:strCache>
            </c:strRef>
          </c:cat>
          <c:val>
            <c:numRef>
              <c:f>'données graphiques_ann'!$H$63:$H$69</c:f>
              <c:numCache>
                <c:formatCode>#\ ##0.0</c:formatCode>
                <c:ptCount val="7"/>
                <c:pt idx="0">
                  <c:v>10</c:v>
                </c:pt>
                <c:pt idx="1">
                  <c:v>8.1</c:v>
                </c:pt>
                <c:pt idx="2">
                  <c:v>8</c:v>
                </c:pt>
                <c:pt idx="3">
                  <c:v>7.2</c:v>
                </c:pt>
                <c:pt idx="4">
                  <c:v>7.1</c:v>
                </c:pt>
                <c:pt idx="5">
                  <c:v>7</c:v>
                </c:pt>
                <c:pt idx="6">
                  <c:v>6.1</c:v>
                </c:pt>
              </c:numCache>
            </c:numRef>
          </c:val>
          <c:extLst>
            <c:ext xmlns:c16="http://schemas.microsoft.com/office/drawing/2014/chart" uri="{C3380CC4-5D6E-409C-BE32-E72D297353CC}">
              <c16:uniqueId val="{0000000C-8C8E-410D-AF81-3FBC4B351373}"/>
            </c:ext>
          </c:extLst>
        </c:ser>
        <c:dLbls>
          <c:showLegendKey val="0"/>
          <c:showVal val="0"/>
          <c:showCatName val="0"/>
          <c:showSerName val="0"/>
          <c:showPercent val="0"/>
          <c:showBubbleSize val="0"/>
        </c:dLbls>
        <c:gapWidth val="150"/>
        <c:axId val="810429264"/>
        <c:axId val="1"/>
      </c:barChart>
      <c:scatterChart>
        <c:scatterStyle val="lineMarker"/>
        <c:varyColors val="0"/>
        <c:ser>
          <c:idx val="1"/>
          <c:order val="1"/>
          <c:tx>
            <c:v>Variation annuelle, en point (échelle de droite)</c:v>
          </c:tx>
          <c:spPr>
            <a:ln w="28575">
              <a:noFill/>
            </a:ln>
          </c:spPr>
          <c:marker>
            <c:symbol val="square"/>
            <c:size val="7"/>
            <c:spPr>
              <a:solidFill>
                <a:schemeClr val="accent6">
                  <a:lumMod val="75000"/>
                </a:schemeClr>
              </a:solidFill>
            </c:spPr>
          </c:marker>
          <c:yVal>
            <c:numRef>
              <c:f>'données graphiques_ann'!$J$63:$J$69</c:f>
              <c:numCache>
                <c:formatCode>#\ ##0.0</c:formatCode>
                <c:ptCount val="7"/>
                <c:pt idx="0">
                  <c:v>-0.30000000000000071</c:v>
                </c:pt>
                <c:pt idx="1">
                  <c:v>-0.30000000000000071</c:v>
                </c:pt>
                <c:pt idx="2">
                  <c:v>-0.40000000000000036</c:v>
                </c:pt>
                <c:pt idx="3">
                  <c:v>-0.39999999999999947</c:v>
                </c:pt>
                <c:pt idx="4">
                  <c:v>-0.5</c:v>
                </c:pt>
                <c:pt idx="5">
                  <c:v>-0.29999999999999982</c:v>
                </c:pt>
                <c:pt idx="6">
                  <c:v>-0.20000000000000018</c:v>
                </c:pt>
              </c:numCache>
            </c:numRef>
          </c:yVal>
          <c:smooth val="0"/>
          <c:extLst>
            <c:ext xmlns:c16="http://schemas.microsoft.com/office/drawing/2014/chart" uri="{C3380CC4-5D6E-409C-BE32-E72D297353CC}">
              <c16:uniqueId val="{0000000D-8C8E-410D-AF81-3FBC4B351373}"/>
            </c:ext>
          </c:extLst>
        </c:ser>
        <c:dLbls>
          <c:showLegendKey val="0"/>
          <c:showVal val="0"/>
          <c:showCatName val="0"/>
          <c:showSerName val="0"/>
          <c:showPercent val="0"/>
          <c:showBubbleSize val="0"/>
        </c:dLbls>
        <c:axId val="3"/>
        <c:axId val="4"/>
      </c:scatterChart>
      <c:catAx>
        <c:axId val="810429264"/>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scaling>
        <c:delete val="0"/>
        <c:axPos val="l"/>
        <c:majorGridlines/>
        <c:numFmt formatCode="#,##0" sourceLinked="0"/>
        <c:majorTickMark val="out"/>
        <c:minorTickMark val="none"/>
        <c:tickLblPos val="nextTo"/>
        <c:crossAx val="810429264"/>
        <c:crosses val="autoZero"/>
        <c:crossBetween val="between"/>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2"/>
          <c:min val="-0.5"/>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trim'!$A$17:$B$100</c:f>
              <c:multiLvlStrCache>
                <c:ptCount val="6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pt idx="64">
                    <c:v>T1</c:v>
                  </c:pt>
                  <c:pt idx="65">
                    <c:v>T2</c:v>
                  </c:pt>
                  <c:pt idx="66">
                    <c:v>T3</c:v>
                  </c:pt>
                  <c:pt idx="6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pt idx="48">
                    <c:v>2024</c:v>
                  </c:pt>
                  <c:pt idx="52">
                    <c:v>2025</c:v>
                  </c:pt>
                  <c:pt idx="56">
                    <c:v>2026</c:v>
                  </c:pt>
                  <c:pt idx="60">
                    <c:v>2027</c:v>
                  </c:pt>
                  <c:pt idx="64">
                    <c:v>2028</c:v>
                  </c:pt>
                </c:lvl>
              </c:multiLvlStrCache>
            </c:multiLvlStrRef>
          </c:cat>
          <c:val>
            <c:numRef>
              <c:f>dep83_trim!$BG$75:$BG$119</c:f>
              <c:numCache>
                <c:formatCode>#\ ##0.0</c:formatCode>
                <c:ptCount val="45"/>
                <c:pt idx="0">
                  <c:v>1.4348097317529618</c:v>
                </c:pt>
                <c:pt idx="1">
                  <c:v>1.0975494370328187</c:v>
                </c:pt>
                <c:pt idx="2">
                  <c:v>2.4145999064108636</c:v>
                </c:pt>
                <c:pt idx="3">
                  <c:v>2.5312985470163696</c:v>
                </c:pt>
                <c:pt idx="4">
                  <c:v>2.1746880570409965</c:v>
                </c:pt>
                <c:pt idx="5">
                  <c:v>1.6268318213537913</c:v>
                </c:pt>
                <c:pt idx="6">
                  <c:v>1.1630402128663953</c:v>
                </c:pt>
                <c:pt idx="7">
                  <c:v>2.0066180213813123</c:v>
                </c:pt>
                <c:pt idx="8">
                  <c:v>1.4514452069037231</c:v>
                </c:pt>
                <c:pt idx="9">
                  <c:v>1.4798720996966663</c:v>
                </c:pt>
                <c:pt idx="10">
                  <c:v>1.8501312866087583</c:v>
                </c:pt>
                <c:pt idx="11">
                  <c:v>1.3961051838337513</c:v>
                </c:pt>
                <c:pt idx="12">
                  <c:v>2.3547819284177374</c:v>
                </c:pt>
                <c:pt idx="13">
                  <c:v>2.7706653418427818</c:v>
                </c:pt>
                <c:pt idx="14">
                  <c:v>0.48713372006545796</c:v>
                </c:pt>
                <c:pt idx="15">
                  <c:v>1.1915775450542121</c:v>
                </c:pt>
                <c:pt idx="16">
                  <c:v>0.21941854086671153</c:v>
                </c:pt>
                <c:pt idx="17">
                  <c:v>-0.29191753329684822</c:v>
                </c:pt>
                <c:pt idx="18">
                  <c:v>1.0137236962488583</c:v>
                </c:pt>
                <c:pt idx="19">
                  <c:v>0.20288384899644907</c:v>
                </c:pt>
                <c:pt idx="20">
                  <c:v>1.2618410586448858</c:v>
                </c:pt>
                <c:pt idx="21">
                  <c:v>0.62484378905274252</c:v>
                </c:pt>
                <c:pt idx="22">
                  <c:v>0.91902632886238234</c:v>
                </c:pt>
                <c:pt idx="23">
                  <c:v>0.90362504834571311</c:v>
                </c:pt>
                <c:pt idx="24">
                  <c:v>0.15332078890515355</c:v>
                </c:pt>
                <c:pt idx="25">
                  <c:v>0.45925822837660224</c:v>
                </c:pt>
                <c:pt idx="26">
                  <c:v>0.17316617025697756</c:v>
                </c:pt>
                <c:pt idx="27">
                  <c:v>3.8030701147850898E-2</c:v>
                </c:pt>
                <c:pt idx="28">
                  <c:v>-8.9856575082081225E-2</c:v>
                </c:pt>
                <c:pt idx="29">
                  <c:v>-1.5254764952090993</c:v>
                </c:pt>
                <c:pt idx="30">
                  <c:v>-1.4964170296473234</c:v>
                </c:pt>
                <c:pt idx="31">
                  <c:v>-1.2802225233578102</c:v>
                </c:pt>
                <c:pt idx="32">
                  <c:v>-1.0475743235921042</c:v>
                </c:pt>
                <c:pt idx="33">
                  <c:v>9.363706056291754</c:v>
                </c:pt>
                <c:pt idx="34">
                  <c:v>-3.121036117230791</c:v>
                </c:pt>
                <c:pt idx="35">
                  <c:v>-2.6117217379319713</c:v>
                </c:pt>
                <c:pt idx="36">
                  <c:v>-0.3325667787015818</c:v>
                </c:pt>
                <c:pt idx="37">
                  <c:v>-0.34077597529373893</c:v>
                </c:pt>
                <c:pt idx="38">
                  <c:v>-3.6331255565449694</c:v>
                </c:pt>
                <c:pt idx="39">
                  <c:v>-2.443171317686188</c:v>
                </c:pt>
                <c:pt idx="40">
                  <c:v>-3.095400469803733</c:v>
                </c:pt>
                <c:pt idx="41">
                  <c:v>-3.147358955311419</c:v>
                </c:pt>
                <c:pt idx="42">
                  <c:v>0.50863878572582344</c:v>
                </c:pt>
                <c:pt idx="43">
                  <c:v>1.5744236484858343</c:v>
                </c:pt>
                <c:pt idx="44">
                  <c:v>1.1862396204032066E-2</c:v>
                </c:pt>
              </c:numCache>
            </c:numRef>
          </c:val>
          <c:extLst>
            <c:ext xmlns:c16="http://schemas.microsoft.com/office/drawing/2014/chart" uri="{C3380CC4-5D6E-409C-BE32-E72D297353CC}">
              <c16:uniqueId val="{00000000-5BA2-4665-89F4-5BE4F616AA22}"/>
            </c:ext>
          </c:extLst>
        </c:ser>
        <c:dLbls>
          <c:showLegendKey val="0"/>
          <c:showVal val="0"/>
          <c:showCatName val="0"/>
          <c:showSerName val="0"/>
          <c:showPercent val="0"/>
          <c:showBubbleSize val="0"/>
        </c:dLbls>
        <c:gapWidth val="150"/>
        <c:overlap val="100"/>
        <c:axId val="151953408"/>
        <c:axId val="151954944"/>
      </c:barChart>
      <c:catAx>
        <c:axId val="1519534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51954944"/>
        <c:crosses val="autoZero"/>
        <c:auto val="0"/>
        <c:lblAlgn val="ctr"/>
        <c:lblOffset val="100"/>
        <c:tickLblSkip val="4"/>
        <c:tickMarkSkip val="4"/>
        <c:noMultiLvlLbl val="0"/>
      </c:catAx>
      <c:valAx>
        <c:axId val="151954944"/>
        <c:scaling>
          <c:orientation val="minMax"/>
          <c:max val="10"/>
          <c:min val="-4"/>
        </c:scaling>
        <c:delete val="0"/>
        <c:axPos val="l"/>
        <c:majorGridlines>
          <c:spPr>
            <a:ln>
              <a:prstDash val="sysDash"/>
            </a:ln>
          </c:spPr>
        </c:majorGridlines>
        <c:numFmt formatCode="[Blue][&lt;0]\-&quot;&quot;0&quot;&quot;;[Red][&gt;0]\+&quot;&quot;0&quot;&quot;;0" sourceLinked="0"/>
        <c:majorTickMark val="out"/>
        <c:minorTickMark val="none"/>
        <c:tickLblPos val="nextTo"/>
        <c:crossAx val="151953408"/>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dirty="0" smtClean="0">
            <a:effectLst/>
            <a:latin typeface="+mn-lt"/>
            <a:ea typeface="+mn-ea"/>
            <a:cs typeface="+mn-cs"/>
          </a:endParaRPr>
        </a:p>
        <a:p xmlns:a="http://schemas.openxmlformats.org/drawingml/2006/main">
          <a:pPr rtl="0"/>
          <a:r>
            <a:rPr lang="fr-FR" sz="1000" b="1" dirty="0" smtClean="0">
              <a:effectLst/>
              <a:latin typeface="+mn-lt"/>
              <a:ea typeface="+mn-ea"/>
              <a:cs typeface="+mn-cs"/>
            </a:rPr>
            <a:t>Note</a:t>
          </a:r>
          <a:r>
            <a:rPr lang="fr-FR" sz="1000" dirty="0" smtClean="0">
              <a:effectLst/>
              <a:latin typeface="+mn-lt"/>
              <a:ea typeface="+mn-ea"/>
              <a:cs typeface="+mn-cs"/>
            </a:rPr>
            <a:t> </a:t>
          </a:r>
          <a:r>
            <a:rPr lang="fr-FR" sz="1000" dirty="0">
              <a:effectLst/>
              <a:latin typeface="+mn-lt"/>
              <a:ea typeface="+mn-ea"/>
              <a:cs typeface="+mn-cs"/>
            </a:rPr>
            <a:t>: données corrigées des variations</a:t>
          </a:r>
          <a:r>
            <a:rPr lang="fr-FR" sz="1000" baseline="0" dirty="0">
              <a:effectLst/>
              <a:latin typeface="+mn-lt"/>
              <a:ea typeface="+mn-ea"/>
              <a:cs typeface="+mn-cs"/>
            </a:rPr>
            <a:t> saisonnières et des jours ouvrables</a:t>
          </a:r>
          <a:endParaRPr lang="fr-FR" sz="1000" dirty="0">
            <a:effectLst/>
          </a:endParaRPr>
        </a:p>
        <a:p xmlns:a="http://schemas.openxmlformats.org/drawingml/2006/main">
          <a:pPr rtl="0"/>
          <a:r>
            <a:rPr lang="fr-FR" sz="1000" b="1" i="1" dirty="0">
              <a:effectLst/>
              <a:latin typeface="+mn-lt"/>
              <a:ea typeface="+mn-ea"/>
              <a:cs typeface="+mn-cs"/>
            </a:rPr>
            <a:t>Source</a:t>
          </a:r>
          <a:r>
            <a:rPr lang="fr-FR" sz="1000" dirty="0">
              <a:effectLst/>
              <a:latin typeface="+mn-lt"/>
              <a:ea typeface="+mn-ea"/>
              <a:cs typeface="+mn-cs"/>
            </a:rPr>
            <a:t> : </a:t>
          </a:r>
          <a:r>
            <a:rPr lang="fr-FR" sz="1000" i="1" dirty="0">
              <a:effectLst/>
              <a:latin typeface="+mn-lt"/>
              <a:ea typeface="+mn-ea"/>
              <a:cs typeface="+mn-cs"/>
            </a:rPr>
            <a:t>Pôle emploi, </a:t>
          </a:r>
          <a:r>
            <a:rPr lang="fr-FR" sz="1000" i="1" dirty="0" err="1">
              <a:effectLst/>
              <a:latin typeface="+mn-lt"/>
              <a:ea typeface="+mn-ea"/>
              <a:cs typeface="+mn-cs"/>
            </a:rPr>
            <a:t>Dares</a:t>
          </a:r>
          <a:r>
            <a:rPr lang="fr-FR" sz="1000" i="1" dirty="0">
              <a:effectLst/>
              <a:latin typeface="+mn-lt"/>
              <a:ea typeface="+mn-ea"/>
              <a:cs typeface="+mn-cs"/>
            </a:rPr>
            <a:t> (STMT) - Calculs des CVS-CJO : </a:t>
          </a:r>
          <a:r>
            <a:rPr lang="fr-FR" sz="1000" i="1" dirty="0" err="1">
              <a:effectLst/>
              <a:latin typeface="+mn-lt"/>
              <a:ea typeface="+mn-ea"/>
              <a:cs typeface="+mn-cs"/>
            </a:rPr>
            <a:t>Dares</a:t>
          </a:r>
          <a:endParaRPr lang="fr-FR" sz="1000" i="1" dirty="0">
            <a:effectLs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0.90741</cdr:x>
      <cdr:y>0.27386</cdr:y>
    </cdr:from>
    <cdr:to>
      <cdr:x>0.90784</cdr:x>
      <cdr:y>0.7742</cdr:y>
    </cdr:to>
    <cdr:cxnSp macro="">
      <cdr:nvCxnSpPr>
        <cdr:cNvPr id="4" name="Connecteur droit 3">
          <a:extLst xmlns:a="http://schemas.openxmlformats.org/drawingml/2006/main">
            <a:ext uri="{FF2B5EF4-FFF2-40B4-BE49-F238E27FC236}">
              <a16:creationId xmlns:a16="http://schemas.microsoft.com/office/drawing/2014/main" id="{E12E3064-1080-4ABC-9481-313D9217314B}"/>
            </a:ext>
          </a:extLst>
        </cdr:cNvPr>
        <cdr:cNvCxnSpPr/>
      </cdr:nvCxnSpPr>
      <cdr:spPr>
        <a:xfrm xmlns:a="http://schemas.openxmlformats.org/drawingml/2006/main" flipH="1">
          <a:off x="6810751" y="1306867"/>
          <a:ext cx="3228"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0.90442</cdr:x>
      <cdr:y>0.29793</cdr:y>
    </cdr:from>
    <cdr:to>
      <cdr:x>0.96788</cdr:x>
      <cdr:y>0.29793</cdr:y>
    </cdr:to>
    <cdr:cxnSp macro="">
      <cdr:nvCxnSpPr>
        <cdr:cNvPr id="6" name="Connecteur droit avec flèche 5">
          <a:extLst xmlns:a="http://schemas.openxmlformats.org/drawingml/2006/main">
            <a:ext uri="{FF2B5EF4-FFF2-40B4-BE49-F238E27FC236}">
              <a16:creationId xmlns:a16="http://schemas.microsoft.com/office/drawing/2014/main" id="{C9786DC2-A09E-4BC4-A1AC-E39612AE5835}"/>
            </a:ext>
          </a:extLst>
        </cdr:cNvPr>
        <cdr:cNvCxnSpPr/>
      </cdr:nvCxnSpPr>
      <cdr:spPr>
        <a:xfrm xmlns:a="http://schemas.openxmlformats.org/drawingml/2006/main">
          <a:off x="6788324" y="1421729"/>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userShapes>
</file>

<file path=ppt/drawings/drawing12.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0.85026</cdr:y>
    </cdr:from>
    <cdr:to>
      <cdr:x>1</cdr:x>
      <cdr:y>0.95184</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57462"/>
          <a:ext cx="7362791" cy="4847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dirty="0" smtClean="0">
            <a:effectLst/>
            <a:latin typeface="+mn-lt"/>
            <a:ea typeface="+mn-ea"/>
            <a:cs typeface="+mn-cs"/>
          </a:endParaRPr>
        </a:p>
        <a:p xmlns:a="http://schemas.openxmlformats.org/drawingml/2006/main">
          <a:pPr rtl="0"/>
          <a:r>
            <a:rPr lang="fr-FR" sz="1000" b="1" dirty="0" smtClean="0">
              <a:effectLst/>
              <a:latin typeface="+mn-lt"/>
              <a:ea typeface="+mn-ea"/>
              <a:cs typeface="+mn-cs"/>
            </a:rPr>
            <a:t>Note</a:t>
          </a:r>
          <a:r>
            <a:rPr lang="fr-FR" sz="1000" dirty="0" smtClean="0">
              <a:effectLst/>
              <a:latin typeface="+mn-lt"/>
              <a:ea typeface="+mn-ea"/>
              <a:cs typeface="+mn-cs"/>
            </a:rPr>
            <a:t> </a:t>
          </a:r>
          <a:r>
            <a:rPr lang="fr-FR" sz="1000" dirty="0">
              <a:effectLst/>
              <a:latin typeface="+mn-lt"/>
              <a:ea typeface="+mn-ea"/>
              <a:cs typeface="+mn-cs"/>
            </a:rPr>
            <a:t>: données corrigées des variations</a:t>
          </a:r>
          <a:r>
            <a:rPr lang="fr-FR" sz="1000" baseline="0" dirty="0">
              <a:effectLst/>
              <a:latin typeface="+mn-lt"/>
              <a:ea typeface="+mn-ea"/>
              <a:cs typeface="+mn-cs"/>
            </a:rPr>
            <a:t> saisonnières et des jours ouvrables</a:t>
          </a:r>
          <a:endParaRPr lang="fr-FR" sz="1000" dirty="0">
            <a:effectLst/>
          </a:endParaRPr>
        </a:p>
        <a:p xmlns:a="http://schemas.openxmlformats.org/drawingml/2006/main">
          <a:pPr rtl="0"/>
          <a:r>
            <a:rPr lang="fr-FR" sz="1000" b="1" i="1" dirty="0">
              <a:effectLst/>
              <a:latin typeface="+mn-lt"/>
              <a:ea typeface="+mn-ea"/>
              <a:cs typeface="+mn-cs"/>
            </a:rPr>
            <a:t>Source</a:t>
          </a:r>
          <a:r>
            <a:rPr lang="fr-FR" sz="1000" dirty="0">
              <a:effectLst/>
              <a:latin typeface="+mn-lt"/>
              <a:ea typeface="+mn-ea"/>
              <a:cs typeface="+mn-cs"/>
            </a:rPr>
            <a:t> : </a:t>
          </a:r>
          <a:r>
            <a:rPr lang="fr-FR" sz="1000" i="1" dirty="0">
              <a:effectLst/>
              <a:latin typeface="+mn-lt"/>
              <a:ea typeface="+mn-ea"/>
              <a:cs typeface="+mn-cs"/>
            </a:rPr>
            <a:t>Pôle emploi, </a:t>
          </a:r>
          <a:r>
            <a:rPr lang="fr-FR" sz="1000" i="1" dirty="0" err="1">
              <a:effectLst/>
              <a:latin typeface="+mn-lt"/>
              <a:ea typeface="+mn-ea"/>
              <a:cs typeface="+mn-cs"/>
            </a:rPr>
            <a:t>Dares</a:t>
          </a:r>
          <a:r>
            <a:rPr lang="fr-FR" sz="1000" i="1" dirty="0">
              <a:effectLst/>
              <a:latin typeface="+mn-lt"/>
              <a:ea typeface="+mn-ea"/>
              <a:cs typeface="+mn-cs"/>
            </a:rPr>
            <a:t> (STMT) - Calculs des CVS-CJO : </a:t>
          </a:r>
          <a:r>
            <a:rPr lang="fr-FR" sz="1000" i="1" dirty="0" err="1">
              <a:effectLst/>
              <a:latin typeface="+mn-lt"/>
              <a:ea typeface="+mn-ea"/>
              <a:cs typeface="+mn-cs"/>
            </a:rPr>
            <a:t>Dares</a:t>
          </a:r>
          <a:endParaRPr lang="fr-FR" sz="1000" i="1" dirty="0">
            <a:effectLs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0.91189</cdr:x>
      <cdr:y>0.27771</cdr:y>
    </cdr:from>
    <cdr:to>
      <cdr:x>0.97109</cdr:x>
      <cdr:y>0.27893</cdr:y>
    </cdr:to>
    <cdr:cxnSp macro="">
      <cdr:nvCxnSpPr>
        <cdr:cNvPr id="6" name="Connecteur droit avec flèche 5">
          <a:extLst xmlns:a="http://schemas.openxmlformats.org/drawingml/2006/main">
            <a:ext uri="{FF2B5EF4-FFF2-40B4-BE49-F238E27FC236}">
              <a16:creationId xmlns:a16="http://schemas.microsoft.com/office/drawing/2014/main" id="{2BE40FAF-657A-4F0B-B4A4-525D0C4DCAB1}"/>
            </a:ext>
          </a:extLst>
        </cdr:cNvPr>
        <cdr:cNvCxnSpPr/>
      </cdr:nvCxnSpPr>
      <cdr:spPr>
        <a:xfrm xmlns:a="http://schemas.openxmlformats.org/drawingml/2006/main" flipV="1">
          <a:off x="6844381" y="1325239"/>
          <a:ext cx="444337"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0.89752</cdr:x>
      <cdr:y>0.20348</cdr:y>
    </cdr:from>
    <cdr:to>
      <cdr:x>0.98593</cdr:x>
      <cdr:y>0.2622</cdr:y>
    </cdr:to>
    <cdr:sp macro="" textlink="">
      <cdr:nvSpPr>
        <cdr:cNvPr id="8" name="ZoneTexte 15"/>
        <cdr:cNvSpPr txBox="1"/>
      </cdr:nvSpPr>
      <cdr:spPr>
        <a:xfrm xmlns:a="http://schemas.openxmlformats.org/drawingml/2006/main">
          <a:off x="6736550" y="971018"/>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dr:relSizeAnchor xmlns:cdr="http://schemas.openxmlformats.org/drawingml/2006/chartDrawing">
    <cdr:from>
      <cdr:x>0.90708</cdr:x>
      <cdr:y>0.2482</cdr:y>
    </cdr:from>
    <cdr:to>
      <cdr:x>0.90708</cdr:x>
      <cdr:y>0.76542</cdr:y>
    </cdr:to>
    <cdr:cxnSp macro="">
      <cdr:nvCxnSpPr>
        <cdr:cNvPr id="7" name="Connecteur droit 6">
          <a:extLst xmlns:a="http://schemas.openxmlformats.org/drawingml/2006/main">
            <a:ext uri="{FF2B5EF4-FFF2-40B4-BE49-F238E27FC236}">
              <a16:creationId xmlns:a16="http://schemas.microsoft.com/office/drawing/2014/main" id="{932C67AE-8C41-4978-8C54-076530B1533A}"/>
            </a:ext>
          </a:extLst>
        </cdr:cNvPr>
        <cdr:cNvCxnSpPr/>
      </cdr:nvCxnSpPr>
      <cdr:spPr>
        <a:xfrm xmlns:a="http://schemas.openxmlformats.org/drawingml/2006/main">
          <a:off x="6808274" y="1184417"/>
          <a:ext cx="0" cy="246818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0.83117</cdr:y>
    </cdr:from>
    <cdr:to>
      <cdr:x>1</cdr:x>
      <cdr:y>0.965</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66364"/>
          <a:ext cx="7362791" cy="6386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dirty="0">
            <a:effectLst/>
            <a:latin typeface="+mn-lt"/>
            <a:ea typeface="+mn-ea"/>
            <a:cs typeface="+mn-cs"/>
          </a:endParaRPr>
        </a:p>
        <a:p xmlns:a="http://schemas.openxmlformats.org/drawingml/2006/main">
          <a:pPr rtl="0"/>
          <a:endParaRPr lang="fr-FR" sz="1000" b="0" dirty="0" smtClean="0">
            <a:effectLst/>
            <a:latin typeface="+mn-lt"/>
            <a:ea typeface="+mn-ea"/>
            <a:cs typeface="+mn-cs"/>
          </a:endParaRPr>
        </a:p>
        <a:p xmlns:a="http://schemas.openxmlformats.org/drawingml/2006/main">
          <a:pPr rtl="0"/>
          <a:r>
            <a:rPr lang="fr-FR" sz="1000" b="1" dirty="0" smtClean="0">
              <a:effectLst/>
              <a:latin typeface="+mn-lt"/>
              <a:ea typeface="+mn-ea"/>
              <a:cs typeface="+mn-cs"/>
            </a:rPr>
            <a:t>Note</a:t>
          </a:r>
          <a:r>
            <a:rPr lang="fr-FR" sz="1000" dirty="0" smtClean="0">
              <a:effectLst/>
              <a:latin typeface="+mn-lt"/>
              <a:ea typeface="+mn-ea"/>
              <a:cs typeface="+mn-cs"/>
            </a:rPr>
            <a:t> </a:t>
          </a:r>
          <a:r>
            <a:rPr lang="fr-FR" sz="1000" dirty="0">
              <a:effectLst/>
              <a:latin typeface="+mn-lt"/>
              <a:ea typeface="+mn-ea"/>
              <a:cs typeface="+mn-cs"/>
            </a:rPr>
            <a:t>: données corrigées des variations</a:t>
          </a:r>
          <a:r>
            <a:rPr lang="fr-FR" sz="1000" baseline="0" dirty="0">
              <a:effectLst/>
              <a:latin typeface="+mn-lt"/>
              <a:ea typeface="+mn-ea"/>
              <a:cs typeface="+mn-cs"/>
            </a:rPr>
            <a:t> saisonnières et des jours ouvrables</a:t>
          </a:r>
          <a:endParaRPr lang="fr-FR" sz="1000" dirty="0">
            <a:effectLst/>
          </a:endParaRPr>
        </a:p>
        <a:p xmlns:a="http://schemas.openxmlformats.org/drawingml/2006/main">
          <a:pPr rtl="0"/>
          <a:r>
            <a:rPr lang="fr-FR" sz="1000" b="1" i="1" dirty="0">
              <a:effectLst/>
              <a:latin typeface="+mn-lt"/>
              <a:ea typeface="+mn-ea"/>
              <a:cs typeface="+mn-cs"/>
            </a:rPr>
            <a:t>Source</a:t>
          </a:r>
          <a:r>
            <a:rPr lang="fr-FR" sz="1000" dirty="0">
              <a:effectLst/>
              <a:latin typeface="+mn-lt"/>
              <a:ea typeface="+mn-ea"/>
              <a:cs typeface="+mn-cs"/>
            </a:rPr>
            <a:t> : </a:t>
          </a:r>
          <a:r>
            <a:rPr lang="fr-FR" sz="1000" i="1" dirty="0">
              <a:effectLst/>
              <a:latin typeface="+mn-lt"/>
              <a:ea typeface="+mn-ea"/>
              <a:cs typeface="+mn-cs"/>
            </a:rPr>
            <a:t>Pôle emploi, </a:t>
          </a:r>
          <a:r>
            <a:rPr lang="fr-FR" sz="1000" i="1" dirty="0" err="1">
              <a:effectLst/>
              <a:latin typeface="+mn-lt"/>
              <a:ea typeface="+mn-ea"/>
              <a:cs typeface="+mn-cs"/>
            </a:rPr>
            <a:t>Dares</a:t>
          </a:r>
          <a:r>
            <a:rPr lang="fr-FR" sz="1000" i="1" dirty="0">
              <a:effectLst/>
              <a:latin typeface="+mn-lt"/>
              <a:ea typeface="+mn-ea"/>
              <a:cs typeface="+mn-cs"/>
            </a:rPr>
            <a:t> (STMT) - Calculs des CVS-CJO : </a:t>
          </a:r>
          <a:r>
            <a:rPr lang="fr-FR" sz="1000" i="1" dirty="0" err="1">
              <a:effectLst/>
              <a:latin typeface="+mn-lt"/>
              <a:ea typeface="+mn-ea"/>
              <a:cs typeface="+mn-cs"/>
            </a:rPr>
            <a:t>Dares</a:t>
          </a:r>
          <a:endParaRPr lang="fr-FR" sz="1000" i="1" dirty="0">
            <a:effectLst/>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dirty="0"/>
            <a:t>Evolution trimestrielle du nombre moyen</a:t>
          </a:r>
          <a:r>
            <a:rPr lang="fr-FR" sz="1500" baseline="0" dirty="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dirty="0"/>
            <a:t>par ancienneté d'inscription, dans le Var</a:t>
          </a:r>
          <a:endParaRPr lang="fr-FR" sz="1500" dirty="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dirty="0">
              <a:effectLst/>
              <a:latin typeface="+mn-lt"/>
              <a:ea typeface="+mn-ea"/>
              <a:cs typeface="+mn-cs"/>
            </a:rPr>
            <a:t>(données CVS-CJO, en %)</a:t>
          </a:r>
          <a:endParaRPr lang="fr-FR" sz="1400" dirty="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b="1" dirty="0"/>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0.90708</cdr:x>
      <cdr:y>0.27424</cdr:y>
    </cdr:from>
    <cdr:to>
      <cdr:x>0.90708</cdr:x>
      <cdr:y>0.75848</cdr:y>
    </cdr:to>
    <cdr:cxnSp macro="">
      <cdr:nvCxnSpPr>
        <cdr:cNvPr id="4" name="Connecteur droit 3">
          <a:extLst xmlns:a="http://schemas.openxmlformats.org/drawingml/2006/main">
            <a:ext uri="{FF2B5EF4-FFF2-40B4-BE49-F238E27FC236}">
              <a16:creationId xmlns:a16="http://schemas.microsoft.com/office/drawing/2014/main" id="{AE50C266-39C7-40D1-B29B-F3DCD2C7AB7A}"/>
            </a:ext>
          </a:extLst>
        </cdr:cNvPr>
        <cdr:cNvCxnSpPr/>
      </cdr:nvCxnSpPr>
      <cdr:spPr>
        <a:xfrm xmlns:a="http://schemas.openxmlformats.org/drawingml/2006/main">
          <a:off x="6808300" y="1308680"/>
          <a:ext cx="0" cy="231080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0.90879</cdr:x>
      <cdr:y>0.35477</cdr:y>
    </cdr:from>
    <cdr:to>
      <cdr:x>0.97225</cdr:x>
      <cdr:y>0.35477</cdr:y>
    </cdr:to>
    <cdr:cxnSp macro="">
      <cdr:nvCxnSpPr>
        <cdr:cNvPr id="6" name="Connecteur droit avec flèche 5">
          <a:extLst xmlns:a="http://schemas.openxmlformats.org/drawingml/2006/main">
            <a:ext uri="{FF2B5EF4-FFF2-40B4-BE49-F238E27FC236}">
              <a16:creationId xmlns:a16="http://schemas.microsoft.com/office/drawing/2014/main" id="{2DE51297-5443-4B95-9824-8E9A5D742CD7}"/>
            </a:ext>
          </a:extLst>
        </cdr:cNvPr>
        <cdr:cNvCxnSpPr/>
      </cdr:nvCxnSpPr>
      <cdr:spPr>
        <a:xfrm xmlns:a="http://schemas.openxmlformats.org/drawingml/2006/main">
          <a:off x="6821126" y="1692984"/>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0.89901</cdr:x>
      <cdr:y>0.27586</cdr:y>
    </cdr:from>
    <cdr:to>
      <cdr:x>0.98996</cdr:x>
      <cdr:y>0.33458</cdr:y>
    </cdr:to>
    <cdr:sp macro="" textlink="">
      <cdr:nvSpPr>
        <cdr:cNvPr id="9" name="ZoneTexte 15"/>
        <cdr:cNvSpPr txBox="1"/>
      </cdr:nvSpPr>
      <cdr:spPr>
        <a:xfrm xmlns:a="http://schemas.openxmlformats.org/drawingml/2006/main">
          <a:off x="6747719" y="1316411"/>
          <a:ext cx="682643"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solidFill>
                <a:schemeClr val="accent1">
                  <a:lumMod val="75000"/>
                </a:schemeClr>
              </a:solidFill>
            </a:rPr>
            <a:t>*acquis</a:t>
          </a:r>
        </a:p>
      </cdr:txBody>
    </cdr:sp>
  </cdr:relSizeAnchor>
</c:userShapes>
</file>

<file path=ppt/drawings/drawing16.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0.83117</cdr:y>
    </cdr:from>
    <cdr:to>
      <cdr:x>1</cdr:x>
      <cdr:y>0.965</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66364"/>
          <a:ext cx="7362791" cy="6386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dirty="0">
            <a:effectLst/>
            <a:latin typeface="+mn-lt"/>
            <a:ea typeface="+mn-ea"/>
            <a:cs typeface="+mn-cs"/>
          </a:endParaRPr>
        </a:p>
        <a:p xmlns:a="http://schemas.openxmlformats.org/drawingml/2006/main">
          <a:pPr rtl="0"/>
          <a:endParaRPr lang="fr-FR" sz="1000" b="0" dirty="0" smtClean="0">
            <a:effectLst/>
            <a:latin typeface="+mn-lt"/>
            <a:ea typeface="+mn-ea"/>
            <a:cs typeface="+mn-cs"/>
          </a:endParaRPr>
        </a:p>
        <a:p xmlns:a="http://schemas.openxmlformats.org/drawingml/2006/main">
          <a:pPr rtl="0"/>
          <a:r>
            <a:rPr lang="fr-FR" sz="1000" b="1" dirty="0" smtClean="0">
              <a:effectLst/>
              <a:latin typeface="+mn-lt"/>
              <a:ea typeface="+mn-ea"/>
              <a:cs typeface="+mn-cs"/>
            </a:rPr>
            <a:t>Note</a:t>
          </a:r>
          <a:r>
            <a:rPr lang="fr-FR" sz="1000" dirty="0" smtClean="0">
              <a:effectLst/>
              <a:latin typeface="+mn-lt"/>
              <a:ea typeface="+mn-ea"/>
              <a:cs typeface="+mn-cs"/>
            </a:rPr>
            <a:t> </a:t>
          </a:r>
          <a:r>
            <a:rPr lang="fr-FR" sz="1000" dirty="0">
              <a:effectLst/>
              <a:latin typeface="+mn-lt"/>
              <a:ea typeface="+mn-ea"/>
              <a:cs typeface="+mn-cs"/>
            </a:rPr>
            <a:t>: données corrigées des variations</a:t>
          </a:r>
          <a:r>
            <a:rPr lang="fr-FR" sz="1000" baseline="0" dirty="0">
              <a:effectLst/>
              <a:latin typeface="+mn-lt"/>
              <a:ea typeface="+mn-ea"/>
              <a:cs typeface="+mn-cs"/>
            </a:rPr>
            <a:t> saisonnières et des jours ouvrables</a:t>
          </a:r>
          <a:endParaRPr lang="fr-FR" sz="1000" dirty="0">
            <a:effectLst/>
          </a:endParaRPr>
        </a:p>
        <a:p xmlns:a="http://schemas.openxmlformats.org/drawingml/2006/main">
          <a:pPr rtl="0"/>
          <a:r>
            <a:rPr lang="fr-FR" sz="1000" b="1" i="1" dirty="0">
              <a:effectLst/>
              <a:latin typeface="+mn-lt"/>
              <a:ea typeface="+mn-ea"/>
              <a:cs typeface="+mn-cs"/>
            </a:rPr>
            <a:t>Source</a:t>
          </a:r>
          <a:r>
            <a:rPr lang="fr-FR" sz="1000" dirty="0">
              <a:effectLst/>
              <a:latin typeface="+mn-lt"/>
              <a:ea typeface="+mn-ea"/>
              <a:cs typeface="+mn-cs"/>
            </a:rPr>
            <a:t> : </a:t>
          </a:r>
          <a:r>
            <a:rPr lang="fr-FR" sz="1000" i="1" dirty="0">
              <a:effectLst/>
              <a:latin typeface="+mn-lt"/>
              <a:ea typeface="+mn-ea"/>
              <a:cs typeface="+mn-cs"/>
            </a:rPr>
            <a:t>Pôle emploi, </a:t>
          </a:r>
          <a:r>
            <a:rPr lang="fr-FR" sz="1000" i="1" dirty="0" err="1">
              <a:effectLst/>
              <a:latin typeface="+mn-lt"/>
              <a:ea typeface="+mn-ea"/>
              <a:cs typeface="+mn-cs"/>
            </a:rPr>
            <a:t>Dares</a:t>
          </a:r>
          <a:r>
            <a:rPr lang="fr-FR" sz="1000" i="1" dirty="0">
              <a:effectLst/>
              <a:latin typeface="+mn-lt"/>
              <a:ea typeface="+mn-ea"/>
              <a:cs typeface="+mn-cs"/>
            </a:rPr>
            <a:t> (STMT) - Calculs des CVS-CJO : </a:t>
          </a:r>
          <a:r>
            <a:rPr lang="fr-FR" sz="1000" i="1" dirty="0" err="1">
              <a:effectLst/>
              <a:latin typeface="+mn-lt"/>
              <a:ea typeface="+mn-ea"/>
              <a:cs typeface="+mn-cs"/>
            </a:rPr>
            <a:t>Dares</a:t>
          </a:r>
          <a:endParaRPr lang="fr-FR" sz="1000" i="1" dirty="0">
            <a:effectLst/>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0.81934</cdr:y>
    </cdr:from>
    <cdr:to>
      <cdr:x>1</cdr:x>
      <cdr:y>1</cdr:y>
    </cdr:to>
    <cdr:sp macro="" textlink="">
      <cdr:nvSpPr>
        <cdr:cNvPr id="3" name="ZoneTexte 1"/>
        <cdr:cNvSpPr txBox="1"/>
      </cdr:nvSpPr>
      <cdr:spPr>
        <a:xfrm xmlns:a="http://schemas.openxmlformats.org/drawingml/2006/main">
          <a:off x="0" y="3067050"/>
          <a:ext cx="5953125" cy="676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t>* Pour le RSA et la PA, la notion de bénéficiaires renvoie à celle de foyer et non d’individu. Pour l’AAH et l’ASS, elle renvoie à l’individu qui perçoit l’allocation.</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fr-FR" sz="1000" b="0" i="0">
              <a:effectLst/>
              <a:latin typeface="+mn-lt"/>
              <a:ea typeface="+mn-ea"/>
              <a:cs typeface="+mn-cs"/>
            </a:rPr>
            <a:t>** Données à fin novembre</a:t>
          </a:r>
          <a:r>
            <a:rPr lang="fr-FR" sz="1000"/>
            <a:t> </a:t>
          </a:r>
          <a:endParaRPr lang="fr-FR" sz="1000" b="0" i="0"/>
        </a:p>
        <a:p xmlns:a="http://schemas.openxmlformats.org/drawingml/2006/main">
          <a:r>
            <a:rPr lang="fr-FR" sz="1000" b="1" i="0"/>
            <a:t>Note : </a:t>
          </a:r>
          <a:r>
            <a:rPr lang="fr-FR" sz="1000" i="0"/>
            <a:t>données provisoires</a:t>
          </a:r>
        </a:p>
        <a:p xmlns:a="http://schemas.openxmlformats.org/drawingml/2006/main">
          <a:r>
            <a:rPr lang="fr-FR" sz="1000" b="1" i="1"/>
            <a:t>Sources : </a:t>
          </a:r>
          <a:r>
            <a:rPr lang="fr-FR" sz="1000"/>
            <a:t>Cnaf, Allstat FR6 et FR2 ; MSA ;  Pôle emploi, FNA - </a:t>
          </a:r>
          <a:r>
            <a:rPr lang="fr-FR" sz="1000" b="1" i="1"/>
            <a:t>Traitements : </a:t>
          </a:r>
          <a:r>
            <a:rPr lang="fr-FR" sz="1000"/>
            <a:t>Drees</a:t>
          </a: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2012)</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0.07473</cdr:x>
      <cdr:y>0</cdr:y>
    </cdr:from>
    <cdr:to>
      <cdr:x>0.91614</cdr:x>
      <cdr:y>0.17608</cdr:y>
    </cdr:to>
    <cdr:sp macro="" textlink="">
      <cdr:nvSpPr>
        <cdr:cNvPr id="2" name="ZoneTexte 1"/>
        <cdr:cNvSpPr txBox="1"/>
      </cdr:nvSpPr>
      <cdr:spPr>
        <a:xfrm xmlns:a="http://schemas.openxmlformats.org/drawingml/2006/main">
          <a:off x="514350" y="0"/>
          <a:ext cx="5791200"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 entre fin 2021 et fin 2022) </a:t>
          </a:r>
          <a:endParaRPr lang="fr-FR" sz="1400">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11"/>
          <a:ext cx="6783928" cy="78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D0039046-1961-464B-937E-457CB1B08CCA}"/>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0.86091</cdr:y>
    </cdr:from>
    <cdr:to>
      <cdr:x>1</cdr:x>
      <cdr:y>0.93289</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0.8518</cdr:y>
    </cdr:from>
    <cdr:to>
      <cdr:x>1</cdr:x>
      <cdr:y>0.95491</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T4 2022</a:t>
          </a:r>
          <a:endParaRPr lang="fr-FR" sz="1100"/>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a:extLst xmlns:a="http://schemas.openxmlformats.org/drawingml/2006/main">
            <a:ext uri="{FF2B5EF4-FFF2-40B4-BE49-F238E27FC236}">
              <a16:creationId xmlns:a16="http://schemas.microsoft.com/office/drawing/2014/main" id="{19F1A7F5-1A9A-4C67-8503-0E0871B36894}"/>
            </a:ext>
          </a:extLst>
        </cdr:cNvPr>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a:extLst xmlns:a="http://schemas.openxmlformats.org/drawingml/2006/main">
            <a:ext uri="{FF2B5EF4-FFF2-40B4-BE49-F238E27FC236}">
              <a16:creationId xmlns:a16="http://schemas.microsoft.com/office/drawing/2014/main" id="{3D5E876A-3E8F-433D-905D-99B092D0BF6B}"/>
            </a:ext>
          </a:extLst>
        </cdr:cNvPr>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a:solidFill>
                <a:schemeClr val="accent1">
                  <a:lumMod val="75000"/>
                </a:schemeClr>
              </a:solidFill>
            </a:rPr>
            <a:t>*acquis</a:t>
          </a:r>
        </a:p>
      </cdr:txBody>
    </cdr:sp>
  </cdr:relSizeAnchor>
  <cdr:relSizeAnchor xmlns:cdr="http://schemas.openxmlformats.org/drawingml/2006/chartDrawing">
    <cdr:from>
      <cdr:x>0.35753</cdr:x>
      <cdr:y>0.17968</cdr:y>
    </cdr:from>
    <cdr:to>
      <cdr:x>0.68361</cdr:x>
      <cdr:y>0.32111</cdr:y>
    </cdr:to>
    <cdr:sp macro="" textlink="">
      <cdr:nvSpPr>
        <cdr:cNvPr id="7" name="ZoneTexte 17"/>
        <cdr:cNvSpPr txBox="1"/>
      </cdr:nvSpPr>
      <cdr:spPr>
        <a:xfrm xmlns:a="http://schemas.openxmlformats.org/drawingml/2006/main">
          <a:off x="2683484" y="857423"/>
          <a:ext cx="2447458" cy="6749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a:solidFill>
                <a:srgbClr val="FF0000"/>
              </a:solidFill>
            </a:rPr>
            <a:t>84 300 demandeurs d’emploi catégories A,B,C en moyenne </a:t>
          </a:r>
        </a:p>
        <a:p xmlns:a="http://schemas.openxmlformats.org/drawingml/2006/main">
          <a:pPr algn="ctr"/>
          <a:r>
            <a:rPr lang="fr-FR" sz="1400" b="1" dirty="0">
              <a:solidFill>
                <a:srgbClr val="FF0000"/>
              </a:solidFill>
            </a:rPr>
            <a:t>au T4 2022</a:t>
          </a:r>
        </a:p>
        <a:p xmlns:a="http://schemas.openxmlformats.org/drawingml/2006/main">
          <a:pPr algn="ctr"/>
          <a:endParaRPr lang="fr-FR" sz="1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02/05/2023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92112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4015328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Tree>
    <p:extLst>
      <p:ext uri="{BB962C8B-B14F-4D97-AF65-F5344CB8AC3E}">
        <p14:creationId xmlns:p14="http://schemas.microsoft.com/office/powerpoint/2010/main" val="83971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Tree>
    <p:extLst>
      <p:ext uri="{BB962C8B-B14F-4D97-AF65-F5344CB8AC3E}">
        <p14:creationId xmlns:p14="http://schemas.microsoft.com/office/powerpoint/2010/main" val="3868712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19</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21</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mars 2023</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2023</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2023</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2023</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mars 2023</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mars 2023</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mars 2023</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mars 2023</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mars 2023</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mars 2023</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mars 2023</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mars 2023</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mars 2023</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4</a:t>
            </a:r>
            <a:r>
              <a:rPr lang="fr-FR" sz="5000" b="1" baseline="30000" dirty="0">
                <a:ln/>
                <a:solidFill>
                  <a:schemeClr val="accent1">
                    <a:lumMod val="75000"/>
                  </a:schemeClr>
                </a:solidFill>
              </a:rPr>
              <a:t>e</a:t>
            </a:r>
            <a:r>
              <a:rPr lang="fr-FR" sz="5000" b="1" dirty="0">
                <a:ln/>
                <a:solidFill>
                  <a:schemeClr val="accent1">
                    <a:lumMod val="75000"/>
                  </a:schemeClr>
                </a:solidFill>
              </a:rPr>
              <a:t> trimestre 2022</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3140" y="277693"/>
            <a:ext cx="8889332" cy="507831"/>
          </a:xfrm>
          <a:prstGeom prst="rect">
            <a:avLst/>
          </a:prstGeom>
          <a:noFill/>
        </p:spPr>
        <p:txBody>
          <a:bodyPr wrap="square" rtlCol="0">
            <a:spAutoFit/>
          </a:bodyPr>
          <a:lstStyle/>
          <a:p>
            <a:r>
              <a:rPr lang="fr-FR" sz="2700" b="1" dirty="0">
                <a:solidFill>
                  <a:schemeClr val="accent1">
                    <a:lumMod val="75000"/>
                  </a:schemeClr>
                </a:solidFill>
              </a:rPr>
              <a:t>Il se situe dans la moyenne des départements comparables</a:t>
            </a:r>
            <a:endParaRPr lang="fr-FR" sz="27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1780662369"/>
              </p:ext>
            </p:extLst>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4891" y="334445"/>
            <a:ext cx="9049109" cy="523220"/>
          </a:xfrm>
          <a:prstGeom prst="rect">
            <a:avLst/>
          </a:prstGeom>
          <a:noFill/>
        </p:spPr>
        <p:txBody>
          <a:bodyPr wrap="square" rtlCol="0">
            <a:spAutoFit/>
          </a:bodyPr>
          <a:lstStyle/>
          <a:p>
            <a:pPr lvl="0"/>
            <a:r>
              <a:rPr lang="fr-FR" sz="2800" b="1" dirty="0">
                <a:solidFill>
                  <a:srgbClr val="4F81BD">
                    <a:lumMod val="75000"/>
                  </a:srgbClr>
                </a:solidFill>
              </a:rPr>
              <a:t>La hausse trimestrielle de la demande d’emploi se confirme</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500769759"/>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7420" y="334445"/>
            <a:ext cx="8876580" cy="523220"/>
          </a:xfrm>
          <a:prstGeom prst="rect">
            <a:avLst/>
          </a:prstGeom>
          <a:noFill/>
        </p:spPr>
        <p:txBody>
          <a:bodyPr wrap="square" rtlCol="0">
            <a:spAutoFit/>
          </a:bodyPr>
          <a:lstStyle/>
          <a:p>
            <a:pPr lvl="0"/>
            <a:r>
              <a:rPr lang="fr-FR" sz="2800" b="1" dirty="0">
                <a:solidFill>
                  <a:srgbClr val="4F81BD">
                    <a:lumMod val="75000"/>
                  </a:srgbClr>
                </a:solidFill>
              </a:rPr>
              <a:t>La baisse annuelle est moins vive qu’en 2021</a:t>
            </a: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3974539514"/>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14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9006" y="0"/>
            <a:ext cx="8861565" cy="954107"/>
          </a:xfrm>
          <a:prstGeom prst="rect">
            <a:avLst/>
          </a:prstGeom>
          <a:noFill/>
        </p:spPr>
        <p:txBody>
          <a:bodyPr wrap="square" rtlCol="0">
            <a:spAutoFit/>
          </a:bodyPr>
          <a:lstStyle/>
          <a:p>
            <a:r>
              <a:rPr lang="fr-FR" sz="2800" b="1" dirty="0">
                <a:solidFill>
                  <a:schemeClr val="accent1">
                    <a:lumMod val="75000"/>
                  </a:schemeClr>
                </a:solidFill>
              </a:rPr>
              <a:t>L’élévation sur un trimestre est légèrement plus prononcée pour les femmes que pour les hommes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p:cNvGraphicFramePr>
            <a:graphicFrameLocks/>
          </p:cNvGraphicFramePr>
          <p:nvPr>
            <p:extLst>
              <p:ext uri="{D42A27DB-BD31-4B8C-83A1-F6EECF244321}">
                <p14:modId xmlns:p14="http://schemas.microsoft.com/office/powerpoint/2010/main" val="1573243674"/>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9006" y="0"/>
            <a:ext cx="8861565" cy="954107"/>
          </a:xfrm>
          <a:prstGeom prst="rect">
            <a:avLst/>
          </a:prstGeom>
          <a:noFill/>
        </p:spPr>
        <p:txBody>
          <a:bodyPr wrap="square" rtlCol="0">
            <a:spAutoFit/>
          </a:bodyPr>
          <a:lstStyle/>
          <a:p>
            <a:r>
              <a:rPr lang="fr-FR" sz="2800" b="1" dirty="0">
                <a:solidFill>
                  <a:schemeClr val="accent1">
                    <a:lumMod val="75000"/>
                  </a:schemeClr>
                </a:solidFill>
              </a:rPr>
              <a:t>La demande d’emploi diminue plus vite pour les hommes en rythme annuel</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Graphique 9"/>
          <p:cNvGraphicFramePr>
            <a:graphicFrameLocks/>
          </p:cNvGraphicFramePr>
          <p:nvPr>
            <p:extLst>
              <p:ext uri="{D42A27DB-BD31-4B8C-83A1-F6EECF244321}">
                <p14:modId xmlns:p14="http://schemas.microsoft.com/office/powerpoint/2010/main" val="833835722"/>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226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33709" y="-55959"/>
            <a:ext cx="8876581" cy="954107"/>
          </a:xfrm>
          <a:prstGeom prst="rect">
            <a:avLst/>
          </a:prstGeom>
          <a:noFill/>
        </p:spPr>
        <p:txBody>
          <a:bodyPr wrap="square" rtlCol="0">
            <a:spAutoFit/>
          </a:bodyPr>
          <a:lstStyle/>
          <a:p>
            <a:r>
              <a:rPr lang="fr-FR" sz="2800" b="1" dirty="0">
                <a:solidFill>
                  <a:schemeClr val="accent1">
                    <a:lumMod val="75000"/>
                  </a:schemeClr>
                </a:solidFill>
              </a:rPr>
              <a:t>La demande d’emploi des jeunes est celle qui progresse le plus sur un trimestre</a:t>
            </a:r>
          </a:p>
        </p:txBody>
      </p:sp>
      <p:graphicFrame>
        <p:nvGraphicFramePr>
          <p:cNvPr id="9" name="Graphique 8"/>
          <p:cNvGraphicFramePr>
            <a:graphicFrameLocks/>
          </p:cNvGraphicFramePr>
          <p:nvPr>
            <p:extLst>
              <p:ext uri="{D42A27DB-BD31-4B8C-83A1-F6EECF244321}">
                <p14:modId xmlns:p14="http://schemas.microsoft.com/office/powerpoint/2010/main" val="3995729222"/>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2" y="374928"/>
            <a:ext cx="9143998" cy="523220"/>
          </a:xfrm>
          <a:prstGeom prst="rect">
            <a:avLst/>
          </a:prstGeom>
          <a:noFill/>
        </p:spPr>
        <p:txBody>
          <a:bodyPr wrap="square" rtlCol="0">
            <a:spAutoFit/>
          </a:bodyPr>
          <a:lstStyle/>
          <a:p>
            <a:r>
              <a:rPr lang="fr-FR" sz="2800" b="1" dirty="0">
                <a:solidFill>
                  <a:schemeClr val="accent1">
                    <a:lumMod val="75000"/>
                  </a:schemeClr>
                </a:solidFill>
              </a:rPr>
              <a:t>Toutes les tranches d’âge sont concernées par le repli annuel</a:t>
            </a:r>
          </a:p>
        </p:txBody>
      </p:sp>
      <p:graphicFrame>
        <p:nvGraphicFramePr>
          <p:cNvPr id="10" name="Graphique 9"/>
          <p:cNvGraphicFramePr>
            <a:graphicFrameLocks/>
          </p:cNvGraphicFramePr>
          <p:nvPr>
            <p:extLst>
              <p:ext uri="{D42A27DB-BD31-4B8C-83A1-F6EECF244321}">
                <p14:modId xmlns:p14="http://schemas.microsoft.com/office/powerpoint/2010/main" val="602161720"/>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349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0"/>
            <a:ext cx="8997143" cy="923330"/>
          </a:xfrm>
          <a:prstGeom prst="rect">
            <a:avLst/>
          </a:prstGeom>
          <a:noFill/>
        </p:spPr>
        <p:txBody>
          <a:bodyPr wrap="square" rtlCol="0">
            <a:spAutoFit/>
          </a:bodyPr>
          <a:lstStyle/>
          <a:p>
            <a:r>
              <a:rPr lang="fr-FR" sz="2700" b="1" dirty="0">
                <a:solidFill>
                  <a:schemeClr val="accent1">
                    <a:lumMod val="75000"/>
                  </a:schemeClr>
                </a:solidFill>
              </a:rPr>
              <a:t>Contrairement aux inscrits depuis moins d’un an, la demande d’emploi de longue durée se replie sur un trimestre…</a:t>
            </a:r>
            <a:endParaRPr lang="fr-FR" sz="27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4133840171"/>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3428" y="374928"/>
            <a:ext cx="8997143" cy="523220"/>
          </a:xfrm>
          <a:prstGeom prst="rect">
            <a:avLst/>
          </a:prstGeom>
          <a:noFill/>
        </p:spPr>
        <p:txBody>
          <a:bodyPr wrap="square" rtlCol="0">
            <a:spAutoFit/>
          </a:bodyPr>
          <a:lstStyle/>
          <a:p>
            <a:r>
              <a:rPr lang="fr-FR" sz="2800" b="1" dirty="0">
                <a:solidFill>
                  <a:schemeClr val="accent1">
                    <a:lumMod val="75000"/>
                  </a:schemeClr>
                </a:solidFill>
              </a:rPr>
              <a:t>… comme sur un an</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2250794698"/>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4574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775" y="1441"/>
            <a:ext cx="8995113" cy="954107"/>
          </a:xfrm>
          <a:prstGeom prst="rect">
            <a:avLst/>
          </a:prstGeom>
          <a:noFill/>
        </p:spPr>
        <p:txBody>
          <a:bodyPr wrap="square" rtlCol="0">
            <a:spAutoFit/>
          </a:bodyPr>
          <a:lstStyle/>
          <a:p>
            <a:r>
              <a:rPr lang="fr-FR" sz="2800" b="1" dirty="0">
                <a:solidFill>
                  <a:srgbClr val="376092"/>
                </a:solidFill>
              </a:rPr>
              <a:t>Le nombre de foyers bénéficiaires du RSA continue de reculer en rythme annuel… </a:t>
            </a:r>
          </a:p>
        </p:txBody>
      </p:sp>
      <p:cxnSp>
        <p:nvCxnSpPr>
          <p:cNvPr id="6" name="Connecteur droit 5"/>
          <p:cNvCxnSpPr/>
          <p:nvPr/>
        </p:nvCxnSpPr>
        <p:spPr>
          <a:xfrm>
            <a:off x="104775" y="9863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19</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a:t>Les éclairages conjoncturels départementaux </a:t>
            </a:r>
            <a:r>
              <a:rPr lang="fr-FR"/>
              <a:t>- Var</a:t>
            </a:r>
            <a:endParaRPr lang="fr-FR" dirty="0"/>
          </a:p>
        </p:txBody>
      </p:sp>
      <p:sp>
        <p:nvSpPr>
          <p:cNvPr id="3" name="Espace réservé de la date 2"/>
          <p:cNvSpPr>
            <a:spLocks noGrp="1"/>
          </p:cNvSpPr>
          <p:nvPr>
            <p:ph type="dt" sz="half" idx="10"/>
          </p:nvPr>
        </p:nvSpPr>
        <p:spPr/>
        <p:txBody>
          <a:bodyPr/>
          <a:lstStyle/>
          <a:p>
            <a:r>
              <a:rPr lang="fr-FR"/>
              <a:t>Edition mars 2023</a:t>
            </a:r>
            <a:endParaRPr lang="fr-FR" dirty="0"/>
          </a:p>
        </p:txBody>
      </p:sp>
      <p:pic>
        <p:nvPicPr>
          <p:cNvPr id="8" name="Image 7">
            <a:extLst>
              <a:ext uri="{FF2B5EF4-FFF2-40B4-BE49-F238E27FC236}">
                <a16:creationId xmlns:a16="http://schemas.microsoft.com/office/drawing/2014/main" id="{426B4707-0FE9-4B9B-93C0-95E982BD26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756374"/>
            <a:ext cx="8984414" cy="3385991"/>
          </a:xfrm>
          <a:prstGeom prst="rect">
            <a:avLst/>
          </a:prstGeom>
          <a:noFill/>
          <a:ln>
            <a:noFill/>
          </a:ln>
        </p:spPr>
      </p:pic>
    </p:spTree>
    <p:extLst>
      <p:ext uri="{BB962C8B-B14F-4D97-AF65-F5344CB8AC3E}">
        <p14:creationId xmlns:p14="http://schemas.microsoft.com/office/powerpoint/2010/main" val="277856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163385" y="407300"/>
            <a:ext cx="8928324" cy="523220"/>
          </a:xfrm>
          <a:prstGeom prst="rect">
            <a:avLst/>
          </a:prstGeom>
          <a:noFill/>
        </p:spPr>
        <p:txBody>
          <a:bodyPr wrap="square" rtlCol="0">
            <a:spAutoFit/>
          </a:bodyPr>
          <a:lstStyle/>
          <a:p>
            <a:r>
              <a:rPr lang="fr-FR" sz="2800" b="1" dirty="0">
                <a:solidFill>
                  <a:schemeClr val="accent1">
                    <a:lumMod val="75000"/>
                  </a:schemeClr>
                </a:solidFill>
              </a:rPr>
              <a:t>La croissance de l’emploi salarié se poursuit fin 2022</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a:solidFill>
                  <a:srgbClr val="FF0000"/>
                </a:solidFill>
              </a:rPr>
              <a:t>+0,2 %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a:solidFill>
                  <a:schemeClr val="accent3">
                    <a:lumMod val="75000"/>
                  </a:schemeClr>
                </a:solidFill>
              </a:rPr>
              <a:t>+0,3 %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613351" y="2736406"/>
            <a:ext cx="891727" cy="615553"/>
          </a:xfrm>
          <a:prstGeom prst="rect">
            <a:avLst/>
          </a:prstGeom>
          <a:noFill/>
        </p:spPr>
        <p:txBody>
          <a:bodyPr wrap="square" rtlCol="0">
            <a:spAutoFit/>
          </a:bodyPr>
          <a:lstStyle/>
          <a:p>
            <a:pPr algn="ctr"/>
            <a:r>
              <a:rPr lang="fr-FR" sz="1600" b="1" dirty="0">
                <a:solidFill>
                  <a:schemeClr val="accent1">
                    <a:lumMod val="75000"/>
                  </a:schemeClr>
                </a:solidFill>
              </a:rPr>
              <a:t>+0,2 % </a:t>
            </a:r>
          </a:p>
          <a:p>
            <a:pPr algn="ctr"/>
            <a:endParaRPr lang="fr-FR" b="1" dirty="0">
              <a:solidFill>
                <a:srgbClr val="FF0000"/>
              </a:solidFill>
            </a:endParaRPr>
          </a:p>
        </p:txBody>
      </p:sp>
      <p:sp>
        <p:nvSpPr>
          <p:cNvPr id="13" name="ZoneTexte 12"/>
          <p:cNvSpPr txBox="1"/>
          <p:nvPr/>
        </p:nvSpPr>
        <p:spPr>
          <a:xfrm>
            <a:off x="7695270" y="1602551"/>
            <a:ext cx="1346180" cy="338554"/>
          </a:xfrm>
          <a:prstGeom prst="rect">
            <a:avLst/>
          </a:prstGeom>
          <a:noFill/>
        </p:spPr>
        <p:txBody>
          <a:bodyPr wrap="square" rtlCol="0">
            <a:spAutoFit/>
          </a:bodyPr>
          <a:lstStyle/>
          <a:p>
            <a:pPr algn="ctr"/>
            <a:r>
              <a:rPr lang="fr-FR" sz="1600" b="1" dirty="0"/>
              <a:t>Au T4 2022 :</a:t>
            </a:r>
            <a:endParaRPr lang="fr-FR" b="1" dirty="0"/>
          </a:p>
        </p:txBody>
      </p:sp>
      <p:graphicFrame>
        <p:nvGraphicFramePr>
          <p:cNvPr id="17" name="Graphique 16"/>
          <p:cNvGraphicFramePr>
            <a:graphicFrameLocks/>
          </p:cNvGraphicFramePr>
          <p:nvPr>
            <p:extLst>
              <p:ext uri="{D42A27DB-BD31-4B8C-83A1-F6EECF244321}">
                <p14:modId xmlns:p14="http://schemas.microsoft.com/office/powerpoint/2010/main" val="2234198876"/>
              </p:ext>
            </p:extLst>
          </p:nvPr>
        </p:nvGraphicFramePr>
        <p:xfrm>
          <a:off x="478971" y="1195832"/>
          <a:ext cx="7802880" cy="4927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20</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a:t>Les éclairages conjoncturels départementaux </a:t>
            </a:r>
            <a:r>
              <a:rPr lang="fr-FR"/>
              <a:t>- Var</a:t>
            </a:r>
            <a:endParaRPr lang="fr-FR" dirty="0"/>
          </a:p>
        </p:txBody>
      </p:sp>
      <p:sp>
        <p:nvSpPr>
          <p:cNvPr id="3" name="Espace réservé de la date 2"/>
          <p:cNvSpPr>
            <a:spLocks noGrp="1"/>
          </p:cNvSpPr>
          <p:nvPr>
            <p:ph type="dt" sz="half" idx="10"/>
          </p:nvPr>
        </p:nvSpPr>
        <p:spPr/>
        <p:txBody>
          <a:bodyPr/>
          <a:lstStyle/>
          <a:p>
            <a:r>
              <a:rPr lang="fr-FR"/>
              <a:t>Edition mars 2023</a:t>
            </a:r>
            <a:endParaRPr lang="fr-FR" dirty="0"/>
          </a:p>
        </p:txBody>
      </p:sp>
      <p:sp>
        <p:nvSpPr>
          <p:cNvPr id="9" name="ZoneTexte 8"/>
          <p:cNvSpPr txBox="1"/>
          <p:nvPr/>
        </p:nvSpPr>
        <p:spPr>
          <a:xfrm>
            <a:off x="160707" y="0"/>
            <a:ext cx="8995113" cy="954107"/>
          </a:xfrm>
          <a:prstGeom prst="rect">
            <a:avLst/>
          </a:prstGeom>
          <a:noFill/>
        </p:spPr>
        <p:txBody>
          <a:bodyPr wrap="square" rtlCol="0">
            <a:spAutoFit/>
          </a:bodyPr>
          <a:lstStyle/>
          <a:p>
            <a:r>
              <a:rPr lang="fr-FR" sz="2800" b="1" dirty="0">
                <a:solidFill>
                  <a:srgbClr val="376092"/>
                </a:solidFill>
              </a:rPr>
              <a:t>… mais reste légèrement au-dessus de son niveau d’avant-crise</a:t>
            </a:r>
            <a:endParaRPr lang="fr-FR" sz="2800" dirty="0">
              <a:solidFill>
                <a:srgbClr val="376092"/>
              </a:solidFill>
            </a:endParaRPr>
          </a:p>
        </p:txBody>
      </p:sp>
      <p:graphicFrame>
        <p:nvGraphicFramePr>
          <p:cNvPr id="8" name="Graphique 7"/>
          <p:cNvGraphicFramePr>
            <a:graphicFrameLocks/>
          </p:cNvGraphicFramePr>
          <p:nvPr>
            <p:extLst>
              <p:ext uri="{D42A27DB-BD31-4B8C-83A1-F6EECF244321}">
                <p14:modId xmlns:p14="http://schemas.microsoft.com/office/powerpoint/2010/main" val="3352966070"/>
              </p:ext>
            </p:extLst>
          </p:nvPr>
        </p:nvGraphicFramePr>
        <p:xfrm>
          <a:off x="160707" y="1176337"/>
          <a:ext cx="8578691" cy="5336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021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21</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45" y="2928"/>
            <a:ext cx="8827805" cy="954107"/>
          </a:xfrm>
          <a:prstGeom prst="rect">
            <a:avLst/>
          </a:prstGeom>
          <a:noFill/>
        </p:spPr>
        <p:txBody>
          <a:bodyPr wrap="square" rtlCol="0">
            <a:spAutoFit/>
          </a:bodyPr>
          <a:lstStyle/>
          <a:p>
            <a:r>
              <a:rPr lang="fr-FR" sz="2800" b="1" dirty="0">
                <a:solidFill>
                  <a:schemeClr val="accent1">
                    <a:lumMod val="75000"/>
                  </a:schemeClr>
                </a:solidFill>
              </a:rPr>
              <a:t>Une croissance quasi-exclusivement tirée par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sp>
        <p:nvSpPr>
          <p:cNvPr id="14" name="ZoneTexte 13"/>
          <p:cNvSpPr txBox="1"/>
          <p:nvPr/>
        </p:nvSpPr>
        <p:spPr>
          <a:xfrm>
            <a:off x="7695270" y="2222466"/>
            <a:ext cx="1597688" cy="3970318"/>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+890</a:t>
            </a: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a:solidFill>
                  <a:schemeClr val="accent6">
                    <a:lumMod val="75000"/>
                  </a:schemeClr>
                </a:solidFill>
              </a:rPr>
              <a:t>+30</a:t>
            </a: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T4 2022 :</a:t>
            </a:r>
            <a:endParaRPr lang="fr-FR" b="1" dirty="0"/>
          </a:p>
        </p:txBody>
      </p:sp>
      <p:graphicFrame>
        <p:nvGraphicFramePr>
          <p:cNvPr id="12" name="Graphique 11"/>
          <p:cNvGraphicFramePr>
            <a:graphicFrameLocks/>
          </p:cNvGraphicFramePr>
          <p:nvPr>
            <p:extLst>
              <p:ext uri="{D42A27DB-BD31-4B8C-83A1-F6EECF244321}">
                <p14:modId xmlns:p14="http://schemas.microsoft.com/office/powerpoint/2010/main" val="1225204641"/>
              </p:ext>
            </p:extLst>
          </p:nvPr>
        </p:nvGraphicFramePr>
        <p:xfrm>
          <a:off x="532073" y="1358537"/>
          <a:ext cx="7819447" cy="4811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sp>
        <p:nvSpPr>
          <p:cNvPr id="14" name="ZoneTexte 13"/>
          <p:cNvSpPr txBox="1"/>
          <p:nvPr/>
        </p:nvSpPr>
        <p:spPr>
          <a:xfrm>
            <a:off x="213645" y="129315"/>
            <a:ext cx="9017000" cy="923330"/>
          </a:xfrm>
          <a:prstGeom prst="rect">
            <a:avLst/>
          </a:prstGeom>
          <a:noFill/>
        </p:spPr>
        <p:txBody>
          <a:bodyPr wrap="square" rtlCol="0">
            <a:spAutoFit/>
          </a:bodyPr>
          <a:lstStyle/>
          <a:p>
            <a:r>
              <a:rPr lang="fr-FR" sz="2700" b="1" dirty="0">
                <a:solidFill>
                  <a:schemeClr val="accent1">
                    <a:lumMod val="75000"/>
                  </a:schemeClr>
                </a:solidFill>
              </a:rPr>
              <a:t>Les effectifs progressent dans tous les secteurs sauf dans le tertiaire marchand où ils se stabilisent</a:t>
            </a:r>
            <a:endParaRPr lang="fr-FR" sz="2700" b="1" dirty="0">
              <a:solidFill>
                <a:srgbClr val="FF0000"/>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1716068639"/>
              </p:ext>
            </p:extLst>
          </p:nvPr>
        </p:nvGraphicFramePr>
        <p:xfrm>
          <a:off x="905691" y="1201783"/>
          <a:ext cx="7637418" cy="5068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mars 2023</a:t>
            </a:r>
            <a:endParaRPr lang="fr-FR" dirty="0"/>
          </a:p>
        </p:txBody>
      </p:sp>
      <p:sp>
        <p:nvSpPr>
          <p:cNvPr id="12" name="ZoneTexte 11"/>
          <p:cNvSpPr txBox="1"/>
          <p:nvPr/>
        </p:nvSpPr>
        <p:spPr>
          <a:xfrm>
            <a:off x="195356" y="6357"/>
            <a:ext cx="8827804" cy="954107"/>
          </a:xfrm>
          <a:prstGeom prst="rect">
            <a:avLst/>
          </a:prstGeom>
          <a:noFill/>
        </p:spPr>
        <p:txBody>
          <a:bodyPr wrap="square" rtlCol="0">
            <a:spAutoFit/>
          </a:bodyPr>
          <a:lstStyle/>
          <a:p>
            <a:r>
              <a:rPr lang="fr-FR" sz="2800" b="1" dirty="0">
                <a:solidFill>
                  <a:schemeClr val="accent1">
                    <a:lumMod val="75000"/>
                  </a:schemeClr>
                </a:solidFill>
              </a:rPr>
              <a:t>Environ 3 800 emplois salariés créés en 2022, dont près des trois-quarts dans le tertiaire marchand</a:t>
            </a:r>
            <a:endParaRPr lang="fr-FR" sz="2800" b="1" dirty="0">
              <a:solidFill>
                <a:srgbClr val="FF0000"/>
              </a:solidFill>
            </a:endParaRPr>
          </a:p>
        </p:txBody>
      </p:sp>
      <p:graphicFrame>
        <p:nvGraphicFramePr>
          <p:cNvPr id="9" name="Graphique 8"/>
          <p:cNvGraphicFramePr>
            <a:graphicFrameLocks/>
          </p:cNvGraphicFramePr>
          <p:nvPr>
            <p:extLst>
              <p:ext uri="{D42A27DB-BD31-4B8C-83A1-F6EECF244321}">
                <p14:modId xmlns:p14="http://schemas.microsoft.com/office/powerpoint/2010/main" val="572057503"/>
              </p:ext>
            </p:extLst>
          </p:nvPr>
        </p:nvGraphicFramePr>
        <p:xfrm>
          <a:off x="531223" y="1308100"/>
          <a:ext cx="7898674" cy="4805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mars 2023</a:t>
            </a:r>
            <a:endParaRPr lang="fr-FR" dirty="0"/>
          </a:p>
        </p:txBody>
      </p:sp>
      <p:sp>
        <p:nvSpPr>
          <p:cNvPr id="12" name="ZoneTexte 11"/>
          <p:cNvSpPr txBox="1"/>
          <p:nvPr/>
        </p:nvSpPr>
        <p:spPr>
          <a:xfrm>
            <a:off x="213645" y="75154"/>
            <a:ext cx="8930354" cy="954107"/>
          </a:xfrm>
          <a:prstGeom prst="rect">
            <a:avLst/>
          </a:prstGeom>
          <a:noFill/>
        </p:spPr>
        <p:txBody>
          <a:bodyPr wrap="square" rtlCol="0">
            <a:spAutoFit/>
          </a:bodyPr>
          <a:lstStyle/>
          <a:p>
            <a:r>
              <a:rPr lang="fr-FR" sz="2800" b="1" dirty="0">
                <a:solidFill>
                  <a:schemeClr val="accent1">
                    <a:lumMod val="75000"/>
                  </a:schemeClr>
                </a:solidFill>
              </a:rPr>
              <a:t>Une croissance annuelle légèrement moins rapide qu’aux niveaux régional et national</a:t>
            </a:r>
            <a:endParaRPr lang="fr-FR" sz="2800" b="1" dirty="0">
              <a:solidFill>
                <a:srgbClr val="FF0000"/>
              </a:solidFill>
            </a:endParaRPr>
          </a:p>
        </p:txBody>
      </p:sp>
      <p:pic>
        <p:nvPicPr>
          <p:cNvPr id="10" name="Image 9"/>
          <p:cNvPicPr>
            <a:picLocks noChangeAspect="1"/>
          </p:cNvPicPr>
          <p:nvPr/>
        </p:nvPicPr>
        <p:blipFill>
          <a:blip r:embed="rId3"/>
          <a:stretch>
            <a:fillRect/>
          </a:stretch>
        </p:blipFill>
        <p:spPr>
          <a:xfrm>
            <a:off x="327653" y="1472836"/>
            <a:ext cx="8614045" cy="3900351"/>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7" y="87240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sp>
        <p:nvSpPr>
          <p:cNvPr id="12" name="ZoneTexte 11"/>
          <p:cNvSpPr txBox="1"/>
          <p:nvPr/>
        </p:nvSpPr>
        <p:spPr>
          <a:xfrm>
            <a:off x="107808" y="352892"/>
            <a:ext cx="8732567" cy="523220"/>
          </a:xfrm>
          <a:prstGeom prst="rect">
            <a:avLst/>
          </a:prstGeom>
          <a:noFill/>
        </p:spPr>
        <p:txBody>
          <a:bodyPr wrap="square" rtlCol="0">
            <a:spAutoFit/>
          </a:bodyPr>
          <a:lstStyle/>
          <a:p>
            <a:r>
              <a:rPr lang="fr-FR" sz="2800" b="1" dirty="0">
                <a:solidFill>
                  <a:schemeClr val="accent1">
                    <a:lumMod val="75000"/>
                  </a:schemeClr>
                </a:solidFill>
              </a:rPr>
              <a:t>Le recours aux contrats aidés diminue vivement en 2022</a:t>
            </a:r>
            <a:endParaRPr lang="fr-FR" sz="2800" b="1" dirty="0">
              <a:solidFill>
                <a:srgbClr val="376092"/>
              </a:solidFill>
            </a:endParaRPr>
          </a:p>
        </p:txBody>
      </p:sp>
      <p:grpSp>
        <p:nvGrpSpPr>
          <p:cNvPr id="13" name="Groupe 12"/>
          <p:cNvGrpSpPr>
            <a:grpSpLocks/>
          </p:cNvGrpSpPr>
          <p:nvPr/>
        </p:nvGrpSpPr>
        <p:grpSpPr bwMode="auto">
          <a:xfrm>
            <a:off x="107808" y="997528"/>
            <a:ext cx="8884007" cy="5408716"/>
            <a:chOff x="297311" y="-221412"/>
            <a:chExt cx="9458325" cy="6263625"/>
          </a:xfrm>
        </p:grpSpPr>
        <p:graphicFrame>
          <p:nvGraphicFramePr>
            <p:cNvPr id="15" name="Graphique 14"/>
            <p:cNvGraphicFramePr>
              <a:graphicFrameLocks/>
            </p:cNvGraphicFramePr>
            <p:nvPr>
              <p:extLst>
                <p:ext uri="{D42A27DB-BD31-4B8C-83A1-F6EECF244321}">
                  <p14:modId xmlns:p14="http://schemas.microsoft.com/office/powerpoint/2010/main" val="1448253432"/>
                </p:ext>
              </p:extLst>
            </p:nvPr>
          </p:nvGraphicFramePr>
          <p:xfrm>
            <a:off x="297311" y="-221412"/>
            <a:ext cx="9458325" cy="6263625"/>
          </p:xfrm>
          <a:graphic>
            <a:graphicData uri="http://schemas.openxmlformats.org/drawingml/2006/chart">
              <c:chart xmlns:c="http://schemas.openxmlformats.org/drawingml/2006/chart" xmlns:r="http://schemas.openxmlformats.org/officeDocument/2006/relationships" r:id="rId3"/>
            </a:graphicData>
          </a:graphic>
        </p:graphicFrame>
        <p:sp>
          <p:nvSpPr>
            <p:cNvPr id="16" name="ZoneTexte 22"/>
            <p:cNvSpPr txBox="1"/>
            <p:nvPr/>
          </p:nvSpPr>
          <p:spPr>
            <a:xfrm>
              <a:off x="9029050" y="2056301"/>
              <a:ext cx="666750" cy="253383"/>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1 900</a:t>
              </a:r>
            </a:p>
          </p:txBody>
        </p:sp>
        <p:sp>
          <p:nvSpPr>
            <p:cNvPr id="17" name="Flèche vers le bas 16"/>
            <p:cNvSpPr/>
            <p:nvPr/>
          </p:nvSpPr>
          <p:spPr>
            <a:xfrm>
              <a:off x="9442006" y="2436376"/>
              <a:ext cx="152400" cy="584729"/>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8" y="8636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2023</a:t>
            </a:r>
            <a:endParaRPr lang="fr-FR" dirty="0"/>
          </a:p>
        </p:txBody>
      </p:sp>
      <p:sp>
        <p:nvSpPr>
          <p:cNvPr id="12" name="ZoneTexte 11"/>
          <p:cNvSpPr txBox="1"/>
          <p:nvPr/>
        </p:nvSpPr>
        <p:spPr>
          <a:xfrm>
            <a:off x="107808" y="311573"/>
            <a:ext cx="8732567" cy="523220"/>
          </a:xfrm>
          <a:prstGeom prst="rect">
            <a:avLst/>
          </a:prstGeom>
          <a:noFill/>
        </p:spPr>
        <p:txBody>
          <a:bodyPr wrap="square" rtlCol="0">
            <a:spAutoFit/>
          </a:bodyPr>
          <a:lstStyle/>
          <a:p>
            <a:r>
              <a:rPr lang="fr-FR" sz="2800" b="1" dirty="0">
                <a:solidFill>
                  <a:schemeClr val="accent1">
                    <a:lumMod val="75000"/>
                  </a:schemeClr>
                </a:solidFill>
              </a:rPr>
              <a:t>L’apprentissage progresse moins vite en 2022</a:t>
            </a:r>
          </a:p>
        </p:txBody>
      </p:sp>
      <p:graphicFrame>
        <p:nvGraphicFramePr>
          <p:cNvPr id="13" name="Graphique 12">
            <a:extLst>
              <a:ext uri="{FF2B5EF4-FFF2-40B4-BE49-F238E27FC236}">
                <a16:creationId xmlns:a16="http://schemas.microsoft.com/office/drawing/2014/main" id="{00000000-0008-0000-0C00-000008000000}"/>
              </a:ext>
            </a:extLst>
          </p:cNvPr>
          <p:cNvGraphicFramePr>
            <a:graphicFrameLocks/>
          </p:cNvGraphicFramePr>
          <p:nvPr>
            <p:extLst>
              <p:ext uri="{D42A27DB-BD31-4B8C-83A1-F6EECF244321}">
                <p14:modId xmlns:p14="http://schemas.microsoft.com/office/powerpoint/2010/main" val="2128239122"/>
              </p:ext>
            </p:extLst>
          </p:nvPr>
        </p:nvGraphicFramePr>
        <p:xfrm>
          <a:off x="110475" y="1003310"/>
          <a:ext cx="8923050" cy="5671978"/>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8341771" y="1603050"/>
            <a:ext cx="593842" cy="2343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12 000</a:t>
            </a:r>
            <a:endParaRPr lang="fr-FR" sz="1100" b="1" dirty="0"/>
          </a:p>
        </p:txBody>
      </p:sp>
      <p:sp>
        <p:nvSpPr>
          <p:cNvPr id="11" name="Flèche vers le bas 10"/>
          <p:cNvSpPr/>
          <p:nvPr/>
        </p:nvSpPr>
        <p:spPr bwMode="auto">
          <a:xfrm>
            <a:off x="8604659" y="1977145"/>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5131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8" y="11972"/>
            <a:ext cx="9018301" cy="954107"/>
          </a:xfrm>
          <a:prstGeom prst="rect">
            <a:avLst/>
          </a:prstGeom>
          <a:noFill/>
        </p:spPr>
        <p:txBody>
          <a:bodyPr wrap="square" rtlCol="0">
            <a:spAutoFit/>
          </a:bodyPr>
          <a:lstStyle/>
          <a:p>
            <a:r>
              <a:rPr lang="fr-FR" sz="2800" b="1" dirty="0">
                <a:solidFill>
                  <a:schemeClr val="accent1">
                    <a:lumMod val="75000"/>
                  </a:schemeClr>
                </a:solidFill>
              </a:rPr>
              <a:t>Recul du taux de chômage qui atteint son plus bas niveau depuis l’origine de la série</a:t>
            </a: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mars 2023</a:t>
            </a:r>
            <a:endParaRPr lang="fr-FR" dirty="0"/>
          </a:p>
        </p:txBody>
      </p:sp>
      <p:sp>
        <p:nvSpPr>
          <p:cNvPr id="12" name="ZoneTexte 11"/>
          <p:cNvSpPr txBox="1"/>
          <p:nvPr/>
        </p:nvSpPr>
        <p:spPr>
          <a:xfrm>
            <a:off x="7680740" y="4721056"/>
            <a:ext cx="1652756" cy="338554"/>
          </a:xfrm>
          <a:prstGeom prst="rect">
            <a:avLst/>
          </a:prstGeom>
          <a:noFill/>
        </p:spPr>
        <p:txBody>
          <a:bodyPr wrap="square" rtlCol="0">
            <a:spAutoFit/>
          </a:bodyPr>
          <a:lstStyle/>
          <a:p>
            <a:pPr algn="ctr"/>
            <a:r>
              <a:rPr lang="fr-FR" sz="1600" b="1" dirty="0">
                <a:solidFill>
                  <a:schemeClr val="accent1">
                    <a:lumMod val="75000"/>
                  </a:schemeClr>
                </a:solidFill>
              </a:rPr>
              <a:t>7,0 % (-0,3 pt) </a:t>
            </a:r>
            <a:endParaRPr lang="fr-FR" b="1" dirty="0">
              <a:solidFill>
                <a:srgbClr val="FF0000"/>
              </a:solidFill>
            </a:endParaRPr>
          </a:p>
        </p:txBody>
      </p:sp>
      <p:sp>
        <p:nvSpPr>
          <p:cNvPr id="13" name="ZoneTexte 12"/>
          <p:cNvSpPr txBox="1"/>
          <p:nvPr/>
        </p:nvSpPr>
        <p:spPr>
          <a:xfrm>
            <a:off x="7690281" y="4395790"/>
            <a:ext cx="1572743" cy="338554"/>
          </a:xfrm>
          <a:prstGeom prst="rect">
            <a:avLst/>
          </a:prstGeom>
          <a:noFill/>
        </p:spPr>
        <p:txBody>
          <a:bodyPr wrap="square" rtlCol="0">
            <a:spAutoFit/>
          </a:bodyPr>
          <a:lstStyle/>
          <a:p>
            <a:pPr algn="ctr"/>
            <a:r>
              <a:rPr lang="fr-FR" sz="1600" b="1" dirty="0">
                <a:solidFill>
                  <a:schemeClr val="accent3">
                    <a:lumMod val="75000"/>
                  </a:schemeClr>
                </a:solidFill>
              </a:rPr>
              <a:t>7,2 % (-0,4 pt)</a:t>
            </a:r>
            <a:endParaRPr lang="fr-FR" b="1" dirty="0">
              <a:solidFill>
                <a:srgbClr val="FF0000"/>
              </a:solidFill>
            </a:endParaRPr>
          </a:p>
        </p:txBody>
      </p:sp>
      <p:sp>
        <p:nvSpPr>
          <p:cNvPr id="11" name="ZoneTexte 10"/>
          <p:cNvSpPr txBox="1"/>
          <p:nvPr/>
        </p:nvSpPr>
        <p:spPr>
          <a:xfrm>
            <a:off x="7690281" y="4035180"/>
            <a:ext cx="1595602" cy="338554"/>
          </a:xfrm>
          <a:prstGeom prst="rect">
            <a:avLst/>
          </a:prstGeom>
          <a:noFill/>
        </p:spPr>
        <p:txBody>
          <a:bodyPr wrap="square" rtlCol="0">
            <a:spAutoFit/>
          </a:bodyPr>
          <a:lstStyle/>
          <a:p>
            <a:pPr algn="ctr"/>
            <a:r>
              <a:rPr lang="fr-FR" sz="1600" b="1" dirty="0">
                <a:solidFill>
                  <a:srgbClr val="FF0000"/>
                </a:solidFill>
              </a:rPr>
              <a:t>8,0 % (-0,4 pt)</a:t>
            </a:r>
            <a:endParaRPr lang="fr-FR" b="1" dirty="0">
              <a:solidFill>
                <a:srgbClr val="FF0000"/>
              </a:solidFill>
            </a:endParaRPr>
          </a:p>
        </p:txBody>
      </p:sp>
      <p:graphicFrame>
        <p:nvGraphicFramePr>
          <p:cNvPr id="15" name="Graphique 14"/>
          <p:cNvGraphicFramePr>
            <a:graphicFrameLocks/>
          </p:cNvGraphicFramePr>
          <p:nvPr>
            <p:extLst>
              <p:ext uri="{D42A27DB-BD31-4B8C-83A1-F6EECF244321}">
                <p14:modId xmlns:p14="http://schemas.microsoft.com/office/powerpoint/2010/main" val="196806969"/>
              </p:ext>
            </p:extLst>
          </p:nvPr>
        </p:nvGraphicFramePr>
        <p:xfrm>
          <a:off x="664233" y="965397"/>
          <a:ext cx="7634377" cy="5405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Props1.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3.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4.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9095</TotalTime>
  <Words>1790</Words>
  <Application>Microsoft Office PowerPoint</Application>
  <PresentationFormat>Affichage à l'écran (4:3)</PresentationFormat>
  <Paragraphs>282</Paragraphs>
  <Slides>21</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MS Gothic</vt:lpstr>
      <vt:lpstr>Arial</vt:lpstr>
      <vt:lpstr>Calibri</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DANGELO, Virginie (DREETS-PACA)</cp:lastModifiedBy>
  <cp:revision>826</cp:revision>
  <cp:lastPrinted>2018-10-09T12:30:48Z</cp:lastPrinted>
  <dcterms:created xsi:type="dcterms:W3CDTF">2018-05-30T13:27:07Z</dcterms:created>
  <dcterms:modified xsi:type="dcterms:W3CDTF">2023-05-02T14:57:44Z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