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notesSlides/notesSlide19.xml" ContentType="application/vnd.openxmlformats-officedocument.presentationml.notesSlide+xml"/>
  <Override PartName="/ppt/charts/chart17.xml" ContentType="application/vnd.openxmlformats-officedocument.drawingml.chart+xml"/>
  <Override PartName="/ppt/drawings/drawing17.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sldIdLst>
    <p:sldId id="300" r:id="rId6"/>
    <p:sldId id="299" r:id="rId7"/>
    <p:sldId id="264" r:id="rId8"/>
    <p:sldId id="292" r:id="rId9"/>
    <p:sldId id="290" r:id="rId10"/>
    <p:sldId id="293" r:id="rId11"/>
    <p:sldId id="261" r:id="rId12"/>
    <p:sldId id="314" r:id="rId13"/>
    <p:sldId id="305" r:id="rId14"/>
    <p:sldId id="302" r:id="rId15"/>
    <p:sldId id="296" r:id="rId16"/>
    <p:sldId id="319" r:id="rId17"/>
    <p:sldId id="304" r:id="rId18"/>
    <p:sldId id="320" r:id="rId19"/>
    <p:sldId id="271" r:id="rId20"/>
    <p:sldId id="321" r:id="rId21"/>
    <p:sldId id="272" r:id="rId22"/>
    <p:sldId id="322" r:id="rId23"/>
    <p:sldId id="317" r:id="rId24"/>
    <p:sldId id="318" r:id="rId25"/>
    <p:sldId id="315" r:id="rId2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06" autoAdjust="0"/>
  </p:normalViewPr>
  <p:slideViewPr>
    <p:cSldViewPr snapToGrid="0" snapToObjects="1">
      <p:cViewPr varScale="1">
        <p:scale>
          <a:sx n="110" d="100"/>
          <a:sy n="110" d="100"/>
        </p:scale>
        <p:origin x="11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polaris.social.gouv.fr\DREETS-PACA$\Users\Cab-SESE\10%20-%20Notes%20de%20conjoncture\01%20-%20Notes\2023\2023-T3\01%20-%20Fichiers%20de%20travail\Prestations%20sociales\2023-T3%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3\2023-T4\01%20-%20Fichiers%20de%20travail\Politiques%20emploi\2023_T4_Politiques%20de%20l'emploi_note_V2_VM.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3\2023-T4\01%20-%20Fichiers%20de%20travail\Politiques%20emploi\2023_T4_Politiques%20de%20l'emploi_note_V2_VM.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3\2023-T4\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3\2023-T4\01%20-%20Fichiers%20de%20travail\DEFM-Ch&#244;mage\2023_T4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2013)</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2'!$E$10:$E$53</c:f>
              <c:numCache>
                <c:formatCode>#\ ##0.0</c:formatCode>
                <c:ptCount val="44"/>
                <c:pt idx="0">
                  <c:v>100</c:v>
                </c:pt>
                <c:pt idx="1">
                  <c:v>100.08035612577982</c:v>
                </c:pt>
                <c:pt idx="2">
                  <c:v>100.25010283002828</c:v>
                </c:pt>
                <c:pt idx="3">
                  <c:v>100.61439889746011</c:v>
                </c:pt>
                <c:pt idx="4">
                  <c:v>100.73341799157949</c:v>
                </c:pt>
                <c:pt idx="5">
                  <c:v>100.66271357923131</c:v>
                </c:pt>
                <c:pt idx="6">
                  <c:v>100.68448604906544</c:v>
                </c:pt>
                <c:pt idx="7">
                  <c:v>100.86988873033391</c:v>
                </c:pt>
                <c:pt idx="8">
                  <c:v>100.80911660448236</c:v>
                </c:pt>
                <c:pt idx="9">
                  <c:v>101.17896801859862</c:v>
                </c:pt>
                <c:pt idx="10">
                  <c:v>101.09704068365562</c:v>
                </c:pt>
                <c:pt idx="11">
                  <c:v>101.53888714621837</c:v>
                </c:pt>
                <c:pt idx="12">
                  <c:v>101.9400505143746</c:v>
                </c:pt>
                <c:pt idx="13">
                  <c:v>102.33150605448617</c:v>
                </c:pt>
                <c:pt idx="14">
                  <c:v>102.52263242627799</c:v>
                </c:pt>
                <c:pt idx="15">
                  <c:v>102.59732097614737</c:v>
                </c:pt>
                <c:pt idx="16">
                  <c:v>103.06245500309478</c:v>
                </c:pt>
                <c:pt idx="17">
                  <c:v>103.47411180387721</c:v>
                </c:pt>
                <c:pt idx="18">
                  <c:v>103.60093082920005</c:v>
                </c:pt>
                <c:pt idx="19">
                  <c:v>103.92342150996572</c:v>
                </c:pt>
                <c:pt idx="20">
                  <c:v>104.50347826428532</c:v>
                </c:pt>
                <c:pt idx="21">
                  <c:v>104.44029321007567</c:v>
                </c:pt>
                <c:pt idx="22">
                  <c:v>104.48490432739068</c:v>
                </c:pt>
                <c:pt idx="23">
                  <c:v>104.7091944354506</c:v>
                </c:pt>
                <c:pt idx="24">
                  <c:v>105.23072364843738</c:v>
                </c:pt>
                <c:pt idx="25">
                  <c:v>105.58721978466569</c:v>
                </c:pt>
                <c:pt idx="26">
                  <c:v>106.09853613809142</c:v>
                </c:pt>
                <c:pt idx="27">
                  <c:v>106.50514262370608</c:v>
                </c:pt>
                <c:pt idx="28">
                  <c:v>104.34905084937883</c:v>
                </c:pt>
                <c:pt idx="29">
                  <c:v>103.41883891009707</c:v>
                </c:pt>
                <c:pt idx="30">
                  <c:v>106.06750475711637</c:v>
                </c:pt>
                <c:pt idx="31">
                  <c:v>106.3381455354933</c:v>
                </c:pt>
                <c:pt idx="32">
                  <c:v>107.18553230602457</c:v>
                </c:pt>
                <c:pt idx="33">
                  <c:v>108.8188042312664</c:v>
                </c:pt>
                <c:pt idx="34">
                  <c:v>109.66686437715313</c:v>
                </c:pt>
                <c:pt idx="35">
                  <c:v>110.49994192137562</c:v>
                </c:pt>
                <c:pt idx="36">
                  <c:v>110.77681142179279</c:v>
                </c:pt>
                <c:pt idx="37">
                  <c:v>111.38419599263094</c:v>
                </c:pt>
                <c:pt idx="38">
                  <c:v>111.66735032970125</c:v>
                </c:pt>
                <c:pt idx="39">
                  <c:v>112.10549322780798</c:v>
                </c:pt>
                <c:pt idx="40">
                  <c:v>112.46097930100272</c:v>
                </c:pt>
                <c:pt idx="41">
                  <c:v>112.48903660749016</c:v>
                </c:pt>
                <c:pt idx="42">
                  <c:v>112.87572240549872</c:v>
                </c:pt>
                <c:pt idx="43">
                  <c:v>113.04215834758166</c:v>
                </c:pt>
              </c:numCache>
            </c:numRef>
          </c:val>
          <c:smooth val="0"/>
          <c:extLst>
            <c:ext xmlns:c16="http://schemas.microsoft.com/office/drawing/2014/chart" uri="{C3380CC4-5D6E-409C-BE32-E72D297353CC}">
              <c16:uniqueId val="{00000000-485C-4E53-A7EC-BDD21BF0CD57}"/>
            </c:ext>
          </c:extLst>
        </c:ser>
        <c:ser>
          <c:idx val="1"/>
          <c:order val="1"/>
          <c:tx>
            <c:v>France métropolitaine</c:v>
          </c:tx>
          <c:spPr>
            <a:ln w="28575">
              <a:solidFill>
                <a:srgbClr val="0000FF"/>
              </a:solidFill>
              <a:prstDash val="solid"/>
            </a:ln>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2'!$C$10:$C$53</c:f>
              <c:numCache>
                <c:formatCode>#\ ##0.0</c:formatCode>
                <c:ptCount val="44"/>
                <c:pt idx="0">
                  <c:v>100</c:v>
                </c:pt>
                <c:pt idx="1">
                  <c:v>99.842670410894229</c:v>
                </c:pt>
                <c:pt idx="2">
                  <c:v>100.04414131182531</c:v>
                </c:pt>
                <c:pt idx="3">
                  <c:v>100.32760906754608</c:v>
                </c:pt>
                <c:pt idx="4">
                  <c:v>100.33006834379479</c:v>
                </c:pt>
                <c:pt idx="5">
                  <c:v>100.38806696592104</c:v>
                </c:pt>
                <c:pt idx="6">
                  <c:v>100.24806987973764</c:v>
                </c:pt>
                <c:pt idx="7">
                  <c:v>100.3399043645456</c:v>
                </c:pt>
                <c:pt idx="8">
                  <c:v>100.27824446553915</c:v>
                </c:pt>
                <c:pt idx="9">
                  <c:v>100.49920726723552</c:v>
                </c:pt>
                <c:pt idx="10">
                  <c:v>100.5855935019556</c:v>
                </c:pt>
                <c:pt idx="11">
                  <c:v>100.7257250509942</c:v>
                </c:pt>
                <c:pt idx="12">
                  <c:v>100.92640569933411</c:v>
                </c:pt>
                <c:pt idx="13">
                  <c:v>101.1390275992734</c:v>
                </c:pt>
                <c:pt idx="14">
                  <c:v>101.47193009517608</c:v>
                </c:pt>
                <c:pt idx="15">
                  <c:v>101.51026257012148</c:v>
                </c:pt>
                <c:pt idx="16">
                  <c:v>101.97638867993201</c:v>
                </c:pt>
                <c:pt idx="17">
                  <c:v>102.42176420258973</c:v>
                </c:pt>
                <c:pt idx="18">
                  <c:v>102.4650464641951</c:v>
                </c:pt>
                <c:pt idx="19">
                  <c:v>102.83785382851227</c:v>
                </c:pt>
                <c:pt idx="20">
                  <c:v>103.13176948129336</c:v>
                </c:pt>
                <c:pt idx="21">
                  <c:v>103.20615936820967</c:v>
                </c:pt>
                <c:pt idx="22">
                  <c:v>103.13292345313252</c:v>
                </c:pt>
                <c:pt idx="23">
                  <c:v>103.45365264468083</c:v>
                </c:pt>
                <c:pt idx="24">
                  <c:v>104.0057733102613</c:v>
                </c:pt>
                <c:pt idx="25">
                  <c:v>104.22781677529289</c:v>
                </c:pt>
                <c:pt idx="26">
                  <c:v>104.57818357245911</c:v>
                </c:pt>
                <c:pt idx="27">
                  <c:v>104.92879891721454</c:v>
                </c:pt>
                <c:pt idx="28">
                  <c:v>102.967186195832</c:v>
                </c:pt>
                <c:pt idx="29">
                  <c:v>102.55660326938741</c:v>
                </c:pt>
                <c:pt idx="30">
                  <c:v>104.65408882516829</c:v>
                </c:pt>
                <c:pt idx="31">
                  <c:v>104.57585598638981</c:v>
                </c:pt>
                <c:pt idx="32">
                  <c:v>105.43146100290855</c:v>
                </c:pt>
                <c:pt idx="33">
                  <c:v>106.68529577825664</c:v>
                </c:pt>
                <c:pt idx="34">
                  <c:v>107.4363320704484</c:v>
                </c:pt>
                <c:pt idx="35">
                  <c:v>107.84236481607728</c:v>
                </c:pt>
                <c:pt idx="36">
                  <c:v>108.21384496828379</c:v>
                </c:pt>
                <c:pt idx="37">
                  <c:v>108.61433740866599</c:v>
                </c:pt>
                <c:pt idx="38">
                  <c:v>109.06274598689861</c:v>
                </c:pt>
                <c:pt idx="39">
                  <c:v>109.3964719041594</c:v>
                </c:pt>
                <c:pt idx="40">
                  <c:v>109.62072207992424</c:v>
                </c:pt>
                <c:pt idx="41">
                  <c:v>109.70583632525963</c:v>
                </c:pt>
                <c:pt idx="42">
                  <c:v>109.94838496110478</c:v>
                </c:pt>
                <c:pt idx="43">
                  <c:v>109.99715446102469</c:v>
                </c:pt>
              </c:numCache>
            </c:numRef>
          </c:val>
          <c:smooth val="0"/>
          <c:extLst>
            <c:ext xmlns:c16="http://schemas.microsoft.com/office/drawing/2014/chart" uri="{C3380CC4-5D6E-409C-BE32-E72D297353CC}">
              <c16:uniqueId val="{00000001-485C-4E53-A7EC-BDD21BF0CD57}"/>
            </c:ext>
          </c:extLst>
        </c:ser>
        <c:ser>
          <c:idx val="2"/>
          <c:order val="2"/>
          <c:tx>
            <c:strRef>
              <c:f>'Données graph 1 et 2'!$K$8:$K$9</c:f>
              <c:strCache>
                <c:ptCount val="2"/>
                <c:pt idx="0">
                  <c:v>Var</c:v>
                </c:pt>
              </c:strCache>
            </c:strRef>
          </c:tx>
          <c:spPr>
            <a:ln w="28575"/>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2'!$K$10:$K$53</c:f>
              <c:numCache>
                <c:formatCode>#\ ##0.0</c:formatCode>
                <c:ptCount val="44"/>
                <c:pt idx="0">
                  <c:v>100</c:v>
                </c:pt>
                <c:pt idx="1">
                  <c:v>99.821123756625354</c:v>
                </c:pt>
                <c:pt idx="2">
                  <c:v>100.17538789770752</c:v>
                </c:pt>
                <c:pt idx="3">
                  <c:v>100.09817532358061</c:v>
                </c:pt>
                <c:pt idx="4">
                  <c:v>100.39905437821075</c:v>
                </c:pt>
                <c:pt idx="5">
                  <c:v>100.10244392378615</c:v>
                </c:pt>
                <c:pt idx="6">
                  <c:v>100.01539811813713</c:v>
                </c:pt>
                <c:pt idx="7">
                  <c:v>100.06008623037886</c:v>
                </c:pt>
                <c:pt idx="8">
                  <c:v>99.567570447131061</c:v>
                </c:pt>
                <c:pt idx="9">
                  <c:v>100.09636237802859</c:v>
                </c:pt>
                <c:pt idx="10">
                  <c:v>100.11862222401638</c:v>
                </c:pt>
                <c:pt idx="11">
                  <c:v>100.42077867014127</c:v>
                </c:pt>
                <c:pt idx="12">
                  <c:v>100.87103249742133</c:v>
                </c:pt>
                <c:pt idx="13">
                  <c:v>101.21887855882437</c:v>
                </c:pt>
                <c:pt idx="14">
                  <c:v>101.03166202474681</c:v>
                </c:pt>
                <c:pt idx="15">
                  <c:v>101.06004054029067</c:v>
                </c:pt>
                <c:pt idx="16">
                  <c:v>101.65263510269706</c:v>
                </c:pt>
                <c:pt idx="17">
                  <c:v>102.0512094255992</c:v>
                </c:pt>
                <c:pt idx="18">
                  <c:v>102.22406122518142</c:v>
                </c:pt>
                <c:pt idx="19">
                  <c:v>102.55124159318856</c:v>
                </c:pt>
                <c:pt idx="20">
                  <c:v>103.30201784261732</c:v>
                </c:pt>
                <c:pt idx="21">
                  <c:v>102.77801998528902</c:v>
                </c:pt>
                <c:pt idx="22">
                  <c:v>102.68866936148594</c:v>
                </c:pt>
                <c:pt idx="23">
                  <c:v>102.9249022055742</c:v>
                </c:pt>
                <c:pt idx="24">
                  <c:v>103.68158449835978</c:v>
                </c:pt>
                <c:pt idx="25">
                  <c:v>104.10815977551569</c:v>
                </c:pt>
                <c:pt idx="26">
                  <c:v>104.75012864436081</c:v>
                </c:pt>
                <c:pt idx="27">
                  <c:v>105.29786620732942</c:v>
                </c:pt>
                <c:pt idx="28">
                  <c:v>103.63782841247624</c:v>
                </c:pt>
                <c:pt idx="29">
                  <c:v>102.37376393560346</c:v>
                </c:pt>
                <c:pt idx="30">
                  <c:v>104.8865474165576</c:v>
                </c:pt>
                <c:pt idx="31">
                  <c:v>105.49057827066979</c:v>
                </c:pt>
                <c:pt idx="32">
                  <c:v>106.30909439146534</c:v>
                </c:pt>
                <c:pt idx="33">
                  <c:v>108.05071520919591</c:v>
                </c:pt>
                <c:pt idx="34">
                  <c:v>109.29463654022926</c:v>
                </c:pt>
                <c:pt idx="35">
                  <c:v>109.79050150812209</c:v>
                </c:pt>
                <c:pt idx="36">
                  <c:v>109.69833399403841</c:v>
                </c:pt>
                <c:pt idx="37">
                  <c:v>110.20540156930009</c:v>
                </c:pt>
                <c:pt idx="38">
                  <c:v>110.69085376458862</c:v>
                </c:pt>
                <c:pt idx="39">
                  <c:v>111.21677007522968</c:v>
                </c:pt>
                <c:pt idx="40">
                  <c:v>111.49938992941759</c:v>
                </c:pt>
                <c:pt idx="41">
                  <c:v>111.18697997475284</c:v>
                </c:pt>
                <c:pt idx="42">
                  <c:v>111.70280515016751</c:v>
                </c:pt>
                <c:pt idx="43">
                  <c:v>111.93599748412129</c:v>
                </c:pt>
              </c:numCache>
            </c:numRef>
          </c:val>
          <c:smooth val="0"/>
          <c:extLst>
            <c:ext xmlns:c16="http://schemas.microsoft.com/office/drawing/2014/chart" uri="{C3380CC4-5D6E-409C-BE32-E72D297353CC}">
              <c16:uniqueId val="{00000002-485C-4E53-A7EC-BDD21BF0CD57}"/>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634925843850357"/>
        </c:manualLayout>
      </c:layout>
      <c:barChart>
        <c:barDir val="col"/>
        <c:grouping val="stacked"/>
        <c:varyColors val="0"/>
        <c:ser>
          <c:idx val="1"/>
          <c:order val="0"/>
          <c:spPr>
            <a:solidFill>
              <a:srgbClr val="00B0F0"/>
            </a:solidFill>
            <a:ln w="28575">
              <a:noFill/>
              <a:prstDash val="solid"/>
            </a:ln>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(données)'!$H$3:$H$13</c:f>
              <c:numCache>
                <c:formatCode>0.0</c:formatCode>
                <c:ptCount val="11"/>
                <c:pt idx="0">
                  <c:v>7.174688057041001</c:v>
                </c:pt>
                <c:pt idx="1">
                  <c:v>6.3575883575883507</c:v>
                </c:pt>
                <c:pt idx="2">
                  <c:v>6.8689159075804529</c:v>
                </c:pt>
                <c:pt idx="3">
                  <c:v>1.1157448053848551</c:v>
                </c:pt>
                <c:pt idx="4">
                  <c:v>3.7661444954958156</c:v>
                </c:pt>
                <c:pt idx="5">
                  <c:v>0.76354508053830816</c:v>
                </c:pt>
                <c:pt idx="6">
                  <c:v>-4.3804712639701098</c:v>
                </c:pt>
                <c:pt idx="7">
                  <c:v>1.9829925818708016</c:v>
                </c:pt>
                <c:pt idx="8">
                  <c:v>-6.7664904374977741</c:v>
                </c:pt>
                <c:pt idx="9">
                  <c:v>-4.3652001826762206</c:v>
                </c:pt>
                <c:pt idx="10">
                  <c:v>1.2774085717696781</c:v>
                </c:pt>
              </c:numCache>
            </c:numRef>
          </c:val>
          <c:extLst>
            <c:ext xmlns:c16="http://schemas.microsoft.com/office/drawing/2014/chart" uri="{C3380CC4-5D6E-409C-BE32-E72D297353CC}">
              <c16:uniqueId val="{00000000-BDAB-42AC-8B16-6DEB66C0A83A}"/>
            </c:ext>
          </c:extLst>
        </c:ser>
        <c:dLbls>
          <c:showLegendKey val="0"/>
          <c:showVal val="0"/>
          <c:showCatName val="0"/>
          <c:showSerName val="0"/>
          <c:showPercent val="0"/>
          <c:showBubbleSize val="0"/>
        </c:dLbls>
        <c:gapWidth val="150"/>
        <c:overlap val="100"/>
        <c:axId val="173239680"/>
        <c:axId val="173245568"/>
      </c:barChart>
      <c:catAx>
        <c:axId val="17323968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3245568"/>
        <c:crosses val="autoZero"/>
        <c:auto val="0"/>
        <c:lblAlgn val="ctr"/>
        <c:lblOffset val="100"/>
        <c:tickLblSkip val="1"/>
        <c:tickMarkSkip val="1"/>
        <c:noMultiLvlLbl val="0"/>
      </c:catAx>
      <c:valAx>
        <c:axId val="173245568"/>
        <c:scaling>
          <c:orientation val="minMax"/>
          <c:max val="8"/>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3239680"/>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208616886960985"/>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dep83_trim!$BH$103:$BH$122</c:f>
              <c:numCache>
                <c:formatCode>#\ ##0.0</c:formatCode>
                <c:ptCount val="20"/>
                <c:pt idx="0">
                  <c:v>-0.33063923585598953</c:v>
                </c:pt>
                <c:pt idx="1">
                  <c:v>-1.3343162550681797</c:v>
                </c:pt>
                <c:pt idx="2">
                  <c:v>-1.4494919306634935</c:v>
                </c:pt>
                <c:pt idx="3">
                  <c:v>-2.0773313115996839</c:v>
                </c:pt>
                <c:pt idx="4">
                  <c:v>-1.238773614122024</c:v>
                </c:pt>
                <c:pt idx="5">
                  <c:v>12.260896832862977</c:v>
                </c:pt>
                <c:pt idx="6">
                  <c:v>-4.1759776536312909</c:v>
                </c:pt>
                <c:pt idx="7">
                  <c:v>-3.1482291211193725</c:v>
                </c:pt>
                <c:pt idx="8">
                  <c:v>-0.29345372460496399</c:v>
                </c:pt>
                <c:pt idx="9">
                  <c:v>-1.5093200513160987E-2</c:v>
                </c:pt>
                <c:pt idx="10">
                  <c:v>-4.2191863536870766</c:v>
                </c:pt>
                <c:pt idx="11">
                  <c:v>-3.2781717888100803</c:v>
                </c:pt>
                <c:pt idx="12">
                  <c:v>-4.106240834283847</c:v>
                </c:pt>
                <c:pt idx="13">
                  <c:v>-2.1580288870008624</c:v>
                </c:pt>
                <c:pt idx="14">
                  <c:v>0.26919069121222883</c:v>
                </c:pt>
                <c:pt idx="15">
                  <c:v>0.79674374296352379</c:v>
                </c:pt>
                <c:pt idx="16">
                  <c:v>-0.64438525646532963</c:v>
                </c:pt>
                <c:pt idx="17">
                  <c:v>-0.67450709097198747</c:v>
                </c:pt>
                <c:pt idx="18">
                  <c:v>1.0012188751523654</c:v>
                </c:pt>
                <c:pt idx="19">
                  <c:v>2.8963020429273234</c:v>
                </c:pt>
              </c:numCache>
            </c:numRef>
          </c:val>
          <c:extLst>
            <c:ext xmlns:c16="http://schemas.microsoft.com/office/drawing/2014/chart" uri="{C3380CC4-5D6E-409C-BE32-E72D297353CC}">
              <c16:uniqueId val="{00000000-58E3-42D9-86B4-F7CCBB69CA77}"/>
            </c:ext>
          </c:extLst>
        </c:ser>
        <c:ser>
          <c:idx val="0"/>
          <c:order val="1"/>
          <c:tx>
            <c:v>Femmes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dep83_trim!$BI$103:$BI$122</c:f>
              <c:numCache>
                <c:formatCode>#\ ##0.0</c:formatCode>
                <c:ptCount val="20"/>
                <c:pt idx="0">
                  <c:v>3.9238767902682881E-2</c:v>
                </c:pt>
                <c:pt idx="1">
                  <c:v>-1.1244034778061129</c:v>
                </c:pt>
                <c:pt idx="2">
                  <c:v>-1.4280991735537207</c:v>
                </c:pt>
                <c:pt idx="3">
                  <c:v>-1.2743980146220357</c:v>
                </c:pt>
                <c:pt idx="4">
                  <c:v>-1.1549697669678727</c:v>
                </c:pt>
                <c:pt idx="5">
                  <c:v>7.7118702316310461</c:v>
                </c:pt>
                <c:pt idx="6">
                  <c:v>-1.9462701805883387</c:v>
                </c:pt>
                <c:pt idx="7">
                  <c:v>-3.0782246518287093</c:v>
                </c:pt>
                <c:pt idx="8">
                  <c:v>-0.45659034445714175</c:v>
                </c:pt>
                <c:pt idx="9">
                  <c:v>0.78246205733558671</c:v>
                </c:pt>
                <c:pt idx="10">
                  <c:v>-3.4067331503915499</c:v>
                </c:pt>
                <c:pt idx="11">
                  <c:v>-2.979490022172937</c:v>
                </c:pt>
                <c:pt idx="12">
                  <c:v>-2.4139408655906358</c:v>
                </c:pt>
                <c:pt idx="13">
                  <c:v>-1.7198477751756314</c:v>
                </c:pt>
                <c:pt idx="14">
                  <c:v>0.12659170452007373</c:v>
                </c:pt>
                <c:pt idx="15">
                  <c:v>0.32723486538746016</c:v>
                </c:pt>
                <c:pt idx="16">
                  <c:v>-5.1890289103029286E-2</c:v>
                </c:pt>
                <c:pt idx="17">
                  <c:v>-0.6600904843135913</c:v>
                </c:pt>
                <c:pt idx="18">
                  <c:v>-0.68687472002388894</c:v>
                </c:pt>
                <c:pt idx="19">
                  <c:v>1.5862276349421167</c:v>
                </c:pt>
              </c:numCache>
            </c:numRef>
          </c:val>
          <c:extLst>
            <c:ext xmlns:c16="http://schemas.microsoft.com/office/drawing/2014/chart" uri="{C3380CC4-5D6E-409C-BE32-E72D297353CC}">
              <c16:uniqueId val="{00000001-58E3-42D9-86B4-F7CCBB69CA77}"/>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1"/>
        <c:tickMarkSkip val="1"/>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2581074072327783"/>
        </c:manualLayout>
      </c:layout>
      <c:barChart>
        <c:barDir val="col"/>
        <c:grouping val="clustered"/>
        <c:varyColors val="0"/>
        <c:ser>
          <c:idx val="1"/>
          <c:order val="0"/>
          <c:tx>
            <c:v>Hommes</c:v>
          </c:tx>
          <c:spPr>
            <a:solidFill>
              <a:srgbClr val="00B0F0"/>
            </a:solidFill>
            <a:ln w="28575">
              <a:noFill/>
              <a:prstDash val="solid"/>
            </a:ln>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(données)'!$O$3:$O$13</c:f>
              <c:numCache>
                <c:formatCode>0.0</c:formatCode>
                <c:ptCount val="11"/>
                <c:pt idx="0">
                  <c:v>9.256661991584858</c:v>
                </c:pt>
                <c:pt idx="1">
                  <c:v>6.9576379974326086</c:v>
                </c:pt>
                <c:pt idx="2">
                  <c:v>6.481036965914555</c:v>
                </c:pt>
                <c:pt idx="3">
                  <c:v>0.661256387135567</c:v>
                </c:pt>
                <c:pt idx="4">
                  <c:v>1.8214392355927034</c:v>
                </c:pt>
                <c:pt idx="5">
                  <c:v>-0.21994134897360684</c:v>
                </c:pt>
                <c:pt idx="6">
                  <c:v>-5.099191770756784</c:v>
                </c:pt>
                <c:pt idx="7">
                  <c:v>2.895633323010216</c:v>
                </c:pt>
                <c:pt idx="8">
                  <c:v>-7.6448457486832151</c:v>
                </c:pt>
                <c:pt idx="9">
                  <c:v>-5.1735375590679649</c:v>
                </c:pt>
                <c:pt idx="10">
                  <c:v>2.5603574190222522</c:v>
                </c:pt>
              </c:numCache>
            </c:numRef>
          </c:val>
          <c:extLst>
            <c:ext xmlns:c16="http://schemas.microsoft.com/office/drawing/2014/chart" uri="{C3380CC4-5D6E-409C-BE32-E72D297353CC}">
              <c16:uniqueId val="{00000000-BBE7-404F-BE0F-5602EC1C384C}"/>
            </c:ext>
          </c:extLst>
        </c:ser>
        <c:ser>
          <c:idx val="0"/>
          <c:order val="1"/>
          <c:tx>
            <c:v>Femmes</c:v>
          </c:tx>
          <c:spPr>
            <a:solidFill>
              <a:schemeClr val="accent6">
                <a:lumMod val="75000"/>
              </a:schemeClr>
            </a:solidFill>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(données)'!$V$3:$V$13</c:f>
              <c:numCache>
                <c:formatCode>0.0</c:formatCode>
                <c:ptCount val="11"/>
                <c:pt idx="0">
                  <c:v>5.2788420604512387</c:v>
                </c:pt>
                <c:pt idx="1">
                  <c:v>5.7905378083299652</c:v>
                </c:pt>
                <c:pt idx="2">
                  <c:v>7.2395076828988492</c:v>
                </c:pt>
                <c:pt idx="3">
                  <c:v>1.5469061876247636</c:v>
                </c:pt>
                <c:pt idx="4">
                  <c:v>5.5949455949455995</c:v>
                </c:pt>
                <c:pt idx="5">
                  <c:v>1.6553649780614244</c:v>
                </c:pt>
                <c:pt idx="6">
                  <c:v>-3.7407625400562416</c:v>
                </c:pt>
                <c:pt idx="7">
                  <c:v>1.1821455261906477</c:v>
                </c:pt>
                <c:pt idx="8">
                  <c:v>-5.982676425166189</c:v>
                </c:pt>
                <c:pt idx="9">
                  <c:v>-3.6566204827881865</c:v>
                </c:pt>
                <c:pt idx="10">
                  <c:v>0.1704966641957073</c:v>
                </c:pt>
              </c:numCache>
            </c:numRef>
          </c:val>
          <c:extLst>
            <c:ext xmlns:c16="http://schemas.microsoft.com/office/drawing/2014/chart" uri="{C3380CC4-5D6E-409C-BE32-E72D297353CC}">
              <c16:uniqueId val="{00000001-BBE7-404F-BE0F-5602EC1C384C}"/>
            </c:ext>
          </c:extLst>
        </c:ser>
        <c:dLbls>
          <c:showLegendKey val="0"/>
          <c:showVal val="0"/>
          <c:showCatName val="0"/>
          <c:showSerName val="0"/>
          <c:showPercent val="0"/>
          <c:showBubbleSize val="0"/>
        </c:dLbls>
        <c:gapWidth val="150"/>
        <c:axId val="176662400"/>
        <c:axId val="176663936"/>
      </c:barChart>
      <c:catAx>
        <c:axId val="1766624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6663936"/>
        <c:crosses val="autoZero"/>
        <c:auto val="0"/>
        <c:lblAlgn val="ctr"/>
        <c:lblOffset val="100"/>
        <c:tickLblSkip val="1"/>
        <c:tickMarkSkip val="1"/>
        <c:noMultiLvlLbl val="0"/>
      </c:catAx>
      <c:valAx>
        <c:axId val="176663936"/>
        <c:scaling>
          <c:orientation val="minMax"/>
          <c:max val="12"/>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6662400"/>
        <c:crosses val="autoZero"/>
        <c:crossBetween val="between"/>
        <c:majorUnit val="3"/>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4274351492887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dep83_trim!$BJ$103:$BJ$122</c:f>
              <c:numCache>
                <c:formatCode>#\ ##0.0</c:formatCode>
                <c:ptCount val="20"/>
                <c:pt idx="0">
                  <c:v>1.0050251256281451</c:v>
                </c:pt>
                <c:pt idx="1">
                  <c:v>-1.6758313694684501</c:v>
                </c:pt>
                <c:pt idx="2">
                  <c:v>-1.8109187749667077</c:v>
                </c:pt>
                <c:pt idx="3">
                  <c:v>-2.8207214537564362</c:v>
                </c:pt>
                <c:pt idx="4">
                  <c:v>-3.0700530281886795</c:v>
                </c:pt>
                <c:pt idx="5">
                  <c:v>17.736826950763039</c:v>
                </c:pt>
                <c:pt idx="6">
                  <c:v>-5.9427732942039624</c:v>
                </c:pt>
                <c:pt idx="7">
                  <c:v>-4.784191367654711</c:v>
                </c:pt>
                <c:pt idx="8">
                  <c:v>0.46422719825232051</c:v>
                </c:pt>
                <c:pt idx="9">
                  <c:v>-0.9785267735797798</c:v>
                </c:pt>
                <c:pt idx="10">
                  <c:v>-7.4114740598407947</c:v>
                </c:pt>
                <c:pt idx="11">
                  <c:v>-4.9510821227394146</c:v>
                </c:pt>
                <c:pt idx="12">
                  <c:v>-4.3668122270742344</c:v>
                </c:pt>
                <c:pt idx="13">
                  <c:v>-0.58708414872798986</c:v>
                </c:pt>
                <c:pt idx="14">
                  <c:v>0.19685039370078705</c:v>
                </c:pt>
                <c:pt idx="15">
                  <c:v>0.85134250163718672</c:v>
                </c:pt>
                <c:pt idx="16">
                  <c:v>-1.5909090909090762</c:v>
                </c:pt>
                <c:pt idx="17">
                  <c:v>0.26393929396237858</c:v>
                </c:pt>
                <c:pt idx="18">
                  <c:v>0.46067785455741195</c:v>
                </c:pt>
                <c:pt idx="19">
                  <c:v>3.8978054372748261</c:v>
                </c:pt>
              </c:numCache>
            </c:numRef>
          </c:val>
          <c:extLst>
            <c:ext xmlns:c16="http://schemas.microsoft.com/office/drawing/2014/chart" uri="{C3380CC4-5D6E-409C-BE32-E72D297353CC}">
              <c16:uniqueId val="{00000000-76BE-460C-BE2D-E1B88C3A15DB}"/>
            </c:ext>
          </c:extLst>
        </c:ser>
        <c:ser>
          <c:idx val="0"/>
          <c:order val="1"/>
          <c:tx>
            <c:v>25 à 49 ans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dep83_trim!$BK$103:$BK$122</c:f>
              <c:numCache>
                <c:formatCode>#\ ##0.0</c:formatCode>
                <c:ptCount val="20"/>
                <c:pt idx="0">
                  <c:v>-0.62933772497354434</c:v>
                </c:pt>
                <c:pt idx="1">
                  <c:v>-1.4619709973364814</c:v>
                </c:pt>
                <c:pt idx="2">
                  <c:v>-1.7960115329168747</c:v>
                </c:pt>
                <c:pt idx="3">
                  <c:v>-1.9634228393173858</c:v>
                </c:pt>
                <c:pt idx="4">
                  <c:v>-1.1230346892937337</c:v>
                </c:pt>
                <c:pt idx="5">
                  <c:v>10.310449268046451</c:v>
                </c:pt>
                <c:pt idx="6">
                  <c:v>-3.1689738016245417</c:v>
                </c:pt>
                <c:pt idx="7">
                  <c:v>-3.5503308128544298</c:v>
                </c:pt>
                <c:pt idx="8">
                  <c:v>-0.52673485637289019</c:v>
                </c:pt>
                <c:pt idx="9">
                  <c:v>0.30170556000246318</c:v>
                </c:pt>
                <c:pt idx="10">
                  <c:v>-3.5481890730509447</c:v>
                </c:pt>
                <c:pt idx="11">
                  <c:v>-3.3350305498981769</c:v>
                </c:pt>
                <c:pt idx="12">
                  <c:v>-3.3184092704766965</c:v>
                </c:pt>
                <c:pt idx="13">
                  <c:v>-2.2269136475074891</c:v>
                </c:pt>
                <c:pt idx="14">
                  <c:v>0.66169812634953029</c:v>
                </c:pt>
                <c:pt idx="15">
                  <c:v>0.31137558815388378</c:v>
                </c:pt>
                <c:pt idx="16">
                  <c:v>-6.8979788921852414E-2</c:v>
                </c:pt>
                <c:pt idx="17">
                  <c:v>-0.24159591357768573</c:v>
                </c:pt>
                <c:pt idx="18">
                  <c:v>0.43592582341545061</c:v>
                </c:pt>
                <c:pt idx="19">
                  <c:v>1.4123320702721154</c:v>
                </c:pt>
              </c:numCache>
            </c:numRef>
          </c:val>
          <c:extLst>
            <c:ext xmlns:c16="http://schemas.microsoft.com/office/drawing/2014/chart" uri="{C3380CC4-5D6E-409C-BE32-E72D297353CC}">
              <c16:uniqueId val="{00000001-76BE-460C-BE2D-E1B88C3A15DB}"/>
            </c:ext>
          </c:extLst>
        </c:ser>
        <c:ser>
          <c:idx val="2"/>
          <c:order val="2"/>
          <c:tx>
            <c:v>50 ans ou plus</c:v>
          </c:tx>
          <c:spPr>
            <a:solidFill>
              <a:srgbClr val="92D050"/>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dep83_trim!$BL$103:$BL$122</c:f>
              <c:numCache>
                <c:formatCode>#\ ##0.0</c:formatCode>
                <c:ptCount val="20"/>
                <c:pt idx="0">
                  <c:v>0.36954915003695188</c:v>
                </c:pt>
                <c:pt idx="1">
                  <c:v>-0.51546391752577136</c:v>
                </c:pt>
                <c:pt idx="2">
                  <c:v>-0.53047125585985455</c:v>
                </c:pt>
                <c:pt idx="3">
                  <c:v>-0.48369093389557527</c:v>
                </c:pt>
                <c:pt idx="4">
                  <c:v>-0.49850448654038537</c:v>
                </c:pt>
                <c:pt idx="5">
                  <c:v>5.460921843687383</c:v>
                </c:pt>
                <c:pt idx="6">
                  <c:v>-1.2589073634204362</c:v>
                </c:pt>
                <c:pt idx="7">
                  <c:v>-1.4433485686793368</c:v>
                </c:pt>
                <c:pt idx="8">
                  <c:v>-0.46375396631680443</c:v>
                </c:pt>
                <c:pt idx="9">
                  <c:v>1.2383521333987124</c:v>
                </c:pt>
                <c:pt idx="10">
                  <c:v>-2.6644059585805957</c:v>
                </c:pt>
                <c:pt idx="11">
                  <c:v>-1.9285803160383308</c:v>
                </c:pt>
                <c:pt idx="12">
                  <c:v>-2.5120527784826208</c:v>
                </c:pt>
                <c:pt idx="13">
                  <c:v>-1.874023945861536</c:v>
                </c:pt>
                <c:pt idx="14">
                  <c:v>-0.70291777188328242</c:v>
                </c:pt>
                <c:pt idx="15">
                  <c:v>0.86817149726190479</c:v>
                </c:pt>
                <c:pt idx="16">
                  <c:v>-0.3045550847457501</c:v>
                </c:pt>
                <c:pt idx="17">
                  <c:v>-1.8594766901315007</c:v>
                </c:pt>
                <c:pt idx="18">
                  <c:v>-0.73081607795371095</c:v>
                </c:pt>
                <c:pt idx="19">
                  <c:v>3.0402181322426669</c:v>
                </c:pt>
              </c:numCache>
            </c:numRef>
          </c:val>
          <c:extLst>
            <c:ext xmlns:c16="http://schemas.microsoft.com/office/drawing/2014/chart" uri="{C3380CC4-5D6E-409C-BE32-E72D297353CC}">
              <c16:uniqueId val="{00000002-76BE-460C-BE2D-E1B88C3A15DB}"/>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1"/>
        <c:tickMarkSkip val="1"/>
        <c:noMultiLvlLbl val="0"/>
      </c:catAx>
      <c:valAx>
        <c:axId val="171313408"/>
        <c:scaling>
          <c:orientation val="minMax"/>
          <c:max val="18"/>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54976283653166114"/>
        </c:manualLayout>
      </c:layout>
      <c:barChart>
        <c:barDir val="col"/>
        <c:grouping val="clustered"/>
        <c:varyColors val="0"/>
        <c:ser>
          <c:idx val="1"/>
          <c:order val="0"/>
          <c:tx>
            <c:v>Moins de 25 ans</c:v>
          </c:tx>
          <c:spPr>
            <a:solidFill>
              <a:srgbClr val="00B0F0"/>
            </a:solidFill>
            <a:ln w="28575">
              <a:noFill/>
              <a:prstDash val="solid"/>
            </a:ln>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(données)'!$AC$3:$AC$13</c:f>
              <c:numCache>
                <c:formatCode>0.0</c:formatCode>
                <c:ptCount val="11"/>
                <c:pt idx="0">
                  <c:v>2.9740791268758615</c:v>
                </c:pt>
                <c:pt idx="1">
                  <c:v>2.4642289348171698</c:v>
                </c:pt>
                <c:pt idx="2">
                  <c:v>-1.7843289371605842</c:v>
                </c:pt>
                <c:pt idx="3">
                  <c:v>-3.9494470774091628</c:v>
                </c:pt>
                <c:pt idx="4">
                  <c:v>4.4956140350877138</c:v>
                </c:pt>
                <c:pt idx="5">
                  <c:v>-0.81322140608603988</c:v>
                </c:pt>
                <c:pt idx="6">
                  <c:v>-5.2367098651150528</c:v>
                </c:pt>
                <c:pt idx="7">
                  <c:v>2.2048562656991288</c:v>
                </c:pt>
                <c:pt idx="8">
                  <c:v>-12.45221190606226</c:v>
                </c:pt>
                <c:pt idx="9">
                  <c:v>-3.9301310043668103</c:v>
                </c:pt>
                <c:pt idx="10">
                  <c:v>2.9870129870130047</c:v>
                </c:pt>
              </c:numCache>
            </c:numRef>
          </c:val>
          <c:extLst>
            <c:ext xmlns:c16="http://schemas.microsoft.com/office/drawing/2014/chart" uri="{C3380CC4-5D6E-409C-BE32-E72D297353CC}">
              <c16:uniqueId val="{00000000-A534-4D0B-99E3-B77850927D8D}"/>
            </c:ext>
          </c:extLst>
        </c:ser>
        <c:ser>
          <c:idx val="0"/>
          <c:order val="1"/>
          <c:tx>
            <c:v>25 à 49 ans</c:v>
          </c:tx>
          <c:spPr>
            <a:solidFill>
              <a:schemeClr val="accent6">
                <a:lumMod val="75000"/>
              </a:schemeClr>
            </a:solidFill>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(données)'!$AJ$3:$AJ$13</c:f>
              <c:numCache>
                <c:formatCode>0.0</c:formatCode>
                <c:ptCount val="11"/>
                <c:pt idx="0">
                  <c:v>6.7763301550331168</c:v>
                </c:pt>
                <c:pt idx="1">
                  <c:v>5.2419904567143849</c:v>
                </c:pt>
                <c:pt idx="2">
                  <c:v>7.3126497830170223</c:v>
                </c:pt>
                <c:pt idx="3">
                  <c:v>0.13278609367455285</c:v>
                </c:pt>
                <c:pt idx="4">
                  <c:v>2.3628691983122341</c:v>
                </c:pt>
                <c:pt idx="5">
                  <c:v>0.11777175833236342</c:v>
                </c:pt>
                <c:pt idx="6">
                  <c:v>-5.7287377955534735</c:v>
                </c:pt>
                <c:pt idx="7">
                  <c:v>1.8654854005490495</c:v>
                </c:pt>
                <c:pt idx="8">
                  <c:v>-6.9761744349850048</c:v>
                </c:pt>
                <c:pt idx="9">
                  <c:v>-4.5496444561495819</c:v>
                </c:pt>
                <c:pt idx="10">
                  <c:v>1.5382492929571612</c:v>
                </c:pt>
              </c:numCache>
            </c:numRef>
          </c:val>
          <c:extLst>
            <c:ext xmlns:c16="http://schemas.microsoft.com/office/drawing/2014/chart" uri="{C3380CC4-5D6E-409C-BE32-E72D297353CC}">
              <c16:uniqueId val="{00000001-A534-4D0B-99E3-B77850927D8D}"/>
            </c:ext>
          </c:extLst>
        </c:ser>
        <c:ser>
          <c:idx val="2"/>
          <c:order val="2"/>
          <c:tx>
            <c:v>50 ans ou plus</c:v>
          </c:tx>
          <c:spPr>
            <a:solidFill>
              <a:srgbClr val="92D050"/>
            </a:solidFill>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(données)'!$AQ$3:$AQ$13</c:f>
              <c:numCache>
                <c:formatCode>0.0</c:formatCode>
                <c:ptCount val="11"/>
                <c:pt idx="0">
                  <c:v>11.31850675138999</c:v>
                </c:pt>
                <c:pt idx="1">
                  <c:v>11.897966464502318</c:v>
                </c:pt>
                <c:pt idx="2">
                  <c:v>11.111111111111116</c:v>
                </c:pt>
                <c:pt idx="3">
                  <c:v>6.2123385939741871</c:v>
                </c:pt>
                <c:pt idx="4">
                  <c:v>6.5513980818586948</c:v>
                </c:pt>
                <c:pt idx="5">
                  <c:v>2.915821501014193</c:v>
                </c:pt>
                <c:pt idx="6">
                  <c:v>-1.1579206701157863</c:v>
                </c:pt>
                <c:pt idx="7">
                  <c:v>2.1186440677966045</c:v>
                </c:pt>
                <c:pt idx="8">
                  <c:v>-3.8076641444959702</c:v>
                </c:pt>
                <c:pt idx="9">
                  <c:v>-4.1867546308043675</c:v>
                </c:pt>
                <c:pt idx="10">
                  <c:v>7.9449152542365731E-2</c:v>
                </c:pt>
              </c:numCache>
            </c:numRef>
          </c:val>
          <c:extLst>
            <c:ext xmlns:c16="http://schemas.microsoft.com/office/drawing/2014/chart" uri="{C3380CC4-5D6E-409C-BE32-E72D297353CC}">
              <c16:uniqueId val="{00000002-A534-4D0B-99E3-B77850927D8D}"/>
            </c:ext>
          </c:extLst>
        </c:ser>
        <c:dLbls>
          <c:showLegendKey val="0"/>
          <c:showVal val="0"/>
          <c:showCatName val="0"/>
          <c:showSerName val="0"/>
          <c:showPercent val="0"/>
          <c:showBubbleSize val="0"/>
        </c:dLbls>
        <c:gapWidth val="150"/>
        <c:axId val="173460864"/>
        <c:axId val="173544576"/>
      </c:barChart>
      <c:catAx>
        <c:axId val="1734608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3544576"/>
        <c:crosses val="autoZero"/>
        <c:auto val="0"/>
        <c:lblAlgn val="ctr"/>
        <c:lblOffset val="100"/>
        <c:tickLblSkip val="1"/>
        <c:tickMarkSkip val="1"/>
        <c:noMultiLvlLbl val="0"/>
      </c:catAx>
      <c:valAx>
        <c:axId val="173544576"/>
        <c:scaling>
          <c:orientation val="minMax"/>
          <c:max val="12"/>
          <c:min val="-15"/>
        </c:scaling>
        <c:delete val="0"/>
        <c:axPos val="l"/>
        <c:majorGridlines>
          <c:spPr>
            <a:ln>
              <a:prstDash val="sysDash"/>
            </a:ln>
          </c:spPr>
        </c:majorGridlines>
        <c:numFmt formatCode="[Blue][&lt;0]\-&quot;&quot;0&quot;&quot;;[Red][&gt;0]\+&quot;&quot;0&quot;&quot;;0" sourceLinked="0"/>
        <c:majorTickMark val="out"/>
        <c:minorTickMark val="none"/>
        <c:tickLblPos val="nextTo"/>
        <c:crossAx val="173460864"/>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dep83_trim!$BS$103:$BS$122</c:f>
              <c:numCache>
                <c:formatCode>#\ ##0.0</c:formatCode>
                <c:ptCount val="20"/>
                <c:pt idx="0">
                  <c:v>-0.94268947434137385</c:v>
                </c:pt>
                <c:pt idx="1">
                  <c:v>-1.562992374109784</c:v>
                </c:pt>
                <c:pt idx="2">
                  <c:v>-1.4597605480504483</c:v>
                </c:pt>
                <c:pt idx="3">
                  <c:v>-1.0980443116106908</c:v>
                </c:pt>
                <c:pt idx="4">
                  <c:v>-0.29562475364603991</c:v>
                </c:pt>
                <c:pt idx="5">
                  <c:v>11.873229228437765</c:v>
                </c:pt>
                <c:pt idx="6">
                  <c:v>-6.3372401201484134</c:v>
                </c:pt>
                <c:pt idx="7">
                  <c:v>-5.6970382946613825</c:v>
                </c:pt>
                <c:pt idx="8">
                  <c:v>-1.3602720544108826</c:v>
                </c:pt>
                <c:pt idx="9">
                  <c:v>1.9468667613060209</c:v>
                </c:pt>
                <c:pt idx="10">
                  <c:v>-1.6842384457264048</c:v>
                </c:pt>
                <c:pt idx="11">
                  <c:v>-1.3961017063465309</c:v>
                </c:pt>
                <c:pt idx="12">
                  <c:v>-0.60191518467852534</c:v>
                </c:pt>
                <c:pt idx="13">
                  <c:v>0.63996696944674802</c:v>
                </c:pt>
                <c:pt idx="14">
                  <c:v>2.4615384615384706</c:v>
                </c:pt>
                <c:pt idx="15">
                  <c:v>2.7027027027026973</c:v>
                </c:pt>
                <c:pt idx="16">
                  <c:v>0.66276803118907601</c:v>
                </c:pt>
                <c:pt idx="17">
                  <c:v>-0.33565711334883064</c:v>
                </c:pt>
                <c:pt idx="18">
                  <c:v>0.4663212435233266</c:v>
                </c:pt>
                <c:pt idx="19">
                  <c:v>1.534296028880866</c:v>
                </c:pt>
              </c:numCache>
            </c:numRef>
          </c:val>
          <c:extLst>
            <c:ext xmlns:c16="http://schemas.microsoft.com/office/drawing/2014/chart" uri="{C3380CC4-5D6E-409C-BE32-E72D297353CC}">
              <c16:uniqueId val="{00000000-17BA-4971-B9CA-5233C5A35F7C}"/>
            </c:ext>
          </c:extLst>
        </c:ser>
        <c:ser>
          <c:idx val="0"/>
          <c:order val="1"/>
          <c:tx>
            <c:v>Un an ou plus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dep83_trim!$BT$103:$BT$122</c:f>
              <c:numCache>
                <c:formatCode>#\ ##0.0</c:formatCode>
                <c:ptCount val="20"/>
                <c:pt idx="0">
                  <c:v>0.86936272607309739</c:v>
                </c:pt>
                <c:pt idx="1">
                  <c:v>-0.80800307810696692</c:v>
                </c:pt>
                <c:pt idx="2">
                  <c:v>-1.4119472459270699</c:v>
                </c:pt>
                <c:pt idx="3">
                  <c:v>-2.3213723638652928</c:v>
                </c:pt>
                <c:pt idx="4">
                  <c:v>-2.295980020945787</c:v>
                </c:pt>
                <c:pt idx="5">
                  <c:v>7.2889182058047508</c:v>
                </c:pt>
                <c:pt idx="6">
                  <c:v>1.3295419612665116</c:v>
                </c:pt>
                <c:pt idx="7">
                  <c:v>7.5843761850657998E-3</c:v>
                </c:pt>
                <c:pt idx="8">
                  <c:v>0.73562869710297463</c:v>
                </c:pt>
                <c:pt idx="9">
                  <c:v>-1.3099450425355763</c:v>
                </c:pt>
                <c:pt idx="10">
                  <c:v>-6.2094744068960095</c:v>
                </c:pt>
                <c:pt idx="11">
                  <c:v>-5.1972346482309861</c:v>
                </c:pt>
                <c:pt idx="12">
                  <c:v>-6.4687714481811991</c:v>
                </c:pt>
                <c:pt idx="13">
                  <c:v>-5.3384700055035816</c:v>
                </c:pt>
                <c:pt idx="14">
                  <c:v>-3.0232558139534849</c:v>
                </c:pt>
                <c:pt idx="15">
                  <c:v>-2.6878497202238227</c:v>
                </c:pt>
                <c:pt idx="16">
                  <c:v>-1.8893110175582706</c:v>
                </c:pt>
                <c:pt idx="17">
                  <c:v>-1.2035583464154898</c:v>
                </c:pt>
                <c:pt idx="18">
                  <c:v>-0.5190677966101731</c:v>
                </c:pt>
                <c:pt idx="19">
                  <c:v>3.2903844106058955</c:v>
                </c:pt>
              </c:numCache>
            </c:numRef>
          </c:val>
          <c:extLst>
            <c:ext xmlns:c16="http://schemas.microsoft.com/office/drawing/2014/chart" uri="{C3380CC4-5D6E-409C-BE32-E72D297353CC}">
              <c16:uniqueId val="{00000001-17BA-4971-B9CA-5233C5A35F7C}"/>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1"/>
        <c:tickMarkSkip val="1"/>
        <c:noMultiLvlLbl val="0"/>
      </c:catAx>
      <c:valAx>
        <c:axId val="17169280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1782670878715009"/>
        </c:manualLayout>
      </c:layout>
      <c:barChart>
        <c:barDir val="col"/>
        <c:grouping val="clustered"/>
        <c:varyColors val="0"/>
        <c:ser>
          <c:idx val="1"/>
          <c:order val="0"/>
          <c:tx>
            <c:v>Moins d'un an</c:v>
          </c:tx>
          <c:spPr>
            <a:solidFill>
              <a:srgbClr val="00B0F0"/>
            </a:solidFill>
            <a:ln w="28575">
              <a:noFill/>
              <a:prstDash val="solid"/>
            </a:ln>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(données)'!$AX$3:$AX$13</c:f>
              <c:numCache>
                <c:formatCode>0.0</c:formatCode>
                <c:ptCount val="11"/>
                <c:pt idx="0">
                  <c:v>3.8117200217037572</c:v>
                </c:pt>
                <c:pt idx="1">
                  <c:v>3.0184241473931728</c:v>
                </c:pt>
                <c:pt idx="2">
                  <c:v>2.1245560629122195</c:v>
                </c:pt>
                <c:pt idx="3">
                  <c:v>1.5462957212941664</c:v>
                </c:pt>
                <c:pt idx="4">
                  <c:v>1.2536692759295587</c:v>
                </c:pt>
                <c:pt idx="5">
                  <c:v>-3.2554206679954012</c:v>
                </c:pt>
                <c:pt idx="6">
                  <c:v>-4.9694094144087986</c:v>
                </c:pt>
                <c:pt idx="7">
                  <c:v>-1.4781237682301884</c:v>
                </c:pt>
                <c:pt idx="8">
                  <c:v>-2.5138361005534349</c:v>
                </c:pt>
                <c:pt idx="9">
                  <c:v>5.2667578659370662</c:v>
                </c:pt>
                <c:pt idx="10">
                  <c:v>2.3391812865497075</c:v>
                </c:pt>
              </c:numCache>
            </c:numRef>
          </c:val>
          <c:extLst>
            <c:ext xmlns:c16="http://schemas.microsoft.com/office/drawing/2014/chart" uri="{C3380CC4-5D6E-409C-BE32-E72D297353CC}">
              <c16:uniqueId val="{00000000-0659-45A8-B039-0C975993541B}"/>
            </c:ext>
          </c:extLst>
        </c:ser>
        <c:ser>
          <c:idx val="0"/>
          <c:order val="1"/>
          <c:tx>
            <c:v>Un an ou plus</c:v>
          </c:tx>
          <c:spPr>
            <a:solidFill>
              <a:schemeClr val="accent6">
                <a:lumMod val="75000"/>
              </a:schemeClr>
            </a:solidFill>
          </c:spPr>
          <c:invertIfNegative val="0"/>
          <c:cat>
            <c:strRef>
              <c:f>'GRAPHIQUES ANN (données)'!$B$3:$B$13</c:f>
              <c:strCache>
                <c:ptCount val="11"/>
                <c:pt idx="0">
                  <c:v>T4 2013</c:v>
                </c:pt>
                <c:pt idx="1">
                  <c:v>T4 2014</c:v>
                </c:pt>
                <c:pt idx="2">
                  <c:v>T4 2015</c:v>
                </c:pt>
                <c:pt idx="3">
                  <c:v>T4 2016</c:v>
                </c:pt>
                <c:pt idx="4">
                  <c:v>T4 2017</c:v>
                </c:pt>
                <c:pt idx="5">
                  <c:v>T4 2018</c:v>
                </c:pt>
                <c:pt idx="6">
                  <c:v>T4 2019</c:v>
                </c:pt>
                <c:pt idx="7">
                  <c:v>T4 2020</c:v>
                </c:pt>
                <c:pt idx="8">
                  <c:v>T4 2021</c:v>
                </c:pt>
                <c:pt idx="9">
                  <c:v>T4 2022</c:v>
                </c:pt>
                <c:pt idx="10">
                  <c:v>T4 2023</c:v>
                </c:pt>
              </c:strCache>
            </c:strRef>
          </c:cat>
          <c:val>
            <c:numRef>
              <c:f>'GRAPHIQUES ANN (données)'!$BE$3:$BE$13</c:f>
              <c:numCache>
                <c:formatCode>0.0</c:formatCode>
                <c:ptCount val="11"/>
                <c:pt idx="0">
                  <c:v>13.617463617463631</c:v>
                </c:pt>
                <c:pt idx="1">
                  <c:v>12.202653247941431</c:v>
                </c:pt>
                <c:pt idx="2">
                  <c:v>14.493935378656619</c:v>
                </c:pt>
                <c:pt idx="3">
                  <c:v>0.49853111368289849</c:v>
                </c:pt>
                <c:pt idx="4">
                  <c:v>7.4054389228452422</c:v>
                </c:pt>
                <c:pt idx="5">
                  <c:v>6.2515463917525826</c:v>
                </c:pt>
                <c:pt idx="6">
                  <c:v>-3.648218582628282</c:v>
                </c:pt>
                <c:pt idx="7">
                  <c:v>6.2273423024248986</c:v>
                </c:pt>
                <c:pt idx="8">
                  <c:v>-11.603215531624445</c:v>
                </c:pt>
                <c:pt idx="9">
                  <c:v>-16.446465339739202</c:v>
                </c:pt>
                <c:pt idx="10">
                  <c:v>-0.40045179176506629</c:v>
                </c:pt>
              </c:numCache>
            </c:numRef>
          </c:val>
          <c:extLst>
            <c:ext xmlns:c16="http://schemas.microsoft.com/office/drawing/2014/chart" uri="{C3380CC4-5D6E-409C-BE32-E72D297353CC}">
              <c16:uniqueId val="{00000001-0659-45A8-B039-0C975993541B}"/>
            </c:ext>
          </c:extLst>
        </c:ser>
        <c:dLbls>
          <c:showLegendKey val="0"/>
          <c:showVal val="0"/>
          <c:showCatName val="0"/>
          <c:showSerName val="0"/>
          <c:showPercent val="0"/>
          <c:showBubbleSize val="0"/>
        </c:dLbls>
        <c:gapWidth val="150"/>
        <c:axId val="176708608"/>
        <c:axId val="176710400"/>
      </c:barChart>
      <c:catAx>
        <c:axId val="1767086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6710400"/>
        <c:crosses val="autoZero"/>
        <c:auto val="0"/>
        <c:lblAlgn val="ctr"/>
        <c:lblOffset val="100"/>
        <c:tickLblSkip val="1"/>
        <c:tickMarkSkip val="1"/>
        <c:noMultiLvlLbl val="0"/>
      </c:catAx>
      <c:valAx>
        <c:axId val="176710400"/>
        <c:scaling>
          <c:orientation val="minMax"/>
          <c:max val="15"/>
          <c:min val="-18"/>
        </c:scaling>
        <c:delete val="0"/>
        <c:axPos val="l"/>
        <c:majorGridlines>
          <c:spPr>
            <a:ln>
              <a:prstDash val="sysDash"/>
            </a:ln>
          </c:spPr>
        </c:majorGridlines>
        <c:numFmt formatCode="[Blue][&lt;0]\-&quot;&quot;0&quot;&quot;;[Red][&gt;0]\+&quot;&quot;0&quot;&quot;;0" sourceLinked="0"/>
        <c:majorTickMark val="out"/>
        <c:minorTickMark val="none"/>
        <c:tickLblPos val="nextTo"/>
        <c:crossAx val="176708608"/>
        <c:crosses val="autoZero"/>
        <c:crossBetween val="between"/>
        <c:majorUnit val="3"/>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RSA!$AV$40:$AV$83</c:f>
              <c:numCache>
                <c:formatCode>0.0</c:formatCode>
                <c:ptCount val="44"/>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101.0859447719516</c:v>
                </c:pt>
                <c:pt idx="40">
                  <c:v>99.968973006515668</c:v>
                </c:pt>
                <c:pt idx="41">
                  <c:v>98.603785293205092</c:v>
                </c:pt>
                <c:pt idx="42">
                  <c:v>98.107353397455782</c:v>
                </c:pt>
                <c:pt idx="43">
                  <c:v>98.169407384424446</c:v>
                </c:pt>
              </c:numCache>
            </c:numRef>
          </c:val>
          <c:smooth val="0"/>
          <c:extLst>
            <c:ext xmlns:c16="http://schemas.microsoft.com/office/drawing/2014/chart" uri="{C3380CC4-5D6E-409C-BE32-E72D297353CC}">
              <c16:uniqueId val="{00000000-93C9-413D-9094-03F879A6E88F}"/>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ASS!$AV$40:$AV$82</c:f>
              <c:numCache>
                <c:formatCode>0.0</c:formatCode>
                <c:ptCount val="43"/>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71.014492753623188</c:v>
                </c:pt>
                <c:pt idx="39">
                  <c:v>69.979296066252587</c:v>
                </c:pt>
                <c:pt idx="40">
                  <c:v>68.530020703933744</c:v>
                </c:pt>
                <c:pt idx="41">
                  <c:v>69.772256728778473</c:v>
                </c:pt>
                <c:pt idx="42">
                  <c:v>69.565217391304344</c:v>
                </c:pt>
              </c:numCache>
            </c:numRef>
          </c:val>
          <c:smooth val="0"/>
          <c:extLst>
            <c:ext xmlns:c16="http://schemas.microsoft.com/office/drawing/2014/chart" uri="{C3380CC4-5D6E-409C-BE32-E72D297353CC}">
              <c16:uniqueId val="{00000001-93C9-413D-9094-03F879A6E88F}"/>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AAH!$AV$40:$AV$83</c:f>
              <c:numCache>
                <c:formatCode>0.0</c:formatCode>
                <c:ptCount val="44"/>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107.24489795918369</c:v>
                </c:pt>
                <c:pt idx="34">
                  <c:v>107.34693877551021</c:v>
                </c:pt>
                <c:pt idx="35">
                  <c:v>105.66326530612244</c:v>
                </c:pt>
                <c:pt idx="36">
                  <c:v>105.71428571428572</c:v>
                </c:pt>
                <c:pt idx="37">
                  <c:v>105.76530612244899</c:v>
                </c:pt>
                <c:pt idx="38">
                  <c:v>107.24489795918369</c:v>
                </c:pt>
                <c:pt idx="39">
                  <c:v>108.62244897959184</c:v>
                </c:pt>
                <c:pt idx="40">
                  <c:v>108.41836734693877</c:v>
                </c:pt>
                <c:pt idx="41">
                  <c:v>108.11224489795919</c:v>
                </c:pt>
                <c:pt idx="42">
                  <c:v>108.31632653061224</c:v>
                </c:pt>
                <c:pt idx="43">
                  <c:v>107.9591836734694</c:v>
                </c:pt>
              </c:numCache>
            </c:numRef>
          </c:val>
          <c:smooth val="0"/>
          <c:extLst>
            <c:ext xmlns:c16="http://schemas.microsoft.com/office/drawing/2014/chart" uri="{C3380CC4-5D6E-409C-BE32-E72D297353CC}">
              <c16:uniqueId val="{00000002-93C9-413D-9094-03F879A6E88F}"/>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numCache>
            </c:numRef>
          </c:cat>
          <c:val>
            <c:numRef>
              <c:f>PA!$AV$40:$AV$83</c:f>
              <c:numCache>
                <c:formatCode>0.0</c:formatCode>
                <c:ptCount val="44"/>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105.9936491135221</c:v>
                </c:pt>
                <c:pt idx="40">
                  <c:v>106.16565228896533</c:v>
                </c:pt>
                <c:pt idx="41">
                  <c:v>105.06747816882773</c:v>
                </c:pt>
                <c:pt idx="42">
                  <c:v>106.27150039693041</c:v>
                </c:pt>
                <c:pt idx="43">
                  <c:v>106.86689600423391</c:v>
                </c:pt>
              </c:numCache>
            </c:numRef>
          </c:val>
          <c:smooth val="0"/>
          <c:extLst>
            <c:ext xmlns:c16="http://schemas.microsoft.com/office/drawing/2014/chart" uri="{C3380CC4-5D6E-409C-BE32-E72D297353CC}">
              <c16:uniqueId val="{00000003-93C9-413D-9094-03F879A6E88F}"/>
            </c:ext>
          </c:extLst>
        </c:ser>
        <c:dLbls>
          <c:showLegendKey val="0"/>
          <c:showVal val="0"/>
          <c:showCatName val="0"/>
          <c:showSerName val="0"/>
          <c:showPercent val="0"/>
          <c:showBubbleSize val="0"/>
        </c:dLbls>
        <c:smooth val="0"/>
        <c:axId val="231151872"/>
        <c:axId val="231161856"/>
      </c:lineChart>
      <c:dateAx>
        <c:axId val="231151872"/>
        <c:scaling>
          <c:orientation val="minMax"/>
          <c:max val="45170"/>
        </c:scaling>
        <c:delete val="0"/>
        <c:axPos val="b"/>
        <c:numFmt formatCode="mmm\-yy" sourceLinked="1"/>
        <c:majorTickMark val="out"/>
        <c:minorTickMark val="none"/>
        <c:tickLblPos val="low"/>
        <c:spPr>
          <a:ln w="19050"/>
        </c:spPr>
        <c:txPr>
          <a:bodyPr/>
          <a:lstStyle/>
          <a:p>
            <a:pPr>
              <a:defRPr sz="660" baseline="0"/>
            </a:pPr>
            <a:endParaRPr lang="fr-FR"/>
          </a:p>
        </c:txPr>
        <c:crossAx val="231161856"/>
        <c:crossesAt val="100"/>
        <c:auto val="1"/>
        <c:lblOffset val="100"/>
        <c:baseTimeUnit val="months"/>
      </c:dateAx>
      <c:valAx>
        <c:axId val="231161856"/>
        <c:scaling>
          <c:orientation val="minMax"/>
          <c:max val="112"/>
          <c:min val="68"/>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8153835170603675"/>
          <c:y val="0.67666379746992777"/>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Graph3'!$A$10:$B$58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lvl>
              </c:multiLvlStrCache>
            </c:multiLvlStrRef>
          </c:cat>
          <c:val>
            <c:numRef>
              <c:f>'Données Graph3'!$S$10:$S$53</c:f>
              <c:numCache>
                <c:formatCode>#,##0</c:formatCode>
                <c:ptCount val="44"/>
                <c:pt idx="0">
                  <c:v>353.60561696445802</c:v>
                </c:pt>
                <c:pt idx="1">
                  <c:v>-525.24314281786792</c:v>
                </c:pt>
                <c:pt idx="2">
                  <c:v>1245.0471843497944</c:v>
                </c:pt>
                <c:pt idx="3">
                  <c:v>-266.9634627289488</c:v>
                </c:pt>
                <c:pt idx="4">
                  <c:v>823.6090876525268</c:v>
                </c:pt>
                <c:pt idx="5">
                  <c:v>-616.81158916116692</c:v>
                </c:pt>
                <c:pt idx="6">
                  <c:v>-262.35418519133236</c:v>
                </c:pt>
                <c:pt idx="7">
                  <c:v>-274.76010443788255</c:v>
                </c:pt>
                <c:pt idx="8">
                  <c:v>-1040.4064308817033</c:v>
                </c:pt>
                <c:pt idx="9">
                  <c:v>713.89328716666205</c:v>
                </c:pt>
                <c:pt idx="10">
                  <c:v>740.31309524225071</c:v>
                </c:pt>
                <c:pt idx="11">
                  <c:v>737.98612451337976</c:v>
                </c:pt>
                <c:pt idx="12">
                  <c:v>1056.5828472860157</c:v>
                </c:pt>
                <c:pt idx="13">
                  <c:v>780.6497264688951</c:v>
                </c:pt>
                <c:pt idx="14">
                  <c:v>-614.60091864323476</c:v>
                </c:pt>
                <c:pt idx="15">
                  <c:v>-708.58197994134389</c:v>
                </c:pt>
                <c:pt idx="16">
                  <c:v>1674.5819169044262</c:v>
                </c:pt>
                <c:pt idx="17">
                  <c:v>1162.12649256445</c:v>
                </c:pt>
                <c:pt idx="18">
                  <c:v>223.27351509570144</c:v>
                </c:pt>
                <c:pt idx="19">
                  <c:v>1095.0363181119901</c:v>
                </c:pt>
                <c:pt idx="20">
                  <c:v>2451.0291048649233</c:v>
                </c:pt>
                <c:pt idx="21">
                  <c:v>-1715.2229963034042</c:v>
                </c:pt>
                <c:pt idx="22">
                  <c:v>-186.88438505813247</c:v>
                </c:pt>
                <c:pt idx="23">
                  <c:v>750.42090484779328</c:v>
                </c:pt>
                <c:pt idx="24">
                  <c:v>2162.6657313710311</c:v>
                </c:pt>
                <c:pt idx="25">
                  <c:v>1713.6001503689331</c:v>
                </c:pt>
                <c:pt idx="26">
                  <c:v>1885.4094913859735</c:v>
                </c:pt>
                <c:pt idx="27">
                  <c:v>1959.9974393594894</c:v>
                </c:pt>
                <c:pt idx="28">
                  <c:v>-2778.6986512771109</c:v>
                </c:pt>
                <c:pt idx="29">
                  <c:v>-6149.8221543770633</c:v>
                </c:pt>
                <c:pt idx="30">
                  <c:v>7535.90514067607</c:v>
                </c:pt>
                <c:pt idx="31">
                  <c:v>1496.3710080256569</c:v>
                </c:pt>
                <c:pt idx="32">
                  <c:v>2652.6382008327637</c:v>
                </c:pt>
                <c:pt idx="33">
                  <c:v>5667.4349611046491</c:v>
                </c:pt>
                <c:pt idx="34">
                  <c:v>3554.0615490526543</c:v>
                </c:pt>
                <c:pt idx="35">
                  <c:v>1808.8018528081011</c:v>
                </c:pt>
                <c:pt idx="36">
                  <c:v>-128.05290489143226</c:v>
                </c:pt>
                <c:pt idx="37">
                  <c:v>1604.4295633889851</c:v>
                </c:pt>
                <c:pt idx="38">
                  <c:v>1467.8772713470389</c:v>
                </c:pt>
                <c:pt idx="39">
                  <c:v>1848.2768396263709</c:v>
                </c:pt>
                <c:pt idx="40">
                  <c:v>952.51068144681631</c:v>
                </c:pt>
                <c:pt idx="41">
                  <c:v>-724.7582427780726</c:v>
                </c:pt>
                <c:pt idx="42">
                  <c:v>1518.87280622666</c:v>
                </c:pt>
                <c:pt idx="43">
                  <c:v>655.64634918578668</c:v>
                </c:pt>
              </c:numCache>
            </c:numRef>
          </c:val>
          <c:extLst>
            <c:ext xmlns:c16="http://schemas.microsoft.com/office/drawing/2014/chart" uri="{C3380CC4-5D6E-409C-BE32-E72D297353CC}">
              <c16:uniqueId val="{00000000-D094-46BE-B073-C1EB908748F1}"/>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Graph3'!$A$10:$B$58</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lvl>
              </c:multiLvlStrCache>
            </c:multiLvlStrRef>
          </c:cat>
          <c:val>
            <c:numRef>
              <c:f>'Données Graph3'!$T$10:$T$53</c:f>
              <c:numCache>
                <c:formatCode>#,##0</c:formatCode>
                <c:ptCount val="44"/>
                <c:pt idx="0">
                  <c:v>50.02839037800004</c:v>
                </c:pt>
                <c:pt idx="1">
                  <c:v>-68.299902473000657</c:v>
                </c:pt>
                <c:pt idx="2">
                  <c:v>-69.536042297999302</c:v>
                </c:pt>
                <c:pt idx="3">
                  <c:v>10.75847140399992</c:v>
                </c:pt>
                <c:pt idx="4">
                  <c:v>174.76088580100122</c:v>
                </c:pt>
                <c:pt idx="5">
                  <c:v>-367.39441306100161</c:v>
                </c:pt>
                <c:pt idx="6">
                  <c:v>-26.479209282999363</c:v>
                </c:pt>
                <c:pt idx="7">
                  <c:v>423.04317282000011</c:v>
                </c:pt>
                <c:pt idx="8">
                  <c:v>-593.848137124</c:v>
                </c:pt>
                <c:pt idx="9">
                  <c:v>1040.7319613790009</c:v>
                </c:pt>
                <c:pt idx="10">
                  <c:v>-666.4509851820012</c:v>
                </c:pt>
                <c:pt idx="11">
                  <c:v>264.62246008000056</c:v>
                </c:pt>
                <c:pt idx="12">
                  <c:v>437.43906840199907</c:v>
                </c:pt>
                <c:pt idx="13">
                  <c:v>373.56509089600058</c:v>
                </c:pt>
                <c:pt idx="14">
                  <c:v>-6.6166878359999828</c:v>
                </c:pt>
                <c:pt idx="15">
                  <c:v>802.74691888999951</c:v>
                </c:pt>
                <c:pt idx="16">
                  <c:v>291.75175914900046</c:v>
                </c:pt>
                <c:pt idx="17">
                  <c:v>160.413677818</c:v>
                </c:pt>
                <c:pt idx="18">
                  <c:v>350.2793590729998</c:v>
                </c:pt>
                <c:pt idx="19">
                  <c:v>-9.3939302649996534</c:v>
                </c:pt>
                <c:pt idx="20">
                  <c:v>40.179414561999693</c:v>
                </c:pt>
                <c:pt idx="21">
                  <c:v>-23.494667355999809</c:v>
                </c:pt>
                <c:pt idx="22">
                  <c:v>-109.59680411600038</c:v>
                </c:pt>
                <c:pt idx="23">
                  <c:v>33.441496511999503</c:v>
                </c:pt>
                <c:pt idx="24">
                  <c:v>348.14008557000125</c:v>
                </c:pt>
                <c:pt idx="25">
                  <c:v>-298.14785624500018</c:v>
                </c:pt>
                <c:pt idx="26">
                  <c:v>244.75687507899966</c:v>
                </c:pt>
                <c:pt idx="27">
                  <c:v>-142.50722930599932</c:v>
                </c:pt>
                <c:pt idx="28">
                  <c:v>-2729.600659277</c:v>
                </c:pt>
                <c:pt idx="29">
                  <c:v>1955.432419370999</c:v>
                </c:pt>
                <c:pt idx="30">
                  <c:v>801.95533372099908</c:v>
                </c:pt>
                <c:pt idx="31">
                  <c:v>507.91030868600046</c:v>
                </c:pt>
                <c:pt idx="32">
                  <c:v>63.343205033000231</c:v>
                </c:pt>
                <c:pt idx="33">
                  <c:v>111.57126351000079</c:v>
                </c:pt>
                <c:pt idx="34">
                  <c:v>573.48966174399993</c:v>
                </c:pt>
                <c:pt idx="35">
                  <c:v>-163.43409718200019</c:v>
                </c:pt>
                <c:pt idx="36">
                  <c:v>-177.77522495999983</c:v>
                </c:pt>
                <c:pt idx="37">
                  <c:v>78.110426891998941</c:v>
                </c:pt>
                <c:pt idx="38">
                  <c:v>142.93906121200143</c:v>
                </c:pt>
                <c:pt idx="39">
                  <c:v>-103.19340821600053</c:v>
                </c:pt>
                <c:pt idx="40">
                  <c:v>-14.727967825000633</c:v>
                </c:pt>
                <c:pt idx="41">
                  <c:v>-311.87329851899995</c:v>
                </c:pt>
                <c:pt idx="42">
                  <c:v>192.72645188200113</c:v>
                </c:pt>
                <c:pt idx="43">
                  <c:v>118.12710122999943</c:v>
                </c:pt>
              </c:numCache>
            </c:numRef>
          </c:val>
          <c:extLst>
            <c:ext xmlns:c16="http://schemas.microsoft.com/office/drawing/2014/chart" uri="{C3380CC4-5D6E-409C-BE32-E72D297353CC}">
              <c16:uniqueId val="{00000001-D094-46BE-B073-C1EB908748F1}"/>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Graph3'!$R$10:$R$53</c:f>
              <c:numCache>
                <c:formatCode>#,##0</c:formatCode>
                <c:ptCount val="44"/>
                <c:pt idx="0">
                  <c:v>403.63400734245079</c:v>
                </c:pt>
                <c:pt idx="1">
                  <c:v>-593.54304529086221</c:v>
                </c:pt>
                <c:pt idx="2">
                  <c:v>1175.5111420517787</c:v>
                </c:pt>
                <c:pt idx="3">
                  <c:v>-256.20499132492114</c:v>
                </c:pt>
                <c:pt idx="4">
                  <c:v>998.36997345351847</c:v>
                </c:pt>
                <c:pt idx="5">
                  <c:v>-984.20600222219946</c:v>
                </c:pt>
                <c:pt idx="6">
                  <c:v>-288.83339447429171</c:v>
                </c:pt>
                <c:pt idx="7">
                  <c:v>148.28306838206481</c:v>
                </c:pt>
                <c:pt idx="8">
                  <c:v>-1634.2545680056792</c:v>
                </c:pt>
                <c:pt idx="9">
                  <c:v>1754.6252485456644</c:v>
                </c:pt>
                <c:pt idx="10">
                  <c:v>73.862110060232226</c:v>
                </c:pt>
                <c:pt idx="11">
                  <c:v>1002.6085845933994</c:v>
                </c:pt>
                <c:pt idx="12">
                  <c:v>1494.0219156880048</c:v>
                </c:pt>
                <c:pt idx="13">
                  <c:v>1154.214817364933</c:v>
                </c:pt>
                <c:pt idx="14">
                  <c:v>-621.21760647924384</c:v>
                </c:pt>
                <c:pt idx="15">
                  <c:v>94.164938948641066</c:v>
                </c:pt>
                <c:pt idx="16">
                  <c:v>1966.3336760534439</c:v>
                </c:pt>
                <c:pt idx="17">
                  <c:v>1322.5401703824173</c:v>
                </c:pt>
                <c:pt idx="18">
                  <c:v>573.55287416873034</c:v>
                </c:pt>
                <c:pt idx="19">
                  <c:v>1085.6423878469504</c:v>
                </c:pt>
                <c:pt idx="20">
                  <c:v>2491.2085194269312</c:v>
                </c:pt>
                <c:pt idx="21">
                  <c:v>-1738.7176636593649</c:v>
                </c:pt>
                <c:pt idx="22">
                  <c:v>-296.48118917417014</c:v>
                </c:pt>
                <c:pt idx="23">
                  <c:v>783.86240135983098</c:v>
                </c:pt>
                <c:pt idx="24">
                  <c:v>2510.8058169410215</c:v>
                </c:pt>
                <c:pt idx="25">
                  <c:v>1415.4522941239411</c:v>
                </c:pt>
                <c:pt idx="26">
                  <c:v>2130.1663664649241</c:v>
                </c:pt>
                <c:pt idx="27">
                  <c:v>1817.490210053511</c:v>
                </c:pt>
                <c:pt idx="28">
                  <c:v>-5508.29931055411</c:v>
                </c:pt>
                <c:pt idx="29">
                  <c:v>-4194.389735006087</c:v>
                </c:pt>
                <c:pt idx="30">
                  <c:v>8337.8604743970791</c:v>
                </c:pt>
                <c:pt idx="31">
                  <c:v>2004.2813167116838</c:v>
                </c:pt>
                <c:pt idx="32">
                  <c:v>2715.9814058657503</c:v>
                </c:pt>
                <c:pt idx="33">
                  <c:v>5779.0062246146263</c:v>
                </c:pt>
                <c:pt idx="34">
                  <c:v>4127.5512107966933</c:v>
                </c:pt>
                <c:pt idx="35">
                  <c:v>1645.3677556260955</c:v>
                </c:pt>
                <c:pt idx="36">
                  <c:v>-305.82812985143391</c:v>
                </c:pt>
                <c:pt idx="37">
                  <c:v>1682.5399902809877</c:v>
                </c:pt>
                <c:pt idx="38">
                  <c:v>1610.8163325590431</c:v>
                </c:pt>
                <c:pt idx="39">
                  <c:v>1745.0834314103704</c:v>
                </c:pt>
                <c:pt idx="40">
                  <c:v>937.78271362179657</c:v>
                </c:pt>
                <c:pt idx="41">
                  <c:v>-1036.6315412970725</c:v>
                </c:pt>
                <c:pt idx="42">
                  <c:v>1711.5992581086466</c:v>
                </c:pt>
                <c:pt idx="43">
                  <c:v>773.7734504158143</c:v>
                </c:pt>
              </c:numCache>
            </c:numRef>
          </c:val>
          <c:smooth val="0"/>
          <c:extLst>
            <c:ext xmlns:c16="http://schemas.microsoft.com/office/drawing/2014/chart" uri="{C3380CC4-5D6E-409C-BE32-E72D297353CC}">
              <c16:uniqueId val="{00000002-D094-46BE-B073-C1EB908748F1}"/>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2"/>
                <c:pt idx="0">
                  <c:v>Construction </c:v>
                </c:pt>
              </c:strCache>
            </c:strRef>
          </c:tx>
          <c:spPr>
            <a:ln w="28575">
              <a:solidFill>
                <a:srgbClr val="00B050"/>
              </a:solidFill>
              <a:prstDash val="solid"/>
            </a:ln>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2'!$AN$10:$AN$53</c:f>
              <c:numCache>
                <c:formatCode>#\ ##0.0</c:formatCode>
                <c:ptCount val="44"/>
                <c:pt idx="0">
                  <c:v>100</c:v>
                </c:pt>
                <c:pt idx="1">
                  <c:v>100.6151809935275</c:v>
                </c:pt>
                <c:pt idx="2">
                  <c:v>100.02899100604618</c:v>
                </c:pt>
                <c:pt idx="3">
                  <c:v>98.853948329614141</c:v>
                </c:pt>
                <c:pt idx="4">
                  <c:v>98.824846009373573</c:v>
                </c:pt>
                <c:pt idx="5">
                  <c:v>96.679147895985736</c:v>
                </c:pt>
                <c:pt idx="6">
                  <c:v>95.695597107895296</c:v>
                </c:pt>
                <c:pt idx="7">
                  <c:v>95.583900292961204</c:v>
                </c:pt>
                <c:pt idx="8">
                  <c:v>92.832872445435441</c:v>
                </c:pt>
                <c:pt idx="9">
                  <c:v>93.232531328644825</c:v>
                </c:pt>
                <c:pt idx="10">
                  <c:v>91.333305379267642</c:v>
                </c:pt>
                <c:pt idx="11">
                  <c:v>91.28844489645796</c:v>
                </c:pt>
                <c:pt idx="12">
                  <c:v>91.375352180046747</c:v>
                </c:pt>
                <c:pt idx="13">
                  <c:v>92.037109457700438</c:v>
                </c:pt>
                <c:pt idx="14">
                  <c:v>92.638116714077128</c:v>
                </c:pt>
                <c:pt idx="15">
                  <c:v>94.395834055798559</c:v>
                </c:pt>
                <c:pt idx="16">
                  <c:v>95.946706042210195</c:v>
                </c:pt>
                <c:pt idx="17">
                  <c:v>96.491867808427344</c:v>
                </c:pt>
                <c:pt idx="18">
                  <c:v>97.998826275309113</c:v>
                </c:pt>
                <c:pt idx="19">
                  <c:v>98.706945349992182</c:v>
                </c:pt>
                <c:pt idx="20">
                  <c:v>98.944288427468095</c:v>
                </c:pt>
                <c:pt idx="21">
                  <c:v>99.759447674533249</c:v>
                </c:pt>
                <c:pt idx="22">
                  <c:v>100.68909448094634</c:v>
                </c:pt>
                <c:pt idx="23">
                  <c:v>100.13442673070779</c:v>
                </c:pt>
                <c:pt idx="24">
                  <c:v>102.95953157782574</c:v>
                </c:pt>
                <c:pt idx="25">
                  <c:v>103.19512902009387</c:v>
                </c:pt>
                <c:pt idx="26">
                  <c:v>104.65182746354529</c:v>
                </c:pt>
                <c:pt idx="27">
                  <c:v>105.16166045529161</c:v>
                </c:pt>
                <c:pt idx="28">
                  <c:v>97.412900487406574</c:v>
                </c:pt>
                <c:pt idx="29">
                  <c:v>104.48016230212764</c:v>
                </c:pt>
                <c:pt idx="30">
                  <c:v>107.37890224563438</c:v>
                </c:pt>
                <c:pt idx="31">
                  <c:v>109.95137356668334</c:v>
                </c:pt>
                <c:pt idx="32">
                  <c:v>111.16966107234522</c:v>
                </c:pt>
                <c:pt idx="33">
                  <c:v>113.24730772362641</c:v>
                </c:pt>
                <c:pt idx="34">
                  <c:v>113.38935612732213</c:v>
                </c:pt>
                <c:pt idx="35">
                  <c:v>113.34827213957759</c:v>
                </c:pt>
                <c:pt idx="36">
                  <c:v>113.3432115366825</c:v>
                </c:pt>
                <c:pt idx="37">
                  <c:v>113.55379303467303</c:v>
                </c:pt>
                <c:pt idx="38">
                  <c:v>114.39797510867507</c:v>
                </c:pt>
                <c:pt idx="39">
                  <c:v>114.69073527979705</c:v>
                </c:pt>
                <c:pt idx="40">
                  <c:v>114.1376793372344</c:v>
                </c:pt>
                <c:pt idx="41">
                  <c:v>112.4506653623372</c:v>
                </c:pt>
                <c:pt idx="42">
                  <c:v>113.16993536981464</c:v>
                </c:pt>
                <c:pt idx="43">
                  <c:v>112.76739764066063</c:v>
                </c:pt>
              </c:numCache>
            </c:numRef>
          </c:val>
          <c:smooth val="0"/>
          <c:extLst>
            <c:ext xmlns:c16="http://schemas.microsoft.com/office/drawing/2014/chart" uri="{C3380CC4-5D6E-409C-BE32-E72D297353CC}">
              <c16:uniqueId val="{00000000-6B06-4AD3-A787-51BDBDA7F927}"/>
            </c:ext>
          </c:extLst>
        </c:ser>
        <c:ser>
          <c:idx val="1"/>
          <c:order val="1"/>
          <c:tx>
            <c:strRef>
              <c:f>'Données graph 1 et 2'!$AM$8:$AM$9</c:f>
              <c:strCache>
                <c:ptCount val="2"/>
                <c:pt idx="0">
                  <c:v>Industrie </c:v>
                </c:pt>
              </c:strCache>
            </c:strRef>
          </c:tx>
          <c:spPr>
            <a:ln w="28575">
              <a:solidFill>
                <a:srgbClr val="0070C0"/>
              </a:solidFill>
              <a:prstDash val="solid"/>
            </a:ln>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2'!$AM$10:$AM$53</c:f>
              <c:numCache>
                <c:formatCode>#\ ##0.0</c:formatCode>
                <c:ptCount val="44"/>
                <c:pt idx="0">
                  <c:v>100</c:v>
                </c:pt>
                <c:pt idx="1">
                  <c:v>99.878240910682464</c:v>
                </c:pt>
                <c:pt idx="2">
                  <c:v>99.500313411006175</c:v>
                </c:pt>
                <c:pt idx="3">
                  <c:v>100.20777147303981</c:v>
                </c:pt>
                <c:pt idx="4">
                  <c:v>100.13447580561564</c:v>
                </c:pt>
                <c:pt idx="5">
                  <c:v>99.489665269166252</c:v>
                </c:pt>
                <c:pt idx="6">
                  <c:v>99.599081838495792</c:v>
                </c:pt>
                <c:pt idx="7">
                  <c:v>99.956221352390941</c:v>
                </c:pt>
                <c:pt idx="8">
                  <c:v>98.579829023012138</c:v>
                </c:pt>
                <c:pt idx="9">
                  <c:v>99.521732182971164</c:v>
                </c:pt>
                <c:pt idx="10">
                  <c:v>98.625286402809536</c:v>
                </c:pt>
                <c:pt idx="11">
                  <c:v>98.566414690711852</c:v>
                </c:pt>
                <c:pt idx="12">
                  <c:v>98.868644155455968</c:v>
                </c:pt>
                <c:pt idx="13">
                  <c:v>98.589294427180249</c:v>
                </c:pt>
                <c:pt idx="14">
                  <c:v>98.416164055748055</c:v>
                </c:pt>
                <c:pt idx="15">
                  <c:v>98.757047640302602</c:v>
                </c:pt>
                <c:pt idx="16">
                  <c:v>98.871265057795839</c:v>
                </c:pt>
                <c:pt idx="17">
                  <c:v>99.610042079016253</c:v>
                </c:pt>
                <c:pt idx="18">
                  <c:v>100.13282880119053</c:v>
                </c:pt>
                <c:pt idx="19">
                  <c:v>101.02144289769439</c:v>
                </c:pt>
                <c:pt idx="20">
                  <c:v>101.63156039999957</c:v>
                </c:pt>
                <c:pt idx="21">
                  <c:v>102.3523473304919</c:v>
                </c:pt>
                <c:pt idx="22">
                  <c:v>102.78380750720369</c:v>
                </c:pt>
                <c:pt idx="23">
                  <c:v>103.7924119514614</c:v>
                </c:pt>
                <c:pt idx="24">
                  <c:v>104.24506001277429</c:v>
                </c:pt>
                <c:pt idx="25">
                  <c:v>104.93770484796146</c:v>
                </c:pt>
                <c:pt idx="26">
                  <c:v>105.97885336394013</c:v>
                </c:pt>
                <c:pt idx="27">
                  <c:v>107.03040751094225</c:v>
                </c:pt>
                <c:pt idx="28">
                  <c:v>103.83243651108995</c:v>
                </c:pt>
                <c:pt idx="29">
                  <c:v>105.97173724146769</c:v>
                </c:pt>
                <c:pt idx="30">
                  <c:v>108.09746232237003</c:v>
                </c:pt>
                <c:pt idx="31">
                  <c:v>109.08757555065354</c:v>
                </c:pt>
                <c:pt idx="32">
                  <c:v>110.98439936655997</c:v>
                </c:pt>
                <c:pt idx="33">
                  <c:v>111.95332884481859</c:v>
                </c:pt>
                <c:pt idx="34">
                  <c:v>113.48189902033263</c:v>
                </c:pt>
                <c:pt idx="35">
                  <c:v>114.353581342685</c:v>
                </c:pt>
                <c:pt idx="36">
                  <c:v>114.37913463692342</c:v>
                </c:pt>
                <c:pt idx="37">
                  <c:v>114.61810247940323</c:v>
                </c:pt>
                <c:pt idx="38">
                  <c:v>115.24639776914032</c:v>
                </c:pt>
                <c:pt idx="39">
                  <c:v>116.22178804727035</c:v>
                </c:pt>
                <c:pt idx="40">
                  <c:v>117.08184846256084</c:v>
                </c:pt>
                <c:pt idx="41">
                  <c:v>117.53475662052249</c:v>
                </c:pt>
                <c:pt idx="42">
                  <c:v>118.32721686582008</c:v>
                </c:pt>
                <c:pt idx="43">
                  <c:v>118.96923588502115</c:v>
                </c:pt>
              </c:numCache>
            </c:numRef>
          </c:val>
          <c:smooth val="0"/>
          <c:extLst>
            <c:ext xmlns:c16="http://schemas.microsoft.com/office/drawing/2014/chart" uri="{C3380CC4-5D6E-409C-BE32-E72D297353CC}">
              <c16:uniqueId val="{00000001-6B06-4AD3-A787-51BDBDA7F927}"/>
            </c:ext>
          </c:extLst>
        </c:ser>
        <c:ser>
          <c:idx val="2"/>
          <c:order val="2"/>
          <c:tx>
            <c:strRef>
              <c:f>'Données graph 1 et 2'!$AO$8:$AO$9</c:f>
              <c:strCache>
                <c:ptCount val="2"/>
                <c:pt idx="0">
                  <c:v>Tertiaire marchand </c:v>
                </c:pt>
              </c:strCache>
            </c:strRef>
          </c:tx>
          <c:spPr>
            <a:ln w="28575">
              <a:solidFill>
                <a:srgbClr val="FF0000"/>
              </a:solidFill>
            </a:ln>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2'!$AO$10:$AO$53</c:f>
              <c:numCache>
                <c:formatCode>#\ ##0.0</c:formatCode>
                <c:ptCount val="44"/>
                <c:pt idx="0">
                  <c:v>100</c:v>
                </c:pt>
                <c:pt idx="1">
                  <c:v>99.53605722990774</c:v>
                </c:pt>
                <c:pt idx="2">
                  <c:v>99.344390684651032</c:v>
                </c:pt>
                <c:pt idx="3">
                  <c:v>99.716105296847886</c:v>
                </c:pt>
                <c:pt idx="4">
                  <c:v>99.710399834395972</c:v>
                </c:pt>
                <c:pt idx="5">
                  <c:v>99.956271971838945</c:v>
                </c:pt>
                <c:pt idx="6">
                  <c:v>99.884404162767069</c:v>
                </c:pt>
                <c:pt idx="7">
                  <c:v>99.96534458797818</c:v>
                </c:pt>
                <c:pt idx="8">
                  <c:v>99.807734435532566</c:v>
                </c:pt>
                <c:pt idx="9">
                  <c:v>100.48639877101047</c:v>
                </c:pt>
                <c:pt idx="10">
                  <c:v>100.64720827559776</c:v>
                </c:pt>
                <c:pt idx="11">
                  <c:v>101.04834799932651</c:v>
                </c:pt>
                <c:pt idx="12">
                  <c:v>101.8977546153443</c:v>
                </c:pt>
                <c:pt idx="13">
                  <c:v>102.34131356053867</c:v>
                </c:pt>
                <c:pt idx="14">
                  <c:v>102.03098134516293</c:v>
                </c:pt>
                <c:pt idx="15">
                  <c:v>101.8523643022391</c:v>
                </c:pt>
                <c:pt idx="16">
                  <c:v>102.44989175569718</c:v>
                </c:pt>
                <c:pt idx="17">
                  <c:v>103.23914154368103</c:v>
                </c:pt>
                <c:pt idx="18">
                  <c:v>103.07910907158424</c:v>
                </c:pt>
                <c:pt idx="19">
                  <c:v>104.1321575265541</c:v>
                </c:pt>
                <c:pt idx="20">
                  <c:v>106.06097994817351</c:v>
                </c:pt>
                <c:pt idx="21">
                  <c:v>105.25054046562798</c:v>
                </c:pt>
                <c:pt idx="22">
                  <c:v>105.24823777668996</c:v>
                </c:pt>
                <c:pt idx="23">
                  <c:v>105.42458364357552</c:v>
                </c:pt>
                <c:pt idx="24">
                  <c:v>106.41728555867954</c:v>
                </c:pt>
                <c:pt idx="25">
                  <c:v>106.86493439712532</c:v>
                </c:pt>
                <c:pt idx="26">
                  <c:v>106.9531253010433</c:v>
                </c:pt>
                <c:pt idx="27">
                  <c:v>107.96242153634783</c:v>
                </c:pt>
                <c:pt idx="28">
                  <c:v>106.12658124936041</c:v>
                </c:pt>
                <c:pt idx="29">
                  <c:v>103.04846117501403</c:v>
                </c:pt>
                <c:pt idx="30">
                  <c:v>107.00048186980797</c:v>
                </c:pt>
                <c:pt idx="31">
                  <c:v>107.40243624477297</c:v>
                </c:pt>
                <c:pt idx="32">
                  <c:v>108.29535460104339</c:v>
                </c:pt>
                <c:pt idx="33">
                  <c:v>111.38271462699041</c:v>
                </c:pt>
                <c:pt idx="34">
                  <c:v>113.3071082709213</c:v>
                </c:pt>
                <c:pt idx="35">
                  <c:v>114.45081675523485</c:v>
                </c:pt>
                <c:pt idx="36">
                  <c:v>114.21377152166929</c:v>
                </c:pt>
                <c:pt idx="37">
                  <c:v>115.35663680174663</c:v>
                </c:pt>
                <c:pt idx="38">
                  <c:v>116.18182338291633</c:v>
                </c:pt>
                <c:pt idx="39">
                  <c:v>116.63689223181997</c:v>
                </c:pt>
                <c:pt idx="40">
                  <c:v>117.09019796476126</c:v>
                </c:pt>
                <c:pt idx="41">
                  <c:v>116.68517199577337</c:v>
                </c:pt>
                <c:pt idx="42">
                  <c:v>117.14248206896617</c:v>
                </c:pt>
                <c:pt idx="43">
                  <c:v>117.13673322489804</c:v>
                </c:pt>
              </c:numCache>
            </c:numRef>
          </c:val>
          <c:smooth val="0"/>
          <c:extLst>
            <c:ext xmlns:c16="http://schemas.microsoft.com/office/drawing/2014/chart" uri="{C3380CC4-5D6E-409C-BE32-E72D297353CC}">
              <c16:uniqueId val="{00000002-6B06-4AD3-A787-51BDBDA7F927}"/>
            </c:ext>
          </c:extLst>
        </c:ser>
        <c:ser>
          <c:idx val="3"/>
          <c:order val="3"/>
          <c:tx>
            <c:strRef>
              <c:f>'Données graph 1 et 2'!$AP$8:$AP$9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2'!$AP$10:$AP$53</c:f>
              <c:numCache>
                <c:formatCode>#\ ##0.0</c:formatCode>
                <c:ptCount val="44"/>
                <c:pt idx="0">
                  <c:v>100</c:v>
                </c:pt>
                <c:pt idx="1">
                  <c:v>99.975063036843707</c:v>
                </c:pt>
                <c:pt idx="2">
                  <c:v>100.4703039455356</c:v>
                </c:pt>
                <c:pt idx="3">
                  <c:v>100.61578643678173</c:v>
                </c:pt>
                <c:pt idx="4">
                  <c:v>101.40314203130383</c:v>
                </c:pt>
                <c:pt idx="5">
                  <c:v>100.88735647652736</c:v>
                </c:pt>
                <c:pt idx="6">
                  <c:v>100.4305302008121</c:v>
                </c:pt>
                <c:pt idx="7">
                  <c:v>100.91386904130792</c:v>
                </c:pt>
                <c:pt idx="8">
                  <c:v>100.54493388848269</c:v>
                </c:pt>
                <c:pt idx="9">
                  <c:v>100.88831910886849</c:v>
                </c:pt>
                <c:pt idx="10">
                  <c:v>101.31097841471886</c:v>
                </c:pt>
                <c:pt idx="11">
                  <c:v>101.57757616163261</c:v>
                </c:pt>
                <c:pt idx="12">
                  <c:v>101.69289249198752</c:v>
                </c:pt>
                <c:pt idx="13">
                  <c:v>101.9732720973779</c:v>
                </c:pt>
                <c:pt idx="14">
                  <c:v>101.79788478503653</c:v>
                </c:pt>
                <c:pt idx="15">
                  <c:v>101.60935569031062</c:v>
                </c:pt>
                <c:pt idx="16">
                  <c:v>101.81395171277225</c:v>
                </c:pt>
                <c:pt idx="17">
                  <c:v>101.80663018732035</c:v>
                </c:pt>
                <c:pt idx="18">
                  <c:v>101.77719427370511</c:v>
                </c:pt>
                <c:pt idx="19">
                  <c:v>101.35872392958507</c:v>
                </c:pt>
                <c:pt idx="20">
                  <c:v>100.9869738721098</c:v>
                </c:pt>
                <c:pt idx="21">
                  <c:v>100.31003898871819</c:v>
                </c:pt>
                <c:pt idx="22">
                  <c:v>99.959774045981007</c:v>
                </c:pt>
                <c:pt idx="23">
                  <c:v>100.16317437208026</c:v>
                </c:pt>
                <c:pt idx="24">
                  <c:v>100.41679692392486</c:v>
                </c:pt>
                <c:pt idx="25">
                  <c:v>100.77720947172222</c:v>
                </c:pt>
                <c:pt idx="26">
                  <c:v>101.62528974545357</c:v>
                </c:pt>
                <c:pt idx="27">
                  <c:v>101.79082281664711</c:v>
                </c:pt>
                <c:pt idx="28">
                  <c:v>101.71958513837689</c:v>
                </c:pt>
                <c:pt idx="29">
                  <c:v>100.30803547172651</c:v>
                </c:pt>
                <c:pt idx="30">
                  <c:v>101.53400002437765</c:v>
                </c:pt>
                <c:pt idx="31">
                  <c:v>101.65582073844313</c:v>
                </c:pt>
                <c:pt idx="32">
                  <c:v>102.18151702849194</c:v>
                </c:pt>
                <c:pt idx="33">
                  <c:v>102.47703352437942</c:v>
                </c:pt>
                <c:pt idx="34">
                  <c:v>102.98917790869659</c:v>
                </c:pt>
                <c:pt idx="35">
                  <c:v>103.21649110937304</c:v>
                </c:pt>
                <c:pt idx="36">
                  <c:v>103.18137473956332</c:v>
                </c:pt>
                <c:pt idx="37">
                  <c:v>103.26361200878694</c:v>
                </c:pt>
                <c:pt idx="38">
                  <c:v>103.44572483332985</c:v>
                </c:pt>
                <c:pt idx="39">
                  <c:v>103.76262030469603</c:v>
                </c:pt>
                <c:pt idx="40">
                  <c:v>103.92266657159071</c:v>
                </c:pt>
                <c:pt idx="41">
                  <c:v>103.9914661686463</c:v>
                </c:pt>
                <c:pt idx="42">
                  <c:v>104.6243116094935</c:v>
                </c:pt>
                <c:pt idx="43">
                  <c:v>104.9948663527291</c:v>
                </c:pt>
              </c:numCache>
            </c:numRef>
          </c:val>
          <c:smooth val="0"/>
          <c:extLst>
            <c:ext xmlns:c16="http://schemas.microsoft.com/office/drawing/2014/chart" uri="{C3380CC4-5D6E-409C-BE32-E72D297353CC}">
              <c16:uniqueId val="{00000003-6B06-4AD3-A787-51BDBDA7F927}"/>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0"/>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017364613856709E-2"/>
          <c:y val="0.22547390859397159"/>
          <c:w val="0.90516390406154157"/>
          <c:h val="0.51446426230666154"/>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EC68-497C-83C5-F80220A39996}"/>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68-497C-83C5-F80220A39996}"/>
                </c:ext>
              </c:extLst>
            </c:dLbl>
            <c:dLbl>
              <c:idx val="2"/>
              <c:layout>
                <c:manualLayout>
                  <c:x val="3.711009123660204E-3"/>
                  <c:y val="2.8752162921074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68-497C-83C5-F80220A39996}"/>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annuel'!$CP$60:$CT$60</c:f>
              <c:numCache>
                <c:formatCode>#,##0</c:formatCode>
                <c:ptCount val="5"/>
                <c:pt idx="0">
                  <c:v>2400</c:v>
                </c:pt>
                <c:pt idx="1">
                  <c:v>830</c:v>
                </c:pt>
                <c:pt idx="2">
                  <c:v>1760</c:v>
                </c:pt>
                <c:pt idx="3">
                  <c:v>740</c:v>
                </c:pt>
                <c:pt idx="4">
                  <c:v>-660</c:v>
                </c:pt>
              </c:numCache>
            </c:numRef>
          </c:val>
          <c:extLst>
            <c:ext xmlns:c16="http://schemas.microsoft.com/office/drawing/2014/chart" uri="{C3380CC4-5D6E-409C-BE32-E72D297353CC}">
              <c16:uniqueId val="{00000003-EC68-497C-83C5-F80220A39996}"/>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4-EC68-497C-83C5-F80220A39996}"/>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68-497C-83C5-F80220A39996}"/>
                </c:ext>
              </c:extLst>
            </c:dLbl>
            <c:dLbl>
              <c:idx val="1"/>
              <c:layout>
                <c:manualLayout>
                  <c:x val="-6.9158262581718621E-5"/>
                  <c:y val="-2.5242814279818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68-497C-83C5-F80220A39996}"/>
                </c:ext>
              </c:extLst>
            </c:dLbl>
            <c:dLbl>
              <c:idx val="2"/>
              <c:layout>
                <c:manualLayout>
                  <c:x val="5.5560527718224832E-3"/>
                  <c:y val="-8.6251960863551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68-497C-83C5-F80220A39996}"/>
                </c:ext>
              </c:extLst>
            </c:dLbl>
            <c:dLbl>
              <c:idx val="3"/>
              <c:layout>
                <c:manualLayout>
                  <c:x val="0"/>
                  <c:y val="-3.14836639448584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68-497C-83C5-F80220A39996}"/>
                </c:ext>
              </c:extLst>
            </c:dLbl>
            <c:dLbl>
              <c:idx val="4"/>
              <c:layout>
                <c:manualLayout>
                  <c:x val="-1.3012598072280255E-16"/>
                  <c:y val="-5.095951033983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68-497C-83C5-F80220A39996}"/>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annuel'!$CV$60:$CZ$60</c:f>
              <c:numCache>
                <c:formatCode>#,##0</c:formatCode>
                <c:ptCount val="5"/>
                <c:pt idx="0">
                  <c:v>-20</c:v>
                </c:pt>
                <c:pt idx="1">
                  <c:v>-120</c:v>
                </c:pt>
                <c:pt idx="2">
                  <c:v>-40</c:v>
                </c:pt>
                <c:pt idx="3">
                  <c:v>-50</c:v>
                </c:pt>
                <c:pt idx="4">
                  <c:v>230</c:v>
                </c:pt>
              </c:numCache>
            </c:numRef>
          </c:val>
          <c:extLst>
            <c:ext xmlns:c16="http://schemas.microsoft.com/office/drawing/2014/chart" uri="{C3380CC4-5D6E-409C-BE32-E72D297353CC}">
              <c16:uniqueId val="{00000009-EC68-497C-83C5-F80220A39996}"/>
            </c:ext>
          </c:extLst>
        </c:ser>
        <c:ser>
          <c:idx val="2"/>
          <c:order val="2"/>
          <c:tx>
            <c:v>Total</c:v>
          </c:tx>
          <c:spPr>
            <a:noFill/>
          </c:spPr>
          <c:invertIfNegative val="0"/>
          <c:dLbls>
            <c:dLbl>
              <c:idx val="0"/>
              <c:layout>
                <c:manualLayout>
                  <c:x val="-1.8988180102400871E-4"/>
                  <c:y val="0.125907191736336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68-497C-83C5-F80220A39996}"/>
                </c:ext>
              </c:extLst>
            </c:dLbl>
            <c:dLbl>
              <c:idx val="1"/>
              <c:layout>
                <c:manualLayout>
                  <c:x val="1.7054431665186548E-3"/>
                  <c:y val="1.43076086349211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C68-497C-83C5-F80220A39996}"/>
                </c:ext>
              </c:extLst>
            </c:dLbl>
            <c:dLbl>
              <c:idx val="2"/>
              <c:layout>
                <c:manualLayout>
                  <c:x val="3.2992486884323279E-3"/>
                  <c:y val="7.79192979205285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68-497C-83C5-F80220A39996}"/>
                </c:ext>
              </c:extLst>
            </c:dLbl>
            <c:dLbl>
              <c:idx val="3"/>
              <c:layout>
                <c:manualLayout>
                  <c:x val="3.7316403700606328E-3"/>
                  <c:y val="4.908774665508134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3615410969048288E-2"/>
                      <c:h val="6.7814387244657284E-2"/>
                    </c:manualLayout>
                  </c15:layout>
                </c:ext>
                <c:ext xmlns:c16="http://schemas.microsoft.com/office/drawing/2014/chart" uri="{C3380CC4-5D6E-409C-BE32-E72D297353CC}">
                  <c16:uniqueId val="{0000000D-EC68-497C-83C5-F80220A39996}"/>
                </c:ext>
              </c:extLst>
            </c:dLbl>
            <c:dLbl>
              <c:idx val="4"/>
              <c:layout>
                <c:manualLayout>
                  <c:x val="1.6331371826848852E-3"/>
                  <c:y val="2.994012681883323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018093402285063E-2"/>
                      <c:h val="6.7814387244657284E-2"/>
                    </c:manualLayout>
                  </c15:layout>
                </c:ext>
                <c:ext xmlns:c16="http://schemas.microsoft.com/office/drawing/2014/chart" uri="{C3380CC4-5D6E-409C-BE32-E72D297353CC}">
                  <c16:uniqueId val="{0000000E-EC68-497C-83C5-F80220A39996}"/>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annuel'!$CJ$60:$CN$60</c:f>
              <c:numCache>
                <c:formatCode>#,##0</c:formatCode>
                <c:ptCount val="5"/>
                <c:pt idx="0">
                  <c:v>2390</c:v>
                </c:pt>
                <c:pt idx="1">
                  <c:v>710</c:v>
                </c:pt>
                <c:pt idx="2">
                  <c:v>1710</c:v>
                </c:pt>
                <c:pt idx="3">
                  <c:v>690</c:v>
                </c:pt>
                <c:pt idx="4">
                  <c:v>-440</c:v>
                </c:pt>
              </c:numCache>
            </c:numRef>
          </c:val>
          <c:extLst>
            <c:ext xmlns:c16="http://schemas.microsoft.com/office/drawing/2014/chart" uri="{C3380CC4-5D6E-409C-BE32-E72D297353CC}">
              <c16:uniqueId val="{0000000F-EC68-497C-83C5-F80220A39996}"/>
            </c:ext>
          </c:extLst>
        </c:ser>
        <c:dLbls>
          <c:showLegendKey val="0"/>
          <c:showVal val="0"/>
          <c:showCatName val="0"/>
          <c:showSerName val="0"/>
          <c:showPercent val="0"/>
          <c:showBubbleSize val="0"/>
        </c:dLbls>
        <c:gapWidth val="150"/>
        <c:overlap val="100"/>
        <c:axId val="134444160"/>
        <c:axId val="134445696"/>
      </c:barChart>
      <c:catAx>
        <c:axId val="1344441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134445696"/>
        <c:crosses val="autoZero"/>
        <c:auto val="1"/>
        <c:lblAlgn val="ctr"/>
        <c:lblOffset val="100"/>
        <c:noMultiLvlLbl val="0"/>
      </c:catAx>
      <c:valAx>
        <c:axId val="134445696"/>
        <c:scaling>
          <c:orientation val="minMax"/>
          <c:max val="3000"/>
          <c:min val="-1000"/>
        </c:scaling>
        <c:delete val="0"/>
        <c:axPos val="l"/>
        <c:majorGridlines>
          <c:spPr>
            <a:ln>
              <a:prstDash val="sysDot"/>
            </a:ln>
          </c:spPr>
        </c:majorGridlines>
        <c:numFmt formatCode="[Red][&lt;0]\-&quot;&quot;0&quot;&quot;;[Blue][&gt;0]\+&quot;&quot;0&quot;&quot;;0" sourceLinked="0"/>
        <c:majorTickMark val="out"/>
        <c:minorTickMark val="none"/>
        <c:tickLblPos val="nextTo"/>
        <c:crossAx val="134444160"/>
        <c:crosses val="autoZero"/>
        <c:crossBetween val="between"/>
        <c:majorUnit val="1000"/>
      </c:valAx>
    </c:plotArea>
    <c:legend>
      <c:legendPos val="r"/>
      <c:legendEntry>
        <c:idx val="0"/>
        <c:delete val="1"/>
      </c:legendEntry>
      <c:layout>
        <c:manualLayout>
          <c:xMode val="edge"/>
          <c:yMode val="edge"/>
          <c:x val="0.27865418602177844"/>
          <c:y val="0.17535310259609391"/>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GRAPHIQUE_stocks_bénéf'!$BF$3:$BF$58</c:f>
              <c:numCache>
                <c:formatCode>#,##0</c:formatCode>
                <c:ptCount val="56"/>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3222</c:v>
                </c:pt>
                <c:pt idx="19">
                  <c:v>3159</c:v>
                </c:pt>
                <c:pt idx="20">
                  <c:v>3336</c:v>
                </c:pt>
                <c:pt idx="21">
                  <c:v>3436</c:v>
                </c:pt>
                <c:pt idx="22">
                  <c:v>3414</c:v>
                </c:pt>
                <c:pt idx="23">
                  <c:v>3592</c:v>
                </c:pt>
                <c:pt idx="24">
                  <c:v>3698</c:v>
                </c:pt>
                <c:pt idx="25">
                  <c:v>3713</c:v>
                </c:pt>
                <c:pt idx="26">
                  <c:v>3585</c:v>
                </c:pt>
                <c:pt idx="27">
                  <c:v>3595</c:v>
                </c:pt>
                <c:pt idx="28">
                  <c:v>3646</c:v>
                </c:pt>
                <c:pt idx="29">
                  <c:v>3500</c:v>
                </c:pt>
                <c:pt idx="30">
                  <c:v>2483</c:v>
                </c:pt>
                <c:pt idx="31">
                  <c:v>1850</c:v>
                </c:pt>
                <c:pt idx="32">
                  <c:v>1638</c:v>
                </c:pt>
                <c:pt idx="33">
                  <c:v>1401</c:v>
                </c:pt>
                <c:pt idx="34">
                  <c:v>1472</c:v>
                </c:pt>
                <c:pt idx="35">
                  <c:v>1481</c:v>
                </c:pt>
                <c:pt idx="36">
                  <c:v>1558</c:v>
                </c:pt>
                <c:pt idx="37">
                  <c:v>1597</c:v>
                </c:pt>
                <c:pt idx="38">
                  <c:v>1613</c:v>
                </c:pt>
                <c:pt idx="39">
                  <c:v>1403</c:v>
                </c:pt>
                <c:pt idx="40">
                  <c:v>1364</c:v>
                </c:pt>
                <c:pt idx="41">
                  <c:v>1203</c:v>
                </c:pt>
                <c:pt idx="42">
                  <c:v>1159</c:v>
                </c:pt>
                <c:pt idx="43">
                  <c:v>1158</c:v>
                </c:pt>
                <c:pt idx="44">
                  <c:v>1195</c:v>
                </c:pt>
                <c:pt idx="45">
                  <c:v>1208</c:v>
                </c:pt>
                <c:pt idx="46">
                  <c:v>1224</c:v>
                </c:pt>
                <c:pt idx="47">
                  <c:v>1303</c:v>
                </c:pt>
                <c:pt idx="48">
                  <c:v>1296</c:v>
                </c:pt>
                <c:pt idx="49">
                  <c:v>1172</c:v>
                </c:pt>
                <c:pt idx="50">
                  <c:v>805</c:v>
                </c:pt>
                <c:pt idx="51">
                  <c:v>590</c:v>
                </c:pt>
                <c:pt idx="52">
                  <c:v>444</c:v>
                </c:pt>
                <c:pt idx="53">
                  <c:v>423</c:v>
                </c:pt>
                <c:pt idx="54">
                  <c:v>419</c:v>
                </c:pt>
                <c:pt idx="55">
                  <c:v>504</c:v>
                </c:pt>
              </c:numCache>
            </c:numRef>
          </c:val>
          <c:extLst>
            <c:ext xmlns:c16="http://schemas.microsoft.com/office/drawing/2014/chart" uri="{C3380CC4-5D6E-409C-BE32-E72D297353CC}">
              <c16:uniqueId val="{00000000-EED4-4E0E-BE5C-2DE15D3150C8}"/>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GRAPHIQUE_stocks_bénéf'!$BI$3:$BI$58</c:f>
              <c:numCache>
                <c:formatCode>#,##0</c:formatCode>
                <c:ptCount val="56"/>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746</c:v>
                </c:pt>
                <c:pt idx="24">
                  <c:v>887</c:v>
                </c:pt>
                <c:pt idx="25">
                  <c:v>805</c:v>
                </c:pt>
                <c:pt idx="26">
                  <c:v>623</c:v>
                </c:pt>
                <c:pt idx="27">
                  <c:v>542</c:v>
                </c:pt>
                <c:pt idx="28">
                  <c:v>507</c:v>
                </c:pt>
                <c:pt idx="29">
                  <c:v>396</c:v>
                </c:pt>
                <c:pt idx="30">
                  <c:v>294</c:v>
                </c:pt>
                <c:pt idx="31">
                  <c:v>192</c:v>
                </c:pt>
                <c:pt idx="32">
                  <c:v>66</c:v>
                </c:pt>
                <c:pt idx="33">
                  <c:v>5</c:v>
                </c:pt>
                <c:pt idx="34">
                  <c:v>0</c:v>
                </c:pt>
                <c:pt idx="35">
                  <c:v>1</c:v>
                </c:pt>
                <c:pt idx="36">
                  <c:v>2</c:v>
                </c:pt>
                <c:pt idx="37">
                  <c:v>3</c:v>
                </c:pt>
                <c:pt idx="38">
                  <c:v>0</c:v>
                </c:pt>
                <c:pt idx="39">
                  <c:v>1</c:v>
                </c:pt>
                <c:pt idx="40">
                  <c:v>1</c:v>
                </c:pt>
                <c:pt idx="41">
                  <c:v>1</c:v>
                </c:pt>
                <c:pt idx="42">
                  <c:v>1</c:v>
                </c:pt>
                <c:pt idx="43">
                  <c:v>36</c:v>
                </c:pt>
                <c:pt idx="44">
                  <c:v>196</c:v>
                </c:pt>
                <c:pt idx="45">
                  <c:v>371</c:v>
                </c:pt>
                <c:pt idx="46">
                  <c:v>478</c:v>
                </c:pt>
                <c:pt idx="47">
                  <c:v>601</c:v>
                </c:pt>
                <c:pt idx="48">
                  <c:v>687</c:v>
                </c:pt>
                <c:pt idx="49">
                  <c:v>550</c:v>
                </c:pt>
                <c:pt idx="50">
                  <c:v>373</c:v>
                </c:pt>
                <c:pt idx="51">
                  <c:v>306</c:v>
                </c:pt>
                <c:pt idx="52">
                  <c:v>252</c:v>
                </c:pt>
                <c:pt idx="53">
                  <c:v>240</c:v>
                </c:pt>
                <c:pt idx="54">
                  <c:v>225</c:v>
                </c:pt>
                <c:pt idx="55">
                  <c:v>277</c:v>
                </c:pt>
              </c:numCache>
            </c:numRef>
          </c:val>
          <c:extLst>
            <c:ext xmlns:c16="http://schemas.microsoft.com/office/drawing/2014/chart" uri="{C3380CC4-5D6E-409C-BE32-E72D297353CC}">
              <c16:uniqueId val="{00000001-EED4-4E0E-BE5C-2DE15D3150C8}"/>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GRAPHIQUE_stocks_bénéf'!$BL$3:$BL$58</c:f>
              <c:numCache>
                <c:formatCode>General</c:formatCode>
                <c:ptCount val="56"/>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1383</c:v>
                </c:pt>
                <c:pt idx="17">
                  <c:v>1484</c:v>
                </c:pt>
                <c:pt idx="18">
                  <c:v>1561</c:v>
                </c:pt>
                <c:pt idx="19">
                  <c:v>1706</c:v>
                </c:pt>
                <c:pt idx="20">
                  <c:v>1772</c:v>
                </c:pt>
                <c:pt idx="21">
                  <c:v>1837</c:v>
                </c:pt>
                <c:pt idx="22">
                  <c:v>1875</c:v>
                </c:pt>
                <c:pt idx="23">
                  <c:v>1950</c:v>
                </c:pt>
                <c:pt idx="24">
                  <c:v>1935</c:v>
                </c:pt>
                <c:pt idx="25">
                  <c:v>1913</c:v>
                </c:pt>
                <c:pt idx="26">
                  <c:v>1803</c:v>
                </c:pt>
                <c:pt idx="27">
                  <c:v>1683</c:v>
                </c:pt>
                <c:pt idx="28">
                  <c:v>1680</c:v>
                </c:pt>
                <c:pt idx="29">
                  <c:v>1546</c:v>
                </c:pt>
                <c:pt idx="30">
                  <c:v>1235</c:v>
                </c:pt>
                <c:pt idx="31">
                  <c:v>1028</c:v>
                </c:pt>
                <c:pt idx="32">
                  <c:v>816</c:v>
                </c:pt>
                <c:pt idx="33">
                  <c:v>657</c:v>
                </c:pt>
                <c:pt idx="34">
                  <c:v>498</c:v>
                </c:pt>
                <c:pt idx="35">
                  <c:v>369</c:v>
                </c:pt>
                <c:pt idx="36">
                  <c:v>278</c:v>
                </c:pt>
                <c:pt idx="37">
                  <c:v>216</c:v>
                </c:pt>
                <c:pt idx="38">
                  <c:v>143</c:v>
                </c:pt>
                <c:pt idx="39">
                  <c:v>90</c:v>
                </c:pt>
                <c:pt idx="40">
                  <c:v>22</c:v>
                </c:pt>
                <c:pt idx="41">
                  <c:v>3</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val>
          <c:extLst>
            <c:ext xmlns:c16="http://schemas.microsoft.com/office/drawing/2014/chart" uri="{C3380CC4-5D6E-409C-BE32-E72D297353CC}">
              <c16:uniqueId val="{00000002-EED4-4E0E-BE5C-2DE15D3150C8}"/>
            </c:ext>
          </c:extLst>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GRAPHIQUE_stocks_bénéf'!$BM$3:$BM$58</c:f>
              <c:numCache>
                <c:formatCode>General</c:formatCode>
                <c:ptCount val="5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884</c:v>
                </c:pt>
                <c:pt idx="31">
                  <c:v>974</c:v>
                </c:pt>
                <c:pt idx="32">
                  <c:v>905</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1000</c:v>
                </c:pt>
                <c:pt idx="48">
                  <c:v>1010</c:v>
                </c:pt>
                <c:pt idx="49">
                  <c:v>1049</c:v>
                </c:pt>
                <c:pt idx="50">
                  <c:v>956</c:v>
                </c:pt>
                <c:pt idx="51">
                  <c:v>1012</c:v>
                </c:pt>
                <c:pt idx="52">
                  <c:v>977</c:v>
                </c:pt>
                <c:pt idx="53">
                  <c:v>1003</c:v>
                </c:pt>
                <c:pt idx="54">
                  <c:v>1016</c:v>
                </c:pt>
                <c:pt idx="55">
                  <c:v>1065</c:v>
                </c:pt>
              </c:numCache>
            </c:numRef>
          </c:val>
          <c:extLst>
            <c:ext xmlns:c16="http://schemas.microsoft.com/office/drawing/2014/chart" uri="{C3380CC4-5D6E-409C-BE32-E72D297353CC}">
              <c16:uniqueId val="{00000003-EED4-4E0E-BE5C-2DE15D3150C8}"/>
            </c:ext>
          </c:extLst>
        </c:ser>
        <c:dLbls>
          <c:showLegendKey val="0"/>
          <c:showVal val="0"/>
          <c:showCatName val="0"/>
          <c:showSerName val="0"/>
          <c:showPercent val="0"/>
          <c:showBubbleSize val="0"/>
        </c:dLbls>
        <c:axId val="852699776"/>
        <c:axId val="1"/>
      </c:areaChart>
      <c:catAx>
        <c:axId val="85269977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52699776"/>
        <c:crosses val="autoZero"/>
        <c:crossBetween val="between"/>
        <c:majorUnit val="2000"/>
      </c:valAx>
    </c:plotArea>
    <c:legend>
      <c:legendPos val="b"/>
      <c:layout>
        <c:manualLayout>
          <c:xMode val="edge"/>
          <c:yMode val="edge"/>
          <c:x val="0.30111707306747948"/>
          <c:y val="9.0325501312335951E-2"/>
          <c:w val="0.39376852087037506"/>
          <c:h val="3.8710929133858277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fr-FR" sz="1400" b="1" i="0" baseline="0">
                <a:effectLst/>
              </a:rPr>
              <a:t>Stock de bénéficiaires de contrats d'apprentissage dans le Var</a:t>
            </a:r>
          </a:p>
          <a:p>
            <a:pPr>
              <a:defRPr sz="1400" b="0" i="0" u="none" strike="noStrike" baseline="0">
                <a:solidFill>
                  <a:srgbClr val="000000"/>
                </a:solidFill>
                <a:latin typeface="Calibri"/>
                <a:ea typeface="Calibri"/>
                <a:cs typeface="Calibri"/>
              </a:defRPr>
            </a:pPr>
            <a:r>
              <a:rPr lang="fr-FR" sz="1400" b="0" i="0" baseline="0">
                <a:effectLst/>
              </a:rPr>
              <a:t>(données brutes, en nombre)</a:t>
            </a:r>
            <a:endParaRPr lang="fr-FR" sz="1400" b="0">
              <a:effectLst/>
            </a:endParaRPr>
          </a:p>
        </c:rich>
      </c:tx>
      <c:layout>
        <c:manualLayout>
          <c:xMode val="edge"/>
          <c:yMode val="edge"/>
          <c:x val="0.24078592332938609"/>
          <c:y val="2.043604978825499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appr'!$A$2:$B$25</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'Graph appr'!$Q$2:$Q$25</c:f>
              <c:numCache>
                <c:formatCode>#,##0</c:formatCode>
                <c:ptCount val="24"/>
                <c:pt idx="0">
                  <c:v>5292</c:v>
                </c:pt>
                <c:pt idx="1">
                  <c:v>5013</c:v>
                </c:pt>
                <c:pt idx="2">
                  <c:v>4983</c:v>
                </c:pt>
                <c:pt idx="3">
                  <c:v>5438</c:v>
                </c:pt>
                <c:pt idx="4">
                  <c:v>5214</c:v>
                </c:pt>
                <c:pt idx="5">
                  <c:v>5015</c:v>
                </c:pt>
                <c:pt idx="6">
                  <c:v>5279</c:v>
                </c:pt>
                <c:pt idx="7">
                  <c:v>5778</c:v>
                </c:pt>
                <c:pt idx="8">
                  <c:v>5734</c:v>
                </c:pt>
                <c:pt idx="9">
                  <c:v>5522</c:v>
                </c:pt>
                <c:pt idx="10">
                  <c:v>6827</c:v>
                </c:pt>
                <c:pt idx="11">
                  <c:v>8015</c:v>
                </c:pt>
                <c:pt idx="12">
                  <c:v>8393</c:v>
                </c:pt>
                <c:pt idx="13">
                  <c:v>8130</c:v>
                </c:pt>
                <c:pt idx="14">
                  <c:v>9372</c:v>
                </c:pt>
                <c:pt idx="15">
                  <c:v>10278</c:v>
                </c:pt>
                <c:pt idx="16">
                  <c:v>10195</c:v>
                </c:pt>
                <c:pt idx="17">
                  <c:v>9784</c:v>
                </c:pt>
                <c:pt idx="18">
                  <c:v>10538</c:v>
                </c:pt>
                <c:pt idx="19">
                  <c:v>11485</c:v>
                </c:pt>
                <c:pt idx="20">
                  <c:v>11190</c:v>
                </c:pt>
                <c:pt idx="21">
                  <c:v>10602</c:v>
                </c:pt>
                <c:pt idx="22">
                  <c:v>10785</c:v>
                </c:pt>
                <c:pt idx="23">
                  <c:v>11666</c:v>
                </c:pt>
              </c:numCache>
            </c:numRef>
          </c:val>
          <c:extLst>
            <c:ext xmlns:c16="http://schemas.microsoft.com/office/drawing/2014/chart" uri="{C3380CC4-5D6E-409C-BE32-E72D297353CC}">
              <c16:uniqueId val="{00000000-B811-4F5D-9CA4-D152AB04FE1E}"/>
            </c:ext>
          </c:extLst>
        </c:ser>
        <c:ser>
          <c:idx val="1"/>
          <c:order val="1"/>
          <c:tx>
            <c:v>Secteur public</c:v>
          </c:tx>
          <c:spPr>
            <a:ln w="25400">
              <a:noFill/>
            </a:ln>
          </c:spPr>
          <c:cat>
            <c:multiLvlStrRef>
              <c:f>'Graph appr'!$A$2:$B$25</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'Graph appr'!$R$2:$R$25</c:f>
              <c:numCache>
                <c:formatCode>#,##0</c:formatCode>
                <c:ptCount val="24"/>
                <c:pt idx="0">
                  <c:v>257</c:v>
                </c:pt>
                <c:pt idx="1">
                  <c:v>249</c:v>
                </c:pt>
                <c:pt idx="2">
                  <c:v>203</c:v>
                </c:pt>
                <c:pt idx="3">
                  <c:v>250</c:v>
                </c:pt>
                <c:pt idx="4">
                  <c:v>242</c:v>
                </c:pt>
                <c:pt idx="5">
                  <c:v>240</c:v>
                </c:pt>
                <c:pt idx="6">
                  <c:v>229</c:v>
                </c:pt>
                <c:pt idx="7">
                  <c:v>267</c:v>
                </c:pt>
                <c:pt idx="8">
                  <c:v>263</c:v>
                </c:pt>
                <c:pt idx="9">
                  <c:v>259</c:v>
                </c:pt>
                <c:pt idx="10">
                  <c:v>226</c:v>
                </c:pt>
                <c:pt idx="11">
                  <c:v>285</c:v>
                </c:pt>
                <c:pt idx="12">
                  <c:v>294</c:v>
                </c:pt>
                <c:pt idx="13">
                  <c:v>287</c:v>
                </c:pt>
                <c:pt idx="14">
                  <c:v>252</c:v>
                </c:pt>
                <c:pt idx="15">
                  <c:v>343</c:v>
                </c:pt>
                <c:pt idx="16">
                  <c:v>344</c:v>
                </c:pt>
                <c:pt idx="17">
                  <c:v>337</c:v>
                </c:pt>
                <c:pt idx="18">
                  <c:v>387</c:v>
                </c:pt>
                <c:pt idx="19">
                  <c:v>462</c:v>
                </c:pt>
                <c:pt idx="20">
                  <c:v>460</c:v>
                </c:pt>
                <c:pt idx="21">
                  <c:v>447</c:v>
                </c:pt>
                <c:pt idx="22">
                  <c:v>519</c:v>
                </c:pt>
                <c:pt idx="23">
                  <c:v>661</c:v>
                </c:pt>
              </c:numCache>
            </c:numRef>
          </c:val>
          <c:extLst>
            <c:ext xmlns:c16="http://schemas.microsoft.com/office/drawing/2014/chart" uri="{C3380CC4-5D6E-409C-BE32-E72D297353CC}">
              <c16:uniqueId val="{00000001-B811-4F5D-9CA4-D152AB04FE1E}"/>
            </c:ext>
          </c:extLst>
        </c:ser>
        <c:dLbls>
          <c:showLegendKey val="0"/>
          <c:showVal val="0"/>
          <c:showCatName val="0"/>
          <c:showSerName val="0"/>
          <c:showPercent val="0"/>
          <c:showBubbleSize val="0"/>
        </c:dLbls>
        <c:axId val="248395328"/>
        <c:axId val="1"/>
      </c:areaChart>
      <c:catAx>
        <c:axId val="24839532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48395328"/>
        <c:crosses val="autoZero"/>
        <c:crossBetween val="between"/>
        <c:majorUnit val="2000"/>
      </c:valAx>
    </c:plotArea>
    <c:legend>
      <c:legendPos val="b"/>
      <c:layout>
        <c:manualLayout>
          <c:xMode val="edge"/>
          <c:yMode val="edge"/>
          <c:x val="0.37928091223468247"/>
          <c:y val="0.10664943722525481"/>
          <c:w val="0.23251677483371477"/>
          <c:h val="3.709547042815968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trim'!$B$128:$C$300</c:f>
              <c:multiLvlStrCache>
                <c:ptCount val="57"/>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pt idx="53">
                    <c:v>T1</c:v>
                  </c:pt>
                  <c:pt idx="54">
                    <c:v>T2</c:v>
                  </c:pt>
                  <c:pt idx="55">
                    <c:v>T3</c:v>
                  </c:pt>
                  <c:pt idx="56">
                    <c:v>T4</c:v>
                  </c:pt>
                </c:lvl>
                <c:lvl>
                  <c:pt idx="1">
                    <c:v>2014</c:v>
                  </c:pt>
                  <c:pt idx="5">
                    <c:v>2015</c:v>
                  </c:pt>
                  <c:pt idx="9">
                    <c:v>2016</c:v>
                  </c:pt>
                  <c:pt idx="13">
                    <c:v>2017</c:v>
                  </c:pt>
                  <c:pt idx="17">
                    <c:v>2018</c:v>
                  </c:pt>
                  <c:pt idx="21">
                    <c:v>2019</c:v>
                  </c:pt>
                  <c:pt idx="25">
                    <c:v>2020</c:v>
                  </c:pt>
                  <c:pt idx="29">
                    <c:v>2021</c:v>
                  </c:pt>
                  <c:pt idx="33">
                    <c:v>2022</c:v>
                  </c:pt>
                  <c:pt idx="37">
                    <c:v>2023</c:v>
                  </c:pt>
                  <c:pt idx="41">
                    <c:v>2024</c:v>
                  </c:pt>
                  <c:pt idx="45">
                    <c:v>2025</c:v>
                  </c:pt>
                  <c:pt idx="49">
                    <c:v>2026</c:v>
                  </c:pt>
                  <c:pt idx="53">
                    <c:v>2027</c:v>
                  </c:pt>
                </c:lvl>
              </c:multiLvlStrCache>
            </c:multiLvlStrRef>
          </c:cat>
          <c:val>
            <c:numRef>
              <c:f>Données!$C$136:$C$176</c:f>
              <c:numCache>
                <c:formatCode>#\ ##0.0</c:formatCode>
                <c:ptCount val="41"/>
                <c:pt idx="0">
                  <c:v>11.2</c:v>
                </c:pt>
                <c:pt idx="1">
                  <c:v>11.2</c:v>
                </c:pt>
                <c:pt idx="2">
                  <c:v>11.2</c:v>
                </c:pt>
                <c:pt idx="3">
                  <c:v>11.4</c:v>
                </c:pt>
                <c:pt idx="4">
                  <c:v>11.6</c:v>
                </c:pt>
                <c:pt idx="5">
                  <c:v>11.4</c:v>
                </c:pt>
                <c:pt idx="6">
                  <c:v>11.7</c:v>
                </c:pt>
                <c:pt idx="7">
                  <c:v>11.5</c:v>
                </c:pt>
                <c:pt idx="8">
                  <c:v>11.4</c:v>
                </c:pt>
                <c:pt idx="9">
                  <c:v>11.3</c:v>
                </c:pt>
                <c:pt idx="10">
                  <c:v>11.1</c:v>
                </c:pt>
                <c:pt idx="11">
                  <c:v>11</c:v>
                </c:pt>
                <c:pt idx="12">
                  <c:v>11.4</c:v>
                </c:pt>
                <c:pt idx="13">
                  <c:v>10.9</c:v>
                </c:pt>
                <c:pt idx="14">
                  <c:v>10.8</c:v>
                </c:pt>
                <c:pt idx="15">
                  <c:v>10.8</c:v>
                </c:pt>
                <c:pt idx="16">
                  <c:v>10.3</c:v>
                </c:pt>
                <c:pt idx="17">
                  <c:v>10.6</c:v>
                </c:pt>
                <c:pt idx="18">
                  <c:v>10.4</c:v>
                </c:pt>
                <c:pt idx="19">
                  <c:v>10.199999999999999</c:v>
                </c:pt>
                <c:pt idx="20">
                  <c:v>10</c:v>
                </c:pt>
                <c:pt idx="21">
                  <c:v>10.1</c:v>
                </c:pt>
                <c:pt idx="22">
                  <c:v>9.6</c:v>
                </c:pt>
                <c:pt idx="23">
                  <c:v>9.5</c:v>
                </c:pt>
                <c:pt idx="24">
                  <c:v>9.3000000000000007</c:v>
                </c:pt>
                <c:pt idx="25">
                  <c:v>8.9</c:v>
                </c:pt>
                <c:pt idx="26">
                  <c:v>8.1999999999999993</c:v>
                </c:pt>
                <c:pt idx="27">
                  <c:v>10.1</c:v>
                </c:pt>
                <c:pt idx="28">
                  <c:v>9.1</c:v>
                </c:pt>
                <c:pt idx="29">
                  <c:v>9.3000000000000007</c:v>
                </c:pt>
                <c:pt idx="30">
                  <c:v>9.1</c:v>
                </c:pt>
                <c:pt idx="31">
                  <c:v>8.9</c:v>
                </c:pt>
                <c:pt idx="32">
                  <c:v>8.3000000000000007</c:v>
                </c:pt>
                <c:pt idx="33">
                  <c:v>8.3000000000000007</c:v>
                </c:pt>
                <c:pt idx="34">
                  <c:v>8.1999999999999993</c:v>
                </c:pt>
                <c:pt idx="35">
                  <c:v>8.1999999999999993</c:v>
                </c:pt>
                <c:pt idx="36">
                  <c:v>8</c:v>
                </c:pt>
                <c:pt idx="37">
                  <c:v>8</c:v>
                </c:pt>
                <c:pt idx="38">
                  <c:v>7.9</c:v>
                </c:pt>
                <c:pt idx="39">
                  <c:v>8.1999999999999993</c:v>
                </c:pt>
                <c:pt idx="40">
                  <c:v>8.1999999999999993</c:v>
                </c:pt>
              </c:numCache>
            </c:numRef>
          </c:val>
          <c:smooth val="0"/>
          <c:extLst>
            <c:ext xmlns:c16="http://schemas.microsoft.com/office/drawing/2014/chart" uri="{C3380CC4-5D6E-409C-BE32-E72D297353CC}">
              <c16:uniqueId val="{00000000-A29E-43A4-B511-42122DB3DBAC}"/>
            </c:ext>
          </c:extLst>
        </c:ser>
        <c:ser>
          <c:idx val="1"/>
          <c:order val="1"/>
          <c:tx>
            <c:v>France métropolitaine</c:v>
          </c:tx>
          <c:spPr>
            <a:ln w="25400">
              <a:solidFill>
                <a:srgbClr val="0000FF"/>
              </a:solidFill>
              <a:prstDash val="solid"/>
            </a:ln>
          </c:spPr>
          <c:marker>
            <c:symbol val="none"/>
          </c:marker>
          <c:cat>
            <c:multiLvlStrRef>
              <c:f>'dates trim'!$B$128:$C$300</c:f>
              <c:multiLvlStrCache>
                <c:ptCount val="57"/>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pt idx="53">
                    <c:v>T1</c:v>
                  </c:pt>
                  <c:pt idx="54">
                    <c:v>T2</c:v>
                  </c:pt>
                  <c:pt idx="55">
                    <c:v>T3</c:v>
                  </c:pt>
                  <c:pt idx="56">
                    <c:v>T4</c:v>
                  </c:pt>
                </c:lvl>
                <c:lvl>
                  <c:pt idx="1">
                    <c:v>2014</c:v>
                  </c:pt>
                  <c:pt idx="5">
                    <c:v>2015</c:v>
                  </c:pt>
                  <c:pt idx="9">
                    <c:v>2016</c:v>
                  </c:pt>
                  <c:pt idx="13">
                    <c:v>2017</c:v>
                  </c:pt>
                  <c:pt idx="17">
                    <c:v>2018</c:v>
                  </c:pt>
                  <c:pt idx="21">
                    <c:v>2019</c:v>
                  </c:pt>
                  <c:pt idx="25">
                    <c:v>2020</c:v>
                  </c:pt>
                  <c:pt idx="29">
                    <c:v>2021</c:v>
                  </c:pt>
                  <c:pt idx="33">
                    <c:v>2022</c:v>
                  </c:pt>
                  <c:pt idx="37">
                    <c:v>2023</c:v>
                  </c:pt>
                  <c:pt idx="41">
                    <c:v>2024</c:v>
                  </c:pt>
                  <c:pt idx="45">
                    <c:v>2025</c:v>
                  </c:pt>
                  <c:pt idx="49">
                    <c:v>2026</c:v>
                  </c:pt>
                  <c:pt idx="53">
                    <c:v>2027</c:v>
                  </c:pt>
                </c:lvl>
              </c:multiLvlStrCache>
            </c:multiLvlStrRef>
          </c:cat>
          <c:val>
            <c:numRef>
              <c:f>Données!$B$136:$B$176</c:f>
              <c:numCache>
                <c:formatCode>#\ ##0.0</c:formatCode>
                <c:ptCount val="41"/>
                <c:pt idx="0">
                  <c:v>9.8000000000000007</c:v>
                </c:pt>
                <c:pt idx="1">
                  <c:v>9.8000000000000007</c:v>
                </c:pt>
                <c:pt idx="2">
                  <c:v>9.8000000000000007</c:v>
                </c:pt>
                <c:pt idx="3">
                  <c:v>9.9</c:v>
                </c:pt>
                <c:pt idx="4">
                  <c:v>10.1</c:v>
                </c:pt>
                <c:pt idx="5">
                  <c:v>10</c:v>
                </c:pt>
                <c:pt idx="6">
                  <c:v>10.199999999999999</c:v>
                </c:pt>
                <c:pt idx="7">
                  <c:v>10</c:v>
                </c:pt>
                <c:pt idx="8">
                  <c:v>9.9</c:v>
                </c:pt>
                <c:pt idx="9">
                  <c:v>9.9</c:v>
                </c:pt>
                <c:pt idx="10">
                  <c:v>9.6999999999999993</c:v>
                </c:pt>
                <c:pt idx="11">
                  <c:v>9.6</c:v>
                </c:pt>
                <c:pt idx="12">
                  <c:v>9.8000000000000007</c:v>
                </c:pt>
                <c:pt idx="13">
                  <c:v>9.3000000000000007</c:v>
                </c:pt>
                <c:pt idx="14">
                  <c:v>9.1999999999999993</c:v>
                </c:pt>
                <c:pt idx="15">
                  <c:v>9.1999999999999993</c:v>
                </c:pt>
                <c:pt idx="16">
                  <c:v>8.6999999999999993</c:v>
                </c:pt>
                <c:pt idx="17">
                  <c:v>9</c:v>
                </c:pt>
                <c:pt idx="18">
                  <c:v>8.8000000000000007</c:v>
                </c:pt>
                <c:pt idx="19">
                  <c:v>8.6</c:v>
                </c:pt>
                <c:pt idx="20">
                  <c:v>8.4</c:v>
                </c:pt>
                <c:pt idx="21">
                  <c:v>8.5</c:v>
                </c:pt>
                <c:pt idx="22">
                  <c:v>8.1999999999999993</c:v>
                </c:pt>
                <c:pt idx="23">
                  <c:v>8.1</c:v>
                </c:pt>
                <c:pt idx="24">
                  <c:v>7.9</c:v>
                </c:pt>
                <c:pt idx="25">
                  <c:v>7.7</c:v>
                </c:pt>
                <c:pt idx="26">
                  <c:v>7.1</c:v>
                </c:pt>
                <c:pt idx="27">
                  <c:v>8.8000000000000007</c:v>
                </c:pt>
                <c:pt idx="28">
                  <c:v>7.9</c:v>
                </c:pt>
                <c:pt idx="29">
                  <c:v>8</c:v>
                </c:pt>
                <c:pt idx="30">
                  <c:v>7.7</c:v>
                </c:pt>
                <c:pt idx="31">
                  <c:v>7.7</c:v>
                </c:pt>
                <c:pt idx="32">
                  <c:v>7.2</c:v>
                </c:pt>
                <c:pt idx="33">
                  <c:v>7.2</c:v>
                </c:pt>
                <c:pt idx="34">
                  <c:v>7.2</c:v>
                </c:pt>
                <c:pt idx="35">
                  <c:v>7.1</c:v>
                </c:pt>
                <c:pt idx="36">
                  <c:v>6.9</c:v>
                </c:pt>
                <c:pt idx="37">
                  <c:v>6.9</c:v>
                </c:pt>
                <c:pt idx="38">
                  <c:v>7</c:v>
                </c:pt>
                <c:pt idx="39">
                  <c:v>7.2</c:v>
                </c:pt>
                <c:pt idx="40">
                  <c:v>7.3</c:v>
                </c:pt>
              </c:numCache>
            </c:numRef>
          </c:val>
          <c:smooth val="0"/>
          <c:extLst>
            <c:ext xmlns:c16="http://schemas.microsoft.com/office/drawing/2014/chart" uri="{C3380CC4-5D6E-409C-BE32-E72D297353CC}">
              <c16:uniqueId val="{00000001-A29E-43A4-B511-42122DB3DBAC}"/>
            </c:ext>
          </c:extLst>
        </c:ser>
        <c:ser>
          <c:idx val="2"/>
          <c:order val="2"/>
          <c:tx>
            <c:strRef>
              <c:f>Données!$H$8</c:f>
              <c:strCache>
                <c:ptCount val="1"/>
                <c:pt idx="0">
                  <c:v>Var</c:v>
                </c:pt>
              </c:strCache>
            </c:strRef>
          </c:tx>
          <c:marker>
            <c:symbol val="none"/>
          </c:marker>
          <c:cat>
            <c:multiLvlStrRef>
              <c:f>'dates trim'!$B$128:$C$300</c:f>
              <c:multiLvlStrCache>
                <c:ptCount val="57"/>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pt idx="53">
                    <c:v>T1</c:v>
                  </c:pt>
                  <c:pt idx="54">
                    <c:v>T2</c:v>
                  </c:pt>
                  <c:pt idx="55">
                    <c:v>T3</c:v>
                  </c:pt>
                  <c:pt idx="56">
                    <c:v>T4</c:v>
                  </c:pt>
                </c:lvl>
                <c:lvl>
                  <c:pt idx="1">
                    <c:v>2014</c:v>
                  </c:pt>
                  <c:pt idx="5">
                    <c:v>2015</c:v>
                  </c:pt>
                  <c:pt idx="9">
                    <c:v>2016</c:v>
                  </c:pt>
                  <c:pt idx="13">
                    <c:v>2017</c:v>
                  </c:pt>
                  <c:pt idx="17">
                    <c:v>2018</c:v>
                  </c:pt>
                  <c:pt idx="21">
                    <c:v>2019</c:v>
                  </c:pt>
                  <c:pt idx="25">
                    <c:v>2020</c:v>
                  </c:pt>
                  <c:pt idx="29">
                    <c:v>2021</c:v>
                  </c:pt>
                  <c:pt idx="33">
                    <c:v>2022</c:v>
                  </c:pt>
                  <c:pt idx="37">
                    <c:v>2023</c:v>
                  </c:pt>
                  <c:pt idx="41">
                    <c:v>2024</c:v>
                  </c:pt>
                  <c:pt idx="45">
                    <c:v>2025</c:v>
                  </c:pt>
                  <c:pt idx="49">
                    <c:v>2026</c:v>
                  </c:pt>
                  <c:pt idx="53">
                    <c:v>2027</c:v>
                  </c:pt>
                </c:lvl>
              </c:multiLvlStrCache>
            </c:multiLvlStrRef>
          </c:cat>
          <c:val>
            <c:numRef>
              <c:f>Données!$H$136:$H$176</c:f>
              <c:numCache>
                <c:formatCode>#\ ##0.0</c:formatCode>
                <c:ptCount val="41"/>
                <c:pt idx="0">
                  <c:v>10.8</c:v>
                </c:pt>
                <c:pt idx="1">
                  <c:v>10.7</c:v>
                </c:pt>
                <c:pt idx="2">
                  <c:v>10.8</c:v>
                </c:pt>
                <c:pt idx="3">
                  <c:v>11</c:v>
                </c:pt>
                <c:pt idx="4">
                  <c:v>11.1</c:v>
                </c:pt>
                <c:pt idx="5">
                  <c:v>11</c:v>
                </c:pt>
                <c:pt idx="6">
                  <c:v>11.3</c:v>
                </c:pt>
                <c:pt idx="7">
                  <c:v>11.1</c:v>
                </c:pt>
                <c:pt idx="8">
                  <c:v>11</c:v>
                </c:pt>
                <c:pt idx="9">
                  <c:v>10.9</c:v>
                </c:pt>
                <c:pt idx="10">
                  <c:v>10.7</c:v>
                </c:pt>
                <c:pt idx="11">
                  <c:v>10.6</c:v>
                </c:pt>
                <c:pt idx="12">
                  <c:v>10.9</c:v>
                </c:pt>
                <c:pt idx="13">
                  <c:v>10.4</c:v>
                </c:pt>
                <c:pt idx="14">
                  <c:v>10.3</c:v>
                </c:pt>
                <c:pt idx="15">
                  <c:v>10.199999999999999</c:v>
                </c:pt>
                <c:pt idx="16">
                  <c:v>9.8000000000000007</c:v>
                </c:pt>
                <c:pt idx="17">
                  <c:v>10.1</c:v>
                </c:pt>
                <c:pt idx="18">
                  <c:v>9.9</c:v>
                </c:pt>
                <c:pt idx="19">
                  <c:v>9.6999999999999993</c:v>
                </c:pt>
                <c:pt idx="20">
                  <c:v>9.5</c:v>
                </c:pt>
                <c:pt idx="21">
                  <c:v>9.6</c:v>
                </c:pt>
                <c:pt idx="22">
                  <c:v>9.1</c:v>
                </c:pt>
                <c:pt idx="23">
                  <c:v>9</c:v>
                </c:pt>
                <c:pt idx="24">
                  <c:v>8.6999999999999993</c:v>
                </c:pt>
                <c:pt idx="25">
                  <c:v>8.3000000000000007</c:v>
                </c:pt>
                <c:pt idx="26">
                  <c:v>7.8</c:v>
                </c:pt>
                <c:pt idx="27">
                  <c:v>9.4</c:v>
                </c:pt>
                <c:pt idx="28">
                  <c:v>8.3000000000000007</c:v>
                </c:pt>
                <c:pt idx="29">
                  <c:v>8.4</c:v>
                </c:pt>
                <c:pt idx="30">
                  <c:v>8.4</c:v>
                </c:pt>
                <c:pt idx="31">
                  <c:v>8.1</c:v>
                </c:pt>
                <c:pt idx="32">
                  <c:v>7.5</c:v>
                </c:pt>
                <c:pt idx="33">
                  <c:v>7.5</c:v>
                </c:pt>
                <c:pt idx="34">
                  <c:v>7.4</c:v>
                </c:pt>
                <c:pt idx="35">
                  <c:v>7.4</c:v>
                </c:pt>
                <c:pt idx="36">
                  <c:v>7.2</c:v>
                </c:pt>
                <c:pt idx="37">
                  <c:v>7.2</c:v>
                </c:pt>
                <c:pt idx="38">
                  <c:v>7.2</c:v>
                </c:pt>
                <c:pt idx="39">
                  <c:v>7.5</c:v>
                </c:pt>
                <c:pt idx="40">
                  <c:v>7.4</c:v>
                </c:pt>
              </c:numCache>
            </c:numRef>
          </c:val>
          <c:smooth val="0"/>
          <c:extLst>
            <c:ext xmlns:c16="http://schemas.microsoft.com/office/drawing/2014/chart" uri="{C3380CC4-5D6E-409C-BE32-E72D297353CC}">
              <c16:uniqueId val="{00000002-A29E-43A4-B511-42122DB3DBAC}"/>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81DD-4A1F-ADB1-B905F84D763A}"/>
              </c:ext>
            </c:extLst>
          </c:dPt>
          <c:dPt>
            <c:idx val="2"/>
            <c:invertIfNegative val="0"/>
            <c:bubble3D val="0"/>
            <c:spPr>
              <a:solidFill>
                <a:srgbClr val="FF0000"/>
              </a:solidFill>
            </c:spPr>
            <c:extLst>
              <c:ext xmlns:c16="http://schemas.microsoft.com/office/drawing/2014/chart" uri="{C3380CC4-5D6E-409C-BE32-E72D297353CC}">
                <c16:uniqueId val="{00000002-81DD-4A1F-ADB1-B905F84D763A}"/>
              </c:ext>
            </c:extLst>
          </c:dPt>
          <c:dPt>
            <c:idx val="3"/>
            <c:invertIfNegative val="0"/>
            <c:bubble3D val="0"/>
            <c:extLst>
              <c:ext xmlns:c16="http://schemas.microsoft.com/office/drawing/2014/chart" uri="{C3380CC4-5D6E-409C-BE32-E72D297353CC}">
                <c16:uniqueId val="{00000003-81DD-4A1F-ADB1-B905F84D763A}"/>
              </c:ext>
            </c:extLst>
          </c:dPt>
          <c:dPt>
            <c:idx val="4"/>
            <c:invertIfNegative val="0"/>
            <c:bubble3D val="0"/>
            <c:spPr>
              <a:solidFill>
                <a:srgbClr val="92D050"/>
              </a:solidFill>
            </c:spPr>
            <c:extLst>
              <c:ext xmlns:c16="http://schemas.microsoft.com/office/drawing/2014/chart" uri="{C3380CC4-5D6E-409C-BE32-E72D297353CC}">
                <c16:uniqueId val="{00000005-81DD-4A1F-ADB1-B905F84D763A}"/>
              </c:ext>
            </c:extLst>
          </c:dPt>
          <c:dPt>
            <c:idx val="5"/>
            <c:invertIfNegative val="0"/>
            <c:bubble3D val="0"/>
            <c:spPr>
              <a:solidFill>
                <a:srgbClr val="0070C0"/>
              </a:solidFill>
            </c:spPr>
            <c:extLst>
              <c:ext xmlns:c16="http://schemas.microsoft.com/office/drawing/2014/chart" uri="{C3380CC4-5D6E-409C-BE32-E72D297353CC}">
                <c16:uniqueId val="{00000007-81DD-4A1F-ADB1-B905F84D763A}"/>
              </c:ext>
            </c:extLst>
          </c:dPt>
          <c:dPt>
            <c:idx val="6"/>
            <c:invertIfNegative val="0"/>
            <c:bubble3D val="0"/>
            <c:extLst>
              <c:ext xmlns:c16="http://schemas.microsoft.com/office/drawing/2014/chart" uri="{C3380CC4-5D6E-409C-BE32-E72D297353CC}">
                <c16:uniqueId val="{00000008-81DD-4A1F-ADB1-B905F84D763A}"/>
              </c:ext>
            </c:extLst>
          </c:dPt>
          <c:dPt>
            <c:idx val="7"/>
            <c:invertIfNegative val="0"/>
            <c:bubble3D val="0"/>
            <c:extLst>
              <c:ext xmlns:c16="http://schemas.microsoft.com/office/drawing/2014/chart" uri="{C3380CC4-5D6E-409C-BE32-E72D297353CC}">
                <c16:uniqueId val="{00000009-81DD-4A1F-ADB1-B905F84D763A}"/>
              </c:ext>
            </c:extLst>
          </c:dPt>
          <c:dPt>
            <c:idx val="8"/>
            <c:invertIfNegative val="0"/>
            <c:bubble3D val="0"/>
            <c:extLst>
              <c:ext xmlns:c16="http://schemas.microsoft.com/office/drawing/2014/chart" uri="{C3380CC4-5D6E-409C-BE32-E72D297353CC}">
                <c16:uniqueId val="{0000000A-81DD-4A1F-ADB1-B905F84D763A}"/>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DD-4A1F-ADB1-B905F84D763A}"/>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D-4A1F-ADB1-B905F84D763A}"/>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DD-4A1F-ADB1-B905F84D763A}"/>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graphiques_ann'!$G$63:$G$69</c:f>
              <c:strCache>
                <c:ptCount val="7"/>
                <c:pt idx="0">
                  <c:v>Hérault</c:v>
                </c:pt>
                <c:pt idx="1">
                  <c:v>Pas-de-Calais</c:v>
                </c:pt>
                <c:pt idx="2">
                  <c:v>Paca</c:v>
                </c:pt>
                <c:pt idx="3">
                  <c:v>Moselle</c:v>
                </c:pt>
                <c:pt idx="4">
                  <c:v>Var</c:v>
                </c:pt>
                <c:pt idx="5">
                  <c:v>France métro.</c:v>
                </c:pt>
                <c:pt idx="6">
                  <c:v>Finistère</c:v>
                </c:pt>
              </c:strCache>
            </c:strRef>
          </c:cat>
          <c:val>
            <c:numRef>
              <c:f>'données graphiques_ann'!$H$63:$H$69</c:f>
              <c:numCache>
                <c:formatCode>#\ ##0.0</c:formatCode>
                <c:ptCount val="7"/>
                <c:pt idx="0">
                  <c:v>10.4</c:v>
                </c:pt>
                <c:pt idx="1">
                  <c:v>8.6999999999999993</c:v>
                </c:pt>
                <c:pt idx="2">
                  <c:v>8.1999999999999993</c:v>
                </c:pt>
                <c:pt idx="3">
                  <c:v>7.4</c:v>
                </c:pt>
                <c:pt idx="4">
                  <c:v>7.4</c:v>
                </c:pt>
                <c:pt idx="5">
                  <c:v>7.3</c:v>
                </c:pt>
                <c:pt idx="6">
                  <c:v>6.4</c:v>
                </c:pt>
              </c:numCache>
            </c:numRef>
          </c:val>
          <c:extLst>
            <c:ext xmlns:c16="http://schemas.microsoft.com/office/drawing/2014/chart" uri="{C3380CC4-5D6E-409C-BE32-E72D297353CC}">
              <c16:uniqueId val="{0000000C-81DD-4A1F-ADB1-B905F84D763A}"/>
            </c:ext>
          </c:extLst>
        </c:ser>
        <c:dLbls>
          <c:showLegendKey val="0"/>
          <c:showVal val="0"/>
          <c:showCatName val="0"/>
          <c:showSerName val="0"/>
          <c:showPercent val="0"/>
          <c:showBubbleSize val="0"/>
        </c:dLbls>
        <c:gapWidth val="150"/>
        <c:axId val="1980063824"/>
        <c:axId val="1"/>
      </c:barChart>
      <c:scatterChart>
        <c:scatterStyle val="lineMarker"/>
        <c:varyColors val="0"/>
        <c:ser>
          <c:idx val="1"/>
          <c:order val="1"/>
          <c:tx>
            <c:v>Variation annuelle, en point (échelle de droite)</c:v>
          </c:tx>
          <c:spPr>
            <a:ln w="28575">
              <a:noFill/>
            </a:ln>
          </c:spPr>
          <c:marker>
            <c:symbol val="square"/>
            <c:size val="7"/>
            <c:spPr>
              <a:solidFill>
                <a:schemeClr val="accent6">
                  <a:lumMod val="75000"/>
                </a:schemeClr>
              </a:solidFill>
            </c:spPr>
          </c:marker>
          <c:yVal>
            <c:numRef>
              <c:f>'données graphiques_ann'!$J$63:$J$69</c:f>
              <c:numCache>
                <c:formatCode>#\ ##0.0</c:formatCode>
                <c:ptCount val="7"/>
                <c:pt idx="0">
                  <c:v>0.5</c:v>
                </c:pt>
                <c:pt idx="1">
                  <c:v>0.59999999999999964</c:v>
                </c:pt>
                <c:pt idx="2">
                  <c:v>0.19999999999999929</c:v>
                </c:pt>
                <c:pt idx="3">
                  <c:v>0.40000000000000036</c:v>
                </c:pt>
                <c:pt idx="4">
                  <c:v>0.20000000000000018</c:v>
                </c:pt>
                <c:pt idx="5">
                  <c:v>0.39999999999999947</c:v>
                </c:pt>
                <c:pt idx="6">
                  <c:v>0.40000000000000036</c:v>
                </c:pt>
              </c:numCache>
            </c:numRef>
          </c:yVal>
          <c:smooth val="0"/>
          <c:extLst>
            <c:ext xmlns:c16="http://schemas.microsoft.com/office/drawing/2014/chart" uri="{C3380CC4-5D6E-409C-BE32-E72D297353CC}">
              <c16:uniqueId val="{0000000D-81DD-4A1F-ADB1-B905F84D763A}"/>
            </c:ext>
          </c:extLst>
        </c:ser>
        <c:dLbls>
          <c:showLegendKey val="0"/>
          <c:showVal val="0"/>
          <c:showCatName val="0"/>
          <c:showSerName val="0"/>
          <c:showPercent val="0"/>
          <c:showBubbleSize val="0"/>
        </c:dLbls>
        <c:axId val="3"/>
        <c:axId val="4"/>
      </c:scatterChart>
      <c:catAx>
        <c:axId val="1980063824"/>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crossAx val="1980063824"/>
        <c:crosses val="autoZero"/>
        <c:crossBetween val="between"/>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60000000000000009"/>
          <c:min val="0.2"/>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4017917877124148E-2"/>
          <c:y val="0.12072832940978817"/>
          <c:w val="0.90099175654738484"/>
          <c:h val="5.23156094109082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trim'!$A$21:$B$100</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pt idx="60">
                    <c:v>2028</c:v>
                  </c:pt>
                </c:lvl>
              </c:multiLvlStrCache>
            </c:multiLvlStrRef>
          </c:cat>
          <c:val>
            <c:numRef>
              <c:f>dep83_trim!$BG$79:$BG$122</c:f>
              <c:numCache>
                <c:formatCode>#\ ##0.0</c:formatCode>
                <c:ptCount val="44"/>
                <c:pt idx="0">
                  <c:v>2.2415329768270986</c:v>
                </c:pt>
                <c:pt idx="1">
                  <c:v>1.5211611384736035</c:v>
                </c:pt>
                <c:pt idx="2">
                  <c:v>1.1162630946247809</c:v>
                </c:pt>
                <c:pt idx="3">
                  <c:v>2.1144701086956541</c:v>
                </c:pt>
                <c:pt idx="4">
                  <c:v>1.4636174636174504</c:v>
                </c:pt>
                <c:pt idx="5">
                  <c:v>1.5408573067781317</c:v>
                </c:pt>
                <c:pt idx="6">
                  <c:v>1.7354104447493857</c:v>
                </c:pt>
                <c:pt idx="7">
                  <c:v>1.4717549984131884</c:v>
                </c:pt>
                <c:pt idx="8">
                  <c:v>2.3143985300441816</c:v>
                </c:pt>
                <c:pt idx="9">
                  <c:v>2.7778839173130399</c:v>
                </c:pt>
                <c:pt idx="10">
                  <c:v>0.47215406349914169</c:v>
                </c:pt>
                <c:pt idx="11">
                  <c:v>1.150786308973184</c:v>
                </c:pt>
                <c:pt idx="12">
                  <c:v>0.19022534386887724</c:v>
                </c:pt>
                <c:pt idx="13">
                  <c:v>-0.13874689645099192</c:v>
                </c:pt>
                <c:pt idx="14">
                  <c:v>0.97623400365631774</c:v>
                </c:pt>
                <c:pt idx="15">
                  <c:v>8.6902994532356281E-2</c:v>
                </c:pt>
                <c:pt idx="16">
                  <c:v>1.2445280561484751</c:v>
                </c:pt>
                <c:pt idx="17">
                  <c:v>0.82901554404146705</c:v>
                </c:pt>
                <c:pt idx="18">
                  <c:v>0.86472693766168618</c:v>
                </c:pt>
                <c:pt idx="19">
                  <c:v>0.77650117704930466</c:v>
                </c:pt>
                <c:pt idx="20">
                  <c:v>0.11156823094622403</c:v>
                </c:pt>
                <c:pt idx="21">
                  <c:v>0.65473288291426623</c:v>
                </c:pt>
                <c:pt idx="22">
                  <c:v>0.19375821742440014</c:v>
                </c:pt>
                <c:pt idx="23">
                  <c:v>-0.19683679812141364</c:v>
                </c:pt>
                <c:pt idx="24">
                  <c:v>-0.13494342756306121</c:v>
                </c:pt>
                <c:pt idx="25">
                  <c:v>-1.2230614649019533</c:v>
                </c:pt>
                <c:pt idx="26">
                  <c:v>-1.4381423410151251</c:v>
                </c:pt>
                <c:pt idx="27">
                  <c:v>-1.6513043168795982</c:v>
                </c:pt>
                <c:pt idx="28">
                  <c:v>-1.194137868644829</c:v>
                </c:pt>
                <c:pt idx="29">
                  <c:v>9.8370261856802763</c:v>
                </c:pt>
                <c:pt idx="30">
                  <c:v>-3.0109032709812911</c:v>
                </c:pt>
                <c:pt idx="31">
                  <c:v>-3.1112486248624949</c:v>
                </c:pt>
                <c:pt idx="32">
                  <c:v>-0.3796614980661972</c:v>
                </c:pt>
                <c:pt idx="33">
                  <c:v>0.40604074654508882</c:v>
                </c:pt>
                <c:pt idx="34">
                  <c:v>-3.788577509755231</c:v>
                </c:pt>
                <c:pt idx="35">
                  <c:v>-3.1192389941744669</c:v>
                </c:pt>
                <c:pt idx="36">
                  <c:v>-3.2044451210229918</c:v>
                </c:pt>
                <c:pt idx="37">
                  <c:v>-1.9226232602028825</c:v>
                </c:pt>
                <c:pt idx="38">
                  <c:v>0.19242333132891698</c:v>
                </c:pt>
                <c:pt idx="39">
                  <c:v>0.54415236266154299</c:v>
                </c:pt>
                <c:pt idx="40">
                  <c:v>-0.32631620836482966</c:v>
                </c:pt>
                <c:pt idx="41">
                  <c:v>-0.66674651654888839</c:v>
                </c:pt>
                <c:pt idx="42">
                  <c:v>9.2443729903535221E-2</c:v>
                </c:pt>
                <c:pt idx="43">
                  <c:v>2.1965225073284245</c:v>
                </c:pt>
              </c:numCache>
            </c:numRef>
          </c:val>
          <c:extLst>
            <c:ext xmlns:c16="http://schemas.microsoft.com/office/drawing/2014/chart" uri="{C3380CC4-5D6E-409C-BE32-E72D297353CC}">
              <c16:uniqueId val="{00000000-0028-43E8-A32B-BFA1A6F9F647}"/>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1"/>
        <c:tickMarkSkip val="1"/>
        <c:noMultiLvlLbl val="0"/>
      </c:catAx>
      <c:valAx>
        <c:axId val="151954944"/>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r>
            <a:rPr lang="fr-FR" sz="1000" b="1" dirty="0">
              <a:effectLst/>
              <a:latin typeface="+mn-lt"/>
              <a:ea typeface="+mn-ea"/>
              <a:cs typeface="+mn-cs"/>
            </a:rPr>
            <a:t>Note</a:t>
          </a:r>
          <a:r>
            <a:rPr lang="fr-FR" sz="1000" dirty="0">
              <a:effectLst/>
              <a:latin typeface="+mn-lt"/>
              <a:ea typeface="+mn-ea"/>
              <a:cs typeface="+mn-cs"/>
            </a:rPr>
            <a:t> :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France Travail, Dares (STMT) - Calculs des CVS-CJO : Dares</a:t>
          </a:r>
          <a:endParaRPr lang="fr-FR" sz="1000" dirty="0">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0.95238</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4847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r>
            <a:rPr lang="fr-FR" sz="1000" b="1" dirty="0">
              <a:effectLst/>
              <a:latin typeface="+mn-lt"/>
              <a:ea typeface="+mn-ea"/>
              <a:cs typeface="+mn-cs"/>
            </a:rPr>
            <a:t>Note</a:t>
          </a:r>
          <a:r>
            <a:rPr lang="fr-FR" sz="1000" dirty="0">
              <a:effectLst/>
              <a:latin typeface="+mn-lt"/>
              <a:ea typeface="+mn-ea"/>
              <a:cs typeface="+mn-cs"/>
            </a:rPr>
            <a:t> :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France Travail, Dares (STMT) - Calculs des CVS-CJO : Dares</a:t>
          </a:r>
          <a:endParaRPr lang="fr-FR" sz="1000" i="1" dirty="0">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0.85026</cdr:y>
    </cdr:from>
    <cdr:to>
      <cdr:x>1</cdr:x>
      <cdr:y>0.95184</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57462"/>
          <a:ext cx="7362791" cy="4847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r>
            <a:rPr lang="fr-FR" sz="1000" b="1" dirty="0">
              <a:effectLst/>
              <a:latin typeface="+mn-lt"/>
              <a:ea typeface="+mn-ea"/>
              <a:cs typeface="+mn-cs"/>
            </a:rPr>
            <a:t>Note</a:t>
          </a:r>
          <a:r>
            <a:rPr lang="fr-FR" sz="1000" dirty="0">
              <a:effectLst/>
              <a:latin typeface="+mn-lt"/>
              <a:ea typeface="+mn-ea"/>
              <a:cs typeface="+mn-cs"/>
            </a:rPr>
            <a:t> :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France Travail, Dares (STMT) - Calculs des CVS-CJO : Dares</a:t>
          </a:r>
          <a:endParaRPr lang="fr-FR" sz="1000" dirty="0">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dirty="0"/>
            <a:t>Evolution trimestrielle du nombre moyen</a:t>
          </a:r>
          <a:r>
            <a:rPr lang="fr-FR" sz="1500" baseline="0" dirty="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dirty="0"/>
            <a:t>par âge, dans le Var</a:t>
          </a:r>
          <a:endParaRPr lang="fr-FR" sz="1500" dirty="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(données CVS-CJO, en %)</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b="1" dirty="0"/>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0.82788</cdr:y>
    </cdr:from>
    <cdr:to>
      <cdr:x>1</cdr:x>
      <cdr:y>0.96171</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50664"/>
          <a:ext cx="7362791" cy="6386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endParaRPr lang="fr-FR" sz="1000" b="0" dirty="0">
            <a:effectLst/>
            <a:latin typeface="+mn-lt"/>
            <a:ea typeface="+mn-ea"/>
            <a:cs typeface="+mn-cs"/>
          </a:endParaRPr>
        </a:p>
        <a:p xmlns:a="http://schemas.openxmlformats.org/drawingml/2006/main">
          <a:pPr rtl="0"/>
          <a:r>
            <a:rPr lang="fr-FR" sz="1000" b="1" dirty="0">
              <a:effectLst/>
              <a:latin typeface="+mn-lt"/>
              <a:ea typeface="+mn-ea"/>
              <a:cs typeface="+mn-cs"/>
            </a:rPr>
            <a:t>Note</a:t>
          </a:r>
          <a:r>
            <a:rPr lang="fr-FR" sz="1000" dirty="0">
              <a:effectLst/>
              <a:latin typeface="+mn-lt"/>
              <a:ea typeface="+mn-ea"/>
              <a:cs typeface="+mn-cs"/>
            </a:rPr>
            <a:t> :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France Travail, Dares (STMT) - Calculs des CVS-CJO : Dares</a:t>
          </a:r>
          <a:endParaRPr lang="fr-FR" sz="1000" dirty="0">
            <a:effectLs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0.82788</cdr:y>
    </cdr:from>
    <cdr:to>
      <cdr:x>1</cdr:x>
      <cdr:y>0.96171</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50664"/>
          <a:ext cx="7362791" cy="6386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endParaRPr lang="fr-FR" sz="1000" b="0" dirty="0">
            <a:effectLst/>
            <a:latin typeface="+mn-lt"/>
            <a:ea typeface="+mn-ea"/>
            <a:cs typeface="+mn-cs"/>
          </a:endParaRPr>
        </a:p>
        <a:p xmlns:a="http://schemas.openxmlformats.org/drawingml/2006/main">
          <a:pPr rtl="0"/>
          <a:r>
            <a:rPr lang="fr-FR" sz="1000" b="1" dirty="0">
              <a:effectLst/>
              <a:latin typeface="+mn-lt"/>
              <a:ea typeface="+mn-ea"/>
              <a:cs typeface="+mn-cs"/>
            </a:rPr>
            <a:t>Note</a:t>
          </a:r>
          <a:r>
            <a:rPr lang="fr-FR" sz="1000" dirty="0">
              <a:effectLst/>
              <a:latin typeface="+mn-lt"/>
              <a:ea typeface="+mn-ea"/>
              <a:cs typeface="+mn-cs"/>
            </a:rPr>
            <a:t> :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France Travail, Dares (STMT) - Calculs des CVS-CJO : Dares</a:t>
          </a:r>
          <a:endParaRPr lang="fr-FR" sz="1000" dirty="0">
            <a:effectLs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0.71882</cdr:y>
    </cdr:from>
    <cdr:to>
      <cdr:x>1</cdr:x>
      <cdr:y>1</cdr:y>
    </cdr:to>
    <cdr:sp macro="" textlink="">
      <cdr:nvSpPr>
        <cdr:cNvPr id="3" name="ZoneTexte 1"/>
        <cdr:cNvSpPr txBox="1"/>
      </cdr:nvSpPr>
      <cdr:spPr>
        <a:xfrm xmlns:a="http://schemas.openxmlformats.org/drawingml/2006/main">
          <a:off x="0" y="3238501"/>
          <a:ext cx="5953125" cy="1266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dirty="0">
              <a:effectLst/>
              <a:latin typeface="+mn-lt"/>
              <a:ea typeface="+mn-ea"/>
              <a:cs typeface="+mn-cs"/>
            </a:rPr>
            <a:t>* Pour le RSA et la PA, la notion de bénéficiaires renvoie à celle de foyer et non d’individu. Pour l’AAH et l’ASS, elle renvoie à l’individu qui perçoit l’allocation.</a:t>
          </a:r>
          <a:endParaRPr lang="fr-FR" sz="1000" dirty="0">
            <a:effectLst/>
          </a:endParaRPr>
        </a:p>
        <a:p xmlns:a="http://schemas.openxmlformats.org/drawingml/2006/main">
          <a:pPr>
            <a:defRPr/>
          </a:pPr>
          <a:r>
            <a:rPr lang="fr-FR" sz="1000" dirty="0"/>
            <a:t>** Données à fin août</a:t>
          </a:r>
        </a:p>
        <a:p xmlns:a="http://schemas.openxmlformats.org/drawingml/2006/main">
          <a:pPr eaLnBrk="1" fontAlgn="auto" latinLnBrk="0" hangingPunct="1"/>
          <a:r>
            <a:rPr lang="fr-FR" sz="1000" b="1" i="0" dirty="0">
              <a:effectLst/>
              <a:latin typeface="+mn-lt"/>
              <a:ea typeface="+mn-ea"/>
              <a:cs typeface="+mn-cs"/>
            </a:rPr>
            <a:t>Note : </a:t>
          </a:r>
          <a:r>
            <a:rPr lang="fr-FR" sz="1000" i="0" dirty="0">
              <a:effectLst/>
              <a:latin typeface="+mn-lt"/>
              <a:ea typeface="+mn-ea"/>
              <a:cs typeface="+mn-cs"/>
            </a:rPr>
            <a:t>données provisoires ; </a:t>
          </a:r>
          <a:r>
            <a:rPr lang="fr-FR" sz="1000" dirty="0">
              <a:effectLst/>
              <a:latin typeface="+mn-lt"/>
              <a:ea typeface="+mn-ea"/>
              <a:cs typeface="+mn-cs"/>
            </a:rPr>
            <a:t>le RSA, l’ASS, l’AAH et la Prime d’activité ont bénéficié d’une revalorisation exceptionnelle anticipée au 1</a:t>
          </a:r>
          <a:r>
            <a:rPr lang="fr-FR" sz="1000" baseline="30000" dirty="0">
              <a:effectLst/>
              <a:latin typeface="+mn-lt"/>
              <a:ea typeface="+mn-ea"/>
              <a:cs typeface="+mn-cs"/>
            </a:rPr>
            <a:t>er</a:t>
          </a:r>
          <a:r>
            <a:rPr lang="fr-FR" sz="1000" dirty="0">
              <a:effectLst/>
              <a:latin typeface="+mn-lt"/>
              <a:ea typeface="+mn-ea"/>
              <a:cs typeface="+mn-cs"/>
            </a:rPr>
            <a:t> juillet 2022. Si ces revalorisations ont pu jouer à la hausse sur les effectifs de bénéficiaires (augmentation du nombre de personnes éligibles, hausse du taux de recours), ils n’ont pas toujours suffi à les voir augmenter </a:t>
          </a:r>
          <a:endParaRPr lang="fr-FR" sz="1000" dirty="0">
            <a:effectLst/>
          </a:endParaRPr>
        </a:p>
        <a:p xmlns:a="http://schemas.openxmlformats.org/drawingml/2006/main">
          <a:r>
            <a:rPr lang="fr-FR" sz="1000" b="1" i="1" dirty="0">
              <a:effectLst/>
              <a:latin typeface="+mn-lt"/>
              <a:ea typeface="+mn-ea"/>
              <a:cs typeface="+mn-cs"/>
            </a:rPr>
            <a:t>Sources : </a:t>
          </a:r>
          <a:r>
            <a:rPr lang="fr-FR" sz="1000" i="1" dirty="0" err="1">
              <a:effectLst/>
              <a:latin typeface="+mn-lt"/>
              <a:ea typeface="+mn-ea"/>
              <a:cs typeface="+mn-cs"/>
            </a:rPr>
            <a:t>Cnaf</a:t>
          </a:r>
          <a:r>
            <a:rPr lang="fr-FR" sz="1000" i="1" dirty="0">
              <a:effectLst/>
              <a:latin typeface="+mn-lt"/>
              <a:ea typeface="+mn-ea"/>
              <a:cs typeface="+mn-cs"/>
            </a:rPr>
            <a:t>, </a:t>
          </a:r>
          <a:r>
            <a:rPr lang="fr-FR" sz="1000" i="1" dirty="0" err="1">
              <a:effectLst/>
              <a:latin typeface="+mn-lt"/>
              <a:ea typeface="+mn-ea"/>
              <a:cs typeface="+mn-cs"/>
            </a:rPr>
            <a:t>Allstat</a:t>
          </a:r>
          <a:r>
            <a:rPr lang="fr-FR" sz="1000" i="1" dirty="0">
              <a:effectLst/>
              <a:latin typeface="+mn-lt"/>
              <a:ea typeface="+mn-ea"/>
              <a:cs typeface="+mn-cs"/>
            </a:rPr>
            <a:t> FR6 et FR2 ; MSA ;  France Travail, FNA - </a:t>
          </a:r>
          <a:r>
            <a:rPr lang="fr-FR" sz="1000" b="1" i="1" dirty="0">
              <a:effectLst/>
              <a:latin typeface="+mn-lt"/>
              <a:ea typeface="+mn-ea"/>
              <a:cs typeface="+mn-cs"/>
            </a:rPr>
            <a:t>Traitements : </a:t>
          </a:r>
          <a:r>
            <a:rPr lang="fr-FR" sz="1000" i="1" dirty="0">
              <a:effectLst/>
              <a:latin typeface="+mn-lt"/>
              <a:ea typeface="+mn-ea"/>
              <a:cs typeface="+mn-cs"/>
            </a:rPr>
            <a:t>Drees</a:t>
          </a:r>
          <a:endParaRPr lang="fr-FR" sz="1000" dirty="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2013)</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0.07473</cdr:x>
      <cdr:y>0</cdr:y>
    </cdr:from>
    <cdr:to>
      <cdr:x>0.91614</cdr:x>
      <cdr:y>0.17608</cdr:y>
    </cdr:to>
    <cdr:sp macro="" textlink="">
      <cdr:nvSpPr>
        <cdr:cNvPr id="2" name="ZoneTexte 1"/>
        <cdr:cNvSpPr txBox="1"/>
      </cdr:nvSpPr>
      <cdr:spPr>
        <a:xfrm xmlns:a="http://schemas.openxmlformats.org/drawingml/2006/main">
          <a:off x="514350" y="0"/>
          <a:ext cx="57912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fin 2022 et fin 2023)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E2AD345B-5146-0E36-95F4-8B4A613087A3}"/>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0.86066</cdr:y>
    </cdr:from>
    <cdr:to>
      <cdr:x>1</cdr:x>
      <cdr:y>0.93264</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0.8682</cdr:y>
    </cdr:from>
    <cdr:to>
      <cdr:x>0</cdr:x>
      <cdr:y>0.86845</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0.00563</cdr:x>
      <cdr:y>0.84303</cdr:y>
    </cdr:from>
    <cdr:to>
      <cdr:x>0.98412</cdr:x>
      <cdr:y>0.93453</cdr:y>
    </cdr:to>
    <cdr:sp macro="" textlink="">
      <cdr:nvSpPr>
        <cdr:cNvPr id="4" name="ZoneTexte 1">
          <a:extLst xmlns:a="http://schemas.openxmlformats.org/drawingml/2006/main">
            <a:ext uri="{FF2B5EF4-FFF2-40B4-BE49-F238E27FC236}">
              <a16:creationId xmlns:a16="http://schemas.microsoft.com/office/drawing/2014/main" id="{06ECDBE5-A1CE-5872-DDFC-7CAB9B372C77}"/>
            </a:ext>
          </a:extLst>
        </cdr:cNvPr>
        <cdr:cNvSpPr txBox="1"/>
      </cdr:nvSpPr>
      <cdr:spPr>
        <a:xfrm xmlns:a="http://schemas.openxmlformats.org/drawingml/2006/main">
          <a:off x="50800" y="4688100"/>
          <a:ext cx="8827805" cy="5088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dirty="0">
              <a:effectLst/>
              <a:latin typeface="+mn-lt"/>
              <a:ea typeface="+mn-ea"/>
              <a:cs typeface="+mn-cs"/>
            </a:rPr>
            <a:t>Note</a:t>
          </a:r>
          <a:r>
            <a:rPr lang="fr-FR" sz="1100" b="0" i="0" baseline="0" dirty="0">
              <a:effectLst/>
              <a:latin typeface="+mn-lt"/>
              <a:ea typeface="+mn-ea"/>
              <a:cs typeface="+mn-cs"/>
            </a:rPr>
            <a:t> : données provisoires</a:t>
          </a:r>
          <a:endParaRPr lang="fr-FR" sz="900" dirty="0">
            <a:effectLst/>
          </a:endParaRPr>
        </a:p>
        <a:p xmlns:a="http://schemas.openxmlformats.org/drawingml/2006/main">
          <a:pPr rtl="0"/>
          <a:r>
            <a:rPr lang="fr-FR" sz="1100" b="1" i="1" baseline="0" dirty="0">
              <a:effectLst/>
              <a:latin typeface="+mn-lt"/>
              <a:ea typeface="+mn-ea"/>
              <a:cs typeface="+mn-cs"/>
            </a:rPr>
            <a:t>Source : </a:t>
          </a:r>
          <a:r>
            <a:rPr lang="fr-FR" sz="1100" b="0" i="1" baseline="0" dirty="0">
              <a:effectLst/>
              <a:latin typeface="+mn-lt"/>
              <a:ea typeface="+mn-ea"/>
              <a:cs typeface="+mn-cs"/>
            </a:rPr>
            <a:t>Système d’information sur l’apprentissage de la Dares - </a:t>
          </a:r>
          <a:r>
            <a:rPr lang="fr-FR" sz="1100" b="1" i="1" baseline="0" dirty="0">
              <a:effectLst/>
              <a:latin typeface="+mn-lt"/>
              <a:ea typeface="+mn-ea"/>
              <a:cs typeface="+mn-cs"/>
            </a:rPr>
            <a:t>Traitements</a:t>
          </a:r>
          <a:r>
            <a:rPr lang="fr-FR" sz="11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dirty="0"/>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0.84</cdr:y>
    </cdr:from>
    <cdr:to>
      <cdr:x>0</cdr:x>
      <cdr:y>0.84024</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0.09091</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T4 2023</a:t>
          </a:r>
          <a:endParaRPr lang="fr-FR" sz="1100"/>
        </a:p>
      </cdr:txBody>
    </cdr:sp>
  </cdr:relSizeAnchor>
  <cdr:relSizeAnchor xmlns:cdr="http://schemas.openxmlformats.org/drawingml/2006/chartDrawing">
    <cdr:from>
      <cdr:x>0</cdr:x>
      <cdr:y>0.82202</cdr:y>
    </cdr:from>
    <cdr:to>
      <cdr:x>1</cdr:x>
      <cdr:y>0.98878</cdr:y>
    </cdr:to>
    <cdr:sp macro="" textlink="">
      <cdr:nvSpPr>
        <cdr:cNvPr id="2" name="Text Box 1">
          <a:extLst xmlns:a="http://schemas.openxmlformats.org/drawingml/2006/main">
            <a:ext uri="{FF2B5EF4-FFF2-40B4-BE49-F238E27FC236}">
              <a16:creationId xmlns:a16="http://schemas.microsoft.com/office/drawing/2014/main" id="{411972C2-B61D-050D-CDD8-4367EAB167ED}"/>
            </a:ext>
          </a:extLst>
        </cdr:cNvPr>
        <cdr:cNvSpPr txBox="1">
          <a:spLocks xmlns:a="http://schemas.openxmlformats.org/drawingml/2006/main" noChangeArrowheads="1"/>
        </cdr:cNvSpPr>
      </cdr:nvSpPr>
      <cdr:spPr bwMode="auto">
        <a:xfrm xmlns:a="http://schemas.openxmlformats.org/drawingml/2006/main">
          <a:off x="0" y="3771153"/>
          <a:ext cx="6924675" cy="765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Bouches-du-Rhône, les critères retenus sont le nombre total d'emplois (salariés et non salariés) du département, ainsi qu'une structurelle sectorielle proche</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dirty="0">
              <a:effectLst/>
              <a:latin typeface="+mn-lt"/>
              <a:ea typeface="+mn-ea"/>
              <a:cs typeface="+mn-cs"/>
            </a:rPr>
            <a:t>Note</a:t>
          </a:r>
          <a:r>
            <a:rPr lang="fr-FR" sz="1000" dirty="0">
              <a:effectLst/>
              <a:latin typeface="+mn-lt"/>
              <a:ea typeface="+mn-ea"/>
              <a:cs typeface="+mn-cs"/>
            </a:rPr>
            <a:t> :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France Travail</a:t>
          </a:r>
          <a:r>
            <a:rPr lang="fr-FR" sz="1000" i="1" dirty="0"/>
            <a:t> (ex-Pôle emploi), </a:t>
          </a:r>
          <a:r>
            <a:rPr lang="fr-FR" sz="1000" i="1" dirty="0">
              <a:effectLst/>
              <a:latin typeface="+mn-lt"/>
              <a:ea typeface="+mn-ea"/>
              <a:cs typeface="+mn-cs"/>
            </a:rPr>
            <a:t>Dares (STMT) - Calculs des CVS-CJO : Dares</a:t>
          </a:r>
          <a:endParaRPr lang="fr-FR" sz="1000" i="1" dirty="0">
            <a:effectLst/>
          </a:endParaRPr>
        </a:p>
      </cdr:txBody>
    </cdr:sp>
  </cdr:relSizeAnchor>
  <cdr:relSizeAnchor xmlns:cdr="http://schemas.openxmlformats.org/drawingml/2006/chartDrawing">
    <cdr:from>
      <cdr:x>0.30897</cdr:x>
      <cdr:y>0.18315</cdr:y>
    </cdr:from>
    <cdr:to>
      <cdr:x>0.63505</cdr:x>
      <cdr:y>0.32458</cdr:y>
    </cdr:to>
    <cdr:sp macro="" textlink="">
      <cdr:nvSpPr>
        <cdr:cNvPr id="7" name="ZoneTexte 17"/>
        <cdr:cNvSpPr txBox="1"/>
      </cdr:nvSpPr>
      <cdr:spPr>
        <a:xfrm xmlns:a="http://schemas.openxmlformats.org/drawingml/2006/main">
          <a:off x="2319071" y="873996"/>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84 800 demandeurs d’emploi catégories A,B,C en moyenne </a:t>
          </a:r>
        </a:p>
        <a:p xmlns:a="http://schemas.openxmlformats.org/drawingml/2006/main">
          <a:pPr algn="ctr"/>
          <a:r>
            <a:rPr lang="fr-FR" sz="1400" b="1" dirty="0">
              <a:solidFill>
                <a:srgbClr val="FF0000"/>
              </a:solidFill>
            </a:rPr>
            <a:t>au T4 2023</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28/03/2024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92030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297406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Tree>
    <p:extLst>
      <p:ext uri="{BB962C8B-B14F-4D97-AF65-F5344CB8AC3E}">
        <p14:creationId xmlns:p14="http://schemas.microsoft.com/office/powerpoint/2010/main" val="314407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Tree>
    <p:extLst>
      <p:ext uri="{BB962C8B-B14F-4D97-AF65-F5344CB8AC3E}">
        <p14:creationId xmlns:p14="http://schemas.microsoft.com/office/powerpoint/2010/main" val="354970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mars 2024</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mars 2024</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mars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mars 2024</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mars 2024</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mars 2024</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mars 2024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mars 2024</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4</a:t>
            </a:r>
            <a:r>
              <a:rPr lang="fr-FR" sz="5000" b="1" baseline="30000" dirty="0">
                <a:ln/>
                <a:solidFill>
                  <a:schemeClr val="accent1">
                    <a:lumMod val="75000"/>
                  </a:schemeClr>
                </a:solidFill>
              </a:rPr>
              <a:t>e</a:t>
            </a:r>
            <a:r>
              <a:rPr lang="fr-FR" sz="5000" b="1" dirty="0">
                <a:ln/>
                <a:solidFill>
                  <a:schemeClr val="accent1">
                    <a:lumMod val="75000"/>
                  </a:schemeClr>
                </a:solidFill>
              </a:rPr>
              <a:t> trimestre 2023</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44917"/>
            <a:ext cx="8889332" cy="954107"/>
          </a:xfrm>
          <a:prstGeom prst="rect">
            <a:avLst/>
          </a:prstGeom>
          <a:noFill/>
        </p:spPr>
        <p:txBody>
          <a:bodyPr wrap="square" rtlCol="0">
            <a:spAutoFit/>
          </a:bodyPr>
          <a:lstStyle/>
          <a:p>
            <a:r>
              <a:rPr lang="fr-FR" sz="2800" b="1" dirty="0">
                <a:solidFill>
                  <a:schemeClr val="accent1">
                    <a:lumMod val="75000"/>
                  </a:schemeClr>
                </a:solidFill>
              </a:rPr>
              <a:t>… et demeure l’un des plus bas parmi les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graphicFrame>
        <p:nvGraphicFramePr>
          <p:cNvPr id="3" name="Graphique 2">
            <a:extLst>
              <a:ext uri="{FF2B5EF4-FFF2-40B4-BE49-F238E27FC236}">
                <a16:creationId xmlns:a16="http://schemas.microsoft.com/office/drawing/2014/main" id="{74B4F448-F43C-DB63-85B0-F2C244DD0E36}"/>
              </a:ext>
            </a:extLst>
          </p:cNvPr>
          <p:cNvGraphicFramePr>
            <a:graphicFrameLocks/>
          </p:cNvGraphicFramePr>
          <p:nvPr>
            <p:extLst>
              <p:ext uri="{D42A27DB-BD31-4B8C-83A1-F6EECF244321}">
                <p14:modId xmlns:p14="http://schemas.microsoft.com/office/powerpoint/2010/main" val="110168726"/>
              </p:ext>
            </p:extLst>
          </p:nvPr>
        </p:nvGraphicFramePr>
        <p:xfrm>
          <a:off x="574766" y="1135155"/>
          <a:ext cx="7916091" cy="5265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Fin 2023, la demande d’emploi repart à la hausse en rythme trimestriel</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graphicFrame>
        <p:nvGraphicFramePr>
          <p:cNvPr id="3" name="Graphique 2">
            <a:extLst>
              <a:ext uri="{FF2B5EF4-FFF2-40B4-BE49-F238E27FC236}">
                <a16:creationId xmlns:a16="http://schemas.microsoft.com/office/drawing/2014/main" id="{EE33FF77-B134-40BD-94BA-4A10D8C704D2}"/>
              </a:ext>
            </a:extLst>
          </p:cNvPr>
          <p:cNvGraphicFramePr>
            <a:graphicFrameLocks/>
          </p:cNvGraphicFramePr>
          <p:nvPr>
            <p:extLst>
              <p:ext uri="{D42A27DB-BD31-4B8C-83A1-F6EECF244321}">
                <p14:modId xmlns:p14="http://schemas.microsoft.com/office/powerpoint/2010/main" val="166984962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La demande d’emploi s’élève sur un an, après deux années de fort recul</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graphicFrame>
        <p:nvGraphicFramePr>
          <p:cNvPr id="2" name="Graphique 1">
            <a:extLst>
              <a:ext uri="{FF2B5EF4-FFF2-40B4-BE49-F238E27FC236}">
                <a16:creationId xmlns:a16="http://schemas.microsoft.com/office/drawing/2014/main" id="{00000000-0008-0000-0900-000008000000}"/>
              </a:ext>
            </a:extLst>
          </p:cNvPr>
          <p:cNvGraphicFramePr>
            <a:graphicFrameLocks/>
          </p:cNvGraphicFramePr>
          <p:nvPr>
            <p:extLst>
              <p:ext uri="{D42A27DB-BD31-4B8C-83A1-F6EECF244321}">
                <p14:modId xmlns:p14="http://schemas.microsoft.com/office/powerpoint/2010/main" val="3211013041"/>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136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9975" y="16461"/>
            <a:ext cx="8861565" cy="954107"/>
          </a:xfrm>
          <a:prstGeom prst="rect">
            <a:avLst/>
          </a:prstGeom>
          <a:noFill/>
        </p:spPr>
        <p:txBody>
          <a:bodyPr wrap="square" rtlCol="0">
            <a:spAutoFit/>
          </a:bodyPr>
          <a:lstStyle/>
          <a:p>
            <a:r>
              <a:rPr lang="fr-FR" sz="2800" b="1" dirty="0">
                <a:solidFill>
                  <a:schemeClr val="accent1">
                    <a:lumMod val="75000"/>
                  </a:schemeClr>
                </a:solidFill>
              </a:rPr>
              <a:t>L’augmentation trimestrielle est plus marquée pour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a:extLst>
              <a:ext uri="{FF2B5EF4-FFF2-40B4-BE49-F238E27FC236}">
                <a16:creationId xmlns:a16="http://schemas.microsoft.com/office/drawing/2014/main" id="{6A19BA0E-08E4-4C67-B0A6-E62B41E92979}"/>
              </a:ext>
            </a:extLst>
          </p:cNvPr>
          <p:cNvGraphicFramePr>
            <a:graphicFrameLocks/>
          </p:cNvGraphicFramePr>
          <p:nvPr>
            <p:extLst>
              <p:ext uri="{D42A27DB-BD31-4B8C-83A1-F6EECF244321}">
                <p14:modId xmlns:p14="http://schemas.microsoft.com/office/powerpoint/2010/main" val="221366549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278071"/>
            <a:ext cx="8991540" cy="523220"/>
          </a:xfrm>
          <a:prstGeom prst="rect">
            <a:avLst/>
          </a:prstGeom>
          <a:noFill/>
        </p:spPr>
        <p:txBody>
          <a:bodyPr wrap="square" rtlCol="0">
            <a:spAutoFit/>
          </a:bodyPr>
          <a:lstStyle/>
          <a:p>
            <a:r>
              <a:rPr lang="fr-FR" sz="2800" b="1" dirty="0">
                <a:solidFill>
                  <a:schemeClr val="accent1">
                    <a:lumMod val="75000"/>
                  </a:schemeClr>
                </a:solidFill>
              </a:rPr>
              <a:t>Seule la demande d’emploi des hommes s’accroît sur un an</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 name="Graphique 1">
            <a:extLst>
              <a:ext uri="{FF2B5EF4-FFF2-40B4-BE49-F238E27FC236}">
                <a16:creationId xmlns:a16="http://schemas.microsoft.com/office/drawing/2014/main" id="{00000000-0008-0000-0900-000019000000}"/>
              </a:ext>
            </a:extLst>
          </p:cNvPr>
          <p:cNvGraphicFramePr>
            <a:graphicFrameLocks/>
          </p:cNvGraphicFramePr>
          <p:nvPr>
            <p:extLst>
              <p:ext uri="{D42A27DB-BD31-4B8C-83A1-F6EECF244321}">
                <p14:modId xmlns:p14="http://schemas.microsoft.com/office/powerpoint/2010/main" val="489874892"/>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80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69339" y="0"/>
            <a:ext cx="8974660" cy="954107"/>
          </a:xfrm>
          <a:prstGeom prst="rect">
            <a:avLst/>
          </a:prstGeom>
          <a:noFill/>
        </p:spPr>
        <p:txBody>
          <a:bodyPr wrap="square" rtlCol="0">
            <a:spAutoFit/>
          </a:bodyPr>
          <a:lstStyle/>
          <a:p>
            <a:r>
              <a:rPr lang="fr-FR" sz="2800" b="1" dirty="0">
                <a:solidFill>
                  <a:schemeClr val="accent1">
                    <a:lumMod val="75000"/>
                  </a:schemeClr>
                </a:solidFill>
              </a:rPr>
              <a:t>Les jeunes de moins de 25 ans sont les plus touchés par la hausse de la demande d’emploi, en rythme trimestriel…</a:t>
            </a:r>
            <a:endParaRPr lang="fr-FR" sz="2800" dirty="0">
              <a:solidFill>
                <a:schemeClr val="accent1">
                  <a:lumMod val="75000"/>
                </a:schemeClr>
              </a:solidFill>
            </a:endParaRPr>
          </a:p>
        </p:txBody>
      </p:sp>
      <p:graphicFrame>
        <p:nvGraphicFramePr>
          <p:cNvPr id="4" name="Graphique 3">
            <a:extLst>
              <a:ext uri="{FF2B5EF4-FFF2-40B4-BE49-F238E27FC236}">
                <a16:creationId xmlns:a16="http://schemas.microsoft.com/office/drawing/2014/main" id="{B96109DB-FDDC-44FD-9AE1-D8E9B1E64264}"/>
              </a:ext>
            </a:extLst>
          </p:cNvPr>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69339" y="302509"/>
            <a:ext cx="8643668" cy="523220"/>
          </a:xfrm>
          <a:prstGeom prst="rect">
            <a:avLst/>
          </a:prstGeom>
          <a:noFill/>
        </p:spPr>
        <p:txBody>
          <a:bodyPr wrap="square" rtlCol="0">
            <a:spAutoFit/>
          </a:bodyPr>
          <a:lstStyle/>
          <a:p>
            <a:r>
              <a:rPr lang="fr-FR" sz="2800" b="1" dirty="0">
                <a:solidFill>
                  <a:schemeClr val="accent1">
                    <a:lumMod val="75000"/>
                  </a:schemeClr>
                </a:solidFill>
              </a:rPr>
              <a:t>… et encore plus en rythme annuel</a:t>
            </a:r>
            <a:endParaRPr lang="fr-FR" sz="2800" dirty="0">
              <a:solidFill>
                <a:schemeClr val="accent1">
                  <a:lumMod val="75000"/>
                </a:schemeClr>
              </a:solidFill>
            </a:endParaRPr>
          </a:p>
        </p:txBody>
      </p:sp>
      <p:graphicFrame>
        <p:nvGraphicFramePr>
          <p:cNvPr id="2" name="Graphique 1">
            <a:extLst>
              <a:ext uri="{FF2B5EF4-FFF2-40B4-BE49-F238E27FC236}">
                <a16:creationId xmlns:a16="http://schemas.microsoft.com/office/drawing/2014/main" id="{00000000-0008-0000-0900-00000E000000}"/>
              </a:ext>
            </a:extLst>
          </p:cNvPr>
          <p:cNvGraphicFramePr>
            <a:graphicFrameLocks/>
          </p:cNvGraphicFramePr>
          <p:nvPr>
            <p:extLst>
              <p:ext uri="{D42A27DB-BD31-4B8C-83A1-F6EECF244321}">
                <p14:modId xmlns:p14="http://schemas.microsoft.com/office/powerpoint/2010/main" val="604641561"/>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046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59"/>
            <a:ext cx="9143999" cy="923330"/>
          </a:xfrm>
          <a:prstGeom prst="rect">
            <a:avLst/>
          </a:prstGeom>
          <a:noFill/>
        </p:spPr>
        <p:txBody>
          <a:bodyPr wrap="square" rtlCol="0">
            <a:spAutoFit/>
          </a:bodyPr>
          <a:lstStyle/>
          <a:p>
            <a:r>
              <a:rPr lang="fr-FR" sz="2700" b="1" dirty="0">
                <a:solidFill>
                  <a:schemeClr val="accent1">
                    <a:lumMod val="75000"/>
                  </a:schemeClr>
                </a:solidFill>
              </a:rPr>
              <a:t>Le nombre de demandeurs d’emploi de longue durée rebondit fin 2023, après deux ans et demi de repli ininterrompu…</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graphicFrame>
        <p:nvGraphicFramePr>
          <p:cNvPr id="3" name="Graphique 2">
            <a:extLst>
              <a:ext uri="{FF2B5EF4-FFF2-40B4-BE49-F238E27FC236}">
                <a16:creationId xmlns:a16="http://schemas.microsoft.com/office/drawing/2014/main" id="{C3253479-CBFA-4A9F-9D4E-2CA8B2A263D4}"/>
              </a:ext>
            </a:extLst>
          </p:cNvPr>
          <p:cNvGraphicFramePr>
            <a:graphicFrameLocks/>
          </p:cNvGraphicFramePr>
          <p:nvPr>
            <p:extLst>
              <p:ext uri="{D42A27DB-BD31-4B8C-83A1-F6EECF244321}">
                <p14:modId xmlns:p14="http://schemas.microsoft.com/office/powerpoint/2010/main" val="427354731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65947"/>
            <a:ext cx="8974661" cy="523220"/>
          </a:xfrm>
          <a:prstGeom prst="rect">
            <a:avLst/>
          </a:prstGeom>
          <a:noFill/>
        </p:spPr>
        <p:txBody>
          <a:bodyPr wrap="square" rtlCol="0">
            <a:spAutoFit/>
          </a:bodyPr>
          <a:lstStyle/>
          <a:p>
            <a:r>
              <a:rPr lang="fr-FR" sz="2800" b="1" dirty="0">
                <a:solidFill>
                  <a:schemeClr val="accent1">
                    <a:lumMod val="75000"/>
                  </a:schemeClr>
                </a:solidFill>
              </a:rPr>
              <a:t>… et se stabilise un an, après deux ans de forte baisse</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graphicFrame>
        <p:nvGraphicFramePr>
          <p:cNvPr id="2" name="Graphique 1">
            <a:extLst>
              <a:ext uri="{FF2B5EF4-FFF2-40B4-BE49-F238E27FC236}">
                <a16:creationId xmlns:a16="http://schemas.microsoft.com/office/drawing/2014/main" id="{00000000-0008-0000-0900-000014000000}"/>
              </a:ext>
            </a:extLst>
          </p:cNvPr>
          <p:cNvGraphicFramePr>
            <a:graphicFrameLocks/>
          </p:cNvGraphicFramePr>
          <p:nvPr>
            <p:extLst>
              <p:ext uri="{D42A27DB-BD31-4B8C-83A1-F6EECF244321}">
                <p14:modId xmlns:p14="http://schemas.microsoft.com/office/powerpoint/2010/main" val="1435856933"/>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71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2024</a:t>
            </a:r>
            <a:endParaRPr lang="fr-FR" dirty="0"/>
          </a:p>
        </p:txBody>
      </p:sp>
      <p:sp>
        <p:nvSpPr>
          <p:cNvPr id="9" name="ZoneTexte 8"/>
          <p:cNvSpPr txBox="1"/>
          <p:nvPr/>
        </p:nvSpPr>
        <p:spPr>
          <a:xfrm>
            <a:off x="63201" y="-16958"/>
            <a:ext cx="8995113" cy="830997"/>
          </a:xfrm>
          <a:prstGeom prst="rect">
            <a:avLst/>
          </a:prstGeom>
          <a:noFill/>
        </p:spPr>
        <p:txBody>
          <a:bodyPr wrap="square" rtlCol="0">
            <a:spAutoFit/>
          </a:bodyPr>
          <a:lstStyle/>
          <a:p>
            <a:r>
              <a:rPr lang="fr-FR" sz="2400" b="1" dirty="0">
                <a:solidFill>
                  <a:srgbClr val="376092"/>
                </a:solidFill>
              </a:rPr>
              <a:t>Sur un an, baisse du nombre de foyers bénéficiaires du RSA, bien plus prononcée pour l’ASS ; hausse pour l’AAH et recul de la PA</a:t>
            </a:r>
          </a:p>
        </p:txBody>
      </p:sp>
      <p:graphicFrame>
        <p:nvGraphicFramePr>
          <p:cNvPr id="4" name="Graphique 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4142185259"/>
              </p:ext>
            </p:extLst>
          </p:nvPr>
        </p:nvGraphicFramePr>
        <p:xfrm>
          <a:off x="146857" y="1176337"/>
          <a:ext cx="8454532" cy="5369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51307"/>
            <a:ext cx="8928324" cy="523220"/>
          </a:xfrm>
          <a:prstGeom prst="rect">
            <a:avLst/>
          </a:prstGeom>
          <a:noFill/>
        </p:spPr>
        <p:txBody>
          <a:bodyPr wrap="square" rtlCol="0">
            <a:spAutoFit/>
          </a:bodyPr>
          <a:lstStyle/>
          <a:p>
            <a:r>
              <a:rPr lang="fr-FR" sz="2800" b="1" dirty="0">
                <a:solidFill>
                  <a:schemeClr val="accent1">
                    <a:lumMod val="75000"/>
                  </a:schemeClr>
                </a:solidFill>
              </a:rPr>
              <a:t>L’emploi salarié ralentit fin 2023</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+ 0,1 %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+ 0,2 %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0,0 %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T4 2023 :</a:t>
            </a:r>
            <a:endParaRPr lang="fr-FR" b="1" dirty="0"/>
          </a:p>
        </p:txBody>
      </p:sp>
      <p:graphicFrame>
        <p:nvGraphicFramePr>
          <p:cNvPr id="9" name="Graphique 8">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3269404998"/>
              </p:ext>
            </p:extLst>
          </p:nvPr>
        </p:nvGraphicFramePr>
        <p:xfrm>
          <a:off x="276010" y="1254198"/>
          <a:ext cx="7918880" cy="4492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bien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20</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2024</a:t>
            </a:r>
            <a:endParaRPr lang="fr-FR" dirty="0"/>
          </a:p>
        </p:txBody>
      </p:sp>
      <p:pic>
        <p:nvPicPr>
          <p:cNvPr id="8" name="Image 7" descr="Une image contenant texte, capture d’écran, Police, nombre&#10;&#10;Description générée automatiquement">
            <a:extLst>
              <a:ext uri="{FF2B5EF4-FFF2-40B4-BE49-F238E27FC236}">
                <a16:creationId xmlns:a16="http://schemas.microsoft.com/office/drawing/2014/main" id="{0B577C8B-DBE6-FA0D-90A5-C34DD00BAB95}"/>
              </a:ext>
            </a:extLst>
          </p:cNvPr>
          <p:cNvPicPr>
            <a:picLocks noChangeAspect="1"/>
          </p:cNvPicPr>
          <p:nvPr/>
        </p:nvPicPr>
        <p:blipFill>
          <a:blip r:embed="rId3"/>
          <a:stretch>
            <a:fillRect/>
          </a:stretch>
        </p:blipFill>
        <p:spPr>
          <a:xfrm>
            <a:off x="0" y="1666253"/>
            <a:ext cx="9144000" cy="3525493"/>
          </a:xfrm>
          <a:prstGeom prst="rect">
            <a:avLst/>
          </a:prstGeom>
        </p:spPr>
      </p:pic>
      <p:sp>
        <p:nvSpPr>
          <p:cNvPr id="2" name="Rectangle 1"/>
          <p:cNvSpPr/>
          <p:nvPr/>
        </p:nvSpPr>
        <p:spPr>
          <a:xfrm>
            <a:off x="69719" y="3740621"/>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21</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420266"/>
            <a:ext cx="8827805" cy="523220"/>
          </a:xfrm>
          <a:prstGeom prst="rect">
            <a:avLst/>
          </a:prstGeom>
          <a:noFill/>
        </p:spPr>
        <p:txBody>
          <a:bodyPr wrap="square" rtlCol="0">
            <a:spAutoFit/>
          </a:bodyPr>
          <a:lstStyle/>
          <a:p>
            <a:r>
              <a:rPr lang="fr-FR" sz="2800" b="1" dirty="0">
                <a:solidFill>
                  <a:schemeClr val="accent1">
                    <a:lumMod val="75000"/>
                  </a:schemeClr>
                </a:solidFill>
              </a:rPr>
              <a:t>Décélération marquée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14" name="ZoneTexte 13"/>
          <p:cNvSpPr txBox="1"/>
          <p:nvPr/>
        </p:nvSpPr>
        <p:spPr>
          <a:xfrm>
            <a:off x="7695270" y="2222466"/>
            <a:ext cx="1597688" cy="4247317"/>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chemeClr val="accent6">
                    <a:lumMod val="75000"/>
                  </a:schemeClr>
                </a:solidFill>
              </a:rPr>
              <a:t>+ 120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r>
              <a:rPr lang="fr-FR" b="1" dirty="0">
                <a:solidFill>
                  <a:srgbClr val="00B0F0"/>
                </a:solidFill>
              </a:rPr>
              <a:t>+ 660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T4 2023 :</a:t>
            </a:r>
            <a:endParaRPr lang="fr-FR" b="1" dirty="0"/>
          </a:p>
        </p:txBody>
      </p:sp>
      <p:graphicFrame>
        <p:nvGraphicFramePr>
          <p:cNvPr id="3" name="Graphique 2">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874136424"/>
              </p:ext>
            </p:extLst>
          </p:nvPr>
        </p:nvGraphicFramePr>
        <p:xfrm>
          <a:off x="577049" y="1269507"/>
          <a:ext cx="7883370" cy="4597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14" name="ZoneTexte 13"/>
          <p:cNvSpPr txBox="1"/>
          <p:nvPr/>
        </p:nvSpPr>
        <p:spPr>
          <a:xfrm>
            <a:off x="213645" y="129315"/>
            <a:ext cx="9017000" cy="830997"/>
          </a:xfrm>
          <a:prstGeom prst="rect">
            <a:avLst/>
          </a:prstGeom>
          <a:noFill/>
        </p:spPr>
        <p:txBody>
          <a:bodyPr wrap="square" rtlCol="0">
            <a:spAutoFit/>
          </a:bodyPr>
          <a:lstStyle/>
          <a:p>
            <a:r>
              <a:rPr lang="fr-FR" sz="2400" b="1" dirty="0">
                <a:solidFill>
                  <a:schemeClr val="accent1">
                    <a:lumMod val="75000"/>
                  </a:schemeClr>
                </a:solidFill>
              </a:rPr>
              <a:t>Stabilité dans le tertiaire marchand, croissance soutenue dans l’industrie et le tertiaire non marchand, recul dans la construction</a:t>
            </a:r>
            <a:endParaRPr lang="fr-FR" sz="24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4015610719"/>
              </p:ext>
            </p:extLst>
          </p:nvPr>
        </p:nvGraphicFramePr>
        <p:xfrm>
          <a:off x="417250" y="1387156"/>
          <a:ext cx="8238477" cy="4827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12" name="ZoneTexte 11"/>
          <p:cNvSpPr txBox="1"/>
          <p:nvPr/>
        </p:nvSpPr>
        <p:spPr>
          <a:xfrm>
            <a:off x="195356" y="44106"/>
            <a:ext cx="8827804" cy="954107"/>
          </a:xfrm>
          <a:prstGeom prst="rect">
            <a:avLst/>
          </a:prstGeom>
          <a:noFill/>
        </p:spPr>
        <p:txBody>
          <a:bodyPr wrap="square" rtlCol="0">
            <a:spAutoFit/>
          </a:bodyPr>
          <a:lstStyle/>
          <a:p>
            <a:r>
              <a:rPr lang="fr-FR" sz="2800" b="1" dirty="0">
                <a:solidFill>
                  <a:schemeClr val="accent1">
                    <a:lumMod val="75000"/>
                  </a:schemeClr>
                </a:solidFill>
              </a:rPr>
              <a:t>En 2023, le tertiaire non marchand est le principal contributeur aux créations d’emploi</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1600-000006000000}"/>
              </a:ext>
            </a:extLst>
          </p:cNvPr>
          <p:cNvGraphicFramePr>
            <a:graphicFrameLocks/>
          </p:cNvGraphicFramePr>
          <p:nvPr>
            <p:extLst>
              <p:ext uri="{D42A27DB-BD31-4B8C-83A1-F6EECF244321}">
                <p14:modId xmlns:p14="http://schemas.microsoft.com/office/powerpoint/2010/main" val="810204468"/>
              </p:ext>
            </p:extLst>
          </p:nvPr>
        </p:nvGraphicFramePr>
        <p:xfrm>
          <a:off x="603682" y="1308099"/>
          <a:ext cx="7838982" cy="4755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12" name="ZoneTexte 11"/>
          <p:cNvSpPr txBox="1"/>
          <p:nvPr/>
        </p:nvSpPr>
        <p:spPr>
          <a:xfrm>
            <a:off x="208194" y="62439"/>
            <a:ext cx="8930354" cy="954107"/>
          </a:xfrm>
          <a:prstGeom prst="rect">
            <a:avLst/>
          </a:prstGeom>
          <a:noFill/>
        </p:spPr>
        <p:txBody>
          <a:bodyPr wrap="square" rtlCol="0">
            <a:spAutoFit/>
          </a:bodyPr>
          <a:lstStyle/>
          <a:p>
            <a:r>
              <a:rPr lang="fr-FR" sz="2800" b="1" dirty="0">
                <a:solidFill>
                  <a:schemeClr val="accent1">
                    <a:lumMod val="75000"/>
                  </a:schemeClr>
                </a:solidFill>
              </a:rPr>
              <a:t>En rythme annuel, l’emploi se contracte dans la construction pour la 1</a:t>
            </a:r>
            <a:r>
              <a:rPr lang="fr-FR" sz="2800" b="1" baseline="30000" dirty="0">
                <a:solidFill>
                  <a:schemeClr val="accent1">
                    <a:lumMod val="75000"/>
                  </a:schemeClr>
                </a:solidFill>
              </a:rPr>
              <a:t>ère</a:t>
            </a:r>
            <a:r>
              <a:rPr lang="fr-FR" sz="2800" b="1" dirty="0">
                <a:solidFill>
                  <a:schemeClr val="accent1">
                    <a:lumMod val="75000"/>
                  </a:schemeClr>
                </a:solidFill>
              </a:rPr>
              <a:t> fois en huit ans</a:t>
            </a:r>
            <a:endParaRPr lang="fr-FR" sz="2800" b="1" dirty="0">
              <a:solidFill>
                <a:srgbClr val="FF0000"/>
              </a:solidFill>
            </a:endParaRPr>
          </a:p>
        </p:txBody>
      </p:sp>
      <p:pic>
        <p:nvPicPr>
          <p:cNvPr id="2" name="Image 1">
            <a:extLst>
              <a:ext uri="{FF2B5EF4-FFF2-40B4-BE49-F238E27FC236}">
                <a16:creationId xmlns:a16="http://schemas.microsoft.com/office/drawing/2014/main" id="{C9630B83-1336-C132-A019-7E55F4E38BA0}"/>
              </a:ext>
            </a:extLst>
          </p:cNvPr>
          <p:cNvPicPr>
            <a:picLocks noChangeAspect="1"/>
          </p:cNvPicPr>
          <p:nvPr/>
        </p:nvPicPr>
        <p:blipFill>
          <a:blip r:embed="rId3"/>
          <a:stretch>
            <a:fillRect/>
          </a:stretch>
        </p:blipFill>
        <p:spPr>
          <a:xfrm>
            <a:off x="213645" y="1919740"/>
            <a:ext cx="8549787" cy="3412576"/>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13893" y="90280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11" name="ZoneTexte 10">
            <a:extLst>
              <a:ext uri="{FF2B5EF4-FFF2-40B4-BE49-F238E27FC236}">
                <a16:creationId xmlns:a16="http://schemas.microsoft.com/office/drawing/2014/main" id="{4CB6A29A-10FD-A438-61B9-2D3DD3B7B527}"/>
              </a:ext>
            </a:extLst>
          </p:cNvPr>
          <p:cNvSpPr txBox="1"/>
          <p:nvPr/>
        </p:nvSpPr>
        <p:spPr>
          <a:xfrm>
            <a:off x="103544" y="-31827"/>
            <a:ext cx="8533960" cy="954107"/>
          </a:xfrm>
          <a:prstGeom prst="rect">
            <a:avLst/>
          </a:prstGeom>
          <a:noFill/>
        </p:spPr>
        <p:txBody>
          <a:bodyPr wrap="square" rtlCol="0">
            <a:spAutoFit/>
          </a:bodyPr>
          <a:lstStyle/>
          <a:p>
            <a:r>
              <a:rPr lang="fr-FR" sz="2800" b="1" dirty="0">
                <a:solidFill>
                  <a:schemeClr val="accent1">
                    <a:lumMod val="75000"/>
                  </a:schemeClr>
                </a:solidFill>
              </a:rPr>
              <a:t>Sur un </a:t>
            </a:r>
            <a:r>
              <a:rPr lang="fr-FR" sz="2800" b="1">
                <a:solidFill>
                  <a:schemeClr val="accent1">
                    <a:lumMod val="75000"/>
                  </a:schemeClr>
                </a:solidFill>
              </a:rPr>
              <a:t>an, la </a:t>
            </a:r>
            <a:r>
              <a:rPr lang="fr-FR" sz="2800" b="1" dirty="0">
                <a:solidFill>
                  <a:schemeClr val="accent1">
                    <a:lumMod val="75000"/>
                  </a:schemeClr>
                </a:solidFill>
              </a:rPr>
              <a:t>baisse du nombre de bénéficiaires de contrat aidé s’atténue </a:t>
            </a:r>
          </a:p>
        </p:txBody>
      </p:sp>
      <p:grpSp>
        <p:nvGrpSpPr>
          <p:cNvPr id="10" name="Groupe 9">
            <a:extLst>
              <a:ext uri="{FF2B5EF4-FFF2-40B4-BE49-F238E27FC236}">
                <a16:creationId xmlns:a16="http://schemas.microsoft.com/office/drawing/2014/main" id="{5A2C5CF9-DB48-5649-E50A-A2C6F9FAAFF2}"/>
              </a:ext>
            </a:extLst>
          </p:cNvPr>
          <p:cNvGrpSpPr>
            <a:grpSpLocks/>
          </p:cNvGrpSpPr>
          <p:nvPr/>
        </p:nvGrpSpPr>
        <p:grpSpPr bwMode="auto">
          <a:xfrm>
            <a:off x="259045" y="1059543"/>
            <a:ext cx="8827805" cy="5346700"/>
            <a:chOff x="0" y="0"/>
            <a:chExt cx="9486901" cy="6042212"/>
          </a:xfrm>
        </p:grpSpPr>
        <p:graphicFrame>
          <p:nvGraphicFramePr>
            <p:cNvPr id="12" name="Graphique 11">
              <a:extLst>
                <a:ext uri="{FF2B5EF4-FFF2-40B4-BE49-F238E27FC236}">
                  <a16:creationId xmlns:a16="http://schemas.microsoft.com/office/drawing/2014/main" id="{166D26F9-8926-16CD-706F-417DC416D50D}"/>
                </a:ext>
              </a:extLst>
            </p:cNvPr>
            <p:cNvGraphicFramePr>
              <a:graphicFrameLocks/>
            </p:cNvGraphicFramePr>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22">
              <a:extLst>
                <a:ext uri="{FF2B5EF4-FFF2-40B4-BE49-F238E27FC236}">
                  <a16:creationId xmlns:a16="http://schemas.microsoft.com/office/drawing/2014/main" id="{5B0BA523-D2A8-FF75-18FE-5E1C151462B6}"/>
                </a:ext>
              </a:extLst>
            </p:cNvPr>
            <p:cNvSpPr txBox="1"/>
            <p:nvPr/>
          </p:nvSpPr>
          <p:spPr>
            <a:xfrm>
              <a:off x="8820151" y="218299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1 800</a:t>
              </a:r>
            </a:p>
          </p:txBody>
        </p:sp>
        <p:sp>
          <p:nvSpPr>
            <p:cNvPr id="14" name="Flèche vers le bas 23">
              <a:extLst>
                <a:ext uri="{FF2B5EF4-FFF2-40B4-BE49-F238E27FC236}">
                  <a16:creationId xmlns:a16="http://schemas.microsoft.com/office/drawing/2014/main" id="{30300E2C-F199-E41A-D054-836E7CCCA12C}"/>
                </a:ext>
              </a:extLst>
            </p:cNvPr>
            <p:cNvSpPr/>
            <p:nvPr/>
          </p:nvSpPr>
          <p:spPr>
            <a:xfrm>
              <a:off x="9077326" y="2632333"/>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2024</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1" y="155129"/>
            <a:ext cx="8533960" cy="523220"/>
          </a:xfrm>
          <a:prstGeom prst="rect">
            <a:avLst/>
          </a:prstGeom>
          <a:noFill/>
        </p:spPr>
        <p:txBody>
          <a:bodyPr wrap="square" rtlCol="0">
            <a:spAutoFit/>
          </a:bodyPr>
          <a:lstStyle/>
          <a:p>
            <a:r>
              <a:rPr lang="fr-FR" sz="2800" b="1" dirty="0">
                <a:solidFill>
                  <a:schemeClr val="accent1">
                    <a:lumMod val="75000"/>
                  </a:schemeClr>
                </a:solidFill>
              </a:rPr>
              <a:t>La croissance de l’apprentissage en perte de vitesse </a:t>
            </a:r>
          </a:p>
        </p:txBody>
      </p:sp>
      <p:graphicFrame>
        <p:nvGraphicFramePr>
          <p:cNvPr id="4" name="Graphique 3">
            <a:extLst>
              <a:ext uri="{FF2B5EF4-FFF2-40B4-BE49-F238E27FC236}">
                <a16:creationId xmlns:a16="http://schemas.microsoft.com/office/drawing/2014/main" id="{9494DCA4-DD62-8B0D-C2A9-AA284BA88BD0}"/>
              </a:ext>
            </a:extLst>
          </p:cNvPr>
          <p:cNvGraphicFramePr>
            <a:graphicFrameLocks/>
          </p:cNvGraphicFramePr>
          <p:nvPr>
            <p:extLst>
              <p:ext uri="{D42A27DB-BD31-4B8C-83A1-F6EECF244321}">
                <p14:modId xmlns:p14="http://schemas.microsoft.com/office/powerpoint/2010/main" val="436021861"/>
              </p:ext>
            </p:extLst>
          </p:nvPr>
        </p:nvGraphicFramePr>
        <p:xfrm>
          <a:off x="122151" y="935669"/>
          <a:ext cx="9021848" cy="5561027"/>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475096" y="1183512"/>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12 300</a:t>
            </a:r>
            <a:endParaRPr lang="fr-FR" sz="1100" b="1" dirty="0"/>
          </a:p>
        </p:txBody>
      </p:sp>
      <p:sp>
        <p:nvSpPr>
          <p:cNvPr id="11" name="Flèche vers le bas 10"/>
          <p:cNvSpPr/>
          <p:nvPr/>
        </p:nvSpPr>
        <p:spPr bwMode="auto">
          <a:xfrm>
            <a:off x="8697201" y="1627888"/>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24083"/>
            <a:ext cx="9018301" cy="954107"/>
          </a:xfrm>
          <a:prstGeom prst="rect">
            <a:avLst/>
          </a:prstGeom>
          <a:noFill/>
        </p:spPr>
        <p:txBody>
          <a:bodyPr wrap="square" rtlCol="0">
            <a:spAutoFit/>
          </a:bodyPr>
          <a:lstStyle/>
          <a:p>
            <a:r>
              <a:rPr lang="fr-FR" sz="2800" b="1" dirty="0">
                <a:solidFill>
                  <a:schemeClr val="accent1">
                    <a:lumMod val="75000"/>
                  </a:schemeClr>
                </a:solidFill>
              </a:rPr>
              <a:t>Malgré une baisse en fin d’année, le taux de chômage s’élève légèrement sur un an…</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mars 2024</a:t>
            </a:r>
            <a:endParaRPr lang="fr-FR" dirty="0"/>
          </a:p>
        </p:txBody>
      </p:sp>
      <p:sp>
        <p:nvSpPr>
          <p:cNvPr id="12" name="ZoneTexte 11"/>
          <p:cNvSpPr txBox="1"/>
          <p:nvPr/>
        </p:nvSpPr>
        <p:spPr>
          <a:xfrm>
            <a:off x="7646738" y="4242084"/>
            <a:ext cx="1652756" cy="338554"/>
          </a:xfrm>
          <a:prstGeom prst="rect">
            <a:avLst/>
          </a:prstGeom>
          <a:noFill/>
        </p:spPr>
        <p:txBody>
          <a:bodyPr wrap="square" rtlCol="0">
            <a:spAutoFit/>
          </a:bodyPr>
          <a:lstStyle/>
          <a:p>
            <a:pPr algn="ctr"/>
            <a:r>
              <a:rPr lang="fr-FR" sz="1600" b="1" dirty="0">
                <a:solidFill>
                  <a:schemeClr val="accent1">
                    <a:lumMod val="75000"/>
                  </a:schemeClr>
                </a:solidFill>
              </a:rPr>
              <a:t>7,3 % (+0,4 pt) </a:t>
            </a:r>
            <a:endParaRPr lang="fr-FR" b="1" dirty="0">
              <a:solidFill>
                <a:srgbClr val="FF0000"/>
              </a:solidFill>
            </a:endParaRPr>
          </a:p>
        </p:txBody>
      </p:sp>
      <p:sp>
        <p:nvSpPr>
          <p:cNvPr id="13" name="ZoneTexte 12"/>
          <p:cNvSpPr txBox="1"/>
          <p:nvPr/>
        </p:nvSpPr>
        <p:spPr>
          <a:xfrm>
            <a:off x="7656279" y="3916818"/>
            <a:ext cx="1572743" cy="338554"/>
          </a:xfrm>
          <a:prstGeom prst="rect">
            <a:avLst/>
          </a:prstGeom>
          <a:noFill/>
        </p:spPr>
        <p:txBody>
          <a:bodyPr wrap="square" rtlCol="0">
            <a:spAutoFit/>
          </a:bodyPr>
          <a:lstStyle/>
          <a:p>
            <a:pPr algn="ctr"/>
            <a:r>
              <a:rPr lang="fr-FR" sz="1600" b="1" dirty="0">
                <a:solidFill>
                  <a:schemeClr val="accent3">
                    <a:lumMod val="75000"/>
                  </a:schemeClr>
                </a:solidFill>
              </a:rPr>
              <a:t>7,4 % (+0,2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rgbClr val="FF0000"/>
                </a:solidFill>
              </a:rPr>
              <a:t>8,2 % (+0,2 pt)</a:t>
            </a:r>
            <a:endParaRPr lang="fr-FR" b="1" dirty="0">
              <a:solidFill>
                <a:srgbClr val="FF0000"/>
              </a:solidFill>
            </a:endParaRPr>
          </a:p>
        </p:txBody>
      </p:sp>
      <p:graphicFrame>
        <p:nvGraphicFramePr>
          <p:cNvPr id="8" name="Graphique 7">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505926138"/>
              </p:ext>
            </p:extLst>
          </p:nvPr>
        </p:nvGraphicFramePr>
        <p:xfrm>
          <a:off x="505097" y="1140823"/>
          <a:ext cx="7829006" cy="5372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2.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4.xml><?xml version="1.0" encoding="utf-8"?>
<ds:datastoreItem xmlns:ds="http://schemas.openxmlformats.org/officeDocument/2006/customXml" ds:itemID="{3B2AE89B-080E-49C5-92D1-0FC918E24C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9567</TotalTime>
  <Words>1849</Words>
  <Application>Microsoft Office PowerPoint</Application>
  <PresentationFormat>Affichage à l'écran (4:3)</PresentationFormat>
  <Paragraphs>281</Paragraphs>
  <Slides>21</Slides>
  <Notes>21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(DREETS-PACA)</cp:lastModifiedBy>
  <cp:revision>864</cp:revision>
  <cp:lastPrinted>2018-10-09T12:30:48Z</cp:lastPrinted>
  <dcterms:created xsi:type="dcterms:W3CDTF">2018-05-30T13:27:07Z</dcterms:created>
  <dcterms:modified xsi:type="dcterms:W3CDTF">2024-03-28T09:25:28Z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