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drawings/drawing16.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7.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drawings/drawing18.xml" ContentType="application/vnd.openxmlformats-officedocument.drawingml.chartshape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sldIdLst>
    <p:sldId id="300" r:id="rId6"/>
    <p:sldId id="299" r:id="rId7"/>
    <p:sldId id="264" r:id="rId8"/>
    <p:sldId id="292" r:id="rId9"/>
    <p:sldId id="290" r:id="rId10"/>
    <p:sldId id="293" r:id="rId11"/>
    <p:sldId id="314" r:id="rId12"/>
    <p:sldId id="305" r:id="rId13"/>
    <p:sldId id="302" r:id="rId14"/>
    <p:sldId id="296" r:id="rId15"/>
    <p:sldId id="319" r:id="rId16"/>
    <p:sldId id="304" r:id="rId17"/>
    <p:sldId id="320" r:id="rId18"/>
    <p:sldId id="271" r:id="rId19"/>
    <p:sldId id="321" r:id="rId20"/>
    <p:sldId id="272" r:id="rId21"/>
    <p:sldId id="322" r:id="rId22"/>
    <p:sldId id="317" r:id="rId23"/>
    <p:sldId id="318" r:id="rId24"/>
    <p:sldId id="323" r:id="rId25"/>
    <p:sldId id="324" r:id="rId26"/>
    <p:sldId id="315" r:id="rId27"/>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8" autoAdjust="0"/>
    <p:restoredTop sz="94306" autoAdjust="0"/>
  </p:normalViewPr>
  <p:slideViewPr>
    <p:cSldViewPr snapToGrid="0" snapToObjects="1">
      <p:cViewPr varScale="1">
        <p:scale>
          <a:sx n="83" d="100"/>
          <a:sy n="83" d="100"/>
        </p:scale>
        <p:origin x="15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4\2024-T4\01%20-%20Fichiers%20de%20travail\DEFM-Ch&#244;mage\2024_T4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olaris.social.gouv.fr\DREETS-PACA$\Users\Cab-SESE\10%20-%20Notes%20de%20conjoncture\01%20-%20Notes\2024\2024-T4\01%20-%20Fichiers%20de%20travail\DEFM-Ch&#244;mage\2024_T4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olaris.social.gouv.fr\DREETS-PACA$\Users\Cab-SESE\10%20-%20Notes%20de%20conjoncture\01%20-%20Notes\2024\2024-T4\01%20-%20Fichiers%20de%20travail\DEFM-Ch&#244;mage\2024_T4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olaris.social.gouv.fr\DREETS-PACA$\Users\Cab-SESE\10%20-%20Notes%20de%20conjoncture\01%20-%20Notes\2024\2024-T4\01%20-%20Fichiers%20de%20travail\DEFM-Ch&#244;mage\2024_T4_Demandeurs%20d'emploi_ABC_not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polaris.social.gouv.fr\DREETS-PACA$\Users\Cab-SESE\10%20-%20Notes%20de%20conjoncture\01%20-%20Notes\2024\2024-T4\01%20-%20Fichiers%20de%20travail\DEFM-Ch&#244;mage\2024_T4_Demandeurs%20d'emploi_ABC_not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polaris.social.gouv.fr\DREETS-PACA$\Users\Cab-SESE\10%20-%20Notes%20de%20conjoncture\01%20-%20Notes\2024\2024-T4\01%20-%20Fichiers%20de%20travail\DEFM-Ch&#244;mage\2024_T4_Demandeurs%20d'emploi_ABC_note.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polaris.social.gouv.fr\DREETS-PACA$\Users\Cab-SESE\10%20-%20Notes%20de%20conjoncture\01%20-%20Notes\2024\2024-T4\01%20-%20Fichiers%20de%20travail\Prestations%20sociales\2024-T4%20-%20Prestations%20sociales_V2.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polaris.social.gouv.fr\DREETS-PACA$\Users\Cab-SESE\10%20-%20Notes%20de%20conjoncture\01%20-%20Notes\2024\2024-T4\01%20-%20Fichiers%20de%20travail\Cr&#233;ations_entreprises\Copie%20de%202024-T4%20-%20Cr&#233;ations%20d'entrepris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7.xm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polaris.social.gouv.fr\DREETS-PACA$\Users\Cab-SESE\10%20-%20Notes%20de%20conjoncture\01%20-%20Notes\2024\2024-T4\01%20-%20Fichiers%20de%20travail\D&#233;faillances_entreprises\2024-T4%20-%20D&#233;faillances%20d'entrepris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4\2024-T4\01%20-%20Fichiers%20de%20travail\Apprentissage\2024_T4_Apprentisage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Notes%20de%20conjoncture\01%20-%20Notes\2024\2024-T4\01%20-%20Fichiers%20de%20travail\DEFM-Ch&#244;mage\Tx%20ch&#244;mage%20-%20d&#233;p%20comparables\T201_&#233;clairages_d&#233;p.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4\2024-T4\01%20-%20Fichiers%20de%20travail\DEFM-Ch&#244;mage\2024_T4_Demandeurs%20d'emploi_ABC_not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olaris.social.gouv.fr\DREETS-PACA$\Users\Cab-SESE\10%20-%20Notes%20de%20conjoncture\01%20-%20Notes\2024\2024-T4\01%20-%20Fichiers%20de%20travail\DEFM-Ch&#244;mage\2024_T4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2014)</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chemeClr val="accent6">
                  <a:lumMod val="75000"/>
                </a:schemeClr>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3'!$E$10:$E$53</c:f>
              <c:numCache>
                <c:formatCode>#\ ##0.0</c:formatCode>
                <c:ptCount val="44"/>
                <c:pt idx="0">
                  <c:v>100</c:v>
                </c:pt>
                <c:pt idx="1">
                  <c:v>99.925352763897436</c:v>
                </c:pt>
                <c:pt idx="2">
                  <c:v>99.958442658110258</c:v>
                </c:pt>
                <c:pt idx="3">
                  <c:v>100.14483792079609</c:v>
                </c:pt>
                <c:pt idx="4">
                  <c:v>100.06974502955259</c:v>
                </c:pt>
                <c:pt idx="5">
                  <c:v>100.44214560667604</c:v>
                </c:pt>
                <c:pt idx="6">
                  <c:v>100.36933669802981</c:v>
                </c:pt>
                <c:pt idx="7">
                  <c:v>100.81605026990002</c:v>
                </c:pt>
                <c:pt idx="8">
                  <c:v>101.19463431210349</c:v>
                </c:pt>
                <c:pt idx="9">
                  <c:v>101.59065461169516</c:v>
                </c:pt>
                <c:pt idx="10">
                  <c:v>101.77710558127377</c:v>
                </c:pt>
                <c:pt idx="11">
                  <c:v>101.85019302438295</c:v>
                </c:pt>
                <c:pt idx="12">
                  <c:v>102.29473402744145</c:v>
                </c:pt>
                <c:pt idx="13">
                  <c:v>102.7226186696081</c:v>
                </c:pt>
                <c:pt idx="14">
                  <c:v>102.83119140331256</c:v>
                </c:pt>
                <c:pt idx="15">
                  <c:v>103.17908094768578</c:v>
                </c:pt>
                <c:pt idx="16">
                  <c:v>103.70974480672498</c:v>
                </c:pt>
                <c:pt idx="17">
                  <c:v>103.61721565809347</c:v>
                </c:pt>
                <c:pt idx="18">
                  <c:v>103.82277409183847</c:v>
                </c:pt>
                <c:pt idx="19">
                  <c:v>103.97568951206341</c:v>
                </c:pt>
                <c:pt idx="20">
                  <c:v>104.63520341371853</c:v>
                </c:pt>
                <c:pt idx="21">
                  <c:v>104.90761011859995</c:v>
                </c:pt>
                <c:pt idx="22">
                  <c:v>105.29805972893035</c:v>
                </c:pt>
                <c:pt idx="23">
                  <c:v>105.77346235049671</c:v>
                </c:pt>
                <c:pt idx="24">
                  <c:v>103.6696358440431</c:v>
                </c:pt>
                <c:pt idx="25">
                  <c:v>102.55449526769966</c:v>
                </c:pt>
                <c:pt idx="26">
                  <c:v>105.22396956175403</c:v>
                </c:pt>
                <c:pt idx="27">
                  <c:v>105.64477942855885</c:v>
                </c:pt>
                <c:pt idx="28">
                  <c:v>106.3616714296061</c:v>
                </c:pt>
                <c:pt idx="29">
                  <c:v>107.76125139963585</c:v>
                </c:pt>
                <c:pt idx="30">
                  <c:v>108.78419706870339</c:v>
                </c:pt>
                <c:pt idx="31">
                  <c:v>109.80034649687227</c:v>
                </c:pt>
                <c:pt idx="32">
                  <c:v>110.37251199090869</c:v>
                </c:pt>
                <c:pt idx="33">
                  <c:v>110.75755803265557</c:v>
                </c:pt>
                <c:pt idx="34">
                  <c:v>110.86384678376284</c:v>
                </c:pt>
                <c:pt idx="35">
                  <c:v>111.42743341633665</c:v>
                </c:pt>
                <c:pt idx="36">
                  <c:v>111.7169421372507</c:v>
                </c:pt>
                <c:pt idx="37">
                  <c:v>112.00672939262788</c:v>
                </c:pt>
                <c:pt idx="38">
                  <c:v>112.16722095024822</c:v>
                </c:pt>
                <c:pt idx="39">
                  <c:v>112.42815203525147</c:v>
                </c:pt>
                <c:pt idx="40">
                  <c:v>112.77927257939633</c:v>
                </c:pt>
                <c:pt idx="41">
                  <c:v>112.855479608492</c:v>
                </c:pt>
                <c:pt idx="42">
                  <c:v>113.19144787784592</c:v>
                </c:pt>
                <c:pt idx="43">
                  <c:v>112.87792948621541</c:v>
                </c:pt>
              </c:numCache>
            </c:numRef>
          </c:val>
          <c:smooth val="0"/>
          <c:extLst>
            <c:ext xmlns:c16="http://schemas.microsoft.com/office/drawing/2014/chart" uri="{C3380CC4-5D6E-409C-BE32-E72D297353CC}">
              <c16:uniqueId val="{00000000-5663-49BB-938B-7B7F3FEEA0ED}"/>
            </c:ext>
          </c:extLst>
        </c:ser>
        <c:ser>
          <c:idx val="1"/>
          <c:order val="1"/>
          <c:tx>
            <c:v>France métropolitaine</c:v>
          </c:tx>
          <c:spPr>
            <a:ln w="28575">
              <a:solidFill>
                <a:srgbClr val="0000FF"/>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3'!$C$10:$C$53</c:f>
              <c:numCache>
                <c:formatCode>#\ ##0.0</c:formatCode>
                <c:ptCount val="44"/>
                <c:pt idx="0">
                  <c:v>100</c:v>
                </c:pt>
                <c:pt idx="1">
                  <c:v>100.05257038581796</c:v>
                </c:pt>
                <c:pt idx="2">
                  <c:v>99.919934478990086</c:v>
                </c:pt>
                <c:pt idx="3">
                  <c:v>100.0167892501286</c:v>
                </c:pt>
                <c:pt idx="4">
                  <c:v>99.940724987039602</c:v>
                </c:pt>
                <c:pt idx="5">
                  <c:v>100.16716674756148</c:v>
                </c:pt>
                <c:pt idx="6">
                  <c:v>100.25967921789685</c:v>
                </c:pt>
                <c:pt idx="7">
                  <c:v>100.40712344734963</c:v>
                </c:pt>
                <c:pt idx="8">
                  <c:v>100.58924159721079</c:v>
                </c:pt>
                <c:pt idx="9">
                  <c:v>100.80593966695896</c:v>
                </c:pt>
                <c:pt idx="10">
                  <c:v>101.13865227268374</c:v>
                </c:pt>
                <c:pt idx="11">
                  <c:v>101.17899706444746</c:v>
                </c:pt>
                <c:pt idx="12">
                  <c:v>101.61602834010051</c:v>
                </c:pt>
                <c:pt idx="13">
                  <c:v>102.06031046387658</c:v>
                </c:pt>
                <c:pt idx="14">
                  <c:v>102.11120635279734</c:v>
                </c:pt>
                <c:pt idx="15">
                  <c:v>102.5098784241596</c:v>
                </c:pt>
                <c:pt idx="16">
                  <c:v>102.74319228330384</c:v>
                </c:pt>
                <c:pt idx="17">
                  <c:v>102.7718771813708</c:v>
                </c:pt>
                <c:pt idx="18">
                  <c:v>102.8714491985863</c:v>
                </c:pt>
                <c:pt idx="19">
                  <c:v>103.13937400350764</c:v>
                </c:pt>
                <c:pt idx="20">
                  <c:v>103.78958609942627</c:v>
                </c:pt>
                <c:pt idx="21">
                  <c:v>103.95178870584144</c:v>
                </c:pt>
                <c:pt idx="22">
                  <c:v>104.20804931642036</c:v>
                </c:pt>
                <c:pt idx="23">
                  <c:v>104.62627546600967</c:v>
                </c:pt>
                <c:pt idx="24">
                  <c:v>102.67005476549578</c:v>
                </c:pt>
                <c:pt idx="25">
                  <c:v>102.10282425497988</c:v>
                </c:pt>
                <c:pt idx="26">
                  <c:v>104.24772001512015</c:v>
                </c:pt>
                <c:pt idx="27">
                  <c:v>104.31453684341045</c:v>
                </c:pt>
                <c:pt idx="28">
                  <c:v>104.99112557457178</c:v>
                </c:pt>
                <c:pt idx="29">
                  <c:v>106.07454674372165</c:v>
                </c:pt>
                <c:pt idx="30">
                  <c:v>107.00401964694348</c:v>
                </c:pt>
                <c:pt idx="31">
                  <c:v>107.60179438362501</c:v>
                </c:pt>
                <c:pt idx="32">
                  <c:v>108.06079048628894</c:v>
                </c:pt>
                <c:pt idx="33">
                  <c:v>108.24196337452052</c:v>
                </c:pt>
                <c:pt idx="34">
                  <c:v>108.5130826802926</c:v>
                </c:pt>
                <c:pt idx="35">
                  <c:v>108.94539316629397</c:v>
                </c:pt>
                <c:pt idx="36">
                  <c:v>109.09765751217462</c:v>
                </c:pt>
                <c:pt idx="37">
                  <c:v>109.33373921600327</c:v>
                </c:pt>
                <c:pt idx="38">
                  <c:v>109.40806839975217</c:v>
                </c:pt>
                <c:pt idx="39">
                  <c:v>109.60754652533518</c:v>
                </c:pt>
                <c:pt idx="40">
                  <c:v>109.89424998967317</c:v>
                </c:pt>
                <c:pt idx="41">
                  <c:v>109.85468851766169</c:v>
                </c:pt>
                <c:pt idx="42">
                  <c:v>110.00088488957611</c:v>
                </c:pt>
                <c:pt idx="43">
                  <c:v>109.6268761562274</c:v>
                </c:pt>
              </c:numCache>
            </c:numRef>
          </c:val>
          <c:smooth val="0"/>
          <c:extLst>
            <c:ext xmlns:c16="http://schemas.microsoft.com/office/drawing/2014/chart" uri="{C3380CC4-5D6E-409C-BE32-E72D297353CC}">
              <c16:uniqueId val="{00000001-5663-49BB-938B-7B7F3FEEA0ED}"/>
            </c:ext>
          </c:extLst>
        </c:ser>
        <c:ser>
          <c:idx val="2"/>
          <c:order val="2"/>
          <c:tx>
            <c:strRef>
              <c:f>'Données graph 1 et 3'!$K$8:$K$9</c:f>
              <c:strCache>
                <c:ptCount val="2"/>
                <c:pt idx="0">
                  <c:v>Var</c:v>
                </c:pt>
              </c:strCache>
            </c:strRef>
          </c:tx>
          <c:spPr>
            <a:ln w="28575"/>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3'!$K$10:$K$53</c:f>
              <c:numCache>
                <c:formatCode>#\ ##0.0</c:formatCode>
                <c:ptCount val="44"/>
                <c:pt idx="0">
                  <c:v>100</c:v>
                </c:pt>
                <c:pt idx="1">
                  <c:v>99.699974351601327</c:v>
                </c:pt>
                <c:pt idx="2">
                  <c:v>99.617863742050531</c:v>
                </c:pt>
                <c:pt idx="3">
                  <c:v>99.67003068624318</c:v>
                </c:pt>
                <c:pt idx="4">
                  <c:v>99.163557108807836</c:v>
                </c:pt>
                <c:pt idx="5">
                  <c:v>99.698480967772767</c:v>
                </c:pt>
                <c:pt idx="6">
                  <c:v>99.724653150505034</c:v>
                </c:pt>
                <c:pt idx="7">
                  <c:v>100.0358750011907</c:v>
                </c:pt>
                <c:pt idx="8">
                  <c:v>100.46656575635799</c:v>
                </c:pt>
                <c:pt idx="9">
                  <c:v>100.81702255082251</c:v>
                </c:pt>
                <c:pt idx="10">
                  <c:v>100.62772750012681</c:v>
                </c:pt>
                <c:pt idx="11">
                  <c:v>100.65946813521383</c:v>
                </c:pt>
                <c:pt idx="12">
                  <c:v>101.27471099882912</c:v>
                </c:pt>
                <c:pt idx="13">
                  <c:v>101.71797262008685</c:v>
                </c:pt>
                <c:pt idx="14">
                  <c:v>101.84336549533219</c:v>
                </c:pt>
                <c:pt idx="15">
                  <c:v>102.16205529740057</c:v>
                </c:pt>
                <c:pt idx="16">
                  <c:v>102.88013647848109</c:v>
                </c:pt>
                <c:pt idx="17">
                  <c:v>102.34285405350087</c:v>
                </c:pt>
                <c:pt idx="18">
                  <c:v>102.37326178179148</c:v>
                </c:pt>
                <c:pt idx="19">
                  <c:v>102.55428925957904</c:v>
                </c:pt>
                <c:pt idx="20">
                  <c:v>103.48587860524721</c:v>
                </c:pt>
                <c:pt idx="21">
                  <c:v>103.79290618083637</c:v>
                </c:pt>
                <c:pt idx="22">
                  <c:v>104.32270632012487</c:v>
                </c:pt>
                <c:pt idx="23">
                  <c:v>104.9351956279215</c:v>
                </c:pt>
                <c:pt idx="24">
                  <c:v>103.35815201574418</c:v>
                </c:pt>
                <c:pt idx="25">
                  <c:v>101.8875879711878</c:v>
                </c:pt>
                <c:pt idx="26">
                  <c:v>104.44420505596037</c:v>
                </c:pt>
                <c:pt idx="27">
                  <c:v>105.14949027722913</c:v>
                </c:pt>
                <c:pt idx="28">
                  <c:v>105.86474784726312</c:v>
                </c:pt>
                <c:pt idx="29">
                  <c:v>107.3748421423272</c:v>
                </c:pt>
                <c:pt idx="30">
                  <c:v>108.77692037514024</c:v>
                </c:pt>
                <c:pt idx="31">
                  <c:v>109.41959701162264</c:v>
                </c:pt>
                <c:pt idx="32">
                  <c:v>109.97220118686846</c:v>
                </c:pt>
                <c:pt idx="33">
                  <c:v>110.35727013409135</c:v>
                </c:pt>
                <c:pt idx="34">
                  <c:v>110.67897382589173</c:v>
                </c:pt>
                <c:pt idx="35">
                  <c:v>111.32094653886135</c:v>
                </c:pt>
                <c:pt idx="36">
                  <c:v>111.62297923703206</c:v>
                </c:pt>
                <c:pt idx="37">
                  <c:v>111.75714303788654</c:v>
                </c:pt>
                <c:pt idx="38">
                  <c:v>111.8852786671151</c:v>
                </c:pt>
                <c:pt idx="39">
                  <c:v>112.06756841088506</c:v>
                </c:pt>
                <c:pt idx="40">
                  <c:v>112.26113802883995</c:v>
                </c:pt>
                <c:pt idx="41">
                  <c:v>112.14333439213139</c:v>
                </c:pt>
                <c:pt idx="42">
                  <c:v>112.55372333366513</c:v>
                </c:pt>
                <c:pt idx="43">
                  <c:v>112.11983365910089</c:v>
                </c:pt>
              </c:numCache>
            </c:numRef>
          </c:val>
          <c:smooth val="0"/>
          <c:extLst>
            <c:ext xmlns:c16="http://schemas.microsoft.com/office/drawing/2014/chart" uri="{C3380CC4-5D6E-409C-BE32-E72D297353CC}">
              <c16:uniqueId val="{00000002-5663-49BB-938B-7B7F3FEEA0ED}"/>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98"/>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208616886960985"/>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dep83_trim!$BH$107:$BH$126</c:f>
              <c:numCache>
                <c:formatCode>#\ ##0.0</c:formatCode>
                <c:ptCount val="20"/>
                <c:pt idx="0">
                  <c:v>-0.97659277631374497</c:v>
                </c:pt>
                <c:pt idx="1">
                  <c:v>12.304320601127117</c:v>
                </c:pt>
                <c:pt idx="2">
                  <c:v>-4.4396431558405229</c:v>
                </c:pt>
                <c:pt idx="3">
                  <c:v>-3.2601560790606054</c:v>
                </c:pt>
                <c:pt idx="4">
                  <c:v>-1.5078407720159337E-2</c:v>
                </c:pt>
                <c:pt idx="5">
                  <c:v>0.14326647564470996</c:v>
                </c:pt>
                <c:pt idx="6">
                  <c:v>-4.4951434379941313</c:v>
                </c:pt>
                <c:pt idx="7">
                  <c:v>-3.5004730368968784</c:v>
                </c:pt>
                <c:pt idx="8">
                  <c:v>-3.8316993464052373</c:v>
                </c:pt>
                <c:pt idx="9">
                  <c:v>-1.8859909948177767</c:v>
                </c:pt>
                <c:pt idx="10">
                  <c:v>2.597627500215971E-2</c:v>
                </c:pt>
                <c:pt idx="11">
                  <c:v>0.25969529085871912</c:v>
                </c:pt>
                <c:pt idx="12">
                  <c:v>-0.207218097047146</c:v>
                </c:pt>
                <c:pt idx="13">
                  <c:v>-0.23360442983214602</c:v>
                </c:pt>
                <c:pt idx="14">
                  <c:v>0.79784927586508125</c:v>
                </c:pt>
                <c:pt idx="15">
                  <c:v>2.0304568527918621</c:v>
                </c:pt>
                <c:pt idx="16">
                  <c:v>-0.31199932540687536</c:v>
                </c:pt>
                <c:pt idx="17">
                  <c:v>-1.1673151750972721</c:v>
                </c:pt>
                <c:pt idx="18">
                  <c:v>0.95857583019514081</c:v>
                </c:pt>
                <c:pt idx="19">
                  <c:v>2.5771447948457205</c:v>
                </c:pt>
              </c:numCache>
            </c:numRef>
          </c:val>
          <c:extLst>
            <c:ext xmlns:c16="http://schemas.microsoft.com/office/drawing/2014/chart" uri="{C3380CC4-5D6E-409C-BE32-E72D297353CC}">
              <c16:uniqueId val="{00000000-7E09-4793-A2A6-73558A03DADA}"/>
            </c:ext>
          </c:extLst>
        </c:ser>
        <c:ser>
          <c:idx val="0"/>
          <c:order val="1"/>
          <c:tx>
            <c:v>Femmes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dep83_trim!$BI$107:$BI$126</c:f>
              <c:numCache>
                <c:formatCode>#\ ##0.0</c:formatCode>
                <c:ptCount val="20"/>
                <c:pt idx="0">
                  <c:v>-1.1746333514394469</c:v>
                </c:pt>
                <c:pt idx="1">
                  <c:v>7.9216763998625872</c:v>
                </c:pt>
                <c:pt idx="2">
                  <c:v>-2.183600713012479</c:v>
                </c:pt>
                <c:pt idx="3">
                  <c:v>-3.0328669053042545</c:v>
                </c:pt>
                <c:pt idx="4">
                  <c:v>-0.54366064836566252</c:v>
                </c:pt>
                <c:pt idx="5">
                  <c:v>0.76933459306249841</c:v>
                </c:pt>
                <c:pt idx="6">
                  <c:v>-3.2614519153495891</c:v>
                </c:pt>
                <c:pt idx="7">
                  <c:v>-2.9629629629629561</c:v>
                </c:pt>
                <c:pt idx="8">
                  <c:v>-2.4898337732753184</c:v>
                </c:pt>
                <c:pt idx="9">
                  <c:v>-2.0997951419373662</c:v>
                </c:pt>
                <c:pt idx="10">
                  <c:v>0.52312981092592636</c:v>
                </c:pt>
                <c:pt idx="11">
                  <c:v>0.33454761727753635</c:v>
                </c:pt>
                <c:pt idx="12">
                  <c:v>-0.17042086544161172</c:v>
                </c:pt>
                <c:pt idx="13">
                  <c:v>-0.84613671788020817</c:v>
                </c:pt>
                <c:pt idx="14">
                  <c:v>-0.16468298525339486</c:v>
                </c:pt>
                <c:pt idx="15">
                  <c:v>1.2071680287920827</c:v>
                </c:pt>
                <c:pt idx="16">
                  <c:v>-0.73344199140613631</c:v>
                </c:pt>
                <c:pt idx="17">
                  <c:v>-1.7538622285245276</c:v>
                </c:pt>
                <c:pt idx="18">
                  <c:v>0.3874202370100166</c:v>
                </c:pt>
                <c:pt idx="19">
                  <c:v>2.6712069617858436</c:v>
                </c:pt>
              </c:numCache>
            </c:numRef>
          </c:val>
          <c:extLst>
            <c:ext xmlns:c16="http://schemas.microsoft.com/office/drawing/2014/chart" uri="{C3380CC4-5D6E-409C-BE32-E72D297353CC}">
              <c16:uniqueId val="{00000001-7E09-4793-A2A6-73558A03DADA}"/>
            </c:ext>
          </c:extLst>
        </c:ser>
        <c:dLbls>
          <c:showLegendKey val="0"/>
          <c:showVal val="0"/>
          <c:showCatName val="0"/>
          <c:showSerName val="0"/>
          <c:showPercent val="0"/>
          <c:showBubbleSize val="0"/>
        </c:dLbls>
        <c:gapWidth val="150"/>
        <c:axId val="172561152"/>
        <c:axId val="172562688"/>
      </c:barChart>
      <c:catAx>
        <c:axId val="17256115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2562688"/>
        <c:crosses val="autoZero"/>
        <c:auto val="0"/>
        <c:lblAlgn val="ctr"/>
        <c:lblOffset val="100"/>
        <c:tickLblSkip val="1"/>
        <c:tickMarkSkip val="1"/>
        <c:noMultiLvlLbl val="0"/>
      </c:catAx>
      <c:valAx>
        <c:axId val="172562688"/>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2561152"/>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52581074072327783"/>
        </c:manualLayout>
      </c:layout>
      <c:barChart>
        <c:barDir val="col"/>
        <c:grouping val="clustered"/>
        <c:varyColors val="0"/>
        <c:ser>
          <c:idx val="1"/>
          <c:order val="0"/>
          <c:tx>
            <c:v>Hommes</c:v>
          </c:tx>
          <c:spPr>
            <a:solidFill>
              <a:srgbClr val="00B0F0"/>
            </a:solidFill>
            <a:ln w="28575">
              <a:noFill/>
              <a:prstDash val="solid"/>
            </a:ln>
          </c:spPr>
          <c:invertIfNegative val="0"/>
          <c:cat>
            <c:strRef>
              <c:f>'GRAPHIQUES ANN (données)'!$B$3:$B$13</c:f>
              <c:strCache>
                <c:ptCount val="11"/>
                <c:pt idx="0">
                  <c:v>T4 2014</c:v>
                </c:pt>
                <c:pt idx="1">
                  <c:v>T4 2015</c:v>
                </c:pt>
                <c:pt idx="2">
                  <c:v>T4 2016</c:v>
                </c:pt>
                <c:pt idx="3">
                  <c:v>T4 2017</c:v>
                </c:pt>
                <c:pt idx="4">
                  <c:v>T4 2018</c:v>
                </c:pt>
                <c:pt idx="5">
                  <c:v>T4 2019</c:v>
                </c:pt>
                <c:pt idx="6">
                  <c:v>T4 2020</c:v>
                </c:pt>
                <c:pt idx="7">
                  <c:v>T4 2021</c:v>
                </c:pt>
                <c:pt idx="8">
                  <c:v>T4 2022</c:v>
                </c:pt>
                <c:pt idx="9">
                  <c:v>T4 2023</c:v>
                </c:pt>
                <c:pt idx="10">
                  <c:v>T4 2024</c:v>
                </c:pt>
              </c:strCache>
            </c:strRef>
          </c:cat>
          <c:val>
            <c:numRef>
              <c:f>'GRAPHIQUES ANN (données)'!$O$3:$O$13</c:f>
              <c:numCache>
                <c:formatCode>0.0</c:formatCode>
                <c:ptCount val="11"/>
                <c:pt idx="0">
                  <c:v>7.0119863013698547</c:v>
                </c:pt>
                <c:pt idx="1">
                  <c:v>6.4165133210656755</c:v>
                </c:pt>
                <c:pt idx="2">
                  <c:v>0.70671378091873294</c:v>
                </c:pt>
                <c:pt idx="3">
                  <c:v>1.7991787980589757</c:v>
                </c:pt>
                <c:pt idx="4">
                  <c:v>-0.19800528014080054</c:v>
                </c:pt>
                <c:pt idx="5">
                  <c:v>-5.1950914835770519</c:v>
                </c:pt>
                <c:pt idx="6">
                  <c:v>2.8057665478220528</c:v>
                </c:pt>
                <c:pt idx="7">
                  <c:v>-7.7201447527141198</c:v>
                </c:pt>
                <c:pt idx="8">
                  <c:v>-5.3758169934640554</c:v>
                </c:pt>
                <c:pt idx="9">
                  <c:v>2.3916422034190976</c:v>
                </c:pt>
                <c:pt idx="10">
                  <c:v>2.0322118222447116</c:v>
                </c:pt>
              </c:numCache>
            </c:numRef>
          </c:val>
          <c:extLst>
            <c:ext xmlns:c16="http://schemas.microsoft.com/office/drawing/2014/chart" uri="{C3380CC4-5D6E-409C-BE32-E72D297353CC}">
              <c16:uniqueId val="{00000000-4A91-4168-BF40-6A92FFD54433}"/>
            </c:ext>
          </c:extLst>
        </c:ser>
        <c:ser>
          <c:idx val="0"/>
          <c:order val="1"/>
          <c:tx>
            <c:v>Femmes</c:v>
          </c:tx>
          <c:spPr>
            <a:solidFill>
              <a:schemeClr val="accent6">
                <a:lumMod val="75000"/>
              </a:schemeClr>
            </a:solidFill>
          </c:spPr>
          <c:invertIfNegative val="0"/>
          <c:cat>
            <c:strRef>
              <c:f>'GRAPHIQUES ANN (données)'!$B$3:$B$13</c:f>
              <c:strCache>
                <c:ptCount val="11"/>
                <c:pt idx="0">
                  <c:v>T4 2014</c:v>
                </c:pt>
                <c:pt idx="1">
                  <c:v>T4 2015</c:v>
                </c:pt>
                <c:pt idx="2">
                  <c:v>T4 2016</c:v>
                </c:pt>
                <c:pt idx="3">
                  <c:v>T4 2017</c:v>
                </c:pt>
                <c:pt idx="4">
                  <c:v>T4 2018</c:v>
                </c:pt>
                <c:pt idx="5">
                  <c:v>T4 2019</c:v>
                </c:pt>
                <c:pt idx="6">
                  <c:v>T4 2020</c:v>
                </c:pt>
                <c:pt idx="7">
                  <c:v>T4 2021</c:v>
                </c:pt>
                <c:pt idx="8">
                  <c:v>T4 2022</c:v>
                </c:pt>
                <c:pt idx="9">
                  <c:v>T4 2023</c:v>
                </c:pt>
                <c:pt idx="10">
                  <c:v>T4 2024</c:v>
                </c:pt>
              </c:strCache>
            </c:strRef>
          </c:cat>
          <c:val>
            <c:numRef>
              <c:f>'GRAPHIQUES ANN (données)'!$V$3:$V$13</c:f>
              <c:numCache>
                <c:formatCode>0.0</c:formatCode>
                <c:ptCount val="11"/>
                <c:pt idx="0">
                  <c:v>5.8652212604158205</c:v>
                </c:pt>
                <c:pt idx="1">
                  <c:v>7.2367415558612258</c:v>
                </c:pt>
                <c:pt idx="2">
                  <c:v>1.6318677403263759</c:v>
                </c:pt>
                <c:pt idx="3">
                  <c:v>5.5462067031271767</c:v>
                </c:pt>
                <c:pt idx="4">
                  <c:v>1.6475121238291424</c:v>
                </c:pt>
                <c:pt idx="5">
                  <c:v>-3.7448532775635535</c:v>
                </c:pt>
                <c:pt idx="6">
                  <c:v>1.1610537751222116</c:v>
                </c:pt>
                <c:pt idx="7">
                  <c:v>-5.9198603933149911</c:v>
                </c:pt>
                <c:pt idx="8">
                  <c:v>-3.7169151744310569</c:v>
                </c:pt>
                <c:pt idx="9">
                  <c:v>1.4819205690574933E-2</c:v>
                </c:pt>
                <c:pt idx="10">
                  <c:v>0.51859534745886116</c:v>
                </c:pt>
              </c:numCache>
            </c:numRef>
          </c:val>
          <c:extLst>
            <c:ext xmlns:c16="http://schemas.microsoft.com/office/drawing/2014/chart" uri="{C3380CC4-5D6E-409C-BE32-E72D297353CC}">
              <c16:uniqueId val="{00000001-4A91-4168-BF40-6A92FFD54433}"/>
            </c:ext>
          </c:extLst>
        </c:ser>
        <c:dLbls>
          <c:showLegendKey val="0"/>
          <c:showVal val="0"/>
          <c:showCatName val="0"/>
          <c:showSerName val="0"/>
          <c:showPercent val="0"/>
          <c:showBubbleSize val="0"/>
        </c:dLbls>
        <c:gapWidth val="150"/>
        <c:axId val="176662400"/>
        <c:axId val="176663936"/>
      </c:barChart>
      <c:catAx>
        <c:axId val="1766624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6663936"/>
        <c:crosses val="autoZero"/>
        <c:auto val="0"/>
        <c:lblAlgn val="ctr"/>
        <c:lblOffset val="100"/>
        <c:tickLblSkip val="1"/>
        <c:tickMarkSkip val="1"/>
        <c:noMultiLvlLbl val="0"/>
      </c:catAx>
      <c:valAx>
        <c:axId val="176663936"/>
        <c:scaling>
          <c:orientation val="minMax"/>
          <c:max val="12"/>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6662400"/>
        <c:crosses val="autoZero"/>
        <c:crossBetween val="between"/>
        <c:majorUnit val="3"/>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44274351492887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dep83_trim!$BJ$107:$BJ$126</c:f>
              <c:numCache>
                <c:formatCode>#\ ##0.0</c:formatCode>
                <c:ptCount val="20"/>
                <c:pt idx="0">
                  <c:v>-3.2672437866517745</c:v>
                </c:pt>
                <c:pt idx="1">
                  <c:v>19.948036951501159</c:v>
                </c:pt>
                <c:pt idx="2">
                  <c:v>-6.9314079422382662</c:v>
                </c:pt>
                <c:pt idx="3">
                  <c:v>-5.6374450478406946</c:v>
                </c:pt>
                <c:pt idx="4">
                  <c:v>0.27404768429706294</c:v>
                </c:pt>
                <c:pt idx="5">
                  <c:v>8.1989614648803055E-2</c:v>
                </c:pt>
                <c:pt idx="6">
                  <c:v>-7.7007099945385011</c:v>
                </c:pt>
                <c:pt idx="7">
                  <c:v>-4.9112426035502814</c:v>
                </c:pt>
                <c:pt idx="8">
                  <c:v>-4.5426260112010119</c:v>
                </c:pt>
                <c:pt idx="9">
                  <c:v>-1.2059973924380629</c:v>
                </c:pt>
                <c:pt idx="10">
                  <c:v>0.65984823490596867</c:v>
                </c:pt>
                <c:pt idx="11">
                  <c:v>1.1799410029498469</c:v>
                </c:pt>
                <c:pt idx="12">
                  <c:v>-1.7816650469711703</c:v>
                </c:pt>
                <c:pt idx="13">
                  <c:v>-6.5963060686013986E-2</c:v>
                </c:pt>
                <c:pt idx="14">
                  <c:v>0.99009900990099098</c:v>
                </c:pt>
                <c:pt idx="15">
                  <c:v>3.3333333333333437</c:v>
                </c:pt>
                <c:pt idx="16">
                  <c:v>-0.72738772928525597</c:v>
                </c:pt>
                <c:pt idx="17">
                  <c:v>-1.0194329404269009</c:v>
                </c:pt>
                <c:pt idx="18">
                  <c:v>0.2574831026713964</c:v>
                </c:pt>
                <c:pt idx="19">
                  <c:v>4.526484751203852</c:v>
                </c:pt>
              </c:numCache>
            </c:numRef>
          </c:val>
          <c:extLst>
            <c:ext xmlns:c16="http://schemas.microsoft.com/office/drawing/2014/chart" uri="{C3380CC4-5D6E-409C-BE32-E72D297353CC}">
              <c16:uniqueId val="{00000000-4498-46BF-A202-FEE640EF63D1}"/>
            </c:ext>
          </c:extLst>
        </c:ser>
        <c:ser>
          <c:idx val="0"/>
          <c:order val="1"/>
          <c:tx>
            <c:v>25 à 49 ans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dep83_trim!$BK$107:$BK$126</c:f>
              <c:numCache>
                <c:formatCode>#\ ##0.0</c:formatCode>
                <c:ptCount val="20"/>
                <c:pt idx="0">
                  <c:v>-0.91101959316111092</c:v>
                </c:pt>
                <c:pt idx="1">
                  <c:v>10.050377833753155</c:v>
                </c:pt>
                <c:pt idx="2">
                  <c:v>-3.3245593957427433</c:v>
                </c:pt>
                <c:pt idx="3">
                  <c:v>-3.3382657591003229</c:v>
                </c:pt>
                <c:pt idx="4">
                  <c:v>-0.38576939562794399</c:v>
                </c:pt>
                <c:pt idx="5">
                  <c:v>0.12908777969018459</c:v>
                </c:pt>
                <c:pt idx="6">
                  <c:v>-3.7141629320400216</c:v>
                </c:pt>
                <c:pt idx="7">
                  <c:v>-3.2325937260902826</c:v>
                </c:pt>
                <c:pt idx="8">
                  <c:v>-3.1231468669697615</c:v>
                </c:pt>
                <c:pt idx="9">
                  <c:v>-2.3804665714480033</c:v>
                </c:pt>
                <c:pt idx="10">
                  <c:v>0.48770291925031017</c:v>
                </c:pt>
                <c:pt idx="11">
                  <c:v>0.36746862649934542</c:v>
                </c:pt>
                <c:pt idx="12">
                  <c:v>0.13815971262778337</c:v>
                </c:pt>
                <c:pt idx="13">
                  <c:v>-0.28283664459161084</c:v>
                </c:pt>
                <c:pt idx="14">
                  <c:v>0.37357315807680092</c:v>
                </c:pt>
                <c:pt idx="15">
                  <c:v>1.1716865393893494</c:v>
                </c:pt>
                <c:pt idx="16">
                  <c:v>-0.58587097213705919</c:v>
                </c:pt>
                <c:pt idx="17">
                  <c:v>-1.6651819365449239</c:v>
                </c:pt>
                <c:pt idx="18">
                  <c:v>0.88501742160278507</c:v>
                </c:pt>
                <c:pt idx="19">
                  <c:v>2.535055605443115</c:v>
                </c:pt>
              </c:numCache>
            </c:numRef>
          </c:val>
          <c:extLst>
            <c:ext xmlns:c16="http://schemas.microsoft.com/office/drawing/2014/chart" uri="{C3380CC4-5D6E-409C-BE32-E72D297353CC}">
              <c16:uniqueId val="{00000001-4498-46BF-A202-FEE640EF63D1}"/>
            </c:ext>
          </c:extLst>
        </c:ser>
        <c:ser>
          <c:idx val="2"/>
          <c:order val="2"/>
          <c:tx>
            <c:v>50 ans ou plus</c:v>
          </c:tx>
          <c:spPr>
            <a:solidFill>
              <a:srgbClr val="92D050"/>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dep83_trim!$BL$107:$BL$126</c:f>
              <c:numCache>
                <c:formatCode>#\ ##0.0</c:formatCode>
                <c:ptCount val="20"/>
                <c:pt idx="0">
                  <c:v>-0.44870995886825416</c:v>
                </c:pt>
                <c:pt idx="1">
                  <c:v>5.4839113559534303</c:v>
                </c:pt>
                <c:pt idx="2">
                  <c:v>-1.3175074183976232</c:v>
                </c:pt>
                <c:pt idx="3">
                  <c:v>-1.5756555208082612</c:v>
                </c:pt>
                <c:pt idx="4">
                  <c:v>-0.36661371135280341</c:v>
                </c:pt>
                <c:pt idx="5">
                  <c:v>1.3369311909726456</c:v>
                </c:pt>
                <c:pt idx="6">
                  <c:v>-2.3844105543451954</c:v>
                </c:pt>
                <c:pt idx="7">
                  <c:v>-2.4674519528828265</c:v>
                </c:pt>
                <c:pt idx="8">
                  <c:v>-2.517162471395884</c:v>
                </c:pt>
                <c:pt idx="9">
                  <c:v>-1.5910276473656837</c:v>
                </c:pt>
                <c:pt idx="10">
                  <c:v>-0.22528491916246063</c:v>
                </c:pt>
                <c:pt idx="11">
                  <c:v>-0.1859476690131534</c:v>
                </c:pt>
                <c:pt idx="12">
                  <c:v>-0.15968063872255911</c:v>
                </c:pt>
                <c:pt idx="13">
                  <c:v>-1.3061442089830733</c:v>
                </c:pt>
                <c:pt idx="14">
                  <c:v>-0.18906144496960708</c:v>
                </c:pt>
                <c:pt idx="15">
                  <c:v>1.6912461101339371</c:v>
                </c:pt>
                <c:pt idx="16">
                  <c:v>-0.35923363491219273</c:v>
                </c:pt>
                <c:pt idx="17">
                  <c:v>-1.30858592602483</c:v>
                </c:pt>
                <c:pt idx="18">
                  <c:v>0.37883912867000546</c:v>
                </c:pt>
                <c:pt idx="19">
                  <c:v>2.0083569214179864</c:v>
                </c:pt>
              </c:numCache>
            </c:numRef>
          </c:val>
          <c:extLst>
            <c:ext xmlns:c16="http://schemas.microsoft.com/office/drawing/2014/chart" uri="{C3380CC4-5D6E-409C-BE32-E72D297353CC}">
              <c16:uniqueId val="{00000002-4498-46BF-A202-FEE640EF63D1}"/>
            </c:ext>
          </c:extLst>
        </c:ser>
        <c:dLbls>
          <c:showLegendKey val="0"/>
          <c:showVal val="0"/>
          <c:showCatName val="0"/>
          <c:showSerName val="0"/>
          <c:showPercent val="0"/>
          <c:showBubbleSize val="0"/>
        </c:dLbls>
        <c:gapWidth val="150"/>
        <c:axId val="171311872"/>
        <c:axId val="171313408"/>
      </c:barChart>
      <c:catAx>
        <c:axId val="17131187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1313408"/>
        <c:crosses val="autoZero"/>
        <c:auto val="0"/>
        <c:lblAlgn val="ctr"/>
        <c:lblOffset val="100"/>
        <c:tickLblSkip val="1"/>
        <c:tickMarkSkip val="1"/>
        <c:noMultiLvlLbl val="0"/>
      </c:catAx>
      <c:valAx>
        <c:axId val="171313408"/>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131187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54976283653166114"/>
        </c:manualLayout>
      </c:layout>
      <c:barChart>
        <c:barDir val="col"/>
        <c:grouping val="clustered"/>
        <c:varyColors val="0"/>
        <c:ser>
          <c:idx val="1"/>
          <c:order val="0"/>
          <c:tx>
            <c:v>Moins de 25 ans</c:v>
          </c:tx>
          <c:spPr>
            <a:solidFill>
              <a:srgbClr val="00B0F0"/>
            </a:solidFill>
            <a:ln w="28575">
              <a:noFill/>
              <a:prstDash val="solid"/>
            </a:ln>
          </c:spPr>
          <c:invertIfNegative val="0"/>
          <c:cat>
            <c:strRef>
              <c:f>'GRAPHIQUES ANN (données)'!$B$3:$B$13</c:f>
              <c:strCache>
                <c:ptCount val="11"/>
                <c:pt idx="0">
                  <c:v>T4 2014</c:v>
                </c:pt>
                <c:pt idx="1">
                  <c:v>T4 2015</c:v>
                </c:pt>
                <c:pt idx="2">
                  <c:v>T4 2016</c:v>
                </c:pt>
                <c:pt idx="3">
                  <c:v>T4 2017</c:v>
                </c:pt>
                <c:pt idx="4">
                  <c:v>T4 2018</c:v>
                </c:pt>
                <c:pt idx="5">
                  <c:v>T4 2019</c:v>
                </c:pt>
                <c:pt idx="6">
                  <c:v>T4 2020</c:v>
                </c:pt>
                <c:pt idx="7">
                  <c:v>T4 2021</c:v>
                </c:pt>
                <c:pt idx="8">
                  <c:v>T4 2022</c:v>
                </c:pt>
                <c:pt idx="9">
                  <c:v>T4 2023</c:v>
                </c:pt>
                <c:pt idx="10">
                  <c:v>T4 2024</c:v>
                </c:pt>
              </c:strCache>
            </c:strRef>
          </c:cat>
          <c:val>
            <c:numRef>
              <c:f>'GRAPHIQUES ANN (données)'!$AC$3:$AC$13</c:f>
              <c:numCache>
                <c:formatCode>0.0</c:formatCode>
                <c:ptCount val="11"/>
                <c:pt idx="0">
                  <c:v>2.6588673225206083</c:v>
                </c:pt>
                <c:pt idx="1">
                  <c:v>-1.9425019425019396</c:v>
                </c:pt>
                <c:pt idx="2">
                  <c:v>-3.433703116745912</c:v>
                </c:pt>
                <c:pt idx="3">
                  <c:v>4.3216630196936556</c:v>
                </c:pt>
                <c:pt idx="4">
                  <c:v>-0.73413738856843436</c:v>
                </c:pt>
                <c:pt idx="5">
                  <c:v>-5.4146856840993181</c:v>
                </c:pt>
                <c:pt idx="6">
                  <c:v>1.8989109187377951</c:v>
                </c:pt>
                <c:pt idx="7">
                  <c:v>-11.921074266922449</c:v>
                </c:pt>
                <c:pt idx="8">
                  <c:v>-3.9514623522090897</c:v>
                </c:pt>
                <c:pt idx="9">
                  <c:v>2.4295432458697697</c:v>
                </c:pt>
                <c:pt idx="10">
                  <c:v>2.9728020240354258</c:v>
                </c:pt>
              </c:numCache>
            </c:numRef>
          </c:val>
          <c:extLst>
            <c:ext xmlns:c16="http://schemas.microsoft.com/office/drawing/2014/chart" uri="{C3380CC4-5D6E-409C-BE32-E72D297353CC}">
              <c16:uniqueId val="{00000000-569A-4361-A237-268FAA9CB7A2}"/>
            </c:ext>
          </c:extLst>
        </c:ser>
        <c:ser>
          <c:idx val="0"/>
          <c:order val="1"/>
          <c:tx>
            <c:v>25 à 49 ans</c:v>
          </c:tx>
          <c:spPr>
            <a:solidFill>
              <a:schemeClr val="accent6">
                <a:lumMod val="75000"/>
              </a:schemeClr>
            </a:solidFill>
          </c:spPr>
          <c:invertIfNegative val="0"/>
          <c:cat>
            <c:strRef>
              <c:f>'GRAPHIQUES ANN (données)'!$B$3:$B$13</c:f>
              <c:strCache>
                <c:ptCount val="11"/>
                <c:pt idx="0">
                  <c:v>T4 2014</c:v>
                </c:pt>
                <c:pt idx="1">
                  <c:v>T4 2015</c:v>
                </c:pt>
                <c:pt idx="2">
                  <c:v>T4 2016</c:v>
                </c:pt>
                <c:pt idx="3">
                  <c:v>T4 2017</c:v>
                </c:pt>
                <c:pt idx="4">
                  <c:v>T4 2018</c:v>
                </c:pt>
                <c:pt idx="5">
                  <c:v>T4 2019</c:v>
                </c:pt>
                <c:pt idx="6">
                  <c:v>T4 2020</c:v>
                </c:pt>
                <c:pt idx="7">
                  <c:v>T4 2021</c:v>
                </c:pt>
                <c:pt idx="8">
                  <c:v>T4 2022</c:v>
                </c:pt>
                <c:pt idx="9">
                  <c:v>T4 2023</c:v>
                </c:pt>
                <c:pt idx="10">
                  <c:v>T4 2024</c:v>
                </c:pt>
              </c:strCache>
            </c:strRef>
          </c:cat>
          <c:val>
            <c:numRef>
              <c:f>'GRAPHIQUES ANN (données)'!$AJ$3:$AJ$13</c:f>
              <c:numCache>
                <c:formatCode>0.0</c:formatCode>
                <c:ptCount val="11"/>
                <c:pt idx="0">
                  <c:v>5.3510565780504393</c:v>
                </c:pt>
                <c:pt idx="1">
                  <c:v>7.2791976706567452</c:v>
                </c:pt>
                <c:pt idx="2">
                  <c:v>0.13872135102535044</c:v>
                </c:pt>
                <c:pt idx="3">
                  <c:v>2.3248810455941626</c:v>
                </c:pt>
                <c:pt idx="4">
                  <c:v>0.15892636411796168</c:v>
                </c:pt>
                <c:pt idx="5">
                  <c:v>-5.8180535966149467</c:v>
                </c:pt>
                <c:pt idx="6">
                  <c:v>1.9031573692749326</c:v>
                </c:pt>
                <c:pt idx="7">
                  <c:v>-7.0663155961055661</c:v>
                </c:pt>
                <c:pt idx="8">
                  <c:v>-4.6188311260459862</c:v>
                </c:pt>
                <c:pt idx="9">
                  <c:v>1.4023210831721311</c:v>
                </c:pt>
                <c:pt idx="10">
                  <c:v>1.1240547721234506</c:v>
                </c:pt>
              </c:numCache>
            </c:numRef>
          </c:val>
          <c:extLst>
            <c:ext xmlns:c16="http://schemas.microsoft.com/office/drawing/2014/chart" uri="{C3380CC4-5D6E-409C-BE32-E72D297353CC}">
              <c16:uniqueId val="{00000001-569A-4361-A237-268FAA9CB7A2}"/>
            </c:ext>
          </c:extLst>
        </c:ser>
        <c:ser>
          <c:idx val="2"/>
          <c:order val="2"/>
          <c:tx>
            <c:v>50 ans ou plus</c:v>
          </c:tx>
          <c:spPr>
            <a:solidFill>
              <a:srgbClr val="92D050"/>
            </a:solidFill>
          </c:spPr>
          <c:invertIfNegative val="0"/>
          <c:cat>
            <c:strRef>
              <c:f>'GRAPHIQUES ANN (données)'!$B$3:$B$13</c:f>
              <c:strCache>
                <c:ptCount val="11"/>
                <c:pt idx="0">
                  <c:v>T4 2014</c:v>
                </c:pt>
                <c:pt idx="1">
                  <c:v>T4 2015</c:v>
                </c:pt>
                <c:pt idx="2">
                  <c:v>T4 2016</c:v>
                </c:pt>
                <c:pt idx="3">
                  <c:v>T4 2017</c:v>
                </c:pt>
                <c:pt idx="4">
                  <c:v>T4 2018</c:v>
                </c:pt>
                <c:pt idx="5">
                  <c:v>T4 2019</c:v>
                </c:pt>
                <c:pt idx="6">
                  <c:v>T4 2020</c:v>
                </c:pt>
                <c:pt idx="7">
                  <c:v>T4 2021</c:v>
                </c:pt>
                <c:pt idx="8">
                  <c:v>T4 2022</c:v>
                </c:pt>
                <c:pt idx="9">
                  <c:v>T4 2023</c:v>
                </c:pt>
                <c:pt idx="10">
                  <c:v>T4 2024</c:v>
                </c:pt>
              </c:strCache>
            </c:strRef>
          </c:cat>
          <c:val>
            <c:numRef>
              <c:f>'GRAPHIQUES ANN (données)'!$AQ$3:$AQ$13</c:f>
              <c:numCache>
                <c:formatCode>0.0</c:formatCode>
                <c:ptCount val="11"/>
                <c:pt idx="0">
                  <c:v>11.746880570409978</c:v>
                </c:pt>
                <c:pt idx="1">
                  <c:v>11.150103684798207</c:v>
                </c:pt>
                <c:pt idx="2">
                  <c:v>6.1710677382319057</c:v>
                </c:pt>
                <c:pt idx="3">
                  <c:v>6.5963773992971042</c:v>
                </c:pt>
                <c:pt idx="4">
                  <c:v>2.8151153943697604</c:v>
                </c:pt>
                <c:pt idx="5">
                  <c:v>-1.0483473112974928</c:v>
                </c:pt>
                <c:pt idx="6">
                  <c:v>1.9942664838589197</c:v>
                </c:pt>
                <c:pt idx="7">
                  <c:v>-3.8738848832946426</c:v>
                </c:pt>
                <c:pt idx="8">
                  <c:v>-4.4622425629290641</c:v>
                </c:pt>
                <c:pt idx="9">
                  <c:v>1.3306719893546592E-2</c:v>
                </c:pt>
                <c:pt idx="10">
                  <c:v>0.69185737094199506</c:v>
                </c:pt>
              </c:numCache>
            </c:numRef>
          </c:val>
          <c:extLst>
            <c:ext xmlns:c16="http://schemas.microsoft.com/office/drawing/2014/chart" uri="{C3380CC4-5D6E-409C-BE32-E72D297353CC}">
              <c16:uniqueId val="{00000002-569A-4361-A237-268FAA9CB7A2}"/>
            </c:ext>
          </c:extLst>
        </c:ser>
        <c:dLbls>
          <c:showLegendKey val="0"/>
          <c:showVal val="0"/>
          <c:showCatName val="0"/>
          <c:showSerName val="0"/>
          <c:showPercent val="0"/>
          <c:showBubbleSize val="0"/>
        </c:dLbls>
        <c:gapWidth val="150"/>
        <c:axId val="173460864"/>
        <c:axId val="173544576"/>
      </c:barChart>
      <c:catAx>
        <c:axId val="1734608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3544576"/>
        <c:crosses val="autoZero"/>
        <c:auto val="0"/>
        <c:lblAlgn val="ctr"/>
        <c:lblOffset val="100"/>
        <c:tickLblSkip val="1"/>
        <c:tickMarkSkip val="1"/>
        <c:noMultiLvlLbl val="0"/>
      </c:catAx>
      <c:valAx>
        <c:axId val="173544576"/>
        <c:scaling>
          <c:orientation val="minMax"/>
          <c:max val="12"/>
          <c:min val="-15"/>
        </c:scaling>
        <c:delete val="0"/>
        <c:axPos val="l"/>
        <c:majorGridlines>
          <c:spPr>
            <a:ln>
              <a:prstDash val="sysDash"/>
            </a:ln>
          </c:spPr>
        </c:majorGridlines>
        <c:numFmt formatCode="[Blue][&lt;0]\-&quot;&quot;0&quot;&quot;;[Red][&gt;0]\+&quot;&quot;0&quot;&quot;;0" sourceLinked="0"/>
        <c:majorTickMark val="out"/>
        <c:minorTickMark val="none"/>
        <c:tickLblPos val="nextTo"/>
        <c:crossAx val="173460864"/>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84037464860041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dep83_trim!$BS$107:$BS$126</c:f>
              <c:numCache>
                <c:formatCode>#\ ##0.0</c:formatCode>
                <c:ptCount val="20"/>
                <c:pt idx="0">
                  <c:v>-0.13152702880441236</c:v>
                </c:pt>
                <c:pt idx="1">
                  <c:v>12.162518108784393</c:v>
                </c:pt>
                <c:pt idx="2">
                  <c:v>-6.6635354899313048</c:v>
                </c:pt>
                <c:pt idx="3">
                  <c:v>-5.8497924267203461</c:v>
                </c:pt>
                <c:pt idx="4">
                  <c:v>-1.1892036344200996</c:v>
                </c:pt>
                <c:pt idx="5">
                  <c:v>2.2109533468559928</c:v>
                </c:pt>
                <c:pt idx="6">
                  <c:v>-1.8852947013296317</c:v>
                </c:pt>
                <c:pt idx="7">
                  <c:v>-1.7462243797195298</c:v>
                </c:pt>
                <c:pt idx="8">
                  <c:v>-0.24017017772592908</c:v>
                </c:pt>
                <c:pt idx="9">
                  <c:v>0.70848810015133878</c:v>
                </c:pt>
                <c:pt idx="10">
                  <c:v>2.3017553445802807</c:v>
                </c:pt>
                <c:pt idx="11">
                  <c:v>2.3367605821872139</c:v>
                </c:pt>
                <c:pt idx="12">
                  <c:v>1.0699373695198355</c:v>
                </c:pt>
                <c:pt idx="13">
                  <c:v>-0.15491866769945517</c:v>
                </c:pt>
                <c:pt idx="14">
                  <c:v>0.42022239462113919</c:v>
                </c:pt>
                <c:pt idx="15">
                  <c:v>0.77254876714092369</c:v>
                </c:pt>
                <c:pt idx="16">
                  <c:v>-1.5460295151089154</c:v>
                </c:pt>
                <c:pt idx="17">
                  <c:v>-1.7130620985010725</c:v>
                </c:pt>
                <c:pt idx="18">
                  <c:v>0.52155542351621786</c:v>
                </c:pt>
                <c:pt idx="19">
                  <c:v>2.2986995928017784</c:v>
                </c:pt>
              </c:numCache>
            </c:numRef>
          </c:val>
          <c:extLst>
            <c:ext xmlns:c16="http://schemas.microsoft.com/office/drawing/2014/chart" uri="{C3380CC4-5D6E-409C-BE32-E72D297353CC}">
              <c16:uniqueId val="{00000000-7A43-4675-A29B-B4394EAA375D}"/>
            </c:ext>
          </c:extLst>
        </c:ser>
        <c:ser>
          <c:idx val="0"/>
          <c:order val="1"/>
          <c:tx>
            <c:v>Un an ou plus</c:v>
          </c:tx>
          <c:spPr>
            <a:solidFill>
              <a:schemeClr val="accent6">
                <a:lumMod val="75000"/>
              </a:schemeClr>
            </a:solidFill>
          </c:spPr>
          <c:invertIfNegative val="0"/>
          <c:cat>
            <c:multiLvlStrRef>
              <c:f>'dates trim'!$A$49:$B$100</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2020</c:v>
                  </c:pt>
                  <c:pt idx="4">
                    <c:v>2021</c:v>
                  </c:pt>
                  <c:pt idx="8">
                    <c:v>2022</c:v>
                  </c:pt>
                  <c:pt idx="12">
                    <c:v>2023</c:v>
                  </c:pt>
                  <c:pt idx="16">
                    <c:v>2024</c:v>
                  </c:pt>
                  <c:pt idx="20">
                    <c:v>2025</c:v>
                  </c:pt>
                  <c:pt idx="24">
                    <c:v>2026</c:v>
                  </c:pt>
                  <c:pt idx="28">
                    <c:v>2027</c:v>
                  </c:pt>
                  <c:pt idx="32">
                    <c:v>2028</c:v>
                  </c:pt>
                  <c:pt idx="36">
                    <c:v>2029</c:v>
                  </c:pt>
                  <c:pt idx="40">
                    <c:v>2030</c:v>
                  </c:pt>
                  <c:pt idx="44">
                    <c:v>2031</c:v>
                  </c:pt>
                  <c:pt idx="48">
                    <c:v>2032</c:v>
                  </c:pt>
                </c:lvl>
              </c:multiLvlStrCache>
            </c:multiLvlStrRef>
          </c:cat>
          <c:val>
            <c:numRef>
              <c:f>dep83_trim!$BT$107:$BT$126</c:f>
              <c:numCache>
                <c:formatCode>#\ ##0.0</c:formatCode>
                <c:ptCount val="20"/>
                <c:pt idx="0">
                  <c:v>-2.2456535737282679</c:v>
                </c:pt>
                <c:pt idx="1">
                  <c:v>7.2293124742692338</c:v>
                </c:pt>
                <c:pt idx="2">
                  <c:v>1.1902019503954531</c:v>
                </c:pt>
                <c:pt idx="3">
                  <c:v>0.12900288359387613</c:v>
                </c:pt>
                <c:pt idx="4">
                  <c:v>0.71996968548693197</c:v>
                </c:pt>
                <c:pt idx="5">
                  <c:v>-1.4597441685477719</c:v>
                </c:pt>
                <c:pt idx="6">
                  <c:v>-6.1010995723885237</c:v>
                </c:pt>
                <c:pt idx="7">
                  <c:v>-4.9849556802472161</c:v>
                </c:pt>
                <c:pt idx="8">
                  <c:v>-6.7014720985963727</c:v>
                </c:pt>
                <c:pt idx="9">
                  <c:v>-5.6141638381799863</c:v>
                </c:pt>
                <c:pt idx="10">
                  <c:v>-2.5658470210904838</c:v>
                </c:pt>
                <c:pt idx="11">
                  <c:v>-2.7431421446383997</c:v>
                </c:pt>
                <c:pt idx="12">
                  <c:v>-2.1641025641025657</c:v>
                </c:pt>
                <c:pt idx="13">
                  <c:v>-1.2265436628577375</c:v>
                </c:pt>
                <c:pt idx="14">
                  <c:v>5.30672893228612E-2</c:v>
                </c:pt>
                <c:pt idx="15">
                  <c:v>2.9383685159647843</c:v>
                </c:pt>
                <c:pt idx="16">
                  <c:v>1.0923330585325575</c:v>
                </c:pt>
                <c:pt idx="17">
                  <c:v>-1.1111111111111072</c:v>
                </c:pt>
                <c:pt idx="18">
                  <c:v>0.86589011442119723</c:v>
                </c:pt>
                <c:pt idx="19">
                  <c:v>3.1374552887071916</c:v>
                </c:pt>
              </c:numCache>
            </c:numRef>
          </c:val>
          <c:extLst>
            <c:ext xmlns:c16="http://schemas.microsoft.com/office/drawing/2014/chart" uri="{C3380CC4-5D6E-409C-BE32-E72D297353CC}">
              <c16:uniqueId val="{00000001-7A43-4675-A29B-B4394EAA375D}"/>
            </c:ext>
          </c:extLst>
        </c:ser>
        <c:dLbls>
          <c:showLegendKey val="0"/>
          <c:showVal val="0"/>
          <c:showCatName val="0"/>
          <c:showSerName val="0"/>
          <c:showPercent val="0"/>
          <c:showBubbleSize val="0"/>
        </c:dLbls>
        <c:gapWidth val="150"/>
        <c:axId val="171686912"/>
        <c:axId val="171692800"/>
      </c:barChart>
      <c:catAx>
        <c:axId val="171686912"/>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1692800"/>
        <c:crosses val="autoZero"/>
        <c:auto val="0"/>
        <c:lblAlgn val="ctr"/>
        <c:lblOffset val="100"/>
        <c:tickLblSkip val="1"/>
        <c:tickMarkSkip val="1"/>
        <c:noMultiLvlLbl val="0"/>
      </c:catAx>
      <c:valAx>
        <c:axId val="171692800"/>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1686912"/>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51782670878715009"/>
        </c:manualLayout>
      </c:layout>
      <c:barChart>
        <c:barDir val="col"/>
        <c:grouping val="clustered"/>
        <c:varyColors val="0"/>
        <c:ser>
          <c:idx val="1"/>
          <c:order val="0"/>
          <c:tx>
            <c:v>Moins d'un an</c:v>
          </c:tx>
          <c:spPr>
            <a:solidFill>
              <a:srgbClr val="00B0F0"/>
            </a:solidFill>
            <a:ln w="28575">
              <a:noFill/>
              <a:prstDash val="solid"/>
            </a:ln>
          </c:spPr>
          <c:invertIfNegative val="0"/>
          <c:cat>
            <c:strRef>
              <c:f>'GRAPHIQUES ANN (données)'!$B$3:$B$13</c:f>
              <c:strCache>
                <c:ptCount val="11"/>
                <c:pt idx="0">
                  <c:v>T4 2014</c:v>
                </c:pt>
                <c:pt idx="1">
                  <c:v>T4 2015</c:v>
                </c:pt>
                <c:pt idx="2">
                  <c:v>T4 2016</c:v>
                </c:pt>
                <c:pt idx="3">
                  <c:v>T4 2017</c:v>
                </c:pt>
                <c:pt idx="4">
                  <c:v>T4 2018</c:v>
                </c:pt>
                <c:pt idx="5">
                  <c:v>T4 2019</c:v>
                </c:pt>
                <c:pt idx="6">
                  <c:v>T4 2020</c:v>
                </c:pt>
                <c:pt idx="7">
                  <c:v>T4 2021</c:v>
                </c:pt>
                <c:pt idx="8">
                  <c:v>T4 2022</c:v>
                </c:pt>
                <c:pt idx="9">
                  <c:v>T4 2023</c:v>
                </c:pt>
                <c:pt idx="10">
                  <c:v>T4 2024</c:v>
                </c:pt>
              </c:strCache>
            </c:strRef>
          </c:cat>
          <c:val>
            <c:numRef>
              <c:f>'GRAPHIQUES ANN (données)'!$AX$3:$AX$13</c:f>
              <c:numCache>
                <c:formatCode>0.0</c:formatCode>
                <c:ptCount val="11"/>
                <c:pt idx="0">
                  <c:v>3.0190158792393618</c:v>
                </c:pt>
                <c:pt idx="1">
                  <c:v>2.1693625118934357</c:v>
                </c:pt>
                <c:pt idx="2">
                  <c:v>1.570745638542248</c:v>
                </c:pt>
                <c:pt idx="3">
                  <c:v>1.1919315403422948</c:v>
                </c:pt>
                <c:pt idx="4">
                  <c:v>-3.2678948958018816</c:v>
                </c:pt>
                <c:pt idx="5">
                  <c:v>-5.0455851130261076</c:v>
                </c:pt>
                <c:pt idx="6">
                  <c:v>-1.5651716427725781</c:v>
                </c:pt>
                <c:pt idx="7">
                  <c:v>-2.6389631213254994</c:v>
                </c:pt>
                <c:pt idx="8">
                  <c:v>5.1808138338022447</c:v>
                </c:pt>
                <c:pt idx="9">
                  <c:v>2.1203027139874653</c:v>
                </c:pt>
                <c:pt idx="10">
                  <c:v>-0.49191848208011146</c:v>
                </c:pt>
              </c:numCache>
            </c:numRef>
          </c:val>
          <c:extLst>
            <c:ext xmlns:c16="http://schemas.microsoft.com/office/drawing/2014/chart" uri="{C3380CC4-5D6E-409C-BE32-E72D297353CC}">
              <c16:uniqueId val="{00000000-DABE-4477-9CC8-7B777EF68334}"/>
            </c:ext>
          </c:extLst>
        </c:ser>
        <c:ser>
          <c:idx val="0"/>
          <c:order val="1"/>
          <c:tx>
            <c:v>Un an ou plus</c:v>
          </c:tx>
          <c:spPr>
            <a:solidFill>
              <a:schemeClr val="accent6">
                <a:lumMod val="75000"/>
              </a:schemeClr>
            </a:solidFill>
          </c:spPr>
          <c:invertIfNegative val="0"/>
          <c:cat>
            <c:strRef>
              <c:f>'GRAPHIQUES ANN (données)'!$B$3:$B$13</c:f>
              <c:strCache>
                <c:ptCount val="11"/>
                <c:pt idx="0">
                  <c:v>T4 2014</c:v>
                </c:pt>
                <c:pt idx="1">
                  <c:v>T4 2015</c:v>
                </c:pt>
                <c:pt idx="2">
                  <c:v>T4 2016</c:v>
                </c:pt>
                <c:pt idx="3">
                  <c:v>T4 2017</c:v>
                </c:pt>
                <c:pt idx="4">
                  <c:v>T4 2018</c:v>
                </c:pt>
                <c:pt idx="5">
                  <c:v>T4 2019</c:v>
                </c:pt>
                <c:pt idx="6">
                  <c:v>T4 2020</c:v>
                </c:pt>
                <c:pt idx="7">
                  <c:v>T4 2021</c:v>
                </c:pt>
                <c:pt idx="8">
                  <c:v>T4 2022</c:v>
                </c:pt>
                <c:pt idx="9">
                  <c:v>T4 2023</c:v>
                </c:pt>
                <c:pt idx="10">
                  <c:v>T4 2024</c:v>
                </c:pt>
              </c:strCache>
            </c:strRef>
          </c:cat>
          <c:val>
            <c:numRef>
              <c:f>'GRAPHIQUES ANN (données)'!$BE$3:$BE$13</c:f>
              <c:numCache>
                <c:formatCode>0.0</c:formatCode>
                <c:ptCount val="11"/>
                <c:pt idx="0">
                  <c:v>12.382696269169147</c:v>
                </c:pt>
                <c:pt idx="1">
                  <c:v>14.327902240325873</c:v>
                </c:pt>
                <c:pt idx="2">
                  <c:v>0.62349692705083726</c:v>
                </c:pt>
                <c:pt idx="3">
                  <c:v>7.409046649552975</c:v>
                </c:pt>
                <c:pt idx="4">
                  <c:v>6.2798747321575643</c:v>
                </c:pt>
                <c:pt idx="5">
                  <c:v>-3.6600496277915506</c:v>
                </c:pt>
                <c:pt idx="6">
                  <c:v>6.2057308435286451</c:v>
                </c:pt>
                <c:pt idx="7">
                  <c:v>-11.45130731337629</c:v>
                </c:pt>
                <c:pt idx="8">
                  <c:v>-16.552550496405338</c:v>
                </c:pt>
                <c:pt idx="9">
                  <c:v>-0.47179487179487278</c:v>
                </c:pt>
                <c:pt idx="10">
                  <c:v>3.9983511953833428</c:v>
                </c:pt>
              </c:numCache>
            </c:numRef>
          </c:val>
          <c:extLst>
            <c:ext xmlns:c16="http://schemas.microsoft.com/office/drawing/2014/chart" uri="{C3380CC4-5D6E-409C-BE32-E72D297353CC}">
              <c16:uniqueId val="{00000001-DABE-4477-9CC8-7B777EF68334}"/>
            </c:ext>
          </c:extLst>
        </c:ser>
        <c:dLbls>
          <c:showLegendKey val="0"/>
          <c:showVal val="0"/>
          <c:showCatName val="0"/>
          <c:showSerName val="0"/>
          <c:showPercent val="0"/>
          <c:showBubbleSize val="0"/>
        </c:dLbls>
        <c:gapWidth val="150"/>
        <c:axId val="176708608"/>
        <c:axId val="176710400"/>
      </c:barChart>
      <c:catAx>
        <c:axId val="1767086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1000"/>
            </a:pPr>
            <a:endParaRPr lang="fr-FR"/>
          </a:p>
        </c:txPr>
        <c:crossAx val="176710400"/>
        <c:crosses val="autoZero"/>
        <c:auto val="0"/>
        <c:lblAlgn val="ctr"/>
        <c:lblOffset val="100"/>
        <c:tickLblSkip val="1"/>
        <c:tickMarkSkip val="1"/>
        <c:noMultiLvlLbl val="0"/>
      </c:catAx>
      <c:valAx>
        <c:axId val="176710400"/>
        <c:scaling>
          <c:orientation val="minMax"/>
          <c:max val="15"/>
          <c:min val="-18"/>
        </c:scaling>
        <c:delete val="0"/>
        <c:axPos val="l"/>
        <c:majorGridlines>
          <c:spPr>
            <a:ln>
              <a:prstDash val="sysDash"/>
            </a:ln>
          </c:spPr>
        </c:majorGridlines>
        <c:numFmt formatCode="[Blue][&lt;0]\-&quot;&quot;0&quot;&quot;;[Red][&gt;0]\+&quot;&quot;0&quot;&quot;;0" sourceLinked="0"/>
        <c:majorTickMark val="out"/>
        <c:minorTickMark val="none"/>
        <c:tickLblPos val="nextTo"/>
        <c:crossAx val="176708608"/>
        <c:crosses val="autoZero"/>
        <c:crossBetween val="between"/>
        <c:majorUnit val="3"/>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numRef>
              <c:f>RSA!$A$40:$A$98</c:f>
              <c:numCache>
                <c:formatCode>mmm\-yy</c:formatCode>
                <c:ptCount val="59"/>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numCache>
            </c:numRef>
          </c:cat>
          <c:val>
            <c:numRef>
              <c:f>RSA!$AV$40:$AV$98</c:f>
              <c:numCache>
                <c:formatCode>0.0</c:formatCode>
                <c:ptCount val="59"/>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101.79956562209122</c:v>
                </c:pt>
                <c:pt idx="20">
                  <c:v>102.04778156996588</c:v>
                </c:pt>
                <c:pt idx="21">
                  <c:v>103.19578032888612</c:v>
                </c:pt>
                <c:pt idx="22">
                  <c:v>103.10269934843315</c:v>
                </c:pt>
                <c:pt idx="23">
                  <c:v>102.63729444616816</c:v>
                </c:pt>
                <c:pt idx="24">
                  <c:v>102.26497052435619</c:v>
                </c:pt>
                <c:pt idx="25">
                  <c:v>102.57524045919951</c:v>
                </c:pt>
                <c:pt idx="26">
                  <c:v>102.26497052435619</c:v>
                </c:pt>
                <c:pt idx="27">
                  <c:v>101.83059261557554</c:v>
                </c:pt>
                <c:pt idx="28">
                  <c:v>100.99286379149861</c:v>
                </c:pt>
                <c:pt idx="29">
                  <c:v>100</c:v>
                </c:pt>
                <c:pt idx="30">
                  <c:v>99.720757058641013</c:v>
                </c:pt>
                <c:pt idx="31">
                  <c:v>100.71362085013962</c:v>
                </c:pt>
                <c:pt idx="32">
                  <c:v>102.04778156996588</c:v>
                </c:pt>
                <c:pt idx="33">
                  <c:v>103.44399627676077</c:v>
                </c:pt>
                <c:pt idx="34">
                  <c:v>103.31988830282346</c:v>
                </c:pt>
                <c:pt idx="35">
                  <c:v>103.35091529630778</c:v>
                </c:pt>
                <c:pt idx="36">
                  <c:v>102.73037542662115</c:v>
                </c:pt>
                <c:pt idx="37">
                  <c:v>102.32702451132485</c:v>
                </c:pt>
                <c:pt idx="38">
                  <c:v>102.32702451132485</c:v>
                </c:pt>
                <c:pt idx="39">
                  <c:v>101.52032268073224</c:v>
                </c:pt>
                <c:pt idx="40">
                  <c:v>100.52745888923363</c:v>
                </c:pt>
                <c:pt idx="41">
                  <c:v>99.689730065156695</c:v>
                </c:pt>
                <c:pt idx="42">
                  <c:v>98.758920260626752</c:v>
                </c:pt>
                <c:pt idx="43">
                  <c:v>98.820974247595402</c:v>
                </c:pt>
                <c:pt idx="44">
                  <c:v>100.4033509152963</c:v>
                </c:pt>
                <c:pt idx="45">
                  <c:v>101.61340366118523</c:v>
                </c:pt>
                <c:pt idx="46">
                  <c:v>101.61340366118523</c:v>
                </c:pt>
                <c:pt idx="47">
                  <c:v>101.70648464163823</c:v>
                </c:pt>
                <c:pt idx="48">
                  <c:v>101.14799875892027</c:v>
                </c:pt>
                <c:pt idx="49">
                  <c:v>100.43437790878065</c:v>
                </c:pt>
                <c:pt idx="50">
                  <c:v>100.06205398696866</c:v>
                </c:pt>
                <c:pt idx="51">
                  <c:v>99.751784052125345</c:v>
                </c:pt>
                <c:pt idx="52">
                  <c:v>99.44151411728204</c:v>
                </c:pt>
                <c:pt idx="53">
                  <c:v>98.914055228048397</c:v>
                </c:pt>
                <c:pt idx="54">
                  <c:v>99.28637914986038</c:v>
                </c:pt>
                <c:pt idx="55">
                  <c:v>99.472541110766372</c:v>
                </c:pt>
                <c:pt idx="56">
                  <c:v>100.06205398696866</c:v>
                </c:pt>
                <c:pt idx="57">
                  <c:v>100.093080980453</c:v>
                </c:pt>
                <c:pt idx="58">
                  <c:v>99.658703071672349</c:v>
                </c:pt>
              </c:numCache>
            </c:numRef>
          </c:val>
          <c:smooth val="0"/>
          <c:extLst>
            <c:ext xmlns:c16="http://schemas.microsoft.com/office/drawing/2014/chart" uri="{C3380CC4-5D6E-409C-BE32-E72D297353CC}">
              <c16:uniqueId val="{00000000-7EFD-48F3-8E71-7BD1CF6804F4}"/>
            </c:ext>
          </c:extLst>
        </c:ser>
        <c:ser>
          <c:idx val="0"/>
          <c:order val="1"/>
          <c:tx>
            <c:v>ASS**</c:v>
          </c:tx>
          <c:marker>
            <c:symbol val="none"/>
          </c:marker>
          <c:cat>
            <c:numRef>
              <c:f>RSA!$A$40:$A$98</c:f>
              <c:numCache>
                <c:formatCode>mmm\-yy</c:formatCode>
                <c:ptCount val="59"/>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numCache>
            </c:numRef>
          </c:cat>
          <c:val>
            <c:numRef>
              <c:f>ASS!$AV$40:$AV$97</c:f>
              <c:numCache>
                <c:formatCode>0.0</c:formatCode>
                <c:ptCount val="58"/>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101.0351966873706</c:v>
                </c:pt>
                <c:pt idx="19">
                  <c:v>99.171842650103514</c:v>
                </c:pt>
                <c:pt idx="20">
                  <c:v>91.718426501035196</c:v>
                </c:pt>
                <c:pt idx="21">
                  <c:v>89.648033126293996</c:v>
                </c:pt>
                <c:pt idx="22">
                  <c:v>86.335403726708066</c:v>
                </c:pt>
                <c:pt idx="23">
                  <c:v>85.714285714285708</c:v>
                </c:pt>
                <c:pt idx="24">
                  <c:v>86.128364389233951</c:v>
                </c:pt>
                <c:pt idx="25">
                  <c:v>86.335403726708066</c:v>
                </c:pt>
                <c:pt idx="26">
                  <c:v>84.265010351966879</c:v>
                </c:pt>
                <c:pt idx="27">
                  <c:v>83.02277432712215</c:v>
                </c:pt>
                <c:pt idx="28">
                  <c:v>80.745341614906835</c:v>
                </c:pt>
                <c:pt idx="29">
                  <c:v>78.881987577639762</c:v>
                </c:pt>
                <c:pt idx="30">
                  <c:v>78.053830227743276</c:v>
                </c:pt>
                <c:pt idx="31">
                  <c:v>74.948240165631475</c:v>
                </c:pt>
                <c:pt idx="32">
                  <c:v>74.948240165631475</c:v>
                </c:pt>
                <c:pt idx="33">
                  <c:v>74.741200828157346</c:v>
                </c:pt>
                <c:pt idx="34">
                  <c:v>74.741200828157346</c:v>
                </c:pt>
                <c:pt idx="35">
                  <c:v>74.120082815734989</c:v>
                </c:pt>
                <c:pt idx="36">
                  <c:v>74.120082815734989</c:v>
                </c:pt>
                <c:pt idx="37">
                  <c:v>72.463768115942031</c:v>
                </c:pt>
                <c:pt idx="38">
                  <c:v>71.221532091097302</c:v>
                </c:pt>
                <c:pt idx="39">
                  <c:v>70.186335403726702</c:v>
                </c:pt>
                <c:pt idx="40">
                  <c:v>68.737060041407872</c:v>
                </c:pt>
                <c:pt idx="41">
                  <c:v>69.35817805383023</c:v>
                </c:pt>
                <c:pt idx="42">
                  <c:v>69.35817805383023</c:v>
                </c:pt>
                <c:pt idx="43">
                  <c:v>67.494824016563143</c:v>
                </c:pt>
                <c:pt idx="44">
                  <c:v>68.530020703933744</c:v>
                </c:pt>
                <c:pt idx="45">
                  <c:v>68.944099378881987</c:v>
                </c:pt>
                <c:pt idx="46">
                  <c:v>69.772256728778473</c:v>
                </c:pt>
                <c:pt idx="47">
                  <c:v>70.186335403726702</c:v>
                </c:pt>
                <c:pt idx="48">
                  <c:v>69.151138716356115</c:v>
                </c:pt>
                <c:pt idx="49">
                  <c:v>68.944099378881987</c:v>
                </c:pt>
                <c:pt idx="50">
                  <c:v>67.908902691511386</c:v>
                </c:pt>
                <c:pt idx="51">
                  <c:v>69.35817805383023</c:v>
                </c:pt>
                <c:pt idx="52">
                  <c:v>69.979296066252587</c:v>
                </c:pt>
                <c:pt idx="53">
                  <c:v>70.186335403726702</c:v>
                </c:pt>
                <c:pt idx="54">
                  <c:v>70.186335403726702</c:v>
                </c:pt>
                <c:pt idx="55">
                  <c:v>69.979296066252587</c:v>
                </c:pt>
                <c:pt idx="56">
                  <c:v>71.014492753623188</c:v>
                </c:pt>
                <c:pt idx="57">
                  <c:v>73.706004140786746</c:v>
                </c:pt>
              </c:numCache>
            </c:numRef>
          </c:val>
          <c:smooth val="0"/>
          <c:extLst>
            <c:ext xmlns:c16="http://schemas.microsoft.com/office/drawing/2014/chart" uri="{C3380CC4-5D6E-409C-BE32-E72D297353CC}">
              <c16:uniqueId val="{00000001-7EFD-48F3-8E71-7BD1CF6804F4}"/>
            </c:ext>
          </c:extLst>
        </c:ser>
        <c:ser>
          <c:idx val="3"/>
          <c:order val="2"/>
          <c:tx>
            <c:v>PA</c:v>
          </c:tx>
          <c:marker>
            <c:symbol val="none"/>
          </c:marker>
          <c:cat>
            <c:numRef>
              <c:f>RSA!$A$40:$A$98</c:f>
              <c:numCache>
                <c:formatCode>mmm\-yy</c:formatCode>
                <c:ptCount val="59"/>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pt idx="24">
                  <c:v>44593</c:v>
                </c:pt>
                <c:pt idx="25">
                  <c:v>44621</c:v>
                </c:pt>
                <c:pt idx="26">
                  <c:v>44652</c:v>
                </c:pt>
                <c:pt idx="27">
                  <c:v>44682</c:v>
                </c:pt>
                <c:pt idx="28">
                  <c:v>44713</c:v>
                </c:pt>
                <c:pt idx="29">
                  <c:v>44743</c:v>
                </c:pt>
                <c:pt idx="30">
                  <c:v>44774</c:v>
                </c:pt>
                <c:pt idx="31">
                  <c:v>44805</c:v>
                </c:pt>
                <c:pt idx="32">
                  <c:v>44835</c:v>
                </c:pt>
                <c:pt idx="33">
                  <c:v>44866</c:v>
                </c:pt>
                <c:pt idx="34">
                  <c:v>44896</c:v>
                </c:pt>
                <c:pt idx="35">
                  <c:v>44927</c:v>
                </c:pt>
                <c:pt idx="36">
                  <c:v>44958</c:v>
                </c:pt>
                <c:pt idx="37">
                  <c:v>44986</c:v>
                </c:pt>
                <c:pt idx="38">
                  <c:v>45017</c:v>
                </c:pt>
                <c:pt idx="39">
                  <c:v>45047</c:v>
                </c:pt>
                <c:pt idx="40">
                  <c:v>45078</c:v>
                </c:pt>
                <c:pt idx="41">
                  <c:v>45108</c:v>
                </c:pt>
                <c:pt idx="42">
                  <c:v>45139</c:v>
                </c:pt>
                <c:pt idx="43">
                  <c:v>45170</c:v>
                </c:pt>
                <c:pt idx="44">
                  <c:v>45200</c:v>
                </c:pt>
                <c:pt idx="45">
                  <c:v>45231</c:v>
                </c:pt>
                <c:pt idx="46">
                  <c:v>45261</c:v>
                </c:pt>
                <c:pt idx="47">
                  <c:v>45292</c:v>
                </c:pt>
                <c:pt idx="48">
                  <c:v>45323</c:v>
                </c:pt>
                <c:pt idx="49">
                  <c:v>45352</c:v>
                </c:pt>
                <c:pt idx="50">
                  <c:v>45383</c:v>
                </c:pt>
                <c:pt idx="51">
                  <c:v>45413</c:v>
                </c:pt>
                <c:pt idx="52">
                  <c:v>45444</c:v>
                </c:pt>
                <c:pt idx="53">
                  <c:v>45474</c:v>
                </c:pt>
                <c:pt idx="54">
                  <c:v>45505</c:v>
                </c:pt>
                <c:pt idx="55">
                  <c:v>45536</c:v>
                </c:pt>
                <c:pt idx="56">
                  <c:v>45566</c:v>
                </c:pt>
                <c:pt idx="57">
                  <c:v>45597</c:v>
                </c:pt>
                <c:pt idx="58">
                  <c:v>45627</c:v>
                </c:pt>
              </c:numCache>
            </c:numRef>
          </c:cat>
          <c:val>
            <c:numRef>
              <c:f>PA!$AV$40:$AV$98</c:f>
              <c:numCache>
                <c:formatCode>0.0</c:formatCode>
                <c:ptCount val="59"/>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103.47975654935169</c:v>
                </c:pt>
                <c:pt idx="20">
                  <c:v>104.44562053453295</c:v>
                </c:pt>
                <c:pt idx="21">
                  <c:v>105.38502249272295</c:v>
                </c:pt>
                <c:pt idx="22">
                  <c:v>105.12040222281027</c:v>
                </c:pt>
                <c:pt idx="23">
                  <c:v>103.82376290023817</c:v>
                </c:pt>
                <c:pt idx="24">
                  <c:v>102.59327864514422</c:v>
                </c:pt>
                <c:pt idx="25">
                  <c:v>102.35512040222281</c:v>
                </c:pt>
                <c:pt idx="26">
                  <c:v>101.73326276792803</c:v>
                </c:pt>
                <c:pt idx="27">
                  <c:v>102.35512040222281</c:v>
                </c:pt>
                <c:pt idx="28">
                  <c:v>102.97697803651759</c:v>
                </c:pt>
                <c:pt idx="29">
                  <c:v>103.71791479227308</c:v>
                </c:pt>
                <c:pt idx="30">
                  <c:v>105.14686424980152</c:v>
                </c:pt>
                <c:pt idx="31">
                  <c:v>106.8536649907383</c:v>
                </c:pt>
                <c:pt idx="32">
                  <c:v>107.70044985445885</c:v>
                </c:pt>
                <c:pt idx="33">
                  <c:v>108.62662079915322</c:v>
                </c:pt>
                <c:pt idx="34">
                  <c:v>108.29584546176237</c:v>
                </c:pt>
                <c:pt idx="35">
                  <c:v>107.68721884096321</c:v>
                </c:pt>
                <c:pt idx="36">
                  <c:v>106.66843080179942</c:v>
                </c:pt>
                <c:pt idx="37">
                  <c:v>106.32442445091294</c:v>
                </c:pt>
                <c:pt idx="38">
                  <c:v>105.43794654670549</c:v>
                </c:pt>
                <c:pt idx="39">
                  <c:v>105.80841492458322</c:v>
                </c:pt>
                <c:pt idx="40">
                  <c:v>106.40381053188675</c:v>
                </c:pt>
                <c:pt idx="41">
                  <c:v>105.8745699920614</c:v>
                </c:pt>
                <c:pt idx="42">
                  <c:v>106.52288965334745</c:v>
                </c:pt>
                <c:pt idx="43">
                  <c:v>107.10505424715532</c:v>
                </c:pt>
                <c:pt idx="44">
                  <c:v>106.74781688277322</c:v>
                </c:pt>
                <c:pt idx="45">
                  <c:v>106.56258269383434</c:v>
                </c:pt>
                <c:pt idx="46">
                  <c:v>105.71579783011377</c:v>
                </c:pt>
                <c:pt idx="47">
                  <c:v>104.0354591161683</c:v>
                </c:pt>
                <c:pt idx="48">
                  <c:v>102.79174384757872</c:v>
                </c:pt>
                <c:pt idx="49">
                  <c:v>101.85234188938873</c:v>
                </c:pt>
                <c:pt idx="50">
                  <c:v>101.00555702566815</c:v>
                </c:pt>
                <c:pt idx="51">
                  <c:v>101.54802857898915</c:v>
                </c:pt>
                <c:pt idx="52">
                  <c:v>102.75205080709182</c:v>
                </c:pt>
                <c:pt idx="53">
                  <c:v>104.76316485842815</c:v>
                </c:pt>
                <c:pt idx="54">
                  <c:v>106.52288965334745</c:v>
                </c:pt>
                <c:pt idx="55">
                  <c:v>107.95183911087589</c:v>
                </c:pt>
                <c:pt idx="56">
                  <c:v>108.81185498809209</c:v>
                </c:pt>
                <c:pt idx="57">
                  <c:v>109.06324424450912</c:v>
                </c:pt>
                <c:pt idx="58">
                  <c:v>108.50754167769252</c:v>
                </c:pt>
              </c:numCache>
            </c:numRef>
          </c:val>
          <c:smooth val="0"/>
          <c:extLst>
            <c:ext xmlns:c16="http://schemas.microsoft.com/office/drawing/2014/chart" uri="{C3380CC4-5D6E-409C-BE32-E72D297353CC}">
              <c16:uniqueId val="{00000002-7EFD-48F3-8E71-7BD1CF6804F4}"/>
            </c:ext>
          </c:extLst>
        </c:ser>
        <c:dLbls>
          <c:showLegendKey val="0"/>
          <c:showVal val="0"/>
          <c:showCatName val="0"/>
          <c:showSerName val="0"/>
          <c:showPercent val="0"/>
          <c:showBubbleSize val="0"/>
        </c:dLbls>
        <c:smooth val="0"/>
        <c:axId val="231151872"/>
        <c:axId val="231161856"/>
      </c:lineChart>
      <c:dateAx>
        <c:axId val="231151872"/>
        <c:scaling>
          <c:orientation val="minMax"/>
          <c:max val="45627"/>
        </c:scaling>
        <c:delete val="0"/>
        <c:axPos val="b"/>
        <c:numFmt formatCode="mmm\-yy" sourceLinked="1"/>
        <c:majorTickMark val="out"/>
        <c:minorTickMark val="none"/>
        <c:tickLblPos val="low"/>
        <c:spPr>
          <a:ln w="19050"/>
        </c:spPr>
        <c:txPr>
          <a:bodyPr/>
          <a:lstStyle/>
          <a:p>
            <a:pPr>
              <a:defRPr sz="550" baseline="0"/>
            </a:pPr>
            <a:endParaRPr lang="fr-FR"/>
          </a:p>
        </c:txPr>
        <c:crossAx val="231161856"/>
        <c:crossesAt val="100"/>
        <c:auto val="1"/>
        <c:lblOffset val="100"/>
        <c:baseTimeUnit val="months"/>
      </c:dateAx>
      <c:valAx>
        <c:axId val="231161856"/>
        <c:scaling>
          <c:orientation val="minMax"/>
          <c:max val="112"/>
          <c:min val="64"/>
        </c:scaling>
        <c:delete val="0"/>
        <c:axPos val="l"/>
        <c:majorGridlines/>
        <c:numFmt formatCode="0" sourceLinked="0"/>
        <c:majorTickMark val="out"/>
        <c:minorTickMark val="none"/>
        <c:tickLblPos val="nextTo"/>
        <c:crossAx val="231151872"/>
        <c:crossesAt val="43862"/>
        <c:crossBetween val="midCat"/>
        <c:majorUnit val="4"/>
      </c:valAx>
    </c:plotArea>
    <c:legend>
      <c:legendPos val="b"/>
      <c:layout>
        <c:manualLayout>
          <c:xMode val="edge"/>
          <c:yMode val="edge"/>
          <c:x val="0.27513835170603679"/>
          <c:y val="0.74849133764187203"/>
          <c:w val="0.3981703727034121"/>
          <c:h val="6.135000300534952E-2"/>
        </c:manualLayout>
      </c:layout>
      <c:overlay val="0"/>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baseline="0">
                <a:solidFill>
                  <a:srgbClr val="000000"/>
                </a:solidFill>
                <a:latin typeface="Calibri"/>
              </a:rPr>
              <a:t>Evolution du cumul annuel glissant des créations d'entreprises </a:t>
            </a:r>
          </a:p>
          <a:p>
            <a:pPr>
              <a:defRPr/>
            </a:pPr>
            <a:r>
              <a:rPr lang="fr-FR" sz="1400" b="0" i="1" u="none" strike="noStrike" baseline="0">
                <a:solidFill>
                  <a:srgbClr val="000000"/>
                </a:solidFill>
                <a:latin typeface="Calibri"/>
              </a:rPr>
              <a:t>(données brutes, en </a:t>
            </a:r>
            <a:r>
              <a:rPr lang="fr-FR" sz="1400" b="0" i="1" u="none" strike="noStrike" kern="1200" spc="0" baseline="0">
                <a:solidFill>
                  <a:srgbClr val="000000"/>
                </a:solidFill>
                <a:latin typeface="Calibri"/>
              </a:rPr>
              <a:t>base 100 au 1</a:t>
            </a:r>
            <a:r>
              <a:rPr lang="fr-FR" sz="1400" b="0" i="1" u="none" strike="noStrike" kern="1200" spc="0" baseline="30000">
                <a:solidFill>
                  <a:srgbClr val="000000"/>
                </a:solidFill>
                <a:latin typeface="Calibri"/>
              </a:rPr>
              <a:t>e </a:t>
            </a:r>
            <a:r>
              <a:rPr lang="fr-FR" sz="1400" b="0" i="1" u="none" strike="noStrike" kern="1200" spc="0" baseline="0">
                <a:solidFill>
                  <a:srgbClr val="000000"/>
                </a:solidFill>
                <a:latin typeface="Calibri"/>
              </a:rPr>
              <a:t>trimestre 2014 </a:t>
            </a:r>
            <a:r>
              <a:rPr lang="fr-FR" sz="1400" b="0" i="1" u="none" strike="noStrike" baseline="0">
                <a:solidFill>
                  <a:srgbClr val="000000"/>
                </a:solidFill>
                <a:latin typeface="Calibri"/>
              </a:rPr>
              <a:t>)</a:t>
            </a:r>
          </a:p>
        </c:rich>
      </c:tx>
      <c:layout>
        <c:manualLayout>
          <c:xMode val="edge"/>
          <c:yMode val="edge"/>
          <c:x val="0.21786639343918568"/>
          <c:y val="2.02331097686805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0918923802737791E-2"/>
          <c:y val="0.24729020639798646"/>
          <c:w val="0.92942066234906906"/>
          <c:h val="0.52392569192019056"/>
        </c:manualLayout>
      </c:layout>
      <c:lineChart>
        <c:grouping val="standard"/>
        <c:varyColors val="0"/>
        <c:ser>
          <c:idx val="3"/>
          <c:order val="0"/>
          <c:tx>
            <c:v>Total Var</c:v>
          </c:tx>
          <c:spPr>
            <a:ln w="28575" cap="rnd">
              <a:solidFill>
                <a:schemeClr val="tx2">
                  <a:lumMod val="75000"/>
                  <a:lumOff val="25000"/>
                </a:schemeClr>
              </a:solidFill>
              <a:round/>
            </a:ln>
            <a:effectLst/>
          </c:spPr>
          <c:marker>
            <c:symbol val="none"/>
          </c:marker>
          <c:cat>
            <c:multiLvlStrRef>
              <c:f>Feuil1!$A$10:$B$53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Feuil1!$AD$10:$AD$53</c:f>
              <c:numCache>
                <c:formatCode>0.0</c:formatCode>
                <c:ptCount val="44"/>
                <c:pt idx="0" formatCode="General">
                  <c:v>100</c:v>
                </c:pt>
                <c:pt idx="1">
                  <c:v>98.762395264816661</c:v>
                </c:pt>
                <c:pt idx="2">
                  <c:v>99.754016450149891</c:v>
                </c:pt>
                <c:pt idx="3">
                  <c:v>99.215927434852787</c:v>
                </c:pt>
                <c:pt idx="4">
                  <c:v>97.271119993850405</c:v>
                </c:pt>
                <c:pt idx="5">
                  <c:v>96.187254977323391</c:v>
                </c:pt>
                <c:pt idx="6">
                  <c:v>95.726035821354444</c:v>
                </c:pt>
                <c:pt idx="7">
                  <c:v>95.21100776385579</c:v>
                </c:pt>
                <c:pt idx="8">
                  <c:v>96.917518640940898</c:v>
                </c:pt>
                <c:pt idx="9">
                  <c:v>99.37735413944192</c:v>
                </c:pt>
                <c:pt idx="10">
                  <c:v>98.36267199631024</c:v>
                </c:pt>
                <c:pt idx="11">
                  <c:v>98.5855945883619</c:v>
                </c:pt>
                <c:pt idx="12">
                  <c:v>97.847643938811586</c:v>
                </c:pt>
                <c:pt idx="13">
                  <c:v>97.693904220155275</c:v>
                </c:pt>
                <c:pt idx="14">
                  <c:v>99.830886309478046</c:v>
                </c:pt>
                <c:pt idx="15">
                  <c:v>102.86724575294026</c:v>
                </c:pt>
                <c:pt idx="16">
                  <c:v>107.19501883311553</c:v>
                </c:pt>
                <c:pt idx="17">
                  <c:v>111.41517411023139</c:v>
                </c:pt>
                <c:pt idx="18">
                  <c:v>113.55215619955415</c:v>
                </c:pt>
                <c:pt idx="19">
                  <c:v>115.49696364055653</c:v>
                </c:pt>
                <c:pt idx="20">
                  <c:v>119.29433469136752</c:v>
                </c:pt>
                <c:pt idx="21">
                  <c:v>121.63117841494351</c:v>
                </c:pt>
                <c:pt idx="22">
                  <c:v>124.86739949265893</c:v>
                </c:pt>
                <c:pt idx="23">
                  <c:v>130.14835882850335</c:v>
                </c:pt>
                <c:pt idx="24">
                  <c:v>129.3565992774233</c:v>
                </c:pt>
                <c:pt idx="25">
                  <c:v>123.25313244676764</c:v>
                </c:pt>
                <c:pt idx="26">
                  <c:v>130.25597663156276</c:v>
                </c:pt>
                <c:pt idx="27">
                  <c:v>134.84510723345375</c:v>
                </c:pt>
                <c:pt idx="28">
                  <c:v>143.86194173264664</c:v>
                </c:pt>
                <c:pt idx="29">
                  <c:v>162.37989084479975</c:v>
                </c:pt>
                <c:pt idx="30">
                  <c:v>160.99623337689292</c:v>
                </c:pt>
                <c:pt idx="31">
                  <c:v>163.11784149435007</c:v>
                </c:pt>
                <c:pt idx="32">
                  <c:v>165.06264893535246</c:v>
                </c:pt>
                <c:pt idx="33">
                  <c:v>161.91098470289799</c:v>
                </c:pt>
                <c:pt idx="34">
                  <c:v>165.81597355676837</c:v>
                </c:pt>
                <c:pt idx="35">
                  <c:v>166.50011530478898</c:v>
                </c:pt>
                <c:pt idx="36">
                  <c:v>165.47774617572452</c:v>
                </c:pt>
                <c:pt idx="37">
                  <c:v>163.62518256591591</c:v>
                </c:pt>
                <c:pt idx="38">
                  <c:v>163.79429625643783</c:v>
                </c:pt>
                <c:pt idx="39">
                  <c:v>162.67199631024675</c:v>
                </c:pt>
                <c:pt idx="40">
                  <c:v>165.37012837266508</c:v>
                </c:pt>
                <c:pt idx="41">
                  <c:v>165.78522561303711</c:v>
                </c:pt>
                <c:pt idx="42">
                  <c:v>164.67829963871165</c:v>
                </c:pt>
                <c:pt idx="43">
                  <c:v>167.43024060265969</c:v>
                </c:pt>
              </c:numCache>
            </c:numRef>
          </c:val>
          <c:smooth val="0"/>
          <c:extLst>
            <c:ext xmlns:c16="http://schemas.microsoft.com/office/drawing/2014/chart" uri="{C3380CC4-5D6E-409C-BE32-E72D297353CC}">
              <c16:uniqueId val="{00000000-E7A5-43F5-8923-10A7D48542EF}"/>
            </c:ext>
          </c:extLst>
        </c:ser>
        <c:ser>
          <c:idx val="1"/>
          <c:order val="1"/>
          <c:tx>
            <c:v>Var hors micro-entrepreneurs</c:v>
          </c:tx>
          <c:spPr>
            <a:ln w="28575" cap="rnd">
              <a:solidFill>
                <a:schemeClr val="tx2">
                  <a:lumMod val="75000"/>
                  <a:lumOff val="25000"/>
                </a:schemeClr>
              </a:solidFill>
              <a:prstDash val="dash"/>
              <a:round/>
            </a:ln>
            <a:effectLst/>
          </c:spPr>
          <c:marker>
            <c:symbol val="none"/>
          </c:marker>
          <c:cat>
            <c:multiLvlStrRef>
              <c:f>Feuil1!$A$10:$B$53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Feuil1!$AC$10:$AC$53</c:f>
              <c:numCache>
                <c:formatCode>0.0</c:formatCode>
                <c:ptCount val="44"/>
                <c:pt idx="0" formatCode="General">
                  <c:v>100</c:v>
                </c:pt>
                <c:pt idx="1">
                  <c:v>98.11266388128513</c:v>
                </c:pt>
                <c:pt idx="2">
                  <c:v>97.622820919175908</c:v>
                </c:pt>
                <c:pt idx="3">
                  <c:v>96.311770638236567</c:v>
                </c:pt>
                <c:pt idx="4">
                  <c:v>93.286269989914999</c:v>
                </c:pt>
                <c:pt idx="5">
                  <c:v>90.548912260481202</c:v>
                </c:pt>
                <c:pt idx="6">
                  <c:v>88.791240455265807</c:v>
                </c:pt>
                <c:pt idx="7">
                  <c:v>87.062382941939205</c:v>
                </c:pt>
                <c:pt idx="8">
                  <c:v>88.762426163377043</c:v>
                </c:pt>
                <c:pt idx="9">
                  <c:v>93.747298660135428</c:v>
                </c:pt>
                <c:pt idx="10">
                  <c:v>94.957498919464058</c:v>
                </c:pt>
                <c:pt idx="11">
                  <c:v>97.982999567785626</c:v>
                </c:pt>
                <c:pt idx="12">
                  <c:v>98.933871200115249</c:v>
                </c:pt>
                <c:pt idx="13">
                  <c:v>98.141478173173894</c:v>
                </c:pt>
                <c:pt idx="14">
                  <c:v>99.092349805503531</c:v>
                </c:pt>
                <c:pt idx="15">
                  <c:v>100.23051433511021</c:v>
                </c:pt>
                <c:pt idx="16">
                  <c:v>100.47543581616483</c:v>
                </c:pt>
                <c:pt idx="17">
                  <c:v>102.63650770782309</c:v>
                </c:pt>
                <c:pt idx="18">
                  <c:v>103.80348652931855</c:v>
                </c:pt>
                <c:pt idx="19">
                  <c:v>102.50684339432358</c:v>
                </c:pt>
                <c:pt idx="20">
                  <c:v>103.25601498343178</c:v>
                </c:pt>
                <c:pt idx="21">
                  <c:v>103.09753637804351</c:v>
                </c:pt>
                <c:pt idx="22">
                  <c:v>102.80939345915574</c:v>
                </c:pt>
                <c:pt idx="23">
                  <c:v>101.68563607549343</c:v>
                </c:pt>
                <c:pt idx="24">
                  <c:v>94.899870335686501</c:v>
                </c:pt>
                <c:pt idx="25">
                  <c:v>84.368246650338563</c:v>
                </c:pt>
                <c:pt idx="26">
                  <c:v>84.526725255726845</c:v>
                </c:pt>
                <c:pt idx="27">
                  <c:v>87.436968736493299</c:v>
                </c:pt>
                <c:pt idx="28">
                  <c:v>91.370119579311336</c:v>
                </c:pt>
                <c:pt idx="29">
                  <c:v>104.27892234548335</c:v>
                </c:pt>
                <c:pt idx="30">
                  <c:v>106.05100129664314</c:v>
                </c:pt>
                <c:pt idx="31">
                  <c:v>105.37386543725688</c:v>
                </c:pt>
                <c:pt idx="32">
                  <c:v>106.94424434519523</c:v>
                </c:pt>
                <c:pt idx="33">
                  <c:v>104.33655092926091</c:v>
                </c:pt>
                <c:pt idx="34">
                  <c:v>104.14925803198388</c:v>
                </c:pt>
                <c:pt idx="35">
                  <c:v>105.37386543725688</c:v>
                </c:pt>
                <c:pt idx="36">
                  <c:v>104.03400086442875</c:v>
                </c:pt>
                <c:pt idx="37">
                  <c:v>101.31105028093934</c:v>
                </c:pt>
                <c:pt idx="38">
                  <c:v>100.54747154588676</c:v>
                </c:pt>
                <c:pt idx="39">
                  <c:v>99.769485664889785</c:v>
                </c:pt>
                <c:pt idx="40">
                  <c:v>101.12375738366231</c:v>
                </c:pt>
                <c:pt idx="41">
                  <c:v>102.18988618354703</c:v>
                </c:pt>
                <c:pt idx="42">
                  <c:v>100.59069298371992</c:v>
                </c:pt>
                <c:pt idx="43">
                  <c:v>100.44662152427604</c:v>
                </c:pt>
              </c:numCache>
            </c:numRef>
          </c:val>
          <c:smooth val="0"/>
          <c:extLst>
            <c:ext xmlns:c16="http://schemas.microsoft.com/office/drawing/2014/chart" uri="{C3380CC4-5D6E-409C-BE32-E72D297353CC}">
              <c16:uniqueId val="{00000001-E7A5-43F5-8923-10A7D48542EF}"/>
            </c:ext>
          </c:extLst>
        </c:ser>
        <c:ser>
          <c:idx val="2"/>
          <c:order val="2"/>
          <c:tx>
            <c:v>Total Provence-Alpes-Côte d'Azur</c:v>
          </c:tx>
          <c:spPr>
            <a:ln w="28575" cap="rnd">
              <a:solidFill>
                <a:schemeClr val="accent6"/>
              </a:solidFill>
              <a:round/>
            </a:ln>
            <a:effectLst/>
          </c:spPr>
          <c:marker>
            <c:symbol val="none"/>
          </c:marker>
          <c:cat>
            <c:multiLvlStrRef>
              <c:f>Feuil1!$A$10:$B$53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Feuil1!$T$10:$T$53</c:f>
              <c:numCache>
                <c:formatCode>0.0</c:formatCode>
                <c:ptCount val="44"/>
                <c:pt idx="0" formatCode="General">
                  <c:v>100</c:v>
                </c:pt>
                <c:pt idx="1">
                  <c:v>100.04844718421624</c:v>
                </c:pt>
                <c:pt idx="2">
                  <c:v>100.33913028951369</c:v>
                </c:pt>
                <c:pt idx="3">
                  <c:v>99.98830585208573</c:v>
                </c:pt>
                <c:pt idx="4">
                  <c:v>98.332748625937612</c:v>
                </c:pt>
                <c:pt idx="5">
                  <c:v>97.290298869008836</c:v>
                </c:pt>
                <c:pt idx="6">
                  <c:v>96.860956581299391</c:v>
                </c:pt>
                <c:pt idx="7">
                  <c:v>96.316343407006471</c:v>
                </c:pt>
                <c:pt idx="8">
                  <c:v>97.900065153109807</c:v>
                </c:pt>
                <c:pt idx="9">
                  <c:v>99.787834744984053</c:v>
                </c:pt>
                <c:pt idx="10">
                  <c:v>99.72936400541272</c:v>
                </c:pt>
                <c:pt idx="11">
                  <c:v>100.17040044103645</c:v>
                </c:pt>
                <c:pt idx="12">
                  <c:v>100.90044938939842</c:v>
                </c:pt>
                <c:pt idx="13">
                  <c:v>100.96727309176565</c:v>
                </c:pt>
                <c:pt idx="14">
                  <c:v>103.29273793414524</c:v>
                </c:pt>
                <c:pt idx="15">
                  <c:v>106.90790023221237</c:v>
                </c:pt>
                <c:pt idx="16">
                  <c:v>112.03996057401559</c:v>
                </c:pt>
                <c:pt idx="17">
                  <c:v>117.26557409913296</c:v>
                </c:pt>
                <c:pt idx="18">
                  <c:v>120.47812359043752</c:v>
                </c:pt>
                <c:pt idx="19">
                  <c:v>123.01408309527389</c:v>
                </c:pt>
                <c:pt idx="20">
                  <c:v>127.72849529728194</c:v>
                </c:pt>
                <c:pt idx="21">
                  <c:v>130.89760938204782</c:v>
                </c:pt>
                <c:pt idx="22">
                  <c:v>134.57124241968626</c:v>
                </c:pt>
                <c:pt idx="23">
                  <c:v>140.49516363454117</c:v>
                </c:pt>
                <c:pt idx="24">
                  <c:v>139.23052506724133</c:v>
                </c:pt>
                <c:pt idx="25">
                  <c:v>131.89328254731953</c:v>
                </c:pt>
                <c:pt idx="26">
                  <c:v>139.29400758449023</c:v>
                </c:pt>
                <c:pt idx="27">
                  <c:v>144.62988021851351</c:v>
                </c:pt>
                <c:pt idx="28">
                  <c:v>155.22143704371939</c:v>
                </c:pt>
                <c:pt idx="29">
                  <c:v>176.45800965602498</c:v>
                </c:pt>
                <c:pt idx="30">
                  <c:v>174.87261731736248</c:v>
                </c:pt>
                <c:pt idx="31">
                  <c:v>178.53455620708664</c:v>
                </c:pt>
                <c:pt idx="32">
                  <c:v>180.75811490335622</c:v>
                </c:pt>
                <c:pt idx="33">
                  <c:v>177.60904792930052</c:v>
                </c:pt>
                <c:pt idx="34">
                  <c:v>183.14706226298466</c:v>
                </c:pt>
                <c:pt idx="35">
                  <c:v>184.5587129754924</c:v>
                </c:pt>
                <c:pt idx="36">
                  <c:v>180.99700963931906</c:v>
                </c:pt>
                <c:pt idx="37">
                  <c:v>177.44700045105998</c:v>
                </c:pt>
                <c:pt idx="38">
                  <c:v>175.69287826392022</c:v>
                </c:pt>
                <c:pt idx="39">
                  <c:v>172.31661070181593</c:v>
                </c:pt>
                <c:pt idx="40">
                  <c:v>176.68186905895521</c:v>
                </c:pt>
                <c:pt idx="41">
                  <c:v>177.3166942314439</c:v>
                </c:pt>
                <c:pt idx="42">
                  <c:v>176.52483335839221</c:v>
                </c:pt>
                <c:pt idx="43">
                  <c:v>177.39354148916621</c:v>
                </c:pt>
              </c:numCache>
            </c:numRef>
          </c:val>
          <c:smooth val="0"/>
          <c:extLst>
            <c:ext xmlns:c16="http://schemas.microsoft.com/office/drawing/2014/chart" uri="{C3380CC4-5D6E-409C-BE32-E72D297353CC}">
              <c16:uniqueId val="{00000002-E7A5-43F5-8923-10A7D48542EF}"/>
            </c:ext>
          </c:extLst>
        </c:ser>
        <c:ser>
          <c:idx val="0"/>
          <c:order val="3"/>
          <c:tx>
            <c:v>Provence-Alpes-Côte d'Azur hors micro-entrepreneurs</c:v>
          </c:tx>
          <c:spPr>
            <a:ln w="28575" cap="rnd">
              <a:solidFill>
                <a:schemeClr val="accent6"/>
              </a:solidFill>
              <a:prstDash val="dash"/>
              <a:round/>
            </a:ln>
            <a:effectLst/>
          </c:spPr>
          <c:marker>
            <c:symbol val="none"/>
          </c:marker>
          <c:cat>
            <c:multiLvlStrRef>
              <c:f>Feuil1!$A$10:$B$53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Feuil1!$S$10:$S$53</c:f>
              <c:numCache>
                <c:formatCode>0.0</c:formatCode>
                <c:ptCount val="44"/>
                <c:pt idx="0" formatCode="General">
                  <c:v>100</c:v>
                </c:pt>
                <c:pt idx="1">
                  <c:v>100.13609608383518</c:v>
                </c:pt>
                <c:pt idx="2">
                  <c:v>99.35354360178286</c:v>
                </c:pt>
                <c:pt idx="3">
                  <c:v>99.125582661358919</c:v>
                </c:pt>
                <c:pt idx="4">
                  <c:v>97.482222449049033</c:v>
                </c:pt>
                <c:pt idx="5">
                  <c:v>96.213126467285903</c:v>
                </c:pt>
                <c:pt idx="6">
                  <c:v>96.461501820285122</c:v>
                </c:pt>
                <c:pt idx="7">
                  <c:v>96.73369398795549</c:v>
                </c:pt>
                <c:pt idx="8">
                  <c:v>100.22115613623217</c:v>
                </c:pt>
                <c:pt idx="9">
                  <c:v>103.92977442074105</c:v>
                </c:pt>
                <c:pt idx="10">
                  <c:v>105.13422476268246</c:v>
                </c:pt>
                <c:pt idx="11">
                  <c:v>107.37981014596305</c:v>
                </c:pt>
                <c:pt idx="12">
                  <c:v>108.82583103671193</c:v>
                </c:pt>
                <c:pt idx="13">
                  <c:v>109.04018236875234</c:v>
                </c:pt>
                <c:pt idx="14">
                  <c:v>111.18709809125242</c:v>
                </c:pt>
                <c:pt idx="15">
                  <c:v>113.24214895716376</c:v>
                </c:pt>
                <c:pt idx="16">
                  <c:v>114.3411248341329</c:v>
                </c:pt>
                <c:pt idx="17">
                  <c:v>117.85240379708073</c:v>
                </c:pt>
                <c:pt idx="18">
                  <c:v>119.00922050967984</c:v>
                </c:pt>
                <c:pt idx="19">
                  <c:v>118.19264400666871</c:v>
                </c:pt>
                <c:pt idx="20">
                  <c:v>121.69711816542478</c:v>
                </c:pt>
                <c:pt idx="21">
                  <c:v>122.6327787417917</c:v>
                </c:pt>
                <c:pt idx="22">
                  <c:v>122.50688986424416</c:v>
                </c:pt>
                <c:pt idx="23">
                  <c:v>120.9077608791807</c:v>
                </c:pt>
                <c:pt idx="24">
                  <c:v>113.4871219080671</c:v>
                </c:pt>
                <c:pt idx="25">
                  <c:v>100.42530026198494</c:v>
                </c:pt>
                <c:pt idx="26">
                  <c:v>101.51747133476235</c:v>
                </c:pt>
                <c:pt idx="27">
                  <c:v>105.47786737436631</c:v>
                </c:pt>
                <c:pt idx="28">
                  <c:v>110.75159062297983</c:v>
                </c:pt>
                <c:pt idx="29">
                  <c:v>125.32748120172843</c:v>
                </c:pt>
                <c:pt idx="30">
                  <c:v>126.31077540743765</c:v>
                </c:pt>
                <c:pt idx="31">
                  <c:v>126.5013099248069</c:v>
                </c:pt>
                <c:pt idx="32">
                  <c:v>126.70545405055968</c:v>
                </c:pt>
                <c:pt idx="33">
                  <c:v>125.12333707597566</c:v>
                </c:pt>
                <c:pt idx="34">
                  <c:v>125.76979347419277</c:v>
                </c:pt>
                <c:pt idx="35">
                  <c:v>127.60028580177605</c:v>
                </c:pt>
                <c:pt idx="36">
                  <c:v>125.0961178592086</c:v>
                </c:pt>
                <c:pt idx="37">
                  <c:v>122.41842740975129</c:v>
                </c:pt>
                <c:pt idx="38">
                  <c:v>121.67670375284952</c:v>
                </c:pt>
                <c:pt idx="39">
                  <c:v>120.33275492497704</c:v>
                </c:pt>
                <c:pt idx="40">
                  <c:v>124.82732809363411</c:v>
                </c:pt>
                <c:pt idx="41">
                  <c:v>125.22200673675614</c:v>
                </c:pt>
                <c:pt idx="42">
                  <c:v>123.75557143343201</c:v>
                </c:pt>
                <c:pt idx="43">
                  <c:v>122.71783879418869</c:v>
                </c:pt>
              </c:numCache>
            </c:numRef>
          </c:val>
          <c:smooth val="0"/>
          <c:extLst>
            <c:ext xmlns:c16="http://schemas.microsoft.com/office/drawing/2014/chart" uri="{C3380CC4-5D6E-409C-BE32-E72D297353CC}">
              <c16:uniqueId val="{00000003-E7A5-43F5-8923-10A7D48542EF}"/>
            </c:ext>
          </c:extLst>
        </c:ser>
        <c:dLbls>
          <c:showLegendKey val="0"/>
          <c:showVal val="0"/>
          <c:showCatName val="0"/>
          <c:showSerName val="0"/>
          <c:showPercent val="0"/>
          <c:showBubbleSize val="0"/>
        </c:dLbls>
        <c:smooth val="0"/>
        <c:axId val="1705317920"/>
        <c:axId val="1705316960"/>
      </c:lineChart>
      <c:catAx>
        <c:axId val="1705317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1705316960"/>
        <c:crossesAt val="100"/>
        <c:auto val="1"/>
        <c:lblAlgn val="ctr"/>
        <c:lblOffset val="100"/>
        <c:tickLblSkip val="4"/>
        <c:tickMarkSkip val="4"/>
        <c:noMultiLvlLbl val="1"/>
      </c:catAx>
      <c:valAx>
        <c:axId val="1705316960"/>
        <c:scaling>
          <c:orientation val="minMax"/>
          <c:max val="200"/>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7920"/>
        <c:crosses val="autoZero"/>
        <c:crossBetween val="midCat"/>
        <c:majorUnit val="20"/>
        <c:minorUnit val="1"/>
      </c:valAx>
      <c:spPr>
        <a:noFill/>
        <a:ln>
          <a:noFill/>
        </a:ln>
        <a:effectLst/>
      </c:spPr>
    </c:plotArea>
    <c:legend>
      <c:legendPos val="b"/>
      <c:layout>
        <c:manualLayout>
          <c:xMode val="edge"/>
          <c:yMode val="edge"/>
          <c:x val="3.6633682742078191E-2"/>
          <c:y val="0.10190922057280717"/>
          <c:w val="0.92431118858147676"/>
          <c:h val="0.1313306052462908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baseline="0">
                <a:solidFill>
                  <a:srgbClr val="000000"/>
                </a:solidFill>
                <a:latin typeface="Calibri"/>
              </a:rPr>
              <a:t>Evolution des défaillances d'entreprises</a:t>
            </a:r>
          </a:p>
          <a:p>
            <a:pPr>
              <a:defRPr sz="1400" b="0" i="0" u="none" strike="noStrike" kern="1200" spc="0" baseline="0">
                <a:solidFill>
                  <a:schemeClr val="tx1">
                    <a:lumMod val="65000"/>
                    <a:lumOff val="35000"/>
                  </a:schemeClr>
                </a:solidFill>
                <a:latin typeface="+mn-lt"/>
                <a:ea typeface="+mn-ea"/>
                <a:cs typeface="+mn-cs"/>
              </a:defRPr>
            </a:pPr>
            <a:r>
              <a:rPr lang="fr-FR" sz="1400" b="0" i="1" u="none" strike="noStrike" baseline="0">
                <a:solidFill>
                  <a:srgbClr val="000000"/>
                </a:solidFill>
                <a:latin typeface="Calibri"/>
              </a:rPr>
              <a:t>(données brutes, base 100 au 1</a:t>
            </a:r>
            <a:r>
              <a:rPr lang="fr-FR" sz="1400" b="0" i="1" u="none" strike="noStrike" baseline="30000">
                <a:solidFill>
                  <a:srgbClr val="000000"/>
                </a:solidFill>
                <a:latin typeface="Calibri"/>
              </a:rPr>
              <a:t>er</a:t>
            </a:r>
            <a:r>
              <a:rPr lang="fr-FR" sz="1400" b="0" i="1" u="none" strike="noStrike" baseline="0">
                <a:solidFill>
                  <a:srgbClr val="000000"/>
                </a:solidFill>
                <a:latin typeface="Calibri"/>
              </a:rPr>
              <a:t> trimestre 2014)</a:t>
            </a:r>
          </a:p>
        </c:rich>
      </c:tx>
      <c:layout>
        <c:manualLayout>
          <c:xMode val="edge"/>
          <c:yMode val="edge"/>
          <c:x val="0.25170558745617655"/>
          <c:y val="3.4428794992175271E-2"/>
        </c:manualLayout>
      </c:layout>
      <c:overlay val="0"/>
      <c:spPr>
        <a:noFill/>
        <a:ln>
          <a:noFill/>
        </a:ln>
        <a:effectLst/>
      </c:spPr>
    </c:title>
    <c:autoTitleDeleted val="0"/>
    <c:plotArea>
      <c:layout>
        <c:manualLayout>
          <c:layoutTarget val="inner"/>
          <c:xMode val="edge"/>
          <c:yMode val="edge"/>
          <c:x val="5.9075436405720168E-2"/>
          <c:y val="0.2225039123630673"/>
          <c:w val="0.91033142539173328"/>
          <c:h val="0.53890946730250266"/>
        </c:manualLayout>
      </c:layout>
      <c:lineChart>
        <c:grouping val="standard"/>
        <c:varyColors val="0"/>
        <c:ser>
          <c:idx val="0"/>
          <c:order val="0"/>
          <c:tx>
            <c:strRef>
              <c:f>Graphique!$D$8:$D$9</c:f>
              <c:strCache>
                <c:ptCount val="2"/>
                <c:pt idx="0">
                  <c:v>Provence-Alpes-Côte d'Azur</c:v>
                </c:pt>
              </c:strCache>
            </c:strRef>
          </c:tx>
          <c:spPr>
            <a:ln w="31750">
              <a:solidFill>
                <a:schemeClr val="accent6"/>
              </a:solidFill>
            </a:ln>
          </c:spPr>
          <c:marker>
            <c:symbol val="none"/>
          </c:marker>
          <c:cat>
            <c:multiLvlStrRef>
              <c:f>Graphique!$A$10:$B$53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Graphique!$D$10:$D$53</c:f>
              <c:numCache>
                <c:formatCode>#\ ##0.0</c:formatCode>
                <c:ptCount val="44"/>
                <c:pt idx="0">
                  <c:v>100</c:v>
                </c:pt>
                <c:pt idx="1">
                  <c:v>99.131378935939196</c:v>
                </c:pt>
                <c:pt idx="2">
                  <c:v>100.07755545214829</c:v>
                </c:pt>
                <c:pt idx="3">
                  <c:v>98.83666821777571</c:v>
                </c:pt>
                <c:pt idx="4">
                  <c:v>102.43524119745618</c:v>
                </c:pt>
                <c:pt idx="5">
                  <c:v>102.171552660152</c:v>
                </c:pt>
                <c:pt idx="6">
                  <c:v>101.00822087792771</c:v>
                </c:pt>
                <c:pt idx="7">
                  <c:v>101.02373196835737</c:v>
                </c:pt>
                <c:pt idx="8">
                  <c:v>96.959826275787179</c:v>
                </c:pt>
                <c:pt idx="9">
                  <c:v>96.199782844733988</c:v>
                </c:pt>
                <c:pt idx="10">
                  <c:v>93.3302311152474</c:v>
                </c:pt>
                <c:pt idx="11">
                  <c:v>92.802854040639062</c:v>
                </c:pt>
                <c:pt idx="12">
                  <c:v>92.430587870327287</c:v>
                </c:pt>
                <c:pt idx="13">
                  <c:v>93.144098030091513</c:v>
                </c:pt>
                <c:pt idx="14">
                  <c:v>93.283697843958436</c:v>
                </c:pt>
                <c:pt idx="15">
                  <c:v>92.849387311928027</c:v>
                </c:pt>
                <c:pt idx="16">
                  <c:v>89.545525050411044</c:v>
                </c:pt>
                <c:pt idx="17">
                  <c:v>85.202419730107025</c:v>
                </c:pt>
                <c:pt idx="18">
                  <c:v>83.449666511555762</c:v>
                </c:pt>
                <c:pt idx="19">
                  <c:v>81.200558399255456</c:v>
                </c:pt>
                <c:pt idx="20">
                  <c:v>79.695982627578715</c:v>
                </c:pt>
                <c:pt idx="21">
                  <c:v>79.664960446719405</c:v>
                </c:pt>
                <c:pt idx="22">
                  <c:v>80.580114782069174</c:v>
                </c:pt>
                <c:pt idx="23">
                  <c:v>81.154025127966506</c:v>
                </c:pt>
                <c:pt idx="24">
                  <c:v>75.818210020164429</c:v>
                </c:pt>
                <c:pt idx="25">
                  <c:v>65.146579804560261</c:v>
                </c:pt>
                <c:pt idx="26">
                  <c:v>60.617341399100354</c:v>
                </c:pt>
                <c:pt idx="27">
                  <c:v>52.737707460834493</c:v>
                </c:pt>
                <c:pt idx="28">
                  <c:v>48.348068869241509</c:v>
                </c:pt>
                <c:pt idx="29">
                  <c:v>51.605397859469527</c:v>
                </c:pt>
                <c:pt idx="30">
                  <c:v>49.573445013184426</c:v>
                </c:pt>
                <c:pt idx="31">
                  <c:v>48.797890491701565</c:v>
                </c:pt>
                <c:pt idx="32">
                  <c:v>53.373662168450444</c:v>
                </c:pt>
                <c:pt idx="33">
                  <c:v>57.949433845199316</c:v>
                </c:pt>
                <c:pt idx="34">
                  <c:v>62.230494803784708</c:v>
                </c:pt>
                <c:pt idx="35">
                  <c:v>67.55079882115713</c:v>
                </c:pt>
                <c:pt idx="36">
                  <c:v>74.23607879633937</c:v>
                </c:pt>
                <c:pt idx="37">
                  <c:v>79.060027919962778</c:v>
                </c:pt>
                <c:pt idx="38">
                  <c:v>82.81371180393981</c:v>
                </c:pt>
                <c:pt idx="39">
                  <c:v>90.724367923065003</c:v>
                </c:pt>
                <c:pt idx="40">
                  <c:v>96.292849387311932</c:v>
                </c:pt>
                <c:pt idx="41">
                  <c:v>100.44982162246005</c:v>
                </c:pt>
                <c:pt idx="42">
                  <c:v>104.03288351171088</c:v>
                </c:pt>
                <c:pt idx="43">
                  <c:v>104.28106095858539</c:v>
                </c:pt>
              </c:numCache>
            </c:numRef>
          </c:val>
          <c:smooth val="0"/>
          <c:extLst>
            <c:ext xmlns:c16="http://schemas.microsoft.com/office/drawing/2014/chart" uri="{C3380CC4-5D6E-409C-BE32-E72D297353CC}">
              <c16:uniqueId val="{00000000-E4C0-441E-8765-E8E2F86CC5D5}"/>
            </c:ext>
          </c:extLst>
        </c:ser>
        <c:ser>
          <c:idx val="2"/>
          <c:order val="1"/>
          <c:tx>
            <c:v>France métro.</c:v>
          </c:tx>
          <c:spPr>
            <a:ln>
              <a:solidFill>
                <a:schemeClr val="accent1">
                  <a:lumMod val="75000"/>
                </a:schemeClr>
              </a:solidFill>
            </a:ln>
          </c:spPr>
          <c:marker>
            <c:symbol val="none"/>
          </c:marker>
          <c:val>
            <c:numRef>
              <c:f>Graphique!$C$10:$C$53</c:f>
              <c:numCache>
                <c:formatCode>#\ ##0.0</c:formatCode>
                <c:ptCount val="44"/>
                <c:pt idx="0">
                  <c:v>100</c:v>
                </c:pt>
                <c:pt idx="1">
                  <c:v>99.931971687264138</c:v>
                </c:pt>
                <c:pt idx="2">
                  <c:v>100.32880351155671</c:v>
                </c:pt>
                <c:pt idx="3">
                  <c:v>99.055702230356829</c:v>
                </c:pt>
                <c:pt idx="4">
                  <c:v>101.26662239427266</c:v>
                </c:pt>
                <c:pt idx="5">
                  <c:v>100.62845203194091</c:v>
                </c:pt>
                <c:pt idx="6">
                  <c:v>99.922253356873298</c:v>
                </c:pt>
                <c:pt idx="7">
                  <c:v>100.01943666078168</c:v>
                </c:pt>
                <c:pt idx="8">
                  <c:v>96.974359804985497</c:v>
                </c:pt>
                <c:pt idx="9">
                  <c:v>96.979218970180924</c:v>
                </c:pt>
                <c:pt idx="10">
                  <c:v>94.212734252255459</c:v>
                </c:pt>
                <c:pt idx="11">
                  <c:v>91.818785532645492</c:v>
                </c:pt>
                <c:pt idx="12">
                  <c:v>90.391810686923989</c:v>
                </c:pt>
                <c:pt idx="13">
                  <c:v>87.99462252385041</c:v>
                </c:pt>
                <c:pt idx="14">
                  <c:v>86.838141207340584</c:v>
                </c:pt>
                <c:pt idx="15">
                  <c:v>86.018562011046512</c:v>
                </c:pt>
                <c:pt idx="16">
                  <c:v>83.678064108586142</c:v>
                </c:pt>
                <c:pt idx="17">
                  <c:v>83.083626233013163</c:v>
                </c:pt>
                <c:pt idx="18">
                  <c:v>83.582500526409561</c:v>
                </c:pt>
                <c:pt idx="19">
                  <c:v>84.377783896726541</c:v>
                </c:pt>
                <c:pt idx="20">
                  <c:v>84.533277182979958</c:v>
                </c:pt>
                <c:pt idx="21">
                  <c:v>83.676444386854342</c:v>
                </c:pt>
                <c:pt idx="22">
                  <c:v>82.586371661348579</c:v>
                </c:pt>
                <c:pt idx="23">
                  <c:v>80.47263480134113</c:v>
                </c:pt>
                <c:pt idx="24">
                  <c:v>74.405157193994071</c:v>
                </c:pt>
                <c:pt idx="25">
                  <c:v>63.319781661510554</c:v>
                </c:pt>
                <c:pt idx="26">
                  <c:v>57.51469897471614</c:v>
                </c:pt>
                <c:pt idx="27">
                  <c:v>49.127779847422218</c:v>
                </c:pt>
                <c:pt idx="28">
                  <c:v>43.900937818882717</c:v>
                </c:pt>
                <c:pt idx="29">
                  <c:v>45.193475760864281</c:v>
                </c:pt>
                <c:pt idx="30">
                  <c:v>42.984175318680251</c:v>
                </c:pt>
                <c:pt idx="31">
                  <c:v>42.99389364907109</c:v>
                </c:pt>
                <c:pt idx="32">
                  <c:v>47.150099612886507</c:v>
                </c:pt>
                <c:pt idx="33">
                  <c:v>52.466026336675363</c:v>
                </c:pt>
                <c:pt idx="34">
                  <c:v>58.468715074750158</c:v>
                </c:pt>
                <c:pt idx="35">
                  <c:v>64.842320089408645</c:v>
                </c:pt>
                <c:pt idx="36">
                  <c:v>72.10029316963346</c:v>
                </c:pt>
                <c:pt idx="37">
                  <c:v>77.636502048947989</c:v>
                </c:pt>
                <c:pt idx="38">
                  <c:v>81.326228154003147</c:v>
                </c:pt>
                <c:pt idx="39">
                  <c:v>88.33962325272519</c:v>
                </c:pt>
                <c:pt idx="40">
                  <c:v>93.221464552389904</c:v>
                </c:pt>
                <c:pt idx="41">
                  <c:v>97.727530410275506</c:v>
                </c:pt>
                <c:pt idx="42">
                  <c:v>101.06901634299228</c:v>
                </c:pt>
                <c:pt idx="43">
                  <c:v>103.79986718281799</c:v>
                </c:pt>
              </c:numCache>
            </c:numRef>
          </c:val>
          <c:smooth val="0"/>
          <c:extLst>
            <c:ext xmlns:c16="http://schemas.microsoft.com/office/drawing/2014/chart" uri="{C3380CC4-5D6E-409C-BE32-E72D297353CC}">
              <c16:uniqueId val="{00000001-E4C0-441E-8765-E8E2F86CC5D5}"/>
            </c:ext>
          </c:extLst>
        </c:ser>
        <c:ser>
          <c:idx val="1"/>
          <c:order val="2"/>
          <c:tx>
            <c:strRef>
              <c:f>'Données Eclairages Deps'!$G$9</c:f>
              <c:strCache>
                <c:ptCount val="1"/>
                <c:pt idx="0">
                  <c:v>Var</c:v>
                </c:pt>
              </c:strCache>
            </c:strRef>
          </c:tx>
          <c:spPr>
            <a:ln>
              <a:solidFill>
                <a:srgbClr val="00B050"/>
              </a:solidFill>
            </a:ln>
          </c:spPr>
          <c:marker>
            <c:symbol val="none"/>
          </c:marker>
          <c:cat>
            <c:multiLvlStrRef>
              <c:f>'Données Eclairages Deps'!$A$10:$B$53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Eclairages Deps'!$G$10:$G$53</c:f>
              <c:numCache>
                <c:formatCode>#\ ##0.0</c:formatCode>
                <c:ptCount val="44"/>
                <c:pt idx="0">
                  <c:v>100</c:v>
                </c:pt>
                <c:pt idx="1">
                  <c:v>98.766328011611023</c:v>
                </c:pt>
                <c:pt idx="2">
                  <c:v>97.968069666182885</c:v>
                </c:pt>
                <c:pt idx="3">
                  <c:v>94.484760522496373</c:v>
                </c:pt>
                <c:pt idx="4">
                  <c:v>101.01596516690856</c:v>
                </c:pt>
                <c:pt idx="5">
                  <c:v>105.15239477503629</c:v>
                </c:pt>
                <c:pt idx="6">
                  <c:v>105.00725689404935</c:v>
                </c:pt>
                <c:pt idx="7">
                  <c:v>108.70827285921625</c:v>
                </c:pt>
                <c:pt idx="8">
                  <c:v>102.39477503628447</c:v>
                </c:pt>
                <c:pt idx="9">
                  <c:v>101.45137880986938</c:v>
                </c:pt>
                <c:pt idx="10">
                  <c:v>96.879535558780844</c:v>
                </c:pt>
                <c:pt idx="11">
                  <c:v>91.146589259796812</c:v>
                </c:pt>
                <c:pt idx="12">
                  <c:v>87.663280116110315</c:v>
                </c:pt>
                <c:pt idx="13">
                  <c:v>85.050798258345424</c:v>
                </c:pt>
                <c:pt idx="14">
                  <c:v>84.542815674891145</c:v>
                </c:pt>
                <c:pt idx="15">
                  <c:v>85.703918722786639</c:v>
                </c:pt>
                <c:pt idx="16">
                  <c:v>87.22786647314949</c:v>
                </c:pt>
                <c:pt idx="17">
                  <c:v>84.470246734397676</c:v>
                </c:pt>
                <c:pt idx="18">
                  <c:v>84.252539912917271</c:v>
                </c:pt>
                <c:pt idx="19">
                  <c:v>82.656023222060952</c:v>
                </c:pt>
                <c:pt idx="20">
                  <c:v>80.043541364296075</c:v>
                </c:pt>
                <c:pt idx="21">
                  <c:v>78.664731494920176</c:v>
                </c:pt>
                <c:pt idx="22">
                  <c:v>77.721335268505072</c:v>
                </c:pt>
                <c:pt idx="23">
                  <c:v>78.882438316400581</c:v>
                </c:pt>
                <c:pt idx="24">
                  <c:v>67.489114658925971</c:v>
                </c:pt>
                <c:pt idx="25">
                  <c:v>57.910014513788099</c:v>
                </c:pt>
                <c:pt idx="26">
                  <c:v>55.297532656023222</c:v>
                </c:pt>
                <c:pt idx="27">
                  <c:v>44.121915820029031</c:v>
                </c:pt>
                <c:pt idx="28">
                  <c:v>43.39622641509434</c:v>
                </c:pt>
                <c:pt idx="29">
                  <c:v>44.775036284470247</c:v>
                </c:pt>
                <c:pt idx="30">
                  <c:v>39.332365747460088</c:v>
                </c:pt>
                <c:pt idx="31">
                  <c:v>40.130624092888247</c:v>
                </c:pt>
                <c:pt idx="32">
                  <c:v>44.920174165457183</c:v>
                </c:pt>
                <c:pt idx="33">
                  <c:v>49.854862119013063</c:v>
                </c:pt>
                <c:pt idx="34">
                  <c:v>55.805515239477501</c:v>
                </c:pt>
                <c:pt idx="35">
                  <c:v>61.248185776487659</c:v>
                </c:pt>
                <c:pt idx="36">
                  <c:v>64.80406386066764</c:v>
                </c:pt>
                <c:pt idx="37">
                  <c:v>69.666182873730037</c:v>
                </c:pt>
                <c:pt idx="38">
                  <c:v>72.423802612481865</c:v>
                </c:pt>
                <c:pt idx="39">
                  <c:v>79.172714078374455</c:v>
                </c:pt>
                <c:pt idx="40">
                  <c:v>89.259796806966619</c:v>
                </c:pt>
                <c:pt idx="41">
                  <c:v>94.121915820029017</c:v>
                </c:pt>
                <c:pt idx="42">
                  <c:v>97.460087082728592</c:v>
                </c:pt>
                <c:pt idx="43">
                  <c:v>98.548621190130632</c:v>
                </c:pt>
              </c:numCache>
            </c:numRef>
          </c:val>
          <c:smooth val="0"/>
          <c:extLst>
            <c:ext xmlns:c16="http://schemas.microsoft.com/office/drawing/2014/chart" uri="{C3380CC4-5D6E-409C-BE32-E72D297353CC}">
              <c16:uniqueId val="{00000002-E4C0-441E-8765-E8E2F86CC5D5}"/>
            </c:ext>
          </c:extLst>
        </c:ser>
        <c:dLbls>
          <c:showLegendKey val="0"/>
          <c:showVal val="0"/>
          <c:showCatName val="0"/>
          <c:showSerName val="0"/>
          <c:showPercent val="0"/>
          <c:showBubbleSize val="0"/>
        </c:dLbls>
        <c:smooth val="0"/>
        <c:axId val="961269663"/>
        <c:axId val="961261023"/>
      </c:lineChart>
      <c:catAx>
        <c:axId val="961269663"/>
        <c:scaling>
          <c:orientation val="minMax"/>
        </c:scaling>
        <c:delete val="0"/>
        <c:axPos val="b"/>
        <c:majorGridlines/>
        <c:numFmt formatCode="General" sourceLinked="1"/>
        <c:majorTickMark val="none"/>
        <c:minorTickMark val="none"/>
        <c:tickLblPos val="low"/>
        <c:spPr>
          <a:noFill/>
          <a:ln w="19050" cap="flat" cmpd="sng" algn="ctr">
            <a:solidFill>
              <a:schemeClr val="bg2">
                <a:lumMod val="50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961261023"/>
        <c:crossesAt val="100"/>
        <c:auto val="1"/>
        <c:lblAlgn val="ctr"/>
        <c:lblOffset val="100"/>
        <c:tickLblSkip val="4"/>
        <c:tickMarkSkip val="4"/>
        <c:noMultiLvlLbl val="1"/>
      </c:catAx>
      <c:valAx>
        <c:axId val="961261023"/>
        <c:scaling>
          <c:orientation val="minMax"/>
          <c:max val="12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1269663"/>
        <c:crosses val="autoZero"/>
        <c:crossBetween val="midCat"/>
        <c:majorUnit val="10"/>
      </c:valAx>
    </c:plotArea>
    <c:legend>
      <c:legendPos val="b"/>
      <c:layout>
        <c:manualLayout>
          <c:xMode val="edge"/>
          <c:yMode val="edge"/>
          <c:x val="0.2030416472911758"/>
          <c:y val="0.1525858563454216"/>
          <c:w val="0.64753684526347943"/>
          <c:h val="5.533001052595268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txPr>
    <a:bodyPr/>
    <a:lstStyle/>
    <a:p>
      <a:pPr>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Graph2'!$S$10:$S$53</c:f>
              <c:numCache>
                <c:formatCode>#,##0</c:formatCode>
                <c:ptCount val="44"/>
                <c:pt idx="0">
                  <c:v>812.01233488105936</c:v>
                </c:pt>
                <c:pt idx="1">
                  <c:v>-633.33186357031809</c:v>
                </c:pt>
                <c:pt idx="2">
                  <c:v>-243.66276192769874</c:v>
                </c:pt>
                <c:pt idx="3">
                  <c:v>-251.50169148511486</c:v>
                </c:pt>
                <c:pt idx="4">
                  <c:v>-1093.0508320616209</c:v>
                </c:pt>
                <c:pt idx="5">
                  <c:v>739.14436704863328</c:v>
                </c:pt>
                <c:pt idx="6">
                  <c:v>757.65073998685693</c:v>
                </c:pt>
                <c:pt idx="7">
                  <c:v>769.3736265959451</c:v>
                </c:pt>
                <c:pt idx="8">
                  <c:v>996.5008170462097</c:v>
                </c:pt>
                <c:pt idx="9">
                  <c:v>796.54257401457289</c:v>
                </c:pt>
                <c:pt idx="10">
                  <c:v>-621.83563745015999</c:v>
                </c:pt>
                <c:pt idx="11">
                  <c:v>-701.73981515876949</c:v>
                </c:pt>
                <c:pt idx="12">
                  <c:v>1752.0563757957425</c:v>
                </c:pt>
                <c:pt idx="13">
                  <c:v>1328.3714624266722</c:v>
                </c:pt>
                <c:pt idx="14">
                  <c:v>74.214586354559287</c:v>
                </c:pt>
                <c:pt idx="15">
                  <c:v>1056.7976643402362</c:v>
                </c:pt>
                <c:pt idx="16">
                  <c:v>2342.3868344599032</c:v>
                </c:pt>
                <c:pt idx="17">
                  <c:v>-1748.4785753899487</c:v>
                </c:pt>
                <c:pt idx="18">
                  <c:v>231.0728319066111</c:v>
                </c:pt>
                <c:pt idx="19">
                  <c:v>541.48257014562842</c:v>
                </c:pt>
                <c:pt idx="20">
                  <c:v>2741.1564599450794</c:v>
                </c:pt>
                <c:pt idx="21">
                  <c:v>1344.284628706926</c:v>
                </c:pt>
                <c:pt idx="22">
                  <c:v>1556.183813803189</c:v>
                </c:pt>
                <c:pt idx="23">
                  <c:v>2136.625384805433</c:v>
                </c:pt>
                <c:pt idx="24">
                  <c:v>-2537.654199893761</c:v>
                </c:pt>
                <c:pt idx="25">
                  <c:v>-6830.5844789776602</c:v>
                </c:pt>
                <c:pt idx="26">
                  <c:v>7762.8553388155997</c:v>
                </c:pt>
                <c:pt idx="27">
                  <c:v>1788.319034822518</c:v>
                </c:pt>
                <c:pt idx="28">
                  <c:v>2281.5752306351787</c:v>
                </c:pt>
                <c:pt idx="29">
                  <c:v>4996.1668851935538</c:v>
                </c:pt>
                <c:pt idx="30">
                  <c:v>4122.2425923001138</c:v>
                </c:pt>
                <c:pt idx="31">
                  <c:v>2235.9937605390442</c:v>
                </c:pt>
                <c:pt idx="32">
                  <c:v>1971.1611740206718</c:v>
                </c:pt>
                <c:pt idx="33">
                  <c:v>1317.5701446799212</c:v>
                </c:pt>
                <c:pt idx="34">
                  <c:v>934.1044548531645</c:v>
                </c:pt>
                <c:pt idx="35">
                  <c:v>2167.0482906919788</c:v>
                </c:pt>
                <c:pt idx="36">
                  <c:v>963.82559665973531</c:v>
                </c:pt>
                <c:pt idx="37">
                  <c:v>899.34355474828044</c:v>
                </c:pt>
                <c:pt idx="38">
                  <c:v>220.70956408936763</c:v>
                </c:pt>
                <c:pt idx="39">
                  <c:v>407.58121241384652</c:v>
                </c:pt>
                <c:pt idx="40">
                  <c:v>1086.8027236929629</c:v>
                </c:pt>
                <c:pt idx="41">
                  <c:v>-316.83041069871979</c:v>
                </c:pt>
                <c:pt idx="42">
                  <c:v>1666.9895746951224</c:v>
                </c:pt>
                <c:pt idx="43">
                  <c:v>-975.88746543100569</c:v>
                </c:pt>
              </c:numCache>
            </c:numRef>
          </c:val>
          <c:extLst>
            <c:ext xmlns:c16="http://schemas.microsoft.com/office/drawing/2014/chart" uri="{C3380CC4-5D6E-409C-BE32-E72D297353CC}">
              <c16:uniqueId val="{00000000-2729-4851-8076-C14B8DCE3FA0}"/>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Graph2'!$A$10:$B$50</c:f>
              <c:multiLvlStrCache>
                <c:ptCount val="4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Graph2'!$T$10:$T$53</c:f>
              <c:numCache>
                <c:formatCode>#,##0</c:formatCode>
                <c:ptCount val="44"/>
                <c:pt idx="0">
                  <c:v>174.97960247100036</c:v>
                </c:pt>
                <c:pt idx="1">
                  <c:v>-366.1789699900005</c:v>
                </c:pt>
                <c:pt idx="2">
                  <c:v>-29.881997442999364</c:v>
                </c:pt>
                <c:pt idx="3">
                  <c:v>425.29158629099948</c:v>
                </c:pt>
                <c:pt idx="4">
                  <c:v>-594.22434011299993</c:v>
                </c:pt>
                <c:pt idx="5">
                  <c:v>1042.9105839829999</c:v>
                </c:pt>
                <c:pt idx="6">
                  <c:v>-670.46026037799948</c:v>
                </c:pt>
                <c:pt idx="7">
                  <c:v>267.43643634799992</c:v>
                </c:pt>
                <c:pt idx="8">
                  <c:v>438.31009995900058</c:v>
                </c:pt>
                <c:pt idx="9">
                  <c:v>370.97548529699998</c:v>
                </c:pt>
                <c:pt idx="10">
                  <c:v>-8.7852941920009471</c:v>
                </c:pt>
                <c:pt idx="11">
                  <c:v>807.48113695200118</c:v>
                </c:pt>
                <c:pt idx="12">
                  <c:v>297.5747498640003</c:v>
                </c:pt>
                <c:pt idx="13">
                  <c:v>148.31826364599874</c:v>
                </c:pt>
                <c:pt idx="14">
                  <c:v>343.5214903039996</c:v>
                </c:pt>
                <c:pt idx="15">
                  <c:v>4.8912659650004571</c:v>
                </c:pt>
                <c:pt idx="16">
                  <c:v>49.841708987999482</c:v>
                </c:pt>
                <c:pt idx="17">
                  <c:v>-41.433744824998939</c:v>
                </c:pt>
                <c:pt idx="18">
                  <c:v>-129.77197975400031</c:v>
                </c:pt>
                <c:pt idx="19">
                  <c:v>61.59562062400073</c:v>
                </c:pt>
                <c:pt idx="20">
                  <c:v>362.35701763399902</c:v>
                </c:pt>
                <c:pt idx="21">
                  <c:v>-321.44744914900002</c:v>
                </c:pt>
                <c:pt idx="22">
                  <c:v>208.80188547600119</c:v>
                </c:pt>
                <c:pt idx="23">
                  <c:v>-96.167504454001573</c:v>
                </c:pt>
                <c:pt idx="24">
                  <c:v>-2716.1372135449992</c:v>
                </c:pt>
                <c:pt idx="25">
                  <c:v>1931.5210094930007</c:v>
                </c:pt>
                <c:pt idx="26">
                  <c:v>754.3047344459992</c:v>
                </c:pt>
                <c:pt idx="27">
                  <c:v>561.28081829199982</c:v>
                </c:pt>
                <c:pt idx="28">
                  <c:v>101.24668426000062</c:v>
                </c:pt>
                <c:pt idx="29">
                  <c:v>34.588370798999676</c:v>
                </c:pt>
                <c:pt idx="30">
                  <c:v>548.66601393200017</c:v>
                </c:pt>
                <c:pt idx="31">
                  <c:v>-94.969271237000612</c:v>
                </c:pt>
                <c:pt idx="32">
                  <c:v>-130.20569979099946</c:v>
                </c:pt>
                <c:pt idx="33">
                  <c:v>-34.744538032001401</c:v>
                </c:pt>
                <c:pt idx="34">
                  <c:v>137.62500183500106</c:v>
                </c:pt>
                <c:pt idx="35">
                  <c:v>-28.368864823000877</c:v>
                </c:pt>
                <c:pt idx="36">
                  <c:v>42.371558558000288</c:v>
                </c:pt>
                <c:pt idx="37">
                  <c:v>-452.38785898900005</c:v>
                </c:pt>
                <c:pt idx="38">
                  <c:v>206.16377244900013</c:v>
                </c:pt>
                <c:pt idx="39">
                  <c:v>199.70211392000056</c:v>
                </c:pt>
                <c:pt idx="40">
                  <c:v>-441.94142191200081</c:v>
                </c:pt>
                <c:pt idx="41">
                  <c:v>-75.62274039499971</c:v>
                </c:pt>
                <c:pt idx="42">
                  <c:v>-299.81248425099966</c:v>
                </c:pt>
                <c:pt idx="43">
                  <c:v>-469.58038910600044</c:v>
                </c:pt>
              </c:numCache>
            </c:numRef>
          </c:val>
          <c:extLst>
            <c:ext xmlns:c16="http://schemas.microsoft.com/office/drawing/2014/chart" uri="{C3380CC4-5D6E-409C-BE32-E72D297353CC}">
              <c16:uniqueId val="{00000001-2729-4851-8076-C14B8DCE3FA0}"/>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Graph2'!$R$10:$R$53</c:f>
              <c:numCache>
                <c:formatCode>#,##0</c:formatCode>
                <c:ptCount val="44"/>
                <c:pt idx="0">
                  <c:v>986.99193735205336</c:v>
                </c:pt>
                <c:pt idx="1">
                  <c:v>-999.5108335603145</c:v>
                </c:pt>
                <c:pt idx="2">
                  <c:v>-273.54475937073585</c:v>
                </c:pt>
                <c:pt idx="3">
                  <c:v>173.78989480593009</c:v>
                </c:pt>
                <c:pt idx="4">
                  <c:v>-1687.2751721746172</c:v>
                </c:pt>
                <c:pt idx="5">
                  <c:v>1782.0549510316341</c:v>
                </c:pt>
                <c:pt idx="6">
                  <c:v>87.190479608834721</c:v>
                </c:pt>
                <c:pt idx="7">
                  <c:v>1036.8100629439577</c:v>
                </c:pt>
                <c:pt idx="8">
                  <c:v>1434.8109170051757</c:v>
                </c:pt>
                <c:pt idx="9">
                  <c:v>1167.5180593116092</c:v>
                </c:pt>
                <c:pt idx="10">
                  <c:v>-630.62093164218822</c:v>
                </c:pt>
                <c:pt idx="11">
                  <c:v>105.74132179323351</c:v>
                </c:pt>
                <c:pt idx="12">
                  <c:v>2049.6311256597401</c:v>
                </c:pt>
                <c:pt idx="13">
                  <c:v>1476.6897260727128</c:v>
                </c:pt>
                <c:pt idx="14">
                  <c:v>417.73607665853342</c:v>
                </c:pt>
                <c:pt idx="15">
                  <c:v>1061.6889303052449</c:v>
                </c:pt>
                <c:pt idx="16">
                  <c:v>2392.2285434479127</c:v>
                </c:pt>
                <c:pt idx="17">
                  <c:v>-1789.912320214964</c:v>
                </c:pt>
                <c:pt idx="18">
                  <c:v>101.30085215257714</c:v>
                </c:pt>
                <c:pt idx="19">
                  <c:v>603.07819076965097</c:v>
                </c:pt>
                <c:pt idx="20">
                  <c:v>3103.5134775791084</c:v>
                </c:pt>
                <c:pt idx="21">
                  <c:v>1022.837179557886</c:v>
                </c:pt>
                <c:pt idx="22">
                  <c:v>1764.9856992792338</c:v>
                </c:pt>
                <c:pt idx="23">
                  <c:v>2040.4578803514014</c:v>
                </c:pt>
                <c:pt idx="24">
                  <c:v>-5253.7914134387393</c:v>
                </c:pt>
                <c:pt idx="25">
                  <c:v>-4899.0634694846813</c:v>
                </c:pt>
                <c:pt idx="26">
                  <c:v>8517.1600732615916</c:v>
                </c:pt>
                <c:pt idx="27">
                  <c:v>2349.599853114516</c:v>
                </c:pt>
                <c:pt idx="28">
                  <c:v>2382.8219148952048</c:v>
                </c:pt>
                <c:pt idx="29">
                  <c:v>5030.7552559925243</c:v>
                </c:pt>
                <c:pt idx="30">
                  <c:v>4670.9086062321439</c:v>
                </c:pt>
                <c:pt idx="31">
                  <c:v>2141.0244893020135</c:v>
                </c:pt>
                <c:pt idx="32">
                  <c:v>1840.9554742297041</c:v>
                </c:pt>
                <c:pt idx="33">
                  <c:v>1282.8256066478789</c:v>
                </c:pt>
                <c:pt idx="34">
                  <c:v>1071.7294566882192</c:v>
                </c:pt>
                <c:pt idx="35">
                  <c:v>2138.6794258689624</c:v>
                </c:pt>
                <c:pt idx="36">
                  <c:v>1006.1971552176983</c:v>
                </c:pt>
                <c:pt idx="37">
                  <c:v>446.95569575933041</c:v>
                </c:pt>
                <c:pt idx="38">
                  <c:v>426.8733365383232</c:v>
                </c:pt>
                <c:pt idx="39">
                  <c:v>607.28332633385435</c:v>
                </c:pt>
                <c:pt idx="40">
                  <c:v>644.86130178096937</c:v>
                </c:pt>
                <c:pt idx="41">
                  <c:v>-392.45315109373769</c:v>
                </c:pt>
                <c:pt idx="42">
                  <c:v>1367.1770904441364</c:v>
                </c:pt>
                <c:pt idx="43">
                  <c:v>-1445.4678545370116</c:v>
                </c:pt>
              </c:numCache>
            </c:numRef>
          </c:val>
          <c:smooth val="0"/>
          <c:extLst>
            <c:ext xmlns:c16="http://schemas.microsoft.com/office/drawing/2014/chart" uri="{C3380CC4-5D6E-409C-BE32-E72D297353CC}">
              <c16:uniqueId val="{00000002-2729-4851-8076-C14B8DCE3FA0}"/>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8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3'!$AN$10:$AN$53</c:f>
              <c:numCache>
                <c:formatCode>#\ ##0.0</c:formatCode>
                <c:ptCount val="44"/>
                <c:pt idx="0">
                  <c:v>100</c:v>
                </c:pt>
                <c:pt idx="1">
                  <c:v>97.727064155900806</c:v>
                </c:pt>
                <c:pt idx="2">
                  <c:v>96.796853192196906</c:v>
                </c:pt>
                <c:pt idx="3">
                  <c:v>96.681182670000354</c:v>
                </c:pt>
                <c:pt idx="4">
                  <c:v>93.935333249897539</c:v>
                </c:pt>
                <c:pt idx="5">
                  <c:v>94.218201038574705</c:v>
                </c:pt>
                <c:pt idx="6">
                  <c:v>92.361890429020193</c:v>
                </c:pt>
                <c:pt idx="7">
                  <c:v>92.33951111164707</c:v>
                </c:pt>
                <c:pt idx="8">
                  <c:v>92.479843790871442</c:v>
                </c:pt>
                <c:pt idx="9">
                  <c:v>93.013963707546438</c:v>
                </c:pt>
                <c:pt idx="10">
                  <c:v>93.70515987354436</c:v>
                </c:pt>
                <c:pt idx="11">
                  <c:v>95.484914697870465</c:v>
                </c:pt>
                <c:pt idx="12">
                  <c:v>97.085663980676813</c:v>
                </c:pt>
                <c:pt idx="13">
                  <c:v>97.519429531318565</c:v>
                </c:pt>
                <c:pt idx="14">
                  <c:v>99.160045898835662</c:v>
                </c:pt>
                <c:pt idx="15">
                  <c:v>99.871889917811998</c:v>
                </c:pt>
                <c:pt idx="16">
                  <c:v>100.09543505207044</c:v>
                </c:pt>
                <c:pt idx="17">
                  <c:v>100.67833455015294</c:v>
                </c:pt>
                <c:pt idx="18">
                  <c:v>102.06623978792946</c:v>
                </c:pt>
                <c:pt idx="19">
                  <c:v>101.26634271126001</c:v>
                </c:pt>
                <c:pt idx="20">
                  <c:v>104.41286772099281</c:v>
                </c:pt>
                <c:pt idx="21">
                  <c:v>104.60273521424084</c:v>
                </c:pt>
                <c:pt idx="22">
                  <c:v>105.83216555437104</c:v>
                </c:pt>
                <c:pt idx="23">
                  <c:v>106.26763029388346</c:v>
                </c:pt>
                <c:pt idx="24">
                  <c:v>98.662930824973245</c:v>
                </c:pt>
                <c:pt idx="25">
                  <c:v>105.55185957852569</c:v>
                </c:pt>
                <c:pt idx="26">
                  <c:v>108.50563303636601</c:v>
                </c:pt>
                <c:pt idx="27">
                  <c:v>111.00457547270992</c:v>
                </c:pt>
                <c:pt idx="28">
                  <c:v>112.66111213245509</c:v>
                </c:pt>
                <c:pt idx="29">
                  <c:v>114.22100450452737</c:v>
                </c:pt>
                <c:pt idx="30">
                  <c:v>114.52704152683562</c:v>
                </c:pt>
                <c:pt idx="31">
                  <c:v>114.28882796868174</c:v>
                </c:pt>
                <c:pt idx="32">
                  <c:v>114.93819631247987</c:v>
                </c:pt>
                <c:pt idx="33">
                  <c:v>114.4055084251348</c:v>
                </c:pt>
                <c:pt idx="34">
                  <c:v>114.93060609610302</c:v>
                </c:pt>
                <c:pt idx="35">
                  <c:v>115.01764041624618</c:v>
                </c:pt>
                <c:pt idx="36">
                  <c:v>115.11805920501838</c:v>
                </c:pt>
                <c:pt idx="37">
                  <c:v>112.80230689119752</c:v>
                </c:pt>
                <c:pt idx="38">
                  <c:v>113.69700622367151</c:v>
                </c:pt>
                <c:pt idx="39">
                  <c:v>113.01337147321311</c:v>
                </c:pt>
                <c:pt idx="40">
                  <c:v>111.00072102214445</c:v>
                </c:pt>
                <c:pt idx="41">
                  <c:v>110.6842016387946</c:v>
                </c:pt>
                <c:pt idx="42">
                  <c:v>109.66856375839617</c:v>
                </c:pt>
                <c:pt idx="43">
                  <c:v>107.90811666647018</c:v>
                </c:pt>
              </c:numCache>
            </c:numRef>
          </c:val>
          <c:smooth val="0"/>
          <c:extLst>
            <c:ext xmlns:c16="http://schemas.microsoft.com/office/drawing/2014/chart" uri="{C3380CC4-5D6E-409C-BE32-E72D297353CC}">
              <c16:uniqueId val="{00000000-4F1E-4143-A3A6-C82CA9BFEBC5}"/>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3'!$AM$10:$AM$53</c:f>
              <c:numCache>
                <c:formatCode>#\ ##0.0</c:formatCode>
                <c:ptCount val="44"/>
                <c:pt idx="0">
                  <c:v>100</c:v>
                </c:pt>
                <c:pt idx="1">
                  <c:v>99.376747212546618</c:v>
                </c:pt>
                <c:pt idx="2">
                  <c:v>99.346839053994401</c:v>
                </c:pt>
                <c:pt idx="3">
                  <c:v>99.797137880447934</c:v>
                </c:pt>
                <c:pt idx="4">
                  <c:v>98.432482859643883</c:v>
                </c:pt>
                <c:pt idx="5">
                  <c:v>99.432377968941381</c:v>
                </c:pt>
                <c:pt idx="6">
                  <c:v>98.392339246260562</c:v>
                </c:pt>
                <c:pt idx="7">
                  <c:v>98.414375697030749</c:v>
                </c:pt>
                <c:pt idx="8">
                  <c:v>98.773381597142389</c:v>
                </c:pt>
                <c:pt idx="9">
                  <c:v>98.531719452793496</c:v>
                </c:pt>
                <c:pt idx="10">
                  <c:v>98.193183201872102</c:v>
                </c:pt>
                <c:pt idx="11">
                  <c:v>98.614541887320541</c:v>
                </c:pt>
                <c:pt idx="12">
                  <c:v>98.8650716364549</c:v>
                </c:pt>
                <c:pt idx="13">
                  <c:v>99.524233744529184</c:v>
                </c:pt>
                <c:pt idx="14">
                  <c:v>99.954089265453661</c:v>
                </c:pt>
                <c:pt idx="15">
                  <c:v>100.83793001698913</c:v>
                </c:pt>
                <c:pt idx="16">
                  <c:v>101.54362756642814</c:v>
                </c:pt>
                <c:pt idx="17">
                  <c:v>102.19099970462295</c:v>
                </c:pt>
                <c:pt idx="18">
                  <c:v>102.64088426882812</c:v>
                </c:pt>
                <c:pt idx="19">
                  <c:v>103.63670855676943</c:v>
                </c:pt>
                <c:pt idx="20">
                  <c:v>104.07697267118472</c:v>
                </c:pt>
                <c:pt idx="21">
                  <c:v>104.8402415953155</c:v>
                </c:pt>
                <c:pt idx="22">
                  <c:v>105.91064038085145</c:v>
                </c:pt>
                <c:pt idx="23">
                  <c:v>106.85163489000715</c:v>
                </c:pt>
                <c:pt idx="24">
                  <c:v>103.65079963167216</c:v>
                </c:pt>
                <c:pt idx="25">
                  <c:v>105.92057209136721</c:v>
                </c:pt>
                <c:pt idx="26">
                  <c:v>108.04325987190988</c:v>
                </c:pt>
                <c:pt idx="27">
                  <c:v>108.88950587889146</c:v>
                </c:pt>
                <c:pt idx="28">
                  <c:v>110.84301991572055</c:v>
                </c:pt>
                <c:pt idx="29">
                  <c:v>111.81084594253188</c:v>
                </c:pt>
                <c:pt idx="30">
                  <c:v>113.35798625419093</c:v>
                </c:pt>
                <c:pt idx="31">
                  <c:v>114.11258427130193</c:v>
                </c:pt>
                <c:pt idx="32">
                  <c:v>114.11961811938566</c:v>
                </c:pt>
                <c:pt idx="33">
                  <c:v>114.58651337818202</c:v>
                </c:pt>
                <c:pt idx="34">
                  <c:v>115.10126794472953</c:v>
                </c:pt>
                <c:pt idx="35">
                  <c:v>115.59277487885049</c:v>
                </c:pt>
                <c:pt idx="36">
                  <c:v>116.39017001917618</c:v>
                </c:pt>
                <c:pt idx="37">
                  <c:v>117.32542989055059</c:v>
                </c:pt>
                <c:pt idx="38">
                  <c:v>117.99352273231696</c:v>
                </c:pt>
                <c:pt idx="39">
                  <c:v>118.67332312440901</c:v>
                </c:pt>
                <c:pt idx="40">
                  <c:v>118.69383593067104</c:v>
                </c:pt>
                <c:pt idx="41">
                  <c:v>118.92447919143605</c:v>
                </c:pt>
                <c:pt idx="42">
                  <c:v>120.49323472783865</c:v>
                </c:pt>
                <c:pt idx="43">
                  <c:v>120.67605018332893</c:v>
                </c:pt>
              </c:numCache>
            </c:numRef>
          </c:val>
          <c:smooth val="0"/>
          <c:extLst>
            <c:ext xmlns:c16="http://schemas.microsoft.com/office/drawing/2014/chart" uri="{C3380CC4-5D6E-409C-BE32-E72D297353CC}">
              <c16:uniqueId val="{00000001-4F1E-4143-A3A6-C82CA9BFEBC5}"/>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3'!$AO$10:$AO$53</c:f>
              <c:numCache>
                <c:formatCode>#\ ##0.0</c:formatCode>
                <c:ptCount val="44"/>
                <c:pt idx="0">
                  <c:v>100</c:v>
                </c:pt>
                <c:pt idx="1">
                  <c:v>100.25144366376236</c:v>
                </c:pt>
                <c:pt idx="2">
                  <c:v>100.19472610799566</c:v>
                </c:pt>
                <c:pt idx="3">
                  <c:v>100.25927541732777</c:v>
                </c:pt>
                <c:pt idx="4">
                  <c:v>100.0953722730392</c:v>
                </c:pt>
                <c:pt idx="5">
                  <c:v>100.78017177019652</c:v>
                </c:pt>
                <c:pt idx="6">
                  <c:v>100.95805838721186</c:v>
                </c:pt>
                <c:pt idx="7">
                  <c:v>101.34036429728744</c:v>
                </c:pt>
                <c:pt idx="8">
                  <c:v>102.18570597307914</c:v>
                </c:pt>
                <c:pt idx="9">
                  <c:v>102.63560254994648</c:v>
                </c:pt>
                <c:pt idx="10">
                  <c:v>102.34868350740057</c:v>
                </c:pt>
                <c:pt idx="11">
                  <c:v>102.14067282987406</c:v>
                </c:pt>
                <c:pt idx="12">
                  <c:v>102.80581233345769</c:v>
                </c:pt>
                <c:pt idx="13">
                  <c:v>103.71517370807291</c:v>
                </c:pt>
                <c:pt idx="14">
                  <c:v>103.44558126769779</c:v>
                </c:pt>
                <c:pt idx="15">
                  <c:v>104.47641076210179</c:v>
                </c:pt>
                <c:pt idx="16">
                  <c:v>106.33246152987033</c:v>
                </c:pt>
                <c:pt idx="17">
                  <c:v>105.50644994995044</c:v>
                </c:pt>
                <c:pt idx="18">
                  <c:v>105.70499887584947</c:v>
                </c:pt>
                <c:pt idx="19">
                  <c:v>105.83367331153271</c:v>
                </c:pt>
                <c:pt idx="20">
                  <c:v>107.19561743842824</c:v>
                </c:pt>
                <c:pt idx="21">
                  <c:v>107.35661960780401</c:v>
                </c:pt>
                <c:pt idx="22">
                  <c:v>107.23400086635083</c:v>
                </c:pt>
                <c:pt idx="23">
                  <c:v>108.44175100265869</c:v>
                </c:pt>
                <c:pt idx="24">
                  <c:v>106.7338076973251</c:v>
                </c:pt>
                <c:pt idx="25">
                  <c:v>103.12575643111434</c:v>
                </c:pt>
                <c:pt idx="26">
                  <c:v>107.21606823430605</c:v>
                </c:pt>
                <c:pt idx="27">
                  <c:v>107.96642328723993</c:v>
                </c:pt>
                <c:pt idx="28">
                  <c:v>108.60376700280712</c:v>
                </c:pt>
                <c:pt idx="29">
                  <c:v>111.20635315741585</c:v>
                </c:pt>
                <c:pt idx="30">
                  <c:v>113.54986004881877</c:v>
                </c:pt>
                <c:pt idx="31">
                  <c:v>115.02543398449363</c:v>
                </c:pt>
                <c:pt idx="32">
                  <c:v>115.88551102853313</c:v>
                </c:pt>
                <c:pt idx="33">
                  <c:v>116.44651519652385</c:v>
                </c:pt>
                <c:pt idx="34">
                  <c:v>117.07395971452912</c:v>
                </c:pt>
                <c:pt idx="35">
                  <c:v>117.36319321250477</c:v>
                </c:pt>
                <c:pt idx="36">
                  <c:v>117.67452159047342</c:v>
                </c:pt>
                <c:pt idx="37">
                  <c:v>118.12915199347962</c:v>
                </c:pt>
                <c:pt idx="38">
                  <c:v>117.79148336404937</c:v>
                </c:pt>
                <c:pt idx="39">
                  <c:v>117.67770426841078</c:v>
                </c:pt>
                <c:pt idx="40">
                  <c:v>117.97157642086324</c:v>
                </c:pt>
                <c:pt idx="41">
                  <c:v>117.41803718889253</c:v>
                </c:pt>
                <c:pt idx="42">
                  <c:v>117.75837272631742</c:v>
                </c:pt>
                <c:pt idx="43">
                  <c:v>117.57512976770394</c:v>
                </c:pt>
              </c:numCache>
            </c:numRef>
          </c:val>
          <c:smooth val="0"/>
          <c:extLst>
            <c:ext xmlns:c16="http://schemas.microsoft.com/office/drawing/2014/chart" uri="{C3380CC4-5D6E-409C-BE32-E72D297353CC}">
              <c16:uniqueId val="{00000002-4F1E-4143-A3A6-C82CA9BFEBC5}"/>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3'!$A$10:$B$53</c:f>
              <c:multiLvlStrCache>
                <c:ptCount val="44"/>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lvl>
                <c:lvl>
                  <c:pt idx="0">
                    <c:v>2014</c:v>
                  </c:pt>
                  <c:pt idx="4">
                    <c:v>2015</c:v>
                  </c:pt>
                  <c:pt idx="8">
                    <c:v>2016</c:v>
                  </c:pt>
                  <c:pt idx="12">
                    <c:v>2017</c:v>
                  </c:pt>
                  <c:pt idx="16">
                    <c:v>2018</c:v>
                  </c:pt>
                  <c:pt idx="20">
                    <c:v>2019</c:v>
                  </c:pt>
                  <c:pt idx="24">
                    <c:v>2020</c:v>
                  </c:pt>
                  <c:pt idx="28">
                    <c:v>2021</c:v>
                  </c:pt>
                  <c:pt idx="32">
                    <c:v>2022</c:v>
                  </c:pt>
                  <c:pt idx="36">
                    <c:v>2023</c:v>
                  </c:pt>
                  <c:pt idx="40">
                    <c:v>2024</c:v>
                  </c:pt>
                </c:lvl>
              </c:multiLvlStrCache>
            </c:multiLvlStrRef>
          </c:cat>
          <c:val>
            <c:numRef>
              <c:f>'Données graph 1 et 3'!$AP$10:$AP$53</c:f>
              <c:numCache>
                <c:formatCode>#\ ##0.0</c:formatCode>
                <c:ptCount val="44"/>
                <c:pt idx="0">
                  <c:v>100</c:v>
                </c:pt>
                <c:pt idx="1">
                  <c:v>99.496823829154721</c:v>
                </c:pt>
                <c:pt idx="2">
                  <c:v>99.055359368549944</c:v>
                </c:pt>
                <c:pt idx="3">
                  <c:v>99.547716455179852</c:v>
                </c:pt>
                <c:pt idx="4">
                  <c:v>99.145607015777998</c:v>
                </c:pt>
                <c:pt idx="5">
                  <c:v>99.504065633850331</c:v>
                </c:pt>
                <c:pt idx="6">
                  <c:v>99.935192245829583</c:v>
                </c:pt>
                <c:pt idx="7">
                  <c:v>100.22233677000693</c:v>
                </c:pt>
                <c:pt idx="8">
                  <c:v>100.28342100029512</c:v>
                </c:pt>
                <c:pt idx="9">
                  <c:v>100.5733117222746</c:v>
                </c:pt>
                <c:pt idx="10">
                  <c:v>100.3918282352718</c:v>
                </c:pt>
                <c:pt idx="11">
                  <c:v>100.22629717530211</c:v>
                </c:pt>
                <c:pt idx="12">
                  <c:v>100.38674652511246</c:v>
                </c:pt>
                <c:pt idx="13">
                  <c:v>100.41268198627942</c:v>
                </c:pt>
                <c:pt idx="14">
                  <c:v>100.37846761270043</c:v>
                </c:pt>
                <c:pt idx="15">
                  <c:v>99.973711921944016</c:v>
                </c:pt>
                <c:pt idx="16">
                  <c:v>99.602294348550274</c:v>
                </c:pt>
                <c:pt idx="17">
                  <c:v>98.956212575005807</c:v>
                </c:pt>
                <c:pt idx="18">
                  <c:v>98.624725659640319</c:v>
                </c:pt>
                <c:pt idx="19">
                  <c:v>98.782621552018696</c:v>
                </c:pt>
                <c:pt idx="20">
                  <c:v>99.031597415880796</c:v>
                </c:pt>
                <c:pt idx="21">
                  <c:v>99.408139786921467</c:v>
                </c:pt>
                <c:pt idx="22">
                  <c:v>100.23391884946908</c:v>
                </c:pt>
                <c:pt idx="23">
                  <c:v>100.37901972947725</c:v>
                </c:pt>
                <c:pt idx="24">
                  <c:v>100.31410406858021</c:v>
                </c:pt>
                <c:pt idx="25">
                  <c:v>98.966763311078481</c:v>
                </c:pt>
                <c:pt idx="26">
                  <c:v>100.19629216780575</c:v>
                </c:pt>
                <c:pt idx="27">
                  <c:v>100.22287309475757</c:v>
                </c:pt>
                <c:pt idx="28">
                  <c:v>100.69402552116271</c:v>
                </c:pt>
                <c:pt idx="29">
                  <c:v>101.01700843824982</c:v>
                </c:pt>
                <c:pt idx="30">
                  <c:v>101.53724722394837</c:v>
                </c:pt>
                <c:pt idx="31">
                  <c:v>101.75755132752077</c:v>
                </c:pt>
                <c:pt idx="32">
                  <c:v>102.02632784094688</c:v>
                </c:pt>
                <c:pt idx="33">
                  <c:v>102.41579708224316</c:v>
                </c:pt>
                <c:pt idx="34">
                  <c:v>102.6607358025017</c:v>
                </c:pt>
                <c:pt idx="35">
                  <c:v>103.47563842227299</c:v>
                </c:pt>
                <c:pt idx="36">
                  <c:v>103.8044189512932</c:v>
                </c:pt>
                <c:pt idx="37">
                  <c:v>104.00847645546551</c:v>
                </c:pt>
                <c:pt idx="38">
                  <c:v>104.48842933253684</c:v>
                </c:pt>
                <c:pt idx="39">
                  <c:v>104.86475610996739</c:v>
                </c:pt>
                <c:pt idx="40">
                  <c:v>105.32034436974045</c:v>
                </c:pt>
                <c:pt idx="41">
                  <c:v>105.66159483632556</c:v>
                </c:pt>
                <c:pt idx="42">
                  <c:v>106.12200123359963</c:v>
                </c:pt>
                <c:pt idx="43">
                  <c:v>105.52549250425005</c:v>
                </c:pt>
              </c:numCache>
            </c:numRef>
          </c:val>
          <c:smooth val="0"/>
          <c:extLst>
            <c:ext xmlns:c16="http://schemas.microsoft.com/office/drawing/2014/chart" uri="{C3380CC4-5D6E-409C-BE32-E72D297353CC}">
              <c16:uniqueId val="{00000003-4F1E-4143-A3A6-C82CA9BFEBC5}"/>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5"/>
          <c:min val="90"/>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4438852477451195"/>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9B38-49EC-B3D6-922C937657B4}"/>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38-49EC-B3D6-922C937657B4}"/>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38-49EC-B3D6-922C937657B4}"/>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38-49EC-B3D6-922C937657B4}"/>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(2)'!$CP$9:$CT$9</c:f>
              <c:numCache>
                <c:formatCode>#,##0</c:formatCode>
                <c:ptCount val="5"/>
                <c:pt idx="0">
                  <c:v>-980</c:v>
                </c:pt>
                <c:pt idx="1">
                  <c:v>100</c:v>
                </c:pt>
                <c:pt idx="2">
                  <c:v>-930</c:v>
                </c:pt>
                <c:pt idx="3">
                  <c:v>130</c:v>
                </c:pt>
                <c:pt idx="4">
                  <c:v>-280</c:v>
                </c:pt>
              </c:numCache>
            </c:numRef>
          </c:val>
          <c:extLst>
            <c:ext xmlns:c16="http://schemas.microsoft.com/office/drawing/2014/chart" uri="{C3380CC4-5D6E-409C-BE32-E72D297353CC}">
              <c16:uniqueId val="{00000004-9B38-49EC-B3D6-922C937657B4}"/>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9B38-49EC-B3D6-922C937657B4}"/>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38-49EC-B3D6-922C937657B4}"/>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38-49EC-B3D6-922C937657B4}"/>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38-49EC-B3D6-922C937657B4}"/>
                </c:ext>
              </c:extLst>
            </c:dLbl>
            <c:dLbl>
              <c:idx val="3"/>
              <c:layout>
                <c:manualLayout>
                  <c:x val="1.7993704753625093E-3"/>
                  <c:y val="-2.70995867555251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38-49EC-B3D6-922C937657B4}"/>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38-49EC-B3D6-922C937657B4}"/>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(2)'!$CV$9:$CZ$9</c:f>
              <c:numCache>
                <c:formatCode>#,##0</c:formatCode>
                <c:ptCount val="5"/>
                <c:pt idx="0">
                  <c:v>-470</c:v>
                </c:pt>
                <c:pt idx="1">
                  <c:v>-360</c:v>
                </c:pt>
                <c:pt idx="2">
                  <c:v>90</c:v>
                </c:pt>
                <c:pt idx="3">
                  <c:v>-80</c:v>
                </c:pt>
                <c:pt idx="4">
                  <c:v>-120</c:v>
                </c:pt>
              </c:numCache>
            </c:numRef>
          </c:val>
          <c:extLst>
            <c:ext xmlns:c16="http://schemas.microsoft.com/office/drawing/2014/chart" uri="{C3380CC4-5D6E-409C-BE32-E72D297353CC}">
              <c16:uniqueId val="{0000000A-9B38-49EC-B3D6-922C937657B4}"/>
            </c:ext>
          </c:extLst>
        </c:ser>
        <c:ser>
          <c:idx val="2"/>
          <c:order val="2"/>
          <c:tx>
            <c:v>Total</c:v>
          </c:tx>
          <c:spPr>
            <a:noFill/>
          </c:spPr>
          <c:invertIfNegative val="0"/>
          <c:dLbls>
            <c:dLbl>
              <c:idx val="0"/>
              <c:layout>
                <c:manualLayout>
                  <c:x val="-1.6646302137821979E-3"/>
                  <c:y val="0.160908850230763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38-49EC-B3D6-922C937657B4}"/>
                </c:ext>
              </c:extLst>
            </c:dLbl>
            <c:dLbl>
              <c:idx val="1"/>
              <c:layout>
                <c:manualLayout>
                  <c:x val="-1.1476299882233327E-4"/>
                  <c:y val="2.02032203789005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38-49EC-B3D6-922C937657B4}"/>
                </c:ext>
              </c:extLst>
            </c:dLbl>
            <c:dLbl>
              <c:idx val="2"/>
              <c:layout>
                <c:manualLayout>
                  <c:x val="5.544044622120206E-4"/>
                  <c:y val="6.007557170907909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60983300708527E-2"/>
                      <c:h val="4.685629847147401E-2"/>
                    </c:manualLayout>
                  </c15:layout>
                </c:ext>
                <c:ext xmlns:c16="http://schemas.microsoft.com/office/drawing/2014/chart" uri="{C3380CC4-5D6E-409C-BE32-E72D297353CC}">
                  <c16:uniqueId val="{0000000D-9B38-49EC-B3D6-922C937657B4}"/>
                </c:ext>
              </c:extLst>
            </c:dLbl>
            <c:dLbl>
              <c:idx val="3"/>
              <c:layout>
                <c:manualLayout>
                  <c:x val="1.8406001453097922E-3"/>
                  <c:y val="-2.79777518925342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38-49EC-B3D6-922C937657B4}"/>
                </c:ext>
              </c:extLst>
            </c:dLbl>
            <c:dLbl>
              <c:idx val="4"/>
              <c:layout>
                <c:manualLayout>
                  <c:x val="1.7993704753625093E-3"/>
                  <c:y val="1.95577395345701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38-49EC-B3D6-922C937657B4}"/>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(2)'!$CJ$9:$CN$9</c:f>
              <c:numCache>
                <c:formatCode>#,##0</c:formatCode>
                <c:ptCount val="5"/>
                <c:pt idx="0">
                  <c:v>-1450</c:v>
                </c:pt>
                <c:pt idx="1">
                  <c:v>-260</c:v>
                </c:pt>
                <c:pt idx="2">
                  <c:v>-840</c:v>
                </c:pt>
                <c:pt idx="3">
                  <c:v>50</c:v>
                </c:pt>
                <c:pt idx="4">
                  <c:v>-400</c:v>
                </c:pt>
              </c:numCache>
            </c:numRef>
          </c:val>
          <c:extLst>
            <c:ext xmlns:c16="http://schemas.microsoft.com/office/drawing/2014/chart" uri="{C3380CC4-5D6E-409C-BE32-E72D297353CC}">
              <c16:uniqueId val="{00000010-9B38-49EC-B3D6-922C937657B4}"/>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500"/>
          <c:min val="-15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nchor="t" anchorCtr="1"/>
          <a:lstStyle/>
          <a:p>
            <a:pPr>
              <a:defRPr sz="1000" b="0" i="0" u="none" strike="noStrike" baseline="0">
                <a:solidFill>
                  <a:srgbClr val="000000"/>
                </a:solidFill>
                <a:latin typeface="Calibri"/>
                <a:ea typeface="Calibri"/>
                <a:cs typeface="Calibri"/>
              </a:defRPr>
            </a:pPr>
            <a:r>
              <a:rPr lang="fr-FR" sz="1400" b="1" i="0" baseline="0">
                <a:effectLst/>
              </a:rPr>
              <a:t>Cumul annuel des entrées et stocks aux 4</a:t>
            </a:r>
            <a:r>
              <a:rPr lang="fr-FR" sz="1400" b="1" i="0" baseline="30000">
                <a:effectLst/>
              </a:rPr>
              <a:t>e</a:t>
            </a:r>
            <a:r>
              <a:rPr lang="fr-FR" sz="1400" b="1" i="0" baseline="0">
                <a:effectLst/>
              </a:rPr>
              <a:t> trimestres des contrats d'apprentissage dans le Var </a:t>
            </a:r>
            <a:r>
              <a:rPr lang="fr-FR" sz="1200" b="0" i="1" baseline="0">
                <a:effectLst/>
              </a:rPr>
              <a:t>(données brutes, en nombre)</a:t>
            </a:r>
            <a:endParaRPr lang="fr-FR" sz="1200" b="0" i="1">
              <a:effectLst/>
            </a:endParaRPr>
          </a:p>
        </c:rich>
      </c:tx>
      <c:layout>
        <c:manualLayout>
          <c:xMode val="edge"/>
          <c:yMode val="edge"/>
          <c:x val="0.12417151245924768"/>
          <c:y val="2.0435516426588408E-2"/>
        </c:manualLayout>
      </c:layout>
      <c:overlay val="0"/>
      <c:spPr>
        <a:noFill/>
        <a:ln w="25400">
          <a:noFill/>
        </a:ln>
      </c:spPr>
    </c:title>
    <c:autoTitleDeleted val="0"/>
    <c:plotArea>
      <c:layout>
        <c:manualLayout>
          <c:layoutTarget val="inner"/>
          <c:xMode val="edge"/>
          <c:yMode val="edge"/>
          <c:x val="6.1589781983542202E-2"/>
          <c:y val="0.22718177019598126"/>
          <c:w val="0.93016067977190131"/>
          <c:h val="0.45357743553426189"/>
        </c:manualLayout>
      </c:layout>
      <c:barChart>
        <c:barDir val="col"/>
        <c:grouping val="stacked"/>
        <c:varyColors val="0"/>
        <c:ser>
          <c:idx val="0"/>
          <c:order val="0"/>
          <c:tx>
            <c:v>Cumul des entrées sur 12 mois</c:v>
          </c:tx>
          <c:spPr>
            <a:ln w="25400">
              <a:noFill/>
            </a:ln>
          </c:spPr>
          <c:invertIfNegative val="0"/>
          <c:cat>
            <c:multiLvlStrRef>
              <c:f>'Graph appr (3)'!$A$3:$B$13</c:f>
              <c:multiLvlStrCache>
                <c:ptCount val="11"/>
                <c:lvl>
                  <c:pt idx="0">
                    <c:v>T4</c:v>
                  </c:pt>
                  <c:pt idx="1">
                    <c:v>T4</c:v>
                  </c:pt>
                  <c:pt idx="2">
                    <c:v>T4</c:v>
                  </c:pt>
                  <c:pt idx="3">
                    <c:v>T4</c:v>
                  </c:pt>
                  <c:pt idx="4">
                    <c:v>T4</c:v>
                  </c:pt>
                  <c:pt idx="5">
                    <c:v>T4</c:v>
                  </c:pt>
                  <c:pt idx="6">
                    <c:v>T4</c:v>
                  </c:pt>
                  <c:pt idx="7">
                    <c:v>T4</c:v>
                  </c:pt>
                  <c:pt idx="8">
                    <c:v>T4</c:v>
                  </c:pt>
                  <c:pt idx="9">
                    <c:v>T4</c:v>
                  </c:pt>
                  <c:pt idx="10">
                    <c:v>T4</c:v>
                  </c:pt>
                </c:lvl>
                <c:lvl>
                  <c:pt idx="0">
                    <c:v>2014</c:v>
                  </c:pt>
                  <c:pt idx="1">
                    <c:v>2015</c:v>
                  </c:pt>
                  <c:pt idx="2">
                    <c:v>2016</c:v>
                  </c:pt>
                  <c:pt idx="3">
                    <c:v>2017</c:v>
                  </c:pt>
                  <c:pt idx="4">
                    <c:v>2018</c:v>
                  </c:pt>
                  <c:pt idx="5">
                    <c:v>2019</c:v>
                  </c:pt>
                  <c:pt idx="6">
                    <c:v>2020</c:v>
                  </c:pt>
                  <c:pt idx="7">
                    <c:v>2021</c:v>
                  </c:pt>
                  <c:pt idx="8">
                    <c:v>2022</c:v>
                  </c:pt>
                  <c:pt idx="9">
                    <c:v>2023</c:v>
                  </c:pt>
                  <c:pt idx="10">
                    <c:v>2024</c:v>
                  </c:pt>
                </c:lvl>
              </c:multiLvlStrCache>
            </c:multiLvlStrRef>
          </c:cat>
          <c:val>
            <c:numRef>
              <c:f>'Graph appr (3)'!$M$3:$M$13</c:f>
              <c:numCache>
                <c:formatCode>#,##0</c:formatCode>
                <c:ptCount val="11"/>
                <c:pt idx="0">
                  <c:v>4259</c:v>
                </c:pt>
                <c:pt idx="1">
                  <c:v>4524</c:v>
                </c:pt>
                <c:pt idx="2">
                  <c:v>4435</c:v>
                </c:pt>
                <c:pt idx="3">
                  <c:v>4448</c:v>
                </c:pt>
                <c:pt idx="4">
                  <c:v>4494</c:v>
                </c:pt>
                <c:pt idx="5">
                  <c:v>4787</c:v>
                </c:pt>
                <c:pt idx="6">
                  <c:v>7103</c:v>
                </c:pt>
                <c:pt idx="7">
                  <c:v>9718</c:v>
                </c:pt>
                <c:pt idx="8">
                  <c:v>10894</c:v>
                </c:pt>
                <c:pt idx="9">
                  <c:v>11209</c:v>
                </c:pt>
                <c:pt idx="10">
                  <c:v>11862</c:v>
                </c:pt>
              </c:numCache>
            </c:numRef>
          </c:val>
          <c:extLst>
            <c:ext xmlns:c16="http://schemas.microsoft.com/office/drawing/2014/chart" uri="{C3380CC4-5D6E-409C-BE32-E72D297353CC}">
              <c16:uniqueId val="{00000000-58E8-4326-8B72-1E79A89B9D37}"/>
            </c:ext>
          </c:extLst>
        </c:ser>
        <c:dLbls>
          <c:showLegendKey val="0"/>
          <c:showVal val="0"/>
          <c:showCatName val="0"/>
          <c:showSerName val="0"/>
          <c:showPercent val="0"/>
          <c:showBubbleSize val="0"/>
        </c:dLbls>
        <c:gapWidth val="150"/>
        <c:overlap val="100"/>
        <c:axId val="963548720"/>
        <c:axId val="1"/>
      </c:barChart>
      <c:lineChart>
        <c:grouping val="standard"/>
        <c:varyColors val="0"/>
        <c:ser>
          <c:idx val="1"/>
          <c:order val="1"/>
          <c:tx>
            <c:v>Stocks de bénéficiaires en fin de 4e trimestres</c:v>
          </c:tx>
          <c:spPr>
            <a:ln>
              <a:solidFill>
                <a:srgbClr val="F79646">
                  <a:lumMod val="75000"/>
                </a:srgbClr>
              </a:solidFill>
            </a:ln>
          </c:spPr>
          <c:marker>
            <c:symbol val="none"/>
          </c:marker>
          <c:cat>
            <c:multiLvlStrRef>
              <c:f>'Graph appr (3)'!$A$3:$B$13</c:f>
              <c:multiLvlStrCache>
                <c:ptCount val="11"/>
                <c:lvl>
                  <c:pt idx="0">
                    <c:v>T4</c:v>
                  </c:pt>
                  <c:pt idx="1">
                    <c:v>T4</c:v>
                  </c:pt>
                  <c:pt idx="2">
                    <c:v>T4</c:v>
                  </c:pt>
                  <c:pt idx="3">
                    <c:v>T4</c:v>
                  </c:pt>
                  <c:pt idx="4">
                    <c:v>T4</c:v>
                  </c:pt>
                  <c:pt idx="5">
                    <c:v>T4</c:v>
                  </c:pt>
                  <c:pt idx="6">
                    <c:v>T4</c:v>
                  </c:pt>
                  <c:pt idx="7">
                    <c:v>T4</c:v>
                  </c:pt>
                  <c:pt idx="8">
                    <c:v>T4</c:v>
                  </c:pt>
                  <c:pt idx="9">
                    <c:v>T4</c:v>
                  </c:pt>
                  <c:pt idx="10">
                    <c:v>T4</c:v>
                  </c:pt>
                </c:lvl>
                <c:lvl>
                  <c:pt idx="0">
                    <c:v>2014</c:v>
                  </c:pt>
                  <c:pt idx="1">
                    <c:v>2015</c:v>
                  </c:pt>
                  <c:pt idx="2">
                    <c:v>2016</c:v>
                  </c:pt>
                  <c:pt idx="3">
                    <c:v>2017</c:v>
                  </c:pt>
                  <c:pt idx="4">
                    <c:v>2018</c:v>
                  </c:pt>
                  <c:pt idx="5">
                    <c:v>2019</c:v>
                  </c:pt>
                  <c:pt idx="6">
                    <c:v>2020</c:v>
                  </c:pt>
                  <c:pt idx="7">
                    <c:v>2021</c:v>
                  </c:pt>
                  <c:pt idx="8">
                    <c:v>2022</c:v>
                  </c:pt>
                  <c:pt idx="9">
                    <c:v>2023</c:v>
                  </c:pt>
                  <c:pt idx="10">
                    <c:v>2024</c:v>
                  </c:pt>
                </c:lvl>
              </c:multiLvlStrCache>
            </c:multiLvlStrRef>
          </c:cat>
          <c:val>
            <c:numRef>
              <c:f>'Graph appr (3)'!$N$3:$N$13</c:f>
              <c:numCache>
                <c:formatCode>#,##0</c:formatCode>
                <c:ptCount val="11"/>
                <c:pt idx="0">
                  <c:v>5904</c:v>
                </c:pt>
                <c:pt idx="1">
                  <c:v>5891</c:v>
                </c:pt>
                <c:pt idx="2">
                  <c:v>5929</c:v>
                </c:pt>
                <c:pt idx="3">
                  <c:v>5870</c:v>
                </c:pt>
                <c:pt idx="4">
                  <c:v>5686</c:v>
                </c:pt>
                <c:pt idx="5">
                  <c:v>6050</c:v>
                </c:pt>
                <c:pt idx="6">
                  <c:v>8310</c:v>
                </c:pt>
                <c:pt idx="7">
                  <c:v>10614</c:v>
                </c:pt>
                <c:pt idx="8">
                  <c:v>11900</c:v>
                </c:pt>
                <c:pt idx="9">
                  <c:v>12325</c:v>
                </c:pt>
                <c:pt idx="10">
                  <c:v>12945</c:v>
                </c:pt>
              </c:numCache>
            </c:numRef>
          </c:val>
          <c:smooth val="0"/>
          <c:extLst>
            <c:ext xmlns:c16="http://schemas.microsoft.com/office/drawing/2014/chart" uri="{C3380CC4-5D6E-409C-BE32-E72D297353CC}">
              <c16:uniqueId val="{00000001-58E8-4326-8B72-1E79A89B9D37}"/>
            </c:ext>
          </c:extLst>
        </c:ser>
        <c:dLbls>
          <c:showLegendKey val="0"/>
          <c:showVal val="0"/>
          <c:showCatName val="0"/>
          <c:showSerName val="0"/>
          <c:showPercent val="0"/>
          <c:showBubbleSize val="0"/>
        </c:dLbls>
        <c:marker val="1"/>
        <c:smooth val="0"/>
        <c:axId val="963548720"/>
        <c:axId val="1"/>
      </c:lineChart>
      <c:catAx>
        <c:axId val="96354872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noMultiLvlLbl val="0"/>
      </c:catAx>
      <c:valAx>
        <c:axId val="1"/>
        <c:scaling>
          <c:orientation val="minMax"/>
          <c:max val="14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963548720"/>
        <c:crosses val="autoZero"/>
        <c:crossBetween val="between"/>
        <c:majorUnit val="2000"/>
      </c:valAx>
    </c:plotArea>
    <c:legend>
      <c:legendPos val="b"/>
      <c:layout>
        <c:manualLayout>
          <c:xMode val="edge"/>
          <c:yMode val="edge"/>
          <c:x val="0.13015055321474647"/>
          <c:y val="0.15864261061855456"/>
          <c:w val="0.76464293658207982"/>
          <c:h val="5.9416785500237657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chemeClr val="accent6"/>
              </a:solidFill>
              <a:prstDash val="solid"/>
            </a:ln>
          </c:spPr>
          <c:marker>
            <c:symbol val="none"/>
          </c:marker>
          <c:cat>
            <c:multiLvlStrRef>
              <c:f>'dates trim'!$B$132:$C$300</c:f>
              <c:multiLvlStrCache>
                <c:ptCount val="53"/>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lvl>
                <c:lvl>
                  <c:pt idx="1">
                    <c:v>2015</c:v>
                  </c:pt>
                  <c:pt idx="5">
                    <c:v>2016</c:v>
                  </c:pt>
                  <c:pt idx="9">
                    <c:v>2017</c:v>
                  </c:pt>
                  <c:pt idx="13">
                    <c:v>2018</c:v>
                  </c:pt>
                  <c:pt idx="17">
                    <c:v>2019</c:v>
                  </c:pt>
                  <c:pt idx="21">
                    <c:v>2020</c:v>
                  </c:pt>
                  <c:pt idx="25">
                    <c:v>2021</c:v>
                  </c:pt>
                  <c:pt idx="29">
                    <c:v>2022</c:v>
                  </c:pt>
                  <c:pt idx="33">
                    <c:v>2023</c:v>
                  </c:pt>
                  <c:pt idx="37">
                    <c:v>2024</c:v>
                  </c:pt>
                  <c:pt idx="41">
                    <c:v>2025</c:v>
                  </c:pt>
                  <c:pt idx="45">
                    <c:v>2026</c:v>
                  </c:pt>
                  <c:pt idx="49">
                    <c:v>2027</c:v>
                  </c:pt>
                </c:lvl>
              </c:multiLvlStrCache>
            </c:multiLvlStrRef>
          </c:cat>
          <c:val>
            <c:numRef>
              <c:f>Données!$C$140:$C$180</c:f>
              <c:numCache>
                <c:formatCode>#\ ##0.0</c:formatCode>
                <c:ptCount val="41"/>
                <c:pt idx="0">
                  <c:v>11.6</c:v>
                </c:pt>
                <c:pt idx="1">
                  <c:v>11.4</c:v>
                </c:pt>
                <c:pt idx="2">
                  <c:v>11.7</c:v>
                </c:pt>
                <c:pt idx="3">
                  <c:v>11.5</c:v>
                </c:pt>
                <c:pt idx="4">
                  <c:v>11.4</c:v>
                </c:pt>
                <c:pt idx="5">
                  <c:v>11.3</c:v>
                </c:pt>
                <c:pt idx="6">
                  <c:v>11.1</c:v>
                </c:pt>
                <c:pt idx="7">
                  <c:v>11.1</c:v>
                </c:pt>
                <c:pt idx="8">
                  <c:v>11.4</c:v>
                </c:pt>
                <c:pt idx="9">
                  <c:v>10.9</c:v>
                </c:pt>
                <c:pt idx="10">
                  <c:v>10.8</c:v>
                </c:pt>
                <c:pt idx="11">
                  <c:v>10.8</c:v>
                </c:pt>
                <c:pt idx="12">
                  <c:v>10.3</c:v>
                </c:pt>
                <c:pt idx="13">
                  <c:v>10.6</c:v>
                </c:pt>
                <c:pt idx="14">
                  <c:v>10.4</c:v>
                </c:pt>
                <c:pt idx="15">
                  <c:v>10.199999999999999</c:v>
                </c:pt>
                <c:pt idx="16">
                  <c:v>10</c:v>
                </c:pt>
                <c:pt idx="17">
                  <c:v>10.1</c:v>
                </c:pt>
                <c:pt idx="18">
                  <c:v>9.6</c:v>
                </c:pt>
                <c:pt idx="19">
                  <c:v>9.5</c:v>
                </c:pt>
                <c:pt idx="20">
                  <c:v>9.1999999999999993</c:v>
                </c:pt>
                <c:pt idx="21">
                  <c:v>8.9</c:v>
                </c:pt>
                <c:pt idx="22">
                  <c:v>8.1999999999999993</c:v>
                </c:pt>
                <c:pt idx="23">
                  <c:v>10.1</c:v>
                </c:pt>
                <c:pt idx="24">
                  <c:v>9.1</c:v>
                </c:pt>
                <c:pt idx="25">
                  <c:v>9.1999999999999993</c:v>
                </c:pt>
                <c:pt idx="26">
                  <c:v>9.1</c:v>
                </c:pt>
                <c:pt idx="27">
                  <c:v>8.9</c:v>
                </c:pt>
                <c:pt idx="28">
                  <c:v>8.3000000000000007</c:v>
                </c:pt>
                <c:pt idx="29">
                  <c:v>8.1999999999999993</c:v>
                </c:pt>
                <c:pt idx="30">
                  <c:v>8.3000000000000007</c:v>
                </c:pt>
                <c:pt idx="31">
                  <c:v>8.1</c:v>
                </c:pt>
                <c:pt idx="32">
                  <c:v>8</c:v>
                </c:pt>
                <c:pt idx="33">
                  <c:v>7.9</c:v>
                </c:pt>
                <c:pt idx="34">
                  <c:v>7.9</c:v>
                </c:pt>
                <c:pt idx="35">
                  <c:v>8.1</c:v>
                </c:pt>
                <c:pt idx="36">
                  <c:v>8.1</c:v>
                </c:pt>
                <c:pt idx="37">
                  <c:v>8.1</c:v>
                </c:pt>
                <c:pt idx="38">
                  <c:v>7.8</c:v>
                </c:pt>
                <c:pt idx="39">
                  <c:v>7.9</c:v>
                </c:pt>
                <c:pt idx="40">
                  <c:v>7.7</c:v>
                </c:pt>
              </c:numCache>
            </c:numRef>
          </c:val>
          <c:smooth val="0"/>
          <c:extLst>
            <c:ext xmlns:c16="http://schemas.microsoft.com/office/drawing/2014/chart" uri="{C3380CC4-5D6E-409C-BE32-E72D297353CC}">
              <c16:uniqueId val="{00000000-0375-4D78-8770-BAD95160B216}"/>
            </c:ext>
          </c:extLst>
        </c:ser>
        <c:ser>
          <c:idx val="1"/>
          <c:order val="1"/>
          <c:tx>
            <c:v>France métropolitaine</c:v>
          </c:tx>
          <c:spPr>
            <a:ln w="25400">
              <a:solidFill>
                <a:srgbClr val="0000FF"/>
              </a:solidFill>
              <a:prstDash val="solid"/>
            </a:ln>
          </c:spPr>
          <c:marker>
            <c:symbol val="none"/>
          </c:marker>
          <c:cat>
            <c:multiLvlStrRef>
              <c:f>'dates trim'!$B$132:$C$300</c:f>
              <c:multiLvlStrCache>
                <c:ptCount val="53"/>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lvl>
                <c:lvl>
                  <c:pt idx="1">
                    <c:v>2015</c:v>
                  </c:pt>
                  <c:pt idx="5">
                    <c:v>2016</c:v>
                  </c:pt>
                  <c:pt idx="9">
                    <c:v>2017</c:v>
                  </c:pt>
                  <c:pt idx="13">
                    <c:v>2018</c:v>
                  </c:pt>
                  <c:pt idx="17">
                    <c:v>2019</c:v>
                  </c:pt>
                  <c:pt idx="21">
                    <c:v>2020</c:v>
                  </c:pt>
                  <c:pt idx="25">
                    <c:v>2021</c:v>
                  </c:pt>
                  <c:pt idx="29">
                    <c:v>2022</c:v>
                  </c:pt>
                  <c:pt idx="33">
                    <c:v>2023</c:v>
                  </c:pt>
                  <c:pt idx="37">
                    <c:v>2024</c:v>
                  </c:pt>
                  <c:pt idx="41">
                    <c:v>2025</c:v>
                  </c:pt>
                  <c:pt idx="45">
                    <c:v>2026</c:v>
                  </c:pt>
                  <c:pt idx="49">
                    <c:v>2027</c:v>
                  </c:pt>
                </c:lvl>
              </c:multiLvlStrCache>
            </c:multiLvlStrRef>
          </c:cat>
          <c:val>
            <c:numRef>
              <c:f>Données!$B$140:$B$180</c:f>
              <c:numCache>
                <c:formatCode>#\ ##0.0</c:formatCode>
                <c:ptCount val="41"/>
                <c:pt idx="0">
                  <c:v>10.1</c:v>
                </c:pt>
                <c:pt idx="1">
                  <c:v>10</c:v>
                </c:pt>
                <c:pt idx="2">
                  <c:v>10.199999999999999</c:v>
                </c:pt>
                <c:pt idx="3">
                  <c:v>10</c:v>
                </c:pt>
                <c:pt idx="4">
                  <c:v>9.9</c:v>
                </c:pt>
                <c:pt idx="5">
                  <c:v>9.9</c:v>
                </c:pt>
                <c:pt idx="6">
                  <c:v>9.6999999999999993</c:v>
                </c:pt>
                <c:pt idx="7">
                  <c:v>9.6</c:v>
                </c:pt>
                <c:pt idx="8">
                  <c:v>9.8000000000000007</c:v>
                </c:pt>
                <c:pt idx="9">
                  <c:v>9.3000000000000007</c:v>
                </c:pt>
                <c:pt idx="10">
                  <c:v>9.1999999999999993</c:v>
                </c:pt>
                <c:pt idx="11">
                  <c:v>9.1999999999999993</c:v>
                </c:pt>
                <c:pt idx="12">
                  <c:v>8.6999999999999993</c:v>
                </c:pt>
                <c:pt idx="13">
                  <c:v>8.9</c:v>
                </c:pt>
                <c:pt idx="14">
                  <c:v>8.8000000000000007</c:v>
                </c:pt>
                <c:pt idx="15">
                  <c:v>8.6</c:v>
                </c:pt>
                <c:pt idx="16">
                  <c:v>8.4</c:v>
                </c:pt>
                <c:pt idx="17">
                  <c:v>8.5</c:v>
                </c:pt>
                <c:pt idx="18">
                  <c:v>8.1999999999999993</c:v>
                </c:pt>
                <c:pt idx="19">
                  <c:v>8.1</c:v>
                </c:pt>
                <c:pt idx="20">
                  <c:v>7.9</c:v>
                </c:pt>
                <c:pt idx="21">
                  <c:v>7.7</c:v>
                </c:pt>
                <c:pt idx="22">
                  <c:v>7.1</c:v>
                </c:pt>
                <c:pt idx="23">
                  <c:v>8.6999999999999993</c:v>
                </c:pt>
                <c:pt idx="24">
                  <c:v>7.8</c:v>
                </c:pt>
                <c:pt idx="25">
                  <c:v>8</c:v>
                </c:pt>
                <c:pt idx="26">
                  <c:v>7.8</c:v>
                </c:pt>
                <c:pt idx="27">
                  <c:v>7.7</c:v>
                </c:pt>
                <c:pt idx="28">
                  <c:v>7.2</c:v>
                </c:pt>
                <c:pt idx="29">
                  <c:v>7.1</c:v>
                </c:pt>
                <c:pt idx="30">
                  <c:v>7.2</c:v>
                </c:pt>
                <c:pt idx="31">
                  <c:v>7</c:v>
                </c:pt>
                <c:pt idx="32">
                  <c:v>6.9</c:v>
                </c:pt>
                <c:pt idx="33">
                  <c:v>6.9</c:v>
                </c:pt>
                <c:pt idx="34">
                  <c:v>7</c:v>
                </c:pt>
                <c:pt idx="35">
                  <c:v>7.2</c:v>
                </c:pt>
                <c:pt idx="36">
                  <c:v>7.3</c:v>
                </c:pt>
                <c:pt idx="37">
                  <c:v>7.3</c:v>
                </c:pt>
                <c:pt idx="38">
                  <c:v>7.1</c:v>
                </c:pt>
                <c:pt idx="39">
                  <c:v>7.2</c:v>
                </c:pt>
                <c:pt idx="40">
                  <c:v>7.1</c:v>
                </c:pt>
              </c:numCache>
            </c:numRef>
          </c:val>
          <c:smooth val="0"/>
          <c:extLst>
            <c:ext xmlns:c16="http://schemas.microsoft.com/office/drawing/2014/chart" uri="{C3380CC4-5D6E-409C-BE32-E72D297353CC}">
              <c16:uniqueId val="{00000001-0375-4D78-8770-BAD95160B216}"/>
            </c:ext>
          </c:extLst>
        </c:ser>
        <c:ser>
          <c:idx val="2"/>
          <c:order val="2"/>
          <c:tx>
            <c:strRef>
              <c:f>Données!$H$8</c:f>
              <c:strCache>
                <c:ptCount val="1"/>
                <c:pt idx="0">
                  <c:v>Var</c:v>
                </c:pt>
              </c:strCache>
            </c:strRef>
          </c:tx>
          <c:marker>
            <c:symbol val="none"/>
          </c:marker>
          <c:cat>
            <c:multiLvlStrRef>
              <c:f>'dates trim'!$B$132:$C$300</c:f>
              <c:multiLvlStrCache>
                <c:ptCount val="53"/>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pt idx="52">
                    <c:v>T4</c:v>
                  </c:pt>
                </c:lvl>
                <c:lvl>
                  <c:pt idx="1">
                    <c:v>2015</c:v>
                  </c:pt>
                  <c:pt idx="5">
                    <c:v>2016</c:v>
                  </c:pt>
                  <c:pt idx="9">
                    <c:v>2017</c:v>
                  </c:pt>
                  <c:pt idx="13">
                    <c:v>2018</c:v>
                  </c:pt>
                  <c:pt idx="17">
                    <c:v>2019</c:v>
                  </c:pt>
                  <c:pt idx="21">
                    <c:v>2020</c:v>
                  </c:pt>
                  <c:pt idx="25">
                    <c:v>2021</c:v>
                  </c:pt>
                  <c:pt idx="29">
                    <c:v>2022</c:v>
                  </c:pt>
                  <c:pt idx="33">
                    <c:v>2023</c:v>
                  </c:pt>
                  <c:pt idx="37">
                    <c:v>2024</c:v>
                  </c:pt>
                  <c:pt idx="41">
                    <c:v>2025</c:v>
                  </c:pt>
                  <c:pt idx="45">
                    <c:v>2026</c:v>
                  </c:pt>
                  <c:pt idx="49">
                    <c:v>2027</c:v>
                  </c:pt>
                </c:lvl>
              </c:multiLvlStrCache>
            </c:multiLvlStrRef>
          </c:cat>
          <c:val>
            <c:numRef>
              <c:f>Données!$H$140:$H$180</c:f>
              <c:numCache>
                <c:formatCode>#\ ##0.0</c:formatCode>
                <c:ptCount val="41"/>
                <c:pt idx="0">
                  <c:v>11.1</c:v>
                </c:pt>
                <c:pt idx="1">
                  <c:v>11</c:v>
                </c:pt>
                <c:pt idx="2">
                  <c:v>11.3</c:v>
                </c:pt>
                <c:pt idx="3">
                  <c:v>11.1</c:v>
                </c:pt>
                <c:pt idx="4">
                  <c:v>11</c:v>
                </c:pt>
                <c:pt idx="5">
                  <c:v>10.9</c:v>
                </c:pt>
                <c:pt idx="6">
                  <c:v>10.7</c:v>
                </c:pt>
                <c:pt idx="7">
                  <c:v>10.6</c:v>
                </c:pt>
                <c:pt idx="8">
                  <c:v>10.9</c:v>
                </c:pt>
                <c:pt idx="9">
                  <c:v>10.4</c:v>
                </c:pt>
                <c:pt idx="10">
                  <c:v>10.3</c:v>
                </c:pt>
                <c:pt idx="11">
                  <c:v>10.199999999999999</c:v>
                </c:pt>
                <c:pt idx="12">
                  <c:v>9.8000000000000007</c:v>
                </c:pt>
                <c:pt idx="13">
                  <c:v>10.1</c:v>
                </c:pt>
                <c:pt idx="14">
                  <c:v>9.9</c:v>
                </c:pt>
                <c:pt idx="15">
                  <c:v>9.6999999999999993</c:v>
                </c:pt>
                <c:pt idx="16">
                  <c:v>9.5</c:v>
                </c:pt>
                <c:pt idx="17">
                  <c:v>9.6</c:v>
                </c:pt>
                <c:pt idx="18">
                  <c:v>9.1999999999999993</c:v>
                </c:pt>
                <c:pt idx="19">
                  <c:v>9</c:v>
                </c:pt>
                <c:pt idx="20">
                  <c:v>8.6999999999999993</c:v>
                </c:pt>
                <c:pt idx="21">
                  <c:v>8.3000000000000007</c:v>
                </c:pt>
                <c:pt idx="22">
                  <c:v>7.8</c:v>
                </c:pt>
                <c:pt idx="23">
                  <c:v>9.4</c:v>
                </c:pt>
                <c:pt idx="24">
                  <c:v>8.3000000000000007</c:v>
                </c:pt>
                <c:pt idx="25">
                  <c:v>8.4</c:v>
                </c:pt>
                <c:pt idx="26">
                  <c:v>8.4</c:v>
                </c:pt>
                <c:pt idx="27">
                  <c:v>8.1</c:v>
                </c:pt>
                <c:pt idx="28">
                  <c:v>7.5</c:v>
                </c:pt>
                <c:pt idx="29">
                  <c:v>7.4</c:v>
                </c:pt>
                <c:pt idx="30">
                  <c:v>7.4</c:v>
                </c:pt>
                <c:pt idx="31">
                  <c:v>7.3</c:v>
                </c:pt>
                <c:pt idx="32">
                  <c:v>7.2</c:v>
                </c:pt>
                <c:pt idx="33">
                  <c:v>7.1</c:v>
                </c:pt>
                <c:pt idx="34">
                  <c:v>7.2</c:v>
                </c:pt>
                <c:pt idx="35">
                  <c:v>7.4</c:v>
                </c:pt>
                <c:pt idx="36">
                  <c:v>7.4</c:v>
                </c:pt>
                <c:pt idx="37">
                  <c:v>7.4</c:v>
                </c:pt>
                <c:pt idx="38">
                  <c:v>7.1</c:v>
                </c:pt>
                <c:pt idx="39">
                  <c:v>7.2</c:v>
                </c:pt>
                <c:pt idx="40">
                  <c:v>7.1</c:v>
                </c:pt>
              </c:numCache>
            </c:numRef>
          </c:val>
          <c:smooth val="0"/>
          <c:extLst>
            <c:ext xmlns:c16="http://schemas.microsoft.com/office/drawing/2014/chart" uri="{C3380CC4-5D6E-409C-BE32-E72D297353CC}">
              <c16:uniqueId val="{00000002-0375-4D78-8770-BAD95160B216}"/>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278E-4D92-A8AA-5F85DF4C95C5}"/>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278E-4D92-A8AA-5F85DF4C95C5}"/>
              </c:ext>
            </c:extLst>
          </c:dPt>
          <c:dPt>
            <c:idx val="3"/>
            <c:invertIfNegative val="0"/>
            <c:bubble3D val="0"/>
            <c:spPr>
              <a:solidFill>
                <a:srgbClr val="92D050"/>
              </a:solidFill>
            </c:spPr>
            <c:extLst>
              <c:ext xmlns:c16="http://schemas.microsoft.com/office/drawing/2014/chart" uri="{C3380CC4-5D6E-409C-BE32-E72D297353CC}">
                <c16:uniqueId val="{00000004-278E-4D92-A8AA-5F85DF4C95C5}"/>
              </c:ext>
            </c:extLst>
          </c:dPt>
          <c:dPt>
            <c:idx val="4"/>
            <c:invertIfNegative val="0"/>
            <c:bubble3D val="0"/>
            <c:spPr>
              <a:solidFill>
                <a:srgbClr val="0070C0"/>
              </a:solidFill>
            </c:spPr>
            <c:extLst>
              <c:ext xmlns:c16="http://schemas.microsoft.com/office/drawing/2014/chart" uri="{C3380CC4-5D6E-409C-BE32-E72D297353CC}">
                <c16:uniqueId val="{00000006-278E-4D92-A8AA-5F85DF4C95C5}"/>
              </c:ext>
            </c:extLst>
          </c:dPt>
          <c:dPt>
            <c:idx val="5"/>
            <c:invertIfNegative val="0"/>
            <c:bubble3D val="0"/>
            <c:extLst>
              <c:ext xmlns:c16="http://schemas.microsoft.com/office/drawing/2014/chart" uri="{C3380CC4-5D6E-409C-BE32-E72D297353CC}">
                <c16:uniqueId val="{00000007-278E-4D92-A8AA-5F85DF4C95C5}"/>
              </c:ext>
            </c:extLst>
          </c:dPt>
          <c:dPt>
            <c:idx val="6"/>
            <c:invertIfNegative val="0"/>
            <c:bubble3D val="0"/>
            <c:extLst>
              <c:ext xmlns:c16="http://schemas.microsoft.com/office/drawing/2014/chart" uri="{C3380CC4-5D6E-409C-BE32-E72D297353CC}">
                <c16:uniqueId val="{00000008-278E-4D92-A8AA-5F85DF4C95C5}"/>
              </c:ext>
            </c:extLst>
          </c:dPt>
          <c:dPt>
            <c:idx val="7"/>
            <c:invertIfNegative val="0"/>
            <c:bubble3D val="0"/>
            <c:extLst>
              <c:ext xmlns:c16="http://schemas.microsoft.com/office/drawing/2014/chart" uri="{C3380CC4-5D6E-409C-BE32-E72D297353CC}">
                <c16:uniqueId val="{00000009-278E-4D92-A8AA-5F85DF4C95C5}"/>
              </c:ext>
            </c:extLst>
          </c:dPt>
          <c:dPt>
            <c:idx val="8"/>
            <c:invertIfNegative val="0"/>
            <c:bubble3D val="0"/>
            <c:extLst>
              <c:ext xmlns:c16="http://schemas.microsoft.com/office/drawing/2014/chart" uri="{C3380CC4-5D6E-409C-BE32-E72D297353CC}">
                <c16:uniqueId val="{0000000A-278E-4D92-A8AA-5F85DF4C95C5}"/>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8E-4D92-A8AA-5F85DF4C95C5}"/>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8E-4D92-A8AA-5F85DF4C95C5}"/>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78E-4D92-A8AA-5F85DF4C95C5}"/>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graphiques_ann'!$G$56:$G$62</c:f>
              <c:strCache>
                <c:ptCount val="7"/>
                <c:pt idx="0">
                  <c:v>Hérault</c:v>
                </c:pt>
                <c:pt idx="1">
                  <c:v>Pas-de-Calais</c:v>
                </c:pt>
                <c:pt idx="2">
                  <c:v>Paca</c:v>
                </c:pt>
                <c:pt idx="3">
                  <c:v>Var</c:v>
                </c:pt>
                <c:pt idx="4">
                  <c:v>France métro.</c:v>
                </c:pt>
                <c:pt idx="5">
                  <c:v>Moselle</c:v>
                </c:pt>
                <c:pt idx="6">
                  <c:v>Finistère</c:v>
                </c:pt>
              </c:strCache>
            </c:strRef>
          </c:cat>
          <c:val>
            <c:numRef>
              <c:f>'données graphiques_ann'!$H$56:$H$62</c:f>
              <c:numCache>
                <c:formatCode>#\ ##0.0</c:formatCode>
                <c:ptCount val="7"/>
                <c:pt idx="0">
                  <c:v>10.1</c:v>
                </c:pt>
                <c:pt idx="1">
                  <c:v>8.1999999999999993</c:v>
                </c:pt>
                <c:pt idx="2">
                  <c:v>7.7</c:v>
                </c:pt>
                <c:pt idx="3">
                  <c:v>7.1</c:v>
                </c:pt>
                <c:pt idx="4">
                  <c:v>7.1</c:v>
                </c:pt>
                <c:pt idx="5">
                  <c:v>7</c:v>
                </c:pt>
                <c:pt idx="6">
                  <c:v>6.1</c:v>
                </c:pt>
              </c:numCache>
            </c:numRef>
          </c:val>
          <c:extLst>
            <c:ext xmlns:c16="http://schemas.microsoft.com/office/drawing/2014/chart" uri="{C3380CC4-5D6E-409C-BE32-E72D297353CC}">
              <c16:uniqueId val="{0000000C-278E-4D92-A8AA-5F85DF4C95C5}"/>
            </c:ext>
          </c:extLst>
        </c:ser>
        <c:dLbls>
          <c:showLegendKey val="0"/>
          <c:showVal val="0"/>
          <c:showCatName val="0"/>
          <c:showSerName val="0"/>
          <c:showPercent val="0"/>
          <c:showBubbleSize val="0"/>
        </c:dLbls>
        <c:gapWidth val="150"/>
        <c:axId val="1199211247"/>
        <c:axId val="1"/>
      </c:barChart>
      <c:scatterChart>
        <c:scatterStyle val="lineMarker"/>
        <c:varyColors val="0"/>
        <c:ser>
          <c:idx val="1"/>
          <c:order val="1"/>
          <c:tx>
            <c:v>Variation annuelle, en point (échelle de droite)</c:v>
          </c:tx>
          <c:spPr>
            <a:ln w="28575">
              <a:noFill/>
            </a:ln>
          </c:spPr>
          <c:marker>
            <c:symbol val="square"/>
            <c:size val="7"/>
            <c:spPr>
              <a:solidFill>
                <a:srgbClr val="FF0000"/>
              </a:solidFill>
            </c:spPr>
          </c:marker>
          <c:yVal>
            <c:numRef>
              <c:f>'données graphiques_ann'!$J$56:$J$62</c:f>
              <c:numCache>
                <c:formatCode>#\ ##0.0</c:formatCode>
                <c:ptCount val="7"/>
                <c:pt idx="0">
                  <c:v>-0.30000000000000071</c:v>
                </c:pt>
                <c:pt idx="1">
                  <c:v>-0.60000000000000142</c:v>
                </c:pt>
                <c:pt idx="2">
                  <c:v>-0.39999999999999947</c:v>
                </c:pt>
                <c:pt idx="3">
                  <c:v>-0.30000000000000071</c:v>
                </c:pt>
                <c:pt idx="4">
                  <c:v>-0.20000000000000018</c:v>
                </c:pt>
                <c:pt idx="5">
                  <c:v>-0.29999999999999982</c:v>
                </c:pt>
                <c:pt idx="6">
                  <c:v>-0.30000000000000071</c:v>
                </c:pt>
              </c:numCache>
            </c:numRef>
          </c:yVal>
          <c:smooth val="0"/>
          <c:extLst>
            <c:ext xmlns:c16="http://schemas.microsoft.com/office/drawing/2014/chart" uri="{C3380CC4-5D6E-409C-BE32-E72D297353CC}">
              <c16:uniqueId val="{0000000D-278E-4D92-A8AA-5F85DF4C95C5}"/>
            </c:ext>
          </c:extLst>
        </c:ser>
        <c:dLbls>
          <c:showLegendKey val="0"/>
          <c:showVal val="0"/>
          <c:showCatName val="0"/>
          <c:showSerName val="0"/>
          <c:showPercent val="0"/>
          <c:showBubbleSize val="0"/>
        </c:dLbls>
        <c:axId val="3"/>
        <c:axId val="4"/>
      </c:scatterChart>
      <c:catAx>
        <c:axId val="1199211247"/>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scaling>
        <c:delete val="0"/>
        <c:axPos val="l"/>
        <c:majorGridlines/>
        <c:numFmt formatCode="#,##0" sourceLinked="0"/>
        <c:majorTickMark val="out"/>
        <c:minorTickMark val="none"/>
        <c:tickLblPos val="nextTo"/>
        <c:crossAx val="1199211247"/>
        <c:crosses val="autoZero"/>
        <c:crossBetween val="between"/>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2"/>
          <c:min val="-0.60000000000000009"/>
        </c:scaling>
        <c:delete val="0"/>
        <c:axPos val="r"/>
        <c:numFmt formatCode="[Blue][&lt;0]\-&quot;&quot;0.0&quot;&quot;;[Red][&gt;0]\+&quot;&quot;0.0&quot;&quot;;0" sourceLinked="0"/>
        <c:majorTickMark val="out"/>
        <c:minorTickMark val="none"/>
        <c:tickLblPos val="nextTo"/>
        <c:crossAx val="3"/>
        <c:crosses val="max"/>
        <c:crossBetween val="midCat"/>
        <c:majorUnit val="0.2"/>
        <c:minorUnit val="0.1"/>
      </c:valAx>
    </c:plotArea>
    <c:legend>
      <c:legendPos val="r"/>
      <c:layout>
        <c:manualLayout>
          <c:xMode val="edge"/>
          <c:yMode val="edge"/>
          <c:x val="4.4017950300916653E-2"/>
          <c:y val="0.12072837368358001"/>
          <c:w val="0.9009917432948118"/>
          <c:h val="5.2315701201250245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trim'!$A$25:$B$100</c:f>
              <c:multiLvlStrCache>
                <c:ptCount val="7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pt idx="56">
                    <c:v>T1</c:v>
                  </c:pt>
                  <c:pt idx="57">
                    <c:v>T2</c:v>
                  </c:pt>
                  <c:pt idx="58">
                    <c:v>T3</c:v>
                  </c:pt>
                  <c:pt idx="59">
                    <c:v>T4</c:v>
                  </c:pt>
                  <c:pt idx="60">
                    <c:v>T1</c:v>
                  </c:pt>
                  <c:pt idx="61">
                    <c:v>T2</c:v>
                  </c:pt>
                  <c:pt idx="62">
                    <c:v>T3</c:v>
                  </c:pt>
                  <c:pt idx="63">
                    <c:v>T4</c:v>
                  </c:pt>
                  <c:pt idx="64">
                    <c:v>T1</c:v>
                  </c:pt>
                  <c:pt idx="65">
                    <c:v>T2</c:v>
                  </c:pt>
                  <c:pt idx="66">
                    <c:v>T3</c:v>
                  </c:pt>
                  <c:pt idx="67">
                    <c:v>T4</c:v>
                  </c:pt>
                  <c:pt idx="68">
                    <c:v>T1</c:v>
                  </c:pt>
                  <c:pt idx="69">
                    <c:v>T2</c:v>
                  </c:pt>
                  <c:pt idx="70">
                    <c:v>T3</c:v>
                  </c:pt>
                  <c:pt idx="71">
                    <c:v>T4</c:v>
                  </c:pt>
                  <c:pt idx="72">
                    <c:v>T1</c:v>
                  </c:pt>
                  <c:pt idx="73">
                    <c:v>T2</c:v>
                  </c:pt>
                  <c:pt idx="74">
                    <c:v>T3</c:v>
                  </c:pt>
                  <c:pt idx="75">
                    <c:v>T4</c:v>
                  </c:pt>
                </c:lvl>
                <c:lvl>
                  <c:pt idx="0">
                    <c:v>2014</c:v>
                  </c:pt>
                  <c:pt idx="4">
                    <c:v>2015</c:v>
                  </c:pt>
                  <c:pt idx="8">
                    <c:v>2016</c:v>
                  </c:pt>
                  <c:pt idx="12">
                    <c:v>2017</c:v>
                  </c:pt>
                  <c:pt idx="16">
                    <c:v>2018</c:v>
                  </c:pt>
                  <c:pt idx="20">
                    <c:v>2019</c:v>
                  </c:pt>
                  <c:pt idx="24">
                    <c:v>2020</c:v>
                  </c:pt>
                  <c:pt idx="28">
                    <c:v>2021</c:v>
                  </c:pt>
                  <c:pt idx="32">
                    <c:v>2022</c:v>
                  </c:pt>
                  <c:pt idx="36">
                    <c:v>2023</c:v>
                  </c:pt>
                  <c:pt idx="40">
                    <c:v>2024</c:v>
                  </c:pt>
                  <c:pt idx="44">
                    <c:v>2025</c:v>
                  </c:pt>
                  <c:pt idx="48">
                    <c:v>2026</c:v>
                  </c:pt>
                  <c:pt idx="52">
                    <c:v>2027</c:v>
                  </c:pt>
                  <c:pt idx="56">
                    <c:v>2028</c:v>
                  </c:pt>
                  <c:pt idx="60">
                    <c:v>2029</c:v>
                  </c:pt>
                  <c:pt idx="64">
                    <c:v>2030</c:v>
                  </c:pt>
                  <c:pt idx="68">
                    <c:v>2031</c:v>
                  </c:pt>
                  <c:pt idx="72">
                    <c:v>2032</c:v>
                  </c:pt>
                </c:lvl>
              </c:multiLvlStrCache>
            </c:multiLvlStrRef>
          </c:cat>
          <c:val>
            <c:numRef>
              <c:f>dep83_trim!$BG$83:$BG$126</c:f>
              <c:numCache>
                <c:formatCode>#\ ##0.0</c:formatCode>
                <c:ptCount val="44"/>
                <c:pt idx="0">
                  <c:v>1.4392080196331314</c:v>
                </c:pt>
                <c:pt idx="1">
                  <c:v>1.6033132406610084</c:v>
                </c:pt>
                <c:pt idx="2">
                  <c:v>1.7233029300185665</c:v>
                </c:pt>
                <c:pt idx="3">
                  <c:v>1.5076373735369852</c:v>
                </c:pt>
                <c:pt idx="4">
                  <c:v>2.290404533906587</c:v>
                </c:pt>
                <c:pt idx="5">
                  <c:v>2.7664208475029595</c:v>
                </c:pt>
                <c:pt idx="6">
                  <c:v>0.48707938278491625</c:v>
                </c:pt>
                <c:pt idx="7">
                  <c:v>1.1396433064456257</c:v>
                </c:pt>
                <c:pt idx="8">
                  <c:v>0.26340820955585986</c:v>
                </c:pt>
                <c:pt idx="9">
                  <c:v>-0.28460920966212333</c:v>
                </c:pt>
                <c:pt idx="10">
                  <c:v>1.0209309133489386</c:v>
                </c:pt>
                <c:pt idx="11">
                  <c:v>0.18111348571014929</c:v>
                </c:pt>
                <c:pt idx="12">
                  <c:v>1.2401923563654771</c:v>
                </c:pt>
                <c:pt idx="13">
                  <c:v>0.70357142857142563</c:v>
                </c:pt>
                <c:pt idx="14">
                  <c:v>0.87243323757846269</c:v>
                </c:pt>
                <c:pt idx="15">
                  <c:v>0.86488767007699696</c:v>
                </c:pt>
                <c:pt idx="16">
                  <c:v>0.11154100874899431</c:v>
                </c:pt>
                <c:pt idx="17">
                  <c:v>0.64064621705370861</c:v>
                </c:pt>
                <c:pt idx="18">
                  <c:v>0.11416709911780121</c:v>
                </c:pt>
                <c:pt idx="19">
                  <c:v>-9.6758587324619061E-2</c:v>
                </c:pt>
                <c:pt idx="20">
                  <c:v>-0.14527845036319542</c:v>
                </c:pt>
                <c:pt idx="21">
                  <c:v>-1.219343217403368</c:v>
                </c:pt>
                <c:pt idx="22">
                  <c:v>-1.560527423201008</c:v>
                </c:pt>
                <c:pt idx="23">
                  <c:v>-1.5710163513946829</c:v>
                </c:pt>
                <c:pt idx="24">
                  <c:v>-1.0821570756424204</c:v>
                </c:pt>
                <c:pt idx="25">
                  <c:v>9.9703633236983826</c:v>
                </c:pt>
                <c:pt idx="26">
                  <c:v>-3.2605802501996295</c:v>
                </c:pt>
                <c:pt idx="27">
                  <c:v>-3.1400467739716609</c:v>
                </c:pt>
                <c:pt idx="28">
                  <c:v>-0.29471292120868409</c:v>
                </c:pt>
                <c:pt idx="29">
                  <c:v>0.47364672364671456</c:v>
                </c:pt>
                <c:pt idx="30">
                  <c:v>-3.8422004040690405</c:v>
                </c:pt>
                <c:pt idx="31">
                  <c:v>-3.2142725496701052</c:v>
                </c:pt>
                <c:pt idx="32">
                  <c:v>-3.1153597136001743</c:v>
                </c:pt>
                <c:pt idx="33">
                  <c:v>-2.0008648138684748</c:v>
                </c:pt>
                <c:pt idx="34">
                  <c:v>0.29281989570797418</c:v>
                </c:pt>
                <c:pt idx="35">
                  <c:v>0.29996400431948622</c:v>
                </c:pt>
                <c:pt idx="36">
                  <c:v>-0.18741526437513478</c:v>
                </c:pt>
                <c:pt idx="37">
                  <c:v>-0.56330150613239649</c:v>
                </c:pt>
                <c:pt idx="38">
                  <c:v>0.28123744475692103</c:v>
                </c:pt>
                <c:pt idx="39">
                  <c:v>1.5905448717948634</c:v>
                </c:pt>
                <c:pt idx="40">
                  <c:v>-0.53634104980873065</c:v>
                </c:pt>
                <c:pt idx="41">
                  <c:v>-1.4789262915824053</c:v>
                </c:pt>
                <c:pt idx="42">
                  <c:v>0.65598840952993953</c:v>
                </c:pt>
                <c:pt idx="43">
                  <c:v>2.6268441885570315</c:v>
                </c:pt>
              </c:numCache>
            </c:numRef>
          </c:val>
          <c:extLst>
            <c:ext xmlns:c16="http://schemas.microsoft.com/office/drawing/2014/chart" uri="{C3380CC4-5D6E-409C-BE32-E72D297353CC}">
              <c16:uniqueId val="{00000000-53C0-45B9-BDD0-D0E7D1137391}"/>
            </c:ext>
          </c:extLst>
        </c:ser>
        <c:dLbls>
          <c:showLegendKey val="0"/>
          <c:showVal val="0"/>
          <c:showCatName val="0"/>
          <c:showSerName val="0"/>
          <c:showPercent val="0"/>
          <c:showBubbleSize val="0"/>
        </c:dLbls>
        <c:gapWidth val="150"/>
        <c:overlap val="100"/>
        <c:axId val="151953408"/>
        <c:axId val="151954944"/>
      </c:barChart>
      <c:catAx>
        <c:axId val="15195340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51954944"/>
        <c:crosses val="autoZero"/>
        <c:auto val="0"/>
        <c:lblAlgn val="ctr"/>
        <c:lblOffset val="100"/>
        <c:tickLblSkip val="1"/>
        <c:tickMarkSkip val="1"/>
        <c:noMultiLvlLbl val="0"/>
      </c:catAx>
      <c:valAx>
        <c:axId val="151954944"/>
        <c:scaling>
          <c:orientation val="minMax"/>
          <c:max val="12"/>
          <c:min val="-4"/>
        </c:scaling>
        <c:delete val="0"/>
        <c:axPos val="l"/>
        <c:majorGridlines>
          <c:spPr>
            <a:ln>
              <a:prstDash val="sysDash"/>
            </a:ln>
          </c:spPr>
        </c:majorGridlines>
        <c:numFmt formatCode="[Blue][&lt;0]\-&quot;&quot;0&quot;&quot;;[Red][&gt;0]\+&quot;&quot;0&quot;&quot;;0" sourceLinked="0"/>
        <c:majorTickMark val="out"/>
        <c:minorTickMark val="none"/>
        <c:tickLblPos val="nextTo"/>
        <c:crossAx val="151953408"/>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634925843850357"/>
        </c:manualLayout>
      </c:layout>
      <c:barChart>
        <c:barDir val="col"/>
        <c:grouping val="stacked"/>
        <c:varyColors val="0"/>
        <c:ser>
          <c:idx val="1"/>
          <c:order val="0"/>
          <c:spPr>
            <a:solidFill>
              <a:srgbClr val="00B0F0"/>
            </a:solidFill>
            <a:ln w="28575">
              <a:noFill/>
              <a:prstDash val="solid"/>
            </a:ln>
          </c:spPr>
          <c:invertIfNegative val="0"/>
          <c:cat>
            <c:strRef>
              <c:f>'GRAPHIQUES ANN (données)'!$B$3:$B$13</c:f>
              <c:strCache>
                <c:ptCount val="11"/>
                <c:pt idx="0">
                  <c:v>T4 2014</c:v>
                </c:pt>
                <c:pt idx="1">
                  <c:v>T4 2015</c:v>
                </c:pt>
                <c:pt idx="2">
                  <c:v>T4 2016</c:v>
                </c:pt>
                <c:pt idx="3">
                  <c:v>T4 2017</c:v>
                </c:pt>
                <c:pt idx="4">
                  <c:v>T4 2018</c:v>
                </c:pt>
                <c:pt idx="5">
                  <c:v>T4 2019</c:v>
                </c:pt>
                <c:pt idx="6">
                  <c:v>T4 2020</c:v>
                </c:pt>
                <c:pt idx="7">
                  <c:v>T4 2021</c:v>
                </c:pt>
                <c:pt idx="8">
                  <c:v>T4 2022</c:v>
                </c:pt>
                <c:pt idx="9">
                  <c:v>T4 2023</c:v>
                </c:pt>
                <c:pt idx="10">
                  <c:v>T4 2024</c:v>
                </c:pt>
              </c:strCache>
            </c:strRef>
          </c:cat>
          <c:val>
            <c:numRef>
              <c:f>'GRAPHIQUES ANN (données)'!$H$3:$H$13</c:f>
              <c:numCache>
                <c:formatCode>0.0</c:formatCode>
                <c:ptCount val="11"/>
                <c:pt idx="0">
                  <c:v>6.4223617985940562</c:v>
                </c:pt>
                <c:pt idx="1">
                  <c:v>6.8360367402775069</c:v>
                </c:pt>
                <c:pt idx="2">
                  <c:v>1.1816784956464543</c:v>
                </c:pt>
                <c:pt idx="3">
                  <c:v>3.7314242325631852</c:v>
                </c:pt>
                <c:pt idx="4">
                  <c:v>0.77033009167277733</c:v>
                </c:pt>
                <c:pt idx="5">
                  <c:v>-4.4275337253545484</c:v>
                </c:pt>
                <c:pt idx="6">
                  <c:v>1.9290626131017063</c:v>
                </c:pt>
                <c:pt idx="7">
                  <c:v>-6.7677449135390528</c:v>
                </c:pt>
                <c:pt idx="8">
                  <c:v>-4.490231176448189</c:v>
                </c:pt>
                <c:pt idx="9">
                  <c:v>1.1125289098014246</c:v>
                </c:pt>
                <c:pt idx="10">
                  <c:v>1.2264857830184939</c:v>
                </c:pt>
              </c:numCache>
            </c:numRef>
          </c:val>
          <c:extLst>
            <c:ext xmlns:c16="http://schemas.microsoft.com/office/drawing/2014/chart" uri="{C3380CC4-5D6E-409C-BE32-E72D297353CC}">
              <c16:uniqueId val="{00000000-CD9B-4AF1-ADD9-7350BB342764}"/>
            </c:ext>
          </c:extLst>
        </c:ser>
        <c:dLbls>
          <c:showLegendKey val="0"/>
          <c:showVal val="0"/>
          <c:showCatName val="0"/>
          <c:showSerName val="0"/>
          <c:showPercent val="0"/>
          <c:showBubbleSize val="0"/>
        </c:dLbls>
        <c:gapWidth val="150"/>
        <c:overlap val="100"/>
        <c:axId val="173239680"/>
        <c:axId val="173245568"/>
      </c:barChart>
      <c:catAx>
        <c:axId val="17323968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crossAx val="173245568"/>
        <c:crosses val="autoZero"/>
        <c:auto val="0"/>
        <c:lblAlgn val="ctr"/>
        <c:lblOffset val="100"/>
        <c:tickLblSkip val="1"/>
        <c:tickMarkSkip val="1"/>
        <c:noMultiLvlLbl val="0"/>
      </c:catAx>
      <c:valAx>
        <c:axId val="173245568"/>
        <c:scaling>
          <c:orientation val="minMax"/>
          <c:max val="8"/>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3239680"/>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0.95403</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60039"/>
          <a:ext cx="7362791" cy="4926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0.85026</cdr:y>
    </cdr:from>
    <cdr:to>
      <cdr:x>1</cdr:x>
      <cdr:y>0.95349</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57462"/>
          <a:ext cx="7362791" cy="49263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a:effectLst/>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0.82788</cdr:y>
    </cdr:from>
    <cdr:to>
      <cdr:x>1</cdr:x>
      <cdr:y>0.96391</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50664"/>
          <a:ext cx="7362791"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a:effectLst/>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dirty="0"/>
            <a:t>Evolution trimestrielle du nombre moyen</a:t>
          </a:r>
          <a:r>
            <a:rPr lang="fr-FR" sz="1500" baseline="0" dirty="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dirty="0"/>
            <a:t>par ancienneté d'inscription, dans le Var</a:t>
          </a:r>
          <a:endParaRPr lang="fr-FR" sz="1500" dirty="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dirty="0">
              <a:effectLst/>
              <a:latin typeface="+mn-lt"/>
              <a:ea typeface="+mn-ea"/>
              <a:cs typeface="+mn-cs"/>
            </a:rPr>
            <a:t>(données CVS-CJO, en %)</a:t>
          </a:r>
          <a:endParaRPr lang="fr-FR" sz="1400" dirty="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b="1" dirty="0"/>
        </a:p>
      </cdr:txBody>
    </cdr:sp>
  </cdr:relSizeAnchor>
  <cdr:relSizeAnchor xmlns:cdr="http://schemas.openxmlformats.org/drawingml/2006/chartDrawing">
    <cdr:from>
      <cdr:x>0.01904</cdr:x>
      <cdr:y>0.8508</cdr:y>
    </cdr:from>
    <cdr:to>
      <cdr:x>1</cdr:x>
      <cdr:y>0.92366</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24974"/>
          <a:ext cx="7362791" cy="3361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0.82788</cdr:y>
    </cdr:from>
    <cdr:to>
      <cdr:x>1</cdr:x>
      <cdr:y>0.96391</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3950664"/>
          <a:ext cx="7362791"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a:effectLst/>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dirty="0">
              <a:effectLst/>
              <a:latin typeface="+mn-lt"/>
              <a:ea typeface="+mn-ea"/>
              <a:cs typeface="+mn-cs"/>
            </a:rPr>
            <a:t>* Pour le RSA et la PA, la notion de bénéficiaires renvoie à celle de foyer et non d’individu. </a:t>
          </a:r>
          <a:r>
            <a:rPr lang="fr-FR" sz="1000" b="0" i="0">
              <a:effectLst/>
              <a:latin typeface="+mn-lt"/>
              <a:ea typeface="+mn-ea"/>
              <a:cs typeface="+mn-cs"/>
            </a:rPr>
            <a:t>Pour l’ASS, elle renvoie à l’individu qui perçoit l’allocation.</a:t>
          </a:r>
          <a:endParaRPr lang="fr-FR" sz="1000">
            <a:effectLst/>
          </a:endParaRPr>
        </a:p>
        <a:p xmlns:a="http://schemas.openxmlformats.org/drawingml/2006/main">
          <a:pPr eaLnBrk="1" fontAlgn="auto" latinLnBrk="0" hangingPunct="1"/>
          <a:r>
            <a:rPr lang="fr-FR" sz="1000" b="0" i="0" dirty="0">
              <a:effectLst/>
              <a:latin typeface="+mn-lt"/>
              <a:ea typeface="+mn-ea"/>
              <a:cs typeface="+mn-cs"/>
            </a:rPr>
            <a:t>** Données à fin novembre</a:t>
          </a:r>
          <a:endParaRPr lang="fr-FR" sz="1000" dirty="0">
            <a:effectLst/>
          </a:endParaRPr>
        </a:p>
        <a:p xmlns:a="http://schemas.openxmlformats.org/drawingml/2006/main">
          <a:pPr eaLnBrk="1" fontAlgn="auto" latinLnBrk="0" hangingPunct="1"/>
          <a:r>
            <a:rPr lang="fr-FR" sz="1000" b="1" i="0" dirty="0">
              <a:effectLst/>
              <a:latin typeface="+mn-lt"/>
              <a:ea typeface="+mn-ea"/>
              <a:cs typeface="+mn-cs"/>
            </a:rPr>
            <a:t>Note : </a:t>
          </a:r>
          <a:r>
            <a:rPr lang="fr-FR" sz="1000" i="0" dirty="0">
              <a:effectLst/>
              <a:latin typeface="+mn-lt"/>
              <a:ea typeface="+mn-ea"/>
              <a:cs typeface="+mn-cs"/>
            </a:rPr>
            <a:t>données provisoires</a:t>
          </a:r>
        </a:p>
        <a:p xmlns:a="http://schemas.openxmlformats.org/drawingml/2006/main">
          <a:pPr eaLnBrk="1" fontAlgn="auto" latinLnBrk="0" hangingPunct="1"/>
          <a:r>
            <a:rPr lang="fr-FR" sz="1000" b="1" i="1" dirty="0">
              <a:effectLst/>
              <a:latin typeface="+mn-lt"/>
              <a:ea typeface="+mn-ea"/>
              <a:cs typeface="+mn-cs"/>
            </a:rPr>
            <a:t>Sources : </a:t>
          </a:r>
          <a:r>
            <a:rPr lang="fr-FR" sz="1000" i="1" dirty="0" err="1">
              <a:effectLst/>
              <a:latin typeface="+mn-lt"/>
              <a:ea typeface="+mn-ea"/>
              <a:cs typeface="+mn-cs"/>
            </a:rPr>
            <a:t>Cnaf</a:t>
          </a:r>
          <a:r>
            <a:rPr lang="fr-FR" sz="1000" i="1" dirty="0">
              <a:effectLst/>
              <a:latin typeface="+mn-lt"/>
              <a:ea typeface="+mn-ea"/>
              <a:cs typeface="+mn-cs"/>
            </a:rPr>
            <a:t>, </a:t>
          </a:r>
          <a:r>
            <a:rPr lang="fr-FR" sz="1000" i="1" dirty="0" err="1">
              <a:effectLst/>
              <a:latin typeface="+mn-lt"/>
              <a:ea typeface="+mn-ea"/>
              <a:cs typeface="+mn-cs"/>
            </a:rPr>
            <a:t>Allstat</a:t>
          </a:r>
          <a:r>
            <a:rPr lang="fr-FR" sz="1000" i="1" dirty="0">
              <a:effectLst/>
              <a:latin typeface="+mn-lt"/>
              <a:ea typeface="+mn-ea"/>
              <a:cs typeface="+mn-cs"/>
            </a:rPr>
            <a:t> FR6 et FR2 ; MSA ;  France Travail, FNA - </a:t>
          </a:r>
          <a:r>
            <a:rPr lang="fr-FR" sz="1000" b="1" i="1" dirty="0">
              <a:effectLst/>
              <a:latin typeface="+mn-lt"/>
              <a:ea typeface="+mn-ea"/>
              <a:cs typeface="+mn-cs"/>
            </a:rPr>
            <a:t>Traitements : </a:t>
          </a:r>
          <a:r>
            <a:rPr lang="fr-FR" sz="1000" i="1" dirty="0">
              <a:effectLst/>
              <a:latin typeface="+mn-lt"/>
              <a:ea typeface="+mn-ea"/>
              <a:cs typeface="+mn-cs"/>
            </a:rPr>
            <a:t>Drees</a:t>
          </a:r>
          <a:endParaRPr lang="fr-FR" sz="1000" dirty="0">
            <a:effectLst/>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0.02592</cdr:x>
      <cdr:y>0.90134</cdr:y>
    </cdr:from>
    <cdr:to>
      <cdr:x>0.89902</cdr:x>
      <cdr:y>0.98028</cdr:y>
    </cdr:to>
    <cdr:sp macro="" textlink="">
      <cdr:nvSpPr>
        <cdr:cNvPr id="2" name="Text Box 1">
          <a:extLst xmlns:a="http://schemas.openxmlformats.org/drawingml/2006/main">
            <a:ext uri="{FF2B5EF4-FFF2-40B4-BE49-F238E27FC236}">
              <a16:creationId xmlns:a16="http://schemas.microsoft.com/office/drawing/2014/main" id="{7E4BD3CD-C52D-50EC-A772-6E89A58BAE0E}"/>
            </a:ext>
          </a:extLst>
        </cdr:cNvPr>
        <cdr:cNvSpPr txBox="1">
          <a:spLocks xmlns:a="http://schemas.openxmlformats.org/drawingml/2006/main" noChangeArrowheads="1"/>
        </cdr:cNvSpPr>
      </cdr:nvSpPr>
      <cdr:spPr bwMode="auto">
        <a:xfrm xmlns:a="http://schemas.openxmlformats.org/drawingml/2006/main">
          <a:off x="184150" y="4060825"/>
          <a:ext cx="6203955" cy="355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dirty="0">
              <a:solidFill>
                <a:srgbClr val="000000"/>
              </a:solidFill>
              <a:latin typeface="+mn-lt"/>
            </a:rPr>
            <a:t>Champ</a:t>
          </a:r>
          <a:r>
            <a:rPr lang="fr-FR" sz="1200" b="0" i="0" u="none" strike="noStrike" baseline="0" dirty="0">
              <a:solidFill>
                <a:srgbClr val="000000"/>
              </a:solidFill>
              <a:latin typeface="+mn-lt"/>
            </a:rPr>
            <a:t> : ensemble des activités marchandes hors agriculture</a:t>
          </a:r>
        </a:p>
        <a:p xmlns:a="http://schemas.openxmlformats.org/drawingml/2006/main">
          <a:pPr algn="l" rtl="0">
            <a:defRPr sz="1000"/>
          </a:pPr>
          <a:r>
            <a:rPr lang="fr-FR" sz="1200" b="1" i="1" u="none" strike="noStrike" baseline="0" dirty="0">
              <a:solidFill>
                <a:srgbClr val="000000"/>
              </a:solidFill>
              <a:latin typeface="+mn-lt"/>
            </a:rPr>
            <a:t>Source</a:t>
          </a:r>
          <a:r>
            <a:rPr lang="fr-FR" sz="1200" b="0" i="1" u="none" strike="noStrike" baseline="0" dirty="0">
              <a:solidFill>
                <a:srgbClr val="000000"/>
              </a:solidFill>
              <a:latin typeface="+mn-lt"/>
            </a:rPr>
            <a:t> : Insee, SIDE (Système d'information sur la démographie d'entreprises)</a:t>
          </a:r>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0.88029</cdr:y>
    </cdr:from>
    <cdr:to>
      <cdr:x>1</cdr:x>
      <cdr:y>1</cdr:y>
    </cdr:to>
    <cdr:sp macro="" textlink="">
      <cdr:nvSpPr>
        <cdr:cNvPr id="3" name="Text Box 1">
          <a:extLst xmlns:a="http://schemas.openxmlformats.org/drawingml/2006/main">
            <a:ext uri="{FF2B5EF4-FFF2-40B4-BE49-F238E27FC236}">
              <a16:creationId xmlns:a16="http://schemas.microsoft.com/office/drawing/2014/main" id="{DA88C067-CF1C-7E00-BE62-B413ECD558F2}"/>
            </a:ext>
          </a:extLst>
        </cdr:cNvPr>
        <cdr:cNvSpPr txBox="1">
          <a:spLocks xmlns:a="http://schemas.openxmlformats.org/drawingml/2006/main" noChangeArrowheads="1"/>
        </cdr:cNvSpPr>
      </cdr:nvSpPr>
      <cdr:spPr bwMode="auto">
        <a:xfrm xmlns:a="http://schemas.openxmlformats.org/drawingml/2006/main">
          <a:off x="0" y="3831074"/>
          <a:ext cx="6124576" cy="5209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a:solidFill>
                <a:srgbClr val="000000"/>
              </a:solidFill>
              <a:latin typeface="Calibri"/>
            </a:rPr>
            <a:t>Note</a:t>
          </a:r>
          <a:r>
            <a:rPr lang="fr-FR" sz="1200" b="0" i="0" u="none" strike="noStrike" baseline="0">
              <a:solidFill>
                <a:srgbClr val="000000"/>
              </a:solidFill>
              <a:latin typeface="Calibri"/>
            </a:rPr>
            <a:t> : données en date de jugement. Chaque point représente l'évolution du cumul des quatre derniers trimestres.</a:t>
          </a:r>
        </a:p>
        <a:p xmlns:a="http://schemas.openxmlformats.org/drawingml/2006/main">
          <a:pPr algn="l" rtl="0">
            <a:defRPr sz="1000"/>
          </a:pPr>
          <a:r>
            <a:rPr lang="fr-FR" sz="1200" b="1" i="1" u="none" strike="noStrike" baseline="0">
              <a:solidFill>
                <a:srgbClr val="000000"/>
              </a:solidFill>
              <a:latin typeface="Calibri"/>
            </a:rPr>
            <a:t>Source</a:t>
          </a:r>
          <a:r>
            <a:rPr lang="fr-FR" sz="1200" b="0" i="1" u="none" strike="noStrike" baseline="0">
              <a:solidFill>
                <a:srgbClr val="000000"/>
              </a:solidFill>
              <a:latin typeface="Calibri"/>
            </a:rPr>
            <a:t> : Banque de France, Fiben</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2014)</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0.09145</cdr:x>
      <cdr:y>0</cdr:y>
    </cdr:from>
    <cdr:to>
      <cdr:x>0.92871</cdr:x>
      <cdr:y>0.1958</cdr:y>
    </cdr:to>
    <cdr:sp macro="" textlink="">
      <cdr:nvSpPr>
        <cdr:cNvPr id="2" name="ZoneTexte 1"/>
        <cdr:cNvSpPr txBox="1"/>
      </cdr:nvSpPr>
      <cdr:spPr>
        <a:xfrm xmlns:a="http://schemas.openxmlformats.org/drawingml/2006/main">
          <a:off x="645439"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T3 2024 et le T4 2024)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cdr:x>
      <cdr:y>0.81918</cdr:y>
    </cdr:from>
    <cdr:to>
      <cdr:x>0.99975</cdr:x>
      <cdr:y>0.98507</cdr:y>
    </cdr:to>
    <cdr:sp macro="" textlink="">
      <cdr:nvSpPr>
        <cdr:cNvPr id="3" name="ZoneTexte 1"/>
        <cdr:cNvSpPr txBox="1"/>
      </cdr:nvSpPr>
      <cdr:spPr>
        <a:xfrm xmlns:a="http://schemas.openxmlformats.org/drawingml/2006/main">
          <a:off x="0" y="3028950"/>
          <a:ext cx="7915274" cy="620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900" b="1" i="0" baseline="0" dirty="0">
              <a:effectLst/>
              <a:latin typeface="+mn-lt"/>
              <a:ea typeface="+mn-ea"/>
              <a:cs typeface="+mn-cs"/>
            </a:rPr>
            <a:t>Note</a:t>
          </a:r>
          <a:r>
            <a:rPr lang="fr-FR" sz="900" b="0" i="0" baseline="0" dirty="0">
              <a:effectLst/>
              <a:latin typeface="+mn-lt"/>
              <a:ea typeface="+mn-ea"/>
              <a:cs typeface="+mn-cs"/>
            </a:rPr>
            <a:t> : données provisoires</a:t>
          </a:r>
        </a:p>
        <a:p xmlns:a="http://schemas.openxmlformats.org/drawingml/2006/main">
          <a:pPr rtl="0"/>
          <a:r>
            <a:rPr lang="fr-FR" sz="900" b="1" i="0" baseline="0" dirty="0">
              <a:effectLst/>
              <a:latin typeface="+mn-lt"/>
              <a:ea typeface="+mn-ea"/>
              <a:cs typeface="+mn-cs"/>
            </a:rPr>
            <a:t>Lecture : </a:t>
          </a:r>
          <a:r>
            <a:rPr lang="fr-FR" sz="900" b="0" i="0" baseline="0" dirty="0">
              <a:effectLst/>
              <a:latin typeface="+mn-lt"/>
              <a:ea typeface="+mn-ea"/>
              <a:cs typeface="+mn-cs"/>
            </a:rPr>
            <a:t>11 900 contrats d'apprentissage ont commencé entre janvier et décembre 2024 dans le Var . Fin décembre 2024, le département  compte 12 900 bénéficiaires de contrats d'apprentissage.</a:t>
          </a:r>
          <a:endParaRPr lang="fr-FR" sz="900" dirty="0">
            <a:effectLst/>
          </a:endParaRPr>
        </a:p>
        <a:p xmlns:a="http://schemas.openxmlformats.org/drawingml/2006/main">
          <a:pPr rtl="0"/>
          <a:r>
            <a:rPr lang="fr-FR" sz="900" b="1" i="1" baseline="0" dirty="0">
              <a:effectLst/>
              <a:latin typeface="+mn-lt"/>
              <a:ea typeface="+mn-ea"/>
              <a:cs typeface="+mn-cs"/>
            </a:rPr>
            <a:t>Source : </a:t>
          </a:r>
          <a:r>
            <a:rPr lang="fr-FR" sz="900" b="0" i="1" baseline="0" dirty="0">
              <a:effectLst/>
              <a:latin typeface="+mn-lt"/>
              <a:ea typeface="+mn-ea"/>
              <a:cs typeface="+mn-cs"/>
            </a:rPr>
            <a:t>Système d’information sur l’apprentissage de la Dares - </a:t>
          </a:r>
          <a:r>
            <a:rPr lang="fr-FR" sz="900" b="1" i="1" baseline="0" dirty="0">
              <a:effectLst/>
              <a:latin typeface="+mn-lt"/>
              <a:ea typeface="+mn-ea"/>
              <a:cs typeface="+mn-cs"/>
            </a:rPr>
            <a:t>Traitements</a:t>
          </a:r>
          <a:r>
            <a:rPr lang="fr-FR" sz="900" b="0" i="1" baseline="0" dirty="0">
              <a:effectLst/>
              <a:latin typeface="+mn-lt"/>
              <a:ea typeface="+mn-ea"/>
              <a:cs typeface="+mn-cs"/>
            </a:rPr>
            <a:t> : 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dirty="0"/>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0.84</cdr:y>
    </cdr:from>
    <cdr:to>
      <cdr:x>0</cdr:x>
      <cdr:y>0.84024</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0.09091</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T4 2024</a:t>
          </a:r>
          <a:endParaRPr lang="fr-FR" sz="1100"/>
        </a:p>
      </cdr:txBody>
    </cdr:sp>
  </cdr:relSizeAnchor>
  <cdr:relSizeAnchor xmlns:cdr="http://schemas.openxmlformats.org/drawingml/2006/chartDrawing">
    <cdr:from>
      <cdr:x>0</cdr:x>
      <cdr:y>0.82202</cdr:y>
    </cdr:from>
    <cdr:to>
      <cdr:x>1</cdr:x>
      <cdr:y>0.98878</cdr:y>
    </cdr:to>
    <cdr:sp macro="" textlink="">
      <cdr:nvSpPr>
        <cdr:cNvPr id="2" name="Text Box 1"/>
        <cdr:cNvSpPr txBox="1">
          <a:spLocks xmlns:a="http://schemas.openxmlformats.org/drawingml/2006/main" noChangeArrowheads="1"/>
        </cdr:cNvSpPr>
      </cdr:nvSpPr>
      <cdr:spPr bwMode="auto">
        <a:xfrm xmlns:a="http://schemas.openxmlformats.org/drawingml/2006/main">
          <a:off x="0" y="3771153"/>
          <a:ext cx="6924675" cy="7650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i="0" baseline="0">
              <a:effectLst/>
              <a:latin typeface="+mn-lt"/>
              <a:ea typeface="+mn-ea"/>
              <a:cs typeface="+mn-cs"/>
            </a:rPr>
            <a:t>* Pour évaluer la comparabilité avec le Var, les critères retenus sont le nombre total d'emplois (salariés et non salariés) du département, ainsi que le poids du secteur du tertiaire non marchand dans l'emploi total </a:t>
          </a:r>
          <a:endParaRPr lang="fr-FR" sz="1000">
            <a:effectLst/>
          </a:endParaRP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i="1">
            <a:effectLst/>
          </a:endParaRPr>
        </a:p>
      </cdr:txBody>
    </cdr:sp>
  </cdr:relSizeAnchor>
  <cdr:relSizeAnchor xmlns:cdr="http://schemas.openxmlformats.org/drawingml/2006/chartDrawing">
    <cdr:from>
      <cdr:x>0.13384</cdr:x>
      <cdr:y>0.18515</cdr:y>
    </cdr:from>
    <cdr:to>
      <cdr:x>0.45992</cdr:x>
      <cdr:y>0.32658</cdr:y>
    </cdr:to>
    <cdr:sp macro="" textlink="">
      <cdr:nvSpPr>
        <cdr:cNvPr id="7" name="ZoneTexte 17"/>
        <cdr:cNvSpPr txBox="1"/>
      </cdr:nvSpPr>
      <cdr:spPr>
        <a:xfrm xmlns:a="http://schemas.openxmlformats.org/drawingml/2006/main">
          <a:off x="1004586" y="883521"/>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a:solidFill>
                <a:srgbClr val="FF0000"/>
              </a:solidFill>
            </a:rPr>
            <a:t>85 600 demandeurs d’emploi catégories A,B,C en moyenne </a:t>
          </a:r>
        </a:p>
        <a:p xmlns:a="http://schemas.openxmlformats.org/drawingml/2006/main">
          <a:pPr algn="ctr"/>
          <a:r>
            <a:rPr lang="fr-FR" sz="1400" b="1" dirty="0">
              <a:solidFill>
                <a:srgbClr val="FF0000"/>
              </a:solidFill>
            </a:rPr>
            <a:t>au T4 2024</a:t>
          </a:r>
        </a:p>
        <a:p xmlns:a="http://schemas.openxmlformats.org/drawingml/2006/main">
          <a:pPr algn="ctr"/>
          <a:endParaRPr lang="fr-FR" sz="1400" b="1" dirty="0">
            <a:solidFill>
              <a:srgbClr val="FF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France Travail, Dares (STMT) - Calculs des CVS-CJO : Dares</a:t>
          </a:r>
          <a:endParaRPr lang="fr-FR" sz="1000">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25/03/2025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707522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20617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1065195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Tree>
    <p:extLst>
      <p:ext uri="{BB962C8B-B14F-4D97-AF65-F5344CB8AC3E}">
        <p14:creationId xmlns:p14="http://schemas.microsoft.com/office/powerpoint/2010/main" val="132075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19</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710233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21</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507991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22</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mars 2025</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mars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mars 2025</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mars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mars 2025</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mars 2025</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mars 2025</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mars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mars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mars 2025</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mars 2025</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4</a:t>
            </a:r>
            <a:r>
              <a:rPr lang="fr-FR" sz="5000" b="1" baseline="30000" dirty="0">
                <a:ln/>
                <a:solidFill>
                  <a:schemeClr val="accent1">
                    <a:lumMod val="75000"/>
                  </a:schemeClr>
                </a:solidFill>
              </a:rPr>
              <a:t>e</a:t>
            </a:r>
            <a:r>
              <a:rPr lang="fr-FR" sz="5000" b="1" dirty="0">
                <a:ln/>
                <a:solidFill>
                  <a:schemeClr val="accent1">
                    <a:lumMod val="75000"/>
                  </a:schemeClr>
                </a:solidFill>
              </a:rPr>
              <a:t> trimestre 2024</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11483"/>
            <a:ext cx="8674279" cy="954107"/>
          </a:xfrm>
          <a:prstGeom prst="rect">
            <a:avLst/>
          </a:prstGeom>
          <a:noFill/>
        </p:spPr>
        <p:txBody>
          <a:bodyPr wrap="square" rtlCol="0">
            <a:spAutoFit/>
          </a:bodyPr>
          <a:lstStyle/>
          <a:p>
            <a:pPr lvl="0"/>
            <a:r>
              <a:rPr lang="fr-FR" sz="2800" b="1" dirty="0">
                <a:solidFill>
                  <a:srgbClr val="4F81BD">
                    <a:lumMod val="75000"/>
                  </a:srgbClr>
                </a:solidFill>
              </a:rPr>
              <a:t>La demande d’emploi rebondit en fin d’année, après une élévation modérée au 3</a:t>
            </a:r>
            <a:r>
              <a:rPr lang="fr-FR" sz="2800" b="1" baseline="30000" dirty="0">
                <a:solidFill>
                  <a:srgbClr val="4F81BD">
                    <a:lumMod val="75000"/>
                  </a:srgbClr>
                </a:solidFill>
              </a:rPr>
              <a:t>e</a:t>
            </a:r>
            <a:r>
              <a:rPr lang="fr-FR" sz="2800" b="1" dirty="0">
                <a:solidFill>
                  <a:srgbClr val="4F81BD">
                    <a:lumMod val="75000"/>
                  </a:srgbClr>
                </a:solidFill>
              </a:rPr>
              <a:t> trimestre 2024</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graphicFrame>
        <p:nvGraphicFramePr>
          <p:cNvPr id="2" name="Graphique 1">
            <a:extLst>
              <a:ext uri="{FF2B5EF4-FFF2-40B4-BE49-F238E27FC236}">
                <a16:creationId xmlns:a16="http://schemas.microsoft.com/office/drawing/2014/main" id="{EE33FF77-B134-40BD-94BA-4A10D8C704D2}"/>
              </a:ext>
            </a:extLst>
          </p:cNvPr>
          <p:cNvGraphicFramePr>
            <a:graphicFrameLocks/>
          </p:cNvGraphicFramePr>
          <p:nvPr>
            <p:extLst>
              <p:ext uri="{D42A27DB-BD31-4B8C-83A1-F6EECF244321}">
                <p14:modId xmlns:p14="http://schemas.microsoft.com/office/powerpoint/2010/main" val="1224801095"/>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34860" y="289232"/>
            <a:ext cx="8674279" cy="523220"/>
          </a:xfrm>
          <a:prstGeom prst="rect">
            <a:avLst/>
          </a:prstGeom>
          <a:noFill/>
        </p:spPr>
        <p:txBody>
          <a:bodyPr wrap="square" rtlCol="0">
            <a:spAutoFit/>
          </a:bodyPr>
          <a:lstStyle/>
          <a:p>
            <a:pPr lvl="0"/>
            <a:r>
              <a:rPr lang="fr-FR" sz="2800" b="1" dirty="0">
                <a:solidFill>
                  <a:srgbClr val="4F81BD">
                    <a:lumMod val="75000"/>
                  </a:srgbClr>
                </a:solidFill>
              </a:rPr>
              <a:t>Sur un an, l’élévation est similaire à celle de 2023</a:t>
            </a:r>
            <a:endParaRPr lang="fr-FR" sz="2500" dirty="0">
              <a:solidFill>
                <a:schemeClr val="accent1">
                  <a:lumMod val="75000"/>
                </a:schemeClr>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graphicFrame>
        <p:nvGraphicFramePr>
          <p:cNvPr id="2" name="Graphique 1">
            <a:extLst>
              <a:ext uri="{FF2B5EF4-FFF2-40B4-BE49-F238E27FC236}">
                <a16:creationId xmlns:a16="http://schemas.microsoft.com/office/drawing/2014/main" id="{00000000-0008-0000-0900-000008000000}"/>
              </a:ext>
            </a:extLst>
          </p:cNvPr>
          <p:cNvGraphicFramePr>
            <a:graphicFrameLocks/>
          </p:cNvGraphicFramePr>
          <p:nvPr>
            <p:extLst>
              <p:ext uri="{D42A27DB-BD31-4B8C-83A1-F6EECF244321}">
                <p14:modId xmlns:p14="http://schemas.microsoft.com/office/powerpoint/2010/main" val="2560358795"/>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4532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1217" y="-55959"/>
            <a:ext cx="8861565" cy="954107"/>
          </a:xfrm>
          <a:prstGeom prst="rect">
            <a:avLst/>
          </a:prstGeom>
          <a:noFill/>
        </p:spPr>
        <p:txBody>
          <a:bodyPr wrap="square" rtlCol="0">
            <a:spAutoFit/>
          </a:bodyPr>
          <a:lstStyle/>
          <a:p>
            <a:r>
              <a:rPr lang="fr-FR" sz="2800" b="1" dirty="0">
                <a:solidFill>
                  <a:schemeClr val="accent1">
                    <a:lumMod val="75000"/>
                  </a:schemeClr>
                </a:solidFill>
              </a:rPr>
              <a:t>Les hommes et les femmes sont concernés de la </a:t>
            </a:r>
            <a:r>
              <a:rPr lang="fr-FR" sz="2800" b="1">
                <a:solidFill>
                  <a:schemeClr val="accent1">
                    <a:lumMod val="75000"/>
                  </a:schemeClr>
                </a:solidFill>
              </a:rPr>
              <a:t>même façon par </a:t>
            </a:r>
            <a:r>
              <a:rPr lang="fr-FR" sz="2800" b="1" dirty="0">
                <a:solidFill>
                  <a:schemeClr val="accent1">
                    <a:lumMod val="75000"/>
                  </a:schemeClr>
                </a:solidFill>
              </a:rPr>
              <a:t>le rebond trimestriel</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a:extLst>
              <a:ext uri="{FF2B5EF4-FFF2-40B4-BE49-F238E27FC236}">
                <a16:creationId xmlns:a16="http://schemas.microsoft.com/office/drawing/2014/main" id="{6A19BA0E-08E4-4C67-B0A6-E62B41E92979}"/>
              </a:ext>
            </a:extLst>
          </p:cNvPr>
          <p:cNvGraphicFramePr>
            <a:graphicFrameLocks/>
          </p:cNvGraphicFramePr>
          <p:nvPr>
            <p:extLst>
              <p:ext uri="{D42A27DB-BD31-4B8C-83A1-F6EECF244321}">
                <p14:modId xmlns:p14="http://schemas.microsoft.com/office/powerpoint/2010/main" val="3961748476"/>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16461"/>
            <a:ext cx="8861565" cy="954107"/>
          </a:xfrm>
          <a:prstGeom prst="rect">
            <a:avLst/>
          </a:prstGeom>
          <a:noFill/>
        </p:spPr>
        <p:txBody>
          <a:bodyPr wrap="square" rtlCol="0">
            <a:spAutoFit/>
          </a:bodyPr>
          <a:lstStyle/>
          <a:p>
            <a:r>
              <a:rPr lang="fr-FR" sz="2800" b="1" dirty="0">
                <a:solidFill>
                  <a:schemeClr val="accent1">
                    <a:lumMod val="75000"/>
                  </a:schemeClr>
                </a:solidFill>
              </a:rPr>
              <a:t>L’augmentation annuelle est beaucoup plus soutenue chez les hommes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a:extLst>
              <a:ext uri="{FF2B5EF4-FFF2-40B4-BE49-F238E27FC236}">
                <a16:creationId xmlns:a16="http://schemas.microsoft.com/office/drawing/2014/main" id="{00000000-0008-0000-0900-000019000000}"/>
              </a:ext>
            </a:extLst>
          </p:cNvPr>
          <p:cNvGraphicFramePr>
            <a:graphicFrameLocks/>
          </p:cNvGraphicFramePr>
          <p:nvPr>
            <p:extLst>
              <p:ext uri="{D42A27DB-BD31-4B8C-83A1-F6EECF244321}">
                <p14:modId xmlns:p14="http://schemas.microsoft.com/office/powerpoint/2010/main" val="3653182069"/>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29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73428" y="-12506"/>
            <a:ext cx="8974660" cy="954107"/>
          </a:xfrm>
          <a:prstGeom prst="rect">
            <a:avLst/>
          </a:prstGeom>
          <a:noFill/>
        </p:spPr>
        <p:txBody>
          <a:bodyPr wrap="square" rtlCol="0">
            <a:spAutoFit/>
          </a:bodyPr>
          <a:lstStyle/>
          <a:p>
            <a:r>
              <a:rPr lang="fr-FR" sz="2800" b="1" dirty="0">
                <a:solidFill>
                  <a:schemeClr val="accent1">
                    <a:lumMod val="75000"/>
                  </a:schemeClr>
                </a:solidFill>
              </a:rPr>
              <a:t>Les jeunes sont les plus impactés par la progression trimestrielle…</a:t>
            </a:r>
            <a:endParaRPr lang="fr-FR" sz="2800" dirty="0">
              <a:solidFill>
                <a:schemeClr val="accent1">
                  <a:lumMod val="75000"/>
                </a:schemeClr>
              </a:solidFill>
            </a:endParaRPr>
          </a:p>
        </p:txBody>
      </p:sp>
      <p:graphicFrame>
        <p:nvGraphicFramePr>
          <p:cNvPr id="2" name="Graphique 1">
            <a:extLst>
              <a:ext uri="{FF2B5EF4-FFF2-40B4-BE49-F238E27FC236}">
                <a16:creationId xmlns:a16="http://schemas.microsoft.com/office/drawing/2014/main" id="{B96109DB-FDDC-44FD-9AE1-D8E9B1E64264}"/>
              </a:ext>
            </a:extLst>
          </p:cNvPr>
          <p:cNvGraphicFramePr>
            <a:graphicFrameLocks/>
          </p:cNvGraphicFramePr>
          <p:nvPr>
            <p:extLst>
              <p:ext uri="{D42A27DB-BD31-4B8C-83A1-F6EECF244321}">
                <p14:modId xmlns:p14="http://schemas.microsoft.com/office/powerpoint/2010/main" val="2492041187"/>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289232"/>
            <a:ext cx="8974660" cy="523220"/>
          </a:xfrm>
          <a:prstGeom prst="rect">
            <a:avLst/>
          </a:prstGeom>
          <a:noFill/>
        </p:spPr>
        <p:txBody>
          <a:bodyPr wrap="square" rtlCol="0">
            <a:spAutoFit/>
          </a:bodyPr>
          <a:lstStyle/>
          <a:p>
            <a:r>
              <a:rPr lang="fr-FR" sz="2800" b="1" dirty="0">
                <a:solidFill>
                  <a:schemeClr val="accent1">
                    <a:lumMod val="75000"/>
                  </a:schemeClr>
                </a:solidFill>
              </a:rPr>
              <a:t>… et annuelle</a:t>
            </a:r>
            <a:endParaRPr lang="fr-FR" sz="2800" dirty="0">
              <a:solidFill>
                <a:schemeClr val="accent1">
                  <a:lumMod val="75000"/>
                </a:schemeClr>
              </a:solidFill>
            </a:endParaRPr>
          </a:p>
        </p:txBody>
      </p:sp>
      <p:graphicFrame>
        <p:nvGraphicFramePr>
          <p:cNvPr id="2" name="Graphique 1">
            <a:extLst>
              <a:ext uri="{FF2B5EF4-FFF2-40B4-BE49-F238E27FC236}">
                <a16:creationId xmlns:a16="http://schemas.microsoft.com/office/drawing/2014/main" id="{00000000-0008-0000-0900-00000E000000}"/>
              </a:ext>
            </a:extLst>
          </p:cNvPr>
          <p:cNvGraphicFramePr>
            <a:graphicFrameLocks/>
          </p:cNvGraphicFramePr>
          <p:nvPr>
            <p:extLst>
              <p:ext uri="{D42A27DB-BD31-4B8C-83A1-F6EECF244321}">
                <p14:modId xmlns:p14="http://schemas.microsoft.com/office/powerpoint/2010/main" val="2116232826"/>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10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 y="156123"/>
            <a:ext cx="9143999" cy="707886"/>
          </a:xfrm>
          <a:prstGeom prst="rect">
            <a:avLst/>
          </a:prstGeom>
          <a:noFill/>
        </p:spPr>
        <p:txBody>
          <a:bodyPr wrap="square" rtlCol="0">
            <a:spAutoFit/>
          </a:bodyPr>
          <a:lstStyle/>
          <a:p>
            <a:r>
              <a:rPr lang="fr-FR" sz="2000" b="1" dirty="0">
                <a:solidFill>
                  <a:schemeClr val="accent1">
                    <a:lumMod val="75000"/>
                  </a:schemeClr>
                </a:solidFill>
              </a:rPr>
              <a:t>Le Var est le seul département de la région où la demande d’emploi de longue durée augmente plus vite sur un trimestre que celle des inscrits depuis moins d’un an</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graphicFrame>
        <p:nvGraphicFramePr>
          <p:cNvPr id="3" name="Graphique 2">
            <a:extLst>
              <a:ext uri="{FF2B5EF4-FFF2-40B4-BE49-F238E27FC236}">
                <a16:creationId xmlns:a16="http://schemas.microsoft.com/office/drawing/2014/main" id="{C3253479-CBFA-4A9F-9D4E-2CA8B2A263D4}"/>
              </a:ext>
            </a:extLst>
          </p:cNvPr>
          <p:cNvGraphicFramePr>
            <a:graphicFrameLocks/>
          </p:cNvGraphicFramePr>
          <p:nvPr>
            <p:extLst>
              <p:ext uri="{D42A27DB-BD31-4B8C-83A1-F6EECF244321}">
                <p14:modId xmlns:p14="http://schemas.microsoft.com/office/powerpoint/2010/main" val="1387427121"/>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186" y="0"/>
            <a:ext cx="8997144" cy="954107"/>
          </a:xfrm>
          <a:prstGeom prst="rect">
            <a:avLst/>
          </a:prstGeom>
          <a:noFill/>
        </p:spPr>
        <p:txBody>
          <a:bodyPr wrap="square" rtlCol="0">
            <a:spAutoFit/>
          </a:bodyPr>
          <a:lstStyle/>
          <a:p>
            <a:r>
              <a:rPr lang="fr-FR" sz="2800" b="1" dirty="0">
                <a:solidFill>
                  <a:schemeClr val="accent1">
                    <a:lumMod val="75000"/>
                  </a:schemeClr>
                </a:solidFill>
              </a:rPr>
              <a:t>Après trois années de baisse, la demande d’emploi de longue durée repart à la hausse sur un an</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graphicFrame>
        <p:nvGraphicFramePr>
          <p:cNvPr id="3" name="Graphique 2">
            <a:extLst>
              <a:ext uri="{FF2B5EF4-FFF2-40B4-BE49-F238E27FC236}">
                <a16:creationId xmlns:a16="http://schemas.microsoft.com/office/drawing/2014/main" id="{00000000-0008-0000-0900-000014000000}"/>
              </a:ext>
            </a:extLst>
          </p:cNvPr>
          <p:cNvGraphicFramePr>
            <a:graphicFrameLocks/>
          </p:cNvGraphicFramePr>
          <p:nvPr>
            <p:extLst>
              <p:ext uri="{D42A27DB-BD31-4B8C-83A1-F6EECF244321}">
                <p14:modId xmlns:p14="http://schemas.microsoft.com/office/powerpoint/2010/main" val="3214230208"/>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5554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2025</a:t>
            </a:r>
            <a:endParaRPr lang="fr-FR" dirty="0"/>
          </a:p>
        </p:txBody>
      </p:sp>
      <p:sp>
        <p:nvSpPr>
          <p:cNvPr id="9" name="ZoneTexte 8"/>
          <p:cNvSpPr txBox="1"/>
          <p:nvPr/>
        </p:nvSpPr>
        <p:spPr>
          <a:xfrm>
            <a:off x="169339" y="68390"/>
            <a:ext cx="8995113" cy="830997"/>
          </a:xfrm>
          <a:prstGeom prst="rect">
            <a:avLst/>
          </a:prstGeom>
          <a:noFill/>
        </p:spPr>
        <p:txBody>
          <a:bodyPr wrap="square" rtlCol="0">
            <a:spAutoFit/>
          </a:bodyPr>
          <a:lstStyle/>
          <a:p>
            <a:r>
              <a:rPr lang="fr-FR" sz="2400" b="1" dirty="0">
                <a:solidFill>
                  <a:srgbClr val="376092"/>
                </a:solidFill>
              </a:rPr>
              <a:t>Sur un an, baisse du nombre de foyers bénéficiaires du RSA; hausse de la PA, plus prononcée pour l’ASS</a:t>
            </a:r>
          </a:p>
        </p:txBody>
      </p:sp>
      <p:graphicFrame>
        <p:nvGraphicFramePr>
          <p:cNvPr id="2" name="Graphique 1">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1536514036"/>
              </p:ext>
            </p:extLst>
          </p:nvPr>
        </p:nvGraphicFramePr>
        <p:xfrm>
          <a:off x="314036" y="1137284"/>
          <a:ext cx="8321963" cy="49032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719" y="75834"/>
            <a:ext cx="8995113" cy="954107"/>
          </a:xfrm>
          <a:prstGeom prst="rect">
            <a:avLst/>
          </a:prstGeom>
          <a:noFill/>
        </p:spPr>
        <p:txBody>
          <a:bodyPr wrap="square" rtlCol="0">
            <a:spAutoFit/>
          </a:bodyPr>
          <a:lstStyle/>
          <a:p>
            <a:r>
              <a:rPr lang="fr-FR" sz="2800" b="1" dirty="0">
                <a:solidFill>
                  <a:srgbClr val="376092"/>
                </a:solidFill>
              </a:rPr>
              <a:t>Un repli du nombre de foyers bénéficiaires du RSA moins 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2025</a:t>
            </a:r>
            <a:endParaRPr lang="fr-FR" dirty="0"/>
          </a:p>
        </p:txBody>
      </p:sp>
      <p:pic>
        <p:nvPicPr>
          <p:cNvPr id="8" name="Image 7" descr="Une image contenant texte, capture d’écran, Police, nombre&#10;&#10;Le contenu généré par l’IA peut être incorrect.">
            <a:extLst>
              <a:ext uri="{FF2B5EF4-FFF2-40B4-BE49-F238E27FC236}">
                <a16:creationId xmlns:a16="http://schemas.microsoft.com/office/drawing/2014/main" id="{581CC958-8711-72F6-2D7B-86026D6BBF9A}"/>
              </a:ext>
            </a:extLst>
          </p:cNvPr>
          <p:cNvPicPr>
            <a:picLocks noChangeAspect="1"/>
          </p:cNvPicPr>
          <p:nvPr/>
        </p:nvPicPr>
        <p:blipFill>
          <a:blip r:embed="rId3"/>
          <a:stretch>
            <a:fillRect/>
          </a:stretch>
        </p:blipFill>
        <p:spPr>
          <a:xfrm>
            <a:off x="168413" y="1566845"/>
            <a:ext cx="8827805" cy="3487366"/>
          </a:xfrm>
          <a:prstGeom prst="rect">
            <a:avLst/>
          </a:prstGeom>
        </p:spPr>
      </p:pic>
      <p:sp>
        <p:nvSpPr>
          <p:cNvPr id="2" name="Rectangle 1"/>
          <p:cNvSpPr/>
          <p:nvPr/>
        </p:nvSpPr>
        <p:spPr>
          <a:xfrm>
            <a:off x="168413" y="3578076"/>
            <a:ext cx="8570985" cy="18288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5" y="48564"/>
            <a:ext cx="8928324" cy="954107"/>
          </a:xfrm>
          <a:prstGeom prst="rect">
            <a:avLst/>
          </a:prstGeom>
          <a:noFill/>
        </p:spPr>
        <p:txBody>
          <a:bodyPr wrap="square" rtlCol="0">
            <a:spAutoFit/>
          </a:bodyPr>
          <a:lstStyle/>
          <a:p>
            <a:r>
              <a:rPr lang="fr-FR" sz="2800" b="1" dirty="0">
                <a:solidFill>
                  <a:schemeClr val="accent1">
                    <a:lumMod val="75000"/>
                  </a:schemeClr>
                </a:solidFill>
              </a:rPr>
              <a:t>Fin 2024, plus fort recul de l’emploi salarié depuis la crise sanitaire</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p>
        </p:txBody>
      </p:sp>
      <p:sp>
        <p:nvSpPr>
          <p:cNvPr id="12" name="ZoneTexte 11"/>
          <p:cNvSpPr txBox="1"/>
          <p:nvPr/>
        </p:nvSpPr>
        <p:spPr>
          <a:xfrm>
            <a:off x="7596073" y="2050362"/>
            <a:ext cx="891727" cy="615553"/>
          </a:xfrm>
          <a:prstGeom prst="rect">
            <a:avLst/>
          </a:prstGeom>
          <a:noFill/>
        </p:spPr>
        <p:txBody>
          <a:bodyPr wrap="square" rtlCol="0">
            <a:spAutoFit/>
          </a:bodyPr>
          <a:lstStyle/>
          <a:p>
            <a:pPr algn="ctr"/>
            <a:r>
              <a:rPr lang="fr-FR" sz="1600" b="1" dirty="0">
                <a:solidFill>
                  <a:schemeClr val="accent6">
                    <a:lumMod val="75000"/>
                  </a:schemeClr>
                </a:solidFill>
              </a:rPr>
              <a:t>- 0,3 % </a:t>
            </a:r>
          </a:p>
          <a:p>
            <a:pPr algn="ctr"/>
            <a:endParaRPr lang="fr-FR" b="1" dirty="0">
              <a:solidFill>
                <a:srgbClr val="FF0000"/>
              </a:solidFill>
            </a:endParaRPr>
          </a:p>
        </p:txBody>
      </p:sp>
      <p:sp>
        <p:nvSpPr>
          <p:cNvPr id="15" name="ZoneTexte 14"/>
          <p:cNvSpPr txBox="1"/>
          <p:nvPr/>
        </p:nvSpPr>
        <p:spPr>
          <a:xfrm>
            <a:off x="7596072" y="2358138"/>
            <a:ext cx="891727" cy="615553"/>
          </a:xfrm>
          <a:prstGeom prst="rect">
            <a:avLst/>
          </a:prstGeom>
          <a:noFill/>
        </p:spPr>
        <p:txBody>
          <a:bodyPr wrap="square" rtlCol="0">
            <a:spAutoFit/>
          </a:bodyPr>
          <a:lstStyle/>
          <a:p>
            <a:pPr algn="ctr"/>
            <a:r>
              <a:rPr lang="fr-FR" sz="1600" b="1" dirty="0">
                <a:solidFill>
                  <a:schemeClr val="accent3">
                    <a:lumMod val="75000"/>
                  </a:schemeClr>
                </a:solidFill>
              </a:rPr>
              <a:t>- 0,4 %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- 0,3 %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T4 2024 :</a:t>
            </a:r>
            <a:endParaRPr lang="fr-FR" b="1" dirty="0"/>
          </a:p>
        </p:txBody>
      </p:sp>
      <p:graphicFrame>
        <p:nvGraphicFramePr>
          <p:cNvPr id="9" name="Graphique 8">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1894870995"/>
              </p:ext>
            </p:extLst>
          </p:nvPr>
        </p:nvGraphicFramePr>
        <p:xfrm>
          <a:off x="517236" y="1360965"/>
          <a:ext cx="7781925" cy="3968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0"/>
            <a:ext cx="8995113" cy="954107"/>
          </a:xfrm>
          <a:prstGeom prst="rect">
            <a:avLst/>
          </a:prstGeom>
          <a:noFill/>
        </p:spPr>
        <p:txBody>
          <a:bodyPr wrap="square" rtlCol="0">
            <a:spAutoFit/>
          </a:bodyPr>
          <a:lstStyle/>
          <a:p>
            <a:r>
              <a:rPr lang="fr-FR" sz="2800" b="1" dirty="0">
                <a:solidFill>
                  <a:srgbClr val="376092"/>
                </a:solidFill>
              </a:rPr>
              <a:t>Hausse des créations d’entreprises, portées par les micro-entreprises</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20</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2025</a:t>
            </a:r>
            <a:endParaRPr lang="fr-FR" dirty="0"/>
          </a:p>
        </p:txBody>
      </p:sp>
      <p:graphicFrame>
        <p:nvGraphicFramePr>
          <p:cNvPr id="8" name="Graphique 7">
            <a:extLst>
              <a:ext uri="{FF2B5EF4-FFF2-40B4-BE49-F238E27FC236}">
                <a16:creationId xmlns:a16="http://schemas.microsoft.com/office/drawing/2014/main" id="{1CB19EAD-CC19-1DE2-B828-0C543D42E99E}"/>
              </a:ext>
            </a:extLst>
          </p:cNvPr>
          <p:cNvGraphicFramePr>
            <a:graphicFrameLocks/>
          </p:cNvGraphicFramePr>
          <p:nvPr>
            <p:extLst>
              <p:ext uri="{D42A27DB-BD31-4B8C-83A1-F6EECF244321}">
                <p14:modId xmlns:p14="http://schemas.microsoft.com/office/powerpoint/2010/main" val="2617193807"/>
              </p:ext>
            </p:extLst>
          </p:nvPr>
        </p:nvGraphicFramePr>
        <p:xfrm>
          <a:off x="726393" y="1174434"/>
          <a:ext cx="7400335" cy="52947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981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719" y="961"/>
            <a:ext cx="8995113" cy="954107"/>
          </a:xfrm>
          <a:prstGeom prst="rect">
            <a:avLst/>
          </a:prstGeom>
          <a:noFill/>
        </p:spPr>
        <p:txBody>
          <a:bodyPr wrap="square" rtlCol="0">
            <a:spAutoFit/>
          </a:bodyPr>
          <a:lstStyle/>
          <a:p>
            <a:r>
              <a:rPr lang="fr-FR" sz="2800" b="1" dirty="0">
                <a:solidFill>
                  <a:srgbClr val="376092"/>
                </a:solidFill>
              </a:rPr>
              <a:t>Le nombre de défaillances d’entreprises continue d’augmenter, mais à un rythme ralenti </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21</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mars 2025</a:t>
            </a:r>
            <a:endParaRPr lang="fr-FR" dirty="0"/>
          </a:p>
        </p:txBody>
      </p:sp>
      <p:graphicFrame>
        <p:nvGraphicFramePr>
          <p:cNvPr id="8" name="Graphique 7">
            <a:extLst>
              <a:ext uri="{FF2B5EF4-FFF2-40B4-BE49-F238E27FC236}">
                <a16:creationId xmlns:a16="http://schemas.microsoft.com/office/drawing/2014/main" id="{96020B70-C146-3953-BA84-F8A696FC8A05}"/>
              </a:ext>
            </a:extLst>
          </p:cNvPr>
          <p:cNvGraphicFramePr>
            <a:graphicFrameLocks/>
          </p:cNvGraphicFramePr>
          <p:nvPr>
            <p:extLst>
              <p:ext uri="{D42A27DB-BD31-4B8C-83A1-F6EECF244321}">
                <p14:modId xmlns:p14="http://schemas.microsoft.com/office/powerpoint/2010/main" val="1388086009"/>
              </p:ext>
            </p:extLst>
          </p:nvPr>
        </p:nvGraphicFramePr>
        <p:xfrm>
          <a:off x="764275" y="1187355"/>
          <a:ext cx="7683689" cy="4940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85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22</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8097" y="420266"/>
            <a:ext cx="8827805" cy="523220"/>
          </a:xfrm>
          <a:prstGeom prst="rect">
            <a:avLst/>
          </a:prstGeom>
          <a:noFill/>
        </p:spPr>
        <p:txBody>
          <a:bodyPr wrap="square" rtlCol="0">
            <a:spAutoFit/>
          </a:bodyPr>
          <a:lstStyle/>
          <a:p>
            <a:r>
              <a:rPr lang="fr-FR" sz="2800" b="1" dirty="0">
                <a:solidFill>
                  <a:schemeClr val="accent1">
                    <a:lumMod val="75000"/>
                  </a:schemeClr>
                </a:solidFill>
              </a:rPr>
              <a:t>Une baisse liée à l’emploi hors intérim et à l’intérim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14" name="ZoneTexte 13"/>
          <p:cNvSpPr txBox="1"/>
          <p:nvPr/>
        </p:nvSpPr>
        <p:spPr>
          <a:xfrm>
            <a:off x="7695270" y="2222466"/>
            <a:ext cx="1597688" cy="3416320"/>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- 980</a:t>
            </a:r>
          </a:p>
          <a:p>
            <a:pPr algn="ctr"/>
            <a:r>
              <a:rPr lang="fr-FR" b="1" dirty="0">
                <a:solidFill>
                  <a:srgbClr val="00B0F0"/>
                </a:solidFill>
              </a:rPr>
              <a:t>emplois hors intérim</a:t>
            </a:r>
          </a:p>
          <a:p>
            <a:pPr algn="ctr"/>
            <a:r>
              <a:rPr lang="fr-FR" b="1" dirty="0">
                <a:solidFill>
                  <a:schemeClr val="accent6">
                    <a:lumMod val="75000"/>
                  </a:schemeClr>
                </a:solidFill>
              </a:rPr>
              <a:t>- 470 intérimaires</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T4 2024 :</a:t>
            </a:r>
            <a:endParaRPr lang="fr-FR" b="1" dirty="0"/>
          </a:p>
        </p:txBody>
      </p:sp>
      <p:graphicFrame>
        <p:nvGraphicFramePr>
          <p:cNvPr id="2" name="Graphique 1">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4084774209"/>
              </p:ext>
            </p:extLst>
          </p:nvPr>
        </p:nvGraphicFramePr>
        <p:xfrm>
          <a:off x="554182" y="1292485"/>
          <a:ext cx="7924799" cy="44802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14" name="ZoneTexte 13"/>
          <p:cNvSpPr txBox="1"/>
          <p:nvPr/>
        </p:nvSpPr>
        <p:spPr>
          <a:xfrm>
            <a:off x="213645" y="0"/>
            <a:ext cx="8827805" cy="954107"/>
          </a:xfrm>
          <a:prstGeom prst="rect">
            <a:avLst/>
          </a:prstGeom>
          <a:noFill/>
        </p:spPr>
        <p:txBody>
          <a:bodyPr wrap="square" rtlCol="0">
            <a:spAutoFit/>
          </a:bodyPr>
          <a:lstStyle/>
          <a:p>
            <a:r>
              <a:rPr lang="fr-FR" sz="2800" b="1" dirty="0">
                <a:solidFill>
                  <a:schemeClr val="accent1">
                    <a:lumMod val="75000"/>
                  </a:schemeClr>
                </a:solidFill>
              </a:rPr>
              <a:t>Les effectifs diminuent dans tous les secteurs d’activité, sauf l’industrie</a:t>
            </a:r>
            <a:endParaRPr lang="fr-FR" sz="28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920080227"/>
              </p:ext>
            </p:extLst>
          </p:nvPr>
        </p:nvGraphicFramePr>
        <p:xfrm>
          <a:off x="378691" y="1387157"/>
          <a:ext cx="8007928" cy="45887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12" name="ZoneTexte 11"/>
          <p:cNvSpPr txBox="1"/>
          <p:nvPr/>
        </p:nvSpPr>
        <p:spPr>
          <a:xfrm>
            <a:off x="195356" y="6357"/>
            <a:ext cx="8827804" cy="954107"/>
          </a:xfrm>
          <a:prstGeom prst="rect">
            <a:avLst/>
          </a:prstGeom>
          <a:noFill/>
        </p:spPr>
        <p:txBody>
          <a:bodyPr wrap="square" rtlCol="0">
            <a:spAutoFit/>
          </a:bodyPr>
          <a:lstStyle/>
          <a:p>
            <a:r>
              <a:rPr lang="fr-FR" sz="2800" b="1" dirty="0">
                <a:solidFill>
                  <a:schemeClr val="accent1">
                    <a:lumMod val="75000"/>
                  </a:schemeClr>
                </a:solidFill>
              </a:rPr>
              <a:t>Le tertiaire marchand, particulièrement pénalisé par le repli de l’intérim</a:t>
            </a:r>
            <a:endParaRPr lang="fr-FR" sz="28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9000000}"/>
              </a:ext>
            </a:extLst>
          </p:cNvPr>
          <p:cNvGraphicFramePr>
            <a:graphicFrameLocks/>
          </p:cNvGraphicFramePr>
          <p:nvPr>
            <p:extLst>
              <p:ext uri="{D42A27DB-BD31-4B8C-83A1-F6EECF244321}">
                <p14:modId xmlns:p14="http://schemas.microsoft.com/office/powerpoint/2010/main" val="3315962129"/>
              </p:ext>
            </p:extLst>
          </p:nvPr>
        </p:nvGraphicFramePr>
        <p:xfrm>
          <a:off x="766617" y="1308100"/>
          <a:ext cx="7499927" cy="4843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12" name="ZoneTexte 11"/>
          <p:cNvSpPr txBox="1"/>
          <p:nvPr/>
        </p:nvSpPr>
        <p:spPr>
          <a:xfrm>
            <a:off x="162370" y="98537"/>
            <a:ext cx="8930354" cy="892552"/>
          </a:xfrm>
          <a:prstGeom prst="rect">
            <a:avLst/>
          </a:prstGeom>
          <a:noFill/>
        </p:spPr>
        <p:txBody>
          <a:bodyPr wrap="square" rtlCol="0">
            <a:spAutoFit/>
          </a:bodyPr>
          <a:lstStyle/>
          <a:p>
            <a:r>
              <a:rPr lang="fr-FR" sz="2600" b="1" dirty="0">
                <a:solidFill>
                  <a:schemeClr val="accent1">
                    <a:lumMod val="75000"/>
                  </a:schemeClr>
                </a:solidFill>
              </a:rPr>
              <a:t>En rythme annuel, l’emploi se contracte dans la construction et le tertiaire marchand pour la 2</a:t>
            </a:r>
            <a:r>
              <a:rPr lang="fr-FR" sz="2600" b="1" baseline="30000" dirty="0">
                <a:solidFill>
                  <a:schemeClr val="accent1">
                    <a:lumMod val="75000"/>
                  </a:schemeClr>
                </a:solidFill>
              </a:rPr>
              <a:t>e</a:t>
            </a:r>
            <a:r>
              <a:rPr lang="fr-FR" sz="2600" b="1" dirty="0">
                <a:solidFill>
                  <a:schemeClr val="accent1">
                    <a:lumMod val="75000"/>
                  </a:schemeClr>
                </a:solidFill>
              </a:rPr>
              <a:t> année consécutive</a:t>
            </a:r>
            <a:endParaRPr lang="fr-FR" sz="2600" b="1" dirty="0">
              <a:solidFill>
                <a:srgbClr val="FF0000"/>
              </a:solidFill>
            </a:endParaRPr>
          </a:p>
        </p:txBody>
      </p:sp>
      <p:pic>
        <p:nvPicPr>
          <p:cNvPr id="4" name="Image 3">
            <a:extLst>
              <a:ext uri="{FF2B5EF4-FFF2-40B4-BE49-F238E27FC236}">
                <a16:creationId xmlns:a16="http://schemas.microsoft.com/office/drawing/2014/main" id="{0BE5E147-A407-315F-A50E-87EE952630C7}"/>
              </a:ext>
            </a:extLst>
          </p:cNvPr>
          <p:cNvPicPr>
            <a:picLocks noChangeAspect="1"/>
          </p:cNvPicPr>
          <p:nvPr/>
        </p:nvPicPr>
        <p:blipFill>
          <a:blip r:embed="rId3"/>
          <a:stretch>
            <a:fillRect/>
          </a:stretch>
        </p:blipFill>
        <p:spPr>
          <a:xfrm>
            <a:off x="311821" y="1728585"/>
            <a:ext cx="8520357" cy="3400829"/>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0" y="318499"/>
            <a:ext cx="8905697" cy="523220"/>
          </a:xfrm>
          <a:prstGeom prst="rect">
            <a:avLst/>
          </a:prstGeom>
          <a:noFill/>
        </p:spPr>
        <p:txBody>
          <a:bodyPr wrap="square" rtlCol="0">
            <a:spAutoFit/>
          </a:bodyPr>
          <a:lstStyle/>
          <a:p>
            <a:r>
              <a:rPr lang="fr-FR" sz="2800" b="1" dirty="0">
                <a:solidFill>
                  <a:schemeClr val="accent1">
                    <a:lumMod val="75000"/>
                  </a:schemeClr>
                </a:solidFill>
              </a:rPr>
              <a:t>La croissance de l’apprentissage toujours modérée </a:t>
            </a:r>
          </a:p>
        </p:txBody>
      </p:sp>
      <p:graphicFrame>
        <p:nvGraphicFramePr>
          <p:cNvPr id="4" name="Graphique 3">
            <a:extLst>
              <a:ext uri="{FF2B5EF4-FFF2-40B4-BE49-F238E27FC236}">
                <a16:creationId xmlns:a16="http://schemas.microsoft.com/office/drawing/2014/main" id="{D75E7916-34CD-AA66-4668-B07545EC6F17}"/>
              </a:ext>
            </a:extLst>
          </p:cNvPr>
          <p:cNvGraphicFramePr>
            <a:graphicFrameLocks/>
          </p:cNvGraphicFramePr>
          <p:nvPr>
            <p:extLst>
              <p:ext uri="{D42A27DB-BD31-4B8C-83A1-F6EECF244321}">
                <p14:modId xmlns:p14="http://schemas.microsoft.com/office/powerpoint/2010/main" val="3221177629"/>
              </p:ext>
            </p:extLst>
          </p:nvPr>
        </p:nvGraphicFramePr>
        <p:xfrm>
          <a:off x="122151" y="1282899"/>
          <a:ext cx="8827805" cy="5049658"/>
        </p:xfrm>
        <a:graphic>
          <a:graphicData uri="http://schemas.openxmlformats.org/drawingml/2006/chart">
            <c:chart xmlns:c="http://schemas.openxmlformats.org/drawingml/2006/chart" xmlns:r="http://schemas.openxmlformats.org/officeDocument/2006/relationships" r:id="rId3"/>
          </a:graphicData>
        </a:graphic>
      </p:graphicFrame>
      <p:sp>
        <p:nvSpPr>
          <p:cNvPr id="11" name="Flèche vers le bas 10"/>
          <p:cNvSpPr/>
          <p:nvPr/>
        </p:nvSpPr>
        <p:spPr bwMode="auto">
          <a:xfrm>
            <a:off x="8506478" y="1981983"/>
            <a:ext cx="149633" cy="510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10" name="ZoneTexte 3"/>
          <p:cNvSpPr txBox="1"/>
          <p:nvPr/>
        </p:nvSpPr>
        <p:spPr bwMode="auto">
          <a:xfrm>
            <a:off x="8284373" y="1574644"/>
            <a:ext cx="593842" cy="289234"/>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12 900</a:t>
            </a:r>
            <a:endParaRPr lang="fr-FR" sz="1100" b="1" dirty="0"/>
          </a:p>
        </p:txBody>
      </p:sp>
    </p:spTree>
    <p:extLst>
      <p:ext uri="{BB962C8B-B14F-4D97-AF65-F5344CB8AC3E}">
        <p14:creationId xmlns:p14="http://schemas.microsoft.com/office/powerpoint/2010/main" val="125131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18250"/>
            <a:ext cx="9143999" cy="523220"/>
          </a:xfrm>
          <a:prstGeom prst="rect">
            <a:avLst/>
          </a:prstGeom>
          <a:noFill/>
        </p:spPr>
        <p:txBody>
          <a:bodyPr wrap="square" rtlCol="0">
            <a:spAutoFit/>
          </a:bodyPr>
          <a:lstStyle/>
          <a:p>
            <a:r>
              <a:rPr lang="fr-FR" sz="2800" b="1" dirty="0">
                <a:solidFill>
                  <a:schemeClr val="accent1">
                    <a:lumMod val="75000"/>
                  </a:schemeClr>
                </a:solidFill>
              </a:rPr>
              <a:t>Le taux de chômage baisse en rythme trimestriel et annuel…</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mars 2025</a:t>
            </a:r>
            <a:endParaRPr lang="fr-FR" dirty="0"/>
          </a:p>
        </p:txBody>
      </p:sp>
      <p:sp>
        <p:nvSpPr>
          <p:cNvPr id="12" name="ZoneTexte 11"/>
          <p:cNvSpPr txBox="1"/>
          <p:nvPr/>
        </p:nvSpPr>
        <p:spPr>
          <a:xfrm>
            <a:off x="7620104" y="4188816"/>
            <a:ext cx="1652756" cy="338554"/>
          </a:xfrm>
          <a:prstGeom prst="rect">
            <a:avLst/>
          </a:prstGeom>
          <a:noFill/>
        </p:spPr>
        <p:txBody>
          <a:bodyPr wrap="square" rtlCol="0">
            <a:spAutoFit/>
          </a:bodyPr>
          <a:lstStyle/>
          <a:p>
            <a:pPr algn="ctr"/>
            <a:r>
              <a:rPr lang="fr-FR" sz="1600" b="1" dirty="0">
                <a:solidFill>
                  <a:schemeClr val="accent1">
                    <a:lumMod val="75000"/>
                  </a:schemeClr>
                </a:solidFill>
              </a:rPr>
              <a:t>7,1 % (-0,2 pt)</a:t>
            </a:r>
            <a:endParaRPr lang="fr-FR" sz="1600" b="1" dirty="0">
              <a:solidFill>
                <a:srgbClr val="FF0000"/>
              </a:solidFill>
            </a:endParaRPr>
          </a:p>
        </p:txBody>
      </p:sp>
      <p:sp>
        <p:nvSpPr>
          <p:cNvPr id="13" name="ZoneTexte 12"/>
          <p:cNvSpPr txBox="1"/>
          <p:nvPr/>
        </p:nvSpPr>
        <p:spPr>
          <a:xfrm>
            <a:off x="7656279" y="3916818"/>
            <a:ext cx="1572743" cy="338554"/>
          </a:xfrm>
          <a:prstGeom prst="rect">
            <a:avLst/>
          </a:prstGeom>
          <a:noFill/>
        </p:spPr>
        <p:txBody>
          <a:bodyPr wrap="square" rtlCol="0">
            <a:spAutoFit/>
          </a:bodyPr>
          <a:lstStyle/>
          <a:p>
            <a:pPr algn="ctr"/>
            <a:r>
              <a:rPr lang="fr-FR" sz="1600" b="1" dirty="0">
                <a:solidFill>
                  <a:schemeClr val="accent3">
                    <a:lumMod val="75000"/>
                  </a:schemeClr>
                </a:solidFill>
              </a:rPr>
              <a:t>7,1 % (-0,3 pt)</a:t>
            </a:r>
            <a:endParaRPr lang="fr-FR" b="1" dirty="0">
              <a:solidFill>
                <a:srgbClr val="FF0000"/>
              </a:solidFill>
            </a:endParaRPr>
          </a:p>
        </p:txBody>
      </p:sp>
      <p:sp>
        <p:nvSpPr>
          <p:cNvPr id="11" name="ZoneTexte 10"/>
          <p:cNvSpPr txBox="1"/>
          <p:nvPr/>
        </p:nvSpPr>
        <p:spPr>
          <a:xfrm>
            <a:off x="7656279" y="3556208"/>
            <a:ext cx="1595602" cy="338554"/>
          </a:xfrm>
          <a:prstGeom prst="rect">
            <a:avLst/>
          </a:prstGeom>
          <a:noFill/>
        </p:spPr>
        <p:txBody>
          <a:bodyPr wrap="square" rtlCol="0">
            <a:spAutoFit/>
          </a:bodyPr>
          <a:lstStyle/>
          <a:p>
            <a:pPr algn="ctr"/>
            <a:r>
              <a:rPr lang="fr-FR" sz="1600" b="1" dirty="0">
                <a:solidFill>
                  <a:schemeClr val="accent6">
                    <a:lumMod val="75000"/>
                  </a:schemeClr>
                </a:solidFill>
              </a:rPr>
              <a:t>7,7 % (-0,4 pt)</a:t>
            </a:r>
          </a:p>
        </p:txBody>
      </p:sp>
      <p:sp>
        <p:nvSpPr>
          <p:cNvPr id="2" name="ZoneTexte 1">
            <a:extLst>
              <a:ext uri="{FF2B5EF4-FFF2-40B4-BE49-F238E27FC236}">
                <a16:creationId xmlns:a16="http://schemas.microsoft.com/office/drawing/2014/main" id="{F84D798C-F463-C91D-764F-E349DEE23EE9}"/>
              </a:ext>
            </a:extLst>
          </p:cNvPr>
          <p:cNvSpPr txBox="1"/>
          <p:nvPr/>
        </p:nvSpPr>
        <p:spPr>
          <a:xfrm>
            <a:off x="7358737" y="2386816"/>
            <a:ext cx="2043680" cy="1200329"/>
          </a:xfrm>
          <a:prstGeom prst="rect">
            <a:avLst/>
          </a:prstGeom>
          <a:noFill/>
        </p:spPr>
        <p:txBody>
          <a:bodyPr wrap="square" rtlCol="0">
            <a:spAutoFit/>
          </a:bodyPr>
          <a:lstStyle/>
          <a:p>
            <a:pPr algn="ctr"/>
            <a:r>
              <a:rPr lang="fr-FR" dirty="0">
                <a:solidFill>
                  <a:srgbClr val="002060"/>
                </a:solidFill>
              </a:rPr>
              <a:t>Taux au T4 2024 (évolution par rapport</a:t>
            </a:r>
          </a:p>
          <a:p>
            <a:pPr algn="ctr"/>
            <a:r>
              <a:rPr lang="fr-FR" dirty="0">
                <a:solidFill>
                  <a:srgbClr val="002060"/>
                </a:solidFill>
              </a:rPr>
              <a:t>au T4 2023) :</a:t>
            </a:r>
            <a:endParaRPr lang="fr-FR" dirty="0"/>
          </a:p>
        </p:txBody>
      </p:sp>
      <p:graphicFrame>
        <p:nvGraphicFramePr>
          <p:cNvPr id="9" name="Graphique 8">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614559324"/>
              </p:ext>
            </p:extLst>
          </p:nvPr>
        </p:nvGraphicFramePr>
        <p:xfrm>
          <a:off x="204185" y="1180734"/>
          <a:ext cx="7936637" cy="4900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72106"/>
            <a:ext cx="8889333" cy="954107"/>
          </a:xfrm>
          <a:prstGeom prst="rect">
            <a:avLst/>
          </a:prstGeom>
          <a:noFill/>
        </p:spPr>
        <p:txBody>
          <a:bodyPr wrap="square" rtlCol="0">
            <a:spAutoFit/>
          </a:bodyPr>
          <a:lstStyle/>
          <a:p>
            <a:r>
              <a:rPr lang="fr-FR" sz="2800" b="1" dirty="0">
                <a:solidFill>
                  <a:schemeClr val="accent1">
                    <a:lumMod val="75000"/>
                  </a:schemeClr>
                </a:solidFill>
              </a:rPr>
              <a:t>… et se situe dans la moyenne des départements comparables</a:t>
            </a: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mars 2025</a:t>
            </a:r>
            <a:endParaRPr lang="fr-FR" dirty="0"/>
          </a:p>
        </p:txBody>
      </p:sp>
      <p:graphicFrame>
        <p:nvGraphicFramePr>
          <p:cNvPr id="3" name="Graphique 2">
            <a:extLst>
              <a:ext uri="{FF2B5EF4-FFF2-40B4-BE49-F238E27FC236}">
                <a16:creationId xmlns:a16="http://schemas.microsoft.com/office/drawing/2014/main" id="{B40A05FC-7516-A124-74B5-FBD449A09E19}"/>
              </a:ext>
            </a:extLst>
          </p:cNvPr>
          <p:cNvGraphicFramePr>
            <a:graphicFrameLocks/>
          </p:cNvGraphicFramePr>
          <p:nvPr>
            <p:extLst>
              <p:ext uri="{D42A27DB-BD31-4B8C-83A1-F6EECF244321}">
                <p14:modId xmlns:p14="http://schemas.microsoft.com/office/powerpoint/2010/main" val="1369677263"/>
              </p:ext>
            </p:extLst>
          </p:nvPr>
        </p:nvGraphicFramePr>
        <p:xfrm>
          <a:off x="408373" y="958789"/>
          <a:ext cx="7741327" cy="54597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D4B930-2EF4-44AA-B4F3-1B1D22FE6A52}">
  <ds:schemaRefs>
    <ds:schemaRef ds:uri="http://schemas.microsoft.com/sharepoint/v3/contenttype/forms"/>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11145</TotalTime>
  <Words>1882</Words>
  <Application>Microsoft Office PowerPoint</Application>
  <PresentationFormat>Affichage à l'écran (4:3)</PresentationFormat>
  <Paragraphs>303</Paragraphs>
  <Slides>22</Slides>
  <Notes>22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MEYER, Virginie (DREETS-PACA)</cp:lastModifiedBy>
  <cp:revision>942</cp:revision>
  <cp:lastPrinted>2018-10-09T12:30:48Z</cp:lastPrinted>
  <dcterms:created xsi:type="dcterms:W3CDTF">2018-05-30T13:27:07Z</dcterms:created>
  <dcterms:modified xsi:type="dcterms:W3CDTF">2025-03-25T09:34:44Z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