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9.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sldIdLst>
    <p:sldId id="300" r:id="rId6"/>
    <p:sldId id="299" r:id="rId7"/>
    <p:sldId id="264" r:id="rId8"/>
    <p:sldId id="290" r:id="rId9"/>
    <p:sldId id="292" r:id="rId10"/>
    <p:sldId id="293" r:id="rId11"/>
    <p:sldId id="314" r:id="rId12"/>
    <p:sldId id="305" r:id="rId13"/>
    <p:sldId id="302" r:id="rId14"/>
    <p:sldId id="327" r:id="rId15"/>
    <p:sldId id="326" r:id="rId16"/>
    <p:sldId id="317" r:id="rId17"/>
    <p:sldId id="318" r:id="rId18"/>
    <p:sldId id="323" r:id="rId19"/>
    <p:sldId id="324" r:id="rId20"/>
    <p:sldId id="315" r:id="rId21"/>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686"/>
    <a:srgbClr val="98B954"/>
    <a:srgbClr val="F79646"/>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8" autoAdjust="0"/>
    <p:restoredTop sz="94306" autoAdjust="0"/>
  </p:normalViewPr>
  <p:slideViewPr>
    <p:cSldViewPr snapToGrid="0" snapToObjects="1">
      <p:cViewPr varScale="1">
        <p:scale>
          <a:sx n="74" d="100"/>
          <a:sy n="74" d="100"/>
        </p:scale>
        <p:origin x="21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5\2025-T4\01%20-%20Fichiers%20de%20travail\D&#233;faillances_entreprises\2025-T4%20-%20D&#233;faillances%20d'entreprises_v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5\2025-T4\01%20-%20Fichiers%20de%20travail\Apprentissage\2025_T4_Apprentisage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Notes%20de%20conjoncture\01%20-%20Notes\2025\2025-T4\01%20-%20Fichiers%20de%20travail\DEFM-Ch&#244;mage\Tx%20ch&#244;mage%20-%20d&#233;p%20comparables\T201_&#233;clairages_d&#233;p_V2.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5\2025-T4\01%20-%20Fichiers%20de%20travail\Prestations%20sociales\2025-T4%20-%20Prestations%20sociales.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polaris.social.gouv.fr\DREETS-PACA$\Users\Cab-SESE\10%20-%20Notes%20de%20conjoncture\01%20-%20Notes\2025\2025-T4\01%20-%20Fichiers%20de%20travail\Cr&#233;ations_entreprises\2025-T4%20-%20Cr&#233;ations%20d'entrepris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2015)</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chemeClr val="accent6">
                  <a:lumMod val="75000"/>
                </a:schemeClr>
              </a:solidFill>
              <a:prstDash val="solid"/>
            </a:ln>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3'!$E$10:$E$53</c:f>
              <c:numCache>
                <c:formatCode>#\ ##0.0</c:formatCode>
                <c:ptCount val="44"/>
                <c:pt idx="0">
                  <c:v>100</c:v>
                </c:pt>
                <c:pt idx="1">
                  <c:v>100.36916721643689</c:v>
                </c:pt>
                <c:pt idx="2">
                  <c:v>100.31449639656944</c:v>
                </c:pt>
                <c:pt idx="3">
                  <c:v>100.73449300052056</c:v>
                </c:pt>
                <c:pt idx="4">
                  <c:v>101.13194206674628</c:v>
                </c:pt>
                <c:pt idx="5">
                  <c:v>101.51525020807759</c:v>
                </c:pt>
                <c:pt idx="6">
                  <c:v>101.72368966793879</c:v>
                </c:pt>
                <c:pt idx="7">
                  <c:v>101.76527734863225</c:v>
                </c:pt>
                <c:pt idx="8">
                  <c:v>102.21049379107619</c:v>
                </c:pt>
                <c:pt idx="9">
                  <c:v>102.67341422610447</c:v>
                </c:pt>
                <c:pt idx="10">
                  <c:v>102.73565656481303</c:v>
                </c:pt>
                <c:pt idx="11">
                  <c:v>103.08589498414713</c:v>
                </c:pt>
                <c:pt idx="12">
                  <c:v>103.65275678444274</c:v>
                </c:pt>
                <c:pt idx="13">
                  <c:v>103.54675552066716</c:v>
                </c:pt>
                <c:pt idx="14">
                  <c:v>103.79433305218501</c:v>
                </c:pt>
                <c:pt idx="15">
                  <c:v>103.89849710918297</c:v>
                </c:pt>
                <c:pt idx="16">
                  <c:v>104.52982816549337</c:v>
                </c:pt>
                <c:pt idx="17">
                  <c:v>104.86848661483516</c:v>
                </c:pt>
                <c:pt idx="18">
                  <c:v>105.20619862432183</c:v>
                </c:pt>
                <c:pt idx="19">
                  <c:v>105.70029590163708</c:v>
                </c:pt>
                <c:pt idx="20">
                  <c:v>103.59736221645079</c:v>
                </c:pt>
                <c:pt idx="21">
                  <c:v>102.50066111607528</c:v>
                </c:pt>
                <c:pt idx="22">
                  <c:v>105.19907248894197</c:v>
                </c:pt>
                <c:pt idx="23">
                  <c:v>105.5921790664206</c:v>
                </c:pt>
                <c:pt idx="24">
                  <c:v>106.26632260794287</c:v>
                </c:pt>
                <c:pt idx="25">
                  <c:v>107.64066462347004</c:v>
                </c:pt>
                <c:pt idx="26">
                  <c:v>108.6385462683825</c:v>
                </c:pt>
                <c:pt idx="27">
                  <c:v>109.73051516948233</c:v>
                </c:pt>
                <c:pt idx="28">
                  <c:v>110.15980915318686</c:v>
                </c:pt>
                <c:pt idx="29">
                  <c:v>110.60897837384931</c:v>
                </c:pt>
                <c:pt idx="30">
                  <c:v>110.76079846120015</c:v>
                </c:pt>
                <c:pt idx="31">
                  <c:v>111.34363839316781</c:v>
                </c:pt>
                <c:pt idx="32">
                  <c:v>111.77137353475801</c:v>
                </c:pt>
                <c:pt idx="33">
                  <c:v>111.8436370013445</c:v>
                </c:pt>
                <c:pt idx="34">
                  <c:v>112.02457403247401</c:v>
                </c:pt>
                <c:pt idx="35">
                  <c:v>112.35081741783371</c:v>
                </c:pt>
                <c:pt idx="36">
                  <c:v>112.81062016863331</c:v>
                </c:pt>
                <c:pt idx="37">
                  <c:v>112.7041735213965</c:v>
                </c:pt>
                <c:pt idx="38">
                  <c:v>112.95581517699817</c:v>
                </c:pt>
                <c:pt idx="39">
                  <c:v>112.90053195487152</c:v>
                </c:pt>
                <c:pt idx="40">
                  <c:v>112.95375527848992</c:v>
                </c:pt>
                <c:pt idx="41">
                  <c:v>113.16748366695337</c:v>
                </c:pt>
                <c:pt idx="42">
                  <c:v>113.34363282587456</c:v>
                </c:pt>
                <c:pt idx="43">
                  <c:v>113.11520678319012</c:v>
                </c:pt>
              </c:numCache>
            </c:numRef>
          </c:val>
          <c:smooth val="0"/>
          <c:extLst>
            <c:ext xmlns:c16="http://schemas.microsoft.com/office/drawing/2014/chart" uri="{C3380CC4-5D6E-409C-BE32-E72D297353CC}">
              <c16:uniqueId val="{00000000-93C5-4DDE-8EFD-4C0C05DE743F}"/>
            </c:ext>
          </c:extLst>
        </c:ser>
        <c:ser>
          <c:idx val="1"/>
          <c:order val="1"/>
          <c:tx>
            <c:v>France métropolitaine</c:v>
          </c:tx>
          <c:spPr>
            <a:ln w="28575">
              <a:solidFill>
                <a:srgbClr val="0000FF"/>
              </a:solidFill>
              <a:prstDash val="solid"/>
            </a:ln>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3'!$C$10:$C$53</c:f>
              <c:numCache>
                <c:formatCode>#\ ##0.0</c:formatCode>
                <c:ptCount val="44"/>
                <c:pt idx="0">
                  <c:v>100</c:v>
                </c:pt>
                <c:pt idx="1">
                  <c:v>100.22802075195865</c:v>
                </c:pt>
                <c:pt idx="2">
                  <c:v>100.31936868048281</c:v>
                </c:pt>
                <c:pt idx="3">
                  <c:v>100.46539185008245</c:v>
                </c:pt>
                <c:pt idx="4">
                  <c:v>100.64764435929374</c:v>
                </c:pt>
                <c:pt idx="5">
                  <c:v>100.87384726692159</c:v>
                </c:pt>
                <c:pt idx="6">
                  <c:v>101.19018621812106</c:v>
                </c:pt>
                <c:pt idx="7">
                  <c:v>101.23854418907958</c:v>
                </c:pt>
                <c:pt idx="8">
                  <c:v>101.68210617007622</c:v>
                </c:pt>
                <c:pt idx="9">
                  <c:v>102.13117515206285</c:v>
                </c:pt>
                <c:pt idx="10">
                  <c:v>102.15357593558959</c:v>
                </c:pt>
                <c:pt idx="11">
                  <c:v>102.56641362566228</c:v>
                </c:pt>
                <c:pt idx="12">
                  <c:v>102.79894803619854</c:v>
                </c:pt>
                <c:pt idx="13">
                  <c:v>102.85634188142743</c:v>
                </c:pt>
                <c:pt idx="14">
                  <c:v>103.00926094360811</c:v>
                </c:pt>
                <c:pt idx="15">
                  <c:v>103.19324911058028</c:v>
                </c:pt>
                <c:pt idx="16">
                  <c:v>103.86150718526473</c:v>
                </c:pt>
                <c:pt idx="17">
                  <c:v>104.03283665290321</c:v>
                </c:pt>
                <c:pt idx="18">
                  <c:v>104.28680543650499</c:v>
                </c:pt>
                <c:pt idx="19">
                  <c:v>104.67556499479578</c:v>
                </c:pt>
                <c:pt idx="20">
                  <c:v>102.71924259787168</c:v>
                </c:pt>
                <c:pt idx="21">
                  <c:v>102.20876899637854</c:v>
                </c:pt>
                <c:pt idx="22">
                  <c:v>104.31916721560093</c:v>
                </c:pt>
                <c:pt idx="23">
                  <c:v>104.35696731186441</c:v>
                </c:pt>
                <c:pt idx="24">
                  <c:v>105.03621669741156</c:v>
                </c:pt>
                <c:pt idx="25">
                  <c:v>106.11837965334459</c:v>
                </c:pt>
                <c:pt idx="26">
                  <c:v>107.00950151845497</c:v>
                </c:pt>
                <c:pt idx="27">
                  <c:v>107.64820714097243</c:v>
                </c:pt>
                <c:pt idx="28">
                  <c:v>108.05723264499385</c:v>
                </c:pt>
                <c:pt idx="29">
                  <c:v>108.29737503766719</c:v>
                </c:pt>
                <c:pt idx="30">
                  <c:v>108.57039860288278</c:v>
                </c:pt>
                <c:pt idx="31">
                  <c:v>109.00322503522753</c:v>
                </c:pt>
                <c:pt idx="32">
                  <c:v>109.24637297359759</c:v>
                </c:pt>
                <c:pt idx="33">
                  <c:v>109.38321729143587</c:v>
                </c:pt>
                <c:pt idx="34">
                  <c:v>109.49764900413921</c:v>
                </c:pt>
                <c:pt idx="35">
                  <c:v>109.70687677596607</c:v>
                </c:pt>
                <c:pt idx="36">
                  <c:v>109.99780488075075</c:v>
                </c:pt>
                <c:pt idx="37">
                  <c:v>109.90089896326978</c:v>
                </c:pt>
                <c:pt idx="38">
                  <c:v>110.06499568617971</c:v>
                </c:pt>
                <c:pt idx="39">
                  <c:v>109.88088461962182</c:v>
                </c:pt>
                <c:pt idx="40">
                  <c:v>109.88475904496164</c:v>
                </c:pt>
                <c:pt idx="41">
                  <c:v>109.88292806731191</c:v>
                </c:pt>
                <c:pt idx="42">
                  <c:v>109.85912239844453</c:v>
                </c:pt>
                <c:pt idx="43">
                  <c:v>109.69002436996891</c:v>
                </c:pt>
              </c:numCache>
            </c:numRef>
          </c:val>
          <c:smooth val="0"/>
          <c:extLst>
            <c:ext xmlns:c16="http://schemas.microsoft.com/office/drawing/2014/chart" uri="{C3380CC4-5D6E-409C-BE32-E72D297353CC}">
              <c16:uniqueId val="{00000001-93C5-4DDE-8EFD-4C0C05DE743F}"/>
            </c:ext>
          </c:extLst>
        </c:ser>
        <c:ser>
          <c:idx val="2"/>
          <c:order val="2"/>
          <c:tx>
            <c:strRef>
              <c:f>'Données graph 1 et 3'!$K$8:$K$9</c:f>
              <c:strCache>
                <c:ptCount val="2"/>
                <c:pt idx="0">
                  <c:v>Var</c:v>
                </c:pt>
              </c:strCache>
            </c:strRef>
          </c:tx>
          <c:spPr>
            <a:ln w="28575">
              <a:solidFill>
                <a:srgbClr val="98B954"/>
              </a:solidFill>
            </a:ln>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3'!$K$10:$K$53</c:f>
              <c:numCache>
                <c:formatCode>#\ ##0.0</c:formatCode>
                <c:ptCount val="44"/>
                <c:pt idx="0">
                  <c:v>100</c:v>
                </c:pt>
                <c:pt idx="1">
                  <c:v>100.56516461261076</c:v>
                </c:pt>
                <c:pt idx="2">
                  <c:v>100.54244633304077</c:v>
                </c:pt>
                <c:pt idx="3">
                  <c:v>100.87662296283317</c:v>
                </c:pt>
                <c:pt idx="4">
                  <c:v>101.34768362346315</c:v>
                </c:pt>
                <c:pt idx="5">
                  <c:v>101.71090723916485</c:v>
                </c:pt>
                <c:pt idx="6">
                  <c:v>101.46770541026461</c:v>
                </c:pt>
                <c:pt idx="7">
                  <c:v>101.43260090966457</c:v>
                </c:pt>
                <c:pt idx="8">
                  <c:v>102.05123056959995</c:v>
                </c:pt>
                <c:pt idx="9">
                  <c:v>102.48662357511947</c:v>
                </c:pt>
                <c:pt idx="10">
                  <c:v>102.59214601509817</c:v>
                </c:pt>
                <c:pt idx="11">
                  <c:v>102.94278619366733</c:v>
                </c:pt>
                <c:pt idx="12">
                  <c:v>103.65612480333562</c:v>
                </c:pt>
                <c:pt idx="13">
                  <c:v>103.14026380972989</c:v>
                </c:pt>
                <c:pt idx="14">
                  <c:v>103.27749433599136</c:v>
                </c:pt>
                <c:pt idx="15">
                  <c:v>103.32890522395712</c:v>
                </c:pt>
                <c:pt idx="16">
                  <c:v>104.24988015640346</c:v>
                </c:pt>
                <c:pt idx="17">
                  <c:v>104.66890370284014</c:v>
                </c:pt>
                <c:pt idx="18">
                  <c:v>105.16054944908954</c:v>
                </c:pt>
                <c:pt idx="19">
                  <c:v>105.71344456190866</c:v>
                </c:pt>
                <c:pt idx="20">
                  <c:v>104.14466692244713</c:v>
                </c:pt>
                <c:pt idx="21">
                  <c:v>102.66793043871087</c:v>
                </c:pt>
                <c:pt idx="22">
                  <c:v>105.23966774849276</c:v>
                </c:pt>
                <c:pt idx="23">
                  <c:v>105.93440871538525</c:v>
                </c:pt>
                <c:pt idx="24">
                  <c:v>106.62820031838642</c:v>
                </c:pt>
                <c:pt idx="25">
                  <c:v>108.11188738452677</c:v>
                </c:pt>
                <c:pt idx="26">
                  <c:v>109.50125005866103</c:v>
                </c:pt>
                <c:pt idx="27">
                  <c:v>110.18458512891416</c:v>
                </c:pt>
                <c:pt idx="28">
                  <c:v>110.68924852814546</c:v>
                </c:pt>
                <c:pt idx="29">
                  <c:v>111.13971079266338</c:v>
                </c:pt>
                <c:pt idx="30">
                  <c:v>111.52895542455981</c:v>
                </c:pt>
                <c:pt idx="31">
                  <c:v>112.09573919432458</c:v>
                </c:pt>
                <c:pt idx="32">
                  <c:v>112.79710983285656</c:v>
                </c:pt>
                <c:pt idx="33">
                  <c:v>112.71084113857211</c:v>
                </c:pt>
                <c:pt idx="34">
                  <c:v>113.01862871722457</c:v>
                </c:pt>
                <c:pt idx="35">
                  <c:v>113.22945103395196</c:v>
                </c:pt>
                <c:pt idx="36">
                  <c:v>113.61776808429454</c:v>
                </c:pt>
                <c:pt idx="37">
                  <c:v>113.22114681121225</c:v>
                </c:pt>
                <c:pt idx="38">
                  <c:v>113.33394549659133</c:v>
                </c:pt>
                <c:pt idx="39">
                  <c:v>113.19265896599848</c:v>
                </c:pt>
                <c:pt idx="40">
                  <c:v>113.25456273840923</c:v>
                </c:pt>
                <c:pt idx="41">
                  <c:v>113.28721408577063</c:v>
                </c:pt>
                <c:pt idx="42">
                  <c:v>113.70315300480726</c:v>
                </c:pt>
                <c:pt idx="43">
                  <c:v>113.30416101859213</c:v>
                </c:pt>
              </c:numCache>
            </c:numRef>
          </c:val>
          <c:smooth val="0"/>
          <c:extLst>
            <c:ext xmlns:c16="http://schemas.microsoft.com/office/drawing/2014/chart" uri="{C3380CC4-5D6E-409C-BE32-E72D297353CC}">
              <c16:uniqueId val="{00000002-93C5-4DDE-8EFD-4C0C05DE743F}"/>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a:solidFill>
              <a:srgbClr val="868686"/>
            </a:solidFill>
          </a:ln>
        </c:spPr>
        <c:txPr>
          <a:bodyPr/>
          <a:lstStyle/>
          <a:p>
            <a:pPr>
              <a:defRPr sz="900"/>
            </a:pPr>
            <a:endParaRPr lang="fr-FR"/>
          </a:p>
        </c:txPr>
        <c:crossAx val="211022592"/>
        <c:crossesAt val="100"/>
        <c:auto val="0"/>
        <c:lblAlgn val="ctr"/>
        <c:lblOffset val="100"/>
        <c:tickLblSkip val="1"/>
        <c:tickMarkSkip val="1"/>
        <c:noMultiLvlLbl val="0"/>
      </c:catAx>
      <c:valAx>
        <c:axId val="211022592"/>
        <c:scaling>
          <c:orientation val="minMax"/>
          <c:max val="116"/>
          <c:min val="100"/>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kern="1200" spc="0" baseline="0">
                <a:solidFill>
                  <a:srgbClr val="000000"/>
                </a:solidFill>
                <a:latin typeface="Calibri"/>
              </a:rPr>
              <a:t>Evolution du cumul annuel glissant </a:t>
            </a:r>
            <a:r>
              <a:rPr lang="fr-FR" sz="1400" b="1" i="0" u="none" strike="noStrike" baseline="0">
                <a:solidFill>
                  <a:srgbClr val="000000"/>
                </a:solidFill>
                <a:latin typeface="Calibri"/>
              </a:rPr>
              <a:t> des défaillances d'entreprises</a:t>
            </a:r>
          </a:p>
          <a:p>
            <a:pPr>
              <a:defRPr sz="1400" b="0" i="0" u="none" strike="noStrike" kern="1200" spc="0" baseline="0">
                <a:solidFill>
                  <a:schemeClr val="tx1">
                    <a:lumMod val="65000"/>
                    <a:lumOff val="35000"/>
                  </a:schemeClr>
                </a:solidFill>
                <a:latin typeface="+mn-lt"/>
                <a:ea typeface="+mn-ea"/>
                <a:cs typeface="+mn-cs"/>
              </a:defRPr>
            </a:pPr>
            <a:r>
              <a:rPr lang="fr-FR" sz="1000" b="0" i="1" u="none" strike="noStrike" baseline="0">
                <a:solidFill>
                  <a:srgbClr val="000000"/>
                </a:solidFill>
                <a:latin typeface="Calibri"/>
              </a:rPr>
              <a:t>(données brutes, base 100 au 1</a:t>
            </a:r>
            <a:r>
              <a:rPr lang="fr-FR" sz="1000" b="0" i="1" u="none" strike="noStrike" baseline="30000">
                <a:solidFill>
                  <a:srgbClr val="000000"/>
                </a:solidFill>
                <a:latin typeface="Calibri"/>
              </a:rPr>
              <a:t>er</a:t>
            </a:r>
            <a:r>
              <a:rPr lang="fr-FR" sz="1000" b="0" i="1" u="none" strike="noStrike" baseline="0">
                <a:solidFill>
                  <a:srgbClr val="000000"/>
                </a:solidFill>
                <a:latin typeface="Calibri"/>
              </a:rPr>
              <a:t> trimestre 2015)</a:t>
            </a:r>
          </a:p>
        </c:rich>
      </c:tx>
      <c:layout>
        <c:manualLayout>
          <c:xMode val="edge"/>
          <c:yMode val="edge"/>
          <c:x val="0.11727326103880498"/>
          <c:y val="3.1510602222993761E-2"/>
        </c:manualLayout>
      </c:layout>
      <c:overlay val="0"/>
      <c:spPr>
        <a:noFill/>
        <a:ln>
          <a:noFill/>
        </a:ln>
        <a:effectLst/>
      </c:spPr>
    </c:title>
    <c:autoTitleDeleted val="0"/>
    <c:plotArea>
      <c:layout>
        <c:manualLayout>
          <c:layoutTarget val="inner"/>
          <c:xMode val="edge"/>
          <c:yMode val="edge"/>
          <c:x val="5.9075436405720168E-2"/>
          <c:y val="0.2225039123630673"/>
          <c:w val="0.91033142539173328"/>
          <c:h val="0.53890946730250266"/>
        </c:manualLayout>
      </c:layout>
      <c:lineChart>
        <c:grouping val="standard"/>
        <c:varyColors val="0"/>
        <c:ser>
          <c:idx val="0"/>
          <c:order val="0"/>
          <c:tx>
            <c:strRef>
              <c:f>Graphique!$D$8:$D$9</c:f>
              <c:strCache>
                <c:ptCount val="2"/>
                <c:pt idx="0">
                  <c:v>Provence-Alpes-Côte d'Azur</c:v>
                </c:pt>
              </c:strCache>
            </c:strRef>
          </c:tx>
          <c:spPr>
            <a:ln w="38100">
              <a:solidFill>
                <a:srgbClr val="F79646"/>
              </a:solidFill>
            </a:ln>
          </c:spPr>
          <c:marker>
            <c:symbol val="none"/>
          </c:marker>
          <c:cat>
            <c:multiLvlStrRef>
              <c:f>'Données Eclairages Deps'!$A$10:$B$53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Graphique!$D$10:$D$53</c:f>
              <c:numCache>
                <c:formatCode>#\ ##0.0</c:formatCode>
                <c:ptCount val="44"/>
                <c:pt idx="0">
                  <c:v>100</c:v>
                </c:pt>
                <c:pt idx="1">
                  <c:v>99.742580254391271</c:v>
                </c:pt>
                <c:pt idx="2">
                  <c:v>98.606904906117506</c:v>
                </c:pt>
                <c:pt idx="3">
                  <c:v>98.622047244094489</c:v>
                </c:pt>
                <c:pt idx="4">
                  <c:v>94.654754694124776</c:v>
                </c:pt>
                <c:pt idx="5">
                  <c:v>93.912780133252568</c:v>
                </c:pt>
                <c:pt idx="6">
                  <c:v>91.111447607510598</c:v>
                </c:pt>
                <c:pt idx="7">
                  <c:v>90.596608116293154</c:v>
                </c:pt>
                <c:pt idx="8">
                  <c:v>90.233192004845549</c:v>
                </c:pt>
                <c:pt idx="9">
                  <c:v>90.929739551786795</c:v>
                </c:pt>
                <c:pt idx="10">
                  <c:v>91.066020593579651</c:v>
                </c:pt>
                <c:pt idx="11">
                  <c:v>90.642035130224102</c:v>
                </c:pt>
                <c:pt idx="12">
                  <c:v>87.416717141126583</c:v>
                </c:pt>
                <c:pt idx="13">
                  <c:v>83.176862507571173</c:v>
                </c:pt>
                <c:pt idx="14">
                  <c:v>81.46577831617202</c:v>
                </c:pt>
                <c:pt idx="15">
                  <c:v>79.270139309509389</c:v>
                </c:pt>
                <c:pt idx="16">
                  <c:v>77.801332525741969</c:v>
                </c:pt>
                <c:pt idx="17">
                  <c:v>77.771047849788005</c:v>
                </c:pt>
                <c:pt idx="18">
                  <c:v>78.664445790430037</c:v>
                </c:pt>
                <c:pt idx="19">
                  <c:v>79.224712295578442</c:v>
                </c:pt>
                <c:pt idx="20">
                  <c:v>74.015748031496059</c:v>
                </c:pt>
                <c:pt idx="21">
                  <c:v>63.597819503331309</c:v>
                </c:pt>
                <c:pt idx="22">
                  <c:v>59.176256814052088</c:v>
                </c:pt>
                <c:pt idx="23">
                  <c:v>51.483949121744402</c:v>
                </c:pt>
                <c:pt idx="24">
                  <c:v>47.198667474258031</c:v>
                </c:pt>
                <c:pt idx="25">
                  <c:v>50.378558449424595</c:v>
                </c:pt>
                <c:pt idx="26">
                  <c:v>48.394912174439739</c:v>
                </c:pt>
                <c:pt idx="27">
                  <c:v>47.637795275590548</c:v>
                </c:pt>
                <c:pt idx="28">
                  <c:v>52.104784978800723</c:v>
                </c:pt>
                <c:pt idx="29">
                  <c:v>56.571774682010897</c:v>
                </c:pt>
                <c:pt idx="30">
                  <c:v>60.751059963658392</c:v>
                </c:pt>
                <c:pt idx="31">
                  <c:v>65.944881889763778</c:v>
                </c:pt>
                <c:pt idx="32">
                  <c:v>72.471229557843728</c:v>
                </c:pt>
                <c:pt idx="33">
                  <c:v>77.165354330708652</c:v>
                </c:pt>
                <c:pt idx="34">
                  <c:v>80.70866141732283</c:v>
                </c:pt>
                <c:pt idx="35">
                  <c:v>88.340399757722594</c:v>
                </c:pt>
                <c:pt idx="36">
                  <c:v>93.958207147183529</c:v>
                </c:pt>
                <c:pt idx="37">
                  <c:v>98.546335554209577</c:v>
                </c:pt>
                <c:pt idx="38">
                  <c:v>102.11992731677771</c:v>
                </c:pt>
                <c:pt idx="39">
                  <c:v>102.8770442156269</c:v>
                </c:pt>
                <c:pt idx="40">
                  <c:v>100.16656571774682</c:v>
                </c:pt>
                <c:pt idx="41">
                  <c:v>99.682010902483341</c:v>
                </c:pt>
                <c:pt idx="42">
                  <c:v>98.728043609933366</c:v>
                </c:pt>
                <c:pt idx="43">
                  <c:v>96.44155057540884</c:v>
                </c:pt>
              </c:numCache>
            </c:numRef>
          </c:val>
          <c:smooth val="0"/>
          <c:extLst>
            <c:ext xmlns:c16="http://schemas.microsoft.com/office/drawing/2014/chart" uri="{C3380CC4-5D6E-409C-BE32-E72D297353CC}">
              <c16:uniqueId val="{00000000-EC61-4D44-B192-ADA140CE85A6}"/>
            </c:ext>
          </c:extLst>
        </c:ser>
        <c:ser>
          <c:idx val="2"/>
          <c:order val="1"/>
          <c:tx>
            <c:v>France métro.</c:v>
          </c:tx>
          <c:spPr>
            <a:ln>
              <a:solidFill>
                <a:schemeClr val="tx2">
                  <a:lumMod val="75000"/>
                  <a:lumOff val="25000"/>
                </a:schemeClr>
              </a:solidFill>
            </a:ln>
          </c:spPr>
          <c:marker>
            <c:symbol val="none"/>
          </c:marker>
          <c:cat>
            <c:multiLvlStrRef>
              <c:f>'Données Eclairages Deps'!$A$10:$B$53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Graphique!$C$10:$C$53</c:f>
              <c:numCache>
                <c:formatCode>#\ ##0.0</c:formatCode>
                <c:ptCount val="44"/>
                <c:pt idx="0">
                  <c:v>100</c:v>
                </c:pt>
                <c:pt idx="1">
                  <c:v>99.36981174325426</c:v>
                </c:pt>
                <c:pt idx="2">
                  <c:v>98.672446058124478</c:v>
                </c:pt>
                <c:pt idx="3">
                  <c:v>98.76841381295884</c:v>
                </c:pt>
                <c:pt idx="4">
                  <c:v>95.761424161481742</c:v>
                </c:pt>
                <c:pt idx="5">
                  <c:v>95.766222549223457</c:v>
                </c:pt>
                <c:pt idx="6">
                  <c:v>93.034340461604899</c:v>
                </c:pt>
                <c:pt idx="7">
                  <c:v>90.670334767518113</c:v>
                </c:pt>
                <c:pt idx="8">
                  <c:v>89.261208234033361</c:v>
                </c:pt>
                <c:pt idx="9">
                  <c:v>86.894003614785433</c:v>
                </c:pt>
                <c:pt idx="10">
                  <c:v>85.751987332256363</c:v>
                </c:pt>
                <c:pt idx="11">
                  <c:v>84.942659266486459</c:v>
                </c:pt>
                <c:pt idx="12">
                  <c:v>82.63143583755857</c:v>
                </c:pt>
                <c:pt idx="13">
                  <c:v>82.044433070488324</c:v>
                </c:pt>
                <c:pt idx="14">
                  <c:v>82.53706754530478</c:v>
                </c:pt>
                <c:pt idx="15">
                  <c:v>83.322403672366079</c:v>
                </c:pt>
                <c:pt idx="16">
                  <c:v>83.475952080101095</c:v>
                </c:pt>
                <c:pt idx="17">
                  <c:v>82.629836374977998</c:v>
                </c:pt>
                <c:pt idx="18">
                  <c:v>81.553398058252426</c:v>
                </c:pt>
                <c:pt idx="19">
                  <c:v>79.466099390604768</c:v>
                </c:pt>
                <c:pt idx="20">
                  <c:v>73.474512563778575</c:v>
                </c:pt>
                <c:pt idx="21">
                  <c:v>62.527790662337459</c:v>
                </c:pt>
                <c:pt idx="22">
                  <c:v>56.795316773564089</c:v>
                </c:pt>
                <c:pt idx="23">
                  <c:v>48.513299531357461</c:v>
                </c:pt>
                <c:pt idx="24">
                  <c:v>43.351833783848626</c:v>
                </c:pt>
                <c:pt idx="25">
                  <c:v>44.628204923145823</c:v>
                </c:pt>
                <c:pt idx="26">
                  <c:v>42.446537963244353</c:v>
                </c:pt>
                <c:pt idx="27">
                  <c:v>42.456134738727783</c:v>
                </c:pt>
                <c:pt idx="28">
                  <c:v>46.560355720477922</c:v>
                </c:pt>
                <c:pt idx="29">
                  <c:v>51.809791909918268</c:v>
                </c:pt>
                <c:pt idx="30">
                  <c:v>57.737400233521541</c:v>
                </c:pt>
                <c:pt idx="31">
                  <c:v>64.031285488076009</c:v>
                </c:pt>
                <c:pt idx="32">
                  <c:v>71.192079461301006</c:v>
                </c:pt>
                <c:pt idx="33">
                  <c:v>76.643047935893534</c:v>
                </c:pt>
                <c:pt idx="34">
                  <c:v>80.285024231858088</c:v>
                </c:pt>
                <c:pt idx="35">
                  <c:v>87.202699892836009</c:v>
                </c:pt>
                <c:pt idx="36">
                  <c:v>92.033076886166242</c:v>
                </c:pt>
                <c:pt idx="37">
                  <c:v>96.519569424673307</c:v>
                </c:pt>
                <c:pt idx="38">
                  <c:v>99.803266102589532</c:v>
                </c:pt>
                <c:pt idx="39">
                  <c:v>102.72228531213511</c:v>
                </c:pt>
                <c:pt idx="40">
                  <c:v>103.34767518113914</c:v>
                </c:pt>
                <c:pt idx="41">
                  <c:v>104.68002751075637</c:v>
                </c:pt>
                <c:pt idx="42">
                  <c:v>105.8780249836055</c:v>
                </c:pt>
                <c:pt idx="43">
                  <c:v>105.96919435069816</c:v>
                </c:pt>
              </c:numCache>
            </c:numRef>
          </c:val>
          <c:smooth val="0"/>
          <c:extLst>
            <c:ext xmlns:c16="http://schemas.microsoft.com/office/drawing/2014/chart" uri="{C3380CC4-5D6E-409C-BE32-E72D297353CC}">
              <c16:uniqueId val="{00000001-EC61-4D44-B192-ADA140CE85A6}"/>
            </c:ext>
          </c:extLst>
        </c:ser>
        <c:ser>
          <c:idx val="1"/>
          <c:order val="2"/>
          <c:tx>
            <c:strRef>
              <c:f>'Données Eclairages Deps'!$G$9</c:f>
              <c:strCache>
                <c:ptCount val="1"/>
                <c:pt idx="0">
                  <c:v>Var</c:v>
                </c:pt>
              </c:strCache>
            </c:strRef>
          </c:tx>
          <c:spPr>
            <a:ln>
              <a:solidFill>
                <a:srgbClr val="98B954"/>
              </a:solidFill>
            </a:ln>
          </c:spPr>
          <c:marker>
            <c:symbol val="none"/>
          </c:marker>
          <c:cat>
            <c:multiLvlStrRef>
              <c:f>'Données Eclairages Deps'!$A$10:$B$53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Eclairages Deps'!$G$10:$G$53</c:f>
              <c:numCache>
                <c:formatCode>#\ ##0.0</c:formatCode>
                <c:ptCount val="44"/>
                <c:pt idx="0">
                  <c:v>100</c:v>
                </c:pt>
                <c:pt idx="1">
                  <c:v>104.09482758620689</c:v>
                </c:pt>
                <c:pt idx="2">
                  <c:v>103.95114942528735</c:v>
                </c:pt>
                <c:pt idx="3">
                  <c:v>107.61494252873563</c:v>
                </c:pt>
                <c:pt idx="4">
                  <c:v>101.36494252873563</c:v>
                </c:pt>
                <c:pt idx="5">
                  <c:v>100.43103448275863</c:v>
                </c:pt>
                <c:pt idx="6">
                  <c:v>95.90517241379311</c:v>
                </c:pt>
                <c:pt idx="7">
                  <c:v>90.229885057471265</c:v>
                </c:pt>
                <c:pt idx="8">
                  <c:v>86.781609195402297</c:v>
                </c:pt>
                <c:pt idx="9">
                  <c:v>84.195402298850581</c:v>
                </c:pt>
                <c:pt idx="10">
                  <c:v>83.692528735632195</c:v>
                </c:pt>
                <c:pt idx="11">
                  <c:v>84.841954022988503</c:v>
                </c:pt>
                <c:pt idx="12">
                  <c:v>86.350574712643677</c:v>
                </c:pt>
                <c:pt idx="13">
                  <c:v>83.620689655172413</c:v>
                </c:pt>
                <c:pt idx="14">
                  <c:v>83.40517241379311</c:v>
                </c:pt>
                <c:pt idx="15">
                  <c:v>81.824712643678168</c:v>
                </c:pt>
                <c:pt idx="16">
                  <c:v>79.238505747126439</c:v>
                </c:pt>
                <c:pt idx="17">
                  <c:v>77.873563218390814</c:v>
                </c:pt>
                <c:pt idx="18">
                  <c:v>76.939655172413794</c:v>
                </c:pt>
                <c:pt idx="19">
                  <c:v>78.089080459770116</c:v>
                </c:pt>
                <c:pt idx="20">
                  <c:v>66.810344827586206</c:v>
                </c:pt>
                <c:pt idx="21">
                  <c:v>57.327586206896555</c:v>
                </c:pt>
                <c:pt idx="22">
                  <c:v>54.741379310344826</c:v>
                </c:pt>
                <c:pt idx="23">
                  <c:v>43.678160919540232</c:v>
                </c:pt>
                <c:pt idx="24">
                  <c:v>42.959770114942529</c:v>
                </c:pt>
                <c:pt idx="25">
                  <c:v>44.324712643678161</c:v>
                </c:pt>
                <c:pt idx="26">
                  <c:v>38.936781609195407</c:v>
                </c:pt>
                <c:pt idx="27">
                  <c:v>39.727011494252871</c:v>
                </c:pt>
                <c:pt idx="28">
                  <c:v>44.468390804597703</c:v>
                </c:pt>
                <c:pt idx="29">
                  <c:v>49.353448275862064</c:v>
                </c:pt>
                <c:pt idx="30">
                  <c:v>55.244252873563212</c:v>
                </c:pt>
                <c:pt idx="31">
                  <c:v>60.632183908045981</c:v>
                </c:pt>
                <c:pt idx="32">
                  <c:v>64.152298850574709</c:v>
                </c:pt>
                <c:pt idx="33">
                  <c:v>68.965517241379317</c:v>
                </c:pt>
                <c:pt idx="34">
                  <c:v>71.479885057471265</c:v>
                </c:pt>
                <c:pt idx="35">
                  <c:v>78.160919540229884</c:v>
                </c:pt>
                <c:pt idx="36">
                  <c:v>88.146551724137936</c:v>
                </c:pt>
                <c:pt idx="37">
                  <c:v>92.959770114942529</c:v>
                </c:pt>
                <c:pt idx="38">
                  <c:v>96.408045977011497</c:v>
                </c:pt>
                <c:pt idx="39">
                  <c:v>97.485632183908038</c:v>
                </c:pt>
                <c:pt idx="40">
                  <c:v>93.606321839080465</c:v>
                </c:pt>
                <c:pt idx="41">
                  <c:v>92.81609195402298</c:v>
                </c:pt>
                <c:pt idx="42">
                  <c:v>95.330459770114942</c:v>
                </c:pt>
                <c:pt idx="43">
                  <c:v>98.132183908045974</c:v>
                </c:pt>
              </c:numCache>
            </c:numRef>
          </c:val>
          <c:smooth val="0"/>
          <c:extLst>
            <c:ext xmlns:c16="http://schemas.microsoft.com/office/drawing/2014/chart" uri="{C3380CC4-5D6E-409C-BE32-E72D297353CC}">
              <c16:uniqueId val="{00000002-EC61-4D44-B192-ADA140CE85A6}"/>
            </c:ext>
          </c:extLst>
        </c:ser>
        <c:dLbls>
          <c:showLegendKey val="0"/>
          <c:showVal val="0"/>
          <c:showCatName val="0"/>
          <c:showSerName val="0"/>
          <c:showPercent val="0"/>
          <c:showBubbleSize val="0"/>
        </c:dLbls>
        <c:smooth val="0"/>
        <c:axId val="961269663"/>
        <c:axId val="961261023"/>
      </c:lineChart>
      <c:catAx>
        <c:axId val="961269663"/>
        <c:scaling>
          <c:orientation val="minMax"/>
        </c:scaling>
        <c:delete val="0"/>
        <c:axPos val="b"/>
        <c:majorGridlines/>
        <c:numFmt formatCode="General" sourceLinked="1"/>
        <c:majorTickMark val="none"/>
        <c:minorTickMark val="none"/>
        <c:tickLblPos val="low"/>
        <c:spPr>
          <a:noFill/>
          <a:ln w="19050" cap="flat" cmpd="sng" algn="ctr">
            <a:solidFill>
              <a:srgbClr val="868686"/>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961261023"/>
        <c:crossesAt val="100"/>
        <c:auto val="1"/>
        <c:lblAlgn val="ctr"/>
        <c:lblOffset val="100"/>
        <c:tickLblSkip val="4"/>
        <c:tickMarkSkip val="4"/>
        <c:noMultiLvlLbl val="1"/>
      </c:catAx>
      <c:valAx>
        <c:axId val="961261023"/>
        <c:scaling>
          <c:orientation val="minMax"/>
          <c:max val="12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61269663"/>
        <c:crosses val="autoZero"/>
        <c:crossBetween val="midCat"/>
        <c:majorUnit val="10"/>
      </c:valAx>
    </c:plotArea>
    <c:legend>
      <c:legendPos val="b"/>
      <c:layout>
        <c:manualLayout>
          <c:xMode val="edge"/>
          <c:yMode val="edge"/>
          <c:x val="0.2030416472911758"/>
          <c:y val="0.1525858563454216"/>
          <c:w val="0.64753684526347943"/>
          <c:h val="5.533001052595268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txPr>
    <a:bodyPr/>
    <a:lstStyle/>
    <a:p>
      <a:pPr>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Graph2'!$G$7:$G$8</c:f>
              <c:strCache>
                <c:ptCount val="2"/>
                <c:pt idx="0">
                  <c:v>Emploi hors intérim</c:v>
                </c:pt>
              </c:strCache>
            </c:strRef>
          </c:tx>
          <c:spPr>
            <a:solidFill>
              <a:srgbClr val="00B0F0"/>
            </a:solidFill>
            <a:ln w="28575">
              <a:noFill/>
              <a:prstDash val="solid"/>
            </a:ln>
          </c:spPr>
          <c:invertIfNegative val="0"/>
          <c:cat>
            <c:multiLvlStrRef>
              <c:f>'Données Graph2'!$A$10:$B$46</c:f>
              <c:multiLvlStrCache>
                <c:ptCount val="3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'Données Graph2'!$S$10:$S$53</c:f>
              <c:numCache>
                <c:formatCode>#,##0</c:formatCode>
                <c:ptCount val="44"/>
                <c:pt idx="0">
                  <c:v>-1114.1688757088268</c:v>
                </c:pt>
                <c:pt idx="1">
                  <c:v>823.24925476021599</c:v>
                </c:pt>
                <c:pt idx="2">
                  <c:v>595.13335680449381</c:v>
                </c:pt>
                <c:pt idx="3">
                  <c:v>837.51591800915776</c:v>
                </c:pt>
                <c:pt idx="4">
                  <c:v>1117.6750761837466</c:v>
                </c:pt>
                <c:pt idx="5">
                  <c:v>827.52471238822909</c:v>
                </c:pt>
                <c:pt idx="6">
                  <c:v>-792.77030617580749</c:v>
                </c:pt>
                <c:pt idx="7">
                  <c:v>-923.92149231722578</c:v>
                </c:pt>
                <c:pt idx="8">
                  <c:v>1747.6979329254245</c:v>
                </c:pt>
                <c:pt idx="9">
                  <c:v>1286.2702799603576</c:v>
                </c:pt>
                <c:pt idx="10">
                  <c:v>9.7252696565701626</c:v>
                </c:pt>
                <c:pt idx="11">
                  <c:v>1150.9663038479048</c:v>
                </c:pt>
                <c:pt idx="12">
                  <c:v>2309.5380796827958</c:v>
                </c:pt>
                <c:pt idx="13">
                  <c:v>-1668.4796469549765</c:v>
                </c:pt>
                <c:pt idx="14">
                  <c:v>592.57277921732748</c:v>
                </c:pt>
                <c:pt idx="15">
                  <c:v>101.61303861468332</c:v>
                </c:pt>
                <c:pt idx="16">
                  <c:v>2684.4613708655816</c:v>
                </c:pt>
                <c:pt idx="17">
                  <c:v>1697.3381844289252</c:v>
                </c:pt>
                <c:pt idx="18">
                  <c:v>1429.6464363925043</c:v>
                </c:pt>
                <c:pt idx="19">
                  <c:v>1912.2453958347323</c:v>
                </c:pt>
                <c:pt idx="20">
                  <c:v>-2461.8551947836531</c:v>
                </c:pt>
                <c:pt idx="21">
                  <c:v>-6822.9705388875445</c:v>
                </c:pt>
                <c:pt idx="22">
                  <c:v>7764.6497043130221</c:v>
                </c:pt>
                <c:pt idx="23">
                  <c:v>1723.0015463902964</c:v>
                </c:pt>
                <c:pt idx="24">
                  <c:v>2188.4229950159206</c:v>
                </c:pt>
                <c:pt idx="25">
                  <c:v>4852.1569309221813</c:v>
                </c:pt>
                <c:pt idx="26">
                  <c:v>4072.6944242697791</c:v>
                </c:pt>
                <c:pt idx="27">
                  <c:v>2345.0416679297923</c:v>
                </c:pt>
                <c:pt idx="28">
                  <c:v>1788.8321872649249</c:v>
                </c:pt>
                <c:pt idx="29">
                  <c:v>1503.6778532388271</c:v>
                </c:pt>
                <c:pt idx="30">
                  <c:v>1193.6523449033266</c:v>
                </c:pt>
                <c:pt idx="31">
                  <c:v>1892.5865777204162</c:v>
                </c:pt>
                <c:pt idx="32">
                  <c:v>2256.5288337258971</c:v>
                </c:pt>
                <c:pt idx="33">
                  <c:v>146.93038639932638</c:v>
                </c:pt>
                <c:pt idx="34">
                  <c:v>869.18994333164301</c:v>
                </c:pt>
                <c:pt idx="35">
                  <c:v>479.23845155542949</c:v>
                </c:pt>
                <c:pt idx="36">
                  <c:v>1705.5758910857257</c:v>
                </c:pt>
                <c:pt idx="37">
                  <c:v>-1259.1901049804874</c:v>
                </c:pt>
                <c:pt idx="38">
                  <c:v>745.28664509177906</c:v>
                </c:pt>
                <c:pt idx="39">
                  <c:v>-21.6613293744158</c:v>
                </c:pt>
                <c:pt idx="40">
                  <c:v>228.10442491137655</c:v>
                </c:pt>
                <c:pt idx="41">
                  <c:v>306.50990322820144</c:v>
                </c:pt>
                <c:pt idx="42">
                  <c:v>1503.922615917807</c:v>
                </c:pt>
                <c:pt idx="43">
                  <c:v>-1043.9741847857367</c:v>
                </c:pt>
              </c:numCache>
            </c:numRef>
          </c:val>
          <c:extLst>
            <c:ext xmlns:c16="http://schemas.microsoft.com/office/drawing/2014/chart" uri="{C3380CC4-5D6E-409C-BE32-E72D297353CC}">
              <c16:uniqueId val="{00000000-C2F6-4C5F-A84F-38BD9407AED0}"/>
            </c:ext>
          </c:extLst>
        </c:ser>
        <c:ser>
          <c:idx val="2"/>
          <c:order val="1"/>
          <c:tx>
            <c:strRef>
              <c:f>'Données Graph2'!$H$7:$H$8</c:f>
              <c:strCache>
                <c:ptCount val="2"/>
                <c:pt idx="0">
                  <c:v>Intérim</c:v>
                </c:pt>
              </c:strCache>
            </c:strRef>
          </c:tx>
          <c:spPr>
            <a:solidFill>
              <a:schemeClr val="accent6">
                <a:lumMod val="75000"/>
              </a:schemeClr>
            </a:solidFill>
            <a:ln w="28575">
              <a:noFill/>
            </a:ln>
          </c:spPr>
          <c:invertIfNegative val="0"/>
          <c:cat>
            <c:multiLvlStrRef>
              <c:f>'Données Graph2'!$A$10:$B$46</c:f>
              <c:multiLvlStrCache>
                <c:ptCount val="3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'Données Graph2'!$T$10:$T$53</c:f>
              <c:numCache>
                <c:formatCode>#,##0</c:formatCode>
                <c:ptCount val="44"/>
                <c:pt idx="0">
                  <c:v>-578.38770053271219</c:v>
                </c:pt>
                <c:pt idx="1">
                  <c:v>1043.7708101212547</c:v>
                </c:pt>
                <c:pt idx="2">
                  <c:v>-670.18314380516767</c:v>
                </c:pt>
                <c:pt idx="3">
                  <c:v>266.435849520587</c:v>
                </c:pt>
                <c:pt idx="4">
                  <c:v>438.47278861222821</c:v>
                </c:pt>
                <c:pt idx="5">
                  <c:v>372.38370972821667</c:v>
                </c:pt>
                <c:pt idx="6">
                  <c:v>-10.646405063494967</c:v>
                </c:pt>
                <c:pt idx="7">
                  <c:v>807.95385116365014</c:v>
                </c:pt>
                <c:pt idx="8">
                  <c:v>295.94379916159141</c:v>
                </c:pt>
                <c:pt idx="9">
                  <c:v>152.04956398539707</c:v>
                </c:pt>
                <c:pt idx="10">
                  <c:v>338.86788062119558</c:v>
                </c:pt>
                <c:pt idx="11">
                  <c:v>7.3727611514104865</c:v>
                </c:pt>
                <c:pt idx="12">
                  <c:v>46.974461244119993</c:v>
                </c:pt>
                <c:pt idx="13">
                  <c:v>-35.666020096777174</c:v>
                </c:pt>
                <c:pt idx="14">
                  <c:v>-139.23203507401377</c:v>
                </c:pt>
                <c:pt idx="15">
                  <c:v>68.222717629968429</c:v>
                </c:pt>
                <c:pt idx="16">
                  <c:v>357.9773094104321</c:v>
                </c:pt>
                <c:pt idx="17">
                  <c:v>-313.09481285419315</c:v>
                </c:pt>
                <c:pt idx="18">
                  <c:v>194.50421384189394</c:v>
                </c:pt>
                <c:pt idx="19">
                  <c:v>-85.757596749635923</c:v>
                </c:pt>
                <c:pt idx="20">
                  <c:v>-2720.5983149680142</c:v>
                </c:pt>
                <c:pt idx="21">
                  <c:v>1944.5747862911776</c:v>
                </c:pt>
                <c:pt idx="22">
                  <c:v>731.07888843586716</c:v>
                </c:pt>
                <c:pt idx="23">
                  <c:v>572.07372219653553</c:v>
                </c:pt>
                <c:pt idx="24">
                  <c:v>103.51605202695373</c:v>
                </c:pt>
                <c:pt idx="25">
                  <c:v>49.200055483788674</c:v>
                </c:pt>
                <c:pt idx="26">
                  <c:v>517.06213890791787</c:v>
                </c:pt>
                <c:pt idx="27">
                  <c:v>-87.645754009677148</c:v>
                </c:pt>
                <c:pt idx="28">
                  <c:v>-121.6777488020989</c:v>
                </c:pt>
                <c:pt idx="29">
                  <c:v>-15.576745064677198</c:v>
                </c:pt>
                <c:pt idx="30">
                  <c:v>92.216447448906365</c:v>
                </c:pt>
                <c:pt idx="31">
                  <c:v>-20.217630712728351</c:v>
                </c:pt>
                <c:pt idx="32">
                  <c:v>60.447540659618426</c:v>
                </c:pt>
                <c:pt idx="33">
                  <c:v>-431.91882977714158</c:v>
                </c:pt>
                <c:pt idx="34">
                  <c:v>147.58565132362583</c:v>
                </c:pt>
                <c:pt idx="35">
                  <c:v>217.2126118553042</c:v>
                </c:pt>
                <c:pt idx="36">
                  <c:v>-422.77136237322611</c:v>
                </c:pt>
                <c:pt idx="37">
                  <c:v>-51.047405437457201</c:v>
                </c:pt>
                <c:pt idx="38">
                  <c:v>-372.65643400670888</c:v>
                </c:pt>
                <c:pt idx="39">
                  <c:v>-445.07841622952583</c:v>
                </c:pt>
                <c:pt idx="40">
                  <c:v>-23.605447792414452</c:v>
                </c:pt>
                <c:pt idx="41">
                  <c:v>-198.64624844711761</c:v>
                </c:pt>
                <c:pt idx="42">
                  <c:v>-129.86930423010017</c:v>
                </c:pt>
                <c:pt idx="43">
                  <c:v>-274.09497129503234</c:v>
                </c:pt>
              </c:numCache>
            </c:numRef>
          </c:val>
          <c:extLst>
            <c:ext xmlns:c16="http://schemas.microsoft.com/office/drawing/2014/chart" uri="{C3380CC4-5D6E-409C-BE32-E72D297353CC}">
              <c16:uniqueId val="{00000001-C2F6-4C5F-A84F-38BD9407AED0}"/>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Graph2'!$F$7:$F$8</c:f>
              <c:strCache>
                <c:ptCount val="2"/>
                <c:pt idx="0">
                  <c:v>Emploi total</c:v>
                </c:pt>
              </c:strCache>
            </c:strRef>
          </c:tx>
          <c:spPr>
            <a:ln w="28575">
              <a:solidFill>
                <a:srgbClr val="002060"/>
              </a:solidFill>
              <a:prstDash val="solid"/>
            </a:ln>
          </c:spPr>
          <c:marker>
            <c:symbol val="none"/>
          </c:marker>
          <c:cat>
            <c:multiLvlStrRef>
              <c:f>'Données Graph2'!$A$10:$B$53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Graph2'!$R$10:$R$53</c:f>
              <c:numCache>
                <c:formatCode>#,##0</c:formatCode>
                <c:ptCount val="44"/>
                <c:pt idx="0">
                  <c:v>-1692.5565762415063</c:v>
                </c:pt>
                <c:pt idx="1">
                  <c:v>1867.0200648814789</c:v>
                </c:pt>
                <c:pt idx="2">
                  <c:v>-75.049787000694778</c:v>
                </c:pt>
                <c:pt idx="3">
                  <c:v>1103.9517675297102</c:v>
                </c:pt>
                <c:pt idx="4">
                  <c:v>1556.1478647959884</c:v>
                </c:pt>
                <c:pt idx="5">
                  <c:v>1199.9084221164812</c:v>
                </c:pt>
                <c:pt idx="6">
                  <c:v>-803.41671123931883</c:v>
                </c:pt>
                <c:pt idx="7">
                  <c:v>-115.96764115360565</c:v>
                </c:pt>
                <c:pt idx="8">
                  <c:v>2043.6417320870678</c:v>
                </c:pt>
                <c:pt idx="9">
                  <c:v>1438.3198439457337</c:v>
                </c:pt>
                <c:pt idx="10">
                  <c:v>348.59315027773846</c:v>
                </c:pt>
                <c:pt idx="11">
                  <c:v>1158.3390649993089</c:v>
                </c:pt>
                <c:pt idx="12">
                  <c:v>2356.512540926924</c:v>
                </c:pt>
                <c:pt idx="13">
                  <c:v>-1704.1456670517218</c:v>
                </c:pt>
                <c:pt idx="14">
                  <c:v>453.3407441432937</c:v>
                </c:pt>
                <c:pt idx="15">
                  <c:v>169.83575624466175</c:v>
                </c:pt>
                <c:pt idx="16">
                  <c:v>3042.4386802759836</c:v>
                </c:pt>
                <c:pt idx="17">
                  <c:v>1384.243371574732</c:v>
                </c:pt>
                <c:pt idx="18">
                  <c:v>1624.1506502344273</c:v>
                </c:pt>
                <c:pt idx="19">
                  <c:v>1826.4877990850946</c:v>
                </c:pt>
                <c:pt idx="20">
                  <c:v>-5182.4535097516491</c:v>
                </c:pt>
                <c:pt idx="21">
                  <c:v>-4878.3957525963779</c:v>
                </c:pt>
                <c:pt idx="22">
                  <c:v>8495.7285927488701</c:v>
                </c:pt>
                <c:pt idx="23">
                  <c:v>2295.0752685868647</c:v>
                </c:pt>
                <c:pt idx="24">
                  <c:v>2291.9390470428625</c:v>
                </c:pt>
                <c:pt idx="25">
                  <c:v>4901.3569864059682</c:v>
                </c:pt>
                <c:pt idx="26">
                  <c:v>4589.7565631776815</c:v>
                </c:pt>
                <c:pt idx="27">
                  <c:v>2257.3959139201324</c:v>
                </c:pt>
                <c:pt idx="28">
                  <c:v>1667.1544384628069</c:v>
                </c:pt>
                <c:pt idx="29">
                  <c:v>1488.1011081741308</c:v>
                </c:pt>
                <c:pt idx="30">
                  <c:v>1285.8687923522666</c:v>
                </c:pt>
                <c:pt idx="31">
                  <c:v>1872.3689470076934</c:v>
                </c:pt>
                <c:pt idx="32">
                  <c:v>2316.9763743855292</c:v>
                </c:pt>
                <c:pt idx="33">
                  <c:v>-284.98844337783521</c:v>
                </c:pt>
                <c:pt idx="34">
                  <c:v>1016.7755946552497</c:v>
                </c:pt>
                <c:pt idx="35">
                  <c:v>696.45106341072824</c:v>
                </c:pt>
                <c:pt idx="36">
                  <c:v>1282.8045287125278</c:v>
                </c:pt>
                <c:pt idx="37">
                  <c:v>-1310.2375104179373</c:v>
                </c:pt>
                <c:pt idx="38">
                  <c:v>372.6302110850811</c:v>
                </c:pt>
                <c:pt idx="39">
                  <c:v>-466.73974560399074</c:v>
                </c:pt>
                <c:pt idx="40">
                  <c:v>204.49897711898666</c:v>
                </c:pt>
                <c:pt idx="41">
                  <c:v>107.86365478107473</c:v>
                </c:pt>
                <c:pt idx="42">
                  <c:v>1374.0533116877195</c:v>
                </c:pt>
                <c:pt idx="43">
                  <c:v>-1318.0691560807754</c:v>
                </c:pt>
              </c:numCache>
            </c:numRef>
          </c:val>
          <c:smooth val="0"/>
          <c:extLst>
            <c:ext xmlns:c16="http://schemas.microsoft.com/office/drawing/2014/chart" uri="{C3380CC4-5D6E-409C-BE32-E72D297353CC}">
              <c16:uniqueId val="{00000002-C2F6-4C5F-A84F-38BD9407AED0}"/>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1"/>
        <c:tickMarkSkip val="1"/>
        <c:noMultiLvlLbl val="0"/>
      </c:catAx>
      <c:valAx>
        <c:axId val="211415808"/>
        <c:scaling>
          <c:orientation val="minMax"/>
          <c:max val="100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5578887233E-2"/>
          <c:y val="0.24438852477451195"/>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A81B-47A4-A4FB-9932E5E0BD20}"/>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1B-47A4-A4FB-9932E5E0BD20}"/>
                </c:ext>
              </c:extLst>
            </c:dLbl>
            <c:dLbl>
              <c:idx val="2"/>
              <c:layout>
                <c:manualLayout>
                  <c:x val="1.8655296040950989E-3"/>
                  <c:y val="-5.7495270042804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1B-47A4-A4FB-9932E5E0BD20}"/>
                </c:ext>
              </c:extLst>
            </c:dLbl>
            <c:dLbl>
              <c:idx val="3"/>
              <c:layout>
                <c:manualLayout>
                  <c:x val="3.6904096670682899E-3"/>
                  <c:y val="-7.9129161942845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1B-47A4-A4FB-9932E5E0BD20}"/>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(2)'!$CP$9:$CT$9</c:f>
              <c:numCache>
                <c:formatCode>#,##0</c:formatCode>
                <c:ptCount val="5"/>
                <c:pt idx="0">
                  <c:v>-1040</c:v>
                </c:pt>
                <c:pt idx="1">
                  <c:v>-530</c:v>
                </c:pt>
                <c:pt idx="2">
                  <c:v>-440</c:v>
                </c:pt>
                <c:pt idx="3">
                  <c:v>30</c:v>
                </c:pt>
                <c:pt idx="4">
                  <c:v>-180</c:v>
                </c:pt>
              </c:numCache>
            </c:numRef>
          </c:val>
          <c:extLst>
            <c:ext xmlns:c16="http://schemas.microsoft.com/office/drawing/2014/chart" uri="{C3380CC4-5D6E-409C-BE32-E72D297353CC}">
              <c16:uniqueId val="{00000004-A81B-47A4-A4FB-9932E5E0BD20}"/>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A81B-47A4-A4FB-9932E5E0BD20}"/>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1B-47A4-A4FB-9932E5E0BD20}"/>
                </c:ext>
              </c:extLst>
            </c:dLbl>
            <c:dLbl>
              <c:idx val="1"/>
              <c:layout>
                <c:manualLayout>
                  <c:x val="-6.9158262581718621E-5"/>
                  <c:y val="-2.2408575479747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1B-47A4-A4FB-9932E5E0BD20}"/>
                </c:ext>
              </c:extLst>
            </c:dLbl>
            <c:dLbl>
              <c:idx val="2"/>
              <c:layout>
                <c:manualLayout>
                  <c:x val="-1.6871577654028946E-3"/>
                  <c:y val="-2.2796931207725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1B-47A4-A4FB-9932E5E0BD20}"/>
                </c:ext>
              </c:extLst>
            </c:dLbl>
            <c:dLbl>
              <c:idx val="3"/>
              <c:layout>
                <c:manualLayout>
                  <c:x val="7.1974819014500374E-3"/>
                  <c:y val="-1.5123536027991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1B-47A4-A4FB-9932E5E0BD20}"/>
                </c:ext>
              </c:extLst>
            </c:dLbl>
            <c:dLbl>
              <c:idx val="4"/>
              <c:layout>
                <c:manualLayout>
                  <c:x val="0"/>
                  <c:y val="8.923100788132582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1B-47A4-A4FB-9932E5E0BD20}"/>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(2)'!$CV$9:$CZ$9</c:f>
              <c:numCache>
                <c:formatCode>#,##0</c:formatCode>
                <c:ptCount val="5"/>
                <c:pt idx="0">
                  <c:v>-270</c:v>
                </c:pt>
                <c:pt idx="1">
                  <c:v>-60</c:v>
                </c:pt>
                <c:pt idx="2">
                  <c:v>-40</c:v>
                </c:pt>
                <c:pt idx="3">
                  <c:v>-40</c:v>
                </c:pt>
                <c:pt idx="4">
                  <c:v>-150</c:v>
                </c:pt>
              </c:numCache>
            </c:numRef>
          </c:val>
          <c:extLst>
            <c:ext xmlns:c16="http://schemas.microsoft.com/office/drawing/2014/chart" uri="{C3380CC4-5D6E-409C-BE32-E72D297353CC}">
              <c16:uniqueId val="{0000000A-A81B-47A4-A4FB-9932E5E0BD20}"/>
            </c:ext>
          </c:extLst>
        </c:ser>
        <c:ser>
          <c:idx val="2"/>
          <c:order val="2"/>
          <c:tx>
            <c:v>Total</c:v>
          </c:tx>
          <c:spPr>
            <a:noFill/>
          </c:spPr>
          <c:invertIfNegative val="0"/>
          <c:dLbls>
            <c:dLbl>
              <c:idx val="0"/>
              <c:layout>
                <c:manualLayout>
                  <c:x val="-1.6646302137821979E-3"/>
                  <c:y val="0.178873397820123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1B-47A4-A4FB-9932E5E0BD20}"/>
                </c:ext>
              </c:extLst>
            </c:dLbl>
            <c:dLbl>
              <c:idx val="1"/>
              <c:layout>
                <c:manualLayout>
                  <c:x val="-1.9141334741848426E-3"/>
                  <c:y val="5.31378313776771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81B-47A4-A4FB-9932E5E0BD20}"/>
                </c:ext>
              </c:extLst>
            </c:dLbl>
            <c:dLbl>
              <c:idx val="2"/>
              <c:layout>
                <c:manualLayout>
                  <c:x val="5.544044622120206E-4"/>
                  <c:y val="6.0075807458109108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4160983300708527E-2"/>
                      <c:h val="4.685629847147401E-2"/>
                    </c:manualLayout>
                  </c15:layout>
                </c:ext>
                <c:ext xmlns:c16="http://schemas.microsoft.com/office/drawing/2014/chart" uri="{C3380CC4-5D6E-409C-BE32-E72D297353CC}">
                  <c16:uniqueId val="{0000000D-A81B-47A4-A4FB-9932E5E0BD20}"/>
                </c:ext>
              </c:extLst>
            </c:dLbl>
            <c:dLbl>
              <c:idx val="3"/>
              <c:layout>
                <c:manualLayout>
                  <c:x val="3.6399706206723015E-3"/>
                  <c:y val="-2.49835034616208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81B-47A4-A4FB-9932E5E0BD20}"/>
                </c:ext>
              </c:extLst>
            </c:dLbl>
            <c:dLbl>
              <c:idx val="4"/>
              <c:layout>
                <c:manualLayout>
                  <c:x val="0"/>
                  <c:y val="1.35704214178936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81B-47A4-A4FB-9932E5E0BD20}"/>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(2)'!$CJ$9:$CN$9</c:f>
              <c:numCache>
                <c:formatCode>#,##0</c:formatCode>
                <c:ptCount val="5"/>
                <c:pt idx="0">
                  <c:v>-1320</c:v>
                </c:pt>
                <c:pt idx="1">
                  <c:v>-590</c:v>
                </c:pt>
                <c:pt idx="2">
                  <c:v>-480</c:v>
                </c:pt>
                <c:pt idx="3">
                  <c:v>-10</c:v>
                </c:pt>
                <c:pt idx="4">
                  <c:v>-330</c:v>
                </c:pt>
              </c:numCache>
            </c:numRef>
          </c:val>
          <c:extLst>
            <c:ext xmlns:c16="http://schemas.microsoft.com/office/drawing/2014/chart" uri="{C3380CC4-5D6E-409C-BE32-E72D297353CC}">
              <c16:uniqueId val="{00000010-A81B-47A4-A4FB-9932E5E0BD20}"/>
            </c:ext>
          </c:extLst>
        </c:ser>
        <c:dLbls>
          <c:showLegendKey val="0"/>
          <c:showVal val="0"/>
          <c:showCatName val="0"/>
          <c:showSerName val="0"/>
          <c:showPercent val="0"/>
          <c:showBubbleSize val="0"/>
        </c:dLbls>
        <c:gapWidth val="150"/>
        <c:overlap val="100"/>
        <c:axId val="212008960"/>
        <c:axId val="212010496"/>
      </c:barChart>
      <c:catAx>
        <c:axId val="2120089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010496"/>
        <c:crosses val="autoZero"/>
        <c:auto val="1"/>
        <c:lblAlgn val="ctr"/>
        <c:lblOffset val="100"/>
        <c:noMultiLvlLbl val="0"/>
      </c:catAx>
      <c:valAx>
        <c:axId val="212010496"/>
        <c:scaling>
          <c:orientation val="minMax"/>
          <c:max val="100"/>
          <c:min val="-1500"/>
        </c:scaling>
        <c:delete val="0"/>
        <c:axPos val="l"/>
        <c:majorGridlines>
          <c:spPr>
            <a:ln>
              <a:prstDash val="sysDot"/>
            </a:ln>
          </c:spPr>
        </c:majorGridlines>
        <c:numFmt formatCode="[Red][&lt;0]\-&quot;&quot;0&quot;&quot;;[Blue][&gt;0]\+&quot;&quot;0&quot;&quot;;0" sourceLinked="0"/>
        <c:majorTickMark val="out"/>
        <c:minorTickMark val="none"/>
        <c:tickLblPos val="nextTo"/>
        <c:crossAx val="212008960"/>
        <c:crosses val="autoZero"/>
        <c:crossBetween val="between"/>
        <c:majorUnit val="5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3'!$AN$8:$AN$9</c:f>
              <c:strCache>
                <c:ptCount val="2"/>
                <c:pt idx="0">
                  <c:v>Construction </c:v>
                </c:pt>
              </c:strCache>
            </c:strRef>
          </c:tx>
          <c:spPr>
            <a:ln w="28575">
              <a:solidFill>
                <a:srgbClr val="00B050"/>
              </a:solidFill>
              <a:prstDash val="solid"/>
            </a:ln>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3'!$AN$10:$AN$53</c:f>
              <c:numCache>
                <c:formatCode>#\ ##0.0</c:formatCode>
                <c:ptCount val="44"/>
                <c:pt idx="0">
                  <c:v>100</c:v>
                </c:pt>
                <c:pt idx="1">
                  <c:v>100.65520307906939</c:v>
                </c:pt>
                <c:pt idx="2">
                  <c:v>98.627752420555197</c:v>
                </c:pt>
                <c:pt idx="3">
                  <c:v>98.628901098112749</c:v>
                </c:pt>
                <c:pt idx="4">
                  <c:v>98.766133996137924</c:v>
                </c:pt>
                <c:pt idx="5">
                  <c:v>99.06282510077412</c:v>
                </c:pt>
                <c:pt idx="6">
                  <c:v>100.02624206886253</c:v>
                </c:pt>
                <c:pt idx="7">
                  <c:v>101.94332928262359</c:v>
                </c:pt>
                <c:pt idx="8">
                  <c:v>103.60686345593872</c:v>
                </c:pt>
                <c:pt idx="9">
                  <c:v>104.1468758395129</c:v>
                </c:pt>
                <c:pt idx="10">
                  <c:v>105.85652948059001</c:v>
                </c:pt>
                <c:pt idx="11">
                  <c:v>106.57993416033892</c:v>
                </c:pt>
                <c:pt idx="12">
                  <c:v>106.81541543527631</c:v>
                </c:pt>
                <c:pt idx="13">
                  <c:v>107.46641777374717</c:v>
                </c:pt>
                <c:pt idx="14">
                  <c:v>108.90442518771255</c:v>
                </c:pt>
                <c:pt idx="15">
                  <c:v>108.10093626664717</c:v>
                </c:pt>
                <c:pt idx="16">
                  <c:v>111.49825331574341</c:v>
                </c:pt>
                <c:pt idx="17">
                  <c:v>111.71694412130692</c:v>
                </c:pt>
                <c:pt idx="18">
                  <c:v>112.99188701200269</c:v>
                </c:pt>
                <c:pt idx="19">
                  <c:v>113.41526441235956</c:v>
                </c:pt>
                <c:pt idx="20">
                  <c:v>105.34371838194734</c:v>
                </c:pt>
                <c:pt idx="21">
                  <c:v>112.72407909615623</c:v>
                </c:pt>
                <c:pt idx="22">
                  <c:v>115.84554127577987</c:v>
                </c:pt>
                <c:pt idx="23">
                  <c:v>118.45691159109496</c:v>
                </c:pt>
                <c:pt idx="24">
                  <c:v>120.2964489689934</c:v>
                </c:pt>
                <c:pt idx="25">
                  <c:v>122.00161921733898</c:v>
                </c:pt>
                <c:pt idx="26">
                  <c:v>122.20016138782243</c:v>
                </c:pt>
                <c:pt idx="27">
                  <c:v>121.93428164761792</c:v>
                </c:pt>
                <c:pt idx="28">
                  <c:v>122.79806104809037</c:v>
                </c:pt>
                <c:pt idx="29">
                  <c:v>122.32037562992173</c:v>
                </c:pt>
                <c:pt idx="30">
                  <c:v>122.58997929037017</c:v>
                </c:pt>
                <c:pt idx="31">
                  <c:v>122.7131950928523</c:v>
                </c:pt>
                <c:pt idx="32">
                  <c:v>123.11806484779029</c:v>
                </c:pt>
                <c:pt idx="33">
                  <c:v>120.95301599925241</c:v>
                </c:pt>
                <c:pt idx="34">
                  <c:v>121.58198296247633</c:v>
                </c:pt>
                <c:pt idx="35">
                  <c:v>121.17580554732371</c:v>
                </c:pt>
                <c:pt idx="36">
                  <c:v>119.2308491243969</c:v>
                </c:pt>
                <c:pt idx="37">
                  <c:v>119.06242058831545</c:v>
                </c:pt>
                <c:pt idx="38">
                  <c:v>117.2268821554628</c:v>
                </c:pt>
                <c:pt idx="39">
                  <c:v>115.97568635615967</c:v>
                </c:pt>
                <c:pt idx="40">
                  <c:v>114.45257204473116</c:v>
                </c:pt>
                <c:pt idx="41">
                  <c:v>113.46644663343896</c:v>
                </c:pt>
                <c:pt idx="42">
                  <c:v>113.66990344641657</c:v>
                </c:pt>
                <c:pt idx="43">
                  <c:v>112.08462137872075</c:v>
                </c:pt>
              </c:numCache>
            </c:numRef>
          </c:val>
          <c:smooth val="0"/>
          <c:extLst>
            <c:ext xmlns:c16="http://schemas.microsoft.com/office/drawing/2014/chart" uri="{C3380CC4-5D6E-409C-BE32-E72D297353CC}">
              <c16:uniqueId val="{00000000-1DCA-41C2-BD6C-0D08D2AA0EB6}"/>
            </c:ext>
          </c:extLst>
        </c:ser>
        <c:ser>
          <c:idx val="1"/>
          <c:order val="1"/>
          <c:tx>
            <c:strRef>
              <c:f>'Données graph 1 et 3'!$AM$8:$AM$9</c:f>
              <c:strCache>
                <c:ptCount val="2"/>
                <c:pt idx="0">
                  <c:v>Industrie </c:v>
                </c:pt>
              </c:strCache>
            </c:strRef>
          </c:tx>
          <c:spPr>
            <a:ln w="28575">
              <a:solidFill>
                <a:srgbClr val="0070C0"/>
              </a:solidFill>
              <a:prstDash val="solid"/>
            </a:ln>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3'!$AM$10:$AM$53</c:f>
              <c:numCache>
                <c:formatCode>#\ ##0.0</c:formatCode>
                <c:ptCount val="44"/>
                <c:pt idx="0">
                  <c:v>100</c:v>
                </c:pt>
                <c:pt idx="1">
                  <c:v>100.94972182258726</c:v>
                </c:pt>
                <c:pt idx="2">
                  <c:v>99.960843520471329</c:v>
                </c:pt>
                <c:pt idx="3">
                  <c:v>99.84400704589828</c:v>
                </c:pt>
                <c:pt idx="4">
                  <c:v>100.3615202738267</c:v>
                </c:pt>
                <c:pt idx="5">
                  <c:v>99.929329618014435</c:v>
                </c:pt>
                <c:pt idx="6">
                  <c:v>99.786154177132332</c:v>
                </c:pt>
                <c:pt idx="7">
                  <c:v>100.05394778750771</c:v>
                </c:pt>
                <c:pt idx="8">
                  <c:v>100.31731236387891</c:v>
                </c:pt>
                <c:pt idx="9">
                  <c:v>100.91755345972896</c:v>
                </c:pt>
                <c:pt idx="10">
                  <c:v>101.37917941376675</c:v>
                </c:pt>
                <c:pt idx="11">
                  <c:v>102.39057820790623</c:v>
                </c:pt>
                <c:pt idx="12">
                  <c:v>103.0908472977268</c:v>
                </c:pt>
                <c:pt idx="13">
                  <c:v>103.62865070560134</c:v>
                </c:pt>
                <c:pt idx="14">
                  <c:v>104.12319372663725</c:v>
                </c:pt>
                <c:pt idx="15">
                  <c:v>105.20577249214212</c:v>
                </c:pt>
                <c:pt idx="16">
                  <c:v>105.69906420211971</c:v>
                </c:pt>
                <c:pt idx="17">
                  <c:v>106.34872709738892</c:v>
                </c:pt>
                <c:pt idx="18">
                  <c:v>107.38754011856355</c:v>
                </c:pt>
                <c:pt idx="19">
                  <c:v>108.47365350060514</c:v>
                </c:pt>
                <c:pt idx="20">
                  <c:v>105.37219171177395</c:v>
                </c:pt>
                <c:pt idx="21">
                  <c:v>107.48136513716689</c:v>
                </c:pt>
                <c:pt idx="22">
                  <c:v>109.55844338109257</c:v>
                </c:pt>
                <c:pt idx="23">
                  <c:v>110.54077311055148</c:v>
                </c:pt>
                <c:pt idx="24">
                  <c:v>112.64017833243271</c:v>
                </c:pt>
                <c:pt idx="25">
                  <c:v>113.49569604082257</c:v>
                </c:pt>
                <c:pt idx="26">
                  <c:v>114.99376330615915</c:v>
                </c:pt>
                <c:pt idx="27">
                  <c:v>115.82951126892654</c:v>
                </c:pt>
                <c:pt idx="28">
                  <c:v>115.93600337365082</c:v>
                </c:pt>
                <c:pt idx="29">
                  <c:v>116.29991922753634</c:v>
                </c:pt>
                <c:pt idx="30">
                  <c:v>116.71416045966869</c:v>
                </c:pt>
                <c:pt idx="31">
                  <c:v>117.27043003617858</c:v>
                </c:pt>
                <c:pt idx="32">
                  <c:v>117.82158917570872</c:v>
                </c:pt>
                <c:pt idx="33">
                  <c:v>118.54464089193067</c:v>
                </c:pt>
                <c:pt idx="34">
                  <c:v>119.13324598387408</c:v>
                </c:pt>
                <c:pt idx="35">
                  <c:v>120.09712557937755</c:v>
                </c:pt>
                <c:pt idx="36">
                  <c:v>120.22263502092365</c:v>
                </c:pt>
                <c:pt idx="37">
                  <c:v>120.33441924668769</c:v>
                </c:pt>
                <c:pt idx="38">
                  <c:v>121.43145140692337</c:v>
                </c:pt>
                <c:pt idx="39">
                  <c:v>121.93433435080433</c:v>
                </c:pt>
                <c:pt idx="40">
                  <c:v>122.49903110989476</c:v>
                </c:pt>
                <c:pt idx="41">
                  <c:v>123.15677942909117</c:v>
                </c:pt>
                <c:pt idx="42">
                  <c:v>124.05462142183643</c:v>
                </c:pt>
                <c:pt idx="43">
                  <c:v>124.0299647826162</c:v>
                </c:pt>
              </c:numCache>
            </c:numRef>
          </c:val>
          <c:smooth val="0"/>
          <c:extLst>
            <c:ext xmlns:c16="http://schemas.microsoft.com/office/drawing/2014/chart" uri="{C3380CC4-5D6E-409C-BE32-E72D297353CC}">
              <c16:uniqueId val="{00000001-1DCA-41C2-BD6C-0D08D2AA0EB6}"/>
            </c:ext>
          </c:extLst>
        </c:ser>
        <c:ser>
          <c:idx val="2"/>
          <c:order val="2"/>
          <c:tx>
            <c:strRef>
              <c:f>'Données graph 1 et 3'!$AO$8:$AO$9</c:f>
              <c:strCache>
                <c:ptCount val="2"/>
                <c:pt idx="0">
                  <c:v>Tertiaire marchand </c:v>
                </c:pt>
              </c:strCache>
            </c:strRef>
          </c:tx>
          <c:spPr>
            <a:ln w="28575">
              <a:solidFill>
                <a:srgbClr val="FF0000"/>
              </a:solidFill>
            </a:ln>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3'!$AO$10:$AO$53</c:f>
              <c:numCache>
                <c:formatCode>#\ ##0.0</c:formatCode>
                <c:ptCount val="44"/>
                <c:pt idx="0">
                  <c:v>100</c:v>
                </c:pt>
                <c:pt idx="1">
                  <c:v>100.69628236762213</c:v>
                </c:pt>
                <c:pt idx="2">
                  <c:v>100.79959459678163</c:v>
                </c:pt>
                <c:pt idx="3">
                  <c:v>101.24313160928133</c:v>
                </c:pt>
                <c:pt idx="4">
                  <c:v>102.1201247539655</c:v>
                </c:pt>
                <c:pt idx="5">
                  <c:v>102.63823643077366</c:v>
                </c:pt>
                <c:pt idx="6">
                  <c:v>102.35105194786162</c:v>
                </c:pt>
                <c:pt idx="7">
                  <c:v>101.82439224548432</c:v>
                </c:pt>
                <c:pt idx="8">
                  <c:v>102.47169431098104</c:v>
                </c:pt>
                <c:pt idx="9">
                  <c:v>103.41583636692926</c:v>
                </c:pt>
                <c:pt idx="10">
                  <c:v>103.15204398255413</c:v>
                </c:pt>
                <c:pt idx="11">
                  <c:v>104.11162059804768</c:v>
                </c:pt>
                <c:pt idx="12">
                  <c:v>106.03346600325372</c:v>
                </c:pt>
                <c:pt idx="13">
                  <c:v>105.12445982782144</c:v>
                </c:pt>
                <c:pt idx="14">
                  <c:v>105.46780730778673</c:v>
                </c:pt>
                <c:pt idx="15">
                  <c:v>105.45553092014124</c:v>
                </c:pt>
                <c:pt idx="16">
                  <c:v>106.72433433350861</c:v>
                </c:pt>
                <c:pt idx="17">
                  <c:v>107.06880055427862</c:v>
                </c:pt>
                <c:pt idx="18">
                  <c:v>107.00684863189633</c:v>
                </c:pt>
                <c:pt idx="19">
                  <c:v>107.99432060619426</c:v>
                </c:pt>
                <c:pt idx="20">
                  <c:v>106.2817063295826</c:v>
                </c:pt>
                <c:pt idx="21">
                  <c:v>102.67976310323887</c:v>
                </c:pt>
                <c:pt idx="22">
                  <c:v>106.89119416047103</c:v>
                </c:pt>
                <c:pt idx="23">
                  <c:v>107.53050378471902</c:v>
                </c:pt>
                <c:pt idx="24">
                  <c:v>108.15074898010965</c:v>
                </c:pt>
                <c:pt idx="25">
                  <c:v>110.7194743732651</c:v>
                </c:pt>
                <c:pt idx="26">
                  <c:v>113.14442552177466</c:v>
                </c:pt>
                <c:pt idx="27">
                  <c:v>114.46654241334262</c:v>
                </c:pt>
                <c:pt idx="28">
                  <c:v>115.26137381890267</c:v>
                </c:pt>
                <c:pt idx="29">
                  <c:v>115.9564285076319</c:v>
                </c:pt>
                <c:pt idx="30">
                  <c:v>116.515115157076</c:v>
                </c:pt>
                <c:pt idx="31">
                  <c:v>116.76232017136724</c:v>
                </c:pt>
                <c:pt idx="32">
                  <c:v>117.93693169089292</c:v>
                </c:pt>
                <c:pt idx="33">
                  <c:v>117.69223878880814</c:v>
                </c:pt>
                <c:pt idx="34">
                  <c:v>117.59829485530395</c:v>
                </c:pt>
                <c:pt idx="35">
                  <c:v>117.39778798438725</c:v>
                </c:pt>
                <c:pt idx="36">
                  <c:v>118.32419822125706</c:v>
                </c:pt>
                <c:pt idx="37">
                  <c:v>117.19641358929979</c:v>
                </c:pt>
                <c:pt idx="38">
                  <c:v>117.48797295367952</c:v>
                </c:pt>
                <c:pt idx="39">
                  <c:v>117.21292686955795</c:v>
                </c:pt>
                <c:pt idx="40">
                  <c:v>117.18305429956636</c:v>
                </c:pt>
                <c:pt idx="41">
                  <c:v>117.53250037051927</c:v>
                </c:pt>
                <c:pt idx="42">
                  <c:v>117.88891884801822</c:v>
                </c:pt>
                <c:pt idx="43">
                  <c:v>117.46843709545507</c:v>
                </c:pt>
              </c:numCache>
            </c:numRef>
          </c:val>
          <c:smooth val="0"/>
          <c:extLst>
            <c:ext xmlns:c16="http://schemas.microsoft.com/office/drawing/2014/chart" uri="{C3380CC4-5D6E-409C-BE32-E72D297353CC}">
              <c16:uniqueId val="{00000002-1DCA-41C2-BD6C-0D08D2AA0EB6}"/>
            </c:ext>
          </c:extLst>
        </c:ser>
        <c:ser>
          <c:idx val="3"/>
          <c:order val="3"/>
          <c:tx>
            <c:strRef>
              <c:f>'Données graph 1 et 3'!$AP$8:$AP$9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3'!$AP$10:$AP$53</c:f>
              <c:numCache>
                <c:formatCode>#\ ##0.0</c:formatCode>
                <c:ptCount val="44"/>
                <c:pt idx="0">
                  <c:v>100</c:v>
                </c:pt>
                <c:pt idx="1">
                  <c:v>100.42239063052945</c:v>
                </c:pt>
                <c:pt idx="2">
                  <c:v>100.86497982069913</c:v>
                </c:pt>
                <c:pt idx="3">
                  <c:v>101.10844913846879</c:v>
                </c:pt>
                <c:pt idx="4">
                  <c:v>101.13982353408953</c:v>
                </c:pt>
                <c:pt idx="5">
                  <c:v>101.52348268399858</c:v>
                </c:pt>
                <c:pt idx="6">
                  <c:v>101.19224475951734</c:v>
                </c:pt>
                <c:pt idx="7">
                  <c:v>101.15737575410881</c:v>
                </c:pt>
                <c:pt idx="8">
                  <c:v>101.25290184133145</c:v>
                </c:pt>
                <c:pt idx="9">
                  <c:v>101.32990621421297</c:v>
                </c:pt>
                <c:pt idx="10">
                  <c:v>101.31467646418244</c:v>
                </c:pt>
                <c:pt idx="11">
                  <c:v>100.90568646006905</c:v>
                </c:pt>
                <c:pt idx="12">
                  <c:v>100.45521749261547</c:v>
                </c:pt>
                <c:pt idx="13">
                  <c:v>99.887060722855637</c:v>
                </c:pt>
                <c:pt idx="14">
                  <c:v>99.512633107969378</c:v>
                </c:pt>
                <c:pt idx="15">
                  <c:v>99.662777237776922</c:v>
                </c:pt>
                <c:pt idx="16">
                  <c:v>99.930789320046102</c:v>
                </c:pt>
                <c:pt idx="17">
                  <c:v>100.34802861155818</c:v>
                </c:pt>
                <c:pt idx="18">
                  <c:v>101.05504678949285</c:v>
                </c:pt>
                <c:pt idx="19">
                  <c:v>101.28180951325456</c:v>
                </c:pt>
                <c:pt idx="20">
                  <c:v>101.20929436618769</c:v>
                </c:pt>
                <c:pt idx="21">
                  <c:v>99.93986759995849</c:v>
                </c:pt>
                <c:pt idx="22">
                  <c:v>100.90947010445967</c:v>
                </c:pt>
                <c:pt idx="23">
                  <c:v>101.12114670800361</c:v>
                </c:pt>
                <c:pt idx="24">
                  <c:v>101.59182975758556</c:v>
                </c:pt>
                <c:pt idx="25">
                  <c:v>101.89025917762875</c:v>
                </c:pt>
                <c:pt idx="26">
                  <c:v>102.37429690201148</c:v>
                </c:pt>
                <c:pt idx="27">
                  <c:v>102.66027702798581</c:v>
                </c:pt>
                <c:pt idx="28">
                  <c:v>102.87606018553241</c:v>
                </c:pt>
                <c:pt idx="29">
                  <c:v>103.25851341194621</c:v>
                </c:pt>
                <c:pt idx="30">
                  <c:v>103.56124698919922</c:v>
                </c:pt>
                <c:pt idx="31">
                  <c:v>104.45036356725427</c:v>
                </c:pt>
                <c:pt idx="32">
                  <c:v>104.79481384771651</c:v>
                </c:pt>
                <c:pt idx="33">
                  <c:v>105.07884691690732</c:v>
                </c:pt>
                <c:pt idx="34">
                  <c:v>105.70927381998921</c:v>
                </c:pt>
                <c:pt idx="35">
                  <c:v>106.27750513556128</c:v>
                </c:pt>
                <c:pt idx="36">
                  <c:v>106.52642181389321</c:v>
                </c:pt>
                <c:pt idx="37">
                  <c:v>106.79481314976516</c:v>
                </c:pt>
                <c:pt idx="38">
                  <c:v>106.82910012091563</c:v>
                </c:pt>
                <c:pt idx="39">
                  <c:v>106.8597536145984</c:v>
                </c:pt>
                <c:pt idx="40">
                  <c:v>107.1550572741685</c:v>
                </c:pt>
                <c:pt idx="41">
                  <c:v>106.92106364576526</c:v>
                </c:pt>
                <c:pt idx="42">
                  <c:v>107.43457567604754</c:v>
                </c:pt>
                <c:pt idx="43">
                  <c:v>107.0881903225537</c:v>
                </c:pt>
              </c:numCache>
            </c:numRef>
          </c:val>
          <c:smooth val="0"/>
          <c:extLst>
            <c:ext xmlns:c16="http://schemas.microsoft.com/office/drawing/2014/chart" uri="{C3380CC4-5D6E-409C-BE32-E72D297353CC}">
              <c16:uniqueId val="{00000003-1DCA-41C2-BD6C-0D08D2AA0EB6}"/>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1"/>
        <c:tickMarkSkip val="1"/>
        <c:noMultiLvlLbl val="0"/>
      </c:catAx>
      <c:valAx>
        <c:axId val="211348480"/>
        <c:scaling>
          <c:orientation val="minMax"/>
          <c:max val="126"/>
          <c:min val="98"/>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2"/>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nchor="t" anchorCtr="1"/>
          <a:lstStyle/>
          <a:p>
            <a:pPr>
              <a:defRPr sz="1000" b="0" i="0" u="none" strike="noStrike" baseline="0">
                <a:solidFill>
                  <a:srgbClr val="000000"/>
                </a:solidFill>
                <a:latin typeface="Calibri"/>
                <a:ea typeface="Calibri"/>
                <a:cs typeface="Calibri"/>
              </a:defRPr>
            </a:pPr>
            <a:r>
              <a:rPr lang="fr-FR" sz="1400" b="1" i="0" baseline="0" dirty="0">
                <a:effectLst/>
              </a:rPr>
              <a:t>Contrats d’apprentissage commencés dans l'année et en cours au 31 décembre, dans le Var </a:t>
            </a:r>
            <a:r>
              <a:rPr lang="fr-FR" sz="1200" b="0" i="1" baseline="0" dirty="0">
                <a:effectLst/>
              </a:rPr>
              <a:t>(données brutes, en nombre)</a:t>
            </a:r>
            <a:endParaRPr lang="fr-FR" sz="1200" b="0" i="1" dirty="0">
              <a:effectLst/>
            </a:endParaRPr>
          </a:p>
        </c:rich>
      </c:tx>
      <c:layout>
        <c:manualLayout>
          <c:xMode val="edge"/>
          <c:yMode val="edge"/>
          <c:x val="0.12417155436797837"/>
          <c:y val="2.0435736021429198E-2"/>
        </c:manualLayout>
      </c:layout>
      <c:overlay val="0"/>
      <c:spPr>
        <a:noFill/>
        <a:ln w="25400">
          <a:noFill/>
        </a:ln>
      </c:spPr>
    </c:title>
    <c:autoTitleDeleted val="0"/>
    <c:plotArea>
      <c:layout>
        <c:manualLayout>
          <c:layoutTarget val="inner"/>
          <c:xMode val="edge"/>
          <c:yMode val="edge"/>
          <c:x val="6.1589781983542202E-2"/>
          <c:y val="0.22718177019598126"/>
          <c:w val="0.93016067977190131"/>
          <c:h val="0.45357743553426189"/>
        </c:manualLayout>
      </c:layout>
      <c:barChart>
        <c:barDir val="col"/>
        <c:grouping val="stacked"/>
        <c:varyColors val="0"/>
        <c:ser>
          <c:idx val="0"/>
          <c:order val="0"/>
          <c:tx>
            <c:v>Cumul des entrées sur l'année</c:v>
          </c:tx>
          <c:spPr>
            <a:ln w="25400">
              <a:noFill/>
            </a:ln>
          </c:spPr>
          <c:invertIfNegative val="0"/>
          <c:cat>
            <c:strRef>
              <c:f>'Graph appr (ann)'!$A$3:$B$13</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'Graph appr (ann)'!$M$3:$M$13</c:f>
              <c:numCache>
                <c:formatCode>#,##0</c:formatCode>
                <c:ptCount val="11"/>
                <c:pt idx="0">
                  <c:v>4524</c:v>
                </c:pt>
                <c:pt idx="1">
                  <c:v>4435</c:v>
                </c:pt>
                <c:pt idx="2">
                  <c:v>4448</c:v>
                </c:pt>
                <c:pt idx="3">
                  <c:v>4494</c:v>
                </c:pt>
                <c:pt idx="4">
                  <c:v>4782</c:v>
                </c:pt>
                <c:pt idx="5">
                  <c:v>7101</c:v>
                </c:pt>
                <c:pt idx="6">
                  <c:v>9718</c:v>
                </c:pt>
                <c:pt idx="7">
                  <c:v>10888</c:v>
                </c:pt>
                <c:pt idx="8">
                  <c:v>11192</c:v>
                </c:pt>
                <c:pt idx="9">
                  <c:v>11949</c:v>
                </c:pt>
                <c:pt idx="10">
                  <c:v>11539</c:v>
                </c:pt>
              </c:numCache>
            </c:numRef>
          </c:val>
          <c:extLst>
            <c:ext xmlns:c16="http://schemas.microsoft.com/office/drawing/2014/chart" uri="{C3380CC4-5D6E-409C-BE32-E72D297353CC}">
              <c16:uniqueId val="{00000000-4F69-4AE9-8C48-BC27BBE5FC16}"/>
            </c:ext>
          </c:extLst>
        </c:ser>
        <c:dLbls>
          <c:showLegendKey val="0"/>
          <c:showVal val="0"/>
          <c:showCatName val="0"/>
          <c:showSerName val="0"/>
          <c:showPercent val="0"/>
          <c:showBubbleSize val="0"/>
        </c:dLbls>
        <c:gapWidth val="150"/>
        <c:overlap val="100"/>
        <c:axId val="959947615"/>
        <c:axId val="1"/>
      </c:barChart>
      <c:lineChart>
        <c:grouping val="standard"/>
        <c:varyColors val="0"/>
        <c:ser>
          <c:idx val="1"/>
          <c:order val="1"/>
          <c:tx>
            <c:v>Stocks de bénéficiaires en fin d'année</c:v>
          </c:tx>
          <c:spPr>
            <a:ln>
              <a:solidFill>
                <a:srgbClr val="F79646">
                  <a:lumMod val="75000"/>
                </a:srgbClr>
              </a:solidFill>
            </a:ln>
          </c:spPr>
          <c:marker>
            <c:symbol val="none"/>
          </c:marker>
          <c:cat>
            <c:strRef>
              <c:f>'Graph appr (ann)'!$A$3:$B$13</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'Graph appr (ann)'!$N$3:$N$13</c:f>
              <c:numCache>
                <c:formatCode>#,##0</c:formatCode>
                <c:ptCount val="11"/>
                <c:pt idx="0">
                  <c:v>5891</c:v>
                </c:pt>
                <c:pt idx="1">
                  <c:v>5929</c:v>
                </c:pt>
                <c:pt idx="2">
                  <c:v>5865</c:v>
                </c:pt>
                <c:pt idx="3">
                  <c:v>5688</c:v>
                </c:pt>
                <c:pt idx="4">
                  <c:v>6045</c:v>
                </c:pt>
                <c:pt idx="5">
                  <c:v>8298</c:v>
                </c:pt>
                <c:pt idx="6">
                  <c:v>10616</c:v>
                </c:pt>
                <c:pt idx="7">
                  <c:v>11887</c:v>
                </c:pt>
                <c:pt idx="8">
                  <c:v>12301</c:v>
                </c:pt>
                <c:pt idx="9">
                  <c:v>12994</c:v>
                </c:pt>
                <c:pt idx="10">
                  <c:v>12734</c:v>
                </c:pt>
              </c:numCache>
            </c:numRef>
          </c:val>
          <c:smooth val="0"/>
          <c:extLst>
            <c:ext xmlns:c16="http://schemas.microsoft.com/office/drawing/2014/chart" uri="{C3380CC4-5D6E-409C-BE32-E72D297353CC}">
              <c16:uniqueId val="{00000001-4F69-4AE9-8C48-BC27BBE5FC16}"/>
            </c:ext>
          </c:extLst>
        </c:ser>
        <c:dLbls>
          <c:showLegendKey val="0"/>
          <c:showVal val="0"/>
          <c:showCatName val="0"/>
          <c:showSerName val="0"/>
          <c:showPercent val="0"/>
          <c:showBubbleSize val="0"/>
        </c:dLbls>
        <c:marker val="1"/>
        <c:smooth val="0"/>
        <c:axId val="959947615"/>
        <c:axId val="1"/>
      </c:lineChart>
      <c:catAx>
        <c:axId val="959947615"/>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noMultiLvlLbl val="0"/>
      </c:catAx>
      <c:valAx>
        <c:axId val="1"/>
        <c:scaling>
          <c:orientation val="minMax"/>
          <c:max val="14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959947615"/>
        <c:crosses val="autoZero"/>
        <c:crossBetween val="between"/>
        <c:majorUnit val="2000"/>
      </c:valAx>
    </c:plotArea>
    <c:legend>
      <c:legendPos val="r"/>
      <c:layout>
        <c:manualLayout>
          <c:xMode val="edge"/>
          <c:yMode val="edge"/>
          <c:x val="0.1323746806017479"/>
          <c:y val="0.13110998657301512"/>
          <c:w val="0.75694249410159475"/>
          <c:h val="5.3986465059476824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chemeClr val="accent6"/>
              </a:solidFill>
              <a:prstDash val="solid"/>
            </a:ln>
          </c:spPr>
          <c:marker>
            <c:symbol val="none"/>
          </c:marker>
          <c:cat>
            <c:multiLvlStrRef>
              <c:f>'dates trim'!$B$136:$C$300</c:f>
              <c:multiLvlStrCache>
                <c:ptCount val="49"/>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lvl>
                <c:lvl>
                  <c:pt idx="1">
                    <c:v>2016</c:v>
                  </c:pt>
                  <c:pt idx="5">
                    <c:v>2017</c:v>
                  </c:pt>
                  <c:pt idx="9">
                    <c:v>2018</c:v>
                  </c:pt>
                  <c:pt idx="13">
                    <c:v>2019</c:v>
                  </c:pt>
                  <c:pt idx="17">
                    <c:v>2020</c:v>
                  </c:pt>
                  <c:pt idx="21">
                    <c:v>2021</c:v>
                  </c:pt>
                  <c:pt idx="25">
                    <c:v>2022</c:v>
                  </c:pt>
                  <c:pt idx="29">
                    <c:v>2023</c:v>
                  </c:pt>
                  <c:pt idx="33">
                    <c:v>2024</c:v>
                  </c:pt>
                  <c:pt idx="37">
                    <c:v>2025</c:v>
                  </c:pt>
                  <c:pt idx="41">
                    <c:v>2026</c:v>
                  </c:pt>
                  <c:pt idx="45">
                    <c:v>2027</c:v>
                  </c:pt>
                </c:lvl>
              </c:multiLvlStrCache>
            </c:multiLvlStrRef>
          </c:cat>
          <c:val>
            <c:numRef>
              <c:f>Données!$C$144:$C$184</c:f>
              <c:numCache>
                <c:formatCode>#\ ##0.0</c:formatCode>
                <c:ptCount val="41"/>
                <c:pt idx="0">
                  <c:v>11.4</c:v>
                </c:pt>
                <c:pt idx="1">
                  <c:v>11.3</c:v>
                </c:pt>
                <c:pt idx="2">
                  <c:v>11.2</c:v>
                </c:pt>
                <c:pt idx="3">
                  <c:v>11</c:v>
                </c:pt>
                <c:pt idx="4">
                  <c:v>11.4</c:v>
                </c:pt>
                <c:pt idx="5">
                  <c:v>10.9</c:v>
                </c:pt>
                <c:pt idx="6">
                  <c:v>10.8</c:v>
                </c:pt>
                <c:pt idx="7">
                  <c:v>10.8</c:v>
                </c:pt>
                <c:pt idx="8">
                  <c:v>10.3</c:v>
                </c:pt>
                <c:pt idx="9">
                  <c:v>10.6</c:v>
                </c:pt>
                <c:pt idx="10">
                  <c:v>10.4</c:v>
                </c:pt>
                <c:pt idx="11">
                  <c:v>10.199999999999999</c:v>
                </c:pt>
                <c:pt idx="12">
                  <c:v>10</c:v>
                </c:pt>
                <c:pt idx="13">
                  <c:v>10.1</c:v>
                </c:pt>
                <c:pt idx="14">
                  <c:v>9.6</c:v>
                </c:pt>
                <c:pt idx="15">
                  <c:v>9.5</c:v>
                </c:pt>
                <c:pt idx="16">
                  <c:v>9.1999999999999993</c:v>
                </c:pt>
                <c:pt idx="17">
                  <c:v>8.9</c:v>
                </c:pt>
                <c:pt idx="18">
                  <c:v>8.1999999999999993</c:v>
                </c:pt>
                <c:pt idx="19">
                  <c:v>10.1</c:v>
                </c:pt>
                <c:pt idx="20">
                  <c:v>9.1</c:v>
                </c:pt>
                <c:pt idx="21">
                  <c:v>9.3000000000000007</c:v>
                </c:pt>
                <c:pt idx="22">
                  <c:v>9.1</c:v>
                </c:pt>
                <c:pt idx="23">
                  <c:v>8.9</c:v>
                </c:pt>
                <c:pt idx="24">
                  <c:v>8.3000000000000007</c:v>
                </c:pt>
                <c:pt idx="25">
                  <c:v>8.1999999999999993</c:v>
                </c:pt>
                <c:pt idx="26">
                  <c:v>8.3000000000000007</c:v>
                </c:pt>
                <c:pt idx="27">
                  <c:v>8.1</c:v>
                </c:pt>
                <c:pt idx="28">
                  <c:v>8</c:v>
                </c:pt>
                <c:pt idx="29">
                  <c:v>7.9</c:v>
                </c:pt>
                <c:pt idx="30">
                  <c:v>7.9</c:v>
                </c:pt>
                <c:pt idx="31">
                  <c:v>8.1</c:v>
                </c:pt>
                <c:pt idx="32">
                  <c:v>8.1</c:v>
                </c:pt>
                <c:pt idx="33">
                  <c:v>8.1</c:v>
                </c:pt>
                <c:pt idx="34">
                  <c:v>7.8</c:v>
                </c:pt>
                <c:pt idx="35">
                  <c:v>7.8</c:v>
                </c:pt>
                <c:pt idx="36">
                  <c:v>7.7</c:v>
                </c:pt>
                <c:pt idx="37">
                  <c:v>7.9</c:v>
                </c:pt>
                <c:pt idx="38">
                  <c:v>8</c:v>
                </c:pt>
                <c:pt idx="39">
                  <c:v>8.1999999999999993</c:v>
                </c:pt>
                <c:pt idx="40">
                  <c:v>8.4</c:v>
                </c:pt>
              </c:numCache>
            </c:numRef>
          </c:val>
          <c:smooth val="0"/>
          <c:extLst>
            <c:ext xmlns:c16="http://schemas.microsoft.com/office/drawing/2014/chart" uri="{C3380CC4-5D6E-409C-BE32-E72D297353CC}">
              <c16:uniqueId val="{00000000-7CD5-49DC-9DD9-5433EC1DE987}"/>
            </c:ext>
          </c:extLst>
        </c:ser>
        <c:ser>
          <c:idx val="1"/>
          <c:order val="1"/>
          <c:tx>
            <c:v>France métropolitaine</c:v>
          </c:tx>
          <c:spPr>
            <a:ln w="25400">
              <a:solidFill>
                <a:srgbClr val="0000FF"/>
              </a:solidFill>
              <a:prstDash val="solid"/>
            </a:ln>
          </c:spPr>
          <c:marker>
            <c:symbol val="none"/>
          </c:marker>
          <c:cat>
            <c:multiLvlStrRef>
              <c:f>'dates trim'!$B$136:$C$300</c:f>
              <c:multiLvlStrCache>
                <c:ptCount val="49"/>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lvl>
                <c:lvl>
                  <c:pt idx="1">
                    <c:v>2016</c:v>
                  </c:pt>
                  <c:pt idx="5">
                    <c:v>2017</c:v>
                  </c:pt>
                  <c:pt idx="9">
                    <c:v>2018</c:v>
                  </c:pt>
                  <c:pt idx="13">
                    <c:v>2019</c:v>
                  </c:pt>
                  <c:pt idx="17">
                    <c:v>2020</c:v>
                  </c:pt>
                  <c:pt idx="21">
                    <c:v>2021</c:v>
                  </c:pt>
                  <c:pt idx="25">
                    <c:v>2022</c:v>
                  </c:pt>
                  <c:pt idx="29">
                    <c:v>2023</c:v>
                  </c:pt>
                  <c:pt idx="33">
                    <c:v>2024</c:v>
                  </c:pt>
                  <c:pt idx="37">
                    <c:v>2025</c:v>
                  </c:pt>
                  <c:pt idx="41">
                    <c:v>2026</c:v>
                  </c:pt>
                  <c:pt idx="45">
                    <c:v>2027</c:v>
                  </c:pt>
                </c:lvl>
              </c:multiLvlStrCache>
            </c:multiLvlStrRef>
          </c:cat>
          <c:val>
            <c:numRef>
              <c:f>Données!$B$144:$B$184</c:f>
              <c:numCache>
                <c:formatCode>#\ ##0.0</c:formatCode>
                <c:ptCount val="41"/>
                <c:pt idx="0">
                  <c:v>9.9</c:v>
                </c:pt>
                <c:pt idx="1">
                  <c:v>9.9</c:v>
                </c:pt>
                <c:pt idx="2">
                  <c:v>9.6999999999999993</c:v>
                </c:pt>
                <c:pt idx="3">
                  <c:v>9.6</c:v>
                </c:pt>
                <c:pt idx="4">
                  <c:v>9.6999999999999993</c:v>
                </c:pt>
                <c:pt idx="5">
                  <c:v>9.3000000000000007</c:v>
                </c:pt>
                <c:pt idx="6">
                  <c:v>9.1999999999999993</c:v>
                </c:pt>
                <c:pt idx="7">
                  <c:v>9.1999999999999993</c:v>
                </c:pt>
                <c:pt idx="8">
                  <c:v>8.6999999999999993</c:v>
                </c:pt>
                <c:pt idx="9">
                  <c:v>9</c:v>
                </c:pt>
                <c:pt idx="10">
                  <c:v>8.8000000000000007</c:v>
                </c:pt>
                <c:pt idx="11">
                  <c:v>8.6</c:v>
                </c:pt>
                <c:pt idx="12">
                  <c:v>8.4</c:v>
                </c:pt>
                <c:pt idx="13">
                  <c:v>8.5</c:v>
                </c:pt>
                <c:pt idx="14">
                  <c:v>8.1999999999999993</c:v>
                </c:pt>
                <c:pt idx="15">
                  <c:v>8.1</c:v>
                </c:pt>
                <c:pt idx="16">
                  <c:v>7.9</c:v>
                </c:pt>
                <c:pt idx="17">
                  <c:v>7.7</c:v>
                </c:pt>
                <c:pt idx="18">
                  <c:v>7.1</c:v>
                </c:pt>
                <c:pt idx="19">
                  <c:v>8.6999999999999993</c:v>
                </c:pt>
                <c:pt idx="20">
                  <c:v>7.9</c:v>
                </c:pt>
                <c:pt idx="21">
                  <c:v>8</c:v>
                </c:pt>
                <c:pt idx="22">
                  <c:v>7.8</c:v>
                </c:pt>
                <c:pt idx="23">
                  <c:v>7.7</c:v>
                </c:pt>
                <c:pt idx="24">
                  <c:v>7.2</c:v>
                </c:pt>
                <c:pt idx="25">
                  <c:v>7.1</c:v>
                </c:pt>
                <c:pt idx="26">
                  <c:v>7.2</c:v>
                </c:pt>
                <c:pt idx="27">
                  <c:v>7</c:v>
                </c:pt>
                <c:pt idx="28">
                  <c:v>6.9</c:v>
                </c:pt>
                <c:pt idx="29">
                  <c:v>6.9</c:v>
                </c:pt>
                <c:pt idx="30">
                  <c:v>7</c:v>
                </c:pt>
                <c:pt idx="31">
                  <c:v>7.2</c:v>
                </c:pt>
                <c:pt idx="32">
                  <c:v>7.3</c:v>
                </c:pt>
                <c:pt idx="33">
                  <c:v>7.3</c:v>
                </c:pt>
                <c:pt idx="34">
                  <c:v>7.1</c:v>
                </c:pt>
                <c:pt idx="35">
                  <c:v>7.2</c:v>
                </c:pt>
                <c:pt idx="36">
                  <c:v>7.1</c:v>
                </c:pt>
                <c:pt idx="37">
                  <c:v>7.3</c:v>
                </c:pt>
                <c:pt idx="38">
                  <c:v>7.4</c:v>
                </c:pt>
                <c:pt idx="39">
                  <c:v>7.5</c:v>
                </c:pt>
                <c:pt idx="40">
                  <c:v>7.7</c:v>
                </c:pt>
              </c:numCache>
            </c:numRef>
          </c:val>
          <c:smooth val="0"/>
          <c:extLst>
            <c:ext xmlns:c16="http://schemas.microsoft.com/office/drawing/2014/chart" uri="{C3380CC4-5D6E-409C-BE32-E72D297353CC}">
              <c16:uniqueId val="{00000001-7CD5-49DC-9DD9-5433EC1DE987}"/>
            </c:ext>
          </c:extLst>
        </c:ser>
        <c:ser>
          <c:idx val="2"/>
          <c:order val="2"/>
          <c:tx>
            <c:strRef>
              <c:f>Données!$H$8</c:f>
              <c:strCache>
                <c:ptCount val="1"/>
                <c:pt idx="0">
                  <c:v>Var</c:v>
                </c:pt>
              </c:strCache>
            </c:strRef>
          </c:tx>
          <c:marker>
            <c:symbol val="none"/>
          </c:marker>
          <c:cat>
            <c:multiLvlStrRef>
              <c:f>'dates trim'!$B$136:$C$300</c:f>
              <c:multiLvlStrCache>
                <c:ptCount val="49"/>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lvl>
                <c:lvl>
                  <c:pt idx="1">
                    <c:v>2016</c:v>
                  </c:pt>
                  <c:pt idx="5">
                    <c:v>2017</c:v>
                  </c:pt>
                  <c:pt idx="9">
                    <c:v>2018</c:v>
                  </c:pt>
                  <c:pt idx="13">
                    <c:v>2019</c:v>
                  </c:pt>
                  <c:pt idx="17">
                    <c:v>2020</c:v>
                  </c:pt>
                  <c:pt idx="21">
                    <c:v>2021</c:v>
                  </c:pt>
                  <c:pt idx="25">
                    <c:v>2022</c:v>
                  </c:pt>
                  <c:pt idx="29">
                    <c:v>2023</c:v>
                  </c:pt>
                  <c:pt idx="33">
                    <c:v>2024</c:v>
                  </c:pt>
                  <c:pt idx="37">
                    <c:v>2025</c:v>
                  </c:pt>
                  <c:pt idx="41">
                    <c:v>2026</c:v>
                  </c:pt>
                  <c:pt idx="45">
                    <c:v>2027</c:v>
                  </c:pt>
                </c:lvl>
              </c:multiLvlStrCache>
            </c:multiLvlStrRef>
          </c:cat>
          <c:val>
            <c:numRef>
              <c:f>Données!$H$144:$H$184</c:f>
              <c:numCache>
                <c:formatCode>#\ ##0.0</c:formatCode>
                <c:ptCount val="41"/>
                <c:pt idx="0">
                  <c:v>11</c:v>
                </c:pt>
                <c:pt idx="1">
                  <c:v>10.9</c:v>
                </c:pt>
                <c:pt idx="2">
                  <c:v>10.7</c:v>
                </c:pt>
                <c:pt idx="3">
                  <c:v>10.6</c:v>
                </c:pt>
                <c:pt idx="4">
                  <c:v>10.9</c:v>
                </c:pt>
                <c:pt idx="5">
                  <c:v>10.4</c:v>
                </c:pt>
                <c:pt idx="6">
                  <c:v>10.3</c:v>
                </c:pt>
                <c:pt idx="7">
                  <c:v>10.199999999999999</c:v>
                </c:pt>
                <c:pt idx="8">
                  <c:v>9.8000000000000007</c:v>
                </c:pt>
                <c:pt idx="9">
                  <c:v>10.1</c:v>
                </c:pt>
                <c:pt idx="10">
                  <c:v>9.9</c:v>
                </c:pt>
                <c:pt idx="11">
                  <c:v>9.6999999999999993</c:v>
                </c:pt>
                <c:pt idx="12">
                  <c:v>9.5</c:v>
                </c:pt>
                <c:pt idx="13">
                  <c:v>9.6</c:v>
                </c:pt>
                <c:pt idx="14">
                  <c:v>9.1</c:v>
                </c:pt>
                <c:pt idx="15">
                  <c:v>9</c:v>
                </c:pt>
                <c:pt idx="16">
                  <c:v>8.6999999999999993</c:v>
                </c:pt>
                <c:pt idx="17">
                  <c:v>8.3000000000000007</c:v>
                </c:pt>
                <c:pt idx="18">
                  <c:v>7.8</c:v>
                </c:pt>
                <c:pt idx="19">
                  <c:v>9.4</c:v>
                </c:pt>
                <c:pt idx="20">
                  <c:v>8.3000000000000007</c:v>
                </c:pt>
                <c:pt idx="21">
                  <c:v>8.4</c:v>
                </c:pt>
                <c:pt idx="22">
                  <c:v>8.5</c:v>
                </c:pt>
                <c:pt idx="23">
                  <c:v>8.1</c:v>
                </c:pt>
                <c:pt idx="24">
                  <c:v>7.5</c:v>
                </c:pt>
                <c:pt idx="25">
                  <c:v>7.4</c:v>
                </c:pt>
                <c:pt idx="26">
                  <c:v>7.4</c:v>
                </c:pt>
                <c:pt idx="27">
                  <c:v>7.3</c:v>
                </c:pt>
                <c:pt idx="28">
                  <c:v>7.2</c:v>
                </c:pt>
                <c:pt idx="29">
                  <c:v>7.1</c:v>
                </c:pt>
                <c:pt idx="30">
                  <c:v>7.2</c:v>
                </c:pt>
                <c:pt idx="31">
                  <c:v>7.4</c:v>
                </c:pt>
                <c:pt idx="32">
                  <c:v>7.4</c:v>
                </c:pt>
                <c:pt idx="33">
                  <c:v>7.4</c:v>
                </c:pt>
                <c:pt idx="34">
                  <c:v>7.1</c:v>
                </c:pt>
                <c:pt idx="35">
                  <c:v>7.2</c:v>
                </c:pt>
                <c:pt idx="36">
                  <c:v>7.1</c:v>
                </c:pt>
                <c:pt idx="37">
                  <c:v>7.2</c:v>
                </c:pt>
                <c:pt idx="38">
                  <c:v>7.3</c:v>
                </c:pt>
                <c:pt idx="39">
                  <c:v>7.5</c:v>
                </c:pt>
                <c:pt idx="40">
                  <c:v>7.7</c:v>
                </c:pt>
              </c:numCache>
            </c:numRef>
          </c:val>
          <c:smooth val="0"/>
          <c:extLst>
            <c:ext xmlns:c16="http://schemas.microsoft.com/office/drawing/2014/chart" uri="{C3380CC4-5D6E-409C-BE32-E72D297353CC}">
              <c16:uniqueId val="{00000002-7CD5-49DC-9DD9-5433EC1DE987}"/>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1"/>
        <c:tickMarkSkip val="1"/>
        <c:noMultiLvlLbl val="0"/>
      </c:catAx>
      <c:valAx>
        <c:axId val="138877184"/>
        <c:scaling>
          <c:orientation val="minMax"/>
          <c:max val="12"/>
          <c:min val="6"/>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C153-4407-AE04-C6EBF0670832}"/>
              </c:ext>
            </c:extLst>
          </c:dPt>
          <c:dPt>
            <c:idx val="2"/>
            <c:invertIfNegative val="0"/>
            <c:bubble3D val="0"/>
            <c:spPr>
              <a:solidFill>
                <a:schemeClr val="accent6">
                  <a:lumMod val="75000"/>
                </a:schemeClr>
              </a:solidFill>
            </c:spPr>
            <c:extLst>
              <c:ext xmlns:c16="http://schemas.microsoft.com/office/drawing/2014/chart" uri="{C3380CC4-5D6E-409C-BE32-E72D297353CC}">
                <c16:uniqueId val="{00000002-C153-4407-AE04-C6EBF0670832}"/>
              </c:ext>
            </c:extLst>
          </c:dPt>
          <c:dPt>
            <c:idx val="3"/>
            <c:invertIfNegative val="0"/>
            <c:bubble3D val="0"/>
            <c:spPr>
              <a:solidFill>
                <a:srgbClr val="92D050"/>
              </a:solidFill>
            </c:spPr>
            <c:extLst>
              <c:ext xmlns:c16="http://schemas.microsoft.com/office/drawing/2014/chart" uri="{C3380CC4-5D6E-409C-BE32-E72D297353CC}">
                <c16:uniqueId val="{00000004-C153-4407-AE04-C6EBF0670832}"/>
              </c:ext>
            </c:extLst>
          </c:dPt>
          <c:dPt>
            <c:idx val="4"/>
            <c:invertIfNegative val="0"/>
            <c:bubble3D val="0"/>
            <c:spPr>
              <a:solidFill>
                <a:srgbClr val="0070C0"/>
              </a:solidFill>
            </c:spPr>
            <c:extLst>
              <c:ext xmlns:c16="http://schemas.microsoft.com/office/drawing/2014/chart" uri="{C3380CC4-5D6E-409C-BE32-E72D297353CC}">
                <c16:uniqueId val="{00000006-C153-4407-AE04-C6EBF0670832}"/>
              </c:ext>
            </c:extLst>
          </c:dPt>
          <c:dPt>
            <c:idx val="5"/>
            <c:invertIfNegative val="0"/>
            <c:bubble3D val="0"/>
            <c:extLst>
              <c:ext xmlns:c16="http://schemas.microsoft.com/office/drawing/2014/chart" uri="{C3380CC4-5D6E-409C-BE32-E72D297353CC}">
                <c16:uniqueId val="{00000007-C153-4407-AE04-C6EBF0670832}"/>
              </c:ext>
            </c:extLst>
          </c:dPt>
          <c:dPt>
            <c:idx val="6"/>
            <c:invertIfNegative val="0"/>
            <c:bubble3D val="0"/>
            <c:extLst>
              <c:ext xmlns:c16="http://schemas.microsoft.com/office/drawing/2014/chart" uri="{C3380CC4-5D6E-409C-BE32-E72D297353CC}">
                <c16:uniqueId val="{00000008-C153-4407-AE04-C6EBF0670832}"/>
              </c:ext>
            </c:extLst>
          </c:dPt>
          <c:dPt>
            <c:idx val="7"/>
            <c:invertIfNegative val="0"/>
            <c:bubble3D val="0"/>
            <c:extLst>
              <c:ext xmlns:c16="http://schemas.microsoft.com/office/drawing/2014/chart" uri="{C3380CC4-5D6E-409C-BE32-E72D297353CC}">
                <c16:uniqueId val="{00000009-C153-4407-AE04-C6EBF0670832}"/>
              </c:ext>
            </c:extLst>
          </c:dPt>
          <c:dPt>
            <c:idx val="8"/>
            <c:invertIfNegative val="0"/>
            <c:bubble3D val="0"/>
            <c:extLst>
              <c:ext xmlns:c16="http://schemas.microsoft.com/office/drawing/2014/chart" uri="{C3380CC4-5D6E-409C-BE32-E72D297353CC}">
                <c16:uniqueId val="{0000000A-C153-4407-AE04-C6EBF0670832}"/>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53-4407-AE04-C6EBF0670832}"/>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53-4407-AE04-C6EBF0670832}"/>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53-4407-AE04-C6EBF0670832}"/>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graphiques_ann'!$G$55:$G$61</c:f>
              <c:strCache>
                <c:ptCount val="7"/>
                <c:pt idx="0">
                  <c:v>Hérault</c:v>
                </c:pt>
                <c:pt idx="1">
                  <c:v>Pas-de-Calais</c:v>
                </c:pt>
                <c:pt idx="2">
                  <c:v>Paca</c:v>
                </c:pt>
                <c:pt idx="3">
                  <c:v>Var</c:v>
                </c:pt>
                <c:pt idx="4">
                  <c:v>France métro.</c:v>
                </c:pt>
                <c:pt idx="5">
                  <c:v>Moselle</c:v>
                </c:pt>
                <c:pt idx="6">
                  <c:v>Finistère</c:v>
                </c:pt>
              </c:strCache>
            </c:strRef>
          </c:cat>
          <c:val>
            <c:numRef>
              <c:f>'données graphiques_ann'!$H$55:$H$61</c:f>
              <c:numCache>
                <c:formatCode>#\ ##0.0</c:formatCode>
                <c:ptCount val="7"/>
                <c:pt idx="0">
                  <c:v>10.8</c:v>
                </c:pt>
                <c:pt idx="1">
                  <c:v>9</c:v>
                </c:pt>
                <c:pt idx="2">
                  <c:v>8.4</c:v>
                </c:pt>
                <c:pt idx="3">
                  <c:v>7.7</c:v>
                </c:pt>
                <c:pt idx="4">
                  <c:v>7.7</c:v>
                </c:pt>
                <c:pt idx="5">
                  <c:v>7.3</c:v>
                </c:pt>
                <c:pt idx="6">
                  <c:v>6.7</c:v>
                </c:pt>
              </c:numCache>
            </c:numRef>
          </c:val>
          <c:extLst>
            <c:ext xmlns:c16="http://schemas.microsoft.com/office/drawing/2014/chart" uri="{C3380CC4-5D6E-409C-BE32-E72D297353CC}">
              <c16:uniqueId val="{0000000C-C153-4407-AE04-C6EBF0670832}"/>
            </c:ext>
          </c:extLst>
        </c:ser>
        <c:dLbls>
          <c:showLegendKey val="0"/>
          <c:showVal val="0"/>
          <c:showCatName val="0"/>
          <c:showSerName val="0"/>
          <c:showPercent val="0"/>
          <c:showBubbleSize val="0"/>
        </c:dLbls>
        <c:gapWidth val="150"/>
        <c:axId val="1714927695"/>
        <c:axId val="1"/>
      </c:barChart>
      <c:scatterChart>
        <c:scatterStyle val="lineMarker"/>
        <c:varyColors val="0"/>
        <c:ser>
          <c:idx val="1"/>
          <c:order val="1"/>
          <c:tx>
            <c:v>Variation annuelle, en point (échelle de droite)</c:v>
          </c:tx>
          <c:spPr>
            <a:ln w="28575">
              <a:noFill/>
            </a:ln>
          </c:spPr>
          <c:marker>
            <c:symbol val="square"/>
            <c:size val="7"/>
            <c:spPr>
              <a:solidFill>
                <a:srgbClr val="FF0000"/>
              </a:solidFill>
            </c:spPr>
          </c:marker>
          <c:yVal>
            <c:numRef>
              <c:f>'données graphiques_ann'!$J$55:$J$61</c:f>
              <c:numCache>
                <c:formatCode>#\ ##0.0</c:formatCode>
                <c:ptCount val="7"/>
                <c:pt idx="0">
                  <c:v>0.70000000000000107</c:v>
                </c:pt>
                <c:pt idx="1">
                  <c:v>0.80000000000000071</c:v>
                </c:pt>
                <c:pt idx="2">
                  <c:v>0.70000000000000018</c:v>
                </c:pt>
                <c:pt idx="3">
                  <c:v>0.60000000000000053</c:v>
                </c:pt>
                <c:pt idx="4">
                  <c:v>0.60000000000000053</c:v>
                </c:pt>
                <c:pt idx="5">
                  <c:v>0.29999999999999982</c:v>
                </c:pt>
                <c:pt idx="6">
                  <c:v>0.70000000000000018</c:v>
                </c:pt>
              </c:numCache>
            </c:numRef>
          </c:yVal>
          <c:smooth val="0"/>
          <c:extLst>
            <c:ext xmlns:c16="http://schemas.microsoft.com/office/drawing/2014/chart" uri="{C3380CC4-5D6E-409C-BE32-E72D297353CC}">
              <c16:uniqueId val="{0000000D-C153-4407-AE04-C6EBF0670832}"/>
            </c:ext>
          </c:extLst>
        </c:ser>
        <c:dLbls>
          <c:showLegendKey val="0"/>
          <c:showVal val="0"/>
          <c:showCatName val="0"/>
          <c:showSerName val="0"/>
          <c:showPercent val="0"/>
          <c:showBubbleSize val="0"/>
        </c:dLbls>
        <c:axId val="3"/>
        <c:axId val="4"/>
      </c:scatterChart>
      <c:catAx>
        <c:axId val="1714927695"/>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scaling>
        <c:delete val="0"/>
        <c:axPos val="l"/>
        <c:majorGridlines/>
        <c:numFmt formatCode="#,##0" sourceLinked="0"/>
        <c:majorTickMark val="out"/>
        <c:minorTickMark val="none"/>
        <c:tickLblPos val="nextTo"/>
        <c:crossAx val="1714927695"/>
        <c:crosses val="autoZero"/>
        <c:crossBetween val="between"/>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9"/>
          <c:min val="0.30000000000000004"/>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r"/>
      <c:layout>
        <c:manualLayout>
          <c:xMode val="edge"/>
          <c:yMode val="edge"/>
          <c:x val="4.4017950300916653E-2"/>
          <c:y val="0.12072835965926794"/>
          <c:w val="0.9009917432948118"/>
          <c:h val="5.2315784470603158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au T4</a:t>
            </a:r>
            <a:r>
              <a:rPr lang="fr-FR" sz="1100" b="0" i="1" u="none" strike="noStrike" kern="1200" baseline="0">
                <a:solidFill>
                  <a:sysClr val="windowText" lastClr="000000"/>
                </a:solidFill>
              </a:rPr>
              <a:t> 2021</a:t>
            </a:r>
            <a:r>
              <a:rPr lang="fr-FR" sz="1100" b="0" i="1"/>
              <a:t>)</a:t>
            </a:r>
          </a:p>
        </c:rich>
      </c:tx>
      <c:overlay val="0"/>
    </c:title>
    <c:autoTitleDeleted val="0"/>
    <c:plotArea>
      <c:layout>
        <c:manualLayout>
          <c:layoutTarget val="inner"/>
          <c:xMode val="edge"/>
          <c:yMode val="edge"/>
          <c:x val="7.771817322834644E-2"/>
          <c:y val="0.1870131040461889"/>
          <c:w val="0.88312922262587745"/>
          <c:h val="0.50372596503803679"/>
        </c:manualLayout>
      </c:layout>
      <c:lineChart>
        <c:grouping val="standard"/>
        <c:varyColors val="0"/>
        <c:ser>
          <c:idx val="1"/>
          <c:order val="0"/>
          <c:tx>
            <c:v>RSA</c:v>
          </c:tx>
          <c:spPr>
            <a:ln>
              <a:solidFill>
                <a:schemeClr val="accent2">
                  <a:lumMod val="75000"/>
                </a:schemeClr>
              </a:solidFill>
            </a:ln>
          </c:spPr>
          <c:marker>
            <c:symbol val="none"/>
          </c:marker>
          <c:cat>
            <c:strRef>
              <c:f>RSA!$A$62:$A$110</c:f>
              <c:strCache>
                <c:ptCount val="49"/>
                <c:pt idx="0">
                  <c:v>T4
2021</c:v>
                </c:pt>
                <c:pt idx="3">
                  <c:v>T1
2022</c:v>
                </c:pt>
                <c:pt idx="6">
                  <c:v>T2
2022</c:v>
                </c:pt>
                <c:pt idx="9">
                  <c:v>T3
2022</c:v>
                </c:pt>
                <c:pt idx="12">
                  <c:v>T4
2022</c:v>
                </c:pt>
                <c:pt idx="15">
                  <c:v>T1
2023</c:v>
                </c:pt>
                <c:pt idx="18">
                  <c:v>T2
2023</c:v>
                </c:pt>
                <c:pt idx="21">
                  <c:v>T3
2023</c:v>
                </c:pt>
                <c:pt idx="24">
                  <c:v>T4
2023</c:v>
                </c:pt>
                <c:pt idx="27">
                  <c:v>T1
2024</c:v>
                </c:pt>
                <c:pt idx="30">
                  <c:v>T2
2024</c:v>
                </c:pt>
                <c:pt idx="33">
                  <c:v>T3
2024</c:v>
                </c:pt>
                <c:pt idx="36">
                  <c:v>T4
2024</c:v>
                </c:pt>
                <c:pt idx="39">
                  <c:v>T1
2025</c:v>
                </c:pt>
                <c:pt idx="42">
                  <c:v>T2
2025</c:v>
                </c:pt>
                <c:pt idx="45">
                  <c:v>T3
2025</c:v>
                </c:pt>
                <c:pt idx="48">
                  <c:v>T4
2025</c:v>
                </c:pt>
              </c:strCache>
            </c:strRef>
          </c:cat>
          <c:val>
            <c:numRef>
              <c:f>RSA!$AW$62:$AW$110</c:f>
              <c:numCache>
                <c:formatCode>0.0</c:formatCode>
                <c:ptCount val="49"/>
                <c:pt idx="0">
                  <c:v>100</c:v>
                </c:pt>
                <c:pt idx="1">
                  <c:v>99.548600662052365</c:v>
                </c:pt>
                <c:pt idx="2">
                  <c:v>99.187481191694246</c:v>
                </c:pt>
                <c:pt idx="3">
                  <c:v>99.48841408365935</c:v>
                </c:pt>
                <c:pt idx="4">
                  <c:v>99.187481191694246</c:v>
                </c:pt>
                <c:pt idx="5">
                  <c:v>98.766175142943126</c:v>
                </c:pt>
                <c:pt idx="6">
                  <c:v>97.953656334637373</c:v>
                </c:pt>
                <c:pt idx="7">
                  <c:v>96.990671080349074</c:v>
                </c:pt>
                <c:pt idx="8">
                  <c:v>96.719831477580499</c:v>
                </c:pt>
                <c:pt idx="9">
                  <c:v>97.682816731868797</c:v>
                </c:pt>
                <c:pt idx="10">
                  <c:v>98.976828167318686</c:v>
                </c:pt>
                <c:pt idx="11">
                  <c:v>100.3310261811616</c:v>
                </c:pt>
                <c:pt idx="12">
                  <c:v>100.21065302437557</c:v>
                </c:pt>
                <c:pt idx="13">
                  <c:v>100.24074631357207</c:v>
                </c:pt>
                <c:pt idx="14">
                  <c:v>99.638880529641895</c:v>
                </c:pt>
                <c:pt idx="15">
                  <c:v>99.247667770087261</c:v>
                </c:pt>
                <c:pt idx="16">
                  <c:v>99.247667770087261</c:v>
                </c:pt>
                <c:pt idx="17">
                  <c:v>98.465242250978037</c:v>
                </c:pt>
                <c:pt idx="18">
                  <c:v>97.502256996689738</c:v>
                </c:pt>
                <c:pt idx="19">
                  <c:v>96.689738188383984</c:v>
                </c:pt>
                <c:pt idx="20">
                  <c:v>95.786939512488715</c:v>
                </c:pt>
                <c:pt idx="21">
                  <c:v>95.84712609088173</c:v>
                </c:pt>
                <c:pt idx="22">
                  <c:v>97.381883839903708</c:v>
                </c:pt>
                <c:pt idx="23">
                  <c:v>98.555522118567566</c:v>
                </c:pt>
                <c:pt idx="24">
                  <c:v>98.555522118567566</c:v>
                </c:pt>
                <c:pt idx="25">
                  <c:v>98.645801986157096</c:v>
                </c:pt>
                <c:pt idx="26">
                  <c:v>98.104122780619917</c:v>
                </c:pt>
                <c:pt idx="27">
                  <c:v>97.411977129100208</c:v>
                </c:pt>
                <c:pt idx="28">
                  <c:v>97.050857658742089</c:v>
                </c:pt>
                <c:pt idx="29">
                  <c:v>96.749924766777013</c:v>
                </c:pt>
                <c:pt idx="30">
                  <c:v>96.448991874811924</c:v>
                </c:pt>
                <c:pt idx="31">
                  <c:v>95.93740595847126</c:v>
                </c:pt>
                <c:pt idx="32">
                  <c:v>94.974420704182975</c:v>
                </c:pt>
                <c:pt idx="33">
                  <c:v>94.91423412578996</c:v>
                </c:pt>
                <c:pt idx="34">
                  <c:v>94.703581101414386</c:v>
                </c:pt>
                <c:pt idx="35">
                  <c:v>95.154980439362021</c:v>
                </c:pt>
                <c:pt idx="36">
                  <c:v>95.12488715016552</c:v>
                </c:pt>
                <c:pt idx="37">
                  <c:v>95.576286488113155</c:v>
                </c:pt>
                <c:pt idx="38">
                  <c:v>96.208245561239849</c:v>
                </c:pt>
                <c:pt idx="39">
                  <c:v>96.719831477580499</c:v>
                </c:pt>
                <c:pt idx="40">
                  <c:v>97.050857658742089</c:v>
                </c:pt>
                <c:pt idx="41">
                  <c:v>97.351790550707193</c:v>
                </c:pt>
                <c:pt idx="42">
                  <c:v>95.54619319891664</c:v>
                </c:pt>
                <c:pt idx="43">
                  <c:v>93.740595847126102</c:v>
                </c:pt>
                <c:pt idx="44">
                  <c:v>90.219681011134512</c:v>
                </c:pt>
                <c:pt idx="45">
                  <c:v>90.219681011134512</c:v>
                </c:pt>
                <c:pt idx="46">
                  <c:v>90.129401143544982</c:v>
                </c:pt>
                <c:pt idx="47">
                  <c:v>90.67108034908216</c:v>
                </c:pt>
                <c:pt idx="48">
                  <c:v>91.333132711405355</c:v>
                </c:pt>
              </c:numCache>
            </c:numRef>
          </c:val>
          <c:smooth val="0"/>
          <c:extLst>
            <c:ext xmlns:c16="http://schemas.microsoft.com/office/drawing/2014/chart" uri="{C3380CC4-5D6E-409C-BE32-E72D297353CC}">
              <c16:uniqueId val="{00000000-29F6-4D37-B553-D5A7948F71BA}"/>
            </c:ext>
          </c:extLst>
        </c:ser>
        <c:ser>
          <c:idx val="0"/>
          <c:order val="1"/>
          <c:tx>
            <c:v>ASS**</c:v>
          </c:tx>
          <c:marker>
            <c:symbol val="none"/>
          </c:marker>
          <c:cat>
            <c:strRef>
              <c:f>RSA!$A$62:$A$110</c:f>
              <c:strCache>
                <c:ptCount val="49"/>
                <c:pt idx="0">
                  <c:v>T4
2021</c:v>
                </c:pt>
                <c:pt idx="3">
                  <c:v>T1
2022</c:v>
                </c:pt>
                <c:pt idx="6">
                  <c:v>T2
2022</c:v>
                </c:pt>
                <c:pt idx="9">
                  <c:v>T3
2022</c:v>
                </c:pt>
                <c:pt idx="12">
                  <c:v>T4
2022</c:v>
                </c:pt>
                <c:pt idx="15">
                  <c:v>T1
2023</c:v>
                </c:pt>
                <c:pt idx="18">
                  <c:v>T2
2023</c:v>
                </c:pt>
                <c:pt idx="21">
                  <c:v>T3
2023</c:v>
                </c:pt>
                <c:pt idx="24">
                  <c:v>T4
2023</c:v>
                </c:pt>
                <c:pt idx="27">
                  <c:v>T1
2024</c:v>
                </c:pt>
                <c:pt idx="30">
                  <c:v>T2
2024</c:v>
                </c:pt>
                <c:pt idx="33">
                  <c:v>T3
2024</c:v>
                </c:pt>
                <c:pt idx="36">
                  <c:v>T4
2024</c:v>
                </c:pt>
                <c:pt idx="39">
                  <c:v>T1
2025</c:v>
                </c:pt>
                <c:pt idx="42">
                  <c:v>T2
2025</c:v>
                </c:pt>
                <c:pt idx="45">
                  <c:v>T3
2025</c:v>
                </c:pt>
                <c:pt idx="48">
                  <c:v>T4
2025</c:v>
                </c:pt>
              </c:strCache>
            </c:strRef>
          </c:cat>
          <c:val>
            <c:numRef>
              <c:f>ASS!$AV$62:$AV$109</c:f>
              <c:numCache>
                <c:formatCode>0.0</c:formatCode>
                <c:ptCount val="48"/>
                <c:pt idx="0">
                  <c:v>100</c:v>
                </c:pt>
                <c:pt idx="1">
                  <c:v>99.280575539568346</c:v>
                </c:pt>
                <c:pt idx="2">
                  <c:v>99.760191846522787</c:v>
                </c:pt>
                <c:pt idx="3">
                  <c:v>100</c:v>
                </c:pt>
                <c:pt idx="4">
                  <c:v>97.601918465227826</c:v>
                </c:pt>
                <c:pt idx="5">
                  <c:v>96.163069544364504</c:v>
                </c:pt>
                <c:pt idx="6">
                  <c:v>93.525179856115102</c:v>
                </c:pt>
                <c:pt idx="7">
                  <c:v>91.366906474820141</c:v>
                </c:pt>
                <c:pt idx="8">
                  <c:v>90.407673860911274</c:v>
                </c:pt>
                <c:pt idx="9">
                  <c:v>86.810551558753005</c:v>
                </c:pt>
                <c:pt idx="10">
                  <c:v>86.810551558753005</c:v>
                </c:pt>
                <c:pt idx="11">
                  <c:v>86.570743405275778</c:v>
                </c:pt>
                <c:pt idx="12">
                  <c:v>86.570743405275778</c:v>
                </c:pt>
                <c:pt idx="13">
                  <c:v>85.851318944844124</c:v>
                </c:pt>
                <c:pt idx="14">
                  <c:v>85.851318944844124</c:v>
                </c:pt>
                <c:pt idx="15">
                  <c:v>83.932853717026376</c:v>
                </c:pt>
                <c:pt idx="16">
                  <c:v>82.494004796163068</c:v>
                </c:pt>
                <c:pt idx="17">
                  <c:v>81.294964028776988</c:v>
                </c:pt>
                <c:pt idx="18">
                  <c:v>79.616306954436453</c:v>
                </c:pt>
                <c:pt idx="19">
                  <c:v>80.335731414868107</c:v>
                </c:pt>
                <c:pt idx="20">
                  <c:v>80.335731414868107</c:v>
                </c:pt>
                <c:pt idx="21">
                  <c:v>78.177458033573146</c:v>
                </c:pt>
                <c:pt idx="22">
                  <c:v>79.376498800959226</c:v>
                </c:pt>
                <c:pt idx="23">
                  <c:v>79.856115107913666</c:v>
                </c:pt>
                <c:pt idx="24">
                  <c:v>80.815347721822533</c:v>
                </c:pt>
                <c:pt idx="25">
                  <c:v>81.294964028776988</c:v>
                </c:pt>
                <c:pt idx="26">
                  <c:v>80.095923261390894</c:v>
                </c:pt>
                <c:pt idx="27">
                  <c:v>79.856115107913666</c:v>
                </c:pt>
                <c:pt idx="28">
                  <c:v>78.657074340527572</c:v>
                </c:pt>
                <c:pt idx="29">
                  <c:v>80.335731414868107</c:v>
                </c:pt>
                <c:pt idx="30">
                  <c:v>81.055155875299761</c:v>
                </c:pt>
                <c:pt idx="31">
                  <c:v>81.774580335731414</c:v>
                </c:pt>
                <c:pt idx="32">
                  <c:v>81.774580335731414</c:v>
                </c:pt>
                <c:pt idx="33">
                  <c:v>81.294964028776988</c:v>
                </c:pt>
                <c:pt idx="34">
                  <c:v>82.494004796163068</c:v>
                </c:pt>
                <c:pt idx="35">
                  <c:v>85.611510791366911</c:v>
                </c:pt>
                <c:pt idx="36">
                  <c:v>89.208633093525179</c:v>
                </c:pt>
                <c:pt idx="37">
                  <c:v>91.846522781774581</c:v>
                </c:pt>
                <c:pt idx="38">
                  <c:v>93.285371702637889</c:v>
                </c:pt>
                <c:pt idx="39">
                  <c:v>95.203836930455637</c:v>
                </c:pt>
                <c:pt idx="40">
                  <c:v>94.964028776978409</c:v>
                </c:pt>
                <c:pt idx="41">
                  <c:v>93.285371702637889</c:v>
                </c:pt>
                <c:pt idx="42">
                  <c:v>92.326139088729022</c:v>
                </c:pt>
                <c:pt idx="43">
                  <c:v>96.642685851318944</c:v>
                </c:pt>
                <c:pt idx="44">
                  <c:v>99.520383693045574</c:v>
                </c:pt>
                <c:pt idx="45">
                  <c:v>99.280575539568346</c:v>
                </c:pt>
                <c:pt idx="46">
                  <c:v>99.040767386091119</c:v>
                </c:pt>
                <c:pt idx="47">
                  <c:v>100.47961630695443</c:v>
                </c:pt>
              </c:numCache>
            </c:numRef>
          </c:val>
          <c:smooth val="0"/>
          <c:extLst>
            <c:ext xmlns:c16="http://schemas.microsoft.com/office/drawing/2014/chart" uri="{C3380CC4-5D6E-409C-BE32-E72D297353CC}">
              <c16:uniqueId val="{00000001-29F6-4D37-B553-D5A7948F71BA}"/>
            </c:ext>
          </c:extLst>
        </c:ser>
        <c:ser>
          <c:idx val="3"/>
          <c:order val="2"/>
          <c:tx>
            <c:v>PA</c:v>
          </c:tx>
          <c:marker>
            <c:symbol val="none"/>
          </c:marker>
          <c:cat>
            <c:strRef>
              <c:f>RSA!$A$62:$A$110</c:f>
              <c:strCache>
                <c:ptCount val="49"/>
                <c:pt idx="0">
                  <c:v>T4
2021</c:v>
                </c:pt>
                <c:pt idx="3">
                  <c:v>T1
2022</c:v>
                </c:pt>
                <c:pt idx="6">
                  <c:v>T2
2022</c:v>
                </c:pt>
                <c:pt idx="9">
                  <c:v>T3
2022</c:v>
                </c:pt>
                <c:pt idx="12">
                  <c:v>T4
2022</c:v>
                </c:pt>
                <c:pt idx="15">
                  <c:v>T1
2023</c:v>
                </c:pt>
                <c:pt idx="18">
                  <c:v>T2
2023</c:v>
                </c:pt>
                <c:pt idx="21">
                  <c:v>T3
2023</c:v>
                </c:pt>
                <c:pt idx="24">
                  <c:v>T4
2023</c:v>
                </c:pt>
                <c:pt idx="27">
                  <c:v>T1
2024</c:v>
                </c:pt>
                <c:pt idx="30">
                  <c:v>T2
2024</c:v>
                </c:pt>
                <c:pt idx="33">
                  <c:v>T3
2024</c:v>
                </c:pt>
                <c:pt idx="36">
                  <c:v>T4
2024</c:v>
                </c:pt>
                <c:pt idx="39">
                  <c:v>T1
2025</c:v>
                </c:pt>
                <c:pt idx="42">
                  <c:v>T2
2025</c:v>
                </c:pt>
                <c:pt idx="45">
                  <c:v>T3
2025</c:v>
                </c:pt>
                <c:pt idx="48">
                  <c:v>T4
2025</c:v>
                </c:pt>
              </c:strCache>
            </c:strRef>
          </c:cat>
          <c:val>
            <c:numRef>
              <c:f>PA!$AV$62:$AV$110</c:f>
              <c:numCache>
                <c:formatCode>0.0</c:formatCode>
                <c:ptCount val="49"/>
                <c:pt idx="0">
                  <c:v>100</c:v>
                </c:pt>
                <c:pt idx="1">
                  <c:v>98.766519823788542</c:v>
                </c:pt>
                <c:pt idx="2">
                  <c:v>97.595972309628692</c:v>
                </c:pt>
                <c:pt idx="3">
                  <c:v>97.369414726242923</c:v>
                </c:pt>
                <c:pt idx="4">
                  <c:v>96.777847702957828</c:v>
                </c:pt>
                <c:pt idx="5">
                  <c:v>97.369414726242923</c:v>
                </c:pt>
                <c:pt idx="6">
                  <c:v>97.960981749528003</c:v>
                </c:pt>
                <c:pt idx="7">
                  <c:v>98.665827564505975</c:v>
                </c:pt>
                <c:pt idx="8">
                  <c:v>100.02517306482063</c:v>
                </c:pt>
                <c:pt idx="9">
                  <c:v>101.64883574575205</c:v>
                </c:pt>
                <c:pt idx="10">
                  <c:v>102.45437382001259</c:v>
                </c:pt>
                <c:pt idx="11">
                  <c:v>103.33543108873506</c:v>
                </c:pt>
                <c:pt idx="12">
                  <c:v>103.02076777847704</c:v>
                </c:pt>
                <c:pt idx="13">
                  <c:v>102.44178728760227</c:v>
                </c:pt>
                <c:pt idx="14">
                  <c:v>101.47262429200757</c:v>
                </c:pt>
                <c:pt idx="15">
                  <c:v>101.1453744493392</c:v>
                </c:pt>
                <c:pt idx="16">
                  <c:v>100.3020767778477</c:v>
                </c:pt>
                <c:pt idx="17">
                  <c:v>100.65449968533669</c:v>
                </c:pt>
                <c:pt idx="18">
                  <c:v>101.22089364380113</c:v>
                </c:pt>
                <c:pt idx="19">
                  <c:v>100.7174323473883</c:v>
                </c:pt>
                <c:pt idx="20">
                  <c:v>101.33417243549403</c:v>
                </c:pt>
                <c:pt idx="21">
                  <c:v>101.88797986154813</c:v>
                </c:pt>
                <c:pt idx="22">
                  <c:v>101.54814348646948</c:v>
                </c:pt>
                <c:pt idx="23">
                  <c:v>101.37193203272498</c:v>
                </c:pt>
                <c:pt idx="24">
                  <c:v>100.56639395846445</c:v>
                </c:pt>
                <c:pt idx="25">
                  <c:v>98.967904342353691</c:v>
                </c:pt>
                <c:pt idx="26">
                  <c:v>97.784770295783503</c:v>
                </c:pt>
                <c:pt idx="27">
                  <c:v>96.89112649465072</c:v>
                </c:pt>
                <c:pt idx="28">
                  <c:v>96.085588420390181</c:v>
                </c:pt>
                <c:pt idx="29">
                  <c:v>96.601636249213342</c:v>
                </c:pt>
                <c:pt idx="30">
                  <c:v>97.747010698552543</c:v>
                </c:pt>
                <c:pt idx="31">
                  <c:v>99.660163624921339</c:v>
                </c:pt>
                <c:pt idx="32">
                  <c:v>101.24606670862177</c:v>
                </c:pt>
                <c:pt idx="33">
                  <c:v>102.63058527375708</c:v>
                </c:pt>
                <c:pt idx="34">
                  <c:v>103.32284455632472</c:v>
                </c:pt>
                <c:pt idx="35">
                  <c:v>103.63750786658275</c:v>
                </c:pt>
                <c:pt idx="36">
                  <c:v>104.27942101950913</c:v>
                </c:pt>
                <c:pt idx="37">
                  <c:v>104.04027690371302</c:v>
                </c:pt>
                <c:pt idx="38">
                  <c:v>102.78162366268093</c:v>
                </c:pt>
                <c:pt idx="39">
                  <c:v>100.46570169918188</c:v>
                </c:pt>
                <c:pt idx="40">
                  <c:v>98.363750786658272</c:v>
                </c:pt>
                <c:pt idx="41">
                  <c:v>97.142857142857139</c:v>
                </c:pt>
                <c:pt idx="42">
                  <c:v>97.986154814348652</c:v>
                </c:pt>
                <c:pt idx="43">
                  <c:v>98.703587161736934</c:v>
                </c:pt>
                <c:pt idx="44">
                  <c:v>99.710509754562622</c:v>
                </c:pt>
                <c:pt idx="45">
                  <c:v>100.65449968533669</c:v>
                </c:pt>
                <c:pt idx="46">
                  <c:v>101.10761485210824</c:v>
                </c:pt>
                <c:pt idx="47">
                  <c:v>102.49213341724355</c:v>
                </c:pt>
                <c:pt idx="48">
                  <c:v>103.058527375708</c:v>
                </c:pt>
              </c:numCache>
            </c:numRef>
          </c:val>
          <c:smooth val="0"/>
          <c:extLst>
            <c:ext xmlns:c16="http://schemas.microsoft.com/office/drawing/2014/chart" uri="{C3380CC4-5D6E-409C-BE32-E72D297353CC}">
              <c16:uniqueId val="{00000002-29F6-4D37-B553-D5A7948F71BA}"/>
            </c:ext>
          </c:extLst>
        </c:ser>
        <c:dLbls>
          <c:showLegendKey val="0"/>
          <c:showVal val="0"/>
          <c:showCatName val="0"/>
          <c:showSerName val="0"/>
          <c:showPercent val="0"/>
          <c:showBubbleSize val="0"/>
        </c:dLbls>
        <c:smooth val="0"/>
        <c:axId val="231151872"/>
        <c:axId val="231161856"/>
      </c:lineChart>
      <c:catAx>
        <c:axId val="231151872"/>
        <c:scaling>
          <c:orientation val="minMax"/>
          <c:min val="1"/>
        </c:scaling>
        <c:delete val="0"/>
        <c:axPos val="b"/>
        <c:majorGridlines/>
        <c:numFmt formatCode="General" sourceLinked="1"/>
        <c:majorTickMark val="out"/>
        <c:minorTickMark val="none"/>
        <c:tickLblPos val="low"/>
        <c:spPr>
          <a:ln w="19050"/>
        </c:spPr>
        <c:txPr>
          <a:bodyPr/>
          <a:lstStyle/>
          <a:p>
            <a:pPr>
              <a:defRPr sz="1000" baseline="0"/>
            </a:pPr>
            <a:endParaRPr lang="fr-FR"/>
          </a:p>
        </c:txPr>
        <c:crossAx val="231161856"/>
        <c:crossesAt val="100"/>
        <c:auto val="1"/>
        <c:lblAlgn val="ctr"/>
        <c:lblOffset val="100"/>
        <c:tickMarkSkip val="3"/>
        <c:noMultiLvlLbl val="1"/>
      </c:catAx>
      <c:valAx>
        <c:axId val="231161856"/>
        <c:scaling>
          <c:orientation val="minMax"/>
          <c:max val="108"/>
          <c:min val="76"/>
        </c:scaling>
        <c:delete val="0"/>
        <c:axPos val="l"/>
        <c:majorGridlines/>
        <c:numFmt formatCode="0" sourceLinked="0"/>
        <c:majorTickMark val="out"/>
        <c:minorTickMark val="none"/>
        <c:tickLblPos val="low"/>
        <c:crossAx val="231151872"/>
        <c:crossesAt val="43862"/>
        <c:crossBetween val="midCat"/>
        <c:majorUnit val="4"/>
      </c:valAx>
      <c:spPr>
        <a:ln>
          <a:solidFill>
            <a:schemeClr val="tx1">
              <a:tint val="75000"/>
            </a:schemeClr>
          </a:solidFill>
        </a:ln>
      </c:spPr>
    </c:plotArea>
    <c:legend>
      <c:legendPos val="b"/>
      <c:layout>
        <c:manualLayout>
          <c:xMode val="edge"/>
          <c:yMode val="edge"/>
          <c:x val="0.27513835170603679"/>
          <c:y val="0.76977358910298455"/>
          <c:w val="0.3981703727034121"/>
          <c:h val="6.135000300534952E-2"/>
        </c:manualLayout>
      </c:layout>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kern="1200" spc="0" baseline="0">
                <a:solidFill>
                  <a:srgbClr val="000000"/>
                </a:solidFill>
                <a:latin typeface="Calibri"/>
              </a:rPr>
              <a:t>Evolution du cumul annuel glissant des créations d'entreprises </a:t>
            </a:r>
          </a:p>
          <a:p>
            <a:pPr>
              <a:defRPr/>
            </a:pPr>
            <a:r>
              <a:rPr lang="fr-FR" sz="1000" b="0" i="1" u="none" strike="noStrike" kern="1200" spc="0" baseline="0">
                <a:solidFill>
                  <a:srgbClr val="000000"/>
                </a:solidFill>
                <a:latin typeface="Calibri"/>
              </a:rPr>
              <a:t>(données brutes,  base 100 au 1</a:t>
            </a:r>
            <a:r>
              <a:rPr lang="fr-FR" sz="1000" b="0" i="1" u="none" strike="noStrike" kern="1200" spc="0" baseline="30000">
                <a:solidFill>
                  <a:srgbClr val="000000"/>
                </a:solidFill>
                <a:latin typeface="Calibri"/>
              </a:rPr>
              <a:t>er </a:t>
            </a:r>
            <a:r>
              <a:rPr lang="fr-FR" sz="1000" b="0" i="1" u="none" strike="noStrike" kern="1200" spc="0" baseline="0">
                <a:solidFill>
                  <a:srgbClr val="000000"/>
                </a:solidFill>
                <a:latin typeface="Calibri"/>
              </a:rPr>
              <a:t>trimestre 2015 )</a:t>
            </a:r>
          </a:p>
        </c:rich>
      </c:tx>
      <c:layout>
        <c:manualLayout>
          <c:xMode val="edge"/>
          <c:yMode val="edge"/>
          <c:x val="0.21786639343918568"/>
          <c:y val="2.02331097686805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0918923802737791E-2"/>
          <c:y val="0.24729020639798646"/>
          <c:w val="0.92942066234906906"/>
          <c:h val="0.52392569192019056"/>
        </c:manualLayout>
      </c:layout>
      <c:lineChart>
        <c:grouping val="standard"/>
        <c:varyColors val="0"/>
        <c:ser>
          <c:idx val="3"/>
          <c:order val="0"/>
          <c:tx>
            <c:v>Total Var</c:v>
          </c:tx>
          <c:spPr>
            <a:ln w="28575" cap="rnd">
              <a:solidFill>
                <a:srgbClr val="98B954"/>
              </a:solidFill>
              <a:round/>
            </a:ln>
            <a:effectLst/>
          </c:spPr>
          <c:marker>
            <c:symbol val="none"/>
          </c:marker>
          <c:cat>
            <c:multiLvlStrRef>
              <c:f>'Cumul annuel'!$A$10:$B$53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annuel'!$AD$10:$AD$53</c:f>
              <c:numCache>
                <c:formatCode>0.0</c:formatCode>
                <c:ptCount val="44"/>
                <c:pt idx="0">
                  <c:v>100</c:v>
                </c:pt>
                <c:pt idx="1">
                  <c:v>98.885727833096254</c:v>
                </c:pt>
                <c:pt idx="2">
                  <c:v>98.411569464201037</c:v>
                </c:pt>
                <c:pt idx="3">
                  <c:v>97.88209261893472</c:v>
                </c:pt>
                <c:pt idx="4">
                  <c:v>99.636478583847008</c:v>
                </c:pt>
                <c:pt idx="5">
                  <c:v>102.16532321795479</c:v>
                </c:pt>
                <c:pt idx="6">
                  <c:v>101.12217480638532</c:v>
                </c:pt>
                <c:pt idx="7">
                  <c:v>101.35135135135135</c:v>
                </c:pt>
                <c:pt idx="8">
                  <c:v>100.592697961119</c:v>
                </c:pt>
                <c:pt idx="9">
                  <c:v>100.43464517148728</c:v>
                </c:pt>
                <c:pt idx="10">
                  <c:v>102.63157894736842</c:v>
                </c:pt>
                <c:pt idx="11">
                  <c:v>105.75312154259522</c:v>
                </c:pt>
                <c:pt idx="12">
                  <c:v>110.20230757072862</c:v>
                </c:pt>
                <c:pt idx="13">
                  <c:v>114.54085664611979</c:v>
                </c:pt>
                <c:pt idx="14">
                  <c:v>116.73779042200094</c:v>
                </c:pt>
                <c:pt idx="15">
                  <c:v>118.73715821084244</c:v>
                </c:pt>
                <c:pt idx="16">
                  <c:v>122.64106211474632</c:v>
                </c:pt>
                <c:pt idx="17">
                  <c:v>125.04346451714872</c:v>
                </c:pt>
                <c:pt idx="18">
                  <c:v>128.3704757388968</c:v>
                </c:pt>
                <c:pt idx="19">
                  <c:v>133.79958906274695</c:v>
                </c:pt>
                <c:pt idx="20">
                  <c:v>132.98561719614349</c:v>
                </c:pt>
                <c:pt idx="21">
                  <c:v>126.71092144776355</c:v>
                </c:pt>
                <c:pt idx="22">
                  <c:v>133.91022601548917</c:v>
                </c:pt>
                <c:pt idx="23">
                  <c:v>138.62810178599651</c:v>
                </c:pt>
                <c:pt idx="24">
                  <c:v>147.89789789789788</c:v>
                </c:pt>
                <c:pt idx="25">
                  <c:v>166.93535640904062</c:v>
                </c:pt>
                <c:pt idx="26">
                  <c:v>165.512881302355</c:v>
                </c:pt>
                <c:pt idx="27">
                  <c:v>167.69400979927295</c:v>
                </c:pt>
                <c:pt idx="28">
                  <c:v>169.69337758811443</c:v>
                </c:pt>
                <c:pt idx="29">
                  <c:v>166.45329540066382</c:v>
                </c:pt>
                <c:pt idx="30">
                  <c:v>170.46783625730995</c:v>
                </c:pt>
                <c:pt idx="31">
                  <c:v>171.17117117117118</c:v>
                </c:pt>
                <c:pt idx="32">
                  <c:v>170.12012012012013</c:v>
                </c:pt>
                <c:pt idx="33">
                  <c:v>168.21558400505771</c:v>
                </c:pt>
                <c:pt idx="34">
                  <c:v>168.38944207365262</c:v>
                </c:pt>
                <c:pt idx="35">
                  <c:v>167.23565670934093</c:v>
                </c:pt>
                <c:pt idx="36">
                  <c:v>170.00948316737791</c:v>
                </c:pt>
                <c:pt idx="37">
                  <c:v>170.43622569938358</c:v>
                </c:pt>
                <c:pt idx="38">
                  <c:v>169.29824561403507</c:v>
                </c:pt>
                <c:pt idx="39">
                  <c:v>172.12739054844317</c:v>
                </c:pt>
                <c:pt idx="40">
                  <c:v>167.89157578631261</c:v>
                </c:pt>
                <c:pt idx="41">
                  <c:v>170.31768610715977</c:v>
                </c:pt>
                <c:pt idx="42">
                  <c:v>177.30361940888258</c:v>
                </c:pt>
                <c:pt idx="43">
                  <c:v>181.89505294768452</c:v>
                </c:pt>
              </c:numCache>
            </c:numRef>
          </c:val>
          <c:smooth val="0"/>
          <c:extLst>
            <c:ext xmlns:c16="http://schemas.microsoft.com/office/drawing/2014/chart" uri="{C3380CC4-5D6E-409C-BE32-E72D297353CC}">
              <c16:uniqueId val="{00000000-58C0-4110-8776-ACA26273564A}"/>
            </c:ext>
          </c:extLst>
        </c:ser>
        <c:ser>
          <c:idx val="1"/>
          <c:order val="1"/>
          <c:tx>
            <c:v>Var hors micro-entrepreneurs</c:v>
          </c:tx>
          <c:spPr>
            <a:ln w="28575" cap="rnd">
              <a:solidFill>
                <a:srgbClr val="98B954"/>
              </a:solidFill>
              <a:prstDash val="dash"/>
              <a:round/>
            </a:ln>
            <a:effectLst/>
          </c:spPr>
          <c:marker>
            <c:symbol val="none"/>
          </c:marker>
          <c:cat>
            <c:multiLvlStrRef>
              <c:f>'Cumul annuel'!$A$10:$B$53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annuel'!$AC$10:$AC$53</c:f>
              <c:numCache>
                <c:formatCode>0.0</c:formatCode>
                <c:ptCount val="44"/>
                <c:pt idx="0">
                  <c:v>100</c:v>
                </c:pt>
                <c:pt idx="1">
                  <c:v>97.065637065637063</c:v>
                </c:pt>
                <c:pt idx="2">
                  <c:v>95.181467181467184</c:v>
                </c:pt>
                <c:pt idx="3">
                  <c:v>93.328185328185327</c:v>
                </c:pt>
                <c:pt idx="4">
                  <c:v>95.150579150579148</c:v>
                </c:pt>
                <c:pt idx="5">
                  <c:v>100.49420849420849</c:v>
                </c:pt>
                <c:pt idx="6">
                  <c:v>101.7915057915058</c:v>
                </c:pt>
                <c:pt idx="7">
                  <c:v>105.03474903474903</c:v>
                </c:pt>
                <c:pt idx="8">
                  <c:v>106.05405405405406</c:v>
                </c:pt>
                <c:pt idx="9">
                  <c:v>105.2046332046332</c:v>
                </c:pt>
                <c:pt idx="10">
                  <c:v>106.22393822393823</c:v>
                </c:pt>
                <c:pt idx="11">
                  <c:v>107.44401544401545</c:v>
                </c:pt>
                <c:pt idx="12">
                  <c:v>107.70656370656371</c:v>
                </c:pt>
                <c:pt idx="13">
                  <c:v>110.02316602316601</c:v>
                </c:pt>
                <c:pt idx="14">
                  <c:v>111.27413127413128</c:v>
                </c:pt>
                <c:pt idx="15">
                  <c:v>109.88416988416989</c:v>
                </c:pt>
                <c:pt idx="16">
                  <c:v>110.68725868725868</c:v>
                </c:pt>
                <c:pt idx="17">
                  <c:v>110.51737451737451</c:v>
                </c:pt>
                <c:pt idx="18">
                  <c:v>110.20849420849422</c:v>
                </c:pt>
                <c:pt idx="19">
                  <c:v>109.00386100386102</c:v>
                </c:pt>
                <c:pt idx="20">
                  <c:v>101.72972972972974</c:v>
                </c:pt>
                <c:pt idx="21">
                  <c:v>90.440154440154444</c:v>
                </c:pt>
                <c:pt idx="22">
                  <c:v>90.610038610038615</c:v>
                </c:pt>
                <c:pt idx="23">
                  <c:v>93.729729729729726</c:v>
                </c:pt>
                <c:pt idx="24">
                  <c:v>97.945945945945951</c:v>
                </c:pt>
                <c:pt idx="25">
                  <c:v>111.78378378378378</c:v>
                </c:pt>
                <c:pt idx="26">
                  <c:v>113.68339768339769</c:v>
                </c:pt>
                <c:pt idx="27">
                  <c:v>112.95752895752895</c:v>
                </c:pt>
                <c:pt idx="28">
                  <c:v>114.64092664092664</c:v>
                </c:pt>
                <c:pt idx="29">
                  <c:v>111.84555984555983</c:v>
                </c:pt>
                <c:pt idx="30">
                  <c:v>111.64478764478764</c:v>
                </c:pt>
                <c:pt idx="31">
                  <c:v>112.95752895752895</c:v>
                </c:pt>
                <c:pt idx="32">
                  <c:v>111.52123552123552</c:v>
                </c:pt>
                <c:pt idx="33">
                  <c:v>108.60231660231661</c:v>
                </c:pt>
                <c:pt idx="34">
                  <c:v>107.78378378378379</c:v>
                </c:pt>
                <c:pt idx="35">
                  <c:v>106.94980694980696</c:v>
                </c:pt>
                <c:pt idx="36">
                  <c:v>108.40154440154438</c:v>
                </c:pt>
                <c:pt idx="37">
                  <c:v>109.54440154440155</c:v>
                </c:pt>
                <c:pt idx="38">
                  <c:v>107.83011583011583</c:v>
                </c:pt>
                <c:pt idx="39">
                  <c:v>107.67567567567569</c:v>
                </c:pt>
                <c:pt idx="40">
                  <c:v>103.96911196911196</c:v>
                </c:pt>
                <c:pt idx="41">
                  <c:v>104.50965250965251</c:v>
                </c:pt>
                <c:pt idx="42">
                  <c:v>106.82625482625483</c:v>
                </c:pt>
                <c:pt idx="43">
                  <c:v>109.37451737451738</c:v>
                </c:pt>
              </c:numCache>
            </c:numRef>
          </c:val>
          <c:smooth val="0"/>
          <c:extLst>
            <c:ext xmlns:c16="http://schemas.microsoft.com/office/drawing/2014/chart" uri="{C3380CC4-5D6E-409C-BE32-E72D297353CC}">
              <c16:uniqueId val="{00000001-58C0-4110-8776-ACA26273564A}"/>
            </c:ext>
          </c:extLst>
        </c:ser>
        <c:ser>
          <c:idx val="2"/>
          <c:order val="2"/>
          <c:tx>
            <c:v>Total Provence-Alpes-Côte d'Azur</c:v>
          </c:tx>
          <c:spPr>
            <a:ln w="28575" cap="rnd">
              <a:solidFill>
                <a:srgbClr val="F79646"/>
              </a:solidFill>
              <a:round/>
            </a:ln>
            <a:effectLst/>
          </c:spPr>
          <c:marker>
            <c:symbol val="none"/>
          </c:marker>
          <c:cat>
            <c:multiLvlStrRef>
              <c:f>'Cumul annuel'!$A$10:$B$53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annuel'!$T$10:$T$53</c:f>
              <c:numCache>
                <c:formatCode>0.0</c:formatCode>
                <c:ptCount val="44"/>
                <c:pt idx="0">
                  <c:v>100</c:v>
                </c:pt>
                <c:pt idx="1">
                  <c:v>98.939875299434263</c:v>
                </c:pt>
                <c:pt idx="2">
                  <c:v>98.503253427566634</c:v>
                </c:pt>
                <c:pt idx="3">
                  <c:v>97.949406228232618</c:v>
                </c:pt>
                <c:pt idx="4">
                  <c:v>99.559980292553647</c:v>
                </c:pt>
                <c:pt idx="5">
                  <c:v>101.47975739453967</c:v>
                </c:pt>
                <c:pt idx="6">
                  <c:v>101.42029527191178</c:v>
                </c:pt>
                <c:pt idx="7">
                  <c:v>101.868809568305</c:v>
                </c:pt>
                <c:pt idx="8">
                  <c:v>102.61123664225889</c:v>
                </c:pt>
                <c:pt idx="9">
                  <c:v>102.6791933538336</c:v>
                </c:pt>
                <c:pt idx="10">
                  <c:v>105.0440869166341</c:v>
                </c:pt>
                <c:pt idx="11">
                  <c:v>108.72054501282682</c:v>
                </c:pt>
                <c:pt idx="12">
                  <c:v>113.93962046176584</c:v>
                </c:pt>
                <c:pt idx="13">
                  <c:v>119.25383530690949</c:v>
                </c:pt>
                <c:pt idx="14">
                  <c:v>122.52085421586449</c:v>
                </c:pt>
                <c:pt idx="15">
                  <c:v>125.09981142012538</c:v>
                </c:pt>
                <c:pt idx="16">
                  <c:v>129.89415742172235</c:v>
                </c:pt>
                <c:pt idx="17">
                  <c:v>133.11700446815377</c:v>
                </c:pt>
                <c:pt idx="18">
                  <c:v>136.85292468697438</c:v>
                </c:pt>
                <c:pt idx="19">
                  <c:v>142.87728716807393</c:v>
                </c:pt>
                <c:pt idx="20">
                  <c:v>141.59120640152224</c:v>
                </c:pt>
                <c:pt idx="21">
                  <c:v>134.12955947061721</c:v>
                </c:pt>
                <c:pt idx="22">
                  <c:v>141.65576527751821</c:v>
                </c:pt>
                <c:pt idx="23">
                  <c:v>147.08210869676017</c:v>
                </c:pt>
                <c:pt idx="24">
                  <c:v>157.85324748135437</c:v>
                </c:pt>
                <c:pt idx="25">
                  <c:v>179.44989041980259</c:v>
                </c:pt>
                <c:pt idx="26">
                  <c:v>177.83761743769219</c:v>
                </c:pt>
                <c:pt idx="27">
                  <c:v>181.56164523198723</c:v>
                </c:pt>
                <c:pt idx="28">
                  <c:v>183.82290480963627</c:v>
                </c:pt>
                <c:pt idx="29">
                  <c:v>180.62044477667726</c:v>
                </c:pt>
                <c:pt idx="30">
                  <c:v>186.25235724843273</c:v>
                </c:pt>
                <c:pt idx="31">
                  <c:v>187.68794278044885</c:v>
                </c:pt>
                <c:pt idx="32">
                  <c:v>184.0658500535159</c:v>
                </c:pt>
                <c:pt idx="33">
                  <c:v>180.45564975110855</c:v>
                </c:pt>
                <c:pt idx="34">
                  <c:v>178.67178607227197</c:v>
                </c:pt>
                <c:pt idx="35">
                  <c:v>175.2382732199589</c:v>
                </c:pt>
                <c:pt idx="36">
                  <c:v>179.67754540357791</c:v>
                </c:pt>
                <c:pt idx="37">
                  <c:v>180.32313416353782</c:v>
                </c:pt>
                <c:pt idx="38">
                  <c:v>179.51784713137729</c:v>
                </c:pt>
                <c:pt idx="39">
                  <c:v>180.40128438184877</c:v>
                </c:pt>
                <c:pt idx="40">
                  <c:v>177.42987716824382</c:v>
                </c:pt>
                <c:pt idx="41">
                  <c:v>180.22459693175449</c:v>
                </c:pt>
                <c:pt idx="42">
                  <c:v>186.72805422945584</c:v>
                </c:pt>
                <c:pt idx="43">
                  <c:v>191.30323983622432</c:v>
                </c:pt>
              </c:numCache>
            </c:numRef>
          </c:val>
          <c:smooth val="0"/>
          <c:extLst>
            <c:ext xmlns:c16="http://schemas.microsoft.com/office/drawing/2014/chart" uri="{C3380CC4-5D6E-409C-BE32-E72D297353CC}">
              <c16:uniqueId val="{00000002-58C0-4110-8776-ACA26273564A}"/>
            </c:ext>
          </c:extLst>
        </c:ser>
        <c:ser>
          <c:idx val="0"/>
          <c:order val="3"/>
          <c:tx>
            <c:v>Provence-Alpes-Côte d'Azur hors micro-entrepreneurs</c:v>
          </c:tx>
          <c:spPr>
            <a:ln w="28575" cap="rnd">
              <a:solidFill>
                <a:srgbClr val="F79646"/>
              </a:solidFill>
              <a:prstDash val="dash"/>
              <a:round/>
            </a:ln>
            <a:effectLst/>
          </c:spPr>
          <c:marker>
            <c:symbol val="none"/>
          </c:marker>
          <c:cat>
            <c:multiLvlStrRef>
              <c:f>'Cumul annuel'!$A$10:$B$53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annuel'!$S$10:$S$53</c:f>
              <c:numCache>
                <c:formatCode>0.0</c:formatCode>
                <c:ptCount val="44"/>
                <c:pt idx="0">
                  <c:v>100</c:v>
                </c:pt>
                <c:pt idx="1">
                  <c:v>98.698125719870163</c:v>
                </c:pt>
                <c:pt idx="2">
                  <c:v>98.952916128581904</c:v>
                </c:pt>
                <c:pt idx="3">
                  <c:v>99.232138494293395</c:v>
                </c:pt>
                <c:pt idx="4">
                  <c:v>102.80967505497189</c:v>
                </c:pt>
                <c:pt idx="5">
                  <c:v>106.614079787791</c:v>
                </c:pt>
                <c:pt idx="6">
                  <c:v>107.84963875606437</c:v>
                </c:pt>
                <c:pt idx="7">
                  <c:v>110.15322327318418</c:v>
                </c:pt>
                <c:pt idx="8">
                  <c:v>111.6365920910265</c:v>
                </c:pt>
                <c:pt idx="9">
                  <c:v>111.85647970402431</c:v>
                </c:pt>
                <c:pt idx="10">
                  <c:v>114.05884611357368</c:v>
                </c:pt>
                <c:pt idx="11">
                  <c:v>116.16697497469548</c:v>
                </c:pt>
                <c:pt idx="12">
                  <c:v>117.29433527625564</c:v>
                </c:pt>
                <c:pt idx="13">
                  <c:v>120.8963037939339</c:v>
                </c:pt>
                <c:pt idx="14">
                  <c:v>122.08299884820775</c:v>
                </c:pt>
                <c:pt idx="15">
                  <c:v>121.24533175107327</c:v>
                </c:pt>
                <c:pt idx="16">
                  <c:v>124.84031970960874</c:v>
                </c:pt>
                <c:pt idx="17">
                  <c:v>125.80014659174199</c:v>
                </c:pt>
                <c:pt idx="18">
                  <c:v>125.67100624760043</c:v>
                </c:pt>
                <c:pt idx="19">
                  <c:v>124.03057484904541</c:v>
                </c:pt>
                <c:pt idx="20">
                  <c:v>116.41827510383582</c:v>
                </c:pt>
                <c:pt idx="21">
                  <c:v>103.01909182925553</c:v>
                </c:pt>
                <c:pt idx="22">
                  <c:v>104.13947157167289</c:v>
                </c:pt>
                <c:pt idx="23">
                  <c:v>108.20215699277512</c:v>
                </c:pt>
                <c:pt idx="24">
                  <c:v>113.61209032843531</c:v>
                </c:pt>
                <c:pt idx="25">
                  <c:v>128.56444801228579</c:v>
                </c:pt>
                <c:pt idx="26">
                  <c:v>129.57313880841858</c:v>
                </c:pt>
                <c:pt idx="27">
                  <c:v>129.76859446441659</c:v>
                </c:pt>
                <c:pt idx="28">
                  <c:v>129.97801123870022</c:v>
                </c:pt>
                <c:pt idx="29">
                  <c:v>128.35503123800217</c:v>
                </c:pt>
                <c:pt idx="30">
                  <c:v>129.01818435656696</c:v>
                </c:pt>
                <c:pt idx="31">
                  <c:v>130.89595476597674</c:v>
                </c:pt>
                <c:pt idx="32">
                  <c:v>128.32710900143101</c:v>
                </c:pt>
                <c:pt idx="33">
                  <c:v>125.58025897874421</c:v>
                </c:pt>
                <c:pt idx="34">
                  <c:v>124.81937803218037</c:v>
                </c:pt>
                <c:pt idx="35">
                  <c:v>123.44071760147988</c:v>
                </c:pt>
                <c:pt idx="36">
                  <c:v>128.05137691529092</c:v>
                </c:pt>
                <c:pt idx="37">
                  <c:v>128.45624934557259</c:v>
                </c:pt>
                <c:pt idx="38">
                  <c:v>126.95193885030191</c:v>
                </c:pt>
                <c:pt idx="39">
                  <c:v>125.88740358102683</c:v>
                </c:pt>
                <c:pt idx="40">
                  <c:v>122.8229381173432</c:v>
                </c:pt>
                <c:pt idx="41">
                  <c:v>123.86304142961851</c:v>
                </c:pt>
                <c:pt idx="42">
                  <c:v>127.05315695787232</c:v>
                </c:pt>
                <c:pt idx="43">
                  <c:v>129.25901364699314</c:v>
                </c:pt>
              </c:numCache>
            </c:numRef>
          </c:val>
          <c:smooth val="0"/>
          <c:extLst>
            <c:ext xmlns:c16="http://schemas.microsoft.com/office/drawing/2014/chart" uri="{C3380CC4-5D6E-409C-BE32-E72D297353CC}">
              <c16:uniqueId val="{00000003-58C0-4110-8776-ACA26273564A}"/>
            </c:ext>
          </c:extLst>
        </c:ser>
        <c:dLbls>
          <c:showLegendKey val="0"/>
          <c:showVal val="0"/>
          <c:showCatName val="0"/>
          <c:showSerName val="0"/>
          <c:showPercent val="0"/>
          <c:showBubbleSize val="0"/>
        </c:dLbls>
        <c:smooth val="0"/>
        <c:axId val="1705317920"/>
        <c:axId val="1705316960"/>
      </c:lineChart>
      <c:catAx>
        <c:axId val="1705317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5400" cap="flat" cmpd="sng" algn="ctr">
            <a:solidFill>
              <a:srgbClr val="868686"/>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05316960"/>
        <c:crossesAt val="100"/>
        <c:auto val="1"/>
        <c:lblAlgn val="ctr"/>
        <c:lblOffset val="100"/>
        <c:tickLblSkip val="4"/>
        <c:tickMarkSkip val="4"/>
        <c:noMultiLvlLbl val="1"/>
      </c:catAx>
      <c:valAx>
        <c:axId val="1705316960"/>
        <c:scaling>
          <c:orientation val="minMax"/>
          <c:max val="200"/>
          <c:min val="8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05317920"/>
        <c:crosses val="autoZero"/>
        <c:crossBetween val="midCat"/>
        <c:majorUnit val="20"/>
        <c:minorUnit val="1"/>
      </c:valAx>
      <c:spPr>
        <a:noFill/>
        <a:ln>
          <a:noFill/>
        </a:ln>
        <a:effectLst/>
      </c:spPr>
    </c:plotArea>
    <c:legend>
      <c:legendPos val="b"/>
      <c:layout>
        <c:manualLayout>
          <c:xMode val="edge"/>
          <c:yMode val="edge"/>
          <c:x val="3.6633682742078191E-2"/>
          <c:y val="0.10190922057280717"/>
          <c:w val="0.92431118858147676"/>
          <c:h val="0.131330605246290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0.88029</cdr:y>
    </cdr:from>
    <cdr:to>
      <cdr:x>1</cdr:x>
      <cdr:y>1</cdr:y>
    </cdr:to>
    <cdr:sp macro="" textlink="">
      <cdr:nvSpPr>
        <cdr:cNvPr id="3" name="Text Box 1">
          <a:extLst xmlns:a="http://schemas.openxmlformats.org/drawingml/2006/main">
            <a:ext uri="{FF2B5EF4-FFF2-40B4-BE49-F238E27FC236}">
              <a16:creationId xmlns:a16="http://schemas.microsoft.com/office/drawing/2014/main" id="{DA88C067-CF1C-7E00-BE62-B413ECD558F2}"/>
            </a:ext>
          </a:extLst>
        </cdr:cNvPr>
        <cdr:cNvSpPr txBox="1">
          <a:spLocks xmlns:a="http://schemas.openxmlformats.org/drawingml/2006/main" noChangeArrowheads="1"/>
        </cdr:cNvSpPr>
      </cdr:nvSpPr>
      <cdr:spPr bwMode="auto">
        <a:xfrm xmlns:a="http://schemas.openxmlformats.org/drawingml/2006/main">
          <a:off x="0" y="3831074"/>
          <a:ext cx="6124576" cy="5209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en date de jugement. </a:t>
          </a:r>
          <a:endParaRPr lang="fr-FR" sz="1200">
            <a:effectLst/>
          </a:endParaRPr>
        </a:p>
        <a:p xmlns:a="http://schemas.openxmlformats.org/drawingml/2006/main">
          <a:pPr rtl="0"/>
          <a:r>
            <a:rPr lang="fr-FR" sz="1100" b="1" i="1" baseline="0">
              <a:effectLst/>
              <a:latin typeface="+mn-lt"/>
              <a:ea typeface="+mn-ea"/>
              <a:cs typeface="+mn-cs"/>
            </a:rPr>
            <a:t>Source</a:t>
          </a:r>
          <a:r>
            <a:rPr lang="fr-FR" sz="1100" b="0" i="1" baseline="0">
              <a:effectLst/>
              <a:latin typeface="+mn-lt"/>
              <a:ea typeface="+mn-ea"/>
              <a:cs typeface="+mn-cs"/>
            </a:rPr>
            <a:t> : Banque de France, Fiben</a:t>
          </a:r>
          <a:endParaRPr lang="fr-FR" sz="12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0.09145</cdr:x>
      <cdr:y>0</cdr:y>
    </cdr:from>
    <cdr:to>
      <cdr:x>0.92871</cdr:x>
      <cdr:y>0.1958</cdr:y>
    </cdr:to>
    <cdr:sp macro="" textlink="">
      <cdr:nvSpPr>
        <cdr:cNvPr id="2" name="ZoneTexte 1"/>
        <cdr:cNvSpPr txBox="1"/>
      </cdr:nvSpPr>
      <cdr:spPr>
        <a:xfrm xmlns:a="http://schemas.openxmlformats.org/drawingml/2006/main">
          <a:off x="645439" y="0"/>
          <a:ext cx="5909401" cy="830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T3 2025 et le T4 2025)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secteurs d'activité ne correspond pas au total de l'emploi salarié, car l'</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représentée</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737A9211-210B-FB05-D5E9-40BFB9EF4155}"/>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2015)</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0.83181</cdr:y>
    </cdr:from>
    <cdr:to>
      <cdr:x>0</cdr:x>
      <cdr:y>0.83181</cdr:y>
    </cdr:to>
    <cdr:sp macro="" textlink="">
      <cdr:nvSpPr>
        <cdr:cNvPr id="3" name="ZoneTexte 1"/>
        <cdr:cNvSpPr txBox="1"/>
      </cdr:nvSpPr>
      <cdr:spPr>
        <a:xfrm xmlns:a="http://schemas.openxmlformats.org/drawingml/2006/main">
          <a:off x="0" y="3028950"/>
          <a:ext cx="7915274" cy="620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900" b="1" i="0" baseline="0">
              <a:effectLst/>
              <a:latin typeface="+mn-lt"/>
              <a:ea typeface="+mn-ea"/>
              <a:cs typeface="+mn-cs"/>
            </a:rPr>
            <a:t>Note</a:t>
          </a:r>
          <a:r>
            <a:rPr lang="fr-FR" sz="900" b="0" i="0" baseline="0">
              <a:effectLst/>
              <a:latin typeface="+mn-lt"/>
              <a:ea typeface="+mn-ea"/>
              <a:cs typeface="+mn-cs"/>
            </a:rPr>
            <a:t> : données provisoires</a:t>
          </a:r>
        </a:p>
        <a:p xmlns:a="http://schemas.openxmlformats.org/drawingml/2006/main">
          <a:pPr rtl="0"/>
          <a:r>
            <a:rPr lang="fr-FR" sz="900" b="1" i="0" baseline="0">
              <a:effectLst/>
              <a:latin typeface="+mn-lt"/>
              <a:ea typeface="+mn-ea"/>
              <a:cs typeface="+mn-cs"/>
            </a:rPr>
            <a:t>Lecture : </a:t>
          </a:r>
          <a:r>
            <a:rPr lang="fr-FR" sz="900" b="0" i="0" baseline="0">
              <a:effectLst/>
              <a:latin typeface="+mn-lt"/>
              <a:ea typeface="+mn-ea"/>
              <a:cs typeface="+mn-cs"/>
            </a:rPr>
            <a:t>6 700 contrats d'apprentissage ont commencé entre janvier et décembre 2024 dans le Var . Fin décembre 2024, le département  compte 7 900 bénéficiaires de contrats d'apprentissage.</a:t>
          </a:r>
          <a:endParaRPr lang="fr-FR" sz="900">
            <a:effectLst/>
          </a:endParaRPr>
        </a:p>
        <a:p xmlns:a="http://schemas.openxmlformats.org/drawingml/2006/main">
          <a:pPr rtl="0"/>
          <a:r>
            <a:rPr lang="fr-FR" sz="900" b="1" i="1" baseline="0">
              <a:effectLst/>
              <a:latin typeface="+mn-lt"/>
              <a:ea typeface="+mn-ea"/>
              <a:cs typeface="+mn-cs"/>
            </a:rPr>
            <a:t>Source : </a:t>
          </a:r>
          <a:r>
            <a:rPr lang="fr-FR" sz="900" b="0" i="1" baseline="0">
              <a:effectLst/>
              <a:latin typeface="+mn-lt"/>
              <a:ea typeface="+mn-ea"/>
              <a:cs typeface="+mn-cs"/>
            </a:rPr>
            <a:t>Système d’information sur l’apprentissage de la Dares - </a:t>
          </a:r>
          <a:r>
            <a:rPr lang="fr-FR" sz="900" b="1" i="1" baseline="0">
              <a:effectLst/>
              <a:latin typeface="+mn-lt"/>
              <a:ea typeface="+mn-ea"/>
              <a:cs typeface="+mn-cs"/>
            </a:rPr>
            <a:t>Traitements</a:t>
          </a:r>
          <a:r>
            <a:rPr lang="fr-FR" sz="9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a:p>
      </cdr:txBody>
    </cdr:sp>
  </cdr:relSizeAnchor>
  <cdr:relSizeAnchor xmlns:cdr="http://schemas.openxmlformats.org/drawingml/2006/chartDrawing">
    <cdr:from>
      <cdr:x>1.26338E-7</cdr:x>
      <cdr:y>0.79006</cdr:y>
    </cdr:from>
    <cdr:to>
      <cdr:x>1</cdr:x>
      <cdr:y>0.95765</cdr:y>
    </cdr:to>
    <cdr:sp macro="" textlink="">
      <cdr:nvSpPr>
        <cdr:cNvPr id="2" name="ZoneTexte 1">
          <a:extLst xmlns:a="http://schemas.openxmlformats.org/drawingml/2006/main">
            <a:ext uri="{FF2B5EF4-FFF2-40B4-BE49-F238E27FC236}">
              <a16:creationId xmlns:a16="http://schemas.microsoft.com/office/drawing/2014/main" id="{DA697E96-4A4D-D594-7470-6EC5FA7189E2}"/>
            </a:ext>
          </a:extLst>
        </cdr:cNvPr>
        <cdr:cNvSpPr txBox="1"/>
      </cdr:nvSpPr>
      <cdr:spPr>
        <a:xfrm xmlns:a="http://schemas.openxmlformats.org/drawingml/2006/main">
          <a:off x="1" y="2927350"/>
          <a:ext cx="7915274" cy="620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900" b="1" i="0" baseline="0" dirty="0">
              <a:effectLst/>
              <a:latin typeface="+mn-lt"/>
              <a:ea typeface="+mn-ea"/>
              <a:cs typeface="+mn-cs"/>
            </a:rPr>
            <a:t>Note</a:t>
          </a:r>
          <a:r>
            <a:rPr lang="fr-FR" sz="900" b="0" i="0" baseline="0" dirty="0">
              <a:effectLst/>
              <a:latin typeface="+mn-lt"/>
              <a:ea typeface="+mn-ea"/>
              <a:cs typeface="+mn-cs"/>
            </a:rPr>
            <a:t> : données provisoires</a:t>
          </a:r>
        </a:p>
        <a:p xmlns:a="http://schemas.openxmlformats.org/drawingml/2006/main">
          <a:pPr rtl="0"/>
          <a:r>
            <a:rPr lang="fr-FR" sz="900" b="1" i="0" baseline="0" dirty="0">
              <a:effectLst/>
              <a:latin typeface="+mn-lt"/>
              <a:ea typeface="+mn-ea"/>
              <a:cs typeface="+mn-cs"/>
            </a:rPr>
            <a:t>Lecture : </a:t>
          </a:r>
          <a:r>
            <a:rPr lang="fr-FR" sz="900" b="0" i="0" baseline="0" dirty="0">
              <a:effectLst/>
              <a:latin typeface="+mn-lt"/>
              <a:ea typeface="+mn-ea"/>
              <a:cs typeface="+mn-cs"/>
            </a:rPr>
            <a:t>11 500 contrats d'apprentissage ont commencé entre janvier et décembre 2025 dans le Var. Fin décembre 2025, le département  compte 12 700 bénéficiaires </a:t>
          </a:r>
          <a:r>
            <a:rPr lang="fr-FR" sz="900" b="0" i="0" baseline="0">
              <a:effectLst/>
              <a:latin typeface="+mn-lt"/>
              <a:ea typeface="+mn-ea"/>
              <a:cs typeface="+mn-cs"/>
            </a:rPr>
            <a:t>de contrat </a:t>
          </a:r>
          <a:r>
            <a:rPr lang="fr-FR" sz="900" b="0" i="0" baseline="0" dirty="0">
              <a:effectLst/>
              <a:latin typeface="+mn-lt"/>
              <a:ea typeface="+mn-ea"/>
              <a:cs typeface="+mn-cs"/>
            </a:rPr>
            <a:t>d'apprentissage.</a:t>
          </a:r>
          <a:endParaRPr lang="fr-FR" sz="900" dirty="0">
            <a:effectLst/>
          </a:endParaRPr>
        </a:p>
        <a:p xmlns:a="http://schemas.openxmlformats.org/drawingml/2006/main">
          <a:pPr rtl="0"/>
          <a:r>
            <a:rPr lang="fr-FR" sz="900" b="1" i="1" baseline="0" dirty="0">
              <a:effectLst/>
              <a:latin typeface="+mn-lt"/>
              <a:ea typeface="+mn-ea"/>
              <a:cs typeface="+mn-cs"/>
            </a:rPr>
            <a:t>Source : </a:t>
          </a:r>
          <a:r>
            <a:rPr lang="fr-FR" sz="900" b="0" i="1" baseline="0" dirty="0">
              <a:effectLst/>
              <a:latin typeface="+mn-lt"/>
              <a:ea typeface="+mn-ea"/>
              <a:cs typeface="+mn-cs"/>
            </a:rPr>
            <a:t>Dares, Système d’information sur l’apprentissage </a:t>
          </a:r>
          <a:endParaRPr lang="fr-FR" sz="900" dirty="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dirty="0"/>
        </a:p>
      </cdr:txBody>
    </cdr:sp>
  </cdr:relSizeAnchor>
</c:userShapes>
</file>

<file path=ppt/drawings/drawing6.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0.84</cdr:y>
    </cdr:from>
    <cdr:to>
      <cdr:x>0</cdr:x>
      <cdr:y>0.84024</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0.09091</cdr:y>
    </cdr:to>
    <cdr:sp macro="" textlink="">
      <cdr:nvSpPr>
        <cdr:cNvPr id="6"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T4 2025</a:t>
          </a:r>
          <a:endParaRPr lang="fr-FR" sz="1100"/>
        </a:p>
      </cdr:txBody>
    </cdr:sp>
  </cdr:relSizeAnchor>
  <cdr:relSizeAnchor xmlns:cdr="http://schemas.openxmlformats.org/drawingml/2006/chartDrawing">
    <cdr:from>
      <cdr:x>0</cdr:x>
      <cdr:y>0.82202</cdr:y>
    </cdr:from>
    <cdr:to>
      <cdr:x>1</cdr:x>
      <cdr:y>0.98878</cdr:y>
    </cdr:to>
    <cdr:sp macro="" textlink="">
      <cdr:nvSpPr>
        <cdr:cNvPr id="2" name="Text Box 1"/>
        <cdr:cNvSpPr txBox="1">
          <a:spLocks xmlns:a="http://schemas.openxmlformats.org/drawingml/2006/main" noChangeArrowheads="1"/>
        </cdr:cNvSpPr>
      </cdr:nvSpPr>
      <cdr:spPr bwMode="auto">
        <a:xfrm xmlns:a="http://schemas.openxmlformats.org/drawingml/2006/main">
          <a:off x="0" y="3771153"/>
          <a:ext cx="6924675" cy="7650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i="0" baseline="0">
              <a:effectLst/>
              <a:latin typeface="+mn-lt"/>
              <a:ea typeface="+mn-ea"/>
              <a:cs typeface="+mn-cs"/>
            </a:rPr>
            <a:t>* Pour évaluer la comparabilité avec le Var, les critères retenus sont le nombre total d'emplois (salariés et non salariés) du département, ainsi que le poids du secteur du tertiaire non marchand dans l'emploi total </a:t>
          </a:r>
          <a:endParaRPr lang="fr-FR" sz="1000">
            <a:effectLst/>
          </a:endParaRP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0.81405</cdr:y>
    </cdr:from>
    <cdr:to>
      <cdr:x>1</cdr:x>
      <cdr:y>1</cdr:y>
    </cdr:to>
    <cdr:sp macro="" textlink="">
      <cdr:nvSpPr>
        <cdr:cNvPr id="3" name="ZoneTexte 1"/>
        <cdr:cNvSpPr txBox="1"/>
      </cdr:nvSpPr>
      <cdr:spPr>
        <a:xfrm xmlns:a="http://schemas.openxmlformats.org/drawingml/2006/main">
          <a:off x="0" y="3886201"/>
          <a:ext cx="5953125" cy="8877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effectLst/>
              <a:latin typeface="+mn-lt"/>
              <a:ea typeface="+mn-ea"/>
              <a:cs typeface="+mn-cs"/>
            </a:rPr>
            <a:t>* Pour le RSA et la PA, la notion de bénéficiaires renvoie à celle de foyer et non d’individu. Pour l’ASS, elle renvoie à l’individu qui perçoit l’allocation.</a:t>
          </a:r>
          <a:endParaRPr lang="fr-FR" sz="1000">
            <a:effectLst/>
          </a:endParaRPr>
        </a:p>
        <a:p xmlns:a="http://schemas.openxmlformats.org/drawingml/2006/main">
          <a:pPr eaLnBrk="1" fontAlgn="auto" latinLnBrk="0" hangingPunct="1"/>
          <a:r>
            <a:rPr lang="fr-FR" sz="1000" b="0" i="0">
              <a:effectLst/>
              <a:latin typeface="+mn-lt"/>
              <a:ea typeface="+mn-ea"/>
              <a:cs typeface="+mn-cs"/>
            </a:rPr>
            <a:t>** Données à fin novembre</a:t>
          </a:r>
          <a:endParaRPr lang="fr-FR" sz="1000">
            <a:effectLst/>
          </a:endParaRPr>
        </a:p>
        <a:p xmlns:a="http://schemas.openxmlformats.org/drawingml/2006/main">
          <a:pPr eaLnBrk="1" fontAlgn="auto" latinLnBrk="0" hangingPunct="1"/>
          <a:r>
            <a:rPr lang="fr-FR" sz="1000" b="1" i="0">
              <a:effectLst/>
              <a:latin typeface="+mn-lt"/>
              <a:ea typeface="+mn-ea"/>
              <a:cs typeface="+mn-cs"/>
            </a:rPr>
            <a:t>Note : </a:t>
          </a:r>
          <a:r>
            <a:rPr lang="fr-FR" sz="1000" i="0">
              <a:effectLst/>
              <a:latin typeface="+mn-lt"/>
              <a:ea typeface="+mn-ea"/>
              <a:cs typeface="+mn-cs"/>
            </a:rPr>
            <a:t>données provisoires</a:t>
          </a:r>
        </a:p>
        <a:p xmlns:a="http://schemas.openxmlformats.org/drawingml/2006/main">
          <a:pPr eaLnBrk="1" fontAlgn="auto" latinLnBrk="0" hangingPunct="1"/>
          <a:r>
            <a:rPr lang="fr-FR" sz="1000" b="1" i="1">
              <a:effectLst/>
              <a:latin typeface="+mn-lt"/>
              <a:ea typeface="+mn-ea"/>
              <a:cs typeface="+mn-cs"/>
            </a:rPr>
            <a:t>Sources : </a:t>
          </a:r>
          <a:r>
            <a:rPr lang="fr-FR" sz="1000" i="1">
              <a:effectLst/>
              <a:latin typeface="+mn-lt"/>
              <a:ea typeface="+mn-ea"/>
              <a:cs typeface="+mn-cs"/>
            </a:rPr>
            <a:t>Cnaf, Allstat FR6 et FR2 ; MSA ;  France Travail, FNA - </a:t>
          </a:r>
          <a:r>
            <a:rPr lang="fr-FR" sz="1000" b="1" i="1">
              <a:effectLst/>
              <a:latin typeface="+mn-lt"/>
              <a:ea typeface="+mn-ea"/>
              <a:cs typeface="+mn-cs"/>
            </a:rPr>
            <a:t>Traitements : </a:t>
          </a:r>
          <a:r>
            <a:rPr lang="fr-FR" sz="1000" i="1">
              <a:effectLst/>
              <a:latin typeface="+mn-lt"/>
              <a:ea typeface="+mn-ea"/>
              <a:cs typeface="+mn-cs"/>
            </a:rPr>
            <a:t>Drees</a:t>
          </a:r>
          <a:endParaRPr lang="fr-FR" sz="1000">
            <a:effectLst/>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0.02592</cdr:x>
      <cdr:y>0.90134</cdr:y>
    </cdr:from>
    <cdr:to>
      <cdr:x>0.89902</cdr:x>
      <cdr:y>0.98028</cdr:y>
    </cdr:to>
    <cdr:sp macro="" textlink="">
      <cdr:nvSpPr>
        <cdr:cNvPr id="2" name="Text Box 1">
          <a:extLst xmlns:a="http://schemas.openxmlformats.org/drawingml/2006/main">
            <a:ext uri="{FF2B5EF4-FFF2-40B4-BE49-F238E27FC236}">
              <a16:creationId xmlns:a16="http://schemas.microsoft.com/office/drawing/2014/main" id="{7E4BD3CD-C52D-50EC-A772-6E89A58BAE0E}"/>
            </a:ext>
          </a:extLst>
        </cdr:cNvPr>
        <cdr:cNvSpPr txBox="1">
          <a:spLocks xmlns:a="http://schemas.openxmlformats.org/drawingml/2006/main" noChangeArrowheads="1"/>
        </cdr:cNvSpPr>
      </cdr:nvSpPr>
      <cdr:spPr bwMode="auto">
        <a:xfrm xmlns:a="http://schemas.openxmlformats.org/drawingml/2006/main">
          <a:off x="184150" y="4060825"/>
          <a:ext cx="6203955" cy="3556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Champ</a:t>
          </a:r>
          <a:r>
            <a:rPr lang="fr-FR" sz="1000" b="0" i="0" u="none" strike="noStrike" baseline="0">
              <a:solidFill>
                <a:srgbClr val="000000"/>
              </a:solidFill>
              <a:latin typeface="+mn-lt"/>
            </a:rPr>
            <a:t> : ensemble des activités marchandes hors agriculture</a:t>
          </a:r>
        </a:p>
        <a:p xmlns:a="http://schemas.openxmlformats.org/drawingml/2006/main">
          <a:pPr algn="l" rtl="0">
            <a:defRPr sz="1000"/>
          </a:pPr>
          <a:r>
            <a:rPr lang="fr-FR" sz="1000" b="1" i="1" u="none" strike="noStrike" baseline="0">
              <a:solidFill>
                <a:srgbClr val="000000"/>
              </a:solidFill>
              <a:latin typeface="+mn-lt"/>
            </a:rPr>
            <a:t>Source</a:t>
          </a:r>
          <a:r>
            <a:rPr lang="fr-FR" sz="1000" b="0" i="1" u="none" strike="noStrike" baseline="0">
              <a:solidFill>
                <a:srgbClr val="000000"/>
              </a:solidFill>
              <a:latin typeface="+mn-lt"/>
            </a:rPr>
            <a:t> : Insee, SIDE (Système d'information sur la démographie d'entreprises)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23/03/2026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04487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6097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94489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171023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150799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mars 2026</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mars 2026</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mars 2026</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mars 2026</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mars 2026</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mars 2026</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mars 2026</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mars 2026</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mars 2026</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mars 2026</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mars 2026</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mars 2026</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mars 2026</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4</a:t>
            </a:r>
            <a:r>
              <a:rPr lang="fr-FR" sz="5000" b="1" baseline="30000" dirty="0">
                <a:ln/>
                <a:solidFill>
                  <a:schemeClr val="accent1">
                    <a:lumMod val="75000"/>
                  </a:schemeClr>
                </a:solidFill>
              </a:rPr>
              <a:t>e</a:t>
            </a:r>
            <a:r>
              <a:rPr lang="fr-FR" sz="5000" b="1" dirty="0">
                <a:ln/>
                <a:solidFill>
                  <a:schemeClr val="accent1">
                    <a:lumMod val="75000"/>
                  </a:schemeClr>
                </a:solidFill>
              </a:rPr>
              <a:t> trimestre 2025</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965" y="-1637"/>
            <a:ext cx="8932333" cy="954107"/>
          </a:xfrm>
          <a:prstGeom prst="rect">
            <a:avLst/>
          </a:prstGeom>
          <a:noFill/>
        </p:spPr>
        <p:txBody>
          <a:bodyPr wrap="square" rtlCol="0">
            <a:spAutoFit/>
          </a:bodyPr>
          <a:lstStyle/>
          <a:p>
            <a:pPr lvl="0"/>
            <a:r>
              <a:rPr lang="fr-FR" sz="2800" b="1" dirty="0">
                <a:solidFill>
                  <a:srgbClr val="4F81BD">
                    <a:lumMod val="75000"/>
                  </a:srgbClr>
                </a:solidFill>
              </a:rPr>
              <a:t>Demande d’emploi - avertissement : </a:t>
            </a:r>
          </a:p>
          <a:p>
            <a:pPr lvl="0"/>
            <a:r>
              <a:rPr lang="fr-FR" sz="2800" b="1" dirty="0">
                <a:solidFill>
                  <a:srgbClr val="4F81BD">
                    <a:lumMod val="75000"/>
                  </a:srgbClr>
                </a:solidFill>
              </a:rPr>
              <a:t>mise en place de la loi pour le plein emploi depuis 2025</a:t>
            </a:r>
            <a:endParaRPr lang="fr-FR" sz="2500" dirty="0">
              <a:solidFill>
                <a:schemeClr val="accent1">
                  <a:lumMod val="75000"/>
                </a:schemeClr>
              </a:solidFill>
            </a:endParaRPr>
          </a:p>
        </p:txBody>
      </p:sp>
      <p:cxnSp>
        <p:nvCxnSpPr>
          <p:cNvPr id="6" name="Connecteur droit 5"/>
          <p:cNvCxnSpPr/>
          <p:nvPr/>
        </p:nvCxnSpPr>
        <p:spPr>
          <a:xfrm>
            <a:off x="174526" y="87296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647645" y="6579716"/>
            <a:ext cx="5848710"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mars 2026</a:t>
            </a:r>
            <a:endParaRPr lang="fr-FR" dirty="0"/>
          </a:p>
        </p:txBody>
      </p:sp>
      <p:sp>
        <p:nvSpPr>
          <p:cNvPr id="2" name="ZoneTexte 1">
            <a:extLst>
              <a:ext uri="{FF2B5EF4-FFF2-40B4-BE49-F238E27FC236}">
                <a16:creationId xmlns:a16="http://schemas.microsoft.com/office/drawing/2014/main" id="{D7BA48EB-44EF-7369-00ED-82D1BA2D1475}"/>
              </a:ext>
            </a:extLst>
          </p:cNvPr>
          <p:cNvSpPr txBox="1"/>
          <p:nvPr/>
        </p:nvSpPr>
        <p:spPr>
          <a:xfrm>
            <a:off x="174526" y="1063996"/>
            <a:ext cx="8703144" cy="5262979"/>
          </a:xfrm>
          <a:prstGeom prst="rect">
            <a:avLst/>
          </a:prstGeom>
          <a:noFill/>
        </p:spPr>
        <p:txBody>
          <a:bodyPr wrap="square" rtlCol="0">
            <a:spAutoFit/>
          </a:bodyPr>
          <a:lstStyle/>
          <a:p>
            <a:pPr algn="just"/>
            <a:r>
              <a:rPr lang="fr-FR" sz="1400" dirty="0">
                <a:solidFill>
                  <a:srgbClr val="002060"/>
                </a:solidFill>
              </a:rPr>
              <a:t>Comme le prévoit la loi pour le plein emploi du 18 décembre 2023, </a:t>
            </a:r>
            <a:r>
              <a:rPr lang="fr-FR" sz="1400" b="1" dirty="0">
                <a:solidFill>
                  <a:srgbClr val="002060"/>
                </a:solidFill>
              </a:rPr>
              <a:t>depuis janvier 2025, de nouveaux publics sont systématiquement inscrits à France Travail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demandeurs et bénéficiaires du RSA </a:t>
            </a:r>
            <a:r>
              <a:rPr lang="fr-FR" sz="1400" b="1" dirty="0">
                <a:solidFill>
                  <a:srgbClr val="002060"/>
                </a:solidFill>
              </a:rPr>
              <a:t>(Revenu de solidarité active)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jeunes en recherche d'emploi </a:t>
            </a:r>
            <a:r>
              <a:rPr lang="fr-FR" sz="1400" b="1" dirty="0">
                <a:solidFill>
                  <a:srgbClr val="002060"/>
                </a:solidFill>
              </a:rPr>
              <a:t>suivis par les missions locales en CEJ (Contrat d'engagement jeune), </a:t>
            </a:r>
            <a:r>
              <a:rPr lang="fr-FR" sz="1400" b="1" dirty="0" err="1">
                <a:solidFill>
                  <a:srgbClr val="002060"/>
                </a:solidFill>
              </a:rPr>
              <a:t>Pacea</a:t>
            </a:r>
            <a:r>
              <a:rPr lang="fr-FR" sz="1400" b="1" dirty="0">
                <a:solidFill>
                  <a:srgbClr val="002060"/>
                </a:solidFill>
              </a:rPr>
              <a:t> (Parcours contractualisé d'accompagnement vers l'emploi et l'autonomie) ou AIJ (Accompagnement intensif des jeunes)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personnes en situation de handicap </a:t>
            </a:r>
            <a:r>
              <a:rPr lang="fr-FR" sz="1400" b="1" dirty="0">
                <a:solidFill>
                  <a:srgbClr val="002060"/>
                </a:solidFill>
              </a:rPr>
              <a:t>suivies par Cap emploi</a:t>
            </a:r>
            <a:r>
              <a:rPr lang="fr-FR" sz="1400" dirty="0">
                <a:solidFill>
                  <a:srgbClr val="002060"/>
                </a:solidFill>
              </a:rPr>
              <a:t>. </a:t>
            </a:r>
          </a:p>
          <a:p>
            <a:pPr algn="just"/>
            <a:r>
              <a:rPr lang="fr-FR" sz="1400" dirty="0">
                <a:solidFill>
                  <a:srgbClr val="002060"/>
                </a:solidFill>
              </a:rPr>
              <a:t>Selon leurs situations socioprofessionnelles, ces publics sont orientés vers différents parcours d'accompagnement. L’orientation des personnes bénéficiant déjà du RSA avant la mise en place de la réforme étant progressive à partir du 1</a:t>
            </a:r>
            <a:r>
              <a:rPr lang="fr-FR" sz="1400" baseline="30000" dirty="0">
                <a:solidFill>
                  <a:srgbClr val="002060"/>
                </a:solidFill>
              </a:rPr>
              <a:t>er</a:t>
            </a:r>
            <a:r>
              <a:rPr lang="fr-FR" sz="1400" dirty="0">
                <a:solidFill>
                  <a:srgbClr val="002060"/>
                </a:solidFill>
              </a:rPr>
              <a:t> janvier 2025, la montée en charge statistique l'est aussi. </a:t>
            </a:r>
          </a:p>
          <a:p>
            <a:pPr algn="just"/>
            <a:endParaRPr lang="fr-FR" sz="1400" dirty="0">
              <a:solidFill>
                <a:srgbClr val="002060"/>
              </a:solidFill>
            </a:endParaRPr>
          </a:p>
          <a:p>
            <a:pPr algn="just"/>
            <a:r>
              <a:rPr lang="fr-FR" sz="1400" dirty="0">
                <a:solidFill>
                  <a:srgbClr val="002060"/>
                </a:solidFill>
              </a:rPr>
              <a:t>Pour prendre en compte les situations de ces nouveaux publics, </a:t>
            </a:r>
            <a:r>
              <a:rPr lang="fr-FR" sz="1400" b="1" dirty="0">
                <a:solidFill>
                  <a:srgbClr val="002060"/>
                </a:solidFill>
              </a:rPr>
              <a:t>deux nouvelles catégories statistiques sont créées, selon les recommandations du </a:t>
            </a:r>
            <a:r>
              <a:rPr lang="fr-FR" sz="1400" b="1" dirty="0" err="1">
                <a:solidFill>
                  <a:srgbClr val="002060"/>
                </a:solidFill>
              </a:rPr>
              <a:t>Cnis</a:t>
            </a:r>
            <a:r>
              <a:rPr lang="fr-FR" sz="1400" b="1" dirty="0">
                <a:solidFill>
                  <a:srgbClr val="002060"/>
                </a:solidFill>
              </a:rPr>
              <a:t> : la </a:t>
            </a:r>
            <a:r>
              <a:rPr lang="fr-FR" sz="1400" b="1" dirty="0">
                <a:solidFill>
                  <a:srgbClr val="00B0F0"/>
                </a:solidFill>
              </a:rPr>
              <a:t>catégorie F</a:t>
            </a:r>
            <a:r>
              <a:rPr lang="fr-FR" sz="1400" b="1" dirty="0">
                <a:solidFill>
                  <a:srgbClr val="002060"/>
                </a:solidFill>
              </a:rPr>
              <a:t> pour les personnes orientées en parcours social et la </a:t>
            </a:r>
            <a:r>
              <a:rPr lang="fr-FR" sz="1400" b="1" dirty="0">
                <a:solidFill>
                  <a:srgbClr val="00B0F0"/>
                </a:solidFill>
              </a:rPr>
              <a:t>catégorie G </a:t>
            </a:r>
            <a:r>
              <a:rPr lang="fr-FR" sz="1400" b="1" dirty="0">
                <a:solidFill>
                  <a:srgbClr val="002060"/>
                </a:solidFill>
              </a:rPr>
              <a:t>pour les demandeurs et bénéficiaires du RSA en attente d'orientation</a:t>
            </a:r>
            <a:r>
              <a:rPr lang="fr-FR" sz="1400" dirty="0">
                <a:solidFill>
                  <a:srgbClr val="002060"/>
                </a:solidFill>
              </a:rPr>
              <a:t>. </a:t>
            </a:r>
          </a:p>
          <a:p>
            <a:pPr algn="just"/>
            <a:endParaRPr lang="fr-FR" sz="1400" dirty="0">
              <a:solidFill>
                <a:srgbClr val="002060"/>
              </a:solidFill>
            </a:endParaRPr>
          </a:p>
          <a:p>
            <a:pPr algn="just"/>
            <a:r>
              <a:rPr lang="fr-FR" sz="1400" dirty="0">
                <a:solidFill>
                  <a:srgbClr val="002060"/>
                </a:solidFill>
              </a:rPr>
              <a:t>Cette phase de transition devrait durer deux ans en France métropolitaine. </a:t>
            </a:r>
            <a:r>
              <a:rPr lang="fr-FR" sz="1400" b="1" dirty="0">
                <a:solidFill>
                  <a:srgbClr val="002060"/>
                </a:solidFill>
              </a:rPr>
              <a:t>Afin d'appréhender les évolutions conjoncturelles du nombre d'inscrits à France Travail pendant cette période, la Dares a mis à disposition, aux niveaux national et régional seulement, des indicateurs complémentaires hors bénéficiaires du RSA et hors jeunes « en parcours » (CEJ, </a:t>
            </a:r>
            <a:r>
              <a:rPr lang="fr-FR" sz="1400" b="1" dirty="0" err="1">
                <a:solidFill>
                  <a:srgbClr val="002060"/>
                </a:solidFill>
              </a:rPr>
              <a:t>Pacea</a:t>
            </a:r>
            <a:r>
              <a:rPr lang="fr-FR" sz="1400" b="1" dirty="0">
                <a:solidFill>
                  <a:srgbClr val="002060"/>
                </a:solidFill>
              </a:rPr>
              <a:t> et AIJ)</a:t>
            </a:r>
            <a:r>
              <a:rPr lang="fr-FR" sz="1400" dirty="0">
                <a:solidFill>
                  <a:srgbClr val="002060"/>
                </a:solidFill>
              </a:rPr>
              <a:t>. Ces séries, dites « contrefactuelles » ne sont pas disponibles au niveau départemental. </a:t>
            </a:r>
            <a:r>
              <a:rPr lang="fr-FR" sz="1400" b="1" dirty="0">
                <a:solidFill>
                  <a:srgbClr val="FF0000"/>
                </a:solidFill>
              </a:rPr>
              <a:t>Entre 2025 et 2027, il n’est donc plus possible de réaliser des analyses conjoncturelles de la demande d’emploi au niveau départemental.</a:t>
            </a:r>
          </a:p>
          <a:p>
            <a:pPr algn="just"/>
            <a:endParaRPr lang="fr-FR" sz="1400" b="1" dirty="0">
              <a:solidFill>
                <a:srgbClr val="FF0000"/>
              </a:solidFill>
            </a:endParaRPr>
          </a:p>
          <a:p>
            <a:pPr algn="just"/>
            <a:r>
              <a:rPr lang="fr-FR" sz="1400" dirty="0">
                <a:solidFill>
                  <a:srgbClr val="002060"/>
                </a:solidFill>
              </a:rPr>
              <a:t>Néanmoins, un chiffrage du nombre total d’inscrits, comprenant ces nouveaux publics, a été réalisé par la Dares et permet de situer chaque département au sein de la région. C’est ce qui est présenté dans la diapositive suivante.</a:t>
            </a:r>
          </a:p>
        </p:txBody>
      </p:sp>
    </p:spTree>
    <p:extLst>
      <p:ext uri="{BB962C8B-B14F-4D97-AF65-F5344CB8AC3E}">
        <p14:creationId xmlns:p14="http://schemas.microsoft.com/office/powerpoint/2010/main" val="35338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F8AD73D0-13C9-7420-B688-57EDAF7F3BF4}"/>
              </a:ext>
            </a:extLst>
          </p:cNvPr>
          <p:cNvPicPr>
            <a:picLocks noChangeAspect="1"/>
          </p:cNvPicPr>
          <p:nvPr/>
        </p:nvPicPr>
        <p:blipFill>
          <a:blip r:embed="rId3"/>
          <a:stretch>
            <a:fillRect/>
          </a:stretch>
        </p:blipFill>
        <p:spPr>
          <a:xfrm>
            <a:off x="449662" y="951319"/>
            <a:ext cx="8181975" cy="3552825"/>
          </a:xfrm>
          <a:prstGeom prst="rect">
            <a:avLst/>
          </a:prstGeom>
        </p:spPr>
      </p:pic>
      <p:sp>
        <p:nvSpPr>
          <p:cNvPr id="4" name="ZoneTexte 3"/>
          <p:cNvSpPr txBox="1"/>
          <p:nvPr/>
        </p:nvSpPr>
        <p:spPr>
          <a:xfrm>
            <a:off x="1" y="-1637"/>
            <a:ext cx="9081298" cy="800219"/>
          </a:xfrm>
          <a:prstGeom prst="rect">
            <a:avLst/>
          </a:prstGeom>
          <a:noFill/>
        </p:spPr>
        <p:txBody>
          <a:bodyPr wrap="square" rtlCol="0">
            <a:spAutoFit/>
          </a:bodyPr>
          <a:lstStyle/>
          <a:p>
            <a:pPr lvl="0"/>
            <a:r>
              <a:rPr lang="fr-FR" sz="2300" b="1" dirty="0">
                <a:solidFill>
                  <a:srgbClr val="4F81BD">
                    <a:lumMod val="75000"/>
                  </a:srgbClr>
                </a:solidFill>
              </a:rPr>
              <a:t>Au 4</a:t>
            </a:r>
            <a:r>
              <a:rPr lang="fr-FR" sz="2300" b="1" baseline="30000" dirty="0">
                <a:solidFill>
                  <a:srgbClr val="4F81BD">
                    <a:lumMod val="75000"/>
                  </a:srgbClr>
                </a:solidFill>
              </a:rPr>
              <a:t>e</a:t>
            </a:r>
            <a:r>
              <a:rPr lang="fr-FR" sz="2300" b="1" dirty="0">
                <a:solidFill>
                  <a:srgbClr val="4F81BD">
                    <a:lumMod val="75000"/>
                  </a:srgbClr>
                </a:solidFill>
              </a:rPr>
              <a:t> trimestre 2025, la hausse annuelle de la demande d’emploi y compris nouveaux publics est deux fois plus rapide qu’au niveau régional</a:t>
            </a:r>
            <a:endParaRPr lang="fr-FR" sz="2300" dirty="0">
              <a:solidFill>
                <a:schemeClr val="accent1">
                  <a:lumMod val="75000"/>
                </a:schemeClr>
              </a:solidFill>
            </a:endParaRPr>
          </a:p>
        </p:txBody>
      </p:sp>
      <p:cxnSp>
        <p:nvCxnSpPr>
          <p:cNvPr id="6" name="Connecteur droit 5"/>
          <p:cNvCxnSpPr/>
          <p:nvPr/>
        </p:nvCxnSpPr>
        <p:spPr>
          <a:xfrm>
            <a:off x="174526" y="87296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1690777" y="6568767"/>
            <a:ext cx="5848710"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mars 2026</a:t>
            </a:r>
            <a:endParaRPr lang="fr-FR" dirty="0"/>
          </a:p>
        </p:txBody>
      </p:sp>
      <p:sp>
        <p:nvSpPr>
          <p:cNvPr id="2" name="ZoneTexte 1">
            <a:extLst>
              <a:ext uri="{FF2B5EF4-FFF2-40B4-BE49-F238E27FC236}">
                <a16:creationId xmlns:a16="http://schemas.microsoft.com/office/drawing/2014/main" id="{1FCF47F1-EFD2-654D-55A6-4926D0EBD43A}"/>
              </a:ext>
            </a:extLst>
          </p:cNvPr>
          <p:cNvSpPr txBox="1"/>
          <p:nvPr/>
        </p:nvSpPr>
        <p:spPr>
          <a:xfrm>
            <a:off x="394121" y="4629775"/>
            <a:ext cx="8547577" cy="1754326"/>
          </a:xfrm>
          <a:prstGeom prst="rect">
            <a:avLst/>
          </a:prstGeom>
          <a:noFill/>
        </p:spPr>
        <p:txBody>
          <a:bodyPr wrap="square" rtlCol="0">
            <a:spAutoFit/>
          </a:bodyPr>
          <a:lstStyle/>
          <a:p>
            <a:pPr algn="just"/>
            <a:r>
              <a:rPr lang="fr-FR" sz="1200" b="1" dirty="0">
                <a:solidFill>
                  <a:srgbClr val="FF0000"/>
                </a:solidFill>
              </a:rPr>
              <a:t>Avertissement : </a:t>
            </a:r>
            <a:r>
              <a:rPr lang="fr-FR" sz="1200" dirty="0">
                <a:solidFill>
                  <a:srgbClr val="FF0000"/>
                </a:solidFill>
              </a:rPr>
              <a:t>les évolutions sont perturbées par des changements dans les règles d’actualisation subvenus au 1</a:t>
            </a:r>
            <a:r>
              <a:rPr lang="fr-FR" sz="1200" baseline="30000" dirty="0">
                <a:solidFill>
                  <a:srgbClr val="FF0000"/>
                </a:solidFill>
              </a:rPr>
              <a:t>er</a:t>
            </a:r>
            <a:r>
              <a:rPr lang="fr-FR" sz="1200" dirty="0">
                <a:solidFill>
                  <a:srgbClr val="FF0000"/>
                </a:solidFill>
              </a:rPr>
              <a:t> semestre 2025 et par l’entrée en vigueur en juin 2025 du décret relatif aux sanctions applicables aux inscrits à France Travail en cas de manquement à leurs obligations</a:t>
            </a:r>
            <a:r>
              <a:rPr lang="fr-FR" sz="1200">
                <a:solidFill>
                  <a:srgbClr val="FF0000"/>
                </a:solidFill>
              </a:rPr>
              <a:t>. </a:t>
            </a:r>
          </a:p>
          <a:p>
            <a:pPr algn="just"/>
            <a:endParaRPr lang="fr-FR" sz="1200" b="1" dirty="0">
              <a:solidFill>
                <a:srgbClr val="FF0000"/>
              </a:solidFill>
            </a:endParaRPr>
          </a:p>
          <a:p>
            <a:pPr algn="just"/>
            <a:r>
              <a:rPr lang="fr-FR" sz="1200" b="1" dirty="0">
                <a:solidFill>
                  <a:srgbClr val="FF0000"/>
                </a:solidFill>
              </a:rPr>
              <a:t>La Dares estime qu’en l’absence de ces changements, le nombre de demandeurs d’emploi en catégories A, B, C aurait diminué dans la région ce trimestre (-0,7 %) et se serait stabilisé au niveau national. Sur un an, l’évolution du nombre d’inscrits en catégories A, B, C serait de l’ordre de +1,6 % au niveau France entière. </a:t>
            </a:r>
            <a:r>
              <a:rPr lang="fr-FR" sz="1200" dirty="0">
                <a:solidFill>
                  <a:srgbClr val="FF0000"/>
                </a:solidFill>
              </a:rPr>
              <a:t>Une telle estimation n’a pas été réalisée par la Dares en rythme annuel au niveau régional, mais tout laisse à supposer que la croissance sur un an du nombre d’inscrits serait bien moindre que celle affichée dans le tableau.</a:t>
            </a:r>
            <a:r>
              <a:rPr lang="fr-FR" sz="1200" b="1" dirty="0">
                <a:solidFill>
                  <a:srgbClr val="FF0000"/>
                </a:solidFill>
              </a:rPr>
              <a:t> Ce sont ces évolutions qui reflètent le mieux la situation conjoncturelle du marché du travail.</a:t>
            </a:r>
            <a:endParaRPr lang="fr-FR" sz="1200" dirty="0">
              <a:solidFill>
                <a:srgbClr val="FF0000"/>
              </a:solidFill>
            </a:endParaRPr>
          </a:p>
        </p:txBody>
      </p:sp>
      <p:sp>
        <p:nvSpPr>
          <p:cNvPr id="8" name="Ellipse 7">
            <a:extLst>
              <a:ext uri="{FF2B5EF4-FFF2-40B4-BE49-F238E27FC236}">
                <a16:creationId xmlns:a16="http://schemas.microsoft.com/office/drawing/2014/main" id="{534CAA39-4D9F-665C-FA2C-9F443F941968}"/>
              </a:ext>
            </a:extLst>
          </p:cNvPr>
          <p:cNvSpPr/>
          <p:nvPr/>
        </p:nvSpPr>
        <p:spPr>
          <a:xfrm>
            <a:off x="8112630" y="2691520"/>
            <a:ext cx="544945" cy="1847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CC323581-2B60-26E5-743D-2A474C3A31D8}"/>
              </a:ext>
            </a:extLst>
          </p:cNvPr>
          <p:cNvSpPr/>
          <p:nvPr/>
        </p:nvSpPr>
        <p:spPr>
          <a:xfrm>
            <a:off x="8112630" y="3059916"/>
            <a:ext cx="544945" cy="1847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958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mars 2026</a:t>
            </a:r>
            <a:endParaRPr lang="fr-FR" dirty="0"/>
          </a:p>
        </p:txBody>
      </p:sp>
      <p:sp>
        <p:nvSpPr>
          <p:cNvPr id="9" name="ZoneTexte 8"/>
          <p:cNvSpPr txBox="1"/>
          <p:nvPr/>
        </p:nvSpPr>
        <p:spPr>
          <a:xfrm>
            <a:off x="169339" y="68390"/>
            <a:ext cx="8995113" cy="892552"/>
          </a:xfrm>
          <a:prstGeom prst="rect">
            <a:avLst/>
          </a:prstGeom>
          <a:noFill/>
        </p:spPr>
        <p:txBody>
          <a:bodyPr wrap="square" rtlCol="0">
            <a:spAutoFit/>
          </a:bodyPr>
          <a:lstStyle/>
          <a:p>
            <a:r>
              <a:rPr lang="fr-FR" sz="2600" b="1" dirty="0">
                <a:solidFill>
                  <a:srgbClr val="376092"/>
                </a:solidFill>
              </a:rPr>
              <a:t>Sur un an, baisse du nombre de foyers bénéficiaires du RSA et de la PA, très forte hausse de l’ASS</a:t>
            </a:r>
          </a:p>
        </p:txBody>
      </p:sp>
      <p:graphicFrame>
        <p:nvGraphicFramePr>
          <p:cNvPr id="4" name="Graphique 3">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1460139508"/>
              </p:ext>
            </p:extLst>
          </p:nvPr>
        </p:nvGraphicFramePr>
        <p:xfrm>
          <a:off x="588476" y="1042034"/>
          <a:ext cx="7632071" cy="53316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03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1B76410-7EFD-A166-3E23-576D21676750}"/>
              </a:ext>
            </a:extLst>
          </p:cNvPr>
          <p:cNvPicPr>
            <a:picLocks noChangeAspect="1"/>
          </p:cNvPicPr>
          <p:nvPr/>
        </p:nvPicPr>
        <p:blipFill>
          <a:blip r:embed="rId3"/>
          <a:stretch>
            <a:fillRect/>
          </a:stretch>
        </p:blipFill>
        <p:spPr>
          <a:xfrm>
            <a:off x="210231" y="1789936"/>
            <a:ext cx="8903423" cy="3107509"/>
          </a:xfrm>
          <a:prstGeom prst="rect">
            <a:avLst/>
          </a:prstGeom>
        </p:spPr>
      </p:pic>
      <p:sp>
        <p:nvSpPr>
          <p:cNvPr id="4" name="ZoneTexte 3"/>
          <p:cNvSpPr txBox="1"/>
          <p:nvPr/>
        </p:nvSpPr>
        <p:spPr>
          <a:xfrm>
            <a:off x="69719" y="75834"/>
            <a:ext cx="8995113" cy="954107"/>
          </a:xfrm>
          <a:prstGeom prst="rect">
            <a:avLst/>
          </a:prstGeom>
          <a:noFill/>
        </p:spPr>
        <p:txBody>
          <a:bodyPr wrap="square" rtlCol="0">
            <a:spAutoFit/>
          </a:bodyPr>
          <a:lstStyle/>
          <a:p>
            <a:r>
              <a:rPr lang="fr-FR" sz="2800" b="1" dirty="0">
                <a:solidFill>
                  <a:srgbClr val="376092"/>
                </a:solidFill>
              </a:rPr>
              <a:t>Un repli du nombre de foyers bénéficiaires du RSA plus marqué qu’au 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mars 2026</a:t>
            </a:r>
            <a:endParaRPr lang="fr-FR" dirty="0"/>
          </a:p>
        </p:txBody>
      </p:sp>
      <p:sp>
        <p:nvSpPr>
          <p:cNvPr id="2" name="Rectangle 1"/>
          <p:cNvSpPr/>
          <p:nvPr/>
        </p:nvSpPr>
        <p:spPr>
          <a:xfrm>
            <a:off x="210231" y="3482933"/>
            <a:ext cx="8579925" cy="18599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08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321985"/>
            <a:ext cx="8995113" cy="523220"/>
          </a:xfrm>
          <a:prstGeom prst="rect">
            <a:avLst/>
          </a:prstGeom>
          <a:noFill/>
        </p:spPr>
        <p:txBody>
          <a:bodyPr wrap="square" rtlCol="0">
            <a:spAutoFit/>
          </a:bodyPr>
          <a:lstStyle/>
          <a:p>
            <a:r>
              <a:rPr lang="fr-FR" sz="2800" b="1" dirty="0">
                <a:solidFill>
                  <a:srgbClr val="376092"/>
                </a:solidFill>
              </a:rPr>
              <a:t>Les créations d’entreprises en hausse sur l’année</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mars 2026</a:t>
            </a:r>
            <a:endParaRPr lang="fr-FR" dirty="0"/>
          </a:p>
        </p:txBody>
      </p:sp>
      <p:graphicFrame>
        <p:nvGraphicFramePr>
          <p:cNvPr id="8" name="Graphique 7">
            <a:extLst>
              <a:ext uri="{FF2B5EF4-FFF2-40B4-BE49-F238E27FC236}">
                <a16:creationId xmlns:a16="http://schemas.microsoft.com/office/drawing/2014/main" id="{1CB19EAD-CC19-1DE2-B828-0C543D42E99E}"/>
              </a:ext>
            </a:extLst>
          </p:cNvPr>
          <p:cNvGraphicFramePr>
            <a:graphicFrameLocks/>
          </p:cNvGraphicFramePr>
          <p:nvPr>
            <p:extLst>
              <p:ext uri="{D42A27DB-BD31-4B8C-83A1-F6EECF244321}">
                <p14:modId xmlns:p14="http://schemas.microsoft.com/office/powerpoint/2010/main" val="1839823881"/>
              </p:ext>
            </p:extLst>
          </p:nvPr>
        </p:nvGraphicFramePr>
        <p:xfrm>
          <a:off x="508959" y="1112815"/>
          <a:ext cx="8160588" cy="5236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398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4443" y="15811"/>
            <a:ext cx="8995113" cy="954107"/>
          </a:xfrm>
          <a:prstGeom prst="rect">
            <a:avLst/>
          </a:prstGeom>
          <a:noFill/>
        </p:spPr>
        <p:txBody>
          <a:bodyPr wrap="square" rtlCol="0">
            <a:spAutoFit/>
          </a:bodyPr>
          <a:lstStyle/>
          <a:p>
            <a:r>
              <a:rPr lang="fr-FR" sz="2800" b="1" dirty="0">
                <a:solidFill>
                  <a:srgbClr val="376092"/>
                </a:solidFill>
              </a:rPr>
              <a:t>Les défaillances d’entreprises progressent légèrement en 2025, alors qu’elles diminuent au 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mars 2026</a:t>
            </a:r>
            <a:endParaRPr lang="fr-FR" dirty="0"/>
          </a:p>
        </p:txBody>
      </p:sp>
      <p:graphicFrame>
        <p:nvGraphicFramePr>
          <p:cNvPr id="2" name="Graphique 1">
            <a:extLst>
              <a:ext uri="{FF2B5EF4-FFF2-40B4-BE49-F238E27FC236}">
                <a16:creationId xmlns:a16="http://schemas.microsoft.com/office/drawing/2014/main" id="{96020B70-C146-3953-BA84-F8A696FC8A05}"/>
              </a:ext>
            </a:extLst>
          </p:cNvPr>
          <p:cNvGraphicFramePr>
            <a:graphicFrameLocks/>
          </p:cNvGraphicFramePr>
          <p:nvPr>
            <p:extLst>
              <p:ext uri="{D42A27DB-BD31-4B8C-83A1-F6EECF244321}">
                <p14:modId xmlns:p14="http://schemas.microsoft.com/office/powerpoint/2010/main" val="2444274193"/>
              </p:ext>
            </p:extLst>
          </p:nvPr>
        </p:nvGraphicFramePr>
        <p:xfrm>
          <a:off x="483079" y="1181822"/>
          <a:ext cx="7643004" cy="52620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285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2026</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15676" y="446456"/>
            <a:ext cx="8928324" cy="523220"/>
          </a:xfrm>
          <a:prstGeom prst="rect">
            <a:avLst/>
          </a:prstGeom>
          <a:noFill/>
        </p:spPr>
        <p:txBody>
          <a:bodyPr wrap="square" rtlCol="0">
            <a:spAutoFit/>
          </a:bodyPr>
          <a:lstStyle/>
          <a:p>
            <a:r>
              <a:rPr lang="fr-FR" sz="2800" b="1" dirty="0">
                <a:solidFill>
                  <a:schemeClr val="accent1">
                    <a:lumMod val="75000"/>
                  </a:schemeClr>
                </a:solidFill>
              </a:rPr>
              <a:t>Net recul de l’emploi salarié en fin d’année</a:t>
            </a:r>
            <a:endParaRPr lang="fr-FR" sz="2800" i="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mars 2026</a:t>
            </a:r>
          </a:p>
        </p:txBody>
      </p:sp>
      <p:sp>
        <p:nvSpPr>
          <p:cNvPr id="12" name="ZoneTexte 11"/>
          <p:cNvSpPr txBox="1"/>
          <p:nvPr/>
        </p:nvSpPr>
        <p:spPr>
          <a:xfrm>
            <a:off x="7710106" y="2491556"/>
            <a:ext cx="891727" cy="338554"/>
          </a:xfrm>
          <a:prstGeom prst="rect">
            <a:avLst/>
          </a:prstGeom>
          <a:noFill/>
        </p:spPr>
        <p:txBody>
          <a:bodyPr wrap="square" rtlCol="0">
            <a:spAutoFit/>
          </a:bodyPr>
          <a:lstStyle/>
          <a:p>
            <a:pPr algn="ctr"/>
            <a:r>
              <a:rPr lang="fr-FR" sz="1600" b="1" dirty="0">
                <a:solidFill>
                  <a:schemeClr val="accent6">
                    <a:lumMod val="75000"/>
                  </a:schemeClr>
                </a:solidFill>
              </a:rPr>
              <a:t> - 0,2%</a:t>
            </a:r>
            <a:endParaRPr lang="fr-FR" b="1" dirty="0">
              <a:solidFill>
                <a:srgbClr val="FF0000"/>
              </a:solidFill>
            </a:endParaRPr>
          </a:p>
        </p:txBody>
      </p:sp>
      <p:sp>
        <p:nvSpPr>
          <p:cNvPr id="15" name="ZoneTexte 14"/>
          <p:cNvSpPr txBox="1"/>
          <p:nvPr/>
        </p:nvSpPr>
        <p:spPr>
          <a:xfrm>
            <a:off x="7759234" y="2280731"/>
            <a:ext cx="891727" cy="338554"/>
          </a:xfrm>
          <a:prstGeom prst="rect">
            <a:avLst/>
          </a:prstGeom>
          <a:noFill/>
        </p:spPr>
        <p:txBody>
          <a:bodyPr wrap="square" rtlCol="0">
            <a:spAutoFit/>
          </a:bodyPr>
          <a:lstStyle/>
          <a:p>
            <a:pPr algn="ctr"/>
            <a:r>
              <a:rPr lang="fr-FR" sz="1600" b="1" dirty="0">
                <a:solidFill>
                  <a:schemeClr val="accent3">
                    <a:lumMod val="75000"/>
                  </a:schemeClr>
                </a:solidFill>
              </a:rPr>
              <a:t>- 0,4 %</a:t>
            </a:r>
            <a:endParaRPr lang="fr-FR" b="1" dirty="0">
              <a:solidFill>
                <a:srgbClr val="FF0000"/>
              </a:solidFill>
            </a:endParaRPr>
          </a:p>
        </p:txBody>
      </p:sp>
      <p:sp>
        <p:nvSpPr>
          <p:cNvPr id="14" name="ZoneTexte 13"/>
          <p:cNvSpPr txBox="1"/>
          <p:nvPr/>
        </p:nvSpPr>
        <p:spPr>
          <a:xfrm>
            <a:off x="7660978" y="2958020"/>
            <a:ext cx="891727" cy="615553"/>
          </a:xfrm>
          <a:prstGeom prst="rect">
            <a:avLst/>
          </a:prstGeom>
          <a:noFill/>
        </p:spPr>
        <p:txBody>
          <a:bodyPr wrap="square" rtlCol="0">
            <a:spAutoFit/>
          </a:bodyPr>
          <a:lstStyle/>
          <a:p>
            <a:pPr algn="ctr"/>
            <a:r>
              <a:rPr lang="fr-FR" sz="1600" b="1" dirty="0">
                <a:solidFill>
                  <a:schemeClr val="accent1">
                    <a:lumMod val="75000"/>
                  </a:schemeClr>
                </a:solidFill>
              </a:rPr>
              <a:t>   - 0,2 %</a:t>
            </a:r>
          </a:p>
          <a:p>
            <a:pPr algn="ctr"/>
            <a:endParaRPr lang="fr-FR" b="1" dirty="0">
              <a:solidFill>
                <a:srgbClr val="FF0000"/>
              </a:solidFill>
            </a:endParaRPr>
          </a:p>
        </p:txBody>
      </p:sp>
      <p:sp>
        <p:nvSpPr>
          <p:cNvPr id="13" name="ZoneTexte 12"/>
          <p:cNvSpPr txBox="1"/>
          <p:nvPr/>
        </p:nvSpPr>
        <p:spPr>
          <a:xfrm>
            <a:off x="7677815" y="1713105"/>
            <a:ext cx="1346180" cy="338554"/>
          </a:xfrm>
          <a:prstGeom prst="rect">
            <a:avLst/>
          </a:prstGeom>
          <a:noFill/>
        </p:spPr>
        <p:txBody>
          <a:bodyPr wrap="square" rtlCol="0">
            <a:spAutoFit/>
          </a:bodyPr>
          <a:lstStyle/>
          <a:p>
            <a:pPr algn="ctr"/>
            <a:r>
              <a:rPr lang="fr-FR" sz="1600" b="1" dirty="0"/>
              <a:t>Au T4 2025 :</a:t>
            </a:r>
            <a:endParaRPr lang="fr-FR" b="1" dirty="0"/>
          </a:p>
        </p:txBody>
      </p:sp>
      <p:graphicFrame>
        <p:nvGraphicFramePr>
          <p:cNvPr id="9" name="Graphique 8">
            <a:extLst>
              <a:ext uri="{FF2B5EF4-FFF2-40B4-BE49-F238E27FC236}">
                <a16:creationId xmlns:a16="http://schemas.microsoft.com/office/drawing/2014/main" id="{00000000-0008-0000-0700-000001600000}"/>
              </a:ext>
            </a:extLst>
          </p:cNvPr>
          <p:cNvGraphicFramePr>
            <a:graphicFrameLocks/>
          </p:cNvGraphicFramePr>
          <p:nvPr>
            <p:extLst>
              <p:ext uri="{D42A27DB-BD31-4B8C-83A1-F6EECF244321}">
                <p14:modId xmlns:p14="http://schemas.microsoft.com/office/powerpoint/2010/main" val="1681919499"/>
              </p:ext>
            </p:extLst>
          </p:nvPr>
        </p:nvGraphicFramePr>
        <p:xfrm>
          <a:off x="512989" y="1055833"/>
          <a:ext cx="7781925" cy="4906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472065"/>
            <a:ext cx="9144000" cy="523220"/>
          </a:xfrm>
          <a:prstGeom prst="rect">
            <a:avLst/>
          </a:prstGeom>
          <a:noFill/>
        </p:spPr>
        <p:txBody>
          <a:bodyPr wrap="square" rtlCol="0">
            <a:spAutoFit/>
          </a:bodyPr>
          <a:lstStyle/>
          <a:p>
            <a:r>
              <a:rPr lang="fr-FR" sz="2800" b="1" dirty="0">
                <a:solidFill>
                  <a:schemeClr val="accent1">
                    <a:lumMod val="75000"/>
                  </a:schemeClr>
                </a:solidFill>
              </a:rPr>
              <a:t>Une baisse largement liée au repli de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2026</a:t>
            </a:r>
            <a:endParaRPr lang="fr-FR" dirty="0"/>
          </a:p>
        </p:txBody>
      </p:sp>
      <p:sp>
        <p:nvSpPr>
          <p:cNvPr id="14" name="ZoneTexte 13"/>
          <p:cNvSpPr txBox="1"/>
          <p:nvPr/>
        </p:nvSpPr>
        <p:spPr>
          <a:xfrm>
            <a:off x="7695270" y="2222466"/>
            <a:ext cx="1597688" cy="3416320"/>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rgbClr val="00B0F0"/>
                </a:solidFill>
              </a:rPr>
              <a:t>- 1 040</a:t>
            </a:r>
          </a:p>
          <a:p>
            <a:pPr algn="ctr"/>
            <a:r>
              <a:rPr lang="fr-FR" b="1" dirty="0">
                <a:solidFill>
                  <a:srgbClr val="00B0F0"/>
                </a:solidFill>
              </a:rPr>
              <a:t>emplois hors intérim</a:t>
            </a:r>
          </a:p>
          <a:p>
            <a:pPr algn="ctr"/>
            <a:r>
              <a:rPr lang="fr-FR" b="1" dirty="0">
                <a:solidFill>
                  <a:schemeClr val="accent6">
                    <a:lumMod val="75000"/>
                  </a:schemeClr>
                </a:solidFill>
              </a:rPr>
              <a:t>-270 intérimaires</a:t>
            </a:r>
          </a:p>
          <a:p>
            <a:pPr algn="ctr"/>
            <a:endParaRPr lang="fr-FR" b="1" dirty="0">
              <a:solidFill>
                <a:schemeClr val="accent6">
                  <a:lumMod val="75000"/>
                </a:schemeClr>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T4 2025 :</a:t>
            </a:r>
            <a:endParaRPr lang="fr-FR" b="1" dirty="0"/>
          </a:p>
        </p:txBody>
      </p:sp>
      <p:graphicFrame>
        <p:nvGraphicFramePr>
          <p:cNvPr id="2" name="Graphique 1">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936535568"/>
              </p:ext>
            </p:extLst>
          </p:nvPr>
        </p:nvGraphicFramePr>
        <p:xfrm>
          <a:off x="615821" y="1110343"/>
          <a:ext cx="7753738" cy="5215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mars 2026</a:t>
            </a:r>
            <a:endParaRPr lang="fr-FR" dirty="0"/>
          </a:p>
        </p:txBody>
      </p:sp>
      <p:sp>
        <p:nvSpPr>
          <p:cNvPr id="12" name="ZoneTexte 11"/>
          <p:cNvSpPr txBox="1"/>
          <p:nvPr/>
        </p:nvSpPr>
        <p:spPr>
          <a:xfrm>
            <a:off x="113894" y="416911"/>
            <a:ext cx="8827804" cy="523220"/>
          </a:xfrm>
          <a:prstGeom prst="rect">
            <a:avLst/>
          </a:prstGeom>
          <a:noFill/>
        </p:spPr>
        <p:txBody>
          <a:bodyPr wrap="square" rtlCol="0">
            <a:spAutoFit/>
          </a:bodyPr>
          <a:lstStyle/>
          <a:p>
            <a:r>
              <a:rPr lang="fr-FR" sz="2800" b="1" dirty="0">
                <a:solidFill>
                  <a:schemeClr val="accent1">
                    <a:lumMod val="75000"/>
                  </a:schemeClr>
                </a:solidFill>
              </a:rPr>
              <a:t>… principalement dans le secteur tertiaire</a:t>
            </a:r>
            <a:endParaRPr lang="fr-FR" sz="2800" b="1" dirty="0">
              <a:solidFill>
                <a:srgbClr val="FF0000"/>
              </a:solidFill>
            </a:endParaRPr>
          </a:p>
        </p:txBody>
      </p:sp>
      <p:graphicFrame>
        <p:nvGraphicFramePr>
          <p:cNvPr id="3" name="Graphique 2">
            <a:extLst>
              <a:ext uri="{FF2B5EF4-FFF2-40B4-BE49-F238E27FC236}">
                <a16:creationId xmlns:a16="http://schemas.microsoft.com/office/drawing/2014/main" id="{00000000-0008-0000-0700-000009000000}"/>
              </a:ext>
            </a:extLst>
          </p:cNvPr>
          <p:cNvGraphicFramePr>
            <a:graphicFrameLocks/>
          </p:cNvGraphicFramePr>
          <p:nvPr>
            <p:extLst>
              <p:ext uri="{D42A27DB-BD31-4B8C-83A1-F6EECF244321}">
                <p14:modId xmlns:p14="http://schemas.microsoft.com/office/powerpoint/2010/main" val="1573195827"/>
              </p:ext>
            </p:extLst>
          </p:nvPr>
        </p:nvGraphicFramePr>
        <p:xfrm>
          <a:off x="746449" y="1308099"/>
          <a:ext cx="7772400" cy="4831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2026</a:t>
            </a:r>
            <a:endParaRPr lang="fr-FR" dirty="0"/>
          </a:p>
        </p:txBody>
      </p:sp>
      <p:sp>
        <p:nvSpPr>
          <p:cNvPr id="14" name="ZoneTexte 13"/>
          <p:cNvSpPr txBox="1"/>
          <p:nvPr/>
        </p:nvSpPr>
        <p:spPr>
          <a:xfrm>
            <a:off x="213645" y="92113"/>
            <a:ext cx="9041448" cy="954107"/>
          </a:xfrm>
          <a:prstGeom prst="rect">
            <a:avLst/>
          </a:prstGeom>
          <a:noFill/>
        </p:spPr>
        <p:txBody>
          <a:bodyPr wrap="square" rtlCol="0">
            <a:spAutoFit/>
          </a:bodyPr>
          <a:lstStyle/>
          <a:p>
            <a:r>
              <a:rPr lang="fr-FR" sz="2800" b="1" dirty="0">
                <a:solidFill>
                  <a:schemeClr val="accent1">
                    <a:lumMod val="75000"/>
                  </a:schemeClr>
                </a:solidFill>
              </a:rPr>
              <a:t>L’emploi se contracte dans tous les secteurs d’activité, sauf dans l’industrie où il se stabilise</a:t>
            </a:r>
            <a:endParaRPr lang="fr-FR" sz="2800" b="1" dirty="0">
              <a:solidFill>
                <a:srgbClr val="FF0000"/>
              </a:solidFill>
            </a:endParaRPr>
          </a:p>
        </p:txBody>
      </p:sp>
      <p:graphicFrame>
        <p:nvGraphicFramePr>
          <p:cNvPr id="2" name="Graphique 1">
            <a:extLst>
              <a:ext uri="{FF2B5EF4-FFF2-40B4-BE49-F238E27FC236}">
                <a16:creationId xmlns:a16="http://schemas.microsoft.com/office/drawing/2014/main" id="{00000000-0008-0000-0700-000002600000}"/>
              </a:ext>
            </a:extLst>
          </p:cNvPr>
          <p:cNvGraphicFramePr>
            <a:graphicFrameLocks/>
          </p:cNvGraphicFramePr>
          <p:nvPr>
            <p:extLst>
              <p:ext uri="{D42A27DB-BD31-4B8C-83A1-F6EECF244321}">
                <p14:modId xmlns:p14="http://schemas.microsoft.com/office/powerpoint/2010/main" val="549096086"/>
              </p:ext>
            </p:extLst>
          </p:nvPr>
        </p:nvGraphicFramePr>
        <p:xfrm>
          <a:off x="718456" y="1387157"/>
          <a:ext cx="8020941" cy="49016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mars 2026</a:t>
            </a:r>
            <a:endParaRPr lang="fr-FR" dirty="0"/>
          </a:p>
        </p:txBody>
      </p:sp>
      <p:sp>
        <p:nvSpPr>
          <p:cNvPr id="12" name="ZoneTexte 11"/>
          <p:cNvSpPr txBox="1"/>
          <p:nvPr/>
        </p:nvSpPr>
        <p:spPr>
          <a:xfrm>
            <a:off x="162370" y="98537"/>
            <a:ext cx="8930354" cy="954107"/>
          </a:xfrm>
          <a:prstGeom prst="rect">
            <a:avLst/>
          </a:prstGeom>
          <a:noFill/>
        </p:spPr>
        <p:txBody>
          <a:bodyPr wrap="square" rtlCol="0">
            <a:spAutoFit/>
          </a:bodyPr>
          <a:lstStyle/>
          <a:p>
            <a:r>
              <a:rPr lang="fr-FR" sz="2800" b="1" dirty="0">
                <a:solidFill>
                  <a:schemeClr val="accent1">
                    <a:lumMod val="75000"/>
                  </a:schemeClr>
                </a:solidFill>
              </a:rPr>
              <a:t>Au total sur un an, la croissance de l’emploi salarié est atone, comme en 2024</a:t>
            </a:r>
            <a:endParaRPr lang="fr-FR" sz="2800" b="1" dirty="0">
              <a:solidFill>
                <a:srgbClr val="FF0000"/>
              </a:solidFill>
            </a:endParaRPr>
          </a:p>
        </p:txBody>
      </p:sp>
      <p:pic>
        <p:nvPicPr>
          <p:cNvPr id="4" name="Image 3">
            <a:extLst>
              <a:ext uri="{FF2B5EF4-FFF2-40B4-BE49-F238E27FC236}">
                <a16:creationId xmlns:a16="http://schemas.microsoft.com/office/drawing/2014/main" id="{41CF19DC-A860-46C4-3361-A8482542AFFB}"/>
              </a:ext>
            </a:extLst>
          </p:cNvPr>
          <p:cNvPicPr>
            <a:picLocks noChangeAspect="1"/>
          </p:cNvPicPr>
          <p:nvPr/>
        </p:nvPicPr>
        <p:blipFill>
          <a:blip r:embed="rId3"/>
          <a:stretch>
            <a:fillRect/>
          </a:stretch>
        </p:blipFill>
        <p:spPr>
          <a:xfrm>
            <a:off x="314436" y="1747623"/>
            <a:ext cx="8424962" cy="3362753"/>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22151" y="9652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2026</a:t>
            </a:r>
            <a:endParaRPr lang="fr-FR" dirty="0"/>
          </a:p>
        </p:txBody>
      </p:sp>
      <p:sp>
        <p:nvSpPr>
          <p:cNvPr id="3" name="ZoneTexte 2">
            <a:extLst>
              <a:ext uri="{FF2B5EF4-FFF2-40B4-BE49-F238E27FC236}">
                <a16:creationId xmlns:a16="http://schemas.microsoft.com/office/drawing/2014/main" id="{80D0D633-B213-08A8-2863-CEB4BC992C7B}"/>
              </a:ext>
            </a:extLst>
          </p:cNvPr>
          <p:cNvSpPr txBox="1"/>
          <p:nvPr/>
        </p:nvSpPr>
        <p:spPr>
          <a:xfrm>
            <a:off x="83204" y="409514"/>
            <a:ext cx="8905697" cy="523220"/>
          </a:xfrm>
          <a:prstGeom prst="rect">
            <a:avLst/>
          </a:prstGeom>
          <a:noFill/>
        </p:spPr>
        <p:txBody>
          <a:bodyPr wrap="square" rtlCol="0">
            <a:spAutoFit/>
          </a:bodyPr>
          <a:lstStyle/>
          <a:p>
            <a:r>
              <a:rPr lang="fr-FR" sz="2800" b="1" dirty="0">
                <a:solidFill>
                  <a:schemeClr val="accent1">
                    <a:lumMod val="75000"/>
                  </a:schemeClr>
                </a:solidFill>
              </a:rPr>
              <a:t>Le nombre d’apprentis se replie en 2025</a:t>
            </a:r>
          </a:p>
        </p:txBody>
      </p:sp>
      <p:graphicFrame>
        <p:nvGraphicFramePr>
          <p:cNvPr id="4" name="Graphique 3">
            <a:extLst>
              <a:ext uri="{FF2B5EF4-FFF2-40B4-BE49-F238E27FC236}">
                <a16:creationId xmlns:a16="http://schemas.microsoft.com/office/drawing/2014/main" id="{FAEA1366-8E34-04BF-F1CB-6614A9A5B000}"/>
              </a:ext>
            </a:extLst>
          </p:cNvPr>
          <p:cNvGraphicFramePr>
            <a:graphicFrameLocks/>
          </p:cNvGraphicFramePr>
          <p:nvPr>
            <p:extLst>
              <p:ext uri="{D42A27DB-BD31-4B8C-83A1-F6EECF244321}">
                <p14:modId xmlns:p14="http://schemas.microsoft.com/office/powerpoint/2010/main" val="1201489770"/>
              </p:ext>
            </p:extLst>
          </p:nvPr>
        </p:nvGraphicFramePr>
        <p:xfrm>
          <a:off x="198408" y="1336097"/>
          <a:ext cx="8609162" cy="5200204"/>
        </p:xfrm>
        <a:graphic>
          <a:graphicData uri="http://schemas.openxmlformats.org/drawingml/2006/chart">
            <c:chart xmlns:c="http://schemas.openxmlformats.org/drawingml/2006/chart" xmlns:r="http://schemas.openxmlformats.org/officeDocument/2006/relationships" r:id="rId3"/>
          </a:graphicData>
        </a:graphic>
      </p:graphicFrame>
      <p:sp>
        <p:nvSpPr>
          <p:cNvPr id="11" name="Flèche vers le bas 10"/>
          <p:cNvSpPr/>
          <p:nvPr/>
        </p:nvSpPr>
        <p:spPr bwMode="auto">
          <a:xfrm>
            <a:off x="8324324" y="1919307"/>
            <a:ext cx="149633" cy="666326"/>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
        <p:nvSpPr>
          <p:cNvPr id="10" name="ZoneTexte 3"/>
          <p:cNvSpPr txBox="1"/>
          <p:nvPr/>
        </p:nvSpPr>
        <p:spPr bwMode="auto">
          <a:xfrm>
            <a:off x="8145556" y="1574678"/>
            <a:ext cx="593842" cy="28923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12 700</a:t>
            </a:r>
          </a:p>
        </p:txBody>
      </p:sp>
    </p:spTree>
    <p:extLst>
      <p:ext uri="{BB962C8B-B14F-4D97-AF65-F5344CB8AC3E}">
        <p14:creationId xmlns:p14="http://schemas.microsoft.com/office/powerpoint/2010/main" val="125131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mars 2026</a:t>
            </a:r>
            <a:endParaRPr lang="fr-FR" dirty="0"/>
          </a:p>
        </p:txBody>
      </p:sp>
      <p:sp>
        <p:nvSpPr>
          <p:cNvPr id="12" name="ZoneTexte 11"/>
          <p:cNvSpPr txBox="1"/>
          <p:nvPr/>
        </p:nvSpPr>
        <p:spPr>
          <a:xfrm>
            <a:off x="7570789" y="3830351"/>
            <a:ext cx="1652756" cy="338554"/>
          </a:xfrm>
          <a:prstGeom prst="rect">
            <a:avLst/>
          </a:prstGeom>
          <a:noFill/>
        </p:spPr>
        <p:txBody>
          <a:bodyPr wrap="square" rtlCol="0">
            <a:spAutoFit/>
          </a:bodyPr>
          <a:lstStyle/>
          <a:p>
            <a:pPr algn="ctr"/>
            <a:r>
              <a:rPr lang="fr-FR" sz="1600" b="1" dirty="0">
                <a:solidFill>
                  <a:schemeClr val="accent1">
                    <a:lumMod val="75000"/>
                  </a:schemeClr>
                </a:solidFill>
              </a:rPr>
              <a:t>7,7 % (+0,6 pt)</a:t>
            </a:r>
            <a:endParaRPr lang="fr-FR" sz="1600" b="1" dirty="0">
              <a:solidFill>
                <a:srgbClr val="FF0000"/>
              </a:solidFill>
            </a:endParaRPr>
          </a:p>
        </p:txBody>
      </p:sp>
      <p:sp>
        <p:nvSpPr>
          <p:cNvPr id="13" name="ZoneTexte 12"/>
          <p:cNvSpPr txBox="1"/>
          <p:nvPr/>
        </p:nvSpPr>
        <p:spPr>
          <a:xfrm>
            <a:off x="7611014" y="4104494"/>
            <a:ext cx="1572743" cy="338554"/>
          </a:xfrm>
          <a:prstGeom prst="rect">
            <a:avLst/>
          </a:prstGeom>
          <a:noFill/>
        </p:spPr>
        <p:txBody>
          <a:bodyPr wrap="square" rtlCol="0">
            <a:spAutoFit/>
          </a:bodyPr>
          <a:lstStyle/>
          <a:p>
            <a:pPr algn="ctr"/>
            <a:r>
              <a:rPr lang="fr-FR" sz="1600" b="1" dirty="0">
                <a:solidFill>
                  <a:schemeClr val="accent3">
                    <a:lumMod val="75000"/>
                  </a:schemeClr>
                </a:solidFill>
              </a:rPr>
              <a:t>7,7 % (+0,6 pt)</a:t>
            </a:r>
            <a:endParaRPr lang="fr-FR" b="1" dirty="0">
              <a:solidFill>
                <a:srgbClr val="FF0000"/>
              </a:solidFill>
            </a:endParaRPr>
          </a:p>
        </p:txBody>
      </p:sp>
      <p:sp>
        <p:nvSpPr>
          <p:cNvPr id="11" name="ZoneTexte 10"/>
          <p:cNvSpPr txBox="1"/>
          <p:nvPr/>
        </p:nvSpPr>
        <p:spPr>
          <a:xfrm>
            <a:off x="7583853" y="3556208"/>
            <a:ext cx="1595602" cy="338554"/>
          </a:xfrm>
          <a:prstGeom prst="rect">
            <a:avLst/>
          </a:prstGeom>
          <a:noFill/>
        </p:spPr>
        <p:txBody>
          <a:bodyPr wrap="square" rtlCol="0">
            <a:spAutoFit/>
          </a:bodyPr>
          <a:lstStyle/>
          <a:p>
            <a:pPr algn="ctr"/>
            <a:r>
              <a:rPr lang="fr-FR" sz="1600" b="1" dirty="0">
                <a:solidFill>
                  <a:schemeClr val="accent6">
                    <a:lumMod val="75000"/>
                  </a:schemeClr>
                </a:solidFill>
              </a:rPr>
              <a:t>8,4 % (+0,7 pt)</a:t>
            </a:r>
          </a:p>
        </p:txBody>
      </p:sp>
      <p:sp>
        <p:nvSpPr>
          <p:cNvPr id="2" name="ZoneTexte 1">
            <a:extLst>
              <a:ext uri="{FF2B5EF4-FFF2-40B4-BE49-F238E27FC236}">
                <a16:creationId xmlns:a16="http://schemas.microsoft.com/office/drawing/2014/main" id="{F84D798C-F463-C91D-764F-E349DEE23EE9}"/>
              </a:ext>
            </a:extLst>
          </p:cNvPr>
          <p:cNvSpPr txBox="1"/>
          <p:nvPr/>
        </p:nvSpPr>
        <p:spPr>
          <a:xfrm>
            <a:off x="7358737" y="2386816"/>
            <a:ext cx="2043680" cy="1200329"/>
          </a:xfrm>
          <a:prstGeom prst="rect">
            <a:avLst/>
          </a:prstGeom>
          <a:noFill/>
        </p:spPr>
        <p:txBody>
          <a:bodyPr wrap="square" rtlCol="0">
            <a:spAutoFit/>
          </a:bodyPr>
          <a:lstStyle/>
          <a:p>
            <a:pPr algn="ctr"/>
            <a:r>
              <a:rPr lang="fr-FR" dirty="0">
                <a:solidFill>
                  <a:srgbClr val="002060"/>
                </a:solidFill>
              </a:rPr>
              <a:t>Taux au T4 2025 (évolution par rapport</a:t>
            </a:r>
          </a:p>
          <a:p>
            <a:pPr algn="ctr"/>
            <a:r>
              <a:rPr lang="fr-FR" dirty="0">
                <a:solidFill>
                  <a:srgbClr val="002060"/>
                </a:solidFill>
              </a:rPr>
              <a:t>au T4 2024) :</a:t>
            </a:r>
            <a:endParaRPr lang="fr-FR" dirty="0"/>
          </a:p>
        </p:txBody>
      </p:sp>
      <p:graphicFrame>
        <p:nvGraphicFramePr>
          <p:cNvPr id="9" name="Graphique 8">
            <a:extLst>
              <a:ext uri="{FF2B5EF4-FFF2-40B4-BE49-F238E27FC236}">
                <a16:creationId xmlns:a16="http://schemas.microsoft.com/office/drawing/2014/main" id="{00000000-0008-0000-0200-000006140000}"/>
              </a:ext>
            </a:extLst>
          </p:cNvPr>
          <p:cNvGraphicFramePr>
            <a:graphicFrameLocks/>
          </p:cNvGraphicFramePr>
          <p:nvPr>
            <p:extLst>
              <p:ext uri="{D42A27DB-BD31-4B8C-83A1-F6EECF244321}">
                <p14:modId xmlns:p14="http://schemas.microsoft.com/office/powerpoint/2010/main" val="4271976618"/>
              </p:ext>
            </p:extLst>
          </p:nvPr>
        </p:nvGraphicFramePr>
        <p:xfrm>
          <a:off x="97652" y="1539588"/>
          <a:ext cx="8078709" cy="4581525"/>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FA6BA605-8AF7-1E0F-077D-8287E23E39A2}"/>
              </a:ext>
            </a:extLst>
          </p:cNvPr>
          <p:cNvSpPr txBox="1"/>
          <p:nvPr/>
        </p:nvSpPr>
        <p:spPr>
          <a:xfrm>
            <a:off x="96069" y="334294"/>
            <a:ext cx="9047931" cy="523220"/>
          </a:xfrm>
          <a:prstGeom prst="rect">
            <a:avLst/>
          </a:prstGeom>
          <a:noFill/>
        </p:spPr>
        <p:txBody>
          <a:bodyPr wrap="square" rtlCol="0">
            <a:spAutoFit/>
          </a:bodyPr>
          <a:lstStyle/>
          <a:p>
            <a:r>
              <a:rPr lang="fr-FR" sz="2800" b="1" dirty="0">
                <a:solidFill>
                  <a:schemeClr val="accent1">
                    <a:lumMod val="75000"/>
                  </a:schemeClr>
                </a:solidFill>
              </a:rPr>
              <a:t>Nette augmentation du taux de chômage en 2025</a:t>
            </a:r>
          </a:p>
        </p:txBody>
      </p:sp>
    </p:spTree>
    <p:extLst>
      <p:ext uri="{BB962C8B-B14F-4D97-AF65-F5344CB8AC3E}">
        <p14:creationId xmlns:p14="http://schemas.microsoft.com/office/powerpoint/2010/main" val="409210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72106"/>
            <a:ext cx="8889333" cy="954107"/>
          </a:xfrm>
          <a:prstGeom prst="rect">
            <a:avLst/>
          </a:prstGeom>
          <a:noFill/>
        </p:spPr>
        <p:txBody>
          <a:bodyPr wrap="square" rtlCol="0">
            <a:spAutoFit/>
          </a:bodyPr>
          <a:lstStyle/>
          <a:p>
            <a:r>
              <a:rPr lang="fr-FR" sz="2800" b="1" dirty="0">
                <a:solidFill>
                  <a:schemeClr val="accent1">
                    <a:lumMod val="75000"/>
                  </a:schemeClr>
                </a:solidFill>
              </a:rPr>
              <a:t>Un taux qui se situe dans la moyenne des départements comparables</a:t>
            </a: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2026</a:t>
            </a:r>
            <a:endParaRPr lang="fr-FR" dirty="0"/>
          </a:p>
        </p:txBody>
      </p:sp>
      <p:graphicFrame>
        <p:nvGraphicFramePr>
          <p:cNvPr id="2" name="Graphique 1">
            <a:extLst>
              <a:ext uri="{FF2B5EF4-FFF2-40B4-BE49-F238E27FC236}">
                <a16:creationId xmlns:a16="http://schemas.microsoft.com/office/drawing/2014/main" id="{DD85D085-70E3-22A1-E991-3E87552AD122}"/>
              </a:ext>
            </a:extLst>
          </p:cNvPr>
          <p:cNvGraphicFramePr>
            <a:graphicFrameLocks/>
          </p:cNvGraphicFramePr>
          <p:nvPr/>
        </p:nvGraphicFramePr>
        <p:xfrm>
          <a:off x="1109662" y="1062037"/>
          <a:ext cx="6924675" cy="473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2.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3.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12285</TotalTime>
  <Words>1809</Words>
  <Application>Microsoft Office PowerPoint</Application>
  <PresentationFormat>Affichage à l'écran (4:3)</PresentationFormat>
  <Paragraphs>220</Paragraphs>
  <Slides>16</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SAUVIAC, Mathieu (DREETS-PACA)</cp:lastModifiedBy>
  <cp:revision>1021</cp:revision>
  <cp:lastPrinted>2018-10-09T12:30:48Z</cp:lastPrinted>
  <dcterms:created xsi:type="dcterms:W3CDTF">2018-05-30T13:27:07Z</dcterms:created>
  <dcterms:modified xsi:type="dcterms:W3CDTF">2026-03-23T14:33:48Z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y fmtid="{D5CDD505-2E9C-101B-9397-08002B2CF9AE}" pid="4" name="MSIP_Label_3094c1fb-3db8-4cce-b079-9b022302847f_Enabled">
    <vt:lpwstr>true</vt:lpwstr>
  </property>
  <property fmtid="{D5CDD505-2E9C-101B-9397-08002B2CF9AE}" pid="5" name="MSIP_Label_3094c1fb-3db8-4cce-b079-9b022302847f_SetDate">
    <vt:lpwstr>2025-09-15T09:19:47Z</vt:lpwstr>
  </property>
  <property fmtid="{D5CDD505-2E9C-101B-9397-08002B2CF9AE}" pid="6" name="MSIP_Label_3094c1fb-3db8-4cce-b079-9b022302847f_Method">
    <vt:lpwstr>Standard</vt:lpwstr>
  </property>
  <property fmtid="{D5CDD505-2E9C-101B-9397-08002B2CF9AE}" pid="7" name="MSIP_Label_3094c1fb-3db8-4cce-b079-9b022302847f_Name">
    <vt:lpwstr>[Prod v5] C1 - Standard</vt:lpwstr>
  </property>
  <property fmtid="{D5CDD505-2E9C-101B-9397-08002B2CF9AE}" pid="8" name="MSIP_Label_3094c1fb-3db8-4cce-b079-9b022302847f_SiteId">
    <vt:lpwstr>035e5292-5a25-4509-bb08-a555f7d31a8b</vt:lpwstr>
  </property>
  <property fmtid="{D5CDD505-2E9C-101B-9397-08002B2CF9AE}" pid="9" name="MSIP_Label_3094c1fb-3db8-4cce-b079-9b022302847f_ActionId">
    <vt:lpwstr>9b42108e-cd95-4545-90f0-c98b12fd3763</vt:lpwstr>
  </property>
  <property fmtid="{D5CDD505-2E9C-101B-9397-08002B2CF9AE}" pid="10" name="MSIP_Label_3094c1fb-3db8-4cce-b079-9b022302847f_ContentBits">
    <vt:lpwstr>0</vt:lpwstr>
  </property>
  <property fmtid="{D5CDD505-2E9C-101B-9397-08002B2CF9AE}" pid="11" name="MSIP_Label_3094c1fb-3db8-4cce-b079-9b022302847f_Tag">
    <vt:lpwstr>10, 3, 0, 1</vt:lpwstr>
  </property>
</Properties>
</file>