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300" r:id="rId6"/>
    <p:sldId id="299" r:id="rId7"/>
    <p:sldId id="264" r:id="rId8"/>
    <p:sldId id="290" r:id="rId9"/>
    <p:sldId id="292" r:id="rId10"/>
    <p:sldId id="293" r:id="rId11"/>
    <p:sldId id="303" r:id="rId12"/>
    <p:sldId id="316" r:id="rId13"/>
    <p:sldId id="306" r:id="rId14"/>
    <p:sldId id="302" r:id="rId15"/>
    <p:sldId id="296" r:id="rId16"/>
    <p:sldId id="305" r:id="rId17"/>
    <p:sldId id="271" r:id="rId18"/>
    <p:sldId id="272" r:id="rId19"/>
    <p:sldId id="319" r:id="rId20"/>
    <p:sldId id="320" r:id="rId21"/>
    <p:sldId id="317" r:id="rId2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306" autoAdjust="0"/>
  </p:normalViewPr>
  <p:slideViewPr>
    <p:cSldViewPr snapToGrid="0" snapToObjects="1">
      <p:cViewPr varScale="1">
        <p:scale>
          <a:sx n="81" d="100"/>
          <a:sy n="81" d="100"/>
        </p:scale>
        <p:origin x="143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_V2.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4\2024-T1\01%20-%20Fichiers%20de%20travail\Prestations%20sociales\2024-T1%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_V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_V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_V2.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4\2024-T1\01%20-%20Fichiers%20de%20travail\Politiques%20emploi\2024_T1_Politiques%20de%20l'emploi_note_V2_VM.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4\2024-T1\01%20-%20Fichiers%20de%20travail\Politiques%20emploi\2024_T1_Politiques%20de%20l'emploi_note_V2_VM.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4\2024-T1\01%20-%20Fichiers%20de%20travail\DEFM-Ch&#244;mage\Tx%20ch&#244;mage%20-%20d&#233;p%20comparables\T201_&#233;clairages_d&#233;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Evolution de l'emploi salarié dans le Vaucluse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 </a:t>
            </a:r>
            <a:r>
              <a:rPr lang="fr-FR" sz="1100" b="0" i="1" u="none" strike="noStrike" baseline="0">
                <a:solidFill>
                  <a:srgbClr val="000000"/>
                </a:solidFill>
                <a:latin typeface="Calibri"/>
              </a:rPr>
              <a:t>trimestre 2014)</a:t>
            </a:r>
          </a:p>
        </c:rich>
      </c:tx>
      <c:layout>
        <c:manualLayout>
          <c:xMode val="edge"/>
          <c:yMode val="edge"/>
          <c:x val="0.18746375911425131"/>
          <c:y val="1.0109929892715665E-2"/>
        </c:manualLayout>
      </c:layout>
      <c:overlay val="0"/>
      <c:spPr>
        <a:noFill/>
        <a:ln w="25400">
          <a:noFill/>
        </a:ln>
      </c:spPr>
    </c:title>
    <c:autoTitleDeleted val="0"/>
    <c:plotArea>
      <c:layout>
        <c:manualLayout>
          <c:layoutTarget val="inner"/>
          <c:xMode val="edge"/>
          <c:yMode val="edge"/>
          <c:x val="8.1896608162074974E-2"/>
          <c:y val="0.22450065094648314"/>
          <c:w val="0.83764367816093033"/>
          <c:h val="0.50651294582871997"/>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3'!$E$10:$E$50</c:f>
              <c:numCache>
                <c:formatCode>#\ ##0.0</c:formatCode>
                <c:ptCount val="41"/>
                <c:pt idx="0">
                  <c:v>100</c:v>
                </c:pt>
                <c:pt idx="1">
                  <c:v>99.940561109808186</c:v>
                </c:pt>
                <c:pt idx="2">
                  <c:v>99.953596442802393</c:v>
                </c:pt>
                <c:pt idx="3">
                  <c:v>100.13085468890388</c:v>
                </c:pt>
                <c:pt idx="4">
                  <c:v>100.0736440607624</c:v>
                </c:pt>
                <c:pt idx="5">
                  <c:v>100.444705398689</c:v>
                </c:pt>
                <c:pt idx="6">
                  <c:v>100.36699475968467</c:v>
                </c:pt>
                <c:pt idx="7">
                  <c:v>100.80406836085147</c:v>
                </c:pt>
                <c:pt idx="8">
                  <c:v>101.20315009406038</c:v>
                </c:pt>
                <c:pt idx="9">
                  <c:v>101.59025491874925</c:v>
                </c:pt>
                <c:pt idx="10">
                  <c:v>101.77793028993587</c:v>
                </c:pt>
                <c:pt idx="11">
                  <c:v>101.84912326244296</c:v>
                </c:pt>
                <c:pt idx="12">
                  <c:v>102.29399578078586</c:v>
                </c:pt>
                <c:pt idx="13">
                  <c:v>102.72950959851714</c:v>
                </c:pt>
                <c:pt idx="14">
                  <c:v>102.84053275517363</c:v>
                </c:pt>
                <c:pt idx="15">
                  <c:v>103.16981417965701</c:v>
                </c:pt>
                <c:pt idx="16">
                  <c:v>103.71690821955752</c:v>
                </c:pt>
                <c:pt idx="17">
                  <c:v>103.61006305424534</c:v>
                </c:pt>
                <c:pt idx="18">
                  <c:v>103.82024387214011</c:v>
                </c:pt>
                <c:pt idx="19">
                  <c:v>103.95282546413307</c:v>
                </c:pt>
                <c:pt idx="20">
                  <c:v>104.66380817783305</c:v>
                </c:pt>
                <c:pt idx="21">
                  <c:v>104.91493331090209</c:v>
                </c:pt>
                <c:pt idx="22">
                  <c:v>105.27797290544758</c:v>
                </c:pt>
                <c:pt idx="23">
                  <c:v>105.72356960895679</c:v>
                </c:pt>
                <c:pt idx="24">
                  <c:v>103.75584709888648</c:v>
                </c:pt>
                <c:pt idx="25">
                  <c:v>102.5550366799786</c:v>
                </c:pt>
                <c:pt idx="26">
                  <c:v>105.161044854358</c:v>
                </c:pt>
                <c:pt idx="27">
                  <c:v>105.57444317124025</c:v>
                </c:pt>
                <c:pt idx="28">
                  <c:v>106.49621947489898</c:v>
                </c:pt>
                <c:pt idx="29">
                  <c:v>107.79379217334095</c:v>
                </c:pt>
                <c:pt idx="30">
                  <c:v>108.73545571579857</c:v>
                </c:pt>
                <c:pt idx="31">
                  <c:v>109.68397116406088</c:v>
                </c:pt>
                <c:pt idx="32">
                  <c:v>109.9808313757122</c:v>
                </c:pt>
                <c:pt idx="33">
                  <c:v>110.63276514507936</c:v>
                </c:pt>
                <c:pt idx="34">
                  <c:v>110.9080669213941</c:v>
                </c:pt>
                <c:pt idx="35">
                  <c:v>111.22347741461434</c:v>
                </c:pt>
                <c:pt idx="36">
                  <c:v>111.5383308423221</c:v>
                </c:pt>
                <c:pt idx="37">
                  <c:v>111.72188392871563</c:v>
                </c:pt>
                <c:pt idx="38">
                  <c:v>112.0613039455279</c:v>
                </c:pt>
                <c:pt idx="39">
                  <c:v>112.15533660405058</c:v>
                </c:pt>
                <c:pt idx="40">
                  <c:v>112.54751072490376</c:v>
                </c:pt>
              </c:numCache>
            </c:numRef>
          </c:val>
          <c:smooth val="0"/>
          <c:extLst>
            <c:ext xmlns:c16="http://schemas.microsoft.com/office/drawing/2014/chart" uri="{C3380CC4-5D6E-409C-BE32-E72D297353CC}">
              <c16:uniqueId val="{00000000-4049-4E5A-AAFC-56F3F8DB06A7}"/>
            </c:ext>
          </c:extLst>
        </c:ser>
        <c:ser>
          <c:idx val="1"/>
          <c:order val="1"/>
          <c:tx>
            <c:v>France métropolitaine</c:v>
          </c:tx>
          <c:spPr>
            <a:ln w="28575">
              <a:solidFill>
                <a:srgbClr val="0000FF"/>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3'!$C$10:$C$50</c:f>
              <c:numCache>
                <c:formatCode>#\ ##0.0</c:formatCode>
                <c:ptCount val="41"/>
                <c:pt idx="0">
                  <c:v>100</c:v>
                </c:pt>
                <c:pt idx="1">
                  <c:v>100.05745799782287</c:v>
                </c:pt>
                <c:pt idx="2">
                  <c:v>99.923947094053759</c:v>
                </c:pt>
                <c:pt idx="3">
                  <c:v>100.01087737628484</c:v>
                </c:pt>
                <c:pt idx="4">
                  <c:v>99.94451900306683</c:v>
                </c:pt>
                <c:pt idx="5">
                  <c:v>100.16899478931691</c:v>
                </c:pt>
                <c:pt idx="6">
                  <c:v>100.26318718130717</c:v>
                </c:pt>
                <c:pt idx="7">
                  <c:v>100.40125372281182</c:v>
                </c:pt>
                <c:pt idx="8">
                  <c:v>100.59522178615394</c:v>
                </c:pt>
                <c:pt idx="9">
                  <c:v>100.80652744601066</c:v>
                </c:pt>
                <c:pt idx="10">
                  <c:v>101.14231515519457</c:v>
                </c:pt>
                <c:pt idx="11">
                  <c:v>101.17332480278922</c:v>
                </c:pt>
                <c:pt idx="12">
                  <c:v>101.61951274552558</c:v>
                </c:pt>
                <c:pt idx="13">
                  <c:v>102.06594636030634</c:v>
                </c:pt>
                <c:pt idx="14">
                  <c:v>102.11004481526172</c:v>
                </c:pt>
                <c:pt idx="15">
                  <c:v>102.49437838053042</c:v>
                </c:pt>
                <c:pt idx="16">
                  <c:v>102.75975762971686</c:v>
                </c:pt>
                <c:pt idx="17">
                  <c:v>102.77413963694116</c:v>
                </c:pt>
                <c:pt idx="18">
                  <c:v>102.86010434403524</c:v>
                </c:pt>
                <c:pt idx="19">
                  <c:v>103.11438304385435</c:v>
                </c:pt>
                <c:pt idx="20">
                  <c:v>103.81403013446733</c:v>
                </c:pt>
                <c:pt idx="21">
                  <c:v>103.96505049412124</c:v>
                </c:pt>
                <c:pt idx="22">
                  <c:v>104.18373262665376</c:v>
                </c:pt>
                <c:pt idx="23">
                  <c:v>104.580046863775</c:v>
                </c:pt>
                <c:pt idx="24">
                  <c:v>102.729157596824</c:v>
                </c:pt>
                <c:pt idx="25">
                  <c:v>102.12303873080776</c:v>
                </c:pt>
                <c:pt idx="26">
                  <c:v>104.19546670747654</c:v>
                </c:pt>
                <c:pt idx="27">
                  <c:v>104.2501052137259</c:v>
                </c:pt>
                <c:pt idx="28">
                  <c:v>105.10189229093866</c:v>
                </c:pt>
                <c:pt idx="29">
                  <c:v>106.13118865653411</c:v>
                </c:pt>
                <c:pt idx="30">
                  <c:v>106.95378326999356</c:v>
                </c:pt>
                <c:pt idx="31">
                  <c:v>107.50049808987075</c:v>
                </c:pt>
                <c:pt idx="32">
                  <c:v>107.854311220559</c:v>
                </c:pt>
                <c:pt idx="33">
                  <c:v>108.25105328550922</c:v>
                </c:pt>
                <c:pt idx="34">
                  <c:v>108.71857794621482</c:v>
                </c:pt>
                <c:pt idx="35">
                  <c:v>108.99359369793176</c:v>
                </c:pt>
                <c:pt idx="36">
                  <c:v>109.181765910976</c:v>
                </c:pt>
                <c:pt idx="37">
                  <c:v>109.37626100706981</c:v>
                </c:pt>
                <c:pt idx="38">
                  <c:v>109.58455522740272</c:v>
                </c:pt>
                <c:pt idx="39">
                  <c:v>109.61518921379142</c:v>
                </c:pt>
                <c:pt idx="40">
                  <c:v>109.92323641270264</c:v>
                </c:pt>
              </c:numCache>
            </c:numRef>
          </c:val>
          <c:smooth val="0"/>
          <c:extLst>
            <c:ext xmlns:c16="http://schemas.microsoft.com/office/drawing/2014/chart" uri="{C3380CC4-5D6E-409C-BE32-E72D297353CC}">
              <c16:uniqueId val="{00000001-4049-4E5A-AAFC-56F3F8DB06A7}"/>
            </c:ext>
          </c:extLst>
        </c:ser>
        <c:ser>
          <c:idx val="2"/>
          <c:order val="2"/>
          <c:tx>
            <c:strRef>
              <c:f>'Données graph 1 et 3'!$L$8:$L$9</c:f>
              <c:strCache>
                <c:ptCount val="2"/>
                <c:pt idx="0">
                  <c:v>Vaucluse</c:v>
                </c:pt>
              </c:strCache>
            </c:strRef>
          </c:tx>
          <c:spPr>
            <a:ln w="28575"/>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3'!$L$10:$L$50</c:f>
              <c:numCache>
                <c:formatCode>#\ ##0.0</c:formatCode>
                <c:ptCount val="41"/>
                <c:pt idx="0">
                  <c:v>100</c:v>
                </c:pt>
                <c:pt idx="1">
                  <c:v>99.696639264578138</c:v>
                </c:pt>
                <c:pt idx="2">
                  <c:v>99.67428213521832</c:v>
                </c:pt>
                <c:pt idx="3">
                  <c:v>99.63193151172139</c:v>
                </c:pt>
                <c:pt idx="4">
                  <c:v>99.6307094861303</c:v>
                </c:pt>
                <c:pt idx="5">
                  <c:v>99.686585014648998</c:v>
                </c:pt>
                <c:pt idx="6">
                  <c:v>99.497364007011896</c:v>
                </c:pt>
                <c:pt idx="7">
                  <c:v>99.959497254375833</c:v>
                </c:pt>
                <c:pt idx="8">
                  <c:v>100.19197882667194</c:v>
                </c:pt>
                <c:pt idx="9">
                  <c:v>100.98934064903433</c:v>
                </c:pt>
                <c:pt idx="10">
                  <c:v>100.99750576058997</c:v>
                </c:pt>
                <c:pt idx="11">
                  <c:v>100.83575935009399</c:v>
                </c:pt>
                <c:pt idx="12">
                  <c:v>102.05676851255234</c:v>
                </c:pt>
                <c:pt idx="13">
                  <c:v>102.44771856004293</c:v>
                </c:pt>
                <c:pt idx="14">
                  <c:v>102.19402678300493</c:v>
                </c:pt>
                <c:pt idx="15">
                  <c:v>102.84357540770482</c:v>
                </c:pt>
                <c:pt idx="16">
                  <c:v>103.57998921215736</c:v>
                </c:pt>
                <c:pt idx="17">
                  <c:v>103.47151334541587</c:v>
                </c:pt>
                <c:pt idx="18">
                  <c:v>103.77374704275122</c:v>
                </c:pt>
                <c:pt idx="19">
                  <c:v>103.59492927285517</c:v>
                </c:pt>
                <c:pt idx="20">
                  <c:v>104.36902497320548</c:v>
                </c:pt>
                <c:pt idx="21">
                  <c:v>104.85229926835382</c:v>
                </c:pt>
                <c:pt idx="22">
                  <c:v>105.13721099839557</c:v>
                </c:pt>
                <c:pt idx="23">
                  <c:v>104.97919730724092</c:v>
                </c:pt>
                <c:pt idx="24">
                  <c:v>103.02342947134578</c:v>
                </c:pt>
                <c:pt idx="25">
                  <c:v>101.58207522230916</c:v>
                </c:pt>
                <c:pt idx="26">
                  <c:v>104.39475565940313</c:v>
                </c:pt>
                <c:pt idx="27">
                  <c:v>105.47084972145046</c:v>
                </c:pt>
                <c:pt idx="28">
                  <c:v>106.28678208829608</c:v>
                </c:pt>
                <c:pt idx="29">
                  <c:v>107.23421118113457</c:v>
                </c:pt>
                <c:pt idx="30">
                  <c:v>108.32347832637026</c:v>
                </c:pt>
                <c:pt idx="31">
                  <c:v>109.33090156609427</c:v>
                </c:pt>
                <c:pt idx="32">
                  <c:v>109.64097020736099</c:v>
                </c:pt>
                <c:pt idx="33">
                  <c:v>109.77780764868541</c:v>
                </c:pt>
                <c:pt idx="34">
                  <c:v>109.50028433571646</c:v>
                </c:pt>
                <c:pt idx="35">
                  <c:v>110.05094580996686</c:v>
                </c:pt>
                <c:pt idx="36">
                  <c:v>110.04833865641457</c:v>
                </c:pt>
                <c:pt idx="37">
                  <c:v>110.0442292423282</c:v>
                </c:pt>
                <c:pt idx="38">
                  <c:v>110.14624451821334</c:v>
                </c:pt>
                <c:pt idx="39">
                  <c:v>110.12169241877166</c:v>
                </c:pt>
                <c:pt idx="40">
                  <c:v>110.2916394146736</c:v>
                </c:pt>
              </c:numCache>
            </c:numRef>
          </c:val>
          <c:smooth val="0"/>
          <c:extLst>
            <c:ext xmlns:c16="http://schemas.microsoft.com/office/drawing/2014/chart" uri="{C3380CC4-5D6E-409C-BE32-E72D297353CC}">
              <c16:uniqueId val="{00000002-4049-4E5A-AAFC-56F3F8DB06A7}"/>
            </c:ext>
          </c:extLst>
        </c:ser>
        <c:dLbls>
          <c:showLegendKey val="0"/>
          <c:showVal val="0"/>
          <c:showCatName val="0"/>
          <c:showSerName val="0"/>
          <c:showPercent val="0"/>
          <c:showBubbleSize val="0"/>
        </c:dLbls>
        <c:smooth val="0"/>
        <c:axId val="212072704"/>
        <c:axId val="212140032"/>
      </c:lineChart>
      <c:catAx>
        <c:axId val="21207270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140032"/>
        <c:crossesAt val="100"/>
        <c:auto val="0"/>
        <c:lblAlgn val="ctr"/>
        <c:lblOffset val="100"/>
        <c:tickLblSkip val="1"/>
        <c:tickMarkSkip val="1"/>
        <c:noMultiLvlLbl val="0"/>
      </c:catAx>
      <c:valAx>
        <c:axId val="212140032"/>
        <c:scaling>
          <c:orientation val="minMax"/>
          <c:max val="114"/>
          <c:min val="98"/>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212072704"/>
        <c:crosses val="autoZero"/>
        <c:crossBetween val="midCat"/>
        <c:majorUnit val="2"/>
      </c:valAx>
    </c:plotArea>
    <c:legend>
      <c:legendPos val="r"/>
      <c:layout>
        <c:manualLayout>
          <c:xMode val="edge"/>
          <c:yMode val="edge"/>
          <c:x val="2.7935606060606088E-2"/>
          <c:y val="0.14765694076038904"/>
          <c:w val="0.91903409090909094"/>
          <c:h val="5.3050397877984094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52226974166298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dep84_trim!$BH$107:$BH$123</c:f>
              <c:numCache>
                <c:formatCode>#\ ##0.0</c:formatCode>
                <c:ptCount val="17"/>
                <c:pt idx="0">
                  <c:v>3.3726812816192719E-2</c:v>
                </c:pt>
                <c:pt idx="1">
                  <c:v>7.091481231737462</c:v>
                </c:pt>
                <c:pt idx="2">
                  <c:v>-0.94448525553573193</c:v>
                </c:pt>
                <c:pt idx="3">
                  <c:v>-1.1759720309354793</c:v>
                </c:pt>
                <c:pt idx="4">
                  <c:v>0.20368782161235277</c:v>
                </c:pt>
                <c:pt idx="5">
                  <c:v>-8.5588959024285316E-2</c:v>
                </c:pt>
                <c:pt idx="6">
                  <c:v>-2.1201413427561877</c:v>
                </c:pt>
                <c:pt idx="7">
                  <c:v>-3.4022535827590072</c:v>
                </c:pt>
                <c:pt idx="8">
                  <c:v>-2.7406568516421204</c:v>
                </c:pt>
                <c:pt idx="9">
                  <c:v>-2.084303679552868</c:v>
                </c:pt>
                <c:pt idx="10">
                  <c:v>0.36865263408252247</c:v>
                </c:pt>
                <c:pt idx="11">
                  <c:v>-0.35545023696682554</c:v>
                </c:pt>
                <c:pt idx="12">
                  <c:v>0.2259215219976296</c:v>
                </c:pt>
                <c:pt idx="13">
                  <c:v>-0.21354846363744739</c:v>
                </c:pt>
                <c:pt idx="14">
                  <c:v>0.4280109380573105</c:v>
                </c:pt>
                <c:pt idx="15">
                  <c:v>1.7994554279625818</c:v>
                </c:pt>
                <c:pt idx="16">
                  <c:v>0.24421444353994737</c:v>
                </c:pt>
              </c:numCache>
            </c:numRef>
          </c:val>
          <c:extLst>
            <c:ext xmlns:c16="http://schemas.microsoft.com/office/drawing/2014/chart" uri="{C3380CC4-5D6E-409C-BE32-E72D297353CC}">
              <c16:uniqueId val="{00000000-E08A-4316-AFD9-817496F9396C}"/>
            </c:ext>
          </c:extLst>
        </c:ser>
        <c:ser>
          <c:idx val="0"/>
          <c:order val="1"/>
          <c:tx>
            <c:v>Femmes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dep84_trim!$BI$107:$BI$123</c:f>
              <c:numCache>
                <c:formatCode>#\ ##0.0</c:formatCode>
                <c:ptCount val="17"/>
                <c:pt idx="0">
                  <c:v>-0.31393888656341407</c:v>
                </c:pt>
                <c:pt idx="1">
                  <c:v>4.4509762754566307</c:v>
                </c:pt>
                <c:pt idx="2">
                  <c:v>-0.71356783919597211</c:v>
                </c:pt>
                <c:pt idx="3">
                  <c:v>-1.3159226642372679</c:v>
                </c:pt>
                <c:pt idx="4">
                  <c:v>0.36926864293773676</c:v>
                </c:pt>
                <c:pt idx="5">
                  <c:v>0.31681144609094769</c:v>
                </c:pt>
                <c:pt idx="6">
                  <c:v>-2.2921760391198087</c:v>
                </c:pt>
                <c:pt idx="7">
                  <c:v>-2.9923886977374692</c:v>
                </c:pt>
                <c:pt idx="8">
                  <c:v>-1.6981943250214848</c:v>
                </c:pt>
                <c:pt idx="9">
                  <c:v>-0.85283183905532356</c:v>
                </c:pt>
                <c:pt idx="10">
                  <c:v>-9.9250110277904202E-2</c:v>
                </c:pt>
                <c:pt idx="11">
                  <c:v>-0.25389115796445871</c:v>
                </c:pt>
                <c:pt idx="12">
                  <c:v>0.48694112439133796</c:v>
                </c:pt>
                <c:pt idx="13">
                  <c:v>7.7092511013221454E-2</c:v>
                </c:pt>
                <c:pt idx="14">
                  <c:v>0.53923186970397108</c:v>
                </c:pt>
                <c:pt idx="15">
                  <c:v>0.84281961471104339</c:v>
                </c:pt>
                <c:pt idx="16">
                  <c:v>0.3581895148160319</c:v>
                </c:pt>
              </c:numCache>
            </c:numRef>
          </c:val>
          <c:extLst>
            <c:ext xmlns:c16="http://schemas.microsoft.com/office/drawing/2014/chart" uri="{C3380CC4-5D6E-409C-BE32-E72D297353CC}">
              <c16:uniqueId val="{00000001-E08A-4316-AFD9-817496F9396C}"/>
            </c:ext>
          </c:extLst>
        </c:ser>
        <c:dLbls>
          <c:showLegendKey val="0"/>
          <c:showVal val="0"/>
          <c:showCatName val="0"/>
          <c:showSerName val="0"/>
          <c:showPercent val="0"/>
          <c:showBubbleSize val="0"/>
        </c:dLbls>
        <c:gapWidth val="150"/>
        <c:axId val="172605824"/>
        <c:axId val="172607360"/>
      </c:barChart>
      <c:catAx>
        <c:axId val="1726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607360"/>
        <c:crosses val="autoZero"/>
        <c:auto val="0"/>
        <c:lblAlgn val="ctr"/>
        <c:lblOffset val="100"/>
        <c:tickLblSkip val="1"/>
        <c:tickMarkSkip val="1"/>
        <c:noMultiLvlLbl val="0"/>
      </c:catAx>
      <c:valAx>
        <c:axId val="172607360"/>
        <c:scaling>
          <c:orientation val="minMax"/>
          <c:max val="8"/>
          <c:min val="-4"/>
        </c:scaling>
        <c:delete val="0"/>
        <c:axPos val="l"/>
        <c:majorGridlines>
          <c:spPr>
            <a:ln>
              <a:prstDash val="sysDash"/>
            </a:ln>
          </c:spPr>
        </c:majorGridlines>
        <c:numFmt formatCode="[Blue][&lt;0]\-&quot;&quot;0&quot;&quot;;[Red][&gt;0]\+&quot;&quot;0&quot;&quot;;0" sourceLinked="0"/>
        <c:majorTickMark val="out"/>
        <c:minorTickMark val="none"/>
        <c:tickLblPos val="nextTo"/>
        <c:crossAx val="172605824"/>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76084842186616E-2"/>
          <c:y val="0.23748869714638965"/>
          <c:w val="0.86471641552420164"/>
          <c:h val="0.48056789308522063"/>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dep84_trim!$BJ$107:$BJ$123</c:f>
              <c:numCache>
                <c:formatCode>#\ ##0.0</c:formatCode>
                <c:ptCount val="17"/>
                <c:pt idx="0">
                  <c:v>-1.5585509688289756</c:v>
                </c:pt>
                <c:pt idx="1">
                  <c:v>11.852802738553713</c:v>
                </c:pt>
                <c:pt idx="2">
                  <c:v>-3.7490436113236547</c:v>
                </c:pt>
                <c:pt idx="3">
                  <c:v>-4.0540540540540455</c:v>
                </c:pt>
                <c:pt idx="4">
                  <c:v>-0.53852526926264632</c:v>
                </c:pt>
                <c:pt idx="5">
                  <c:v>-0.33319450229070124</c:v>
                </c:pt>
                <c:pt idx="6">
                  <c:v>-5.8086084412870997</c:v>
                </c:pt>
                <c:pt idx="7">
                  <c:v>-5.9893522626441875</c:v>
                </c:pt>
                <c:pt idx="8">
                  <c:v>-2.0764511562057497</c:v>
                </c:pt>
                <c:pt idx="9">
                  <c:v>-1.7349397590361471</c:v>
                </c:pt>
                <c:pt idx="10">
                  <c:v>-0.39234919077979491</c:v>
                </c:pt>
                <c:pt idx="11">
                  <c:v>-0.2461841457410241</c:v>
                </c:pt>
                <c:pt idx="12">
                  <c:v>1.4313919052319823</c:v>
                </c:pt>
                <c:pt idx="13">
                  <c:v>0.82725060827251173</c:v>
                </c:pt>
                <c:pt idx="14">
                  <c:v>1.8339768339768359</c:v>
                </c:pt>
                <c:pt idx="15">
                  <c:v>2.4170616113744048</c:v>
                </c:pt>
                <c:pt idx="16">
                  <c:v>-0.18509949097639256</c:v>
                </c:pt>
              </c:numCache>
            </c:numRef>
          </c:val>
          <c:extLst>
            <c:ext xmlns:c16="http://schemas.microsoft.com/office/drawing/2014/chart" uri="{C3380CC4-5D6E-409C-BE32-E72D297353CC}">
              <c16:uniqueId val="{00000000-BF5A-44EB-A806-72E963E74B17}"/>
            </c:ext>
          </c:extLst>
        </c:ser>
        <c:ser>
          <c:idx val="0"/>
          <c:order val="1"/>
          <c:tx>
            <c:v>25 à 49 ans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dep84_trim!$BK$107:$BK$123</c:f>
              <c:numCache>
                <c:formatCode>#\ ##0.0</c:formatCode>
                <c:ptCount val="17"/>
                <c:pt idx="0">
                  <c:v>-0.12638801119437826</c:v>
                </c:pt>
                <c:pt idx="1">
                  <c:v>5.5138750790924673</c:v>
                </c:pt>
                <c:pt idx="2">
                  <c:v>-0.7538764670607434</c:v>
                </c:pt>
                <c:pt idx="3">
                  <c:v>-1.2170910660336598</c:v>
                </c:pt>
                <c:pt idx="4">
                  <c:v>0.36700454386577874</c:v>
                </c:pt>
                <c:pt idx="5">
                  <c:v>-8.7062510882640609E-3</c:v>
                </c:pt>
                <c:pt idx="6">
                  <c:v>-2.2289943404440682</c:v>
                </c:pt>
                <c:pt idx="7">
                  <c:v>-3.2059845044082325</c:v>
                </c:pt>
                <c:pt idx="8">
                  <c:v>-2.5485325236912382</c:v>
                </c:pt>
                <c:pt idx="9">
                  <c:v>-1.8693353474320218</c:v>
                </c:pt>
                <c:pt idx="10">
                  <c:v>-0.14431402732345555</c:v>
                </c:pt>
                <c:pt idx="11">
                  <c:v>-0.21196647075825137</c:v>
                </c:pt>
                <c:pt idx="12">
                  <c:v>0.19310611180842763</c:v>
                </c:pt>
                <c:pt idx="13">
                  <c:v>-0.32764768237448783</c:v>
                </c:pt>
                <c:pt idx="14">
                  <c:v>0.4060717393406188</c:v>
                </c:pt>
                <c:pt idx="15">
                  <c:v>1.0303322099181722</c:v>
                </c:pt>
                <c:pt idx="16">
                  <c:v>0.25733892489516741</c:v>
                </c:pt>
              </c:numCache>
            </c:numRef>
          </c:val>
          <c:extLst>
            <c:ext xmlns:c16="http://schemas.microsoft.com/office/drawing/2014/chart" uri="{C3380CC4-5D6E-409C-BE32-E72D297353CC}">
              <c16:uniqueId val="{00000001-BF5A-44EB-A806-72E963E74B17}"/>
            </c:ext>
          </c:extLst>
        </c:ser>
        <c:ser>
          <c:idx val="2"/>
          <c:order val="2"/>
          <c:tx>
            <c:v>50 ans ou plus</c:v>
          </c:tx>
          <c:spPr>
            <a:solidFill>
              <a:srgbClr val="92D050"/>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dep84_trim!$BL$107:$BL$123</c:f>
              <c:numCache>
                <c:formatCode>#\ ##0.0</c:formatCode>
                <c:ptCount val="17"/>
                <c:pt idx="0">
                  <c:v>0.47999999999999154</c:v>
                </c:pt>
                <c:pt idx="1">
                  <c:v>3.3439490445859921</c:v>
                </c:pt>
                <c:pt idx="2">
                  <c:v>0.48151001540830407</c:v>
                </c:pt>
                <c:pt idx="3">
                  <c:v>3.8336208548983564E-2</c:v>
                </c:pt>
                <c:pt idx="4">
                  <c:v>0.49817972791721399</c:v>
                </c:pt>
                <c:pt idx="5">
                  <c:v>0.61010486177313084</c:v>
                </c:pt>
                <c:pt idx="6">
                  <c:v>-0.53060451013833276</c:v>
                </c:pt>
                <c:pt idx="7">
                  <c:v>-1.9622785292436773</c:v>
                </c:pt>
                <c:pt idx="8">
                  <c:v>-1.535172949863961</c:v>
                </c:pt>
                <c:pt idx="9">
                  <c:v>-0.45391750542728149</c:v>
                </c:pt>
                <c:pt idx="10">
                  <c:v>0.89214908802537352</c:v>
                </c:pt>
                <c:pt idx="11">
                  <c:v>-0.5109058754175555</c:v>
                </c:pt>
                <c:pt idx="12">
                  <c:v>0.2765158996642203</c:v>
                </c:pt>
                <c:pt idx="13">
                  <c:v>0.11818002757533197</c:v>
                </c:pt>
                <c:pt idx="14">
                  <c:v>9.8367106039742858E-2</c:v>
                </c:pt>
                <c:pt idx="15">
                  <c:v>1.3954402515723441</c:v>
                </c:pt>
                <c:pt idx="16">
                  <c:v>0.60089164566776709</c:v>
                </c:pt>
              </c:numCache>
            </c:numRef>
          </c:val>
          <c:extLst>
            <c:ext xmlns:c16="http://schemas.microsoft.com/office/drawing/2014/chart" uri="{C3380CC4-5D6E-409C-BE32-E72D297353CC}">
              <c16:uniqueId val="{00000002-BF5A-44EB-A806-72E963E74B17}"/>
            </c:ext>
          </c:extLst>
        </c:ser>
        <c:dLbls>
          <c:showLegendKey val="0"/>
          <c:showVal val="0"/>
          <c:showCatName val="0"/>
          <c:showSerName val="0"/>
          <c:showPercent val="0"/>
          <c:showBubbleSize val="0"/>
        </c:dLbls>
        <c:gapWidth val="150"/>
        <c:axId val="171361792"/>
        <c:axId val="171363328"/>
      </c:barChart>
      <c:catAx>
        <c:axId val="17136179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63328"/>
        <c:crosses val="autoZero"/>
        <c:auto val="0"/>
        <c:lblAlgn val="ctr"/>
        <c:lblOffset val="100"/>
        <c:tickLblSkip val="1"/>
        <c:tickMarkSkip val="1"/>
        <c:noMultiLvlLbl val="0"/>
      </c:catAx>
      <c:valAx>
        <c:axId val="171363328"/>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361792"/>
        <c:crosses val="autoZero"/>
        <c:crossBetween val="between"/>
        <c:majorUnit val="2"/>
      </c:valAx>
    </c:plotArea>
    <c:legend>
      <c:legendPos val="t"/>
      <c:layout>
        <c:manualLayout>
          <c:xMode val="edge"/>
          <c:yMode val="edge"/>
          <c:x val="0.27433563824826468"/>
          <c:y val="0.17564870259481039"/>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39705823574093E-2"/>
          <c:y val="0.27208616886960985"/>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dep84_trim!$BS$107:$BS$123</c:f>
              <c:numCache>
                <c:formatCode>#\ ##0.0</c:formatCode>
                <c:ptCount val="17"/>
                <c:pt idx="0">
                  <c:v>0.60752068712686125</c:v>
                </c:pt>
                <c:pt idx="1">
                  <c:v>6.2051015096304063</c:v>
                </c:pt>
                <c:pt idx="2">
                  <c:v>-3.4506420939123705</c:v>
                </c:pt>
                <c:pt idx="3">
                  <c:v>-3.2592141334145563</c:v>
                </c:pt>
                <c:pt idx="4">
                  <c:v>-0.74517212426532531</c:v>
                </c:pt>
                <c:pt idx="5">
                  <c:v>2.0831130379612928</c:v>
                </c:pt>
                <c:pt idx="6">
                  <c:v>-0.98404806297908154</c:v>
                </c:pt>
                <c:pt idx="7">
                  <c:v>-2.9187153467935989</c:v>
                </c:pt>
                <c:pt idx="8">
                  <c:v>-1.0775862068956865E-2</c:v>
                </c:pt>
                <c:pt idx="9">
                  <c:v>0.48496605237633439</c:v>
                </c:pt>
                <c:pt idx="10">
                  <c:v>2.0163020163020295</c:v>
                </c:pt>
                <c:pt idx="11">
                  <c:v>1.3036164844407061</c:v>
                </c:pt>
                <c:pt idx="12">
                  <c:v>1.8161062681610662</c:v>
                </c:pt>
                <c:pt idx="13">
                  <c:v>0.37712771379063703</c:v>
                </c:pt>
                <c:pt idx="14">
                  <c:v>-7.1080422420777278E-2</c:v>
                </c:pt>
                <c:pt idx="15">
                  <c:v>0.61985570572093973</c:v>
                </c:pt>
                <c:pt idx="16">
                  <c:v>-0.44435467582305543</c:v>
                </c:pt>
              </c:numCache>
            </c:numRef>
          </c:val>
          <c:extLst>
            <c:ext xmlns:c16="http://schemas.microsoft.com/office/drawing/2014/chart" uri="{C3380CC4-5D6E-409C-BE32-E72D297353CC}">
              <c16:uniqueId val="{00000000-0206-44C3-9D36-3AF84BE6C00E}"/>
            </c:ext>
          </c:extLst>
        </c:ser>
        <c:ser>
          <c:idx val="0"/>
          <c:order val="1"/>
          <c:tx>
            <c:v>Un an ou plus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dep84_trim!$BT$107:$BT$123</c:f>
              <c:numCache>
                <c:formatCode>#\ ##0.0</c:formatCode>
                <c:ptCount val="17"/>
                <c:pt idx="0">
                  <c:v>-0.95462713387240994</c:v>
                </c:pt>
                <c:pt idx="1">
                  <c:v>5.2046717314888413</c:v>
                </c:pt>
                <c:pt idx="2">
                  <c:v>2.0586333261478629</c:v>
                </c:pt>
                <c:pt idx="3">
                  <c:v>0.84486218185659823</c:v>
                </c:pt>
                <c:pt idx="4">
                  <c:v>1.3195098963242113</c:v>
                </c:pt>
                <c:pt idx="5">
                  <c:v>-1.7984496124030969</c:v>
                </c:pt>
                <c:pt idx="6">
                  <c:v>-3.4522681822965917</c:v>
                </c:pt>
                <c:pt idx="7">
                  <c:v>-3.4775972964133928</c:v>
                </c:pt>
                <c:pt idx="8">
                  <c:v>-4.506437768240346</c:v>
                </c:pt>
                <c:pt idx="9">
                  <c:v>-3.5718509757539874</c:v>
                </c:pt>
                <c:pt idx="10">
                  <c:v>-2.0360603458849602</c:v>
                </c:pt>
                <c:pt idx="11">
                  <c:v>-2.2161011643921369</c:v>
                </c:pt>
                <c:pt idx="12">
                  <c:v>-1.4340588988476233</c:v>
                </c:pt>
                <c:pt idx="13">
                  <c:v>-0.62353858144972296</c:v>
                </c:pt>
                <c:pt idx="14">
                  <c:v>1.2026143790849764</c:v>
                </c:pt>
                <c:pt idx="15">
                  <c:v>2.1699819168173651</c:v>
                </c:pt>
                <c:pt idx="16">
                  <c:v>1.2389380530973382</c:v>
                </c:pt>
              </c:numCache>
            </c:numRef>
          </c:val>
          <c:extLst>
            <c:ext xmlns:c16="http://schemas.microsoft.com/office/drawing/2014/chart" uri="{C3380CC4-5D6E-409C-BE32-E72D297353CC}">
              <c16:uniqueId val="{00000001-0206-44C3-9D36-3AF84BE6C00E}"/>
            </c:ext>
          </c:extLst>
        </c:ser>
        <c:dLbls>
          <c:showLegendKey val="0"/>
          <c:showVal val="0"/>
          <c:showCatName val="0"/>
          <c:showSerName val="0"/>
          <c:showPercent val="0"/>
          <c:showBubbleSize val="0"/>
        </c:dLbls>
        <c:gapWidth val="150"/>
        <c:axId val="171748736"/>
        <c:axId val="171750528"/>
      </c:barChart>
      <c:catAx>
        <c:axId val="17174873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750528"/>
        <c:crosses val="autoZero"/>
        <c:auto val="0"/>
        <c:lblAlgn val="ctr"/>
        <c:lblOffset val="100"/>
        <c:tickLblSkip val="1"/>
        <c:tickMarkSkip val="1"/>
        <c:noMultiLvlLbl val="0"/>
      </c:catAx>
      <c:valAx>
        <c:axId val="171750528"/>
        <c:scaling>
          <c:orientation val="minMax"/>
          <c:max val="8"/>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1748736"/>
        <c:crosses val="autoZero"/>
        <c:crossBetween val="between"/>
        <c:majorUnit val="2"/>
      </c:valAx>
    </c:plotArea>
    <c:legend>
      <c:legendPos val="t"/>
      <c:layout>
        <c:manualLayout>
          <c:xMode val="edge"/>
          <c:yMode val="edge"/>
          <c:x val="0.334856975365389"/>
          <c:y val="0.20758483033932135"/>
          <c:w val="0.33028591603714508"/>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en Vaucluse</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8.0097557036139702E-2"/>
          <c:y val="0.17568576934018218"/>
          <c:w val="0.88312922262587745"/>
          <c:h val="0.508974660376042"/>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RSA!$AW$40:$AW$89</c:f>
              <c:numCache>
                <c:formatCode>0.0</c:formatCode>
                <c:ptCount val="50"/>
                <c:pt idx="0">
                  <c:v>100</c:v>
                </c:pt>
                <c:pt idx="1">
                  <c:v>101.06323447118075</c:v>
                </c:pt>
                <c:pt idx="2">
                  <c:v>102.57414661443759</c:v>
                </c:pt>
                <c:pt idx="3">
                  <c:v>103.91717963066591</c:v>
                </c:pt>
                <c:pt idx="4">
                  <c:v>105.9317291550084</c:v>
                </c:pt>
                <c:pt idx="5">
                  <c:v>106.60324566312256</c:v>
                </c:pt>
                <c:pt idx="6">
                  <c:v>106.77112479015109</c:v>
                </c:pt>
                <c:pt idx="7">
                  <c:v>106.54728595411305</c:v>
                </c:pt>
                <c:pt idx="8">
                  <c:v>107.10688304420816</c:v>
                </c:pt>
                <c:pt idx="9">
                  <c:v>107.83435926133184</c:v>
                </c:pt>
                <c:pt idx="10">
                  <c:v>107.77839955232234</c:v>
                </c:pt>
                <c:pt idx="11">
                  <c:v>107.10688304420816</c:v>
                </c:pt>
                <c:pt idx="12">
                  <c:v>106.26748740906547</c:v>
                </c:pt>
                <c:pt idx="13">
                  <c:v>105.37213206491327</c:v>
                </c:pt>
                <c:pt idx="14">
                  <c:v>103.97313933967543</c:v>
                </c:pt>
                <c:pt idx="15">
                  <c:v>102.29434806939004</c:v>
                </c:pt>
                <c:pt idx="16">
                  <c:v>100.61555679910465</c:v>
                </c:pt>
                <c:pt idx="17">
                  <c:v>101.67879127028539</c:v>
                </c:pt>
                <c:pt idx="18">
                  <c:v>101.17515388919978</c:v>
                </c:pt>
                <c:pt idx="19">
                  <c:v>100.50363738108561</c:v>
                </c:pt>
                <c:pt idx="20">
                  <c:v>99.664241745942917</c:v>
                </c:pt>
                <c:pt idx="21">
                  <c:v>100.27979854504756</c:v>
                </c:pt>
                <c:pt idx="22">
                  <c:v>99.776161163961945</c:v>
                </c:pt>
                <c:pt idx="23">
                  <c:v>98.768886401790709</c:v>
                </c:pt>
                <c:pt idx="24">
                  <c:v>97.369893676552877</c:v>
                </c:pt>
                <c:pt idx="25">
                  <c:v>97.537772803581419</c:v>
                </c:pt>
                <c:pt idx="26">
                  <c:v>95.467263570229434</c:v>
                </c:pt>
                <c:pt idx="27">
                  <c:v>94.068270844991602</c:v>
                </c:pt>
                <c:pt idx="28">
                  <c:v>92.613318410744256</c:v>
                </c:pt>
                <c:pt idx="29">
                  <c:v>91.438164521544479</c:v>
                </c:pt>
                <c:pt idx="30">
                  <c:v>90.822607722439841</c:v>
                </c:pt>
                <c:pt idx="31">
                  <c:v>91.214325685506438</c:v>
                </c:pt>
                <c:pt idx="32">
                  <c:v>92.165640738668159</c:v>
                </c:pt>
                <c:pt idx="33">
                  <c:v>93.060996082820367</c:v>
                </c:pt>
                <c:pt idx="34">
                  <c:v>91.88584219362059</c:v>
                </c:pt>
                <c:pt idx="35">
                  <c:v>91.494124230553993</c:v>
                </c:pt>
                <c:pt idx="36">
                  <c:v>90.430889759373258</c:v>
                </c:pt>
                <c:pt idx="37">
                  <c:v>90.598768886401785</c:v>
                </c:pt>
                <c:pt idx="38">
                  <c:v>90.318970341354216</c:v>
                </c:pt>
                <c:pt idx="39">
                  <c:v>89.87129266927812</c:v>
                </c:pt>
                <c:pt idx="40">
                  <c:v>89.423614997202023</c:v>
                </c:pt>
                <c:pt idx="41">
                  <c:v>87.800783435926135</c:v>
                </c:pt>
                <c:pt idx="42">
                  <c:v>86.233911583659761</c:v>
                </c:pt>
                <c:pt idx="43">
                  <c:v>86.233911583659761</c:v>
                </c:pt>
                <c:pt idx="44">
                  <c:v>86.681589255735872</c:v>
                </c:pt>
                <c:pt idx="45">
                  <c:v>87.29714605484051</c:v>
                </c:pt>
                <c:pt idx="46">
                  <c:v>87.912702853945163</c:v>
                </c:pt>
                <c:pt idx="47">
                  <c:v>86.569669837716845</c:v>
                </c:pt>
                <c:pt idx="48">
                  <c:v>85.226636821488526</c:v>
                </c:pt>
                <c:pt idx="49">
                  <c:v>83.491885842193625</c:v>
                </c:pt>
              </c:numCache>
            </c:numRef>
          </c:val>
          <c:smooth val="0"/>
          <c:extLst>
            <c:ext xmlns:c16="http://schemas.microsoft.com/office/drawing/2014/chart" uri="{C3380CC4-5D6E-409C-BE32-E72D297353CC}">
              <c16:uniqueId val="{00000000-77FD-4F22-8377-1FFA783DFAA3}"/>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ASS!$AW$40:$AW$88</c:f>
              <c:numCache>
                <c:formatCode>0.0</c:formatCode>
                <c:ptCount val="49"/>
                <c:pt idx="0">
                  <c:v>100</c:v>
                </c:pt>
                <c:pt idx="1">
                  <c:v>99.742930591259636</c:v>
                </c:pt>
                <c:pt idx="2">
                  <c:v>99.742930591259636</c:v>
                </c:pt>
                <c:pt idx="3">
                  <c:v>97.429305912596391</c:v>
                </c:pt>
                <c:pt idx="4">
                  <c:v>105.1413881748072</c:v>
                </c:pt>
                <c:pt idx="5">
                  <c:v>107.7120822622108</c:v>
                </c:pt>
                <c:pt idx="6">
                  <c:v>108.74035989717224</c:v>
                </c:pt>
                <c:pt idx="7">
                  <c:v>109.51156812339332</c:v>
                </c:pt>
                <c:pt idx="8">
                  <c:v>107.45501285347044</c:v>
                </c:pt>
                <c:pt idx="9">
                  <c:v>104.37017994858613</c:v>
                </c:pt>
                <c:pt idx="10">
                  <c:v>100.25706940874035</c:v>
                </c:pt>
                <c:pt idx="11">
                  <c:v>97.686375321336754</c:v>
                </c:pt>
                <c:pt idx="12">
                  <c:v>94.85861182519281</c:v>
                </c:pt>
                <c:pt idx="13">
                  <c:v>93.059125964010278</c:v>
                </c:pt>
                <c:pt idx="14">
                  <c:v>89.717223650385606</c:v>
                </c:pt>
                <c:pt idx="15">
                  <c:v>87.146529562981996</c:v>
                </c:pt>
                <c:pt idx="16">
                  <c:v>84.575835475578415</c:v>
                </c:pt>
                <c:pt idx="17">
                  <c:v>102.05655526992288</c:v>
                </c:pt>
                <c:pt idx="18">
                  <c:v>101.02827763496146</c:v>
                </c:pt>
                <c:pt idx="19">
                  <c:v>99.485861182519272</c:v>
                </c:pt>
                <c:pt idx="20">
                  <c:v>94.087403598971719</c:v>
                </c:pt>
                <c:pt idx="21">
                  <c:v>92.287917737789201</c:v>
                </c:pt>
                <c:pt idx="22">
                  <c:v>88.431876606683801</c:v>
                </c:pt>
                <c:pt idx="23">
                  <c:v>87.146529562981996</c:v>
                </c:pt>
                <c:pt idx="24">
                  <c:v>86.118251928020555</c:v>
                </c:pt>
                <c:pt idx="25">
                  <c:v>85.604113110539842</c:v>
                </c:pt>
                <c:pt idx="26">
                  <c:v>84.575835475578415</c:v>
                </c:pt>
                <c:pt idx="27">
                  <c:v>83.033419023136247</c:v>
                </c:pt>
                <c:pt idx="28">
                  <c:v>81.748071979434442</c:v>
                </c:pt>
                <c:pt idx="29">
                  <c:v>82.005141388174806</c:v>
                </c:pt>
                <c:pt idx="30">
                  <c:v>81.491002570694079</c:v>
                </c:pt>
                <c:pt idx="31">
                  <c:v>78.920308483290498</c:v>
                </c:pt>
                <c:pt idx="32">
                  <c:v>77.892030848329057</c:v>
                </c:pt>
                <c:pt idx="33">
                  <c:v>77.892030848329057</c:v>
                </c:pt>
                <c:pt idx="34">
                  <c:v>77.377892030848329</c:v>
                </c:pt>
                <c:pt idx="35">
                  <c:v>75.835475578406175</c:v>
                </c:pt>
                <c:pt idx="36">
                  <c:v>75.321336760925448</c:v>
                </c:pt>
                <c:pt idx="37">
                  <c:v>74.293059125964007</c:v>
                </c:pt>
                <c:pt idx="38">
                  <c:v>73.52185089974293</c:v>
                </c:pt>
                <c:pt idx="39">
                  <c:v>71.722365038560412</c:v>
                </c:pt>
                <c:pt idx="40">
                  <c:v>70.694087403598971</c:v>
                </c:pt>
                <c:pt idx="41">
                  <c:v>71.465295629820048</c:v>
                </c:pt>
                <c:pt idx="42">
                  <c:v>71.722365038560412</c:v>
                </c:pt>
                <c:pt idx="43">
                  <c:v>70.179948586118257</c:v>
                </c:pt>
                <c:pt idx="44">
                  <c:v>71.465295629820048</c:v>
                </c:pt>
                <c:pt idx="45">
                  <c:v>71.979434447300775</c:v>
                </c:pt>
                <c:pt idx="46">
                  <c:v>71.722365038560412</c:v>
                </c:pt>
                <c:pt idx="47">
                  <c:v>71.465295629820048</c:v>
                </c:pt>
                <c:pt idx="48">
                  <c:v>71.208226221079698</c:v>
                </c:pt>
              </c:numCache>
            </c:numRef>
          </c:val>
          <c:smooth val="0"/>
          <c:extLst>
            <c:ext xmlns:c16="http://schemas.microsoft.com/office/drawing/2014/chart" uri="{C3380CC4-5D6E-409C-BE32-E72D297353CC}">
              <c16:uniqueId val="{00000001-77FD-4F22-8377-1FFA783DFAA3}"/>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AAH!$AW$40:$AW$89</c:f>
              <c:numCache>
                <c:formatCode>0.0</c:formatCode>
                <c:ptCount val="50"/>
                <c:pt idx="0">
                  <c:v>100</c:v>
                </c:pt>
                <c:pt idx="1">
                  <c:v>100.30456852791878</c:v>
                </c:pt>
                <c:pt idx="2">
                  <c:v>100.81218274111674</c:v>
                </c:pt>
                <c:pt idx="3">
                  <c:v>100.91370558375634</c:v>
                </c:pt>
                <c:pt idx="4">
                  <c:v>101.11675126903555</c:v>
                </c:pt>
                <c:pt idx="5">
                  <c:v>101.11675126903555</c:v>
                </c:pt>
                <c:pt idx="6">
                  <c:v>101.01522842639594</c:v>
                </c:pt>
                <c:pt idx="7">
                  <c:v>100.71065989847716</c:v>
                </c:pt>
                <c:pt idx="8">
                  <c:v>100.1015228426396</c:v>
                </c:pt>
                <c:pt idx="9">
                  <c:v>100.20304568527918</c:v>
                </c:pt>
                <c:pt idx="10">
                  <c:v>100.40609137055839</c:v>
                </c:pt>
                <c:pt idx="11">
                  <c:v>99.390862944162436</c:v>
                </c:pt>
                <c:pt idx="12">
                  <c:v>99.390862944162436</c:v>
                </c:pt>
                <c:pt idx="13">
                  <c:v>99.898477157360404</c:v>
                </c:pt>
                <c:pt idx="14">
                  <c:v>100.30456852791878</c:v>
                </c:pt>
                <c:pt idx="15">
                  <c:v>100.30456852791878</c:v>
                </c:pt>
                <c:pt idx="16">
                  <c:v>100.71065989847716</c:v>
                </c:pt>
                <c:pt idx="17">
                  <c:v>100.60913705583756</c:v>
                </c:pt>
                <c:pt idx="18">
                  <c:v>100.50761421319795</c:v>
                </c:pt>
                <c:pt idx="19">
                  <c:v>100.40609137055839</c:v>
                </c:pt>
                <c:pt idx="20">
                  <c:v>100.40609137055839</c:v>
                </c:pt>
                <c:pt idx="21">
                  <c:v>100.40609137055839</c:v>
                </c:pt>
                <c:pt idx="22">
                  <c:v>100.40609137055839</c:v>
                </c:pt>
                <c:pt idx="23">
                  <c:v>99.390862944162436</c:v>
                </c:pt>
                <c:pt idx="24">
                  <c:v>100</c:v>
                </c:pt>
                <c:pt idx="25">
                  <c:v>100.1015228426396</c:v>
                </c:pt>
                <c:pt idx="26">
                  <c:v>100.91370558375634</c:v>
                </c:pt>
                <c:pt idx="27">
                  <c:v>101.11675126903555</c:v>
                </c:pt>
                <c:pt idx="28">
                  <c:v>101.42131979695432</c:v>
                </c:pt>
                <c:pt idx="29">
                  <c:v>101.7258883248731</c:v>
                </c:pt>
                <c:pt idx="30">
                  <c:v>101.5228426395939</c:v>
                </c:pt>
                <c:pt idx="31">
                  <c:v>101.6243654822335</c:v>
                </c:pt>
                <c:pt idx="32">
                  <c:v>101.82741116751268</c:v>
                </c:pt>
                <c:pt idx="33">
                  <c:v>101.92893401015229</c:v>
                </c:pt>
                <c:pt idx="34">
                  <c:v>102.03045685279189</c:v>
                </c:pt>
                <c:pt idx="35">
                  <c:v>101.21827411167513</c:v>
                </c:pt>
                <c:pt idx="36">
                  <c:v>101.5228426395939</c:v>
                </c:pt>
                <c:pt idx="37">
                  <c:v>102.23350253807106</c:v>
                </c:pt>
                <c:pt idx="38">
                  <c:v>103.1472081218274</c:v>
                </c:pt>
                <c:pt idx="39">
                  <c:v>103.65482233502539</c:v>
                </c:pt>
                <c:pt idx="40">
                  <c:v>103.75634517766497</c:v>
                </c:pt>
                <c:pt idx="41">
                  <c:v>103.95939086294416</c:v>
                </c:pt>
                <c:pt idx="42">
                  <c:v>104.36548223350255</c:v>
                </c:pt>
                <c:pt idx="43">
                  <c:v>104.87309644670052</c:v>
                </c:pt>
                <c:pt idx="44">
                  <c:v>106.59898477157361</c:v>
                </c:pt>
                <c:pt idx="45">
                  <c:v>105.98984771573603</c:v>
                </c:pt>
                <c:pt idx="46">
                  <c:v>106.09137055837563</c:v>
                </c:pt>
                <c:pt idx="47">
                  <c:v>105.48223350253807</c:v>
                </c:pt>
                <c:pt idx="48">
                  <c:v>106.49746192893402</c:v>
                </c:pt>
                <c:pt idx="49">
                  <c:v>107.20812182741118</c:v>
                </c:pt>
              </c:numCache>
            </c:numRef>
          </c:val>
          <c:smooth val="0"/>
          <c:extLst>
            <c:ext xmlns:c16="http://schemas.microsoft.com/office/drawing/2014/chart" uri="{C3380CC4-5D6E-409C-BE32-E72D297353CC}">
              <c16:uniqueId val="{00000002-77FD-4F22-8377-1FFA783DFAA3}"/>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PA!$AW$40:$AW$89</c:f>
              <c:numCache>
                <c:formatCode>0.0</c:formatCode>
                <c:ptCount val="50"/>
                <c:pt idx="0">
                  <c:v>100</c:v>
                </c:pt>
                <c:pt idx="1">
                  <c:v>100.30884623869403</c:v>
                </c:pt>
                <c:pt idx="2">
                  <c:v>100.44120891242004</c:v>
                </c:pt>
                <c:pt idx="3">
                  <c:v>101.03684094418708</c:v>
                </c:pt>
                <c:pt idx="4">
                  <c:v>101.34568718288108</c:v>
                </c:pt>
                <c:pt idx="5">
                  <c:v>99.426428413853955</c:v>
                </c:pt>
                <c:pt idx="6">
                  <c:v>99.139642620780947</c:v>
                </c:pt>
                <c:pt idx="7">
                  <c:v>99.889697771894987</c:v>
                </c:pt>
                <c:pt idx="8">
                  <c:v>101.47804985660711</c:v>
                </c:pt>
                <c:pt idx="9">
                  <c:v>103.48555040811824</c:v>
                </c:pt>
                <c:pt idx="10">
                  <c:v>104.2356055592323</c:v>
                </c:pt>
                <c:pt idx="11">
                  <c:v>103.24288550628722</c:v>
                </c:pt>
                <c:pt idx="12">
                  <c:v>102.13986322523716</c:v>
                </c:pt>
                <c:pt idx="13">
                  <c:v>101.4339289653651</c:v>
                </c:pt>
                <c:pt idx="14">
                  <c:v>100.198544010589</c:v>
                </c:pt>
                <c:pt idx="15">
                  <c:v>100.02206044562101</c:v>
                </c:pt>
                <c:pt idx="16">
                  <c:v>100.41914846679903</c:v>
                </c:pt>
                <c:pt idx="17">
                  <c:v>99.867637326273993</c:v>
                </c:pt>
                <c:pt idx="18">
                  <c:v>100.92653871608206</c:v>
                </c:pt>
                <c:pt idx="19">
                  <c:v>102.00750055151113</c:v>
                </c:pt>
                <c:pt idx="20">
                  <c:v>103.17670416942421</c:v>
                </c:pt>
                <c:pt idx="21">
                  <c:v>104.19148466799028</c:v>
                </c:pt>
                <c:pt idx="22">
                  <c:v>104.56651224354732</c:v>
                </c:pt>
                <c:pt idx="23">
                  <c:v>103.22082506066623</c:v>
                </c:pt>
                <c:pt idx="24">
                  <c:v>102.22810500772115</c:v>
                </c:pt>
                <c:pt idx="25">
                  <c:v>102.00750055151113</c:v>
                </c:pt>
                <c:pt idx="26">
                  <c:v>101.50011030222809</c:v>
                </c:pt>
                <c:pt idx="27">
                  <c:v>101.96337966026914</c:v>
                </c:pt>
                <c:pt idx="28">
                  <c:v>102.6472534745202</c:v>
                </c:pt>
                <c:pt idx="29">
                  <c:v>102.82373703948819</c:v>
                </c:pt>
                <c:pt idx="30">
                  <c:v>104.25766600485329</c:v>
                </c:pt>
                <c:pt idx="31">
                  <c:v>105.6695345245974</c:v>
                </c:pt>
                <c:pt idx="32">
                  <c:v>106.48577101257446</c:v>
                </c:pt>
                <c:pt idx="33">
                  <c:v>107.14758438120451</c:v>
                </c:pt>
                <c:pt idx="34">
                  <c:v>106.94904037061548</c:v>
                </c:pt>
                <c:pt idx="35">
                  <c:v>105.82395764394441</c:v>
                </c:pt>
                <c:pt idx="36">
                  <c:v>104.69887491727332</c:v>
                </c:pt>
                <c:pt idx="37">
                  <c:v>104.3679682329583</c:v>
                </c:pt>
                <c:pt idx="38">
                  <c:v>103.11052283256122</c:v>
                </c:pt>
                <c:pt idx="39">
                  <c:v>103.30906684315022</c:v>
                </c:pt>
                <c:pt idx="40">
                  <c:v>103.35318773439224</c:v>
                </c:pt>
                <c:pt idx="41">
                  <c:v>102.86785793073021</c:v>
                </c:pt>
                <c:pt idx="42">
                  <c:v>102.91197882197221</c:v>
                </c:pt>
                <c:pt idx="43">
                  <c:v>103.50761085373925</c:v>
                </c:pt>
                <c:pt idx="44">
                  <c:v>103.13258327818222</c:v>
                </c:pt>
                <c:pt idx="45">
                  <c:v>103.0222810500772</c:v>
                </c:pt>
                <c:pt idx="46">
                  <c:v>101.96337966026914</c:v>
                </c:pt>
                <c:pt idx="47">
                  <c:v>100.02206044562101</c:v>
                </c:pt>
                <c:pt idx="48">
                  <c:v>99.51467019633796</c:v>
                </c:pt>
                <c:pt idx="49">
                  <c:v>98.544010589013894</c:v>
                </c:pt>
              </c:numCache>
            </c:numRef>
          </c:val>
          <c:smooth val="0"/>
          <c:extLst>
            <c:ext xmlns:c16="http://schemas.microsoft.com/office/drawing/2014/chart" uri="{C3380CC4-5D6E-409C-BE32-E72D297353CC}">
              <c16:uniqueId val="{00000003-77FD-4F22-8377-1FFA783DFAA3}"/>
            </c:ext>
          </c:extLst>
        </c:ser>
        <c:dLbls>
          <c:showLegendKey val="0"/>
          <c:showVal val="0"/>
          <c:showCatName val="0"/>
          <c:showSerName val="0"/>
          <c:showPercent val="0"/>
          <c:showBubbleSize val="0"/>
        </c:dLbls>
        <c:smooth val="0"/>
        <c:axId val="231201408"/>
        <c:axId val="231211392"/>
      </c:lineChart>
      <c:dateAx>
        <c:axId val="231201408"/>
        <c:scaling>
          <c:orientation val="minMax"/>
        </c:scaling>
        <c:delete val="0"/>
        <c:axPos val="b"/>
        <c:numFmt formatCode="mmm\-yy" sourceLinked="1"/>
        <c:majorTickMark val="out"/>
        <c:minorTickMark val="none"/>
        <c:tickLblPos val="low"/>
        <c:spPr>
          <a:ln w="19050"/>
        </c:spPr>
        <c:txPr>
          <a:bodyPr/>
          <a:lstStyle/>
          <a:p>
            <a:pPr>
              <a:defRPr sz="680" baseline="0"/>
            </a:pPr>
            <a:endParaRPr lang="fr-FR"/>
          </a:p>
        </c:txPr>
        <c:crossAx val="231211392"/>
        <c:crossesAt val="100"/>
        <c:auto val="1"/>
        <c:lblOffset val="100"/>
        <c:baseTimeUnit val="months"/>
      </c:dateAx>
      <c:valAx>
        <c:axId val="231211392"/>
        <c:scaling>
          <c:orientation val="minMax"/>
          <c:max val="112"/>
          <c:min val="70"/>
        </c:scaling>
        <c:delete val="0"/>
        <c:axPos val="l"/>
        <c:majorGridlines/>
        <c:numFmt formatCode="0" sourceLinked="0"/>
        <c:majorTickMark val="out"/>
        <c:minorTickMark val="none"/>
        <c:tickLblPos val="nextTo"/>
        <c:crossAx val="231201408"/>
        <c:crossesAt val="43862"/>
        <c:crossBetween val="midCat"/>
        <c:majorUnit val="4"/>
      </c:valAx>
    </c:plotArea>
    <c:legend>
      <c:legendPos val="b"/>
      <c:layout>
        <c:manualLayout>
          <c:xMode val="edge"/>
          <c:yMode val="edge"/>
          <c:x val="0.30065624873813851"/>
          <c:y val="0.74277485252993691"/>
          <c:w val="0.38285612759943466"/>
          <c:h val="6.4813309626619256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Graph2'!$V$10:$V$50</c:f>
              <c:numCache>
                <c:formatCode>#,##0</c:formatCode>
                <c:ptCount val="41"/>
                <c:pt idx="0">
                  <c:v>-155.60834302820149</c:v>
                </c:pt>
                <c:pt idx="1">
                  <c:v>-684.38918133056723</c:v>
                </c:pt>
                <c:pt idx="2">
                  <c:v>260.17933838875615</c:v>
                </c:pt>
                <c:pt idx="3">
                  <c:v>-270.78991552945809</c:v>
                </c:pt>
                <c:pt idx="4">
                  <c:v>-127.40993304346921</c:v>
                </c:pt>
                <c:pt idx="5">
                  <c:v>98.293306558916811</c:v>
                </c:pt>
                <c:pt idx="6">
                  <c:v>-547.50398299383232</c:v>
                </c:pt>
                <c:pt idx="7">
                  <c:v>806.14713213272626</c:v>
                </c:pt>
                <c:pt idx="8">
                  <c:v>288.56152890561498</c:v>
                </c:pt>
                <c:pt idx="9">
                  <c:v>1358.434948844515</c:v>
                </c:pt>
                <c:pt idx="10">
                  <c:v>-78.348029143235181</c:v>
                </c:pt>
                <c:pt idx="11">
                  <c:v>-293.52164390566759</c:v>
                </c:pt>
                <c:pt idx="12">
                  <c:v>1863.0294087966031</c:v>
                </c:pt>
                <c:pt idx="13">
                  <c:v>443.04168860893697</c:v>
                </c:pt>
                <c:pt idx="14">
                  <c:v>-817.50796786462888</c:v>
                </c:pt>
                <c:pt idx="15">
                  <c:v>1247.7391548718151</c:v>
                </c:pt>
                <c:pt idx="16">
                  <c:v>1381.0562842793297</c:v>
                </c:pt>
                <c:pt idx="17">
                  <c:v>-41.276363560609752</c:v>
                </c:pt>
                <c:pt idx="18">
                  <c:v>571.95388941906276</c:v>
                </c:pt>
                <c:pt idx="19">
                  <c:v>-346.62141722039087</c:v>
                </c:pt>
                <c:pt idx="20">
                  <c:v>1286.0687304429302</c:v>
                </c:pt>
                <c:pt idx="21">
                  <c:v>833.9518826205458</c:v>
                </c:pt>
                <c:pt idx="22">
                  <c:v>583.03806959991925</c:v>
                </c:pt>
                <c:pt idx="23">
                  <c:v>-295.85809498844901</c:v>
                </c:pt>
                <c:pt idx="24">
                  <c:v>-1523.6755552018294</c:v>
                </c:pt>
                <c:pt idx="25">
                  <c:v>-3920.8930428602907</c:v>
                </c:pt>
                <c:pt idx="26">
                  <c:v>4728.5160296552058</c:v>
                </c:pt>
                <c:pt idx="27">
                  <c:v>2028.5764603831922</c:v>
                </c:pt>
                <c:pt idx="28">
                  <c:v>1312.758249626233</c:v>
                </c:pt>
                <c:pt idx="29">
                  <c:v>1776.7708796974039</c:v>
                </c:pt>
                <c:pt idx="30">
                  <c:v>1998.246123400837</c:v>
                </c:pt>
                <c:pt idx="31">
                  <c:v>1942.1262797614327</c:v>
                </c:pt>
                <c:pt idx="32">
                  <c:v>684.16084626750671</c:v>
                </c:pt>
                <c:pt idx="33">
                  <c:v>192.82514981226996</c:v>
                </c:pt>
                <c:pt idx="34">
                  <c:v>-365.97598531094263</c:v>
                </c:pt>
                <c:pt idx="35">
                  <c:v>1113.8696617868554</c:v>
                </c:pt>
                <c:pt idx="36">
                  <c:v>434.25166970971623</c:v>
                </c:pt>
                <c:pt idx="37">
                  <c:v>211.01956805883674</c:v>
                </c:pt>
                <c:pt idx="38">
                  <c:v>137.99805792939151</c:v>
                </c:pt>
                <c:pt idx="39">
                  <c:v>-22.084197120653698</c:v>
                </c:pt>
                <c:pt idx="40">
                  <c:v>155.83652655646438</c:v>
                </c:pt>
              </c:numCache>
            </c:numRef>
          </c:val>
          <c:extLst>
            <c:ext xmlns:c16="http://schemas.microsoft.com/office/drawing/2014/chart" uri="{C3380CC4-5D6E-409C-BE32-E72D297353CC}">
              <c16:uniqueId val="{00000000-3615-431C-AD6D-21341B27C7B2}"/>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Graph2'!$W$10:$W$50</c:f>
              <c:numCache>
                <c:formatCode>#,##0</c:formatCode>
                <c:ptCount val="41"/>
                <c:pt idx="0">
                  <c:v>-483.64579068500007</c:v>
                </c:pt>
                <c:pt idx="1">
                  <c:v>96.801398108001194</c:v>
                </c:pt>
                <c:pt idx="2">
                  <c:v>-303.48347945200112</c:v>
                </c:pt>
                <c:pt idx="3">
                  <c:v>188.75982371800092</c:v>
                </c:pt>
                <c:pt idx="4">
                  <c:v>125.04295793999881</c:v>
                </c:pt>
                <c:pt idx="5">
                  <c:v>9.933547167001052</c:v>
                </c:pt>
                <c:pt idx="6">
                  <c:v>180.99658953699964</c:v>
                </c:pt>
                <c:pt idx="7">
                  <c:v>88.971512652999991</c:v>
                </c:pt>
                <c:pt idx="8">
                  <c:v>161.73844651999934</c:v>
                </c:pt>
                <c:pt idx="9">
                  <c:v>185.99717740500091</c:v>
                </c:pt>
                <c:pt idx="10">
                  <c:v>94.163259126999947</c:v>
                </c:pt>
                <c:pt idx="11">
                  <c:v>-19.769443866000074</c:v>
                </c:pt>
                <c:pt idx="12">
                  <c:v>501.9769459829995</c:v>
                </c:pt>
                <c:pt idx="13">
                  <c:v>314.20025121000072</c:v>
                </c:pt>
                <c:pt idx="14">
                  <c:v>326.12536133100002</c:v>
                </c:pt>
                <c:pt idx="15">
                  <c:v>10.389508192999529</c:v>
                </c:pt>
                <c:pt idx="16">
                  <c:v>45.323943507999502</c:v>
                </c:pt>
                <c:pt idx="17">
                  <c:v>-168.83353738999813</c:v>
                </c:pt>
                <c:pt idx="18">
                  <c:v>13.450902619998487</c:v>
                </c:pt>
                <c:pt idx="19">
                  <c:v>0.26434214300024905</c:v>
                </c:pt>
                <c:pt idx="20">
                  <c:v>213.29860178099989</c:v>
                </c:pt>
                <c:pt idx="21">
                  <c:v>102.11544125300043</c:v>
                </c:pt>
                <c:pt idx="22">
                  <c:v>-31.184674214000552</c:v>
                </c:pt>
                <c:pt idx="23">
                  <c:v>-10.20298564299992</c:v>
                </c:pt>
                <c:pt idx="24">
                  <c:v>-2264.5051584080002</c:v>
                </c:pt>
                <c:pt idx="25">
                  <c:v>1129.0942068900004</c:v>
                </c:pt>
                <c:pt idx="26">
                  <c:v>719.44235773200035</c:v>
                </c:pt>
                <c:pt idx="27">
                  <c:v>55.739835784998832</c:v>
                </c:pt>
                <c:pt idx="28">
                  <c:v>267.64367690400195</c:v>
                </c:pt>
                <c:pt idx="29">
                  <c:v>58.330685596999501</c:v>
                </c:pt>
                <c:pt idx="30">
                  <c:v>111.58548125999823</c:v>
                </c:pt>
                <c:pt idx="31">
                  <c:v>9.1796048750011323</c:v>
                </c:pt>
                <c:pt idx="32">
                  <c:v>-83.580335031000686</c:v>
                </c:pt>
                <c:pt idx="33">
                  <c:v>72.219067916999848</c:v>
                </c:pt>
                <c:pt idx="34">
                  <c:v>-171.56658107699968</c:v>
                </c:pt>
                <c:pt idx="35">
                  <c:v>-47.278250373999072</c:v>
                </c:pt>
                <c:pt idx="36">
                  <c:v>-439.30153739999969</c:v>
                </c:pt>
                <c:pt idx="37">
                  <c:v>-218.97920565000095</c:v>
                </c:pt>
                <c:pt idx="38">
                  <c:v>59.598146235999593</c:v>
                </c:pt>
                <c:pt idx="39">
                  <c:v>-25.471442089999073</c:v>
                </c:pt>
                <c:pt idx="40">
                  <c:v>173.33850147900012</c:v>
                </c:pt>
              </c:numCache>
            </c:numRef>
          </c:val>
          <c:extLst>
            <c:ext xmlns:c16="http://schemas.microsoft.com/office/drawing/2014/chart" uri="{C3380CC4-5D6E-409C-BE32-E72D297353CC}">
              <c16:uniqueId val="{00000001-3615-431C-AD6D-21341B27C7B2}"/>
            </c:ext>
          </c:extLst>
        </c:ser>
        <c:dLbls>
          <c:showLegendKey val="0"/>
          <c:showVal val="0"/>
          <c:showCatName val="0"/>
          <c:showSerName val="0"/>
          <c:showPercent val="0"/>
          <c:showBubbleSize val="0"/>
        </c:dLbls>
        <c:gapWidth val="150"/>
        <c:overlap val="100"/>
        <c:axId val="212256640"/>
        <c:axId val="212258176"/>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Graph2'!$U$10:$U$50</c:f>
              <c:numCache>
                <c:formatCode>#,##0</c:formatCode>
                <c:ptCount val="41"/>
                <c:pt idx="0">
                  <c:v>-639.25413371319883</c:v>
                </c:pt>
                <c:pt idx="1">
                  <c:v>-587.58778322255239</c:v>
                </c:pt>
                <c:pt idx="2">
                  <c:v>-43.304141063243151</c:v>
                </c:pt>
                <c:pt idx="3">
                  <c:v>-82.030091811466264</c:v>
                </c:pt>
                <c:pt idx="4">
                  <c:v>-2.3669751034758519</c:v>
                </c:pt>
                <c:pt idx="5">
                  <c:v>108.22685372593696</c:v>
                </c:pt>
                <c:pt idx="6">
                  <c:v>-366.50739345684997</c:v>
                </c:pt>
                <c:pt idx="7">
                  <c:v>895.11864478571806</c:v>
                </c:pt>
                <c:pt idx="8">
                  <c:v>450.29997542561614</c:v>
                </c:pt>
                <c:pt idx="9">
                  <c:v>1544.4321262495359</c:v>
                </c:pt>
                <c:pt idx="10">
                  <c:v>15.815229983767495</c:v>
                </c:pt>
                <c:pt idx="11">
                  <c:v>-313.29108777167858</c:v>
                </c:pt>
                <c:pt idx="12">
                  <c:v>2365.0063547796162</c:v>
                </c:pt>
                <c:pt idx="13">
                  <c:v>757.24193981892313</c:v>
                </c:pt>
                <c:pt idx="14">
                  <c:v>-491.38260653361795</c:v>
                </c:pt>
                <c:pt idx="15">
                  <c:v>1258.1286630647955</c:v>
                </c:pt>
                <c:pt idx="16">
                  <c:v>1426.3802277873328</c:v>
                </c:pt>
                <c:pt idx="17">
                  <c:v>-210.10990095059969</c:v>
                </c:pt>
                <c:pt idx="18">
                  <c:v>585.40479203904397</c:v>
                </c:pt>
                <c:pt idx="19">
                  <c:v>-346.35707507736515</c:v>
                </c:pt>
                <c:pt idx="20">
                  <c:v>1499.3673322239192</c:v>
                </c:pt>
                <c:pt idx="21">
                  <c:v>936.06732387354714</c:v>
                </c:pt>
                <c:pt idx="22">
                  <c:v>551.85339538592962</c:v>
                </c:pt>
                <c:pt idx="23">
                  <c:v>-306.06108063145075</c:v>
                </c:pt>
                <c:pt idx="24">
                  <c:v>-3788.1807136098505</c:v>
                </c:pt>
                <c:pt idx="25">
                  <c:v>-2791.7988359702867</c:v>
                </c:pt>
                <c:pt idx="26">
                  <c:v>5447.958387387218</c:v>
                </c:pt>
                <c:pt idx="27">
                  <c:v>2084.3162961681955</c:v>
                </c:pt>
                <c:pt idx="28">
                  <c:v>1580.4019265302341</c:v>
                </c:pt>
                <c:pt idx="29">
                  <c:v>1835.1015652944043</c:v>
                </c:pt>
                <c:pt idx="30">
                  <c:v>2109.8316046608379</c:v>
                </c:pt>
                <c:pt idx="31">
                  <c:v>1951.3058846364147</c:v>
                </c:pt>
                <c:pt idx="32">
                  <c:v>600.58051123650512</c:v>
                </c:pt>
                <c:pt idx="33">
                  <c:v>265.04421772927162</c:v>
                </c:pt>
                <c:pt idx="34">
                  <c:v>-537.54256638794322</c:v>
                </c:pt>
                <c:pt idx="35">
                  <c:v>1066.5914114128682</c:v>
                </c:pt>
                <c:pt idx="36">
                  <c:v>-5.0498676902789157</c:v>
                </c:pt>
                <c:pt idx="37">
                  <c:v>-7.9596375911787618</c:v>
                </c:pt>
                <c:pt idx="38">
                  <c:v>197.59620416539838</c:v>
                </c:pt>
                <c:pt idx="39">
                  <c:v>-47.555639210651862</c:v>
                </c:pt>
                <c:pt idx="40">
                  <c:v>329.17502803547541</c:v>
                </c:pt>
              </c:numCache>
            </c:numRef>
          </c:val>
          <c:smooth val="0"/>
          <c:extLst>
            <c:ext xmlns:c16="http://schemas.microsoft.com/office/drawing/2014/chart" uri="{C3380CC4-5D6E-409C-BE32-E72D297353CC}">
              <c16:uniqueId val="{00000002-3615-431C-AD6D-21341B27C7B2}"/>
            </c:ext>
          </c:extLst>
        </c:ser>
        <c:dLbls>
          <c:showLegendKey val="0"/>
          <c:showVal val="0"/>
          <c:showCatName val="0"/>
          <c:showSerName val="0"/>
          <c:showPercent val="0"/>
          <c:showBubbleSize val="0"/>
        </c:dLbls>
        <c:marker val="1"/>
        <c:smooth val="0"/>
        <c:axId val="212256640"/>
        <c:axId val="212258176"/>
      </c:lineChart>
      <c:catAx>
        <c:axId val="21225664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258176"/>
        <c:crosses val="autoZero"/>
        <c:auto val="0"/>
        <c:lblAlgn val="ctr"/>
        <c:lblOffset val="100"/>
        <c:tickLblSkip val="1"/>
        <c:tickMarkSkip val="1"/>
        <c:noMultiLvlLbl val="0"/>
      </c:catAx>
      <c:valAx>
        <c:axId val="212258176"/>
        <c:scaling>
          <c:orientation val="minMax"/>
          <c:max val="6000"/>
          <c:min val="-4000"/>
        </c:scaling>
        <c:delete val="0"/>
        <c:axPos val="l"/>
        <c:majorGridlines>
          <c:spPr>
            <a:ln>
              <a:prstDash val="sysDash"/>
            </a:ln>
          </c:spPr>
        </c:majorGridlines>
        <c:numFmt formatCode="[Red][&lt;0]\-&quot;&quot;0&quot;&quot;;[Blue][&gt;0]\+&quot;&quot;0&quot;&quot;;0" sourceLinked="0"/>
        <c:majorTickMark val="out"/>
        <c:minorTickMark val="none"/>
        <c:tickLblPos val="nextTo"/>
        <c:crossAx val="212256640"/>
        <c:crosses val="autoZero"/>
        <c:crossBetween val="between"/>
        <c:majorUnit val="1000"/>
      </c:valAx>
    </c:plotArea>
    <c:legend>
      <c:legendPos val="t"/>
      <c:layout>
        <c:manualLayout>
          <c:xMode val="edge"/>
          <c:yMode val="edge"/>
          <c:x val="0.21627906807801803"/>
          <c:y val="0.21335807050092764"/>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7958052898516E-2"/>
          <c:y val="0.24595686858608862"/>
          <c:w val="0.90516390406154157"/>
          <c:h val="0.46558558534083427"/>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D252-4C43-B7DE-C9EB5B4CD765}"/>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52-4C43-B7DE-C9EB5B4CD765}"/>
                </c:ext>
              </c:extLst>
            </c:dLbl>
            <c:dLbl>
              <c:idx val="2"/>
              <c:layout>
                <c:manualLayout>
                  <c:x val="3.8026223770279048E-3"/>
                  <c:y val="1.5326515942881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52-4C43-B7DE-C9EB5B4CD765}"/>
                </c:ext>
              </c:extLst>
            </c:dLbl>
            <c:dLbl>
              <c:idx val="3"/>
              <c:layout>
                <c:manualLayout>
                  <c:x val="1.7993704753625093E-3"/>
                  <c:y val="-1.80583757033277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52-4C43-B7DE-C9EB5B4CD765}"/>
                </c:ext>
              </c:extLst>
            </c:dLbl>
            <c:dLbl>
              <c:idx val="4"/>
              <c:layout>
                <c:manualLayout>
                  <c:x val="0"/>
                  <c:y val="3.35070096437855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52-4C43-B7DE-C9EB5B4CD765}"/>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graph4'!$DG$53:$DK$53</c:f>
              <c:numCache>
                <c:formatCode>#,##0</c:formatCode>
                <c:ptCount val="5"/>
                <c:pt idx="0">
                  <c:v>160</c:v>
                </c:pt>
                <c:pt idx="1">
                  <c:v>400</c:v>
                </c:pt>
                <c:pt idx="2">
                  <c:v>-190</c:v>
                </c:pt>
                <c:pt idx="3">
                  <c:v>80</c:v>
                </c:pt>
                <c:pt idx="4">
                  <c:v>-200</c:v>
                </c:pt>
              </c:numCache>
            </c:numRef>
          </c:val>
          <c:extLst>
            <c:ext xmlns:c16="http://schemas.microsoft.com/office/drawing/2014/chart" uri="{C3380CC4-5D6E-409C-BE32-E72D297353CC}">
              <c16:uniqueId val="{00000004-D252-4C43-B7DE-C9EB5B4CD765}"/>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D252-4C43-B7DE-C9EB5B4CD765}"/>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52-4C43-B7DE-C9EB5B4CD765}"/>
                </c:ext>
              </c:extLst>
            </c:dLbl>
            <c:dLbl>
              <c:idx val="1"/>
              <c:layout>
                <c:manualLayout>
                  <c:x val="-1.9143472012116062E-3"/>
                  <c:y val="-5.116073840082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52-4C43-B7DE-C9EB5B4CD765}"/>
                </c:ext>
              </c:extLst>
            </c:dLbl>
            <c:dLbl>
              <c:idx val="2"/>
              <c:layout>
                <c:manualLayout>
                  <c:x val="2.0031102189508E-3"/>
                  <c:y val="7.138480630506066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52-4C43-B7DE-C9EB5B4CD765}"/>
                </c:ext>
              </c:extLst>
            </c:dLbl>
            <c:dLbl>
              <c:idx val="3"/>
              <c:layout>
                <c:manualLayout>
                  <c:x val="1.8910391917057805E-3"/>
                  <c:y val="-4.2413607999813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52-4C43-B7DE-C9EB5B4CD765}"/>
                </c:ext>
              </c:extLst>
            </c:dLbl>
            <c:dLbl>
              <c:idx val="4"/>
              <c:layout>
                <c:manualLayout>
                  <c:x val="0"/>
                  <c:y val="-2.5460153464103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52-4C43-B7DE-C9EB5B4CD765}"/>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graph4'!$DM$53:$DQ$53</c:f>
              <c:numCache>
                <c:formatCode>#,##0</c:formatCode>
                <c:ptCount val="5"/>
                <c:pt idx="0">
                  <c:v>170</c:v>
                </c:pt>
                <c:pt idx="1">
                  <c:v>240</c:v>
                </c:pt>
                <c:pt idx="2">
                  <c:v>-80</c:v>
                </c:pt>
                <c:pt idx="3">
                  <c:v>150</c:v>
                </c:pt>
                <c:pt idx="4">
                  <c:v>-90</c:v>
                </c:pt>
              </c:numCache>
            </c:numRef>
          </c:val>
          <c:extLst>
            <c:ext xmlns:c16="http://schemas.microsoft.com/office/drawing/2014/chart" uri="{C3380CC4-5D6E-409C-BE32-E72D297353CC}">
              <c16:uniqueId val="{0000000A-D252-4C43-B7DE-C9EB5B4CD765}"/>
            </c:ext>
          </c:extLst>
        </c:ser>
        <c:ser>
          <c:idx val="2"/>
          <c:order val="2"/>
          <c:tx>
            <c:v>Total</c:v>
          </c:tx>
          <c:spPr>
            <a:noFill/>
          </c:spPr>
          <c:invertIfNegative val="0"/>
          <c:dLbls>
            <c:dLbl>
              <c:idx val="0"/>
              <c:layout>
                <c:manualLayout>
                  <c:x val="1.7509149869708576E-3"/>
                  <c:y val="3.26420464524603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52-4C43-B7DE-C9EB5B4CD765}"/>
                </c:ext>
              </c:extLst>
            </c:dLbl>
            <c:dLbl>
              <c:idx val="1"/>
              <c:layout>
                <c:manualLayout>
                  <c:x val="1.6846074765401102E-3"/>
                  <c:y val="9.4553042235145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52-4C43-B7DE-C9EB5B4CD765}"/>
                </c:ext>
              </c:extLst>
            </c:dLbl>
            <c:dLbl>
              <c:idx val="2"/>
              <c:layout>
                <c:manualLayout>
                  <c:x val="5.14421600153244E-3"/>
                  <c:y val="2.00846386167756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52-4C43-B7DE-C9EB5B4CD765}"/>
                </c:ext>
              </c:extLst>
            </c:dLbl>
            <c:dLbl>
              <c:idx val="3"/>
              <c:layout>
                <c:manualLayout>
                  <c:x val="-1.7581408054152267E-3"/>
                  <c:y val="2.48217796269931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252-4C43-B7DE-C9EB5B4CD765}"/>
                </c:ext>
              </c:extLst>
            </c:dLbl>
            <c:dLbl>
              <c:idx val="4"/>
              <c:layout>
                <c:manualLayout>
                  <c:x val="1.8451339921768473E-3"/>
                  <c:y val="1.9795846054940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252-4C43-B7DE-C9EB5B4CD765}"/>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graph4'!$DA$53:$DE$53</c:f>
              <c:numCache>
                <c:formatCode>#,##0</c:formatCode>
                <c:ptCount val="5"/>
                <c:pt idx="0">
                  <c:v>330</c:v>
                </c:pt>
                <c:pt idx="1">
                  <c:v>630</c:v>
                </c:pt>
                <c:pt idx="2">
                  <c:v>-270</c:v>
                </c:pt>
                <c:pt idx="3">
                  <c:v>230</c:v>
                </c:pt>
                <c:pt idx="4">
                  <c:v>-290</c:v>
                </c:pt>
              </c:numCache>
            </c:numRef>
          </c:val>
          <c:extLst>
            <c:ext xmlns:c16="http://schemas.microsoft.com/office/drawing/2014/chart" uri="{C3380CC4-5D6E-409C-BE32-E72D297353CC}">
              <c16:uniqueId val="{00000010-D252-4C43-B7DE-C9EB5B4CD765}"/>
            </c:ext>
          </c:extLst>
        </c:ser>
        <c:dLbls>
          <c:showLegendKey val="0"/>
          <c:showVal val="0"/>
          <c:showCatName val="0"/>
          <c:showSerName val="0"/>
          <c:showPercent val="0"/>
          <c:showBubbleSize val="0"/>
        </c:dLbls>
        <c:gapWidth val="150"/>
        <c:overlap val="100"/>
        <c:axId val="212311040"/>
        <c:axId val="212329216"/>
      </c:barChart>
      <c:catAx>
        <c:axId val="21231104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329216"/>
        <c:crosses val="autoZero"/>
        <c:auto val="1"/>
        <c:lblAlgn val="ctr"/>
        <c:lblOffset val="100"/>
        <c:noMultiLvlLbl val="0"/>
      </c:catAx>
      <c:valAx>
        <c:axId val="212329216"/>
        <c:scaling>
          <c:orientation val="minMax"/>
          <c:max val="800"/>
          <c:min val="-400"/>
        </c:scaling>
        <c:delete val="0"/>
        <c:axPos val="l"/>
        <c:majorGridlines>
          <c:spPr>
            <a:ln>
              <a:prstDash val="sysDot"/>
            </a:ln>
          </c:spPr>
        </c:majorGridlines>
        <c:numFmt formatCode="[Red][&lt;0]\-&quot;&quot;0&quot;&quot;;[Blue][&gt;0]\+&quot;&quot;0&quot;&quot;;0" sourceLinked="0"/>
        <c:majorTickMark val="out"/>
        <c:minorTickMark val="none"/>
        <c:tickLblPos val="nextTo"/>
        <c:crossAx val="212311040"/>
        <c:crosses val="autoZero"/>
        <c:crossBetween val="between"/>
        <c:majorUnit val="200"/>
      </c:valAx>
    </c:plotArea>
    <c:legend>
      <c:legendPos val="r"/>
      <c:legendEntry>
        <c:idx val="0"/>
        <c:delete val="1"/>
      </c:legendEntry>
      <c:layout>
        <c:manualLayout>
          <c:xMode val="edge"/>
          <c:yMode val="edge"/>
          <c:x val="0.29484852984348031"/>
          <c:y val="0.16900871540589266"/>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415E-2"/>
          <c:y val="0.27208624345685839"/>
          <c:w val="0.83764367816093055"/>
          <c:h val="0.49287174439733517"/>
        </c:manualLayout>
      </c:layout>
      <c:lineChart>
        <c:grouping val="standard"/>
        <c:varyColors val="0"/>
        <c:ser>
          <c:idx val="0"/>
          <c:order val="0"/>
          <c:tx>
            <c:strRef>
              <c:f>'Données graph 1 et 3'!$AS$8:$AS$9</c:f>
              <c:strCache>
                <c:ptCount val="2"/>
                <c:pt idx="0">
                  <c:v>Construction </c:v>
                </c:pt>
              </c:strCache>
            </c:strRef>
          </c:tx>
          <c:spPr>
            <a:ln w="28575">
              <a:solidFill>
                <a:srgbClr val="00B05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3'!$AS$10:$AS$50</c:f>
              <c:numCache>
                <c:formatCode>#\ ##0.0</c:formatCode>
                <c:ptCount val="41"/>
                <c:pt idx="0">
                  <c:v>100</c:v>
                </c:pt>
                <c:pt idx="1">
                  <c:v>98.310435263534416</c:v>
                </c:pt>
                <c:pt idx="2">
                  <c:v>96.139129552526214</c:v>
                </c:pt>
                <c:pt idx="3">
                  <c:v>94.909738366399949</c:v>
                </c:pt>
                <c:pt idx="4">
                  <c:v>93.139335457983563</c:v>
                </c:pt>
                <c:pt idx="5">
                  <c:v>92.439452300872205</c:v>
                </c:pt>
                <c:pt idx="6">
                  <c:v>92.525324993558996</c:v>
                </c:pt>
                <c:pt idx="7">
                  <c:v>92.768878829424068</c:v>
                </c:pt>
                <c:pt idx="8">
                  <c:v>93.456392831767801</c:v>
                </c:pt>
                <c:pt idx="9">
                  <c:v>94.255757847985123</c:v>
                </c:pt>
                <c:pt idx="10">
                  <c:v>94.731633782270549</c:v>
                </c:pt>
                <c:pt idx="11">
                  <c:v>94.884186724048121</c:v>
                </c:pt>
                <c:pt idx="12">
                  <c:v>96.054270612473644</c:v>
                </c:pt>
                <c:pt idx="13">
                  <c:v>97.710080670261291</c:v>
                </c:pt>
                <c:pt idx="14">
                  <c:v>99.197722243664657</c:v>
                </c:pt>
                <c:pt idx="15">
                  <c:v>98.817184170641809</c:v>
                </c:pt>
                <c:pt idx="16">
                  <c:v>101.25992484202024</c:v>
                </c:pt>
                <c:pt idx="17">
                  <c:v>100.71075376098304</c:v>
                </c:pt>
                <c:pt idx="18">
                  <c:v>101.67429878475713</c:v>
                </c:pt>
                <c:pt idx="19">
                  <c:v>102.69725327387059</c:v>
                </c:pt>
                <c:pt idx="20">
                  <c:v>103.91328671934403</c:v>
                </c:pt>
                <c:pt idx="21">
                  <c:v>104.95205541071482</c:v>
                </c:pt>
                <c:pt idx="22">
                  <c:v>106.09746407769825</c:v>
                </c:pt>
                <c:pt idx="23">
                  <c:v>106.59299033282788</c:v>
                </c:pt>
                <c:pt idx="24">
                  <c:v>99.864925913331348</c:v>
                </c:pt>
                <c:pt idx="25">
                  <c:v>103.61702262600771</c:v>
                </c:pt>
                <c:pt idx="26">
                  <c:v>106.63574430358543</c:v>
                </c:pt>
                <c:pt idx="27">
                  <c:v>108.17438806159554</c:v>
                </c:pt>
                <c:pt idx="28">
                  <c:v>109.75808651361649</c:v>
                </c:pt>
                <c:pt idx="29">
                  <c:v>110.92961913539609</c:v>
                </c:pt>
                <c:pt idx="30">
                  <c:v>111.71388246307876</c:v>
                </c:pt>
                <c:pt idx="31">
                  <c:v>111.88965890980668</c:v>
                </c:pt>
                <c:pt idx="32">
                  <c:v>111.2212042365408</c:v>
                </c:pt>
                <c:pt idx="33">
                  <c:v>111.29254194859182</c:v>
                </c:pt>
                <c:pt idx="34">
                  <c:v>110.65079519227392</c:v>
                </c:pt>
                <c:pt idx="35">
                  <c:v>110.06800746156441</c:v>
                </c:pt>
                <c:pt idx="36">
                  <c:v>110.42067705703455</c:v>
                </c:pt>
                <c:pt idx="37">
                  <c:v>109.16342142151983</c:v>
                </c:pt>
                <c:pt idx="38">
                  <c:v>108.63958093418016</c:v>
                </c:pt>
                <c:pt idx="39">
                  <c:v>107.86556771459625</c:v>
                </c:pt>
                <c:pt idx="40">
                  <c:v>105.67020295700014</c:v>
                </c:pt>
              </c:numCache>
            </c:numRef>
          </c:val>
          <c:smooth val="0"/>
          <c:extLst>
            <c:ext xmlns:c16="http://schemas.microsoft.com/office/drawing/2014/chart" uri="{C3380CC4-5D6E-409C-BE32-E72D297353CC}">
              <c16:uniqueId val="{00000000-F5DD-45C9-A01B-269961F77A7C}"/>
            </c:ext>
          </c:extLst>
        </c:ser>
        <c:ser>
          <c:idx val="1"/>
          <c:order val="1"/>
          <c:tx>
            <c:strRef>
              <c:f>'Données graph 1 et 3'!$AR$8:$AR$9</c:f>
              <c:strCache>
                <c:ptCount val="2"/>
                <c:pt idx="0">
                  <c:v>Industrie </c:v>
                </c:pt>
              </c:strCache>
            </c:strRef>
          </c:tx>
          <c:spPr>
            <a:ln w="28575">
              <a:solidFill>
                <a:srgbClr val="0070C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3'!$AR$10:$AR$50</c:f>
              <c:numCache>
                <c:formatCode>#\ ##0.0</c:formatCode>
                <c:ptCount val="41"/>
                <c:pt idx="0">
                  <c:v>100</c:v>
                </c:pt>
                <c:pt idx="1">
                  <c:v>100.18641382877023</c:v>
                </c:pt>
                <c:pt idx="2">
                  <c:v>99.64204187853754</c:v>
                </c:pt>
                <c:pt idx="3">
                  <c:v>99.27815262937591</c:v>
                </c:pt>
                <c:pt idx="4">
                  <c:v>100.07572593122842</c:v>
                </c:pt>
                <c:pt idx="5">
                  <c:v>99.672844840804402</c:v>
                </c:pt>
                <c:pt idx="6">
                  <c:v>99.181200218210762</c:v>
                </c:pt>
                <c:pt idx="7">
                  <c:v>98.606311259970269</c:v>
                </c:pt>
                <c:pt idx="8">
                  <c:v>97.327316168966306</c:v>
                </c:pt>
                <c:pt idx="9">
                  <c:v>98.033535596586063</c:v>
                </c:pt>
                <c:pt idx="10">
                  <c:v>97.690748964427257</c:v>
                </c:pt>
                <c:pt idx="11">
                  <c:v>97.295269796425686</c:v>
                </c:pt>
                <c:pt idx="12">
                  <c:v>97.286618762974058</c:v>
                </c:pt>
                <c:pt idx="13">
                  <c:v>97.818272289852388</c:v>
                </c:pt>
                <c:pt idx="14">
                  <c:v>98.174682152392592</c:v>
                </c:pt>
                <c:pt idx="15">
                  <c:v>99.587436725000956</c:v>
                </c:pt>
                <c:pt idx="16">
                  <c:v>100.39819652071675</c:v>
                </c:pt>
                <c:pt idx="17">
                  <c:v>100.08960093513683</c:v>
                </c:pt>
                <c:pt idx="18">
                  <c:v>100.25388051813837</c:v>
                </c:pt>
                <c:pt idx="19">
                  <c:v>100.22198184457567</c:v>
                </c:pt>
                <c:pt idx="20">
                  <c:v>101.60403498825077</c:v>
                </c:pt>
                <c:pt idx="21">
                  <c:v>100.7825150051741</c:v>
                </c:pt>
                <c:pt idx="22">
                  <c:v>99.97465225478733</c:v>
                </c:pt>
                <c:pt idx="23">
                  <c:v>100.76407157976939</c:v>
                </c:pt>
                <c:pt idx="24">
                  <c:v>97.723509895285531</c:v>
                </c:pt>
                <c:pt idx="25">
                  <c:v>98.740319659519571</c:v>
                </c:pt>
                <c:pt idx="26">
                  <c:v>101.37821299795944</c:v>
                </c:pt>
                <c:pt idx="27">
                  <c:v>101.38100733291444</c:v>
                </c:pt>
                <c:pt idx="28">
                  <c:v>102.26451594725449</c:v>
                </c:pt>
                <c:pt idx="29">
                  <c:v>101.9552579273509</c:v>
                </c:pt>
                <c:pt idx="30">
                  <c:v>102.85832984347114</c:v>
                </c:pt>
                <c:pt idx="31">
                  <c:v>104.70265326730626</c:v>
                </c:pt>
                <c:pt idx="32">
                  <c:v>104.97045567610223</c:v>
                </c:pt>
                <c:pt idx="33">
                  <c:v>105.60069032998038</c:v>
                </c:pt>
                <c:pt idx="34">
                  <c:v>106.26132669747454</c:v>
                </c:pt>
                <c:pt idx="35">
                  <c:v>106.03845778050847</c:v>
                </c:pt>
                <c:pt idx="36">
                  <c:v>106.34365352791582</c:v>
                </c:pt>
                <c:pt idx="37">
                  <c:v>106.00376045338547</c:v>
                </c:pt>
                <c:pt idx="38">
                  <c:v>106.31678268444126</c:v>
                </c:pt>
                <c:pt idx="39">
                  <c:v>106.03376118975572</c:v>
                </c:pt>
                <c:pt idx="40">
                  <c:v>107.08909636316591</c:v>
                </c:pt>
              </c:numCache>
            </c:numRef>
          </c:val>
          <c:smooth val="0"/>
          <c:extLst>
            <c:ext xmlns:c16="http://schemas.microsoft.com/office/drawing/2014/chart" uri="{C3380CC4-5D6E-409C-BE32-E72D297353CC}">
              <c16:uniqueId val="{00000001-F5DD-45C9-A01B-269961F77A7C}"/>
            </c:ext>
          </c:extLst>
        </c:ser>
        <c:ser>
          <c:idx val="2"/>
          <c:order val="2"/>
          <c:tx>
            <c:strRef>
              <c:f>'Données graph 1 et 3'!$AT$8:$AT$9</c:f>
              <c:strCache>
                <c:ptCount val="2"/>
                <c:pt idx="0">
                  <c:v>Tertiaire marchand </c:v>
                </c:pt>
              </c:strCache>
            </c:strRef>
          </c:tx>
          <c:spPr>
            <a:ln w="28575">
              <a:solidFill>
                <a:srgbClr val="FF0000"/>
              </a:solidFill>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3'!$AT$10:$AT$50</c:f>
              <c:numCache>
                <c:formatCode>#\ ##0.0</c:formatCode>
                <c:ptCount val="41"/>
                <c:pt idx="0">
                  <c:v>100</c:v>
                </c:pt>
                <c:pt idx="1">
                  <c:v>100.04024537293506</c:v>
                </c:pt>
                <c:pt idx="2">
                  <c:v>99.452336940717402</c:v>
                </c:pt>
                <c:pt idx="3">
                  <c:v>99.488645780319601</c:v>
                </c:pt>
                <c:pt idx="4">
                  <c:v>99.628233086147588</c:v>
                </c:pt>
                <c:pt idx="5">
                  <c:v>99.953737772098393</c:v>
                </c:pt>
                <c:pt idx="6">
                  <c:v>100.11070048483239</c:v>
                </c:pt>
                <c:pt idx="7">
                  <c:v>100.00216908560911</c:v>
                </c:pt>
                <c:pt idx="8">
                  <c:v>100.55156948076758</c:v>
                </c:pt>
                <c:pt idx="9">
                  <c:v>101.44370215558807</c:v>
                </c:pt>
                <c:pt idx="10">
                  <c:v>101.69422925654601</c:v>
                </c:pt>
                <c:pt idx="11">
                  <c:v>102.06067893716786</c:v>
                </c:pt>
                <c:pt idx="12">
                  <c:v>103.23640051828779</c:v>
                </c:pt>
                <c:pt idx="13">
                  <c:v>104.1830726344694</c:v>
                </c:pt>
                <c:pt idx="14">
                  <c:v>103.92632689514639</c:v>
                </c:pt>
                <c:pt idx="15">
                  <c:v>104.90953887887953</c:v>
                </c:pt>
                <c:pt idx="16">
                  <c:v>105.85359720037874</c:v>
                </c:pt>
                <c:pt idx="17">
                  <c:v>105.78151849653406</c:v>
                </c:pt>
                <c:pt idx="18">
                  <c:v>105.93925762656782</c:v>
                </c:pt>
                <c:pt idx="19">
                  <c:v>105.4415088439806</c:v>
                </c:pt>
                <c:pt idx="20">
                  <c:v>106.81550310975334</c:v>
                </c:pt>
                <c:pt idx="21">
                  <c:v>107.17951331875015</c:v>
                </c:pt>
                <c:pt idx="22">
                  <c:v>106.70217688389381</c:v>
                </c:pt>
                <c:pt idx="23">
                  <c:v>107.46660067741587</c:v>
                </c:pt>
                <c:pt idx="24">
                  <c:v>104.91939998661974</c:v>
                </c:pt>
                <c:pt idx="25">
                  <c:v>102.32880467260541</c:v>
                </c:pt>
                <c:pt idx="26">
                  <c:v>106.11153280422556</c:v>
                </c:pt>
                <c:pt idx="27">
                  <c:v>106.66081298671864</c:v>
                </c:pt>
                <c:pt idx="28">
                  <c:v>107.9409673096043</c:v>
                </c:pt>
                <c:pt idx="29">
                  <c:v>109.64230908677646</c:v>
                </c:pt>
                <c:pt idx="30">
                  <c:v>111.48612281515523</c:v>
                </c:pt>
                <c:pt idx="31">
                  <c:v>112.74168874968382</c:v>
                </c:pt>
                <c:pt idx="32">
                  <c:v>113.06962083051945</c:v>
                </c:pt>
                <c:pt idx="33">
                  <c:v>113.57660477731683</c:v>
                </c:pt>
                <c:pt idx="34">
                  <c:v>114.12417468327432</c:v>
                </c:pt>
                <c:pt idx="35">
                  <c:v>114.39482152413352</c:v>
                </c:pt>
                <c:pt idx="36">
                  <c:v>114.12632414441187</c:v>
                </c:pt>
                <c:pt idx="37">
                  <c:v>114.68612720489615</c:v>
                </c:pt>
                <c:pt idx="38">
                  <c:v>114.71945419085318</c:v>
                </c:pt>
                <c:pt idx="39">
                  <c:v>114.19342447983216</c:v>
                </c:pt>
                <c:pt idx="40">
                  <c:v>114.9069403490785</c:v>
                </c:pt>
              </c:numCache>
            </c:numRef>
          </c:val>
          <c:smooth val="0"/>
          <c:extLst>
            <c:ext xmlns:c16="http://schemas.microsoft.com/office/drawing/2014/chart" uri="{C3380CC4-5D6E-409C-BE32-E72D297353CC}">
              <c16:uniqueId val="{00000002-F5DD-45C9-A01B-269961F77A7C}"/>
            </c:ext>
          </c:extLst>
        </c:ser>
        <c:ser>
          <c:idx val="3"/>
          <c:order val="3"/>
          <c:tx>
            <c:strRef>
              <c:f>'Données graph 1 et 3'!$AU$8:$AU$9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3'!$AU$10:$AU$50</c:f>
              <c:numCache>
                <c:formatCode>#\ ##0.0</c:formatCode>
                <c:ptCount val="41"/>
                <c:pt idx="0">
                  <c:v>100</c:v>
                </c:pt>
                <c:pt idx="1">
                  <c:v>99.325115465182137</c:v>
                </c:pt>
                <c:pt idx="2">
                  <c:v>99.944233596334158</c:v>
                </c:pt>
                <c:pt idx="3">
                  <c:v>100.53450221244735</c:v>
                </c:pt>
                <c:pt idx="4">
                  <c:v>100.01458233672183</c:v>
                </c:pt>
                <c:pt idx="5">
                  <c:v>100.39447896743037</c:v>
                </c:pt>
                <c:pt idx="6">
                  <c:v>100.45871251281564</c:v>
                </c:pt>
                <c:pt idx="7">
                  <c:v>101.20878178148038</c:v>
                </c:pt>
                <c:pt idx="8">
                  <c:v>101.45301166379706</c:v>
                </c:pt>
                <c:pt idx="9">
                  <c:v>101.60739369086278</c:v>
                </c:pt>
                <c:pt idx="10">
                  <c:v>101.7891311446179</c:v>
                </c:pt>
                <c:pt idx="11">
                  <c:v>101.47452868657503</c:v>
                </c:pt>
                <c:pt idx="12">
                  <c:v>102.29533668596673</c:v>
                </c:pt>
                <c:pt idx="13">
                  <c:v>102.4084360606853</c:v>
                </c:pt>
                <c:pt idx="14">
                  <c:v>101.75483476219628</c:v>
                </c:pt>
                <c:pt idx="15">
                  <c:v>101.09569907646159</c:v>
                </c:pt>
                <c:pt idx="16">
                  <c:v>100.89027506564425</c:v>
                </c:pt>
                <c:pt idx="17">
                  <c:v>100.42402376552377</c:v>
                </c:pt>
                <c:pt idx="18">
                  <c:v>100.45712297056548</c:v>
                </c:pt>
                <c:pt idx="19">
                  <c:v>100.85033006923389</c:v>
                </c:pt>
                <c:pt idx="20">
                  <c:v>100.81338518634749</c:v>
                </c:pt>
                <c:pt idx="21">
                  <c:v>101.1104279146922</c:v>
                </c:pt>
                <c:pt idx="22">
                  <c:v>101.28123251220104</c:v>
                </c:pt>
                <c:pt idx="23">
                  <c:v>100.94353590394559</c:v>
                </c:pt>
                <c:pt idx="24">
                  <c:v>101.19306474644839</c:v>
                </c:pt>
                <c:pt idx="25">
                  <c:v>99.950385766361933</c:v>
                </c:pt>
                <c:pt idx="26">
                  <c:v>101.94158060943361</c:v>
                </c:pt>
                <c:pt idx="27">
                  <c:v>102.79304990682114</c:v>
                </c:pt>
                <c:pt idx="28">
                  <c:v>103.30522057770001</c:v>
                </c:pt>
                <c:pt idx="29">
                  <c:v>103.80116314936774</c:v>
                </c:pt>
                <c:pt idx="30">
                  <c:v>103.67704777692272</c:v>
                </c:pt>
                <c:pt idx="31">
                  <c:v>104.0745046701476</c:v>
                </c:pt>
                <c:pt idx="32">
                  <c:v>104.57087591414876</c:v>
                </c:pt>
                <c:pt idx="33">
                  <c:v>103.79046739672231</c:v>
                </c:pt>
                <c:pt idx="34">
                  <c:v>103.42935231394108</c:v>
                </c:pt>
                <c:pt idx="35">
                  <c:v>103.97504912384288</c:v>
                </c:pt>
                <c:pt idx="36">
                  <c:v>103.79367323823918</c:v>
                </c:pt>
                <c:pt idx="37">
                  <c:v>104.08745908204473</c:v>
                </c:pt>
                <c:pt idx="38">
                  <c:v>104.49462029777747</c:v>
                </c:pt>
                <c:pt idx="39">
                  <c:v>105.12439011664736</c:v>
                </c:pt>
                <c:pt idx="40">
                  <c:v>104.70374565639793</c:v>
                </c:pt>
              </c:numCache>
            </c:numRef>
          </c:val>
          <c:smooth val="0"/>
          <c:extLst>
            <c:ext xmlns:c16="http://schemas.microsoft.com/office/drawing/2014/chart" uri="{C3380CC4-5D6E-409C-BE32-E72D297353CC}">
              <c16:uniqueId val="{00000003-F5DD-45C9-A01B-269961F77A7C}"/>
            </c:ext>
          </c:extLst>
        </c:ser>
        <c:dLbls>
          <c:showLegendKey val="0"/>
          <c:showVal val="0"/>
          <c:showCatName val="0"/>
          <c:showSerName val="0"/>
          <c:showPercent val="0"/>
          <c:showBubbleSize val="0"/>
        </c:dLbls>
        <c:smooth val="0"/>
        <c:axId val="212177664"/>
        <c:axId val="212179200"/>
      </c:lineChart>
      <c:catAx>
        <c:axId val="2121776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179200"/>
        <c:crossesAt val="100"/>
        <c:auto val="0"/>
        <c:lblAlgn val="ctr"/>
        <c:lblOffset val="100"/>
        <c:tickLblSkip val="1"/>
        <c:tickMarkSkip val="1"/>
        <c:noMultiLvlLbl val="0"/>
      </c:catAx>
      <c:valAx>
        <c:axId val="212179200"/>
        <c:scaling>
          <c:orientation val="minMax"/>
          <c:max val="116"/>
          <c:min val="90"/>
        </c:scaling>
        <c:delete val="0"/>
        <c:axPos val="l"/>
        <c:majorGridlines>
          <c:spPr>
            <a:ln>
              <a:prstDash val="sysDash"/>
            </a:ln>
          </c:spPr>
        </c:majorGridlines>
        <c:numFmt formatCode="#,##0" sourceLinked="0"/>
        <c:majorTickMark val="out"/>
        <c:minorTickMark val="none"/>
        <c:tickLblPos val="nextTo"/>
        <c:crossAx val="21217766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Vaucluse</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18700457004807933"/>
          <c:y val="2.045986264496490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GRAPHIQUE_stocks_bénéf'!$BQ$2</c:f>
              <c:strCache>
                <c:ptCount val="1"/>
                <c:pt idx="0">
                  <c:v>CUI-CAE / PEC</c:v>
                </c:pt>
              </c:strCache>
            </c:strRef>
          </c:tx>
          <c:spPr>
            <a:solidFill>
              <a:srgbClr val="1F497D">
                <a:lumMod val="20000"/>
                <a:lumOff val="80000"/>
                <a:alpha val="70000"/>
              </a:srgbClr>
            </a:solidFill>
            <a:ln w="28575">
              <a:noFill/>
              <a:prstDash val="solid"/>
            </a:ln>
          </c:spPr>
          <c:cat>
            <c:multiLvlStrRef>
              <c:f>'Données GRAPHIQUE_stocks_bénéf'!$BO$3:$BP$59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GRAPHIQUE_stocks_bénéf'!$BQ$3:$BQ$59</c:f>
              <c:numCache>
                <c:formatCode>#,##0</c:formatCode>
                <c:ptCount val="57"/>
                <c:pt idx="0">
                  <c:v>1268</c:v>
                </c:pt>
                <c:pt idx="1">
                  <c:v>2383</c:v>
                </c:pt>
                <c:pt idx="2">
                  <c:v>2491</c:v>
                </c:pt>
                <c:pt idx="3">
                  <c:v>2284</c:v>
                </c:pt>
                <c:pt idx="4">
                  <c:v>2154</c:v>
                </c:pt>
                <c:pt idx="5">
                  <c:v>1764</c:v>
                </c:pt>
                <c:pt idx="6">
                  <c:v>1744</c:v>
                </c:pt>
                <c:pt idx="7">
                  <c:v>2049</c:v>
                </c:pt>
                <c:pt idx="8">
                  <c:v>2326</c:v>
                </c:pt>
                <c:pt idx="9">
                  <c:v>2519</c:v>
                </c:pt>
                <c:pt idx="10">
                  <c:v>2324</c:v>
                </c:pt>
                <c:pt idx="11">
                  <c:v>2159</c:v>
                </c:pt>
                <c:pt idx="12">
                  <c:v>2023</c:v>
                </c:pt>
                <c:pt idx="13">
                  <c:v>1978</c:v>
                </c:pt>
                <c:pt idx="14">
                  <c:v>1854</c:v>
                </c:pt>
                <c:pt idx="15">
                  <c:v>2213</c:v>
                </c:pt>
                <c:pt idx="16">
                  <c:v>2279</c:v>
                </c:pt>
                <c:pt idx="17">
                  <c:v>2388</c:v>
                </c:pt>
                <c:pt idx="18">
                  <c:v>2119</c:v>
                </c:pt>
                <c:pt idx="19">
                  <c:v>1926</c:v>
                </c:pt>
                <c:pt idx="20">
                  <c:v>2047</c:v>
                </c:pt>
                <c:pt idx="21">
                  <c:v>2109</c:v>
                </c:pt>
                <c:pt idx="22">
                  <c:v>2077</c:v>
                </c:pt>
                <c:pt idx="23">
                  <c:v>2198</c:v>
                </c:pt>
                <c:pt idx="24">
                  <c:v>2356</c:v>
                </c:pt>
                <c:pt idx="25">
                  <c:v>2423</c:v>
                </c:pt>
                <c:pt idx="26">
                  <c:v>2438</c:v>
                </c:pt>
                <c:pt idx="27">
                  <c:v>2417</c:v>
                </c:pt>
                <c:pt idx="28">
                  <c:v>2500</c:v>
                </c:pt>
                <c:pt idx="29">
                  <c:v>2379</c:v>
                </c:pt>
                <c:pt idx="30">
                  <c:v>1670</c:v>
                </c:pt>
                <c:pt idx="31">
                  <c:v>1192</c:v>
                </c:pt>
                <c:pt idx="32">
                  <c:v>868</c:v>
                </c:pt>
                <c:pt idx="33">
                  <c:v>731</c:v>
                </c:pt>
                <c:pt idx="34">
                  <c:v>881</c:v>
                </c:pt>
                <c:pt idx="35">
                  <c:v>979</c:v>
                </c:pt>
                <c:pt idx="36">
                  <c:v>1067</c:v>
                </c:pt>
                <c:pt idx="37">
                  <c:v>1174</c:v>
                </c:pt>
                <c:pt idx="38">
                  <c:v>1164</c:v>
                </c:pt>
                <c:pt idx="39">
                  <c:v>1103</c:v>
                </c:pt>
                <c:pt idx="40">
                  <c:v>1040</c:v>
                </c:pt>
                <c:pt idx="41">
                  <c:v>869</c:v>
                </c:pt>
                <c:pt idx="42">
                  <c:v>870</c:v>
                </c:pt>
                <c:pt idx="43">
                  <c:v>872</c:v>
                </c:pt>
                <c:pt idx="44">
                  <c:v>887</c:v>
                </c:pt>
                <c:pt idx="45">
                  <c:v>891</c:v>
                </c:pt>
                <c:pt idx="46">
                  <c:v>857</c:v>
                </c:pt>
                <c:pt idx="47">
                  <c:v>863</c:v>
                </c:pt>
                <c:pt idx="48">
                  <c:v>879</c:v>
                </c:pt>
                <c:pt idx="49">
                  <c:v>844</c:v>
                </c:pt>
                <c:pt idx="50">
                  <c:v>715</c:v>
                </c:pt>
                <c:pt idx="51">
                  <c:v>501</c:v>
                </c:pt>
                <c:pt idx="52">
                  <c:v>461</c:v>
                </c:pt>
                <c:pt idx="53">
                  <c:v>468</c:v>
                </c:pt>
                <c:pt idx="54">
                  <c:v>452</c:v>
                </c:pt>
                <c:pt idx="55">
                  <c:v>484</c:v>
                </c:pt>
                <c:pt idx="56">
                  <c:v>481</c:v>
                </c:pt>
              </c:numCache>
            </c:numRef>
          </c:val>
          <c:extLst>
            <c:ext xmlns:c16="http://schemas.microsoft.com/office/drawing/2014/chart" uri="{C3380CC4-5D6E-409C-BE32-E72D297353CC}">
              <c16:uniqueId val="{00000000-53D3-4434-B146-E924EDD63C1C}"/>
            </c:ext>
          </c:extLst>
        </c:ser>
        <c:ser>
          <c:idx val="3"/>
          <c:order val="1"/>
          <c:tx>
            <c:strRef>
              <c:f>'Données GRAPHIQUE_stocks_bénéf'!$BT$2</c:f>
              <c:strCache>
                <c:ptCount val="1"/>
                <c:pt idx="0">
                  <c:v>CUI-CIE</c:v>
                </c:pt>
              </c:strCache>
            </c:strRef>
          </c:tx>
          <c:spPr>
            <a:solidFill>
              <a:srgbClr val="1F497D">
                <a:alpha val="80000"/>
              </a:srgbClr>
            </a:solidFill>
            <a:ln w="25400">
              <a:noFill/>
            </a:ln>
          </c:spPr>
          <c:cat>
            <c:multiLvlStrRef>
              <c:f>'Données GRAPHIQUE_stocks_bénéf'!$BO$3:$BP$59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GRAPHIQUE_stocks_bénéf'!$BT$3:$BT$59</c:f>
              <c:numCache>
                <c:formatCode>#,##0</c:formatCode>
                <c:ptCount val="57"/>
                <c:pt idx="0">
                  <c:v>414</c:v>
                </c:pt>
                <c:pt idx="1">
                  <c:v>841</c:v>
                </c:pt>
                <c:pt idx="2">
                  <c:v>736</c:v>
                </c:pt>
                <c:pt idx="3">
                  <c:v>698</c:v>
                </c:pt>
                <c:pt idx="4">
                  <c:v>498</c:v>
                </c:pt>
                <c:pt idx="5">
                  <c:v>231</c:v>
                </c:pt>
                <c:pt idx="6">
                  <c:v>180</c:v>
                </c:pt>
                <c:pt idx="7">
                  <c:v>253</c:v>
                </c:pt>
                <c:pt idx="8">
                  <c:v>352</c:v>
                </c:pt>
                <c:pt idx="9">
                  <c:v>247</c:v>
                </c:pt>
                <c:pt idx="10">
                  <c:v>154</c:v>
                </c:pt>
                <c:pt idx="11">
                  <c:v>161</c:v>
                </c:pt>
                <c:pt idx="12">
                  <c:v>196</c:v>
                </c:pt>
                <c:pt idx="13">
                  <c:v>195</c:v>
                </c:pt>
                <c:pt idx="14">
                  <c:v>153</c:v>
                </c:pt>
                <c:pt idx="15">
                  <c:v>183</c:v>
                </c:pt>
                <c:pt idx="16">
                  <c:v>255</c:v>
                </c:pt>
                <c:pt idx="17">
                  <c:v>233</c:v>
                </c:pt>
                <c:pt idx="18">
                  <c:v>204</c:v>
                </c:pt>
                <c:pt idx="19">
                  <c:v>204</c:v>
                </c:pt>
                <c:pt idx="20">
                  <c:v>234</c:v>
                </c:pt>
                <c:pt idx="21">
                  <c:v>326</c:v>
                </c:pt>
                <c:pt idx="22">
                  <c:v>415</c:v>
                </c:pt>
                <c:pt idx="23">
                  <c:v>484</c:v>
                </c:pt>
                <c:pt idx="24">
                  <c:v>641</c:v>
                </c:pt>
                <c:pt idx="25">
                  <c:v>603</c:v>
                </c:pt>
                <c:pt idx="26">
                  <c:v>388</c:v>
                </c:pt>
                <c:pt idx="27">
                  <c:v>271</c:v>
                </c:pt>
                <c:pt idx="28">
                  <c:v>203</c:v>
                </c:pt>
                <c:pt idx="29">
                  <c:v>207</c:v>
                </c:pt>
                <c:pt idx="30">
                  <c:v>174</c:v>
                </c:pt>
                <c:pt idx="31">
                  <c:v>113</c:v>
                </c:pt>
                <c:pt idx="32">
                  <c:v>57</c:v>
                </c:pt>
                <c:pt idx="33">
                  <c:v>3</c:v>
                </c:pt>
                <c:pt idx="34">
                  <c:v>0</c:v>
                </c:pt>
                <c:pt idx="35">
                  <c:v>0</c:v>
                </c:pt>
                <c:pt idx="36">
                  <c:v>0</c:v>
                </c:pt>
                <c:pt idx="37">
                  <c:v>0</c:v>
                </c:pt>
                <c:pt idx="38">
                  <c:v>0</c:v>
                </c:pt>
                <c:pt idx="39">
                  <c:v>0</c:v>
                </c:pt>
                <c:pt idx="40">
                  <c:v>0</c:v>
                </c:pt>
                <c:pt idx="41">
                  <c:v>0</c:v>
                </c:pt>
                <c:pt idx="42">
                  <c:v>0</c:v>
                </c:pt>
                <c:pt idx="43">
                  <c:v>16</c:v>
                </c:pt>
                <c:pt idx="44">
                  <c:v>88</c:v>
                </c:pt>
                <c:pt idx="45">
                  <c:v>222</c:v>
                </c:pt>
                <c:pt idx="46">
                  <c:v>320</c:v>
                </c:pt>
                <c:pt idx="47">
                  <c:v>472</c:v>
                </c:pt>
                <c:pt idx="48">
                  <c:v>541</c:v>
                </c:pt>
                <c:pt idx="49">
                  <c:v>513</c:v>
                </c:pt>
                <c:pt idx="50">
                  <c:v>331</c:v>
                </c:pt>
                <c:pt idx="51">
                  <c:v>173</c:v>
                </c:pt>
                <c:pt idx="52">
                  <c:v>132</c:v>
                </c:pt>
                <c:pt idx="53">
                  <c:v>140</c:v>
                </c:pt>
                <c:pt idx="54">
                  <c:v>154</c:v>
                </c:pt>
                <c:pt idx="55">
                  <c:v>189</c:v>
                </c:pt>
                <c:pt idx="56">
                  <c:v>200</c:v>
                </c:pt>
              </c:numCache>
            </c:numRef>
          </c:val>
          <c:extLst>
            <c:ext xmlns:c16="http://schemas.microsoft.com/office/drawing/2014/chart" uri="{C3380CC4-5D6E-409C-BE32-E72D297353CC}">
              <c16:uniqueId val="{00000001-53D3-4434-B146-E924EDD63C1C}"/>
            </c:ext>
          </c:extLst>
        </c:ser>
        <c:ser>
          <c:idx val="2"/>
          <c:order val="2"/>
          <c:tx>
            <c:strRef>
              <c:f>'Données GRAPHIQUE_stocks_bénéf'!$BW$2</c:f>
              <c:strCache>
                <c:ptCount val="1"/>
                <c:pt idx="0">
                  <c:v>Emploi d'avenir</c:v>
                </c:pt>
              </c:strCache>
            </c:strRef>
          </c:tx>
          <c:spPr>
            <a:solidFill>
              <a:srgbClr val="F79646">
                <a:lumMod val="75000"/>
                <a:alpha val="70000"/>
              </a:srgbClr>
            </a:solidFill>
            <a:ln w="25400">
              <a:noFill/>
            </a:ln>
          </c:spPr>
          <c:cat>
            <c:multiLvlStrRef>
              <c:f>'Données GRAPHIQUE_stocks_bénéf'!$BO$3:$BP$59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GRAPHIQUE_stocks_bénéf'!$BW$3:$BW$59</c:f>
              <c:numCache>
                <c:formatCode>General</c:formatCode>
                <c:ptCount val="57"/>
                <c:pt idx="0">
                  <c:v>0</c:v>
                </c:pt>
                <c:pt idx="1">
                  <c:v>0</c:v>
                </c:pt>
                <c:pt idx="2">
                  <c:v>0</c:v>
                </c:pt>
                <c:pt idx="3">
                  <c:v>0</c:v>
                </c:pt>
                <c:pt idx="4">
                  <c:v>0</c:v>
                </c:pt>
                <c:pt idx="5">
                  <c:v>0</c:v>
                </c:pt>
                <c:pt idx="6">
                  <c:v>0</c:v>
                </c:pt>
                <c:pt idx="7">
                  <c:v>0</c:v>
                </c:pt>
                <c:pt idx="8">
                  <c:v>0</c:v>
                </c:pt>
                <c:pt idx="9">
                  <c:v>0</c:v>
                </c:pt>
                <c:pt idx="10">
                  <c:v>0</c:v>
                </c:pt>
                <c:pt idx="11">
                  <c:v>0</c:v>
                </c:pt>
                <c:pt idx="12">
                  <c:v>145</c:v>
                </c:pt>
                <c:pt idx="13">
                  <c:v>272</c:v>
                </c:pt>
                <c:pt idx="14">
                  <c:v>507</c:v>
                </c:pt>
                <c:pt idx="15">
                  <c:v>706</c:v>
                </c:pt>
                <c:pt idx="16">
                  <c:v>850</c:v>
                </c:pt>
                <c:pt idx="17">
                  <c:v>948</c:v>
                </c:pt>
                <c:pt idx="18">
                  <c:v>1041</c:v>
                </c:pt>
                <c:pt idx="19">
                  <c:v>1091</c:v>
                </c:pt>
                <c:pt idx="20">
                  <c:v>1143</c:v>
                </c:pt>
                <c:pt idx="21">
                  <c:v>1210</c:v>
                </c:pt>
                <c:pt idx="22">
                  <c:v>1258</c:v>
                </c:pt>
                <c:pt idx="23">
                  <c:v>1337</c:v>
                </c:pt>
                <c:pt idx="24">
                  <c:v>1337</c:v>
                </c:pt>
                <c:pt idx="25">
                  <c:v>1336</c:v>
                </c:pt>
                <c:pt idx="26">
                  <c:v>1238</c:v>
                </c:pt>
                <c:pt idx="27">
                  <c:v>1157</c:v>
                </c:pt>
                <c:pt idx="28">
                  <c:v>1147</c:v>
                </c:pt>
                <c:pt idx="29">
                  <c:v>1036</c:v>
                </c:pt>
                <c:pt idx="30">
                  <c:v>834</c:v>
                </c:pt>
                <c:pt idx="31">
                  <c:v>709</c:v>
                </c:pt>
                <c:pt idx="32">
                  <c:v>583</c:v>
                </c:pt>
                <c:pt idx="33">
                  <c:v>473</c:v>
                </c:pt>
                <c:pt idx="34">
                  <c:v>368</c:v>
                </c:pt>
                <c:pt idx="35">
                  <c:v>277</c:v>
                </c:pt>
                <c:pt idx="36">
                  <c:v>209</c:v>
                </c:pt>
                <c:pt idx="37">
                  <c:v>156</c:v>
                </c:pt>
                <c:pt idx="38">
                  <c:v>93</c:v>
                </c:pt>
                <c:pt idx="39">
                  <c:v>60</c:v>
                </c:pt>
                <c:pt idx="40">
                  <c:v>22</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numCache>
            </c:numRef>
          </c:val>
          <c:extLst>
            <c:ext xmlns:c16="http://schemas.microsoft.com/office/drawing/2014/chart" uri="{C3380CC4-5D6E-409C-BE32-E72D297353CC}">
              <c16:uniqueId val="{00000002-53D3-4434-B146-E924EDD63C1C}"/>
            </c:ext>
          </c:extLst>
        </c:ser>
        <c:ser>
          <c:idx val="0"/>
          <c:order val="3"/>
          <c:tx>
            <c:strRef>
              <c:f>'Données GRAPHIQUE_stocks_bénéf'!$BX$2</c:f>
              <c:strCache>
                <c:ptCount val="1"/>
                <c:pt idx="0">
                  <c:v>CDDI *</c:v>
                </c:pt>
              </c:strCache>
            </c:strRef>
          </c:tx>
          <c:spPr>
            <a:solidFill>
              <a:srgbClr val="FFFF00">
                <a:alpha val="70000"/>
              </a:srgbClr>
            </a:solidFill>
            <a:ln w="25400">
              <a:noFill/>
            </a:ln>
          </c:spPr>
          <c:cat>
            <c:multiLvlStrRef>
              <c:f>'Données GRAPHIQUE_stocks_bénéf'!$BO$3:$BP$59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GRAPHIQUE_stocks_bénéf'!$BX$3:$BX$59</c:f>
              <c:numCache>
                <c:formatCode>General</c:formatCode>
                <c:ptCount val="5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285</c:v>
                </c:pt>
                <c:pt idx="19">
                  <c:v>489</c:v>
                </c:pt>
                <c:pt idx="20">
                  <c:v>481</c:v>
                </c:pt>
                <c:pt idx="21">
                  <c:v>492</c:v>
                </c:pt>
                <c:pt idx="22">
                  <c:v>461</c:v>
                </c:pt>
                <c:pt idx="23">
                  <c:v>443</c:v>
                </c:pt>
                <c:pt idx="24">
                  <c:v>426</c:v>
                </c:pt>
                <c:pt idx="25">
                  <c:v>448</c:v>
                </c:pt>
                <c:pt idx="26">
                  <c:v>480</c:v>
                </c:pt>
                <c:pt idx="27">
                  <c:v>530</c:v>
                </c:pt>
                <c:pt idx="28">
                  <c:v>526</c:v>
                </c:pt>
                <c:pt idx="29">
                  <c:v>524</c:v>
                </c:pt>
                <c:pt idx="30">
                  <c:v>549</c:v>
                </c:pt>
                <c:pt idx="31">
                  <c:v>684</c:v>
                </c:pt>
                <c:pt idx="32">
                  <c:v>611</c:v>
                </c:pt>
                <c:pt idx="33">
                  <c:v>548</c:v>
                </c:pt>
                <c:pt idx="34">
                  <c:v>512</c:v>
                </c:pt>
                <c:pt idx="35">
                  <c:v>518</c:v>
                </c:pt>
                <c:pt idx="36">
                  <c:v>522</c:v>
                </c:pt>
                <c:pt idx="37">
                  <c:v>526</c:v>
                </c:pt>
                <c:pt idx="38">
                  <c:v>525</c:v>
                </c:pt>
                <c:pt idx="39">
                  <c:v>530</c:v>
                </c:pt>
                <c:pt idx="40">
                  <c:v>562</c:v>
                </c:pt>
                <c:pt idx="41">
                  <c:v>534</c:v>
                </c:pt>
                <c:pt idx="42">
                  <c:v>576</c:v>
                </c:pt>
                <c:pt idx="43">
                  <c:v>568</c:v>
                </c:pt>
                <c:pt idx="44">
                  <c:v>620</c:v>
                </c:pt>
                <c:pt idx="45">
                  <c:v>611</c:v>
                </c:pt>
                <c:pt idx="46">
                  <c:v>630</c:v>
                </c:pt>
                <c:pt idx="47">
                  <c:v>630</c:v>
                </c:pt>
                <c:pt idx="48">
                  <c:v>632</c:v>
                </c:pt>
                <c:pt idx="49">
                  <c:v>642</c:v>
                </c:pt>
                <c:pt idx="50">
                  <c:v>627</c:v>
                </c:pt>
                <c:pt idx="51">
                  <c:v>633</c:v>
                </c:pt>
                <c:pt idx="52">
                  <c:v>603</c:v>
                </c:pt>
                <c:pt idx="53">
                  <c:v>619</c:v>
                </c:pt>
                <c:pt idx="54">
                  <c:v>577</c:v>
                </c:pt>
                <c:pt idx="55">
                  <c:v>626</c:v>
                </c:pt>
                <c:pt idx="56">
                  <c:v>608</c:v>
                </c:pt>
              </c:numCache>
            </c:numRef>
          </c:val>
          <c:extLst>
            <c:ext xmlns:c16="http://schemas.microsoft.com/office/drawing/2014/chart" uri="{C3380CC4-5D6E-409C-BE32-E72D297353CC}">
              <c16:uniqueId val="{00000003-53D3-4434-B146-E924EDD63C1C}"/>
            </c:ext>
          </c:extLst>
        </c:ser>
        <c:dLbls>
          <c:showLegendKey val="0"/>
          <c:showVal val="0"/>
          <c:showCatName val="0"/>
          <c:showSerName val="0"/>
          <c:showPercent val="0"/>
          <c:showBubbleSize val="0"/>
        </c:dLbls>
        <c:axId val="862943935"/>
        <c:axId val="1"/>
      </c:areaChart>
      <c:catAx>
        <c:axId val="862943935"/>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1"/>
        <c:noMultiLvlLbl val="0"/>
      </c:catAx>
      <c:valAx>
        <c:axId val="1"/>
        <c:scaling>
          <c:orientation val="minMax"/>
          <c:max val="5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862943935"/>
        <c:crosses val="autoZero"/>
        <c:crossBetween val="between"/>
        <c:majorUnit val="1000"/>
      </c:valAx>
    </c:plotArea>
    <c:legend>
      <c:legendPos val="b"/>
      <c:layout>
        <c:manualLayout>
          <c:xMode val="edge"/>
          <c:yMode val="edge"/>
          <c:x val="0.29425378519766954"/>
          <c:y val="0.10660609635188073"/>
          <c:w val="0.39376855838639502"/>
          <c:h val="3.5485061172465263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fr-FR" sz="1400" b="1" i="0" baseline="0">
                <a:effectLst/>
              </a:rPr>
              <a:t>Stock de bénéficiaires de contrats d'apprentissage dans le Vaucluse</a:t>
            </a:r>
          </a:p>
          <a:p>
            <a:pPr>
              <a:defRPr sz="1400" b="0" i="0" u="none" strike="noStrike" baseline="0">
                <a:solidFill>
                  <a:srgbClr val="000000"/>
                </a:solidFill>
                <a:latin typeface="Calibri"/>
                <a:ea typeface="Calibri"/>
                <a:cs typeface="Calibri"/>
              </a:defRPr>
            </a:pPr>
            <a:r>
              <a:rPr lang="fr-FR" sz="1400" b="0" i="0" baseline="0">
                <a:effectLst/>
              </a:rPr>
              <a:t>(données brutes, en nombre)</a:t>
            </a:r>
            <a:endParaRPr lang="fr-FR" sz="1400" b="0">
              <a:effectLst/>
            </a:endParaRPr>
          </a:p>
        </c:rich>
      </c:tx>
      <c:layout>
        <c:manualLayout>
          <c:xMode val="edge"/>
          <c:yMode val="edge"/>
          <c:x val="0.2407860061474916"/>
          <c:y val="2.0435832617696981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appr'!$A$3:$B$27</c:f>
              <c:multiLvlStrCache>
                <c:ptCount val="2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lvl>
                <c:lvl>
                  <c:pt idx="0">
                    <c:v>2018</c:v>
                  </c:pt>
                  <c:pt idx="4">
                    <c:v>2019</c:v>
                  </c:pt>
                  <c:pt idx="8">
                    <c:v>2020</c:v>
                  </c:pt>
                  <c:pt idx="12">
                    <c:v>2021</c:v>
                  </c:pt>
                  <c:pt idx="16">
                    <c:v>2022</c:v>
                  </c:pt>
                  <c:pt idx="20">
                    <c:v>2023</c:v>
                  </c:pt>
                  <c:pt idx="24">
                    <c:v>2024</c:v>
                  </c:pt>
                </c:lvl>
              </c:multiLvlStrCache>
            </c:multiLvlStrRef>
          </c:cat>
          <c:val>
            <c:numRef>
              <c:f>'Graph appr'!$T$3:$T$27</c:f>
              <c:numCache>
                <c:formatCode>#,##0</c:formatCode>
                <c:ptCount val="25"/>
                <c:pt idx="0">
                  <c:v>3202</c:v>
                </c:pt>
                <c:pt idx="1">
                  <c:v>3080</c:v>
                </c:pt>
                <c:pt idx="2">
                  <c:v>3240</c:v>
                </c:pt>
                <c:pt idx="3">
                  <c:v>3467</c:v>
                </c:pt>
                <c:pt idx="4">
                  <c:v>3303</c:v>
                </c:pt>
                <c:pt idx="5">
                  <c:v>3173</c:v>
                </c:pt>
                <c:pt idx="6">
                  <c:v>3590</c:v>
                </c:pt>
                <c:pt idx="7">
                  <c:v>3830</c:v>
                </c:pt>
                <c:pt idx="8">
                  <c:v>3736</c:v>
                </c:pt>
                <c:pt idx="9">
                  <c:v>3606</c:v>
                </c:pt>
                <c:pt idx="10">
                  <c:v>4544</c:v>
                </c:pt>
                <c:pt idx="11">
                  <c:v>5196</c:v>
                </c:pt>
                <c:pt idx="12">
                  <c:v>5297</c:v>
                </c:pt>
                <c:pt idx="13">
                  <c:v>5094</c:v>
                </c:pt>
                <c:pt idx="14">
                  <c:v>6099</c:v>
                </c:pt>
                <c:pt idx="15">
                  <c:v>6528</c:v>
                </c:pt>
                <c:pt idx="16">
                  <c:v>6372</c:v>
                </c:pt>
                <c:pt idx="17">
                  <c:v>6100</c:v>
                </c:pt>
                <c:pt idx="18">
                  <c:v>6885</c:v>
                </c:pt>
                <c:pt idx="19">
                  <c:v>7265</c:v>
                </c:pt>
                <c:pt idx="20">
                  <c:v>7032</c:v>
                </c:pt>
                <c:pt idx="21">
                  <c:v>6696</c:v>
                </c:pt>
                <c:pt idx="22">
                  <c:v>7261</c:v>
                </c:pt>
                <c:pt idx="23">
                  <c:v>7617</c:v>
                </c:pt>
                <c:pt idx="24">
                  <c:v>7342</c:v>
                </c:pt>
              </c:numCache>
            </c:numRef>
          </c:val>
          <c:extLst>
            <c:ext xmlns:c16="http://schemas.microsoft.com/office/drawing/2014/chart" uri="{C3380CC4-5D6E-409C-BE32-E72D297353CC}">
              <c16:uniqueId val="{00000000-99C2-4BAF-9037-6AE21E6F82CD}"/>
            </c:ext>
          </c:extLst>
        </c:ser>
        <c:ser>
          <c:idx val="1"/>
          <c:order val="1"/>
          <c:tx>
            <c:v>Secteur public</c:v>
          </c:tx>
          <c:spPr>
            <a:ln w="25400">
              <a:noFill/>
            </a:ln>
          </c:spPr>
          <c:cat>
            <c:multiLvlStrRef>
              <c:f>'Graph appr'!$A$3:$B$27</c:f>
              <c:multiLvlStrCache>
                <c:ptCount val="2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lvl>
                <c:lvl>
                  <c:pt idx="0">
                    <c:v>2018</c:v>
                  </c:pt>
                  <c:pt idx="4">
                    <c:v>2019</c:v>
                  </c:pt>
                  <c:pt idx="8">
                    <c:v>2020</c:v>
                  </c:pt>
                  <c:pt idx="12">
                    <c:v>2021</c:v>
                  </c:pt>
                  <c:pt idx="16">
                    <c:v>2022</c:v>
                  </c:pt>
                  <c:pt idx="20">
                    <c:v>2023</c:v>
                  </c:pt>
                  <c:pt idx="24">
                    <c:v>2024</c:v>
                  </c:pt>
                </c:lvl>
              </c:multiLvlStrCache>
            </c:multiLvlStrRef>
          </c:cat>
          <c:val>
            <c:numRef>
              <c:f>'Graph appr'!$U$3:$U$27</c:f>
              <c:numCache>
                <c:formatCode>#,##0</c:formatCode>
                <c:ptCount val="25"/>
                <c:pt idx="0">
                  <c:v>52</c:v>
                </c:pt>
                <c:pt idx="1">
                  <c:v>51</c:v>
                </c:pt>
                <c:pt idx="2">
                  <c:v>59</c:v>
                </c:pt>
                <c:pt idx="3">
                  <c:v>71</c:v>
                </c:pt>
                <c:pt idx="4">
                  <c:v>71</c:v>
                </c:pt>
                <c:pt idx="5">
                  <c:v>70</c:v>
                </c:pt>
                <c:pt idx="6">
                  <c:v>58</c:v>
                </c:pt>
                <c:pt idx="7">
                  <c:v>67</c:v>
                </c:pt>
                <c:pt idx="8">
                  <c:v>69</c:v>
                </c:pt>
                <c:pt idx="9">
                  <c:v>69</c:v>
                </c:pt>
                <c:pt idx="10">
                  <c:v>66</c:v>
                </c:pt>
                <c:pt idx="11">
                  <c:v>79</c:v>
                </c:pt>
                <c:pt idx="12">
                  <c:v>81</c:v>
                </c:pt>
                <c:pt idx="13">
                  <c:v>79</c:v>
                </c:pt>
                <c:pt idx="14">
                  <c:v>86</c:v>
                </c:pt>
                <c:pt idx="15">
                  <c:v>98</c:v>
                </c:pt>
                <c:pt idx="16">
                  <c:v>98</c:v>
                </c:pt>
                <c:pt idx="17">
                  <c:v>98</c:v>
                </c:pt>
                <c:pt idx="18">
                  <c:v>112</c:v>
                </c:pt>
                <c:pt idx="19">
                  <c:v>132</c:v>
                </c:pt>
                <c:pt idx="20">
                  <c:v>126</c:v>
                </c:pt>
                <c:pt idx="21">
                  <c:v>123</c:v>
                </c:pt>
                <c:pt idx="22">
                  <c:v>124</c:v>
                </c:pt>
                <c:pt idx="23">
                  <c:v>133</c:v>
                </c:pt>
                <c:pt idx="24">
                  <c:v>132</c:v>
                </c:pt>
              </c:numCache>
            </c:numRef>
          </c:val>
          <c:extLst>
            <c:ext xmlns:c16="http://schemas.microsoft.com/office/drawing/2014/chart" uri="{C3380CC4-5D6E-409C-BE32-E72D297353CC}">
              <c16:uniqueId val="{00000001-99C2-4BAF-9037-6AE21E6F82CD}"/>
            </c:ext>
          </c:extLst>
        </c:ser>
        <c:dLbls>
          <c:showLegendKey val="0"/>
          <c:showVal val="0"/>
          <c:showCatName val="0"/>
          <c:showSerName val="0"/>
          <c:showPercent val="0"/>
          <c:showBubbleSize val="0"/>
        </c:dLbls>
        <c:axId val="859755663"/>
        <c:axId val="1"/>
      </c:areaChart>
      <c:catAx>
        <c:axId val="859755663"/>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859755663"/>
        <c:crosses val="autoZero"/>
        <c:crossBetween val="between"/>
        <c:majorUnit val="1000"/>
      </c:valAx>
    </c:plotArea>
    <c:legend>
      <c:legendPos val="b"/>
      <c:layout>
        <c:manualLayout>
          <c:xMode val="edge"/>
          <c:yMode val="edge"/>
          <c:x val="0.37809123303762959"/>
          <c:y val="0.10526651910446679"/>
          <c:w val="0.2437880084573685"/>
          <c:h val="3.4056871923267659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Taux de chômage dans le Vaucluse </a:t>
            </a:r>
            <a:r>
              <a:rPr lang="fr-FR" sz="1500" b="0" i="1" u="none" strike="noStrike" baseline="0">
                <a:solidFill>
                  <a:srgbClr val="000000"/>
                </a:solidFill>
                <a:latin typeface="Calibri"/>
              </a:rPr>
              <a:t>(en %)</a:t>
            </a:r>
          </a:p>
        </c:rich>
      </c:tx>
      <c:layout>
        <c:manualLayout>
          <c:xMode val="edge"/>
          <c:yMode val="edge"/>
          <c:x val="0.27938931639226944"/>
          <c:y val="2.4256627684853017E-2"/>
        </c:manualLayout>
      </c:layout>
      <c:overlay val="0"/>
      <c:spPr>
        <a:noFill/>
        <a:ln w="25400">
          <a:noFill/>
        </a:ln>
      </c:spPr>
    </c:title>
    <c:autoTitleDeleted val="0"/>
    <c:plotArea>
      <c:layout>
        <c:manualLayout>
          <c:layoutTarget val="inner"/>
          <c:xMode val="edge"/>
          <c:yMode val="edge"/>
          <c:x val="8.7438260558339295E-2"/>
          <c:y val="0.18816505924925064"/>
          <c:w val="0.83764367816092833"/>
          <c:h val="0.53603068847163338"/>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trim'!$B$129:$C$300</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lvl>
              </c:multiLvlStrCache>
            </c:multiLvlStrRef>
          </c:cat>
          <c:val>
            <c:numRef>
              <c:f>Données!$C$137:$C$177</c:f>
              <c:numCache>
                <c:formatCode>#\ ##0.0</c:formatCode>
                <c:ptCount val="41"/>
                <c:pt idx="0">
                  <c:v>11.2</c:v>
                </c:pt>
                <c:pt idx="1">
                  <c:v>11.2</c:v>
                </c:pt>
                <c:pt idx="2">
                  <c:v>11.4</c:v>
                </c:pt>
                <c:pt idx="3">
                  <c:v>11.6</c:v>
                </c:pt>
                <c:pt idx="4">
                  <c:v>11.4</c:v>
                </c:pt>
                <c:pt idx="5">
                  <c:v>11.7</c:v>
                </c:pt>
                <c:pt idx="6">
                  <c:v>11.5</c:v>
                </c:pt>
                <c:pt idx="7">
                  <c:v>11.4</c:v>
                </c:pt>
                <c:pt idx="8">
                  <c:v>11.3</c:v>
                </c:pt>
                <c:pt idx="9">
                  <c:v>11.1</c:v>
                </c:pt>
                <c:pt idx="10">
                  <c:v>11</c:v>
                </c:pt>
                <c:pt idx="11">
                  <c:v>11.4</c:v>
                </c:pt>
                <c:pt idx="12">
                  <c:v>10.9</c:v>
                </c:pt>
                <c:pt idx="13">
                  <c:v>10.8</c:v>
                </c:pt>
                <c:pt idx="14">
                  <c:v>10.8</c:v>
                </c:pt>
                <c:pt idx="15">
                  <c:v>10.3</c:v>
                </c:pt>
                <c:pt idx="16">
                  <c:v>10.6</c:v>
                </c:pt>
                <c:pt idx="17">
                  <c:v>10.4</c:v>
                </c:pt>
                <c:pt idx="18">
                  <c:v>10.199999999999999</c:v>
                </c:pt>
                <c:pt idx="19">
                  <c:v>10</c:v>
                </c:pt>
                <c:pt idx="20">
                  <c:v>10.1</c:v>
                </c:pt>
                <c:pt idx="21">
                  <c:v>9.6</c:v>
                </c:pt>
                <c:pt idx="22">
                  <c:v>9.5</c:v>
                </c:pt>
                <c:pt idx="23">
                  <c:v>9.1999999999999993</c:v>
                </c:pt>
                <c:pt idx="24">
                  <c:v>8.9</c:v>
                </c:pt>
                <c:pt idx="25">
                  <c:v>8.1999999999999993</c:v>
                </c:pt>
                <c:pt idx="26">
                  <c:v>10.1</c:v>
                </c:pt>
                <c:pt idx="27">
                  <c:v>9.1</c:v>
                </c:pt>
                <c:pt idx="28">
                  <c:v>9.3000000000000007</c:v>
                </c:pt>
                <c:pt idx="29">
                  <c:v>9.1</c:v>
                </c:pt>
                <c:pt idx="30">
                  <c:v>8.9</c:v>
                </c:pt>
                <c:pt idx="31">
                  <c:v>8.3000000000000007</c:v>
                </c:pt>
                <c:pt idx="32">
                  <c:v>8.3000000000000007</c:v>
                </c:pt>
                <c:pt idx="33">
                  <c:v>8.1999999999999993</c:v>
                </c:pt>
                <c:pt idx="34">
                  <c:v>8.1999999999999993</c:v>
                </c:pt>
                <c:pt idx="35">
                  <c:v>8</c:v>
                </c:pt>
                <c:pt idx="36">
                  <c:v>7.9</c:v>
                </c:pt>
                <c:pt idx="37">
                  <c:v>7.9</c:v>
                </c:pt>
                <c:pt idx="38">
                  <c:v>8.1999999999999993</c:v>
                </c:pt>
                <c:pt idx="39">
                  <c:v>8.1999999999999993</c:v>
                </c:pt>
                <c:pt idx="40">
                  <c:v>8.1</c:v>
                </c:pt>
              </c:numCache>
            </c:numRef>
          </c:val>
          <c:smooth val="0"/>
          <c:extLst>
            <c:ext xmlns:c16="http://schemas.microsoft.com/office/drawing/2014/chart" uri="{C3380CC4-5D6E-409C-BE32-E72D297353CC}">
              <c16:uniqueId val="{00000000-9ED9-4CCD-A6E8-255E83C8A07B}"/>
            </c:ext>
          </c:extLst>
        </c:ser>
        <c:ser>
          <c:idx val="1"/>
          <c:order val="1"/>
          <c:tx>
            <c:v>France métropolitaine</c:v>
          </c:tx>
          <c:spPr>
            <a:ln w="25400">
              <a:solidFill>
                <a:srgbClr val="0000FF"/>
              </a:solidFill>
              <a:prstDash val="solid"/>
            </a:ln>
          </c:spPr>
          <c:marker>
            <c:symbol val="none"/>
          </c:marker>
          <c:cat>
            <c:multiLvlStrRef>
              <c:f>'dates trim'!$B$129:$C$300</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lvl>
              </c:multiLvlStrCache>
            </c:multiLvlStrRef>
          </c:cat>
          <c:val>
            <c:numRef>
              <c:f>Données!$B$137:$B$177</c:f>
              <c:numCache>
                <c:formatCode>#\ ##0.0</c:formatCode>
                <c:ptCount val="41"/>
                <c:pt idx="0">
                  <c:v>9.8000000000000007</c:v>
                </c:pt>
                <c:pt idx="1">
                  <c:v>9.8000000000000007</c:v>
                </c:pt>
                <c:pt idx="2">
                  <c:v>9.9</c:v>
                </c:pt>
                <c:pt idx="3">
                  <c:v>10.1</c:v>
                </c:pt>
                <c:pt idx="4">
                  <c:v>10</c:v>
                </c:pt>
                <c:pt idx="5">
                  <c:v>10.199999999999999</c:v>
                </c:pt>
                <c:pt idx="6">
                  <c:v>10</c:v>
                </c:pt>
                <c:pt idx="7">
                  <c:v>9.9</c:v>
                </c:pt>
                <c:pt idx="8">
                  <c:v>9.9</c:v>
                </c:pt>
                <c:pt idx="9">
                  <c:v>9.6999999999999993</c:v>
                </c:pt>
                <c:pt idx="10">
                  <c:v>9.6</c:v>
                </c:pt>
                <c:pt idx="11">
                  <c:v>9.6999999999999993</c:v>
                </c:pt>
                <c:pt idx="12">
                  <c:v>9.3000000000000007</c:v>
                </c:pt>
                <c:pt idx="13">
                  <c:v>9.1999999999999993</c:v>
                </c:pt>
                <c:pt idx="14">
                  <c:v>9.1999999999999993</c:v>
                </c:pt>
                <c:pt idx="15">
                  <c:v>8.6999999999999993</c:v>
                </c:pt>
                <c:pt idx="16">
                  <c:v>9</c:v>
                </c:pt>
                <c:pt idx="17">
                  <c:v>8.8000000000000007</c:v>
                </c:pt>
                <c:pt idx="18">
                  <c:v>8.6</c:v>
                </c:pt>
                <c:pt idx="19">
                  <c:v>8.4</c:v>
                </c:pt>
                <c:pt idx="20">
                  <c:v>8.5</c:v>
                </c:pt>
                <c:pt idx="21">
                  <c:v>8.1999999999999993</c:v>
                </c:pt>
                <c:pt idx="22">
                  <c:v>8.1</c:v>
                </c:pt>
                <c:pt idx="23">
                  <c:v>7.9</c:v>
                </c:pt>
                <c:pt idx="24">
                  <c:v>7.7</c:v>
                </c:pt>
                <c:pt idx="25">
                  <c:v>7.1</c:v>
                </c:pt>
                <c:pt idx="26">
                  <c:v>8.8000000000000007</c:v>
                </c:pt>
                <c:pt idx="27">
                  <c:v>7.8</c:v>
                </c:pt>
                <c:pt idx="28">
                  <c:v>8</c:v>
                </c:pt>
                <c:pt idx="29">
                  <c:v>7.7</c:v>
                </c:pt>
                <c:pt idx="30">
                  <c:v>7.7</c:v>
                </c:pt>
                <c:pt idx="31">
                  <c:v>7.2</c:v>
                </c:pt>
                <c:pt idx="32">
                  <c:v>7.1</c:v>
                </c:pt>
                <c:pt idx="33">
                  <c:v>7.2</c:v>
                </c:pt>
                <c:pt idx="34">
                  <c:v>7</c:v>
                </c:pt>
                <c:pt idx="35">
                  <c:v>6.9</c:v>
                </c:pt>
                <c:pt idx="36">
                  <c:v>6.9</c:v>
                </c:pt>
                <c:pt idx="37">
                  <c:v>7</c:v>
                </c:pt>
                <c:pt idx="38">
                  <c:v>7.2</c:v>
                </c:pt>
                <c:pt idx="39">
                  <c:v>7.3</c:v>
                </c:pt>
                <c:pt idx="40">
                  <c:v>7.3</c:v>
                </c:pt>
              </c:numCache>
            </c:numRef>
          </c:val>
          <c:smooth val="0"/>
          <c:extLst>
            <c:ext xmlns:c16="http://schemas.microsoft.com/office/drawing/2014/chart" uri="{C3380CC4-5D6E-409C-BE32-E72D297353CC}">
              <c16:uniqueId val="{00000001-9ED9-4CCD-A6E8-255E83C8A07B}"/>
            </c:ext>
          </c:extLst>
        </c:ser>
        <c:ser>
          <c:idx val="2"/>
          <c:order val="2"/>
          <c:tx>
            <c:strRef>
              <c:f>Données!$I$8</c:f>
              <c:strCache>
                <c:ptCount val="1"/>
                <c:pt idx="0">
                  <c:v>Vaucluse</c:v>
                </c:pt>
              </c:strCache>
            </c:strRef>
          </c:tx>
          <c:marker>
            <c:symbol val="none"/>
          </c:marker>
          <c:cat>
            <c:multiLvlStrRef>
              <c:f>'dates trim'!$B$129:$C$300</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lvl>
              </c:multiLvlStrCache>
            </c:multiLvlStrRef>
          </c:cat>
          <c:val>
            <c:numRef>
              <c:f>Données!$I$137:$I$177</c:f>
              <c:numCache>
                <c:formatCode>#\ ##0.0</c:formatCode>
                <c:ptCount val="41"/>
                <c:pt idx="0">
                  <c:v>12.4</c:v>
                </c:pt>
                <c:pt idx="1">
                  <c:v>12.6</c:v>
                </c:pt>
                <c:pt idx="2">
                  <c:v>12.8</c:v>
                </c:pt>
                <c:pt idx="3">
                  <c:v>13</c:v>
                </c:pt>
                <c:pt idx="4">
                  <c:v>12.9</c:v>
                </c:pt>
                <c:pt idx="5">
                  <c:v>13.1</c:v>
                </c:pt>
                <c:pt idx="6">
                  <c:v>12.9</c:v>
                </c:pt>
                <c:pt idx="7">
                  <c:v>13</c:v>
                </c:pt>
                <c:pt idx="8">
                  <c:v>13</c:v>
                </c:pt>
                <c:pt idx="9">
                  <c:v>12.8</c:v>
                </c:pt>
                <c:pt idx="10">
                  <c:v>12.6</c:v>
                </c:pt>
                <c:pt idx="11">
                  <c:v>12.9</c:v>
                </c:pt>
                <c:pt idx="12">
                  <c:v>12.2</c:v>
                </c:pt>
                <c:pt idx="13">
                  <c:v>12</c:v>
                </c:pt>
                <c:pt idx="14">
                  <c:v>12</c:v>
                </c:pt>
                <c:pt idx="15">
                  <c:v>11.7</c:v>
                </c:pt>
                <c:pt idx="16">
                  <c:v>11.9</c:v>
                </c:pt>
                <c:pt idx="17">
                  <c:v>11.7</c:v>
                </c:pt>
                <c:pt idx="18">
                  <c:v>11.5</c:v>
                </c:pt>
                <c:pt idx="19">
                  <c:v>11.4</c:v>
                </c:pt>
                <c:pt idx="20">
                  <c:v>11.5</c:v>
                </c:pt>
                <c:pt idx="21">
                  <c:v>11</c:v>
                </c:pt>
                <c:pt idx="22">
                  <c:v>10.8</c:v>
                </c:pt>
                <c:pt idx="23">
                  <c:v>10.5</c:v>
                </c:pt>
                <c:pt idx="24">
                  <c:v>10.199999999999999</c:v>
                </c:pt>
                <c:pt idx="25">
                  <c:v>9.1999999999999993</c:v>
                </c:pt>
                <c:pt idx="26">
                  <c:v>11.4</c:v>
                </c:pt>
                <c:pt idx="27">
                  <c:v>10.199999999999999</c:v>
                </c:pt>
                <c:pt idx="28">
                  <c:v>10.4</c:v>
                </c:pt>
                <c:pt idx="29">
                  <c:v>10.199999999999999</c:v>
                </c:pt>
                <c:pt idx="30">
                  <c:v>10.3</c:v>
                </c:pt>
                <c:pt idx="31">
                  <c:v>9.6</c:v>
                </c:pt>
                <c:pt idx="32">
                  <c:v>9.5</c:v>
                </c:pt>
                <c:pt idx="33">
                  <c:v>9.5</c:v>
                </c:pt>
                <c:pt idx="34">
                  <c:v>9.5</c:v>
                </c:pt>
                <c:pt idx="35">
                  <c:v>9.4</c:v>
                </c:pt>
                <c:pt idx="36">
                  <c:v>9.4</c:v>
                </c:pt>
                <c:pt idx="37">
                  <c:v>9.5</c:v>
                </c:pt>
                <c:pt idx="38">
                  <c:v>9.8000000000000007</c:v>
                </c:pt>
                <c:pt idx="39">
                  <c:v>9.9</c:v>
                </c:pt>
                <c:pt idx="40">
                  <c:v>9.9</c:v>
                </c:pt>
              </c:numCache>
            </c:numRef>
          </c:val>
          <c:smooth val="0"/>
          <c:extLst>
            <c:ext xmlns:c16="http://schemas.microsoft.com/office/drawing/2014/chart" uri="{C3380CC4-5D6E-409C-BE32-E72D297353CC}">
              <c16:uniqueId val="{00000002-9ED9-4CCD-A6E8-255E83C8A07B}"/>
            </c:ext>
          </c:extLst>
        </c:ser>
        <c:dLbls>
          <c:showLegendKey val="0"/>
          <c:showVal val="0"/>
          <c:showCatName val="0"/>
          <c:showSerName val="0"/>
          <c:showPercent val="0"/>
          <c:showBubbleSize val="0"/>
        </c:dLbls>
        <c:smooth val="0"/>
        <c:axId val="138919296"/>
        <c:axId val="138921088"/>
      </c:lineChart>
      <c:catAx>
        <c:axId val="13891929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txPr>
          <a:bodyPr/>
          <a:lstStyle/>
          <a:p>
            <a:pPr>
              <a:defRPr sz="900"/>
            </a:pPr>
            <a:endParaRPr lang="fr-FR"/>
          </a:p>
        </c:txPr>
        <c:crossAx val="138921088"/>
        <c:crosses val="autoZero"/>
        <c:auto val="0"/>
        <c:lblAlgn val="ctr"/>
        <c:lblOffset val="100"/>
        <c:tickLblSkip val="1"/>
        <c:tickMarkSkip val="1"/>
        <c:noMultiLvlLbl val="0"/>
      </c:catAx>
      <c:valAx>
        <c:axId val="138921088"/>
        <c:scaling>
          <c:orientation val="minMax"/>
          <c:max val="14"/>
          <c:min val="6"/>
        </c:scaling>
        <c:delete val="0"/>
        <c:axPos val="l"/>
        <c:majorGridlines>
          <c:spPr>
            <a:ln>
              <a:prstDash val="sysDash"/>
            </a:ln>
          </c:spPr>
        </c:majorGridlines>
        <c:numFmt formatCode="#,##0" sourceLinked="0"/>
        <c:majorTickMark val="out"/>
        <c:minorTickMark val="none"/>
        <c:tickLblPos val="nextTo"/>
        <c:crossAx val="138919296"/>
        <c:crosses val="autoZero"/>
        <c:crossBetween val="midCat"/>
        <c:majorUnit val="1"/>
      </c:valAx>
    </c:plotArea>
    <c:legend>
      <c:legendPos val="r"/>
      <c:layout>
        <c:manualLayout>
          <c:xMode val="edge"/>
          <c:yMode val="edge"/>
          <c:x val="8.5245913863039841E-2"/>
          <c:y val="9.8718656477903358E-2"/>
          <c:w val="0.8415530303030303"/>
          <c:h val="8.382146018729921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6676394323948942"/>
        </c:manualLayout>
      </c:layout>
      <c:barChart>
        <c:barDir val="col"/>
        <c:grouping val="clustered"/>
        <c:varyColors val="0"/>
        <c:ser>
          <c:idx val="0"/>
          <c:order val="0"/>
          <c:tx>
            <c:v>Taux de chômage, en % (échelle de gauche)</c:v>
          </c:tx>
          <c:spPr>
            <a:solidFill>
              <a:srgbClr val="00B0F0"/>
            </a:solidFill>
          </c:spPr>
          <c:invertIfNegative val="0"/>
          <c:dPt>
            <c:idx val="0"/>
            <c:invertIfNegative val="0"/>
            <c:bubble3D val="0"/>
            <c:spPr>
              <a:solidFill>
                <a:srgbClr val="92D050"/>
              </a:solidFill>
            </c:spPr>
            <c:extLst>
              <c:ext xmlns:c16="http://schemas.microsoft.com/office/drawing/2014/chart" uri="{C3380CC4-5D6E-409C-BE32-E72D297353CC}">
                <c16:uniqueId val="{00000001-C025-4713-9AC7-E9182251F54F}"/>
              </c:ext>
            </c:extLst>
          </c:dPt>
          <c:dPt>
            <c:idx val="1"/>
            <c:invertIfNegative val="0"/>
            <c:bubble3D val="0"/>
            <c:spPr>
              <a:solidFill>
                <a:srgbClr val="FF0000"/>
              </a:solidFill>
            </c:spPr>
            <c:extLst>
              <c:ext xmlns:c16="http://schemas.microsoft.com/office/drawing/2014/chart" uri="{C3380CC4-5D6E-409C-BE32-E72D297353CC}">
                <c16:uniqueId val="{00000003-C025-4713-9AC7-E9182251F54F}"/>
              </c:ext>
            </c:extLst>
          </c:dPt>
          <c:dPt>
            <c:idx val="3"/>
            <c:invertIfNegative val="0"/>
            <c:bubble3D val="0"/>
            <c:extLst>
              <c:ext xmlns:c16="http://schemas.microsoft.com/office/drawing/2014/chart" uri="{C3380CC4-5D6E-409C-BE32-E72D297353CC}">
                <c16:uniqueId val="{00000004-C025-4713-9AC7-E9182251F54F}"/>
              </c:ext>
            </c:extLst>
          </c:dPt>
          <c:dPt>
            <c:idx val="4"/>
            <c:invertIfNegative val="0"/>
            <c:bubble3D val="0"/>
            <c:spPr>
              <a:solidFill>
                <a:srgbClr val="0070C0"/>
              </a:solidFill>
            </c:spPr>
            <c:extLst>
              <c:ext xmlns:c16="http://schemas.microsoft.com/office/drawing/2014/chart" uri="{C3380CC4-5D6E-409C-BE32-E72D297353CC}">
                <c16:uniqueId val="{00000006-C025-4713-9AC7-E9182251F54F}"/>
              </c:ext>
            </c:extLst>
          </c:dPt>
          <c:dPt>
            <c:idx val="5"/>
            <c:invertIfNegative val="0"/>
            <c:bubble3D val="0"/>
            <c:extLst>
              <c:ext xmlns:c16="http://schemas.microsoft.com/office/drawing/2014/chart" uri="{C3380CC4-5D6E-409C-BE32-E72D297353CC}">
                <c16:uniqueId val="{00000007-C025-4713-9AC7-E9182251F54F}"/>
              </c:ext>
            </c:extLst>
          </c:dPt>
          <c:dPt>
            <c:idx val="6"/>
            <c:invertIfNegative val="0"/>
            <c:bubble3D val="0"/>
            <c:extLst>
              <c:ext xmlns:c16="http://schemas.microsoft.com/office/drawing/2014/chart" uri="{C3380CC4-5D6E-409C-BE32-E72D297353CC}">
                <c16:uniqueId val="{00000008-C025-4713-9AC7-E9182251F54F}"/>
              </c:ext>
            </c:extLst>
          </c:dPt>
          <c:dPt>
            <c:idx val="7"/>
            <c:invertIfNegative val="0"/>
            <c:bubble3D val="0"/>
            <c:extLst>
              <c:ext xmlns:c16="http://schemas.microsoft.com/office/drawing/2014/chart" uri="{C3380CC4-5D6E-409C-BE32-E72D297353CC}">
                <c16:uniqueId val="{00000009-C025-4713-9AC7-E9182251F54F}"/>
              </c:ext>
            </c:extLst>
          </c:dPt>
          <c:dPt>
            <c:idx val="8"/>
            <c:invertIfNegative val="0"/>
            <c:bubble3D val="0"/>
            <c:extLst>
              <c:ext xmlns:c16="http://schemas.microsoft.com/office/drawing/2014/chart" uri="{C3380CC4-5D6E-409C-BE32-E72D297353CC}">
                <c16:uniqueId val="{0000000A-C025-4713-9AC7-E9182251F54F}"/>
              </c:ext>
            </c:extLst>
          </c:dPt>
          <c:dLbls>
            <c:dLbl>
              <c:idx val="0"/>
              <c:layout>
                <c:manualLayout>
                  <c:x val="-1.8340210912425662E-3"/>
                  <c:y val="-2.682763246143552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25-4713-9AC7-E9182251F54F}"/>
                </c:ext>
              </c:extLst>
            </c:dLbl>
            <c:dLbl>
              <c:idx val="1"/>
              <c:layout>
                <c:manualLayout>
                  <c:x val="0"/>
                  <c:y val="-2.1124120048374236E-7"/>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25-4713-9AC7-E9182251F54F}"/>
                </c:ext>
              </c:extLst>
            </c:dLbl>
            <c:dLbl>
              <c:idx val="2"/>
              <c:layout>
                <c:manualLayout>
                  <c:x val="0"/>
                  <c:y val="-1.6096579476861168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25-4713-9AC7-E9182251F54F}"/>
                </c:ext>
              </c:extLst>
            </c:dLbl>
            <c:dLbl>
              <c:idx val="3"/>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25-4713-9AC7-E9182251F54F}"/>
                </c:ext>
              </c:extLst>
            </c:dLbl>
            <c:dLbl>
              <c:idx val="4"/>
              <c:layout>
                <c:manualLayout>
                  <c:x val="-6.7246663173035446E-17"/>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25-4713-9AC7-E9182251F54F}"/>
                </c:ext>
              </c:extLst>
            </c:dLbl>
            <c:dLbl>
              <c:idx val="5"/>
              <c:layout>
                <c:manualLayout>
                  <c:x val="0"/>
                  <c:y val="1.0731052984574111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25-4713-9AC7-E9182251F54F}"/>
                </c:ext>
              </c:extLst>
            </c:dLbl>
            <c:dLbl>
              <c:idx val="6"/>
              <c:layout>
                <c:manualLayout>
                  <c:x val="0"/>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25-4713-9AC7-E9182251F54F}"/>
                </c:ext>
              </c:extLst>
            </c:dLbl>
            <c:dLbl>
              <c:idx val="7"/>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25-4713-9AC7-E9182251F54F}"/>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graphiques_trim'!$G$74:$G$81</c:f>
              <c:strCache>
                <c:ptCount val="8"/>
                <c:pt idx="0">
                  <c:v>Vaucluse</c:v>
                </c:pt>
                <c:pt idx="1">
                  <c:v>Paca</c:v>
                </c:pt>
                <c:pt idx="2">
                  <c:v>Drome</c:v>
                </c:pt>
                <c:pt idx="3">
                  <c:v>Marne</c:v>
                </c:pt>
                <c:pt idx="4">
                  <c:v>France métro.</c:v>
                </c:pt>
                <c:pt idx="5">
                  <c:v>Charente Maritime</c:v>
                </c:pt>
                <c:pt idx="6">
                  <c:v>Côtes d'armor</c:v>
                </c:pt>
                <c:pt idx="7">
                  <c:v>Côte d'or</c:v>
                </c:pt>
              </c:strCache>
            </c:strRef>
          </c:cat>
          <c:val>
            <c:numRef>
              <c:f>'données graphiques_trim'!$H$74:$H$81</c:f>
              <c:numCache>
                <c:formatCode>#\ ##0.0</c:formatCode>
                <c:ptCount val="8"/>
                <c:pt idx="0">
                  <c:v>9.9</c:v>
                </c:pt>
                <c:pt idx="1">
                  <c:v>8.1</c:v>
                </c:pt>
                <c:pt idx="2">
                  <c:v>8</c:v>
                </c:pt>
                <c:pt idx="3">
                  <c:v>7.4</c:v>
                </c:pt>
                <c:pt idx="4">
                  <c:v>7.3</c:v>
                </c:pt>
                <c:pt idx="5">
                  <c:v>7</c:v>
                </c:pt>
                <c:pt idx="6">
                  <c:v>6.3</c:v>
                </c:pt>
                <c:pt idx="7">
                  <c:v>5.8</c:v>
                </c:pt>
              </c:numCache>
            </c:numRef>
          </c:val>
          <c:extLst>
            <c:ext xmlns:c16="http://schemas.microsoft.com/office/drawing/2014/chart" uri="{C3380CC4-5D6E-409C-BE32-E72D297353CC}">
              <c16:uniqueId val="{0000000C-C025-4713-9AC7-E9182251F54F}"/>
            </c:ext>
          </c:extLst>
        </c:ser>
        <c:dLbls>
          <c:showLegendKey val="0"/>
          <c:showVal val="0"/>
          <c:showCatName val="0"/>
          <c:showSerName val="0"/>
          <c:showPercent val="0"/>
          <c:showBubbleSize val="0"/>
        </c:dLbls>
        <c:gapWidth val="150"/>
        <c:axId val="2014655360"/>
        <c:axId val="1"/>
      </c:barChart>
      <c:scatterChart>
        <c:scatterStyle val="lineMarker"/>
        <c:varyColors val="0"/>
        <c:ser>
          <c:idx val="1"/>
          <c:order val="1"/>
          <c:tx>
            <c:v>Variation trimestrielle, en point (échelle de droite)</c:v>
          </c:tx>
          <c:spPr>
            <a:ln w="28575">
              <a:noFill/>
            </a:ln>
          </c:spPr>
          <c:marker>
            <c:spPr>
              <a:solidFill>
                <a:schemeClr val="accent6">
                  <a:lumMod val="75000"/>
                </a:schemeClr>
              </a:solidFill>
            </c:spPr>
          </c:marker>
          <c:xVal>
            <c:strRef>
              <c:f>'données graphiques_trim'!$G$74:$G$81</c:f>
              <c:strCache>
                <c:ptCount val="8"/>
                <c:pt idx="0">
                  <c:v>Vaucluse</c:v>
                </c:pt>
                <c:pt idx="1">
                  <c:v>Paca</c:v>
                </c:pt>
                <c:pt idx="2">
                  <c:v>Drome</c:v>
                </c:pt>
                <c:pt idx="3">
                  <c:v>Marne</c:v>
                </c:pt>
                <c:pt idx="4">
                  <c:v>France métro.</c:v>
                </c:pt>
                <c:pt idx="5">
                  <c:v>Charente Maritime</c:v>
                </c:pt>
                <c:pt idx="6">
                  <c:v>Côtes d'armor</c:v>
                </c:pt>
                <c:pt idx="7">
                  <c:v>Côte d'or</c:v>
                </c:pt>
              </c:strCache>
            </c:strRef>
          </c:xVal>
          <c:yVal>
            <c:numRef>
              <c:f>'données graphiques_trim'!$J$74:$J$81</c:f>
              <c:numCache>
                <c:formatCode>#\ ##0.0</c:formatCode>
                <c:ptCount val="8"/>
                <c:pt idx="0">
                  <c:v>0</c:v>
                </c:pt>
                <c:pt idx="1">
                  <c:v>-9.9999999999999645E-2</c:v>
                </c:pt>
                <c:pt idx="2">
                  <c:v>-0.19999999999999929</c:v>
                </c:pt>
                <c:pt idx="3">
                  <c:v>0</c:v>
                </c:pt>
                <c:pt idx="4">
                  <c:v>0</c:v>
                </c:pt>
                <c:pt idx="5">
                  <c:v>0</c:v>
                </c:pt>
                <c:pt idx="6">
                  <c:v>-0.10000000000000053</c:v>
                </c:pt>
                <c:pt idx="7">
                  <c:v>0</c:v>
                </c:pt>
              </c:numCache>
            </c:numRef>
          </c:yVal>
          <c:smooth val="0"/>
          <c:extLst>
            <c:ext xmlns:c16="http://schemas.microsoft.com/office/drawing/2014/chart" uri="{C3380CC4-5D6E-409C-BE32-E72D297353CC}">
              <c16:uniqueId val="{0000000D-C025-4713-9AC7-E9182251F54F}"/>
            </c:ext>
          </c:extLst>
        </c:ser>
        <c:dLbls>
          <c:showLegendKey val="0"/>
          <c:showVal val="0"/>
          <c:showCatName val="0"/>
          <c:showSerName val="0"/>
          <c:showPercent val="0"/>
          <c:showBubbleSize val="0"/>
        </c:dLbls>
        <c:axId val="3"/>
        <c:axId val="4"/>
      </c:scatterChart>
      <c:catAx>
        <c:axId val="2014655360"/>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0"/>
          <c:min val="0"/>
        </c:scaling>
        <c:delete val="0"/>
        <c:axPos val="l"/>
        <c:majorGridlines/>
        <c:numFmt formatCode="#,##0" sourceLinked="0"/>
        <c:majorTickMark val="out"/>
        <c:minorTickMark val="none"/>
        <c:tickLblPos val="nextTo"/>
        <c:crossAx val="2014655360"/>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
          <c:min val="-0.2"/>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1266774252943283E-2"/>
          <c:y val="0.11469193111424453"/>
          <c:w val="0.90099174329481158"/>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trim'!$A$25:$B$100</c:f>
              <c:multiLvlStrCache>
                <c:ptCount val="7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pt idx="64">
                    <c:v>T1</c:v>
                  </c:pt>
                  <c:pt idx="65">
                    <c:v>T2</c:v>
                  </c:pt>
                  <c:pt idx="66">
                    <c:v>T3</c:v>
                  </c:pt>
                  <c:pt idx="67">
                    <c:v>T4</c:v>
                  </c:pt>
                  <c:pt idx="68">
                    <c:v>T1</c:v>
                  </c:pt>
                  <c:pt idx="69">
                    <c:v>T2</c:v>
                  </c:pt>
                  <c:pt idx="70">
                    <c:v>T3</c:v>
                  </c:pt>
                  <c:pt idx="71">
                    <c:v>T4</c:v>
                  </c:pt>
                  <c:pt idx="72">
                    <c:v>T1</c:v>
                  </c:pt>
                  <c:pt idx="73">
                    <c:v>T2</c:v>
                  </c:pt>
                  <c:pt idx="74">
                    <c:v>T3</c:v>
                  </c:pt>
                  <c:pt idx="7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pt idx="56">
                    <c:v>2028</c:v>
                  </c:pt>
                  <c:pt idx="60">
                    <c:v>2029</c:v>
                  </c:pt>
                  <c:pt idx="64">
                    <c:v>2030</c:v>
                  </c:pt>
                  <c:pt idx="68">
                    <c:v>2031</c:v>
                  </c:pt>
                  <c:pt idx="72">
                    <c:v>2032</c:v>
                  </c:pt>
                </c:lvl>
              </c:multiLvlStrCache>
            </c:multiLvlStrRef>
          </c:cat>
          <c:val>
            <c:numRef>
              <c:f>dep84_trim!$BG$83:$BG$123</c:f>
              <c:numCache>
                <c:formatCode>#\ ##0.0</c:formatCode>
                <c:ptCount val="41"/>
                <c:pt idx="0">
                  <c:v>1.6555237185609695</c:v>
                </c:pt>
                <c:pt idx="1">
                  <c:v>1.7287817099906011</c:v>
                </c:pt>
                <c:pt idx="2">
                  <c:v>1.1698787020503643</c:v>
                </c:pt>
                <c:pt idx="3">
                  <c:v>1.874505507881441</c:v>
                </c:pt>
                <c:pt idx="4">
                  <c:v>2.0431328036322416</c:v>
                </c:pt>
                <c:pt idx="5">
                  <c:v>2.2832386862595921</c:v>
                </c:pt>
                <c:pt idx="6">
                  <c:v>0.49224429053862373</c:v>
                </c:pt>
                <c:pt idx="7">
                  <c:v>1.0480150367374819</c:v>
                </c:pt>
                <c:pt idx="8">
                  <c:v>0.91313905642298465</c:v>
                </c:pt>
                <c:pt idx="9">
                  <c:v>0.22901189744737316</c:v>
                </c:pt>
                <c:pt idx="10">
                  <c:v>0.76348640213999008</c:v>
                </c:pt>
                <c:pt idx="11">
                  <c:v>3.8714672861028809E-2</c:v>
                </c:pt>
                <c:pt idx="12">
                  <c:v>0.24878372401593296</c:v>
                </c:pt>
                <c:pt idx="13">
                  <c:v>0.85479512491037912</c:v>
                </c:pt>
                <c:pt idx="14">
                  <c:v>0.82020997375327198</c:v>
                </c:pt>
                <c:pt idx="15">
                  <c:v>1.3775897602776865</c:v>
                </c:pt>
                <c:pt idx="16">
                  <c:v>0.29959340894500919</c:v>
                </c:pt>
                <c:pt idx="17">
                  <c:v>0.67740558992959166</c:v>
                </c:pt>
                <c:pt idx="18">
                  <c:v>-0.40264900662251302</c:v>
                </c:pt>
                <c:pt idx="19">
                  <c:v>0.64365125804564105</c:v>
                </c:pt>
                <c:pt idx="20">
                  <c:v>0.54968287526426796</c:v>
                </c:pt>
                <c:pt idx="21">
                  <c:v>-0.8410428931875602</c:v>
                </c:pt>
                <c:pt idx="22">
                  <c:v>-1.2033502968617382</c:v>
                </c:pt>
                <c:pt idx="23">
                  <c:v>-0.99801470193701114</c:v>
                </c:pt>
                <c:pt idx="24">
                  <c:v>-0.14633353205788513</c:v>
                </c:pt>
                <c:pt idx="25">
                  <c:v>5.7262266608771206</c:v>
                </c:pt>
                <c:pt idx="26">
                  <c:v>-0.82653113609527651</c:v>
                </c:pt>
                <c:pt idx="27">
                  <c:v>-1.2475411533285019</c:v>
                </c:pt>
                <c:pt idx="28">
                  <c:v>0.28830528909158382</c:v>
                </c:pt>
                <c:pt idx="29">
                  <c:v>0.12021743675516561</c:v>
                </c:pt>
                <c:pt idx="30">
                  <c:v>-2.2083007047768222</c:v>
                </c:pt>
                <c:pt idx="31">
                  <c:v>-3.1923980354473636</c:v>
                </c:pt>
                <c:pt idx="32">
                  <c:v>-2.2058012573067054</c:v>
                </c:pt>
                <c:pt idx="33">
                  <c:v>-1.4491936393368765</c:v>
                </c:pt>
                <c:pt idx="34">
                  <c:v>0.12587972764204203</c:v>
                </c:pt>
                <c:pt idx="35">
                  <c:v>-0.30287444996857094</c:v>
                </c:pt>
                <c:pt idx="36">
                  <c:v>0.3611142955405322</c:v>
                </c:pt>
                <c:pt idx="37">
                  <c:v>-6.2824832943064735E-2</c:v>
                </c:pt>
                <c:pt idx="38">
                  <c:v>0.48576980226311406</c:v>
                </c:pt>
                <c:pt idx="39">
                  <c:v>1.3023943581868869</c:v>
                </c:pt>
                <c:pt idx="40">
                  <c:v>0.30316640467100697</c:v>
                </c:pt>
              </c:numCache>
            </c:numRef>
          </c:val>
          <c:extLst>
            <c:ext xmlns:c16="http://schemas.microsoft.com/office/drawing/2014/chart" uri="{C3380CC4-5D6E-409C-BE32-E72D297353CC}">
              <c16:uniqueId val="{00000000-4213-4171-AA06-F0BA624BD374}"/>
            </c:ext>
          </c:extLst>
        </c:ser>
        <c:dLbls>
          <c:showLegendKey val="0"/>
          <c:showVal val="0"/>
          <c:showCatName val="0"/>
          <c:showSerName val="0"/>
          <c:showPercent val="0"/>
          <c:showBubbleSize val="0"/>
        </c:dLbls>
        <c:gapWidth val="150"/>
        <c:overlap val="100"/>
        <c:axId val="171408768"/>
        <c:axId val="171410560"/>
      </c:barChart>
      <c:catAx>
        <c:axId val="17140876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410560"/>
        <c:crosses val="autoZero"/>
        <c:auto val="0"/>
        <c:lblAlgn val="ctr"/>
        <c:lblOffset val="100"/>
        <c:tickLblSkip val="1"/>
        <c:tickMarkSkip val="1"/>
        <c:noMultiLvlLbl val="0"/>
      </c:catAx>
      <c:valAx>
        <c:axId val="171410560"/>
        <c:scaling>
          <c:orientation val="minMax"/>
          <c:max val="6"/>
          <c:min val="-4"/>
        </c:scaling>
        <c:delete val="0"/>
        <c:axPos val="l"/>
        <c:majorGridlines>
          <c:spPr>
            <a:ln>
              <a:prstDash val="sysDash"/>
            </a:ln>
          </c:spPr>
        </c:majorGridlines>
        <c:numFmt formatCode="[Blue][&lt;0]\-&quot;&quot;0&quot;&quot;;[Red][&gt;0]\+&quot;&quot;0&quot;&quot;;0" sourceLinked="0"/>
        <c:majorTickMark val="out"/>
        <c:minorTickMark val="none"/>
        <c:tickLblPos val="nextTo"/>
        <c:crossAx val="171408768"/>
        <c:crosses val="autoZero"/>
        <c:crossBetween val="between"/>
        <c:majorUnit val="1"/>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0.86256</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298894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0.02503</cdr:x>
      <cdr:y>0.86568</cdr:y>
    </cdr:from>
    <cdr:to>
      <cdr:x>0.99904</cdr:x>
      <cdr:y>0.99817</cdr:y>
    </cdr:to>
    <cdr:sp macro="" textlink="">
      <cdr:nvSpPr>
        <cdr:cNvPr id="3" name="Text Box 1"/>
        <cdr:cNvSpPr txBox="1">
          <a:spLocks xmlns:a="http://schemas.openxmlformats.org/drawingml/2006/main" noChangeArrowheads="1"/>
        </cdr:cNvSpPr>
      </cdr:nvSpPr>
      <cdr:spPr bwMode="auto">
        <a:xfrm xmlns:a="http://schemas.openxmlformats.org/drawingml/2006/main">
          <a:off x="172720" y="2999740"/>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a:t>
          </a:r>
          <a:r>
            <a:rPr lang="fr-FR" sz="1000" i="1" baseline="0">
              <a:effectLst/>
              <a:latin typeface="+mn-lt"/>
              <a:ea typeface="+mn-ea"/>
              <a:cs typeface="+mn-cs"/>
            </a:rPr>
            <a:t> Travail</a:t>
          </a:r>
          <a:r>
            <a:rPr lang="fr-FR" sz="1000" i="1">
              <a:effectLst/>
              <a:latin typeface="+mn-lt"/>
              <a:ea typeface="+mn-ea"/>
              <a:cs typeface="+mn-cs"/>
            </a:rPr>
            <a:t>, Dares (STMT) - Calculs des CVS-CJO : Dares</a:t>
          </a:r>
          <a:endParaRPr lang="fr-FR" sz="1000" i="1">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8"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0.02067</cdr:x>
      <cdr:y>0</cdr:y>
    </cdr:from>
    <cdr:to>
      <cdr:x>0.97964</cdr:x>
      <cdr:y>0.18853</cdr:y>
    </cdr:to>
    <cdr:sp macro="" textlink="">
      <cdr:nvSpPr>
        <cdr:cNvPr id="5" name="ZoneTexte 1"/>
        <cdr:cNvSpPr txBox="1"/>
      </cdr:nvSpPr>
      <cdr:spPr>
        <a:xfrm xmlns:a="http://schemas.openxmlformats.org/drawingml/2006/main">
          <a:off x="155133"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0.80982</cdr:y>
    </cdr:from>
    <cdr:to>
      <cdr:x>0.96154</cdr:x>
      <cdr:y>1</cdr:y>
    </cdr:to>
    <cdr:sp macro="" textlink="">
      <cdr:nvSpPr>
        <cdr:cNvPr id="3" name="ZoneTexte 1"/>
        <cdr:cNvSpPr txBox="1"/>
      </cdr:nvSpPr>
      <cdr:spPr>
        <a:xfrm xmlns:a="http://schemas.openxmlformats.org/drawingml/2006/main">
          <a:off x="0" y="3771901"/>
          <a:ext cx="5953135" cy="8858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l’AAH et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février</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a:t>
          </a:r>
          <a:r>
            <a:rPr lang="fr-FR" sz="1000" i="1" baseline="0">
              <a:effectLst/>
              <a:latin typeface="+mn-lt"/>
              <a:ea typeface="+mn-ea"/>
              <a:cs typeface="+mn-cs"/>
            </a:rPr>
            <a:t> Travail</a:t>
          </a:r>
          <a:r>
            <a:rPr lang="fr-FR" sz="1000" i="1">
              <a:effectLst/>
              <a:latin typeface="+mn-lt"/>
              <a:ea typeface="+mn-ea"/>
              <a:cs typeface="+mn-cs"/>
            </a:rPr>
            <a:t>,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0.0149</cdr:x>
      <cdr:y>0</cdr:y>
    </cdr:from>
    <cdr:to>
      <cdr:x>0.97387</cdr:x>
      <cdr:y>0.18853</cdr:y>
    </cdr:to>
    <cdr:sp macro="" textlink="">
      <cdr:nvSpPr>
        <cdr:cNvPr id="5" name="ZoneTexte 1"/>
        <cdr:cNvSpPr txBox="1"/>
      </cdr:nvSpPr>
      <cdr:spPr>
        <a:xfrm xmlns:a="http://schemas.openxmlformats.org/drawingml/2006/main">
          <a:off x="102530"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Vaucluse</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0.08904</cdr:x>
      <cdr:y>0.0018</cdr:y>
    </cdr:from>
    <cdr:to>
      <cdr:x>0.92491</cdr:x>
      <cdr:y>0.17788</cdr:y>
    </cdr:to>
    <cdr:sp macro="" textlink="">
      <cdr:nvSpPr>
        <cdr:cNvPr id="2" name="ZoneTexte 1"/>
        <cdr:cNvSpPr txBox="1"/>
      </cdr:nvSpPr>
      <cdr:spPr>
        <a:xfrm xmlns:a="http://schemas.openxmlformats.org/drawingml/2006/main">
          <a:off x="628438" y="7620"/>
          <a:ext cx="5899591" cy="746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Vaucluse</a:t>
          </a:r>
        </a:p>
        <a:p xmlns:a="http://schemas.openxmlformats.org/drawingml/2006/main">
          <a:pPr algn="ctr" eaLnBrk="1" fontAlgn="auto" latinLnBrk="0" hangingPunct="1"/>
          <a:r>
            <a:rPr lang="fr-FR" sz="1100" b="0" i="1" baseline="0">
              <a:effectLst/>
              <a:latin typeface="+mn-lt"/>
              <a:ea typeface="+mn-ea"/>
              <a:cs typeface="+mn-cs"/>
            </a:rPr>
            <a:t>(en nombre, entre le T4 2023 et le T1 2024)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0.26127</cdr:x>
      <cdr:y>0.24431</cdr:y>
    </cdr:from>
    <cdr:to>
      <cdr:x>0.26133</cdr:x>
      <cdr:y>0.70657</cdr:y>
    </cdr:to>
    <cdr:cxnSp macro="">
      <cdr:nvCxnSpPr>
        <cdr:cNvPr id="5" name="Connecteur droit 4">
          <a:extLst xmlns:a="http://schemas.openxmlformats.org/drawingml/2006/main">
            <a:ext uri="{FF2B5EF4-FFF2-40B4-BE49-F238E27FC236}">
              <a16:creationId xmlns:a16="http://schemas.microsoft.com/office/drawing/2014/main" id="{ED6AF696-F65B-193A-E71E-9AC14DCD0368}"/>
            </a:ext>
          </a:extLst>
        </cdr:cNvPr>
        <cdr:cNvCxnSpPr/>
      </cdr:nvCxnSpPr>
      <cdr:spPr>
        <a:xfrm xmlns:a="http://schemas.openxmlformats.org/drawingml/2006/main" flipH="1" flipV="1">
          <a:off x="1844040" y="1036320"/>
          <a:ext cx="449" cy="1960809"/>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0.01282</cdr:y>
    </cdr:from>
    <cdr:to>
      <cdr:x>0.97841</cdr:x>
      <cdr:y>0.17355</cdr:y>
    </cdr:to>
    <cdr:sp macro="" textlink="">
      <cdr:nvSpPr>
        <cdr:cNvPr id="5" name="ZoneTexte 1"/>
        <cdr:cNvSpPr txBox="1"/>
      </cdr:nvSpPr>
      <cdr:spPr>
        <a:xfrm xmlns:a="http://schemas.openxmlformats.org/drawingml/2006/main">
          <a:off x="52171" y="56146"/>
          <a:ext cx="6682004" cy="70393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 </a:t>
          </a:r>
        </a:p>
        <a:p xmlns:a="http://schemas.openxmlformats.org/drawingml/2006/main">
          <a:pPr algn="ctr" rtl="0"/>
          <a:r>
            <a:rPr lang="fr-FR" sz="1500" b="1" i="0" u="none" strike="noStrike" kern="1200" baseline="0">
              <a:solidFill>
                <a:srgbClr val="000000"/>
              </a:solidFill>
              <a:latin typeface="Calibri"/>
              <a:ea typeface="Calibri"/>
              <a:cs typeface="Calibri"/>
            </a:rPr>
            <a:t>dans le Vaucluse</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2014)</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cdr:x>
      <cdr:y>0.86827</cdr:y>
    </cdr:from>
    <cdr:to>
      <cdr:x>0.96651</cdr:x>
      <cdr:y>1</cdr:y>
    </cdr:to>
    <cdr:sp macro="" textlink="">
      <cdr:nvSpPr>
        <cdr:cNvPr id="7" name="Text Box 1"/>
        <cdr:cNvSpPr txBox="1">
          <a:spLocks xmlns:a="http://schemas.openxmlformats.org/drawingml/2006/main" noChangeArrowheads="1"/>
        </cdr:cNvSpPr>
      </cdr:nvSpPr>
      <cdr:spPr bwMode="auto">
        <a:xfrm xmlns:a="http://schemas.openxmlformats.org/drawingml/2006/main">
          <a:off x="0" y="3440430"/>
          <a:ext cx="6495759" cy="5219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0.82046</cdr:y>
    </cdr:from>
    <cdr:to>
      <cdr:x>0</cdr:x>
      <cdr:y>0.82122</cdr:y>
    </cdr:to>
    <cdr:sp macro="" textlink="">
      <cdr:nvSpPr>
        <cdr:cNvPr id="3" name="ZoneTexte 1"/>
        <cdr:cNvSpPr txBox="1"/>
      </cdr:nvSpPr>
      <cdr:spPr>
        <a:xfrm xmlns:a="http://schemas.openxmlformats.org/drawingml/2006/main">
          <a:off x="0" y="4923864"/>
          <a:ext cx="9791140" cy="11183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a:effectLst/>
              <a:latin typeface="+mn-lt"/>
              <a:ea typeface="+mn-ea"/>
              <a:cs typeface="+mn-cs"/>
            </a:rPr>
            <a:t>* A</a:t>
          </a:r>
          <a:r>
            <a:rPr lang="fr-FR" sz="900" b="0" i="0" baseline="0">
              <a:effectLst/>
              <a:latin typeface="+mn-lt"/>
              <a:ea typeface="+mn-ea"/>
              <a:cs typeface="+mn-cs"/>
            </a:rPr>
            <a:t> partir de janvier 2018, les CUI-CAE sont transformés en Parcours emploi compétences (PEC). Il n'y a ainsi plus d'embauches en CUI-CAE.</a:t>
          </a:r>
          <a:endParaRPr lang="fr-FR" sz="900">
            <a:effectLst/>
          </a:endParaRPr>
        </a:p>
        <a:p xmlns:a="http://schemas.openxmlformats.org/drawingml/2006/main">
          <a:r>
            <a:rPr lang="fr-FR" sz="900">
              <a:effectLst/>
              <a:latin typeface="+mn-lt"/>
              <a:ea typeface="+mn-ea"/>
              <a:cs typeface="+mn-cs"/>
            </a:rPr>
            <a:t>** Depuis janvier 2018, l</a:t>
          </a:r>
          <a:r>
            <a:rPr lang="fr-FR" sz="900" b="0" i="0" baseline="0">
              <a:effectLst/>
              <a:latin typeface="+mn-lt"/>
              <a:ea typeface="+mn-ea"/>
              <a:cs typeface="+mn-cs"/>
            </a:rPr>
            <a:t>e recours aux CUI-CIE n'est plus autorisé, sauf pour les Drom et les  Conseils départementaux qui les financent entièrement.</a:t>
          </a:r>
          <a:endParaRPr lang="fr-FR" sz="900">
            <a:effectLst/>
          </a:endParaRPr>
        </a:p>
        <a:p xmlns:a="http://schemas.openxmlformats.org/drawingml/2006/main">
          <a:pPr rtl="0" eaLnBrk="1" fontAlgn="auto" latinLnBrk="0" hangingPunct="1"/>
          <a:r>
            <a:rPr lang="fr-FR" sz="900">
              <a:effectLst/>
              <a:latin typeface="+mn-lt"/>
              <a:ea typeface="+mn-ea"/>
              <a:cs typeface="+mn-cs"/>
            </a:rPr>
            <a:t>*** Marchands et non marchands . Les Emplois  d'avenir ont débuté en novembre 2012. A compter de janvier</a:t>
          </a:r>
          <a:r>
            <a:rPr lang="fr-FR" sz="900" baseline="0">
              <a:effectLst/>
              <a:latin typeface="+mn-lt"/>
              <a:ea typeface="+mn-ea"/>
              <a:cs typeface="+mn-cs"/>
            </a:rPr>
            <a:t> 2018, l</a:t>
          </a:r>
          <a:r>
            <a:rPr lang="fr-FR" sz="900">
              <a:effectLst/>
              <a:latin typeface="+mn-lt"/>
              <a:ea typeface="+mn-ea"/>
              <a:cs typeface="+mn-cs"/>
            </a:rPr>
            <a:t>e dispositif est mis en </a:t>
          </a:r>
          <a:r>
            <a:rPr lang="fr-FR" sz="900" baseline="0">
              <a:effectLst/>
              <a:latin typeface="+mn-lt"/>
              <a:ea typeface="+mn-ea"/>
              <a:cs typeface="+mn-cs"/>
            </a:rPr>
            <a:t> extinction. E</a:t>
          </a:r>
          <a:r>
            <a:rPr lang="fr-FR" sz="900">
              <a:effectLst/>
              <a:latin typeface="+mn-lt"/>
              <a:ea typeface="+mn-ea"/>
              <a:cs typeface="+mn-cs"/>
            </a:rPr>
            <a:t>xcepté quelques cas particuliers de reconduction de contrat pour terminer une formation, il n’y a plus de nouveaux bénéficiaires.</a:t>
          </a:r>
          <a:endParaRPr lang="fr-FR" sz="900">
            <a:effectLst/>
          </a:endParaRPr>
        </a:p>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0.85893</cdr:y>
    </cdr:from>
    <cdr:to>
      <cdr:x>1</cdr:x>
      <cdr:y>0.95688</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7.xml><?xml version="1.0" encoding="utf-8"?>
<c:userShapes xmlns:c="http://schemas.openxmlformats.org/drawingml/2006/chart">
  <cdr:relSizeAnchor xmlns:cdr="http://schemas.openxmlformats.org/drawingml/2006/chartDrawing">
    <cdr:from>
      <cdr:x>0.04877</cdr:x>
      <cdr:y>0.84911</cdr:y>
    </cdr:from>
    <cdr:to>
      <cdr:x>0.93183</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27025"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a:t>
          </a:r>
          <a:r>
            <a:rPr lang="fr-FR" sz="1000" b="0" i="1" baseline="0">
              <a:effectLst/>
              <a:latin typeface="+mn-lt"/>
              <a:ea typeface="+mn-ea"/>
              <a:cs typeface="+mn-cs"/>
            </a:rPr>
            <a:t>localisés (régional et départementaux)</a:t>
          </a:r>
          <a:endParaRPr lang="fr-FR">
            <a:effectLst/>
          </a:endParaRPr>
        </a:p>
        <a:p xmlns:a="http://schemas.openxmlformats.org/drawingml/2006/main">
          <a:pPr algn="l" rtl="0">
            <a:defRPr sz="1000"/>
          </a:pPr>
          <a:endParaRPr lang="fr-FR" sz="1000" b="0" i="1" u="none" strike="noStrike" baseline="0">
            <a:solidFill>
              <a:srgbClr val="000000"/>
            </a:solidFill>
            <a:latin typeface="Calibri"/>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0.84193</cdr:y>
    </cdr:from>
    <cdr:to>
      <cdr:x>0</cdr:x>
      <cdr:y>0.84217</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Vaucluse, les critères retenus sont le nombre total d'emplois (salariés et non salariés) du département, ainsi que le poids des secteurs de l'agriculture et du tertiaire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cdr:x>
      <cdr:y>0</cdr:y>
    </cdr:from>
    <cdr:to>
      <cdr:x>0</cdr:x>
      <cdr:y>0.00171</cdr:y>
    </cdr:to>
    <cdr:sp macro="" textlink="">
      <cdr:nvSpPr>
        <cdr:cNvPr id="4"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T3 2023</a:t>
          </a:r>
          <a:endParaRPr lang="fr-FR" sz="1100"/>
        </a:p>
      </cdr:txBody>
    </cdr:sp>
  </cdr:relSizeAnchor>
  <cdr:relSizeAnchor xmlns:cdr="http://schemas.openxmlformats.org/drawingml/2006/chartDrawing">
    <cdr:from>
      <cdr:x>0.0055</cdr:x>
      <cdr:y>0.01073</cdr:y>
    </cdr:from>
    <cdr:to>
      <cdr:x>1</cdr:x>
      <cdr:y>0.0892</cdr:y>
    </cdr:to>
    <cdr:sp macro="" textlink="">
      <cdr:nvSpPr>
        <cdr:cNvPr id="2" name="ZoneTexte 1">
          <a:extLst xmlns:a="http://schemas.openxmlformats.org/drawingml/2006/main">
            <a:ext uri="{FF2B5EF4-FFF2-40B4-BE49-F238E27FC236}">
              <a16:creationId xmlns:a16="http://schemas.microsoft.com/office/drawing/2014/main" id="{B9434B36-1C8D-CDCD-31FF-D45F3C1E6546}"/>
            </a:ext>
          </a:extLst>
        </cdr:cNvPr>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2024</a:t>
          </a:r>
          <a:endParaRPr lang="fr-FR" sz="1100"/>
        </a:p>
      </cdr:txBody>
    </cdr:sp>
  </cdr:relSizeAnchor>
  <cdr:relSizeAnchor xmlns:cdr="http://schemas.openxmlformats.org/drawingml/2006/chartDrawing">
    <cdr:from>
      <cdr:x>0</cdr:x>
      <cdr:y>0.8216</cdr:y>
    </cdr:from>
    <cdr:to>
      <cdr:x>1</cdr:x>
      <cdr:y>0.98659</cdr:y>
    </cdr:to>
    <cdr:sp macro="" textlink="">
      <cdr:nvSpPr>
        <cdr:cNvPr id="5" name="Text Box 1">
          <a:extLst xmlns:a="http://schemas.openxmlformats.org/drawingml/2006/main">
            <a:ext uri="{FF2B5EF4-FFF2-40B4-BE49-F238E27FC236}">
              <a16:creationId xmlns:a16="http://schemas.microsoft.com/office/drawing/2014/main" id="{536A4D4C-632A-6167-1675-44DEC2C7B10C}"/>
            </a:ext>
          </a:extLst>
        </cdr:cNvPr>
        <cdr:cNvSpPr txBox="1">
          <a:spLocks xmlns:a="http://schemas.openxmlformats.org/drawingml/2006/main" noChangeArrowheads="1"/>
        </cdr:cNvSpPr>
      </cdr:nvSpPr>
      <cdr:spPr bwMode="auto">
        <a:xfrm xmlns:a="http://schemas.openxmlformats.org/drawingml/2006/main">
          <a:off x="0" y="38893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les Alpes-de-Haute-Provence, les critères retenus sont le nombre total d'emplois (salariés et non salariés) du département, ainsi que le poids des secteurs de l'agriculture et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 et départementaux)</a:t>
          </a: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dr:relSizeAnchor xmlns:cdr="http://schemas.openxmlformats.org/drawingml/2006/chartDrawing">
    <cdr:from>
      <cdr:x>0.15353</cdr:x>
      <cdr:y>0.18489</cdr:y>
    </cdr:from>
    <cdr:to>
      <cdr:x>0.51184</cdr:x>
      <cdr:y>0.34617</cdr:y>
    </cdr:to>
    <cdr:sp macro="" textlink="">
      <cdr:nvSpPr>
        <cdr:cNvPr id="7" name="ZoneTexte 17"/>
        <cdr:cNvSpPr txBox="1"/>
      </cdr:nvSpPr>
      <cdr:spPr>
        <a:xfrm xmlns:a="http://schemas.openxmlformats.org/drawingml/2006/main">
          <a:off x="1152384" y="882290"/>
          <a:ext cx="2689367" cy="7696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a:solidFill>
                <a:srgbClr val="FF0000"/>
              </a:solidFill>
            </a:rPr>
            <a:t>59 600 demandeurs d’emploi catégories A,B,C en moyenne </a:t>
          </a:r>
        </a:p>
        <a:p xmlns:a="http://schemas.openxmlformats.org/drawingml/2006/main">
          <a:pPr algn="ctr"/>
          <a:r>
            <a:rPr lang="fr-FR" sz="1400" b="1" dirty="0">
              <a:solidFill>
                <a:srgbClr val="FF0000"/>
              </a:solidFill>
            </a:rPr>
            <a:t>au T1 2024</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09/07/2024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63494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58905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403125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
        <p:nvSpPr>
          <p:cNvPr id="5" name="Espace réservé du pied de page 4"/>
          <p:cNvSpPr>
            <a:spLocks noGrp="1"/>
          </p:cNvSpPr>
          <p:nvPr>
            <p:ph type="ftr" sz="quarter" idx="11"/>
          </p:nvPr>
        </p:nvSpPr>
        <p:spPr/>
        <p:txBody>
          <a:bodyPr/>
          <a:lstStyle/>
          <a:p>
            <a:r>
              <a:rPr lang="fr-FR"/>
              <a:t>Edition avril 2019</a:t>
            </a: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avril 2019</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juillet 2024</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Vaucluse</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2024</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2024</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2024</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juillet 2024</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juillet 2024</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juillet 2024</a:t>
            </a:r>
          </a:p>
        </p:txBody>
      </p:sp>
      <p:sp>
        <p:nvSpPr>
          <p:cNvPr id="8" name="Espace réservé du pied de page 7"/>
          <p:cNvSpPr>
            <a:spLocks noGrp="1"/>
          </p:cNvSpPr>
          <p:nvPr>
            <p:ph type="ftr" sz="quarter" idx="11"/>
          </p:nvPr>
        </p:nvSpPr>
        <p:spPr/>
        <p:txBody>
          <a:bodyPr/>
          <a:lstStyle/>
          <a:p>
            <a:r>
              <a:rPr lang="fr-FR"/>
              <a:t>Les éclairages conjoncturels départementaux - Vaucluse</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juillet 2024</a:t>
            </a:r>
          </a:p>
        </p:txBody>
      </p:sp>
      <p:sp>
        <p:nvSpPr>
          <p:cNvPr id="4" name="Espace réservé du pied de page 3"/>
          <p:cNvSpPr>
            <a:spLocks noGrp="1"/>
          </p:cNvSpPr>
          <p:nvPr>
            <p:ph type="ftr" sz="quarter" idx="11"/>
          </p:nvPr>
        </p:nvSpPr>
        <p:spPr/>
        <p:txBody>
          <a:bodyPr/>
          <a:lstStyle/>
          <a:p>
            <a:r>
              <a:rPr lang="fr-FR"/>
              <a:t>Les éclairages conjoncturels départementaux - Vaucluse</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juillet 2024</a:t>
            </a:r>
          </a:p>
        </p:txBody>
      </p:sp>
      <p:sp>
        <p:nvSpPr>
          <p:cNvPr id="3" name="Espace réservé du pied de page 2"/>
          <p:cNvSpPr>
            <a:spLocks noGrp="1"/>
          </p:cNvSpPr>
          <p:nvPr>
            <p:ph type="ftr" sz="quarter" idx="11"/>
          </p:nvPr>
        </p:nvSpPr>
        <p:spPr/>
        <p:txBody>
          <a:bodyPr/>
          <a:lstStyle/>
          <a:p>
            <a:r>
              <a:rPr lang="fr-FR"/>
              <a:t>Les éclairages conjoncturels départementaux - Vaucluse</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juillet 2024</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juillet 2024</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juillet 2024</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Vaucluse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Vaucluse</a:t>
            </a:r>
            <a:endParaRPr lang="fr-FR" dirty="0"/>
          </a:p>
        </p:txBody>
      </p:sp>
      <p:sp>
        <p:nvSpPr>
          <p:cNvPr id="5" name="Espace réservé de la date 4"/>
          <p:cNvSpPr>
            <a:spLocks noGrp="1"/>
          </p:cNvSpPr>
          <p:nvPr>
            <p:ph type="dt" sz="half" idx="10"/>
          </p:nvPr>
        </p:nvSpPr>
        <p:spPr/>
        <p:txBody>
          <a:bodyPr/>
          <a:lstStyle/>
          <a:p>
            <a:r>
              <a:rPr lang="fr-FR"/>
              <a:t>Edition juillet 2024</a:t>
            </a:r>
            <a:endParaRPr lang="fr-FR" dirty="0"/>
          </a:p>
        </p:txBody>
      </p:sp>
      <p:sp>
        <p:nvSpPr>
          <p:cNvPr id="9" name="ZoneTexte 8"/>
          <p:cNvSpPr txBox="1"/>
          <p:nvPr/>
        </p:nvSpPr>
        <p:spPr>
          <a:xfrm>
            <a:off x="3671392" y="6044209"/>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16" y="4088186"/>
            <a:ext cx="2764133" cy="1956023"/>
          </a:xfrm>
          <a:prstGeom prst="rect">
            <a:avLst/>
          </a:prstGeom>
        </p:spPr>
      </p:pic>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4231795"/>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98848" y="5084074"/>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7" name="Imag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53049" y="4370162"/>
            <a:ext cx="2443081" cy="1628721"/>
          </a:xfrm>
          <a:prstGeom prst="rect">
            <a:avLst/>
          </a:prstGeom>
        </p:spPr>
      </p:pic>
      <p:sp>
        <p:nvSpPr>
          <p:cNvPr id="13" name="Rectangle 12"/>
          <p:cNvSpPr/>
          <p:nvPr/>
        </p:nvSpPr>
        <p:spPr>
          <a:xfrm>
            <a:off x="878435" y="1627346"/>
            <a:ext cx="7385099" cy="489364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1</a:t>
            </a:r>
            <a:r>
              <a:rPr lang="fr-FR" sz="5000" b="1" baseline="30000" dirty="0">
                <a:ln/>
                <a:solidFill>
                  <a:schemeClr val="accent1">
                    <a:lumMod val="75000"/>
                  </a:schemeClr>
                </a:solidFill>
              </a:rPr>
              <a:t>er</a:t>
            </a:r>
            <a:r>
              <a:rPr lang="fr-FR" sz="5000" b="1" dirty="0">
                <a:ln/>
                <a:solidFill>
                  <a:schemeClr val="accent1">
                    <a:lumMod val="75000"/>
                  </a:schemeClr>
                </a:solidFill>
              </a:rPr>
              <a:t> trimestre 2024</a:t>
            </a:r>
          </a:p>
          <a:p>
            <a:pPr algn="ctr"/>
            <a:r>
              <a:rPr lang="fr-FR" sz="5000" b="1" dirty="0">
                <a:ln/>
                <a:solidFill>
                  <a:schemeClr val="accent1">
                    <a:lumMod val="75000"/>
                  </a:schemeClr>
                </a:solidFill>
              </a:rPr>
              <a:t>dans le Vaucluse</a:t>
            </a:r>
          </a:p>
          <a:p>
            <a:pPr algn="ct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4"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54197" cy="12759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4447" y="1113942"/>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Tree>
    <p:extLst>
      <p:ext uri="{BB962C8B-B14F-4D97-AF65-F5344CB8AC3E}">
        <p14:creationId xmlns:p14="http://schemas.microsoft.com/office/powerpoint/2010/main" val="7407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1601" y="355292"/>
            <a:ext cx="9044820" cy="523220"/>
          </a:xfrm>
          <a:prstGeom prst="rect">
            <a:avLst/>
          </a:prstGeom>
          <a:noFill/>
        </p:spPr>
        <p:txBody>
          <a:bodyPr wrap="square" rtlCol="0">
            <a:spAutoFit/>
          </a:bodyPr>
          <a:lstStyle/>
          <a:p>
            <a:r>
              <a:rPr lang="fr-FR" sz="2800" b="1" dirty="0">
                <a:solidFill>
                  <a:schemeClr val="accent1">
                    <a:lumMod val="75000"/>
                  </a:schemeClr>
                </a:solidFill>
              </a:rPr>
              <a:t>… et reste supérieur à celui des départements comparables</a:t>
            </a:r>
            <a:endParaRPr lang="fr-FR" sz="2800" dirty="0">
              <a:solidFill>
                <a:schemeClr val="accent1">
                  <a:lumMod val="75000"/>
                </a:schemeClr>
              </a:solidFill>
            </a:endParaRPr>
          </a:p>
        </p:txBody>
      </p:sp>
      <p:cxnSp>
        <p:nvCxnSpPr>
          <p:cNvPr id="6" name="Connecteur droit 5"/>
          <p:cNvCxnSpPr/>
          <p:nvPr/>
        </p:nvCxnSpPr>
        <p:spPr>
          <a:xfrm>
            <a:off x="316195" y="95410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3" name="Graphique 2">
            <a:extLst>
              <a:ext uri="{FF2B5EF4-FFF2-40B4-BE49-F238E27FC236}">
                <a16:creationId xmlns:a16="http://schemas.microsoft.com/office/drawing/2014/main" id="{3D7F664A-3FD2-1D20-645D-8E64BADD25E5}"/>
              </a:ext>
            </a:extLst>
          </p:cNvPr>
          <p:cNvGraphicFramePr>
            <a:graphicFrameLocks/>
          </p:cNvGraphicFramePr>
          <p:nvPr>
            <p:extLst>
              <p:ext uri="{D42A27DB-BD31-4B8C-83A1-F6EECF244321}">
                <p14:modId xmlns:p14="http://schemas.microsoft.com/office/powerpoint/2010/main" val="844920844"/>
              </p:ext>
            </p:extLst>
          </p:nvPr>
        </p:nvGraphicFramePr>
        <p:xfrm>
          <a:off x="609600" y="1062037"/>
          <a:ext cx="7860145" cy="5274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37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3663" y="59692"/>
            <a:ext cx="8827805" cy="954107"/>
          </a:xfrm>
          <a:prstGeom prst="rect">
            <a:avLst/>
          </a:prstGeom>
          <a:noFill/>
        </p:spPr>
        <p:txBody>
          <a:bodyPr wrap="square" rtlCol="0">
            <a:spAutoFit/>
          </a:bodyPr>
          <a:lstStyle/>
          <a:p>
            <a:pPr lvl="0"/>
            <a:r>
              <a:rPr lang="fr-FR" sz="2800" b="1" dirty="0">
                <a:solidFill>
                  <a:srgbClr val="4F81BD">
                    <a:lumMod val="75000"/>
                  </a:srgbClr>
                </a:solidFill>
              </a:rPr>
              <a:t>Le Vaucluse est le seul département de la région où la hausse trimestrielle se poursuit début 2024</a:t>
            </a:r>
            <a:endParaRPr lang="fr-FR" sz="2800" dirty="0">
              <a:solidFill>
                <a:srgbClr val="FF0000"/>
              </a:solidFill>
            </a:endParaRPr>
          </a:p>
        </p:txBody>
      </p:sp>
      <p:cxnSp>
        <p:nvCxnSpPr>
          <p:cNvPr id="6" name="Connecteur droit 5"/>
          <p:cNvCxnSpPr/>
          <p:nvPr/>
        </p:nvCxnSpPr>
        <p:spPr>
          <a:xfrm>
            <a:off x="183663" y="9541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2" name="Graphique 1">
            <a:extLst>
              <a:ext uri="{FF2B5EF4-FFF2-40B4-BE49-F238E27FC236}">
                <a16:creationId xmlns:a16="http://schemas.microsoft.com/office/drawing/2014/main" id="{3578B118-BD4E-4AD0-83AB-AEED970E8746}"/>
              </a:ext>
            </a:extLst>
          </p:cNvPr>
          <p:cNvGraphicFramePr>
            <a:graphicFrameLocks/>
          </p:cNvGraphicFramePr>
          <p:nvPr>
            <p:extLst>
              <p:ext uri="{D42A27DB-BD31-4B8C-83A1-F6EECF244321}">
                <p14:modId xmlns:p14="http://schemas.microsoft.com/office/powerpoint/2010/main" val="2427336506"/>
              </p:ext>
            </p:extLst>
          </p:nvPr>
        </p:nvGraphicFramePr>
        <p:xfrm>
          <a:off x="360218" y="1042987"/>
          <a:ext cx="8379180" cy="5466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278071"/>
            <a:ext cx="8724881" cy="523220"/>
          </a:xfrm>
          <a:prstGeom prst="rect">
            <a:avLst/>
          </a:prstGeom>
          <a:noFill/>
        </p:spPr>
        <p:txBody>
          <a:bodyPr wrap="square" rtlCol="0">
            <a:spAutoFit/>
          </a:bodyPr>
          <a:lstStyle/>
          <a:p>
            <a:r>
              <a:rPr lang="fr-FR" sz="2800" b="1" dirty="0">
                <a:solidFill>
                  <a:schemeClr val="accent1">
                    <a:lumMod val="75000"/>
                  </a:schemeClr>
                </a:solidFill>
              </a:rPr>
              <a:t>L’élévation est un peu plus prononcée chez les femmes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2" name="Graphique 1">
            <a:extLst>
              <a:ext uri="{FF2B5EF4-FFF2-40B4-BE49-F238E27FC236}">
                <a16:creationId xmlns:a16="http://schemas.microsoft.com/office/drawing/2014/main" id="{A4A6D152-2E49-47D2-8050-C498F5DD131E}"/>
              </a:ext>
            </a:extLst>
          </p:cNvPr>
          <p:cNvGraphicFramePr>
            <a:graphicFrameLocks/>
          </p:cNvGraphicFramePr>
          <p:nvPr>
            <p:extLst>
              <p:ext uri="{D42A27DB-BD31-4B8C-83A1-F6EECF244321}">
                <p14:modId xmlns:p14="http://schemas.microsoft.com/office/powerpoint/2010/main" val="3272824"/>
              </p:ext>
            </p:extLst>
          </p:nvPr>
        </p:nvGraphicFramePr>
        <p:xfrm>
          <a:off x="146856" y="1042987"/>
          <a:ext cx="8592542" cy="5453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60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2" name="ZoneTexte 11"/>
          <p:cNvSpPr txBox="1"/>
          <p:nvPr/>
        </p:nvSpPr>
        <p:spPr>
          <a:xfrm>
            <a:off x="119153" y="0"/>
            <a:ext cx="8855507" cy="954107"/>
          </a:xfrm>
          <a:prstGeom prst="rect">
            <a:avLst/>
          </a:prstGeom>
          <a:noFill/>
        </p:spPr>
        <p:txBody>
          <a:bodyPr wrap="square" rtlCol="0">
            <a:spAutoFit/>
          </a:bodyPr>
          <a:lstStyle/>
          <a:p>
            <a:r>
              <a:rPr lang="fr-FR" sz="2800" b="1" dirty="0">
                <a:solidFill>
                  <a:schemeClr val="accent1">
                    <a:lumMod val="75000"/>
                  </a:schemeClr>
                </a:solidFill>
              </a:rPr>
              <a:t>Seule la demande d’emploi des jeunes repart à la baisse, bien que très légèrement</a:t>
            </a:r>
            <a:endParaRPr lang="fr-FR" sz="2800" dirty="0">
              <a:solidFill>
                <a:schemeClr val="accent1">
                  <a:lumMod val="75000"/>
                </a:schemeClr>
              </a:solidFill>
            </a:endParaRPr>
          </a:p>
        </p:txBody>
      </p:sp>
      <p:graphicFrame>
        <p:nvGraphicFramePr>
          <p:cNvPr id="2" name="Graphique 1">
            <a:extLst>
              <a:ext uri="{FF2B5EF4-FFF2-40B4-BE49-F238E27FC236}">
                <a16:creationId xmlns:a16="http://schemas.microsoft.com/office/drawing/2014/main" id="{7D19BB39-CE9C-45AC-8EA6-E476D25A0D24}"/>
              </a:ext>
            </a:extLst>
          </p:cNvPr>
          <p:cNvGraphicFramePr>
            <a:graphicFrameLocks/>
          </p:cNvGraphicFramePr>
          <p:nvPr>
            <p:extLst>
              <p:ext uri="{D42A27DB-BD31-4B8C-83A1-F6EECF244321}">
                <p14:modId xmlns:p14="http://schemas.microsoft.com/office/powerpoint/2010/main" val="775902201"/>
              </p:ext>
            </p:extLst>
          </p:nvPr>
        </p:nvGraphicFramePr>
        <p:xfrm>
          <a:off x="146856" y="1042987"/>
          <a:ext cx="8592542" cy="5469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6982"/>
            <a:ext cx="9209988" cy="954107"/>
          </a:xfrm>
          <a:prstGeom prst="rect">
            <a:avLst/>
          </a:prstGeom>
          <a:noFill/>
        </p:spPr>
        <p:txBody>
          <a:bodyPr wrap="square" rtlCol="0">
            <a:spAutoFit/>
          </a:bodyPr>
          <a:lstStyle/>
          <a:p>
            <a:r>
              <a:rPr lang="fr-FR" sz="2800" b="1" dirty="0">
                <a:solidFill>
                  <a:schemeClr val="accent1">
                    <a:lumMod val="75000"/>
                  </a:schemeClr>
                </a:solidFill>
              </a:rPr>
              <a:t>La demande d’emploi de longue durée continue d’augmenter, mais moins vite que fin 2023</a:t>
            </a:r>
          </a:p>
        </p:txBody>
      </p:sp>
      <p:cxnSp>
        <p:nvCxnSpPr>
          <p:cNvPr id="6" name="Connecteur droit 5"/>
          <p:cNvCxnSpPr/>
          <p:nvPr/>
        </p:nvCxnSpPr>
        <p:spPr>
          <a:xfrm>
            <a:off x="146855" y="94712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291379" y="6568767"/>
            <a:ext cx="4518996"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2" name="Graphique 1">
            <a:extLst>
              <a:ext uri="{FF2B5EF4-FFF2-40B4-BE49-F238E27FC236}">
                <a16:creationId xmlns:a16="http://schemas.microsoft.com/office/drawing/2014/main" id="{48549BFE-CF7A-4362-9D3A-192E9FA71F73}"/>
              </a:ext>
            </a:extLst>
          </p:cNvPr>
          <p:cNvGraphicFramePr>
            <a:graphicFrameLocks/>
          </p:cNvGraphicFramePr>
          <p:nvPr>
            <p:extLst>
              <p:ext uri="{D42A27DB-BD31-4B8C-83A1-F6EECF244321}">
                <p14:modId xmlns:p14="http://schemas.microsoft.com/office/powerpoint/2010/main" val="3770425881"/>
              </p:ext>
            </p:extLst>
          </p:nvPr>
        </p:nvGraphicFramePr>
        <p:xfrm>
          <a:off x="146855" y="1042986"/>
          <a:ext cx="8498381" cy="53855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juillet 2024</a:t>
            </a:r>
            <a:endParaRPr lang="fr-FR" dirty="0"/>
          </a:p>
        </p:txBody>
      </p:sp>
      <p:sp>
        <p:nvSpPr>
          <p:cNvPr id="9" name="ZoneTexte 8"/>
          <p:cNvSpPr txBox="1"/>
          <p:nvPr/>
        </p:nvSpPr>
        <p:spPr>
          <a:xfrm>
            <a:off x="63201" y="-16958"/>
            <a:ext cx="8995113" cy="954107"/>
          </a:xfrm>
          <a:prstGeom prst="rect">
            <a:avLst/>
          </a:prstGeom>
          <a:noFill/>
        </p:spPr>
        <p:txBody>
          <a:bodyPr wrap="square" rtlCol="0">
            <a:spAutoFit/>
          </a:bodyPr>
          <a:lstStyle/>
          <a:p>
            <a:r>
              <a:rPr lang="fr-FR" sz="2800" b="1" dirty="0">
                <a:solidFill>
                  <a:srgbClr val="376092"/>
                </a:solidFill>
              </a:rPr>
              <a:t>Sur un an, baisse du nombre de foyers bénéficiaires du RSA, et de l’ASS ; hausse pour l’AAH et recul de la PA</a:t>
            </a:r>
          </a:p>
        </p:txBody>
      </p:sp>
      <p:graphicFrame>
        <p:nvGraphicFramePr>
          <p:cNvPr id="4" name="Graphique 3">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1088036394"/>
              </p:ext>
            </p:extLst>
          </p:nvPr>
        </p:nvGraphicFramePr>
        <p:xfrm>
          <a:off x="341744" y="1100137"/>
          <a:ext cx="7998691" cy="4657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1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C836DF9-8A00-AA64-225E-678370DAAF23}"/>
              </a:ext>
            </a:extLst>
          </p:cNvPr>
          <p:cNvPicPr>
            <a:picLocks noChangeAspect="1"/>
          </p:cNvPicPr>
          <p:nvPr/>
        </p:nvPicPr>
        <p:blipFill>
          <a:blip r:embed="rId3"/>
          <a:stretch>
            <a:fillRect/>
          </a:stretch>
        </p:blipFill>
        <p:spPr>
          <a:xfrm>
            <a:off x="74443" y="1664429"/>
            <a:ext cx="8995113" cy="3529142"/>
          </a:xfrm>
          <a:prstGeom prst="rect">
            <a:avLst/>
          </a:prstGeom>
        </p:spPr>
      </p:pic>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bien plus </a:t>
            </a:r>
            <a:r>
              <a:rPr lang="fr-FR" sz="2800" b="1">
                <a:solidFill>
                  <a:srgbClr val="376092"/>
                </a:solidFill>
              </a:rPr>
              <a:t>marqué que le </a:t>
            </a:r>
            <a:r>
              <a:rPr lang="fr-FR" sz="2800" b="1" dirty="0">
                <a:solidFill>
                  <a:srgbClr val="376092"/>
                </a:solidFill>
              </a:rPr>
              <a:t>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juillet 2024</a:t>
            </a:r>
            <a:endParaRPr lang="fr-FR" dirty="0"/>
          </a:p>
        </p:txBody>
      </p:sp>
      <p:sp>
        <p:nvSpPr>
          <p:cNvPr id="2" name="Rectangle 1"/>
          <p:cNvSpPr/>
          <p:nvPr/>
        </p:nvSpPr>
        <p:spPr>
          <a:xfrm>
            <a:off x="-9977" y="3941815"/>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806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Tree>
    <p:extLst>
      <p:ext uri="{BB962C8B-B14F-4D97-AF65-F5344CB8AC3E}">
        <p14:creationId xmlns:p14="http://schemas.microsoft.com/office/powerpoint/2010/main" val="253803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57473"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5676" y="-1208"/>
            <a:ext cx="8928324" cy="954107"/>
          </a:xfrm>
          <a:prstGeom prst="rect">
            <a:avLst/>
          </a:prstGeom>
          <a:noFill/>
        </p:spPr>
        <p:txBody>
          <a:bodyPr wrap="square" rtlCol="0">
            <a:spAutoFit/>
          </a:bodyPr>
          <a:lstStyle/>
          <a:p>
            <a:r>
              <a:rPr lang="fr-FR" sz="2800" b="1" dirty="0">
                <a:solidFill>
                  <a:schemeClr val="accent1">
                    <a:lumMod val="75000"/>
                  </a:schemeClr>
                </a:solidFill>
              </a:rPr>
              <a:t>Après une pause en fin d’année, l’emploi salarié progresse faiblement début 2024</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juillet 2024</a:t>
            </a:r>
          </a:p>
        </p:txBody>
      </p:sp>
      <p:sp>
        <p:nvSpPr>
          <p:cNvPr id="12" name="ZoneTexte 11"/>
          <p:cNvSpPr txBox="1"/>
          <p:nvPr/>
        </p:nvSpPr>
        <p:spPr>
          <a:xfrm>
            <a:off x="7908641" y="2161722"/>
            <a:ext cx="891727" cy="615553"/>
          </a:xfrm>
          <a:prstGeom prst="rect">
            <a:avLst/>
          </a:prstGeom>
          <a:noFill/>
        </p:spPr>
        <p:txBody>
          <a:bodyPr wrap="square" rtlCol="0">
            <a:spAutoFit/>
          </a:bodyPr>
          <a:lstStyle/>
          <a:p>
            <a:pPr algn="ctr"/>
            <a:r>
              <a:rPr lang="fr-FR" sz="1600" b="1" dirty="0">
                <a:solidFill>
                  <a:srgbClr val="FF0000"/>
                </a:solidFill>
              </a:rPr>
              <a:t>+ 0,3 % </a:t>
            </a:r>
          </a:p>
          <a:p>
            <a:pPr algn="ctr"/>
            <a:endParaRPr lang="fr-FR" b="1" dirty="0">
              <a:solidFill>
                <a:srgbClr val="FF0000"/>
              </a:solidFill>
            </a:endParaRPr>
          </a:p>
        </p:txBody>
      </p:sp>
      <p:sp>
        <p:nvSpPr>
          <p:cNvPr id="14" name="ZoneTexte 13"/>
          <p:cNvSpPr txBox="1"/>
          <p:nvPr/>
        </p:nvSpPr>
        <p:spPr>
          <a:xfrm>
            <a:off x="7908640" y="2766560"/>
            <a:ext cx="891727" cy="615553"/>
          </a:xfrm>
          <a:prstGeom prst="rect">
            <a:avLst/>
          </a:prstGeom>
          <a:noFill/>
        </p:spPr>
        <p:txBody>
          <a:bodyPr wrap="square" rtlCol="0">
            <a:spAutoFit/>
          </a:bodyPr>
          <a:lstStyle/>
          <a:p>
            <a:pPr algn="ctr"/>
            <a:r>
              <a:rPr lang="fr-FR" sz="1600" b="1" dirty="0">
                <a:solidFill>
                  <a:schemeClr val="accent1">
                    <a:lumMod val="75000"/>
                  </a:schemeClr>
                </a:solidFill>
              </a:rPr>
              <a:t>  + 0,3 % </a:t>
            </a:r>
          </a:p>
          <a:p>
            <a:pPr algn="ctr"/>
            <a:endParaRPr lang="fr-FR" b="1" dirty="0">
              <a:solidFill>
                <a:srgbClr val="FF0000"/>
              </a:solidFill>
            </a:endParaRPr>
          </a:p>
        </p:txBody>
      </p:sp>
      <p:sp>
        <p:nvSpPr>
          <p:cNvPr id="15" name="ZoneTexte 14"/>
          <p:cNvSpPr txBox="1"/>
          <p:nvPr/>
        </p:nvSpPr>
        <p:spPr>
          <a:xfrm>
            <a:off x="7908641" y="2483499"/>
            <a:ext cx="844083" cy="369332"/>
          </a:xfrm>
          <a:prstGeom prst="rect">
            <a:avLst/>
          </a:prstGeom>
          <a:noFill/>
        </p:spPr>
        <p:txBody>
          <a:bodyPr wrap="square" rtlCol="0">
            <a:spAutoFit/>
          </a:bodyPr>
          <a:lstStyle/>
          <a:p>
            <a:pPr algn="ctr"/>
            <a:r>
              <a:rPr lang="fr-FR" sz="1600" b="1" dirty="0">
                <a:solidFill>
                  <a:schemeClr val="accent3">
                    <a:lumMod val="75000"/>
                  </a:schemeClr>
                </a:solidFill>
              </a:rPr>
              <a:t>+ 0,2 %</a:t>
            </a:r>
            <a:r>
              <a:rPr lang="fr-FR" b="1" dirty="0">
                <a:solidFill>
                  <a:schemeClr val="accent3">
                    <a:lumMod val="75000"/>
                  </a:schemeClr>
                </a:solidFill>
              </a:rPr>
              <a:t> </a:t>
            </a:r>
          </a:p>
        </p:txBody>
      </p:sp>
      <p:sp>
        <p:nvSpPr>
          <p:cNvPr id="16" name="ZoneTexte 15"/>
          <p:cNvSpPr txBox="1"/>
          <p:nvPr/>
        </p:nvSpPr>
        <p:spPr>
          <a:xfrm>
            <a:off x="7681415" y="1602551"/>
            <a:ext cx="1346180" cy="338554"/>
          </a:xfrm>
          <a:prstGeom prst="rect">
            <a:avLst/>
          </a:prstGeom>
          <a:noFill/>
        </p:spPr>
        <p:txBody>
          <a:bodyPr wrap="square" rtlCol="0">
            <a:spAutoFit/>
          </a:bodyPr>
          <a:lstStyle/>
          <a:p>
            <a:pPr algn="ctr"/>
            <a:r>
              <a:rPr lang="fr-FR" sz="1600" b="1" dirty="0"/>
              <a:t>Au T1 2024 :</a:t>
            </a:r>
            <a:endParaRPr lang="fr-FR" b="1" dirty="0"/>
          </a:p>
        </p:txBody>
      </p:sp>
      <p:graphicFrame>
        <p:nvGraphicFramePr>
          <p:cNvPr id="2" name="Graphique 1">
            <a:extLst>
              <a:ext uri="{FF2B5EF4-FFF2-40B4-BE49-F238E27FC236}">
                <a16:creationId xmlns:a16="http://schemas.microsoft.com/office/drawing/2014/main" id="{00000000-0008-0000-0800-0000016C0000}"/>
              </a:ext>
            </a:extLst>
          </p:cNvPr>
          <p:cNvGraphicFramePr>
            <a:graphicFrameLocks/>
          </p:cNvGraphicFramePr>
          <p:nvPr>
            <p:extLst>
              <p:ext uri="{D42A27DB-BD31-4B8C-83A1-F6EECF244321}">
                <p14:modId xmlns:p14="http://schemas.microsoft.com/office/powerpoint/2010/main" val="1312692075"/>
              </p:ext>
            </p:extLst>
          </p:nvPr>
        </p:nvGraphicFramePr>
        <p:xfrm>
          <a:off x="581891" y="1029280"/>
          <a:ext cx="7949367" cy="4708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125824" y="101105"/>
            <a:ext cx="8827805" cy="954107"/>
          </a:xfrm>
          <a:prstGeom prst="rect">
            <a:avLst/>
          </a:prstGeom>
          <a:noFill/>
        </p:spPr>
        <p:txBody>
          <a:bodyPr wrap="square" rtlCol="0">
            <a:spAutoFit/>
          </a:bodyPr>
          <a:lstStyle/>
          <a:p>
            <a:r>
              <a:rPr lang="fr-FR" sz="2800" b="1" dirty="0">
                <a:solidFill>
                  <a:schemeClr val="accent1">
                    <a:lumMod val="75000"/>
                  </a:schemeClr>
                </a:solidFill>
              </a:rPr>
              <a:t>Une croissance soutenue à la fois par l’emploi intérimaire et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3" name="ZoneTexte 12"/>
          <p:cNvSpPr txBox="1"/>
          <p:nvPr/>
        </p:nvSpPr>
        <p:spPr>
          <a:xfrm>
            <a:off x="7773438" y="2926297"/>
            <a:ext cx="1383663" cy="3693319"/>
          </a:xfrm>
          <a:prstGeom prst="rect">
            <a:avLst/>
          </a:prstGeom>
          <a:noFill/>
        </p:spPr>
        <p:txBody>
          <a:bodyPr wrap="square" rtlCol="0">
            <a:spAutoFit/>
          </a:bodyPr>
          <a:lstStyle/>
          <a:p>
            <a:pPr algn="ctr"/>
            <a:r>
              <a:rPr lang="fr-FR" b="1" dirty="0">
                <a:solidFill>
                  <a:srgbClr val="00B0F0"/>
                </a:solidFill>
              </a:rPr>
              <a:t>+ 160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a:solidFill>
                  <a:schemeClr val="accent6">
                    <a:lumMod val="75000"/>
                  </a:schemeClr>
                </a:solidFill>
              </a:rPr>
              <a:t>+ 170</a:t>
            </a:r>
          </a:p>
          <a:p>
            <a:pPr algn="ctr"/>
            <a:r>
              <a:rPr lang="fr-FR" b="1" dirty="0">
                <a:solidFill>
                  <a:schemeClr val="accent6">
                    <a:lumMod val="75000"/>
                  </a:schemeClr>
                </a:solidFill>
              </a:rPr>
              <a:t>emplois intérimaires</a:t>
            </a:r>
          </a:p>
          <a:p>
            <a:pPr algn="ctr"/>
            <a:endParaRPr lang="fr-FR" b="1" dirty="0">
              <a:solidFill>
                <a:schemeClr val="accent6">
                  <a:lumMod val="75000"/>
                </a:schemeClr>
              </a:solidFill>
            </a:endParaRPr>
          </a:p>
          <a:p>
            <a:pPr algn="ctr"/>
            <a:r>
              <a:rPr lang="fr-FR" b="1" dirty="0">
                <a:solidFill>
                  <a:schemeClr val="accent6">
                    <a:lumMod val="75000"/>
                  </a:schemeClr>
                </a:solidFill>
              </a:rPr>
              <a:t>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p:txBody>
      </p:sp>
      <p:sp>
        <p:nvSpPr>
          <p:cNvPr id="11" name="ZoneTexte 10"/>
          <p:cNvSpPr txBox="1"/>
          <p:nvPr/>
        </p:nvSpPr>
        <p:spPr>
          <a:xfrm>
            <a:off x="7908494" y="2372200"/>
            <a:ext cx="1346180" cy="338554"/>
          </a:xfrm>
          <a:prstGeom prst="rect">
            <a:avLst/>
          </a:prstGeom>
          <a:noFill/>
        </p:spPr>
        <p:txBody>
          <a:bodyPr wrap="square" rtlCol="0">
            <a:spAutoFit/>
          </a:bodyPr>
          <a:lstStyle/>
          <a:p>
            <a:pPr algn="ctr"/>
            <a:r>
              <a:rPr lang="fr-FR" sz="1600" b="1" dirty="0"/>
              <a:t>Au T1 2024 :</a:t>
            </a:r>
            <a:endParaRPr lang="fr-FR" b="1" dirty="0"/>
          </a:p>
        </p:txBody>
      </p:sp>
      <p:graphicFrame>
        <p:nvGraphicFramePr>
          <p:cNvPr id="9" name="Graphique 8">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953812053"/>
              </p:ext>
            </p:extLst>
          </p:nvPr>
        </p:nvGraphicFramePr>
        <p:xfrm>
          <a:off x="319087" y="1377379"/>
          <a:ext cx="8080195" cy="482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1864" y="95083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153353" y="6508442"/>
            <a:ext cx="4705349"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3" name="ZoneTexte 12"/>
          <p:cNvSpPr txBox="1"/>
          <p:nvPr/>
        </p:nvSpPr>
        <p:spPr>
          <a:xfrm>
            <a:off x="158097" y="124292"/>
            <a:ext cx="8827805" cy="769441"/>
          </a:xfrm>
          <a:prstGeom prst="rect">
            <a:avLst/>
          </a:prstGeom>
          <a:noFill/>
        </p:spPr>
        <p:txBody>
          <a:bodyPr wrap="square" rtlCol="0">
            <a:spAutoFit/>
          </a:bodyPr>
          <a:lstStyle/>
          <a:p>
            <a:r>
              <a:rPr lang="fr-FR" sz="2200" b="1" dirty="0">
                <a:solidFill>
                  <a:schemeClr val="accent1">
                    <a:lumMod val="75000"/>
                  </a:schemeClr>
                </a:solidFill>
              </a:rPr>
              <a:t>Si l’intérim soutient la croissance de l’emploi dans le tertiaire marchand et l’industrie, il la pénalise dans le tertiaire non marchand et la construction</a:t>
            </a:r>
          </a:p>
        </p:txBody>
      </p:sp>
      <p:graphicFrame>
        <p:nvGraphicFramePr>
          <p:cNvPr id="2" name="Graphique 1">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617630706"/>
              </p:ext>
            </p:extLst>
          </p:nvPr>
        </p:nvGraphicFramePr>
        <p:xfrm>
          <a:off x="424206" y="1308099"/>
          <a:ext cx="8315192" cy="4753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5" y="247247"/>
            <a:ext cx="8930356" cy="769441"/>
          </a:xfrm>
          <a:prstGeom prst="rect">
            <a:avLst/>
          </a:prstGeom>
          <a:noFill/>
        </p:spPr>
        <p:txBody>
          <a:bodyPr wrap="square" rtlCol="0">
            <a:spAutoFit/>
          </a:bodyPr>
          <a:lstStyle/>
          <a:p>
            <a:r>
              <a:rPr lang="fr-FR" sz="2200" b="1" dirty="0">
                <a:solidFill>
                  <a:schemeClr val="accent1">
                    <a:lumMod val="75000"/>
                  </a:schemeClr>
                </a:solidFill>
              </a:rPr>
              <a:t>L’emploi se redresse dans le tertiaire marchand et l’industrie, mais se contracte dans le tertiaire non marchand et surtout dans la construction</a:t>
            </a:r>
            <a:endParaRPr lang="fr-FR" sz="2200" b="1" dirty="0">
              <a:solidFill>
                <a:srgbClr val="FF0000"/>
              </a:solidFill>
            </a:endParaRPr>
          </a:p>
        </p:txBody>
      </p:sp>
      <p:cxnSp>
        <p:nvCxnSpPr>
          <p:cNvPr id="6" name="Connecteur droit 5"/>
          <p:cNvCxnSpPr/>
          <p:nvPr/>
        </p:nvCxnSpPr>
        <p:spPr>
          <a:xfrm>
            <a:off x="213645" y="102319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133600" y="6555759"/>
            <a:ext cx="4797349"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2" name="Graphique 1">
            <a:extLst>
              <a:ext uri="{FF2B5EF4-FFF2-40B4-BE49-F238E27FC236}">
                <a16:creationId xmlns:a16="http://schemas.microsoft.com/office/drawing/2014/main" id="{00000000-0008-0000-0800-0000026C0000}"/>
              </a:ext>
            </a:extLst>
          </p:cNvPr>
          <p:cNvGraphicFramePr>
            <a:graphicFrameLocks/>
          </p:cNvGraphicFramePr>
          <p:nvPr>
            <p:extLst>
              <p:ext uri="{D42A27DB-BD31-4B8C-83A1-F6EECF244321}">
                <p14:modId xmlns:p14="http://schemas.microsoft.com/office/powerpoint/2010/main" val="969793685"/>
              </p:ext>
            </p:extLst>
          </p:nvPr>
        </p:nvGraphicFramePr>
        <p:xfrm>
          <a:off x="480766" y="1337309"/>
          <a:ext cx="8078771" cy="4780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40192"/>
            <a:ext cx="4566621"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3" name="ZoneTexte 12"/>
          <p:cNvSpPr txBox="1"/>
          <p:nvPr/>
        </p:nvSpPr>
        <p:spPr>
          <a:xfrm>
            <a:off x="158096" y="426711"/>
            <a:ext cx="8827805" cy="523220"/>
          </a:xfrm>
          <a:prstGeom prst="rect">
            <a:avLst/>
          </a:prstGeom>
          <a:noFill/>
        </p:spPr>
        <p:txBody>
          <a:bodyPr wrap="square" rtlCol="0">
            <a:spAutoFit/>
          </a:bodyPr>
          <a:lstStyle/>
          <a:p>
            <a:r>
              <a:rPr lang="fr-FR" sz="2800" b="1" dirty="0">
                <a:solidFill>
                  <a:schemeClr val="accent1">
                    <a:lumMod val="75000"/>
                  </a:schemeClr>
                </a:solidFill>
              </a:rPr>
              <a:t>Plus fort recul annuel dans la construction depuis mi-2015</a:t>
            </a:r>
            <a:endParaRPr lang="fr-FR" sz="2800" b="1" dirty="0">
              <a:solidFill>
                <a:srgbClr val="FF0000"/>
              </a:solidFill>
            </a:endParaRPr>
          </a:p>
        </p:txBody>
      </p:sp>
      <p:pic>
        <p:nvPicPr>
          <p:cNvPr id="4" name="Image 3">
            <a:extLst>
              <a:ext uri="{FF2B5EF4-FFF2-40B4-BE49-F238E27FC236}">
                <a16:creationId xmlns:a16="http://schemas.microsoft.com/office/drawing/2014/main" id="{8E2773BF-CE1D-E03D-F411-63B23E12E7C1}"/>
              </a:ext>
            </a:extLst>
          </p:cNvPr>
          <p:cNvPicPr>
            <a:picLocks noChangeAspect="1"/>
          </p:cNvPicPr>
          <p:nvPr/>
        </p:nvPicPr>
        <p:blipFill>
          <a:blip r:embed="rId3"/>
          <a:stretch>
            <a:fillRect/>
          </a:stretch>
        </p:blipFill>
        <p:spPr>
          <a:xfrm>
            <a:off x="531872" y="1909625"/>
            <a:ext cx="8080255" cy="3303194"/>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juillet 2024</a:t>
            </a:r>
            <a:endParaRPr lang="fr-FR" dirty="0"/>
          </a:p>
        </p:txBody>
      </p:sp>
      <p:cxnSp>
        <p:nvCxnSpPr>
          <p:cNvPr id="6" name="Connecteur droit 5"/>
          <p:cNvCxnSpPr/>
          <p:nvPr/>
        </p:nvCxnSpPr>
        <p:spPr>
          <a:xfrm>
            <a:off x="182549" y="9708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12" name="ZoneTexte 11">
            <a:extLst>
              <a:ext uri="{FF2B5EF4-FFF2-40B4-BE49-F238E27FC236}">
                <a16:creationId xmlns:a16="http://schemas.microsoft.com/office/drawing/2014/main" id="{FE2B0AEB-75DE-687E-8F07-1ABE5B0EC754}"/>
              </a:ext>
            </a:extLst>
          </p:cNvPr>
          <p:cNvSpPr txBox="1"/>
          <p:nvPr/>
        </p:nvSpPr>
        <p:spPr>
          <a:xfrm>
            <a:off x="182549" y="69181"/>
            <a:ext cx="8533960" cy="954107"/>
          </a:xfrm>
          <a:prstGeom prst="rect">
            <a:avLst/>
          </a:prstGeom>
          <a:noFill/>
        </p:spPr>
        <p:txBody>
          <a:bodyPr wrap="square" rtlCol="0">
            <a:spAutoFit/>
          </a:bodyPr>
          <a:lstStyle/>
          <a:p>
            <a:r>
              <a:rPr lang="fr-FR" sz="2800" b="1" dirty="0">
                <a:solidFill>
                  <a:schemeClr val="accent1">
                    <a:lumMod val="75000"/>
                  </a:schemeClr>
                </a:solidFill>
              </a:rPr>
              <a:t>Faible progression du nombre de bénéficiaires de contrat aidé</a:t>
            </a:r>
          </a:p>
        </p:txBody>
      </p:sp>
      <p:grpSp>
        <p:nvGrpSpPr>
          <p:cNvPr id="2" name="Groupe 1">
            <a:extLst>
              <a:ext uri="{FF2B5EF4-FFF2-40B4-BE49-F238E27FC236}">
                <a16:creationId xmlns:a16="http://schemas.microsoft.com/office/drawing/2014/main" id="{B4595868-F8D7-4297-5D3C-576DEC20A5DC}"/>
              </a:ext>
            </a:extLst>
          </p:cNvPr>
          <p:cNvGrpSpPr>
            <a:grpSpLocks/>
          </p:cNvGrpSpPr>
          <p:nvPr/>
        </p:nvGrpSpPr>
        <p:grpSpPr bwMode="auto">
          <a:xfrm>
            <a:off x="182549" y="1201273"/>
            <a:ext cx="8720273" cy="5208492"/>
            <a:chOff x="0" y="0"/>
            <a:chExt cx="9508146" cy="6042212"/>
          </a:xfrm>
        </p:grpSpPr>
        <p:graphicFrame>
          <p:nvGraphicFramePr>
            <p:cNvPr id="8" name="Graphique 7">
              <a:extLst>
                <a:ext uri="{FF2B5EF4-FFF2-40B4-BE49-F238E27FC236}">
                  <a16:creationId xmlns:a16="http://schemas.microsoft.com/office/drawing/2014/main" id="{C3C45450-7ADF-B61C-1B0E-C9B33EFA3489}"/>
                </a:ext>
              </a:extLst>
            </p:cNvPr>
            <p:cNvGraphicFramePr>
              <a:graphicFrameLocks/>
            </p:cNvGraphicFramePr>
            <p:nvPr>
              <p:extLst>
                <p:ext uri="{D42A27DB-BD31-4B8C-83A1-F6EECF244321}">
                  <p14:modId xmlns:p14="http://schemas.microsoft.com/office/powerpoint/2010/main" val="1224163824"/>
                </p:ext>
              </p:extLst>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26">
              <a:extLst>
                <a:ext uri="{FF2B5EF4-FFF2-40B4-BE49-F238E27FC236}">
                  <a16:creationId xmlns:a16="http://schemas.microsoft.com/office/drawing/2014/main" id="{E94D374F-4577-6F78-1A2F-507019DCDEB5}"/>
                </a:ext>
              </a:extLst>
            </p:cNvPr>
            <p:cNvSpPr txBox="1"/>
            <p:nvPr/>
          </p:nvSpPr>
          <p:spPr>
            <a:xfrm>
              <a:off x="8882319" y="2205851"/>
              <a:ext cx="625827" cy="31224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1 300</a:t>
              </a:r>
            </a:p>
          </p:txBody>
        </p:sp>
        <p:sp>
          <p:nvSpPr>
            <p:cNvPr id="10" name="Flèche vers le bas 27">
              <a:extLst>
                <a:ext uri="{FF2B5EF4-FFF2-40B4-BE49-F238E27FC236}">
                  <a16:creationId xmlns:a16="http://schemas.microsoft.com/office/drawing/2014/main" id="{209AA489-7AB1-CD4B-EAE9-C1B12F8FD285}"/>
                </a:ext>
              </a:extLst>
            </p:cNvPr>
            <p:cNvSpPr/>
            <p:nvPr/>
          </p:nvSpPr>
          <p:spPr>
            <a:xfrm>
              <a:off x="9119033" y="2610317"/>
              <a:ext cx="152400" cy="584729"/>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
        <p:nvSpPr>
          <p:cNvPr id="23" name="ZoneTexte 1"/>
          <p:cNvSpPr txBox="1"/>
          <p:nvPr/>
        </p:nvSpPr>
        <p:spPr>
          <a:xfrm>
            <a:off x="457199" y="5795250"/>
            <a:ext cx="8899814" cy="456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fontAlgn="auto" latinLnBrk="0" hangingPunct="1"/>
            <a:r>
              <a:rPr lang="fr-FR" sz="900" b="0" i="0" baseline="0" dirty="0">
                <a:effectLst/>
                <a:latin typeface="+mn-lt"/>
                <a:ea typeface="+mn-ea"/>
                <a:cs typeface="+mn-cs"/>
              </a:rPr>
              <a:t>* M</a:t>
            </a:r>
            <a:r>
              <a:rPr lang="fr-FR" sz="900" dirty="0">
                <a:effectLst/>
                <a:latin typeface="+mn-lt"/>
                <a:ea typeface="+mn-ea"/>
                <a:cs typeface="+mn-cs"/>
              </a:rPr>
              <a:t>archands et non marchands . Depuis juillet 2014, les  Ateliers et chantiers d’insertion  (ACI)</a:t>
            </a:r>
            <a:r>
              <a:rPr lang="fr-FR" sz="900" baseline="0" dirty="0">
                <a:effectLst/>
                <a:latin typeface="+mn-lt"/>
                <a:ea typeface="+mn-ea"/>
                <a:cs typeface="+mn-cs"/>
              </a:rPr>
              <a:t> </a:t>
            </a:r>
            <a:r>
              <a:rPr lang="fr-FR" sz="900" dirty="0">
                <a:effectLst/>
                <a:latin typeface="+mn-lt"/>
                <a:ea typeface="+mn-ea"/>
                <a:cs typeface="+mn-cs"/>
              </a:rPr>
              <a:t>doivent recruter leurs salariés en CDDI.</a:t>
            </a:r>
            <a:endParaRPr lang="fr-FR" sz="900" dirty="0">
              <a:effectLst/>
            </a:endParaRPr>
          </a:p>
          <a:p>
            <a:r>
              <a:rPr lang="fr-FR" sz="900" b="1" dirty="0">
                <a:effectLst/>
                <a:latin typeface="+mn-lt"/>
                <a:ea typeface="+mn-ea"/>
                <a:cs typeface="+mn-cs"/>
              </a:rPr>
              <a:t>Note : </a:t>
            </a:r>
            <a:r>
              <a:rPr lang="fr-FR" sz="900" dirty="0">
                <a:effectLst/>
                <a:latin typeface="+mn-lt"/>
                <a:ea typeface="+mn-ea"/>
                <a:cs typeface="+mn-cs"/>
              </a:rPr>
              <a:t>données arrondies en fin de trimestre, provisoires</a:t>
            </a:r>
            <a:endParaRPr lang="fr-FR" sz="900" dirty="0">
              <a:effectLst/>
            </a:endParaRPr>
          </a:p>
          <a:p>
            <a:r>
              <a:rPr lang="fr-FR" sz="900" b="1" i="1" dirty="0">
                <a:effectLst/>
                <a:latin typeface="+mn-lt"/>
                <a:ea typeface="+mn-ea"/>
                <a:cs typeface="+mn-cs"/>
              </a:rPr>
              <a:t>Source </a:t>
            </a:r>
            <a:r>
              <a:rPr lang="fr-FR" sz="900" i="1" dirty="0">
                <a:effectLst/>
                <a:latin typeface="+mn-lt"/>
                <a:ea typeface="+mn-ea"/>
                <a:cs typeface="+mn-cs"/>
              </a:rPr>
              <a:t>: ASP - </a:t>
            </a:r>
            <a:r>
              <a:rPr lang="fr-FR" sz="900" b="1" i="1" dirty="0">
                <a:effectLst/>
                <a:latin typeface="+mn-lt"/>
                <a:ea typeface="+mn-ea"/>
                <a:cs typeface="+mn-cs"/>
              </a:rPr>
              <a:t>Traitements : </a:t>
            </a:r>
            <a:r>
              <a:rPr lang="fr-FR" sz="900" i="1" dirty="0">
                <a:effectLst/>
                <a:latin typeface="+mn-lt"/>
                <a:ea typeface="+mn-ea"/>
                <a:cs typeface="+mn-cs"/>
              </a:rPr>
              <a:t>Dares</a:t>
            </a:r>
            <a:endParaRPr lang="fr-FR" sz="900" dirty="0">
              <a:effectLst/>
            </a:endParaRPr>
          </a:p>
          <a:p>
            <a:pPr marL="0" marR="0" indent="0" defTabSz="914400" rtl="0" eaLnBrk="1" fontAlgn="auto" latinLnBrk="0" hangingPunct="1">
              <a:lnSpc>
                <a:spcPts val="1200"/>
              </a:lnSpc>
              <a:spcBef>
                <a:spcPts val="0"/>
              </a:spcBef>
              <a:spcAft>
                <a:spcPts val="0"/>
              </a:spcAft>
              <a:buClrTx/>
              <a:buSzTx/>
              <a:buFontTx/>
              <a:buNone/>
              <a:tabLst/>
              <a:defRPr/>
            </a:pPr>
            <a:endParaRPr lang="fr-FR" sz="1100" i="1" dirty="0"/>
          </a:p>
        </p:txBody>
      </p:sp>
    </p:spTree>
    <p:extLst>
      <p:ext uri="{BB962C8B-B14F-4D97-AF65-F5344CB8AC3E}">
        <p14:creationId xmlns:p14="http://schemas.microsoft.com/office/powerpoint/2010/main" val="262272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Edition juillet 2024</a:t>
            </a:r>
            <a:endParaRPr lang="fr-FR" dirty="0"/>
          </a:p>
        </p:txBody>
      </p:sp>
      <p:cxnSp>
        <p:nvCxnSpPr>
          <p:cNvPr id="6" name="Connecteur droit 5"/>
          <p:cNvCxnSpPr/>
          <p:nvPr/>
        </p:nvCxnSpPr>
        <p:spPr>
          <a:xfrm>
            <a:off x="-24772" y="89990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7" name="Espace réservé du pied de page 6"/>
          <p:cNvSpPr>
            <a:spLocks noGrp="1"/>
          </p:cNvSpPr>
          <p:nvPr>
            <p:ph type="ftr" sz="quarter" idx="11"/>
          </p:nvPr>
        </p:nvSpPr>
        <p:spPr>
          <a:xfrm>
            <a:off x="1664897" y="6568767"/>
            <a:ext cx="5840083" cy="365125"/>
          </a:xfrm>
        </p:spPr>
        <p:txBody>
          <a:bodyPr/>
          <a:lstStyle/>
          <a:p>
            <a:r>
              <a:rPr lang="fr-FR" dirty="0"/>
              <a:t>Les éclairages conjoncturels départementaux - Vaucluse</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8" name="ZoneTexte 7">
            <a:extLst>
              <a:ext uri="{FF2B5EF4-FFF2-40B4-BE49-F238E27FC236}">
                <a16:creationId xmlns:a16="http://schemas.microsoft.com/office/drawing/2014/main" id="{93184C57-3623-04BB-AB1E-E1CD710144CB}"/>
              </a:ext>
            </a:extLst>
          </p:cNvPr>
          <p:cNvSpPr txBox="1"/>
          <p:nvPr/>
        </p:nvSpPr>
        <p:spPr>
          <a:xfrm>
            <a:off x="-24772" y="23633"/>
            <a:ext cx="8533960" cy="954107"/>
          </a:xfrm>
          <a:prstGeom prst="rect">
            <a:avLst/>
          </a:prstGeom>
          <a:noFill/>
        </p:spPr>
        <p:txBody>
          <a:bodyPr wrap="square" rtlCol="0">
            <a:spAutoFit/>
          </a:bodyPr>
          <a:lstStyle/>
          <a:p>
            <a:r>
              <a:rPr lang="fr-FR" sz="2800" b="1" dirty="0">
                <a:solidFill>
                  <a:schemeClr val="accent1">
                    <a:lumMod val="75000"/>
                  </a:schemeClr>
                </a:solidFill>
              </a:rPr>
              <a:t>La croissance annuelle de l’apprentissage de nouveau modérée</a:t>
            </a:r>
          </a:p>
        </p:txBody>
      </p:sp>
      <p:graphicFrame>
        <p:nvGraphicFramePr>
          <p:cNvPr id="2" name="Graphique 1">
            <a:extLst>
              <a:ext uri="{FF2B5EF4-FFF2-40B4-BE49-F238E27FC236}">
                <a16:creationId xmlns:a16="http://schemas.microsoft.com/office/drawing/2014/main" id="{5D392233-84C0-9C20-10ED-254174804B93}"/>
              </a:ext>
            </a:extLst>
          </p:cNvPr>
          <p:cNvGraphicFramePr>
            <a:graphicFrameLocks/>
          </p:cNvGraphicFramePr>
          <p:nvPr>
            <p:extLst>
              <p:ext uri="{D42A27DB-BD31-4B8C-83A1-F6EECF244321}">
                <p14:modId xmlns:p14="http://schemas.microsoft.com/office/powerpoint/2010/main" val="2993047504"/>
              </p:ext>
            </p:extLst>
          </p:nvPr>
        </p:nvGraphicFramePr>
        <p:xfrm>
          <a:off x="158096" y="1046653"/>
          <a:ext cx="8827805" cy="5549409"/>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26">
            <a:extLst>
              <a:ext uri="{FF2B5EF4-FFF2-40B4-BE49-F238E27FC236}">
                <a16:creationId xmlns:a16="http://schemas.microsoft.com/office/drawing/2014/main" id="{F51AF991-3A70-8E58-3518-3B177F09601B}"/>
              </a:ext>
            </a:extLst>
          </p:cNvPr>
          <p:cNvSpPr txBox="1"/>
          <p:nvPr/>
        </p:nvSpPr>
        <p:spPr bwMode="auto">
          <a:xfrm>
            <a:off x="8348623" y="1183529"/>
            <a:ext cx="637279" cy="23921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7 </a:t>
            </a:r>
            <a:r>
              <a:rPr lang="fr-FR" b="1" dirty="0"/>
              <a:t>500</a:t>
            </a:r>
            <a:endParaRPr lang="fr-FR" sz="1100" b="1" dirty="0"/>
          </a:p>
        </p:txBody>
      </p:sp>
      <p:sp>
        <p:nvSpPr>
          <p:cNvPr id="4" name="Flèche vers le bas 27">
            <a:extLst>
              <a:ext uri="{FF2B5EF4-FFF2-40B4-BE49-F238E27FC236}">
                <a16:creationId xmlns:a16="http://schemas.microsoft.com/office/drawing/2014/main" id="{95A8BD54-0906-7D26-53D1-D05476C92B65}"/>
              </a:ext>
            </a:extLst>
          </p:cNvPr>
          <p:cNvSpPr/>
          <p:nvPr/>
        </p:nvSpPr>
        <p:spPr bwMode="auto">
          <a:xfrm>
            <a:off x="8586616" y="1559621"/>
            <a:ext cx="138988" cy="517112"/>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393124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350981"/>
            <a:ext cx="8982634" cy="523220"/>
          </a:xfrm>
          <a:prstGeom prst="rect">
            <a:avLst/>
          </a:prstGeom>
          <a:noFill/>
        </p:spPr>
        <p:txBody>
          <a:bodyPr wrap="square" rtlCol="0">
            <a:spAutoFit/>
          </a:bodyPr>
          <a:lstStyle/>
          <a:p>
            <a:r>
              <a:rPr lang="fr-FR" sz="2800" b="1" dirty="0">
                <a:solidFill>
                  <a:schemeClr val="accent1">
                    <a:lumMod val="75000"/>
                  </a:schemeClr>
                </a:solidFill>
              </a:rPr>
              <a:t>Le taux de chômage se stabilise début 2024…</a:t>
            </a: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Vaucluse</a:t>
            </a:r>
          </a:p>
        </p:txBody>
      </p:sp>
      <p:sp>
        <p:nvSpPr>
          <p:cNvPr id="3" name="Espace réservé de la date 2"/>
          <p:cNvSpPr>
            <a:spLocks noGrp="1"/>
          </p:cNvSpPr>
          <p:nvPr>
            <p:ph type="dt" sz="half" idx="10"/>
          </p:nvPr>
        </p:nvSpPr>
        <p:spPr/>
        <p:txBody>
          <a:bodyPr/>
          <a:lstStyle/>
          <a:p>
            <a:r>
              <a:rPr lang="fr-FR"/>
              <a:t>Edition juillet 2024</a:t>
            </a:r>
            <a:endParaRPr lang="fr-FR" dirty="0"/>
          </a:p>
        </p:txBody>
      </p:sp>
      <p:sp>
        <p:nvSpPr>
          <p:cNvPr id="12" name="ZoneTexte 11"/>
          <p:cNvSpPr txBox="1"/>
          <p:nvPr/>
        </p:nvSpPr>
        <p:spPr>
          <a:xfrm>
            <a:off x="7642103" y="4271069"/>
            <a:ext cx="1652756" cy="615553"/>
          </a:xfrm>
          <a:prstGeom prst="rect">
            <a:avLst/>
          </a:prstGeom>
          <a:noFill/>
        </p:spPr>
        <p:txBody>
          <a:bodyPr wrap="square" rtlCol="0">
            <a:spAutoFit/>
          </a:bodyPr>
          <a:lstStyle/>
          <a:p>
            <a:pPr algn="ctr"/>
            <a:r>
              <a:rPr lang="fr-FR" sz="1600" b="1" dirty="0">
                <a:solidFill>
                  <a:schemeClr val="accent1">
                    <a:lumMod val="75000"/>
                  </a:schemeClr>
                </a:solidFill>
              </a:rPr>
              <a:t>7,3 % (0,0 pt) </a:t>
            </a:r>
          </a:p>
          <a:p>
            <a:pPr algn="ctr"/>
            <a:endParaRPr lang="fr-FR" b="1" dirty="0">
              <a:solidFill>
                <a:srgbClr val="FF0000"/>
              </a:solidFill>
            </a:endParaRPr>
          </a:p>
        </p:txBody>
      </p:sp>
      <p:sp>
        <p:nvSpPr>
          <p:cNvPr id="13" name="ZoneTexte 12"/>
          <p:cNvSpPr txBox="1"/>
          <p:nvPr/>
        </p:nvSpPr>
        <p:spPr>
          <a:xfrm>
            <a:off x="7574122" y="3258283"/>
            <a:ext cx="1720737" cy="338554"/>
          </a:xfrm>
          <a:prstGeom prst="rect">
            <a:avLst/>
          </a:prstGeom>
          <a:noFill/>
        </p:spPr>
        <p:txBody>
          <a:bodyPr wrap="square" rtlCol="0">
            <a:spAutoFit/>
          </a:bodyPr>
          <a:lstStyle/>
          <a:p>
            <a:pPr algn="ctr"/>
            <a:r>
              <a:rPr lang="fr-FR" sz="1600" b="1" dirty="0">
                <a:solidFill>
                  <a:schemeClr val="accent3">
                    <a:lumMod val="75000"/>
                  </a:schemeClr>
                </a:solidFill>
              </a:rPr>
              <a:t>9,9 % (0,0 pt)</a:t>
            </a:r>
            <a:endParaRPr lang="fr-FR" b="1" dirty="0">
              <a:solidFill>
                <a:srgbClr val="FF0000"/>
              </a:solidFill>
            </a:endParaRPr>
          </a:p>
        </p:txBody>
      </p:sp>
      <p:sp>
        <p:nvSpPr>
          <p:cNvPr id="11" name="ZoneTexte 10"/>
          <p:cNvSpPr txBox="1"/>
          <p:nvPr/>
        </p:nvSpPr>
        <p:spPr>
          <a:xfrm>
            <a:off x="7642104" y="3904614"/>
            <a:ext cx="1652755" cy="338554"/>
          </a:xfrm>
          <a:prstGeom prst="rect">
            <a:avLst/>
          </a:prstGeom>
          <a:noFill/>
        </p:spPr>
        <p:txBody>
          <a:bodyPr wrap="square" rtlCol="0">
            <a:spAutoFit/>
          </a:bodyPr>
          <a:lstStyle/>
          <a:p>
            <a:pPr algn="ctr"/>
            <a:r>
              <a:rPr lang="fr-FR" sz="1600" b="1" dirty="0">
                <a:solidFill>
                  <a:srgbClr val="FF0000"/>
                </a:solidFill>
              </a:rPr>
              <a:t>8,1 % (-0,1 pt) </a:t>
            </a:r>
          </a:p>
        </p:txBody>
      </p:sp>
      <p:graphicFrame>
        <p:nvGraphicFramePr>
          <p:cNvPr id="2" name="Graphique 1">
            <a:extLst>
              <a:ext uri="{FF2B5EF4-FFF2-40B4-BE49-F238E27FC236}">
                <a16:creationId xmlns:a16="http://schemas.microsoft.com/office/drawing/2014/main" id="{00000000-0008-0000-0200-000007140000}"/>
              </a:ext>
            </a:extLst>
          </p:cNvPr>
          <p:cNvGraphicFramePr>
            <a:graphicFrameLocks/>
          </p:cNvGraphicFramePr>
          <p:nvPr>
            <p:extLst>
              <p:ext uri="{D42A27DB-BD31-4B8C-83A1-F6EECF244321}">
                <p14:modId xmlns:p14="http://schemas.microsoft.com/office/powerpoint/2010/main" val="364135455"/>
              </p:ext>
            </p:extLst>
          </p:nvPr>
        </p:nvGraphicFramePr>
        <p:xfrm>
          <a:off x="267854" y="1043186"/>
          <a:ext cx="8109527" cy="5356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63381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9F75A013-2665-47DA-9765-AD20C70A5351}">
  <ds:schemaRefs>
    <ds:schemaRef ds:uri="http://schemas.microsoft.com/office/2006/metadata/properties"/>
    <ds:schemaRef ds:uri="http://schemas.microsoft.com/office/2006/documentManagement/types"/>
    <ds:schemaRef ds:uri="ab994d58-9349-46a1-8cee-b96a64c5dc7e"/>
    <ds:schemaRef ds:uri="http://schemas.openxmlformats.org/package/2006/metadata/core-properties"/>
    <ds:schemaRef ds:uri="http://www.w3.org/XML/1998/namespace"/>
    <ds:schemaRef ds:uri="http://purl.org/dc/elements/1.1/"/>
    <ds:schemaRef ds:uri="2ff91c20-40e6-4ab5-a5ac-9b5646c66526"/>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10525</TotalTime>
  <Words>1663</Words>
  <Application>Microsoft Office PowerPoint</Application>
  <PresentationFormat>Affichage à l'écran (4:3)</PresentationFormat>
  <Paragraphs>268</Paragraphs>
  <Slides>17</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894</cp:revision>
  <cp:lastPrinted>2018-10-09T12:30:48Z</cp:lastPrinted>
  <dcterms:created xsi:type="dcterms:W3CDTF">2018-05-30T13:27:07Z</dcterms:created>
  <dcterms:modified xsi:type="dcterms:W3CDTF">2024-07-09T08:38:45Z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